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5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6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8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9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0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1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2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13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14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theme/theme15.xml" ContentType="application/vnd.openxmlformats-officedocument.theme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16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17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18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19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theme/theme20.xml" ContentType="application/vnd.openxmlformats-officedocument.theme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21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22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23.xml" ContentType="application/vnd.openxmlformats-officedocument.theme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theme/theme24.xml" ContentType="application/vnd.openxmlformats-officedocument.theme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25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theme/theme26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theme/theme27.xml" ContentType="application/vnd.openxmlformats-officedocument.theme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theme/theme28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theme/theme29.xml" ContentType="application/vnd.openxmlformats-officedocument.theme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2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39" r:id="rId3"/>
    <p:sldMasterId id="2147483769" r:id="rId4"/>
    <p:sldMasterId id="2147483799" r:id="rId5"/>
    <p:sldMasterId id="2147483829" r:id="rId6"/>
    <p:sldMasterId id="2147483859" r:id="rId7"/>
    <p:sldMasterId id="2147483889" r:id="rId8"/>
    <p:sldMasterId id="2147483919" r:id="rId9"/>
    <p:sldMasterId id="2147483949" r:id="rId10"/>
    <p:sldMasterId id="2147483979" r:id="rId11"/>
    <p:sldMasterId id="2147484009" r:id="rId12"/>
    <p:sldMasterId id="2147484039" r:id="rId13"/>
    <p:sldMasterId id="2147484069" r:id="rId14"/>
    <p:sldMasterId id="2147484099" r:id="rId15"/>
    <p:sldMasterId id="2147484129" r:id="rId16"/>
    <p:sldMasterId id="2147484159" r:id="rId17"/>
    <p:sldMasterId id="2147484189" r:id="rId18"/>
    <p:sldMasterId id="2147484219" r:id="rId19"/>
    <p:sldMasterId id="2147484249" r:id="rId20"/>
    <p:sldMasterId id="2147484267" r:id="rId21"/>
    <p:sldMasterId id="2147484285" r:id="rId22"/>
    <p:sldMasterId id="2147484303" r:id="rId23"/>
    <p:sldMasterId id="2147484321" r:id="rId24"/>
    <p:sldMasterId id="2147484339" r:id="rId25"/>
    <p:sldMasterId id="2147484357" r:id="rId26"/>
    <p:sldMasterId id="2147484375" r:id="rId27"/>
    <p:sldMasterId id="2147484405" r:id="rId28"/>
    <p:sldMasterId id="2147484435" r:id="rId29"/>
    <p:sldMasterId id="2147484465" r:id="rId30"/>
  </p:sldMasterIdLst>
  <p:notesMasterIdLst>
    <p:notesMasterId r:id="rId90"/>
  </p:notesMasterIdLst>
  <p:handoutMasterIdLst>
    <p:handoutMasterId r:id="rId91"/>
  </p:handoutMasterIdLst>
  <p:sldIdLst>
    <p:sldId id="257" r:id="rId31"/>
    <p:sldId id="258" r:id="rId32"/>
    <p:sldId id="259" r:id="rId33"/>
    <p:sldId id="395" r:id="rId34"/>
    <p:sldId id="452" r:id="rId35"/>
    <p:sldId id="453" r:id="rId36"/>
    <p:sldId id="454" r:id="rId37"/>
    <p:sldId id="455" r:id="rId38"/>
    <p:sldId id="456" r:id="rId39"/>
    <p:sldId id="457" r:id="rId40"/>
    <p:sldId id="500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83" r:id="rId60"/>
    <p:sldId id="476" r:id="rId61"/>
    <p:sldId id="478" r:id="rId62"/>
    <p:sldId id="479" r:id="rId63"/>
    <p:sldId id="484" r:id="rId64"/>
    <p:sldId id="485" r:id="rId65"/>
    <p:sldId id="482" r:id="rId66"/>
    <p:sldId id="486" r:id="rId67"/>
    <p:sldId id="487" r:id="rId68"/>
    <p:sldId id="488" r:id="rId69"/>
    <p:sldId id="489" r:id="rId70"/>
    <p:sldId id="490" r:id="rId71"/>
    <p:sldId id="491" r:id="rId72"/>
    <p:sldId id="492" r:id="rId73"/>
    <p:sldId id="493" r:id="rId74"/>
    <p:sldId id="494" r:id="rId75"/>
    <p:sldId id="499" r:id="rId76"/>
    <p:sldId id="495" r:id="rId77"/>
    <p:sldId id="496" r:id="rId78"/>
    <p:sldId id="501" r:id="rId79"/>
    <p:sldId id="502" r:id="rId80"/>
    <p:sldId id="497" r:id="rId81"/>
    <p:sldId id="503" r:id="rId82"/>
    <p:sldId id="504" r:id="rId83"/>
    <p:sldId id="498" r:id="rId84"/>
    <p:sldId id="505" r:id="rId85"/>
    <p:sldId id="506" r:id="rId86"/>
    <p:sldId id="507" r:id="rId87"/>
    <p:sldId id="508" r:id="rId88"/>
    <p:sldId id="509" r:id="rId89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FCF"/>
    <a:srgbClr val="216657"/>
    <a:srgbClr val="333333"/>
    <a:srgbClr val="24215C"/>
    <a:srgbClr val="736B2B"/>
    <a:srgbClr val="2E0538"/>
    <a:srgbClr val="542B1F"/>
    <a:srgbClr val="2B4D24"/>
    <a:srgbClr val="73214F"/>
    <a:srgbClr val="052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4580" autoAdjust="0"/>
    <p:restoredTop sz="86410" autoAdjust="0"/>
  </p:normalViewPr>
  <p:slideViewPr>
    <p:cSldViewPr showGuides="1">
      <p:cViewPr>
        <p:scale>
          <a:sx n="92" d="100"/>
          <a:sy n="92" d="100"/>
        </p:scale>
        <p:origin x="514" y="-10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5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3127"/>
        <p:guide pos="2141"/>
      </p:guideLst>
    </p:cSldViewPr>
  </p:notesViewPr>
  <p:gridSpacing cx="64801" cy="648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76" Type="http://schemas.openxmlformats.org/officeDocument/2006/relationships/slide" Target="slides/slide46.xml"/><Relationship Id="rId84" Type="http://schemas.openxmlformats.org/officeDocument/2006/relationships/slide" Target="slides/slide54.xml"/><Relationship Id="rId89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87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slide" Target="slides/slide58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7100.1</c:v>
                </c:pt>
                <c:pt idx="2">
                  <c:v>8028.2</c:v>
                </c:pt>
                <c:pt idx="3">
                  <c:v>7815.7</c:v>
                </c:pt>
                <c:pt idx="4">
                  <c:v>8526.1</c:v>
                </c:pt>
                <c:pt idx="5">
                  <c:v>8948.7999999999993</c:v>
                </c:pt>
                <c:pt idx="6">
                  <c:v>8398.5</c:v>
                </c:pt>
                <c:pt idx="7">
                  <c:v>8477.4</c:v>
                </c:pt>
                <c:pt idx="8">
                  <c:v>9177.7999999999993</c:v>
                </c:pt>
                <c:pt idx="9">
                  <c:v>9081.6</c:v>
                </c:pt>
                <c:pt idx="10">
                  <c:v>10620.3</c:v>
                </c:pt>
                <c:pt idx="11">
                  <c:v>9412.2999999999993</c:v>
                </c:pt>
                <c:pt idx="12">
                  <c:v>10803.9</c:v>
                </c:pt>
                <c:pt idx="13">
                  <c:v>10834.7</c:v>
                </c:pt>
                <c:pt idx="14">
                  <c:v>10313.200000000001</c:v>
                </c:pt>
                <c:pt idx="15">
                  <c:v>10838.8</c:v>
                </c:pt>
                <c:pt idx="16">
                  <c:v>9338.1</c:v>
                </c:pt>
                <c:pt idx="17">
                  <c:v>6182.5</c:v>
                </c:pt>
                <c:pt idx="18">
                  <c:v>6402</c:v>
                </c:pt>
                <c:pt idx="19">
                  <c:v>6583.4</c:v>
                </c:pt>
                <c:pt idx="20">
                  <c:v>7627.6</c:v>
                </c:pt>
                <c:pt idx="21">
                  <c:v>6989.7</c:v>
                </c:pt>
                <c:pt idx="22">
                  <c:v>7095.5</c:v>
                </c:pt>
                <c:pt idx="23">
                  <c:v>7035</c:v>
                </c:pt>
                <c:pt idx="24">
                  <c:v>9210.7000000000007</c:v>
                </c:pt>
                <c:pt idx="25">
                  <c:v>8337.9</c:v>
                </c:pt>
                <c:pt idx="26">
                  <c:v>8448.7999999999993</c:v>
                </c:pt>
                <c:pt idx="27">
                  <c:v>7598.1</c:v>
                </c:pt>
                <c:pt idx="28">
                  <c:v>9483.1</c:v>
                </c:pt>
                <c:pt idx="29">
                  <c:v>8114.9</c:v>
                </c:pt>
                <c:pt idx="30">
                  <c:v>8507.7999999999993</c:v>
                </c:pt>
                <c:pt idx="31">
                  <c:v>7459</c:v>
                </c:pt>
                <c:pt idx="32">
                  <c:v>8771.9</c:v>
                </c:pt>
                <c:pt idx="33">
                  <c:v>6935.7</c:v>
                </c:pt>
                <c:pt idx="34">
                  <c:v>7289</c:v>
                </c:pt>
                <c:pt idx="35">
                  <c:v>6652.8</c:v>
                </c:pt>
                <c:pt idx="36">
                  <c:v>7503</c:v>
                </c:pt>
                <c:pt idx="37">
                  <c:v>7395.1</c:v>
                </c:pt>
                <c:pt idx="38">
                  <c:v>7546.8</c:v>
                </c:pt>
                <c:pt idx="39">
                  <c:v>8804.7999999999993</c:v>
                </c:pt>
                <c:pt idx="40">
                  <c:v>7792.7</c:v>
                </c:pt>
                <c:pt idx="41">
                  <c:v>6741.7</c:v>
                </c:pt>
                <c:pt idx="42">
                  <c:v>8599.4</c:v>
                </c:pt>
                <c:pt idx="43">
                  <c:v>7045.1</c:v>
                </c:pt>
                <c:pt idx="44">
                  <c:v>8010.7</c:v>
                </c:pt>
                <c:pt idx="45">
                  <c:v>6763.8</c:v>
                </c:pt>
                <c:pt idx="46">
                  <c:v>6551.3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5726.3</c:v>
                </c:pt>
                <c:pt idx="2">
                  <c:v>6782.6</c:v>
                </c:pt>
                <c:pt idx="3">
                  <c:v>6618.2</c:v>
                </c:pt>
                <c:pt idx="4">
                  <c:v>6989.2</c:v>
                </c:pt>
                <c:pt idx="5">
                  <c:v>7667.5</c:v>
                </c:pt>
                <c:pt idx="6">
                  <c:v>6801.7</c:v>
                </c:pt>
                <c:pt idx="7">
                  <c:v>6992.2</c:v>
                </c:pt>
                <c:pt idx="8">
                  <c:v>7822.5</c:v>
                </c:pt>
                <c:pt idx="9">
                  <c:v>7524.4</c:v>
                </c:pt>
                <c:pt idx="10">
                  <c:v>8900.4</c:v>
                </c:pt>
                <c:pt idx="11">
                  <c:v>7886.3</c:v>
                </c:pt>
                <c:pt idx="12">
                  <c:v>9029.4</c:v>
                </c:pt>
                <c:pt idx="13">
                  <c:v>8896.7999999999993</c:v>
                </c:pt>
                <c:pt idx="14">
                  <c:v>8125.9</c:v>
                </c:pt>
                <c:pt idx="15">
                  <c:v>9007.7000000000007</c:v>
                </c:pt>
                <c:pt idx="16">
                  <c:v>7528.3</c:v>
                </c:pt>
                <c:pt idx="17">
                  <c:v>4879.3</c:v>
                </c:pt>
                <c:pt idx="18">
                  <c:v>4900.8999999999996</c:v>
                </c:pt>
                <c:pt idx="19">
                  <c:v>5176.3999999999996</c:v>
                </c:pt>
                <c:pt idx="20">
                  <c:v>5924.8</c:v>
                </c:pt>
                <c:pt idx="21">
                  <c:v>5218.6000000000004</c:v>
                </c:pt>
                <c:pt idx="22">
                  <c:v>5579.4</c:v>
                </c:pt>
                <c:pt idx="23">
                  <c:v>5460.7</c:v>
                </c:pt>
                <c:pt idx="24">
                  <c:v>6848.4</c:v>
                </c:pt>
                <c:pt idx="25">
                  <c:v>5873</c:v>
                </c:pt>
                <c:pt idx="26">
                  <c:v>6562</c:v>
                </c:pt>
                <c:pt idx="27">
                  <c:v>5712.3</c:v>
                </c:pt>
                <c:pt idx="28">
                  <c:v>7174.7</c:v>
                </c:pt>
                <c:pt idx="29">
                  <c:v>6051.1</c:v>
                </c:pt>
                <c:pt idx="30">
                  <c:v>6569.3</c:v>
                </c:pt>
                <c:pt idx="31">
                  <c:v>6008.7</c:v>
                </c:pt>
                <c:pt idx="32">
                  <c:v>7041.8</c:v>
                </c:pt>
                <c:pt idx="33">
                  <c:v>5144.3999999999996</c:v>
                </c:pt>
                <c:pt idx="34">
                  <c:v>5489.9</c:v>
                </c:pt>
                <c:pt idx="35">
                  <c:v>5186.3</c:v>
                </c:pt>
                <c:pt idx="36">
                  <c:v>5859.3</c:v>
                </c:pt>
                <c:pt idx="37">
                  <c:v>5371.7</c:v>
                </c:pt>
                <c:pt idx="38">
                  <c:v>5575.7</c:v>
                </c:pt>
                <c:pt idx="39">
                  <c:v>6569.7</c:v>
                </c:pt>
                <c:pt idx="40">
                  <c:v>5847</c:v>
                </c:pt>
                <c:pt idx="41">
                  <c:v>4750.3</c:v>
                </c:pt>
                <c:pt idx="42">
                  <c:v>6365.5</c:v>
                </c:pt>
                <c:pt idx="43">
                  <c:v>5396</c:v>
                </c:pt>
                <c:pt idx="44">
                  <c:v>5688.5</c:v>
                </c:pt>
                <c:pt idx="45">
                  <c:v>4737.7</c:v>
                </c:pt>
                <c:pt idx="46">
                  <c:v>4641.8999999999996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1358</c:v>
                </c:pt>
                <c:pt idx="2">
                  <c:v>1237.3</c:v>
                </c:pt>
                <c:pt idx="3">
                  <c:v>1196.7</c:v>
                </c:pt>
                <c:pt idx="4">
                  <c:v>1531.2</c:v>
                </c:pt>
                <c:pt idx="5">
                  <c:v>1270.5999999999999</c:v>
                </c:pt>
                <c:pt idx="6">
                  <c:v>1586.8</c:v>
                </c:pt>
                <c:pt idx="7">
                  <c:v>1475.7</c:v>
                </c:pt>
                <c:pt idx="8">
                  <c:v>1335.2</c:v>
                </c:pt>
                <c:pt idx="9">
                  <c:v>1526.4</c:v>
                </c:pt>
                <c:pt idx="10">
                  <c:v>1697</c:v>
                </c:pt>
                <c:pt idx="11">
                  <c:v>1496</c:v>
                </c:pt>
                <c:pt idx="12">
                  <c:v>1760.3</c:v>
                </c:pt>
                <c:pt idx="13">
                  <c:v>1886.8</c:v>
                </c:pt>
                <c:pt idx="14">
                  <c:v>2158.6999999999998</c:v>
                </c:pt>
                <c:pt idx="15">
                  <c:v>1774.1</c:v>
                </c:pt>
                <c:pt idx="16">
                  <c:v>1772.6</c:v>
                </c:pt>
                <c:pt idx="17">
                  <c:v>1258.9000000000001</c:v>
                </c:pt>
                <c:pt idx="18">
                  <c:v>1471.2</c:v>
                </c:pt>
                <c:pt idx="19">
                  <c:v>1369.7</c:v>
                </c:pt>
                <c:pt idx="20">
                  <c:v>1677.2</c:v>
                </c:pt>
                <c:pt idx="21">
                  <c:v>1744.5</c:v>
                </c:pt>
                <c:pt idx="22">
                  <c:v>1483.4</c:v>
                </c:pt>
                <c:pt idx="23">
                  <c:v>1516.8</c:v>
                </c:pt>
                <c:pt idx="24">
                  <c:v>2265.3000000000002</c:v>
                </c:pt>
                <c:pt idx="25">
                  <c:v>2342.3000000000002</c:v>
                </c:pt>
                <c:pt idx="26">
                  <c:v>1807.6</c:v>
                </c:pt>
                <c:pt idx="27">
                  <c:v>1776.9</c:v>
                </c:pt>
                <c:pt idx="28">
                  <c:v>2197.9</c:v>
                </c:pt>
                <c:pt idx="29">
                  <c:v>1904.8</c:v>
                </c:pt>
                <c:pt idx="30">
                  <c:v>1829.7</c:v>
                </c:pt>
                <c:pt idx="31">
                  <c:v>1370.9</c:v>
                </c:pt>
                <c:pt idx="32">
                  <c:v>1643.5</c:v>
                </c:pt>
                <c:pt idx="33">
                  <c:v>1663</c:v>
                </c:pt>
                <c:pt idx="34">
                  <c:v>1688.3</c:v>
                </c:pt>
                <c:pt idx="35">
                  <c:v>1361.6</c:v>
                </c:pt>
                <c:pt idx="36">
                  <c:v>1526.4</c:v>
                </c:pt>
                <c:pt idx="37">
                  <c:v>1889.3</c:v>
                </c:pt>
                <c:pt idx="38">
                  <c:v>1841.4</c:v>
                </c:pt>
                <c:pt idx="39">
                  <c:v>2140.4</c:v>
                </c:pt>
                <c:pt idx="40">
                  <c:v>1771.5</c:v>
                </c:pt>
                <c:pt idx="41">
                  <c:v>1820.5</c:v>
                </c:pt>
                <c:pt idx="42">
                  <c:v>2063.9</c:v>
                </c:pt>
                <c:pt idx="43">
                  <c:v>1519.4</c:v>
                </c:pt>
                <c:pt idx="44">
                  <c:v>2176</c:v>
                </c:pt>
                <c:pt idx="45">
                  <c:v>1837.2</c:v>
                </c:pt>
                <c:pt idx="46">
                  <c:v>1722.4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036904"/>
        <c:axId val="480037296"/>
      </c:lineChart>
      <c:catAx>
        <c:axId val="4800369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8003729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80037296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8003690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340127073163765"/>
          <c:w val="0.16596635304795915"/>
          <c:h val="0.54979549501304659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0">
                  <c:v>276.10000000000002</c:v>
                </c:pt>
                <c:pt idx="11">
                  <c:v>232.8</c:v>
                </c:pt>
                <c:pt idx="12">
                  <c:v>376.3</c:v>
                </c:pt>
                <c:pt idx="13">
                  <c:v>425.1</c:v>
                </c:pt>
                <c:pt idx="14">
                  <c:v>498.2</c:v>
                </c:pt>
                <c:pt idx="15">
                  <c:v>269</c:v>
                </c:pt>
                <c:pt idx="16">
                  <c:v>412.9</c:v>
                </c:pt>
                <c:pt idx="17">
                  <c:v>356</c:v>
                </c:pt>
                <c:pt idx="18">
                  <c:v>412.3</c:v>
                </c:pt>
                <c:pt idx="19">
                  <c:v>364.7</c:v>
                </c:pt>
                <c:pt idx="20">
                  <c:v>482.9</c:v>
                </c:pt>
                <c:pt idx="21">
                  <c:v>395.5</c:v>
                </c:pt>
                <c:pt idx="22">
                  <c:v>305.2</c:v>
                </c:pt>
                <c:pt idx="23">
                  <c:v>295.3</c:v>
                </c:pt>
                <c:pt idx="24">
                  <c:v>482.1</c:v>
                </c:pt>
                <c:pt idx="25">
                  <c:v>580.4</c:v>
                </c:pt>
                <c:pt idx="26">
                  <c:v>360.7</c:v>
                </c:pt>
                <c:pt idx="27">
                  <c:v>322.2</c:v>
                </c:pt>
                <c:pt idx="28">
                  <c:v>481.8</c:v>
                </c:pt>
                <c:pt idx="29">
                  <c:v>519.6</c:v>
                </c:pt>
                <c:pt idx="30">
                  <c:v>530.20000000000005</c:v>
                </c:pt>
                <c:pt idx="31">
                  <c:v>363.2</c:v>
                </c:pt>
                <c:pt idx="32">
                  <c:v>460.4</c:v>
                </c:pt>
                <c:pt idx="33">
                  <c:v>640.79999999999995</c:v>
                </c:pt>
                <c:pt idx="34">
                  <c:v>545</c:v>
                </c:pt>
                <c:pt idx="35">
                  <c:v>452</c:v>
                </c:pt>
                <c:pt idx="36">
                  <c:v>589.9</c:v>
                </c:pt>
                <c:pt idx="37">
                  <c:v>622.70000000000005</c:v>
                </c:pt>
                <c:pt idx="38">
                  <c:v>477.9</c:v>
                </c:pt>
                <c:pt idx="39">
                  <c:v>526.79999999999995</c:v>
                </c:pt>
                <c:pt idx="40">
                  <c:v>576.70000000000005</c:v>
                </c:pt>
                <c:pt idx="41">
                  <c:v>511.7</c:v>
                </c:pt>
                <c:pt idx="42">
                  <c:v>546.1</c:v>
                </c:pt>
                <c:pt idx="43">
                  <c:v>522.20000000000005</c:v>
                </c:pt>
                <c:pt idx="44">
                  <c:v>626.79999999999995</c:v>
                </c:pt>
                <c:pt idx="45">
                  <c:v>435.6</c:v>
                </c:pt>
                <c:pt idx="46">
                  <c:v>432.6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953544"/>
        <c:axId val="667953936"/>
      </c:lineChart>
      <c:catAx>
        <c:axId val="6679535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95393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667953936"/>
        <c:scaling>
          <c:orientation val="minMax"/>
          <c:max val="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67953544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Sheet1!$A$2:$A$40</c:f>
              <c:strCache>
                <c:ptCount val="38"/>
                <c:pt idx="1">
                  <c:v>2007,I</c:v>
                </c:pt>
                <c:pt idx="5">
                  <c:v>2008,I</c:v>
                </c:pt>
                <c:pt idx="9">
                  <c:v>2009,I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  <c:pt idx="37">
                  <c:v>2016,I</c:v>
                </c:pt>
              </c:strCache>
            </c:str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939.6</c:v>
                </c:pt>
                <c:pt idx="1">
                  <c:v>939.6</c:v>
                </c:pt>
                <c:pt idx="2">
                  <c:v>939.6</c:v>
                </c:pt>
                <c:pt idx="3">
                  <c:v>880.5</c:v>
                </c:pt>
                <c:pt idx="4">
                  <c:v>859.8</c:v>
                </c:pt>
                <c:pt idx="5">
                  <c:v>902.5</c:v>
                </c:pt>
                <c:pt idx="6">
                  <c:v>1021.5</c:v>
                </c:pt>
                <c:pt idx="7">
                  <c:v>946.9</c:v>
                </c:pt>
                <c:pt idx="8">
                  <c:v>927.1</c:v>
                </c:pt>
                <c:pt idx="9">
                  <c:v>915.9</c:v>
                </c:pt>
                <c:pt idx="10">
                  <c:v>947.6</c:v>
                </c:pt>
                <c:pt idx="11">
                  <c:v>988.7</c:v>
                </c:pt>
                <c:pt idx="12">
                  <c:v>1071.8</c:v>
                </c:pt>
                <c:pt idx="13">
                  <c:v>1088.3</c:v>
                </c:pt>
                <c:pt idx="14">
                  <c:v>978.2</c:v>
                </c:pt>
                <c:pt idx="15">
                  <c:v>960.9</c:v>
                </c:pt>
                <c:pt idx="16">
                  <c:v>1021.2</c:v>
                </c:pt>
                <c:pt idx="17">
                  <c:v>1239.3</c:v>
                </c:pt>
                <c:pt idx="18">
                  <c:v>1206</c:v>
                </c:pt>
                <c:pt idx="19">
                  <c:v>1166.9000000000001</c:v>
                </c:pt>
                <c:pt idx="20">
                  <c:v>1219.3</c:v>
                </c:pt>
                <c:pt idx="21">
                  <c:v>1332.2</c:v>
                </c:pt>
                <c:pt idx="22">
                  <c:v>1457.4</c:v>
                </c:pt>
                <c:pt idx="23">
                  <c:v>1404.8</c:v>
                </c:pt>
                <c:pt idx="24">
                  <c:v>1343.9</c:v>
                </c:pt>
                <c:pt idx="25">
                  <c:v>1363.6</c:v>
                </c:pt>
                <c:pt idx="26">
                  <c:v>1392.3</c:v>
                </c:pt>
                <c:pt idx="27">
                  <c:v>1356.7</c:v>
                </c:pt>
                <c:pt idx="28">
                  <c:v>1328.2</c:v>
                </c:pt>
                <c:pt idx="29">
                  <c:v>1403.3</c:v>
                </c:pt>
                <c:pt idx="30">
                  <c:v>1381</c:v>
                </c:pt>
                <c:pt idx="31">
                  <c:v>1448.9</c:v>
                </c:pt>
                <c:pt idx="32">
                  <c:v>1499.4</c:v>
                </c:pt>
                <c:pt idx="33">
                  <c:v>1504.9</c:v>
                </c:pt>
                <c:pt idx="34">
                  <c:v>1460.8</c:v>
                </c:pt>
                <c:pt idx="35">
                  <c:v>1560.9</c:v>
                </c:pt>
                <c:pt idx="36">
                  <c:v>1643.2</c:v>
                </c:pt>
                <c:pt idx="37">
                  <c:v>1544.1</c:v>
                </c:pt>
                <c:pt idx="38">
                  <c:v>1478.1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954720"/>
        <c:axId val="667914272"/>
      </c:areaChart>
      <c:catAx>
        <c:axId val="6679547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9142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67914272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67954720"/>
        <c:crosses val="autoZero"/>
        <c:crossBetween val="midCat"/>
        <c:majorUnit val="100"/>
      </c:valAx>
      <c:spPr>
        <a:noFill/>
        <a:ln w="11167">
          <a:solidFill>
            <a:schemeClr val="tx1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solidFill>
              <a:schemeClr val="accent6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667915448"/>
        <c:axId val="66791584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915448"/>
        <c:axId val="667915840"/>
      </c:lineChart>
      <c:catAx>
        <c:axId val="667915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66791584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66791584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66791544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6536684333300551E-2"/>
          <c:y val="0.9114820742059206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accent1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31644696"/>
        <c:axId val="431645088"/>
      </c:barChart>
      <c:catAx>
        <c:axId val="431644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316450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31645088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Univers 45 Light"/>
                <a:cs typeface="Univers 45 Light"/>
              </a:defRPr>
            </a:pPr>
            <a:endParaRPr lang="fi-FI"/>
          </a:p>
        </c:txPr>
        <c:crossAx val="431644696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Taul1!$A$2:$A$43</c:f>
              <c:strCach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2016(1-6)</c:v>
                </c:pt>
              </c:strCache>
            </c:strRef>
          </c:cat>
          <c:val>
            <c:numRef>
              <c:f>Taul1!$B$2:$B$43</c:f>
              <c:numCache>
                <c:formatCode>General</c:formatCode>
                <c:ptCount val="42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5.2</c:v>
                </c:pt>
                <c:pt idx="41">
                  <c:v>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645480"/>
        <c:axId val="431645872"/>
      </c:lineChart>
      <c:catAx>
        <c:axId val="43164548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31645872"/>
        <c:crosses val="autoZero"/>
        <c:auto val="1"/>
        <c:lblAlgn val="ctr"/>
        <c:lblOffset val="100"/>
        <c:noMultiLvlLbl val="0"/>
      </c:catAx>
      <c:valAx>
        <c:axId val="431645872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3164548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34377448"/>
        <c:axId val="534377840"/>
      </c:barChart>
      <c:catAx>
        <c:axId val="5343774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3437784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53437784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3437744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34378624"/>
        <c:axId val="534379016"/>
      </c:barChart>
      <c:catAx>
        <c:axId val="5343786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34379016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534379016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34378624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51343058062166"/>
          <c:y val="0.10846260111494638"/>
          <c:w val="0.33897313883875674"/>
          <c:h val="0.698964208683288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explosion val="4"/>
            <c:spPr>
              <a:solidFill>
                <a:schemeClr val="accent2">
                  <a:lumMod val="80000"/>
                  <a:lumOff val="2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950704749675226E-2"/>
                  <c:y val="-6.6397223980327385E-3"/>
                </c:manualLayout>
              </c:layout>
              <c:tx>
                <c:rich>
                  <a:bodyPr/>
                  <a:lstStyle/>
                  <a:p>
                    <a:fld id="{4EAB05B2-F99F-4FF2-80A8-6F209CF4756B}" type="CATEGORYNAM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[LUOKAN NIMI]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72F29EC9-BB89-437A-8B11-E97A16939106}" type="VALU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[ARVO]</a:t>
                    </a:fld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en-US" sz="1050" baseline="0" dirty="0" smtClean="0">
                        <a:solidFill>
                          <a:schemeClr val="accent1"/>
                        </a:solidFill>
                      </a:rPr>
                      <a:t>billion €</a:t>
                    </a:r>
                    <a:r>
                      <a:rPr lang="en-US" sz="1050" baseline="0" dirty="0">
                        <a:solidFill>
                          <a:schemeClr val="accent1"/>
                        </a:solidFill>
                      </a:rPr>
                      <a:t>
</a:t>
                    </a:r>
                    <a:fld id="{2F8208CA-F327-4012-9833-FF5136133297}" type="PERCENTAGE">
                      <a:rPr lang="en-US" sz="1050" baseline="0">
                        <a:solidFill>
                          <a:schemeClr val="accent1"/>
                        </a:solidFill>
                      </a:rPr>
                      <a:pPr/>
                      <a:t>[PROSENTTI]</a:t>
                    </a:fld>
                    <a:endParaRPr lang="en-US" sz="1050" baseline="0" dirty="0">
                      <a:solidFill>
                        <a:schemeClr val="accent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1335364928987819E-2"/>
                  <c:y val="-5.4634200902217274E-2"/>
                </c:manualLayout>
              </c:layout>
              <c:tx>
                <c:rich>
                  <a:bodyPr/>
                  <a:lstStyle/>
                  <a:p>
                    <a:fld id="{97BFE3C5-7E49-43FD-A289-AA54F8EAFFA9}" type="CATEGORYNAME">
                      <a:rPr lang="en-US" sz="1000">
                        <a:solidFill>
                          <a:schemeClr val="accent2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chemeClr val="accent2"/>
                        </a:solidFill>
                      </a:rPr>
                      <a:t>
</a:t>
                    </a:r>
                    <a:fld id="{D22FB38F-D053-4987-B9E3-E34DFBF28DBD}" type="VALUE">
                      <a:rPr lang="en-US" sz="1000">
                        <a:solidFill>
                          <a:schemeClr val="accent2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sz="1000" dirty="0" smtClean="0">
                        <a:solidFill>
                          <a:schemeClr val="accent2"/>
                        </a:solidFill>
                      </a:rPr>
                      <a:t>billion €</a:t>
                    </a:r>
                    <a:r>
                      <a:rPr lang="en-US" sz="1000" dirty="0">
                        <a:solidFill>
                          <a:srgbClr val="000000"/>
                        </a:solidFill>
                      </a:rPr>
                      <a:t>
</a:t>
                    </a:r>
                    <a:fld id="{3A5D80B5-274E-4DDE-B870-B9A735F2B95D}" type="PERCENTAGE">
                      <a:rPr lang="en-US" sz="1000">
                        <a:solidFill>
                          <a:schemeClr val="accent2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rgbClr val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6495672221413066E-2"/>
                  <c:y val="6.8292751127771436E-3"/>
                </c:manualLayout>
              </c:layout>
              <c:tx>
                <c:rich>
                  <a:bodyPr/>
                  <a:lstStyle/>
                  <a:p>
                    <a:fld id="{4F8ED565-539F-423F-8435-EE6A7BCD0983}" type="CATEGORYNAME">
                      <a:rPr lang="en-US" sz="1000">
                        <a:solidFill>
                          <a:schemeClr val="accent3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chemeClr val="accent3"/>
                        </a:solidFill>
                      </a:rPr>
                      <a:t>
</a:t>
                    </a:r>
                    <a:fld id="{DE4971F3-97B3-4827-8C09-C73D27416722}" type="VALUE">
                      <a:rPr lang="en-US" sz="1000">
                        <a:solidFill>
                          <a:schemeClr val="accent3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chemeClr val="accent3"/>
                        </a:solidFill>
                      </a:rPr>
                      <a:t> </a:t>
                    </a:r>
                    <a:r>
                      <a:rPr lang="en-US" sz="1000" dirty="0" smtClean="0">
                        <a:solidFill>
                          <a:schemeClr val="accent3"/>
                        </a:solidFill>
                      </a:rPr>
                      <a:t>billion €</a:t>
                    </a:r>
                    <a:r>
                      <a:rPr lang="en-US" sz="1000" dirty="0">
                        <a:solidFill>
                          <a:schemeClr val="accent3"/>
                        </a:solidFill>
                      </a:rPr>
                      <a:t>
</a:t>
                    </a:r>
                    <a:fld id="{932EA66D-72DF-4B7A-960D-BC9D650C134A}" type="PERCENTAGE">
                      <a:rPr lang="en-US" sz="1000">
                        <a:solidFill>
                          <a:schemeClr val="accent3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9679385415149532E-2"/>
                  <c:y val="8.8780576466102865E-2"/>
                </c:manualLayout>
              </c:layout>
              <c:tx>
                <c:rich>
                  <a:bodyPr/>
                  <a:lstStyle/>
                  <a:p>
                    <a:fld id="{F032F855-88D9-4187-AB46-3FFD5CEAB88A}" type="CATEGORYNAME">
                      <a:rPr lang="en-US" sz="1000">
                        <a:solidFill>
                          <a:schemeClr val="accent4"/>
                        </a:solidFill>
                      </a:rPr>
                      <a:pPr/>
                      <a:t>[LUOKAN NIMI]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8075301A-A27B-49BD-9FB7-092FB4E0F148}" type="VALUE">
                      <a:rPr lang="en-US" sz="100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 </a:t>
                    </a:r>
                    <a:r>
                      <a:rPr lang="en-US" sz="1000" dirty="0" smtClean="0">
                        <a:solidFill>
                          <a:schemeClr val="accent4"/>
                        </a:solidFill>
                      </a:rPr>
                      <a:t>billion €</a:t>
                    </a:r>
                    <a:r>
                      <a:rPr lang="en-US" sz="1000" dirty="0">
                        <a:solidFill>
                          <a:schemeClr val="accent4"/>
                        </a:solidFill>
                      </a:rPr>
                      <a:t>
</a:t>
                    </a:r>
                    <a:fld id="{17227AA2-9DEB-4333-BDAB-A4948AB71EE2}" type="PERCENTAGE">
                      <a:rPr lang="en-US" sz="1000">
                        <a:solidFill>
                          <a:schemeClr val="accent4"/>
                        </a:solidFill>
                      </a:rPr>
                      <a:pPr/>
                      <a:t>[PROSENTTI]</a:t>
                    </a:fld>
                    <a:endParaRPr lang="en-US" sz="1000" dirty="0">
                      <a:solidFill>
                        <a:schemeClr val="accent4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Technology industry</c:v>
                </c:pt>
                <c:pt idx="1">
                  <c:v>Forest industry</c:v>
                </c:pt>
                <c:pt idx="2">
                  <c:v>Chemical industry</c:v>
                </c:pt>
                <c:pt idx="3">
                  <c:v>Other branches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38</c:v>
                </c:pt>
                <c:pt idx="1">
                  <c:v>12.21</c:v>
                </c:pt>
                <c:pt idx="2">
                  <c:v>10.94</c:v>
                </c:pt>
                <c:pt idx="3">
                  <c:v>15.43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515533283427917E-2"/>
          <c:y val="0.90564549824401597"/>
          <c:w val="0.79178508984731999"/>
          <c:h val="6.3622763748486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production ability (production with capacity in full use), left. Scale</c:v>
                </c:pt>
              </c:strCache>
            </c:strRef>
          </c:tx>
          <c:spPr>
            <a:ln w="4445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Sheet1!$A$2:$A$37</c:f>
              <c:strCache>
                <c:ptCount val="33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122.8732024</c:v>
                </c:pt>
                <c:pt idx="1">
                  <c:v>118.70010480000001</c:v>
                </c:pt>
                <c:pt idx="2">
                  <c:v>122.2171756</c:v>
                </c:pt>
                <c:pt idx="3">
                  <c:v>118.7250367</c:v>
                </c:pt>
                <c:pt idx="4">
                  <c:v>105.3790231</c:v>
                </c:pt>
                <c:pt idx="5">
                  <c:v>105.7337433</c:v>
                </c:pt>
                <c:pt idx="6">
                  <c:v>106.92029909999999</c:v>
                </c:pt>
                <c:pt idx="7">
                  <c:v>104.6416323</c:v>
                </c:pt>
                <c:pt idx="8">
                  <c:v>100.7685836</c:v>
                </c:pt>
                <c:pt idx="9">
                  <c:v>104.5715883</c:v>
                </c:pt>
                <c:pt idx="10">
                  <c:v>105.7747746</c:v>
                </c:pt>
                <c:pt idx="11">
                  <c:v>104.6748655</c:v>
                </c:pt>
                <c:pt idx="12">
                  <c:v>102.56465660000001</c:v>
                </c:pt>
                <c:pt idx="13">
                  <c:v>99.994130389999995</c:v>
                </c:pt>
                <c:pt idx="14">
                  <c:v>104.5524142</c:v>
                </c:pt>
                <c:pt idx="15">
                  <c:v>103.5027042</c:v>
                </c:pt>
                <c:pt idx="16">
                  <c:v>102.1505136</c:v>
                </c:pt>
                <c:pt idx="17">
                  <c:v>100.45372089999999</c:v>
                </c:pt>
                <c:pt idx="18">
                  <c:v>102.10411569999999</c:v>
                </c:pt>
                <c:pt idx="19">
                  <c:v>100.3259032</c:v>
                </c:pt>
                <c:pt idx="20">
                  <c:v>99.04406401</c:v>
                </c:pt>
                <c:pt idx="21">
                  <c:v>96.595150579999995</c:v>
                </c:pt>
                <c:pt idx="22">
                  <c:v>99.121039760000002</c:v>
                </c:pt>
                <c:pt idx="23">
                  <c:v>97.806777999999994</c:v>
                </c:pt>
                <c:pt idx="24">
                  <c:v>97.885682340000002</c:v>
                </c:pt>
                <c:pt idx="25">
                  <c:v>95.530207529999998</c:v>
                </c:pt>
                <c:pt idx="26">
                  <c:v>97.469834390000003</c:v>
                </c:pt>
                <c:pt idx="27">
                  <c:v>96.523625179999996</c:v>
                </c:pt>
                <c:pt idx="28">
                  <c:v>95.144713859999996</c:v>
                </c:pt>
                <c:pt idx="29">
                  <c:v>94.015121239999999</c:v>
                </c:pt>
                <c:pt idx="30">
                  <c:v>96.646160300000005</c:v>
                </c:pt>
                <c:pt idx="31">
                  <c:v>95.147844320000004</c:v>
                </c:pt>
                <c:pt idx="32">
                  <c:v>94.226399270000002</c:v>
                </c:pt>
                <c:pt idx="33">
                  <c:v>94.359751239999994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 (2008=100), left scale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3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103.1095</c:v>
                </c:pt>
                <c:pt idx="1">
                  <c:v>101.6561</c:v>
                </c:pt>
                <c:pt idx="2">
                  <c:v>100.9014</c:v>
                </c:pt>
                <c:pt idx="3">
                  <c:v>94.333029999999994</c:v>
                </c:pt>
                <c:pt idx="4">
                  <c:v>80.693169999999995</c:v>
                </c:pt>
                <c:pt idx="5">
                  <c:v>79.044089999999997</c:v>
                </c:pt>
                <c:pt idx="6">
                  <c:v>79.686949999999996</c:v>
                </c:pt>
                <c:pt idx="7">
                  <c:v>79.603099999999998</c:v>
                </c:pt>
                <c:pt idx="8">
                  <c:v>79.603099999999998</c:v>
                </c:pt>
                <c:pt idx="9">
                  <c:v>83.348470000000006</c:v>
                </c:pt>
                <c:pt idx="10">
                  <c:v>84.214939999999999</c:v>
                </c:pt>
                <c:pt idx="11">
                  <c:v>85.444760000000002</c:v>
                </c:pt>
                <c:pt idx="12">
                  <c:v>86.255330000000001</c:v>
                </c:pt>
                <c:pt idx="13">
                  <c:v>85.584519999999998</c:v>
                </c:pt>
                <c:pt idx="14">
                  <c:v>85.584519999999998</c:v>
                </c:pt>
                <c:pt idx="15">
                  <c:v>86.031720000000007</c:v>
                </c:pt>
                <c:pt idx="16">
                  <c:v>85.752219999999994</c:v>
                </c:pt>
                <c:pt idx="17">
                  <c:v>85.836070000000007</c:v>
                </c:pt>
                <c:pt idx="18">
                  <c:v>84.298789999999997</c:v>
                </c:pt>
                <c:pt idx="19">
                  <c:v>83.488230000000001</c:v>
                </c:pt>
                <c:pt idx="20">
                  <c:v>82.286349999999999</c:v>
                </c:pt>
                <c:pt idx="21">
                  <c:v>81.168329999999997</c:v>
                </c:pt>
                <c:pt idx="22">
                  <c:v>81.531689999999998</c:v>
                </c:pt>
                <c:pt idx="23">
                  <c:v>81.28013</c:v>
                </c:pt>
                <c:pt idx="24">
                  <c:v>81.056529999999995</c:v>
                </c:pt>
                <c:pt idx="25">
                  <c:v>80.07826</c:v>
                </c:pt>
                <c:pt idx="26">
                  <c:v>79.854659999999996</c:v>
                </c:pt>
                <c:pt idx="27">
                  <c:v>79.910560000000004</c:v>
                </c:pt>
                <c:pt idx="28">
                  <c:v>79.379499999999993</c:v>
                </c:pt>
                <c:pt idx="29">
                  <c:v>78.960239999999999</c:v>
                </c:pt>
                <c:pt idx="30">
                  <c:v>79.323599999999999</c:v>
                </c:pt>
                <c:pt idx="31">
                  <c:v>79.659000000000006</c:v>
                </c:pt>
                <c:pt idx="32">
                  <c:v>79.099990000000005</c:v>
                </c:pt>
                <c:pt idx="33">
                  <c:v>80.832930000000005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01680"/>
        <c:axId val="25958387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Capacity utilization rate, %, right scale</c:v>
                </c:pt>
              </c:strCache>
            </c:strRef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Sheet1!$A$2:$A$37</c:f>
              <c:strCache>
                <c:ptCount val="33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80.13</c:v>
                </c:pt>
                <c:pt idx="29">
                  <c:v>80.930000000000007</c:v>
                </c:pt>
                <c:pt idx="30">
                  <c:v>78.17</c:v>
                </c:pt>
                <c:pt idx="31">
                  <c:v>80.569999999999993</c:v>
                </c:pt>
                <c:pt idx="32">
                  <c:v>80.87</c:v>
                </c:pt>
                <c:pt idx="33">
                  <c:v>83.27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9584656"/>
        <c:axId val="259584264"/>
      </c:lineChart>
      <c:catAx>
        <c:axId val="94201680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259583872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259583872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3366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94201680"/>
        <c:crosses val="autoZero"/>
        <c:crossBetween val="between"/>
        <c:majorUnit val="5"/>
      </c:valAx>
      <c:valAx>
        <c:axId val="259584264"/>
        <c:scaling>
          <c:orientation val="minMax"/>
          <c:max val="100"/>
          <c:min val="55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259584656"/>
        <c:crosses val="max"/>
        <c:crossBetween val="between"/>
        <c:dispUnits>
          <c:builtInUnit val="hundreds"/>
        </c:dispUnits>
      </c:valAx>
      <c:catAx>
        <c:axId val="25958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584264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190004200666742"/>
          <c:y val="4.3942887482975562E-2"/>
          <c:w val="0.20809995799333256"/>
          <c:h val="0.9348012224065929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smtClean="0">
                <a:solidFill>
                  <a:srgbClr val="002060"/>
                </a:solidFill>
              </a:rPr>
              <a:t>Corporate sector</a:t>
            </a:r>
            <a:r>
              <a:rPr lang="en-GB" sz="1200" b="0" baseline="0" dirty="0" smtClean="0">
                <a:solidFill>
                  <a:srgbClr val="002060"/>
                </a:solidFill>
              </a:rPr>
              <a:t> fixed investments, index </a:t>
            </a:r>
            <a:r>
              <a:rPr lang="en-GB" sz="1200" b="0" dirty="0" smtClean="0">
                <a:solidFill>
                  <a:srgbClr val="002060"/>
                </a:solidFill>
              </a:rPr>
              <a:t>2005=100</a:t>
            </a:r>
            <a:endParaRPr lang="en-GB" sz="12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5.5996973136587205E-2"/>
          <c:y val="7.093010385937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569805249939671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125.49576</c:v>
                </c:pt>
                <c:pt idx="4">
                  <c:v>106.42</c:v>
                </c:pt>
                <c:pt idx="5">
                  <c:v>110.039</c:v>
                </c:pt>
                <c:pt idx="6">
                  <c:v>117.962</c:v>
                </c:pt>
                <c:pt idx="7">
                  <c:v>121.38200000000001</c:v>
                </c:pt>
                <c:pt idx="8">
                  <c:v>122.35299999999999</c:v>
                </c:pt>
                <c:pt idx="9">
                  <c:v>130.06200000000001</c:v>
                </c:pt>
                <c:pt idx="10">
                  <c:v>137.60499999999999</c:v>
                </c:pt>
                <c:pt idx="11">
                  <c:v>144.07300000000001</c:v>
                </c:pt>
                <c:pt idx="12">
                  <c:v>149.83600000000001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116.63200000000001</c:v>
                </c:pt>
                <c:pt idx="3">
                  <c:v>123.63</c:v>
                </c:pt>
                <c:pt idx="4">
                  <c:v>110.154</c:v>
                </c:pt>
                <c:pt idx="5">
                  <c:v>106.85</c:v>
                </c:pt>
                <c:pt idx="6">
                  <c:v>120.633</c:v>
                </c:pt>
                <c:pt idx="7">
                  <c:v>115.928</c:v>
                </c:pt>
                <c:pt idx="8">
                  <c:v>112.45</c:v>
                </c:pt>
                <c:pt idx="9">
                  <c:v>117.398</c:v>
                </c:pt>
                <c:pt idx="10">
                  <c:v>127.495</c:v>
                </c:pt>
                <c:pt idx="11">
                  <c:v>134.124</c:v>
                </c:pt>
                <c:pt idx="12">
                  <c:v>141.63499999999999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95.055999999999997</c:v>
                </c:pt>
                <c:pt idx="5">
                  <c:v>97.432000000000002</c:v>
                </c:pt>
                <c:pt idx="6">
                  <c:v>104.934</c:v>
                </c:pt>
                <c:pt idx="7">
                  <c:v>114.378</c:v>
                </c:pt>
                <c:pt idx="8">
                  <c:v>117.81</c:v>
                </c:pt>
                <c:pt idx="9">
                  <c:v>125.114</c:v>
                </c:pt>
                <c:pt idx="10">
                  <c:v>128.61699999999999</c:v>
                </c:pt>
                <c:pt idx="11">
                  <c:v>128.488</c:v>
                </c:pt>
                <c:pt idx="12">
                  <c:v>133.756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Germany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</c:v>
                </c:pt>
                <c:pt idx="4">
                  <c:v>100.90900000000001</c:v>
                </c:pt>
                <c:pt idx="5">
                  <c:v>107.16500000000001</c:v>
                </c:pt>
                <c:pt idx="6">
                  <c:v>114.988</c:v>
                </c:pt>
                <c:pt idx="7">
                  <c:v>113.378</c:v>
                </c:pt>
                <c:pt idx="8">
                  <c:v>111.45099999999999</c:v>
                </c:pt>
                <c:pt idx="9">
                  <c:v>116.46599999999999</c:v>
                </c:pt>
                <c:pt idx="10">
                  <c:v>118.679</c:v>
                </c:pt>
                <c:pt idx="11">
                  <c:v>121.646</c:v>
                </c:pt>
                <c:pt idx="12">
                  <c:v>125.417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Switzerland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114.91800000000001</c:v>
                </c:pt>
                <c:pt idx="3">
                  <c:v>115.49299999999999</c:v>
                </c:pt>
                <c:pt idx="4">
                  <c:v>103.251</c:v>
                </c:pt>
                <c:pt idx="5">
                  <c:v>107.27800000000001</c:v>
                </c:pt>
                <c:pt idx="6">
                  <c:v>112.85599999999999</c:v>
                </c:pt>
                <c:pt idx="7">
                  <c:v>117.25700000000001</c:v>
                </c:pt>
                <c:pt idx="8">
                  <c:v>119.01600000000001</c:v>
                </c:pt>
                <c:pt idx="9">
                  <c:v>121.754</c:v>
                </c:pt>
                <c:pt idx="10">
                  <c:v>122.60599999999999</c:v>
                </c:pt>
                <c:pt idx="11">
                  <c:v>123.955</c:v>
                </c:pt>
                <c:pt idx="12">
                  <c:v>126.18600000000001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119.16500000000001</c:v>
                </c:pt>
                <c:pt idx="3">
                  <c:v>125.004</c:v>
                </c:pt>
                <c:pt idx="4">
                  <c:v>105.503</c:v>
                </c:pt>
                <c:pt idx="5">
                  <c:v>98.962000000000003</c:v>
                </c:pt>
                <c:pt idx="6">
                  <c:v>102.03</c:v>
                </c:pt>
                <c:pt idx="7">
                  <c:v>98.867000000000004</c:v>
                </c:pt>
                <c:pt idx="8">
                  <c:v>91.65</c:v>
                </c:pt>
                <c:pt idx="9">
                  <c:v>90.459000000000003</c:v>
                </c:pt>
                <c:pt idx="10">
                  <c:v>90.096999999999994</c:v>
                </c:pt>
                <c:pt idx="11">
                  <c:v>93.251000000000005</c:v>
                </c:pt>
                <c:pt idx="12">
                  <c:v>96.421000000000006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518080"/>
        <c:axId val="455539248"/>
      </c:lineChart>
      <c:catAx>
        <c:axId val="455518080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55539248"/>
        <c:crosses val="autoZero"/>
        <c:auto val="1"/>
        <c:lblAlgn val="ctr"/>
        <c:lblOffset val="100"/>
        <c:noMultiLvlLbl val="0"/>
      </c:catAx>
      <c:valAx>
        <c:axId val="455539248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5551808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2905.6</c:v>
                </c:pt>
                <c:pt idx="1">
                  <c:v>3136.3</c:v>
                </c:pt>
                <c:pt idx="2">
                  <c:v>3042.6</c:v>
                </c:pt>
                <c:pt idx="3">
                  <c:v>2996.3</c:v>
                </c:pt>
                <c:pt idx="4">
                  <c:v>3328</c:v>
                </c:pt>
                <c:pt idx="5">
                  <c:v>3231.6</c:v>
                </c:pt>
                <c:pt idx="6">
                  <c:v>3683.1</c:v>
                </c:pt>
                <c:pt idx="7">
                  <c:v>3555</c:v>
                </c:pt>
                <c:pt idx="8">
                  <c:v>3384.3</c:v>
                </c:pt>
                <c:pt idx="9">
                  <c:v>3704.9</c:v>
                </c:pt>
                <c:pt idx="10">
                  <c:v>3976</c:v>
                </c:pt>
                <c:pt idx="11">
                  <c:v>4083.7</c:v>
                </c:pt>
                <c:pt idx="12">
                  <c:v>3792.5</c:v>
                </c:pt>
                <c:pt idx="13">
                  <c:v>3797.8</c:v>
                </c:pt>
                <c:pt idx="14">
                  <c:v>4039.6</c:v>
                </c:pt>
                <c:pt idx="15">
                  <c:v>3930.7</c:v>
                </c:pt>
                <c:pt idx="16">
                  <c:v>3692.6</c:v>
                </c:pt>
                <c:pt idx="17">
                  <c:v>3231.2</c:v>
                </c:pt>
                <c:pt idx="18">
                  <c:v>3086.5</c:v>
                </c:pt>
                <c:pt idx="19">
                  <c:v>3104.8</c:v>
                </c:pt>
                <c:pt idx="20">
                  <c:v>3190.4</c:v>
                </c:pt>
                <c:pt idx="21">
                  <c:v>3291.4</c:v>
                </c:pt>
                <c:pt idx="22">
                  <c:v>3083.2</c:v>
                </c:pt>
                <c:pt idx="23">
                  <c:v>3049.2</c:v>
                </c:pt>
                <c:pt idx="24">
                  <c:v>3441.1</c:v>
                </c:pt>
                <c:pt idx="25">
                  <c:v>4108.3</c:v>
                </c:pt>
                <c:pt idx="26">
                  <c:v>4211.3</c:v>
                </c:pt>
                <c:pt idx="27">
                  <c:v>4240.5</c:v>
                </c:pt>
                <c:pt idx="28">
                  <c:v>4172.2</c:v>
                </c:pt>
                <c:pt idx="29">
                  <c:v>4106.3999999999996</c:v>
                </c:pt>
                <c:pt idx="30">
                  <c:v>4554.6000000000004</c:v>
                </c:pt>
                <c:pt idx="31">
                  <c:v>3906.3</c:v>
                </c:pt>
                <c:pt idx="32">
                  <c:v>3918.6</c:v>
                </c:pt>
                <c:pt idx="33">
                  <c:v>3757.5</c:v>
                </c:pt>
                <c:pt idx="34">
                  <c:v>3846.3</c:v>
                </c:pt>
                <c:pt idx="35">
                  <c:v>3760.2</c:v>
                </c:pt>
                <c:pt idx="36">
                  <c:v>3518.7</c:v>
                </c:pt>
                <c:pt idx="37">
                  <c:v>3933.4</c:v>
                </c:pt>
                <c:pt idx="38">
                  <c:v>4080.5</c:v>
                </c:pt>
                <c:pt idx="39">
                  <c:v>4675.6000000000004</c:v>
                </c:pt>
                <c:pt idx="40">
                  <c:v>4800.7</c:v>
                </c:pt>
                <c:pt idx="41">
                  <c:v>5103.2</c:v>
                </c:pt>
                <c:pt idx="42">
                  <c:v>5130.8</c:v>
                </c:pt>
                <c:pt idx="43">
                  <c:v>4945.3</c:v>
                </c:pt>
                <c:pt idx="44">
                  <c:v>5314.8</c:v>
                </c:pt>
                <c:pt idx="45">
                  <c:v>5290.7</c:v>
                </c:pt>
                <c:pt idx="46">
                  <c:v>5087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9874.5</c:v>
                </c:pt>
                <c:pt idx="1">
                  <c:v>10794</c:v>
                </c:pt>
                <c:pt idx="2">
                  <c:v>11992</c:v>
                </c:pt>
                <c:pt idx="3">
                  <c:v>13570</c:v>
                </c:pt>
                <c:pt idx="4">
                  <c:v>13385</c:v>
                </c:pt>
                <c:pt idx="5">
                  <c:v>15100</c:v>
                </c:pt>
                <c:pt idx="6">
                  <c:v>14484</c:v>
                </c:pt>
                <c:pt idx="7">
                  <c:v>15298</c:v>
                </c:pt>
                <c:pt idx="8">
                  <c:v>16082</c:v>
                </c:pt>
                <c:pt idx="9">
                  <c:v>15791</c:v>
                </c:pt>
                <c:pt idx="10">
                  <c:v>17352</c:v>
                </c:pt>
                <c:pt idx="11">
                  <c:v>17712</c:v>
                </c:pt>
                <c:pt idx="12">
                  <c:v>18761</c:v>
                </c:pt>
                <c:pt idx="13">
                  <c:v>18734</c:v>
                </c:pt>
                <c:pt idx="14">
                  <c:v>18303</c:v>
                </c:pt>
                <c:pt idx="15">
                  <c:v>19629</c:v>
                </c:pt>
                <c:pt idx="16">
                  <c:v>18376</c:v>
                </c:pt>
                <c:pt idx="17">
                  <c:v>14460</c:v>
                </c:pt>
                <c:pt idx="18">
                  <c:v>13241</c:v>
                </c:pt>
                <c:pt idx="19">
                  <c:v>12874</c:v>
                </c:pt>
                <c:pt idx="20">
                  <c:v>12071</c:v>
                </c:pt>
                <c:pt idx="21">
                  <c:v>11273</c:v>
                </c:pt>
                <c:pt idx="22">
                  <c:v>11336</c:v>
                </c:pt>
                <c:pt idx="23">
                  <c:v>11213</c:v>
                </c:pt>
                <c:pt idx="24">
                  <c:v>11215</c:v>
                </c:pt>
                <c:pt idx="25">
                  <c:v>10084</c:v>
                </c:pt>
                <c:pt idx="26">
                  <c:v>10647</c:v>
                </c:pt>
                <c:pt idx="27">
                  <c:v>11020</c:v>
                </c:pt>
                <c:pt idx="28">
                  <c:v>11919</c:v>
                </c:pt>
                <c:pt idx="29">
                  <c:v>11171</c:v>
                </c:pt>
                <c:pt idx="30">
                  <c:v>11488</c:v>
                </c:pt>
                <c:pt idx="31">
                  <c:v>10885</c:v>
                </c:pt>
                <c:pt idx="32">
                  <c:v>11501</c:v>
                </c:pt>
                <c:pt idx="33">
                  <c:v>10513</c:v>
                </c:pt>
                <c:pt idx="34">
                  <c:v>10630</c:v>
                </c:pt>
                <c:pt idx="35">
                  <c:v>10312</c:v>
                </c:pt>
                <c:pt idx="36">
                  <c:v>10226</c:v>
                </c:pt>
                <c:pt idx="37">
                  <c:v>9965</c:v>
                </c:pt>
                <c:pt idx="38">
                  <c:v>10024</c:v>
                </c:pt>
                <c:pt idx="39">
                  <c:v>11200</c:v>
                </c:pt>
                <c:pt idx="40">
                  <c:v>11298</c:v>
                </c:pt>
                <c:pt idx="41">
                  <c:v>10887</c:v>
                </c:pt>
                <c:pt idx="42">
                  <c:v>11972</c:v>
                </c:pt>
                <c:pt idx="43">
                  <c:v>12815</c:v>
                </c:pt>
                <c:pt idx="44">
                  <c:v>13703</c:v>
                </c:pt>
                <c:pt idx="45">
                  <c:v>13438</c:v>
                </c:pt>
                <c:pt idx="46">
                  <c:v>12617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983128"/>
        <c:axId val="479983520"/>
      </c:areaChart>
      <c:catAx>
        <c:axId val="4799831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98352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79983520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7998312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18274023549019305"/>
          <c:w val="0.1050312070809537"/>
          <c:h val="0.61609038019895879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71034466321681E-2"/>
          <c:y val="6.7324075827043223E-2"/>
          <c:w val="0.87671290829405835"/>
          <c:h val="0.766957323078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8725</c:v>
                </c:pt>
                <c:pt idx="1">
                  <c:v>8957</c:v>
                </c:pt>
                <c:pt idx="2">
                  <c:v>10090</c:v>
                </c:pt>
                <c:pt idx="3">
                  <c:v>10000</c:v>
                </c:pt>
                <c:pt idx="4">
                  <c:v>8583</c:v>
                </c:pt>
                <c:pt idx="5">
                  <c:v>7856</c:v>
                </c:pt>
                <c:pt idx="6">
                  <c:v>7624</c:v>
                </c:pt>
                <c:pt idx="7">
                  <c:v>7056</c:v>
                </c:pt>
                <c:pt idx="8">
                  <c:v>6409</c:v>
                </c:pt>
                <c:pt idx="9">
                  <c:v>6313</c:v>
                </c:pt>
                <c:pt idx="10">
                  <c:v>6809</c:v>
                </c:pt>
                <c:pt idx="11">
                  <c:v>7118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industry, including information technology and consulting engineering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6400</c:v>
                </c:pt>
                <c:pt idx="1">
                  <c:v>6531</c:v>
                </c:pt>
                <c:pt idx="2">
                  <c:v>7294</c:v>
                </c:pt>
                <c:pt idx="3">
                  <c:v>8411</c:v>
                </c:pt>
                <c:pt idx="4">
                  <c:v>7150</c:v>
                </c:pt>
                <c:pt idx="5">
                  <c:v>6944</c:v>
                </c:pt>
                <c:pt idx="6">
                  <c:v>6846</c:v>
                </c:pt>
                <c:pt idx="7">
                  <c:v>5944</c:v>
                </c:pt>
                <c:pt idx="8">
                  <c:v>5261</c:v>
                </c:pt>
                <c:pt idx="9">
                  <c:v>5784</c:v>
                </c:pt>
                <c:pt idx="10">
                  <c:v>5471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007056"/>
        <c:axId val="684335768"/>
      </c:barChart>
      <c:catAx>
        <c:axId val="26300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684335768"/>
        <c:crosses val="autoZero"/>
        <c:auto val="1"/>
        <c:lblAlgn val="ctr"/>
        <c:lblOffset val="100"/>
        <c:noMultiLvlLbl val="0"/>
      </c:catAx>
      <c:valAx>
        <c:axId val="684335768"/>
        <c:scaling>
          <c:orientation val="minMax"/>
          <c:max val="12000"/>
        </c:scaling>
        <c:delete val="0"/>
        <c:axPos val="l"/>
        <c:majorGridlines>
          <c:spPr>
            <a:ln w="317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26300705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2.6959938747724642E-2"/>
          <c:y val="0.93841851773414064"/>
          <c:w val="0.94259911041199307"/>
          <c:h val="4.634597891900899E-2"/>
        </c:manualLayout>
      </c:layout>
      <c:overlay val="0"/>
      <c:txPr>
        <a:bodyPr/>
        <a:lstStyle/>
        <a:p>
          <a:pPr>
            <a:defRPr sz="1050" b="0" i="0" baseline="0">
              <a:solidFill>
                <a:schemeClr val="tx2"/>
              </a:solidFill>
              <a:latin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01099034794305E-2"/>
          <c:y val="3.6686911413750238E-2"/>
          <c:w val="0.93403533487171742"/>
          <c:h val="0.68801663403689783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Finland compared to the Eurozone, actual change</c:v>
                </c:pt>
              </c:strCache>
            </c:strRef>
          </c:tx>
          <c:spPr>
            <a:ln w="508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Sheet1!$B$2:$B$61</c:f>
              <c:numCache>
                <c:formatCode>General</c:formatCode>
                <c:ptCount val="60"/>
                <c:pt idx="1">
                  <c:v>2005</c:v>
                </c:pt>
                <c:pt idx="5">
                  <c:v>2006</c:v>
                </c:pt>
                <c:pt idx="9">
                  <c:v>2007</c:v>
                </c:pt>
                <c:pt idx="13">
                  <c:v>2008</c:v>
                </c:pt>
                <c:pt idx="17">
                  <c:v>2009</c:v>
                </c:pt>
                <c:pt idx="21">
                  <c:v>2010</c:v>
                </c:pt>
                <c:pt idx="25">
                  <c:v>2011</c:v>
                </c:pt>
                <c:pt idx="29">
                  <c:v>2012</c:v>
                </c:pt>
                <c:pt idx="33">
                  <c:v>2013</c:v>
                </c:pt>
                <c:pt idx="37">
                  <c:v>2014</c:v>
                </c:pt>
                <c:pt idx="41">
                  <c:v>2015</c:v>
                </c:pt>
                <c:pt idx="45">
                  <c:v>2016</c:v>
                </c:pt>
                <c:pt idx="49">
                  <c:v>2017</c:v>
                </c:pt>
                <c:pt idx="53">
                  <c:v>2018</c:v>
                </c:pt>
                <c:pt idx="57">
                  <c:v>2019</c:v>
                </c:pt>
              </c:numCache>
            </c:numRef>
          </c:cat>
          <c: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102.845</c:v>
                </c:pt>
                <c:pt idx="2">
                  <c:v>105.4036</c:v>
                </c:pt>
                <c:pt idx="3">
                  <c:v>104.9657</c:v>
                </c:pt>
                <c:pt idx="4">
                  <c:v>104.6403</c:v>
                </c:pt>
                <c:pt idx="5">
                  <c:v>104.166</c:v>
                </c:pt>
                <c:pt idx="6">
                  <c:v>104.169</c:v>
                </c:pt>
                <c:pt idx="7">
                  <c:v>104.7667</c:v>
                </c:pt>
                <c:pt idx="8">
                  <c:v>102.9072</c:v>
                </c:pt>
                <c:pt idx="9">
                  <c:v>101.2867</c:v>
                </c:pt>
                <c:pt idx="10">
                  <c:v>101.4019</c:v>
                </c:pt>
                <c:pt idx="11">
                  <c:v>99.41301</c:v>
                </c:pt>
                <c:pt idx="12">
                  <c:v>100.6199</c:v>
                </c:pt>
                <c:pt idx="13">
                  <c:v>100.3609</c:v>
                </c:pt>
                <c:pt idx="14">
                  <c:v>100.7197</c:v>
                </c:pt>
                <c:pt idx="15">
                  <c:v>104.3078</c:v>
                </c:pt>
                <c:pt idx="16">
                  <c:v>104.27630000000001</c:v>
                </c:pt>
                <c:pt idx="17">
                  <c:v>103.34820000000001</c:v>
                </c:pt>
                <c:pt idx="18">
                  <c:v>101.5806</c:v>
                </c:pt>
                <c:pt idx="19">
                  <c:v>101.6499</c:v>
                </c:pt>
                <c:pt idx="20">
                  <c:v>103.5488</c:v>
                </c:pt>
                <c:pt idx="21">
                  <c:v>105.3199</c:v>
                </c:pt>
                <c:pt idx="22">
                  <c:v>107.845</c:v>
                </c:pt>
                <c:pt idx="23">
                  <c:v>105.6484</c:v>
                </c:pt>
                <c:pt idx="24">
                  <c:v>106.3648</c:v>
                </c:pt>
                <c:pt idx="25">
                  <c:v>105.76909999999999</c:v>
                </c:pt>
                <c:pt idx="26">
                  <c:v>108.04649999999999</c:v>
                </c:pt>
                <c:pt idx="27">
                  <c:v>108.3792</c:v>
                </c:pt>
                <c:pt idx="28">
                  <c:v>111.5795</c:v>
                </c:pt>
                <c:pt idx="29">
                  <c:v>113.5145</c:v>
                </c:pt>
                <c:pt idx="30">
                  <c:v>114.6373</c:v>
                </c:pt>
                <c:pt idx="31">
                  <c:v>114.423</c:v>
                </c:pt>
                <c:pt idx="32">
                  <c:v>111.33150000000001</c:v>
                </c:pt>
                <c:pt idx="33">
                  <c:v>111.7841</c:v>
                </c:pt>
                <c:pt idx="34">
                  <c:v>111.09480000000001</c:v>
                </c:pt>
                <c:pt idx="35">
                  <c:v>110.5316</c:v>
                </c:pt>
                <c:pt idx="36">
                  <c:v>109.5137</c:v>
                </c:pt>
                <c:pt idx="37">
                  <c:v>109.9462</c:v>
                </c:pt>
                <c:pt idx="38">
                  <c:v>111.0715</c:v>
                </c:pt>
                <c:pt idx="39">
                  <c:v>113.012</c:v>
                </c:pt>
                <c:pt idx="40">
                  <c:v>116.6062</c:v>
                </c:pt>
                <c:pt idx="41">
                  <c:v>117.4071</c:v>
                </c:pt>
                <c:pt idx="42">
                  <c:v>116.4241</c:v>
                </c:pt>
                <c:pt idx="43">
                  <c:v>116.35720000000001</c:v>
                </c:pt>
                <c:pt idx="44">
                  <c:v>115.45489999999999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The Competitiveness Pact + moderate wage increases in the coming years</c:v>
                </c:pt>
              </c:strCache>
            </c:strRef>
          </c:tx>
          <c:spPr>
            <a:ln w="76200">
              <a:solidFill>
                <a:schemeClr val="accent5"/>
              </a:solidFill>
              <a:prstDash val="sysDot"/>
            </a:ln>
          </c:spPr>
          <c:marker>
            <c:symbol val="none"/>
          </c:marker>
          <c:dPt>
            <c:idx val="58"/>
            <c:bubble3D val="0"/>
            <c:spPr>
              <a:ln w="76200" cmpd="sng">
                <a:solidFill>
                  <a:schemeClr val="accent5"/>
                </a:solidFill>
                <a:prstDash val="sysDot"/>
              </a:ln>
            </c:spPr>
          </c:dPt>
          <c:cat>
            <c:numRef>
              <c:f>Sheet1!$B$2:$B$61</c:f>
              <c:numCache>
                <c:formatCode>General</c:formatCode>
                <c:ptCount val="60"/>
                <c:pt idx="1">
                  <c:v>2005</c:v>
                </c:pt>
                <c:pt idx="5">
                  <c:v>2006</c:v>
                </c:pt>
                <c:pt idx="9">
                  <c:v>2007</c:v>
                </c:pt>
                <c:pt idx="13">
                  <c:v>2008</c:v>
                </c:pt>
                <c:pt idx="17">
                  <c:v>2009</c:v>
                </c:pt>
                <c:pt idx="21">
                  <c:v>2010</c:v>
                </c:pt>
                <c:pt idx="25">
                  <c:v>2011</c:v>
                </c:pt>
                <c:pt idx="29">
                  <c:v>2012</c:v>
                </c:pt>
                <c:pt idx="33">
                  <c:v>2013</c:v>
                </c:pt>
                <c:pt idx="37">
                  <c:v>2014</c:v>
                </c:pt>
                <c:pt idx="41">
                  <c:v>2015</c:v>
                </c:pt>
                <c:pt idx="45">
                  <c:v>2016</c:v>
                </c:pt>
                <c:pt idx="49">
                  <c:v>2017</c:v>
                </c:pt>
                <c:pt idx="53">
                  <c:v>2018</c:v>
                </c:pt>
                <c:pt idx="57">
                  <c:v>2019</c:v>
                </c:pt>
              </c:numCache>
            </c:num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116.7987</c:v>
                </c:pt>
                <c:pt idx="43">
                  <c:v>116.5385</c:v>
                </c:pt>
                <c:pt idx="44">
                  <c:v>116.2784</c:v>
                </c:pt>
                <c:pt idx="45">
                  <c:v>116.0183</c:v>
                </c:pt>
                <c:pt idx="46">
                  <c:v>115.7581</c:v>
                </c:pt>
                <c:pt idx="47">
                  <c:v>115.498</c:v>
                </c:pt>
                <c:pt idx="48">
                  <c:v>115.2379</c:v>
                </c:pt>
                <c:pt idx="49">
                  <c:v>114.9777</c:v>
                </c:pt>
                <c:pt idx="50">
                  <c:v>114.7176</c:v>
                </c:pt>
                <c:pt idx="51">
                  <c:v>114.4575</c:v>
                </c:pt>
                <c:pt idx="52">
                  <c:v>114.1973</c:v>
                </c:pt>
                <c:pt idx="53">
                  <c:v>113.9372</c:v>
                </c:pt>
                <c:pt idx="54">
                  <c:v>113.6771</c:v>
                </c:pt>
                <c:pt idx="55">
                  <c:v>113.4169</c:v>
                </c:pt>
                <c:pt idx="56">
                  <c:v>113.1568</c:v>
                </c:pt>
                <c:pt idx="57">
                  <c:v>112.8967</c:v>
                </c:pt>
                <c:pt idx="58">
                  <c:v>112.6365</c:v>
                </c:pt>
                <c:pt idx="59">
                  <c:v>112.3764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Government's objective for improving the cost competitiveness</c:v>
                </c:pt>
              </c:strCache>
            </c:strRef>
          </c:tx>
          <c:spPr>
            <a:ln w="76200"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Sheet1!$B$2:$B$61</c:f>
              <c:numCache>
                <c:formatCode>General</c:formatCode>
                <c:ptCount val="60"/>
                <c:pt idx="1">
                  <c:v>2005</c:v>
                </c:pt>
                <c:pt idx="5">
                  <c:v>2006</c:v>
                </c:pt>
                <c:pt idx="9">
                  <c:v>2007</c:v>
                </c:pt>
                <c:pt idx="13">
                  <c:v>2008</c:v>
                </c:pt>
                <c:pt idx="17">
                  <c:v>2009</c:v>
                </c:pt>
                <c:pt idx="21">
                  <c:v>2010</c:v>
                </c:pt>
                <c:pt idx="25">
                  <c:v>2011</c:v>
                </c:pt>
                <c:pt idx="29">
                  <c:v>2012</c:v>
                </c:pt>
                <c:pt idx="33">
                  <c:v>2013</c:v>
                </c:pt>
                <c:pt idx="37">
                  <c:v>2014</c:v>
                </c:pt>
                <c:pt idx="41">
                  <c:v>2015</c:v>
                </c:pt>
                <c:pt idx="45">
                  <c:v>2016</c:v>
                </c:pt>
                <c:pt idx="49">
                  <c:v>2017</c:v>
                </c:pt>
                <c:pt idx="53">
                  <c:v>2018</c:v>
                </c:pt>
                <c:pt idx="57">
                  <c:v>2019</c:v>
                </c:pt>
              </c:numCache>
            </c:num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116.08329999999999</c:v>
                </c:pt>
                <c:pt idx="43">
                  <c:v>115.1078</c:v>
                </c:pt>
                <c:pt idx="44">
                  <c:v>114.1323</c:v>
                </c:pt>
                <c:pt idx="45">
                  <c:v>113.1568</c:v>
                </c:pt>
                <c:pt idx="46">
                  <c:v>112.18129999999999</c:v>
                </c:pt>
                <c:pt idx="47">
                  <c:v>111.2058</c:v>
                </c:pt>
                <c:pt idx="48">
                  <c:v>110.2303</c:v>
                </c:pt>
                <c:pt idx="49">
                  <c:v>109.2548</c:v>
                </c:pt>
                <c:pt idx="50">
                  <c:v>108.27930000000001</c:v>
                </c:pt>
                <c:pt idx="51">
                  <c:v>107.3039</c:v>
                </c:pt>
                <c:pt idx="52">
                  <c:v>106.3284</c:v>
                </c:pt>
                <c:pt idx="53">
                  <c:v>105.35290000000001</c:v>
                </c:pt>
                <c:pt idx="54">
                  <c:v>104.37739999999999</c:v>
                </c:pt>
                <c:pt idx="55">
                  <c:v>103.4019</c:v>
                </c:pt>
                <c:pt idx="56">
                  <c:v>102.4264</c:v>
                </c:pt>
                <c:pt idx="57">
                  <c:v>101.4509</c:v>
                </c:pt>
                <c:pt idx="58">
                  <c:v>100.47539999999999</c:v>
                </c:pt>
                <c:pt idx="59">
                  <c:v>99.499930000000006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534936"/>
        <c:axId val="455528664"/>
      </c:lineChart>
      <c:catAx>
        <c:axId val="4555349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low"/>
        <c:spPr>
          <a:ln w="13883">
            <a:solidFill>
              <a:schemeClr val="tx1"/>
            </a:solidFill>
            <a:prstDash val="solid"/>
          </a:ln>
        </c:spPr>
        <c:txPr>
          <a:bodyPr anchor="ctr" anchorCtr="1"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55528664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455528664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55534936"/>
        <c:crossesAt val="1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590275033193029E-2"/>
          <c:y val="0.82595542163675306"/>
          <c:w val="0.96769245584734664"/>
          <c:h val="0.17404457836324699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2971445607422292"/>
                  <c:y val="9.9210979289576812E-2"/>
                </c:manualLayout>
              </c:layout>
              <c:tx>
                <c:rich>
                  <a:bodyPr/>
                  <a:lstStyle/>
                  <a:p>
                    <a:fld id="{0D7310DE-09EC-4ECC-8FEF-3C0C2EF455A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8.5017136852990047E-2"/>
                  <c:y val="-8.8153660475697143E-2"/>
                </c:manualLayout>
              </c:layout>
              <c:tx>
                <c:rich>
                  <a:bodyPr/>
                  <a:lstStyle/>
                  <a:p>
                    <a:fld id="{7B33DFB8-52EA-4B92-AA63-8EF0D7472168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133924157637468"/>
                  <c:y val="-0.17168296399887439"/>
                </c:manualLayout>
              </c:layout>
              <c:tx>
                <c:rich>
                  <a:bodyPr/>
                  <a:lstStyle/>
                  <a:p>
                    <a:fld id="{10B6E097-32DB-4D4B-ADFD-65B76B00123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57029179323001"/>
                  <c:y val="0.133528081072883"/>
                </c:manualLayout>
              </c:layout>
              <c:tx>
                <c:rich>
                  <a:bodyPr/>
                  <a:lstStyle/>
                  <a:p>
                    <a:fld id="{96B04BD6-B1B8-4066-9EF0-58491542D60E}" type="VALUE">
                      <a:rPr lang="en-US" dirty="0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baseline="0">
                    <a:solidFill>
                      <a:schemeClr val="bg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71069</c:v>
                </c:pt>
                <c:pt idx="1">
                  <c:v>28089</c:v>
                </c:pt>
                <c:pt idx="2">
                  <c:v>25997</c:v>
                </c:pt>
                <c:pt idx="3">
                  <c:v>58617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200" b="0" i="0" u="none" strike="noStrike" kern="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200" b="0" i="0" u="none" strike="noStrike" kern="0" baseline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200" b="0" i="0" u="none" strike="noStrike" kern="0" baseline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200" b="0" i="0" u="none" strike="noStrike" kern="0" baseline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t/>
                    </a:r>
                    <a:br>
                      <a:rPr lang="en-US" sz="1200" b="0" i="0" u="none" strike="noStrike" kern="0" baseline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200" b="0" i="0" u="none" strike="noStrike" kern="0" baseline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ＭＳ Ｐゴシック" pitchFamily="-128" charset="-128"/>
                        <a:cs typeface="Arial Unicode MS"/>
                      </a:rPr>
                      <a:t>91%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</a:t>
                    </a:r>
                  </a:p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96206674277094E-2"/>
                  <c:y val="-8.03853850760822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</a:t>
                    </a:r>
                  </a:p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11364629634771"/>
                      <c:h val="0.1273111527975902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9860059723832022E-2"/>
                  <c:y val="4.92681402871847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</a:t>
                    </a:r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200" b="0" i="0" u="none" strike="noStrike" kern="0" baseline="0">
                    <a:solidFill>
                      <a:srgbClr val="002664"/>
                    </a:solidFill>
                    <a:latin typeface="Verdana" panose="020B0604030504040204" pitchFamily="34" charset="0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1439</c:v>
                </c:pt>
                <c:pt idx="1">
                  <c:v>81</c:v>
                </c:pt>
                <c:pt idx="2">
                  <c:v>38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0.20440594887098368"/>
                  <c:y val="0.13795918304864593"/>
                </c:manualLayout>
              </c:layout>
              <c:tx>
                <c:rich>
                  <a:bodyPr/>
                  <a:lstStyle/>
                  <a:p>
                    <a:fld id="{689C5CE6-1E2C-4247-990C-CE641E5F4E00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35%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475 </a:t>
                    </a:r>
                    <a:endParaRPr lang="en-US" dirty="0" smtClean="0"/>
                  </a:p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9880670423188956"/>
                  <c:y val="5.4991172923819255E-2"/>
                </c:manualLayout>
              </c:layout>
              <c:tx>
                <c:rich>
                  <a:bodyPr/>
                  <a:lstStyle/>
                  <a:p>
                    <a:fld id="{2789C6B9-E6EF-406F-9A70-B08E75A2099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  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3301228161478587"/>
                  <c:y val="0.13123698087588018"/>
                </c:manualLayout>
              </c:layout>
              <c:tx>
                <c:rich>
                  <a:bodyPr/>
                  <a:lstStyle/>
                  <a:p>
                    <a:fld id="{9E7FB59D-EB1F-44A1-8804-5788E354556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solidFill>
                      <a:schemeClr val="bg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0–19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506</c:v>
                </c:pt>
                <c:pt idx="1">
                  <c:v>469</c:v>
                </c:pt>
                <c:pt idx="2">
                  <c:v>258</c:v>
                </c:pt>
                <c:pt idx="3">
                  <c:v>206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tx>
                <c:rich>
                  <a:bodyPr/>
                  <a:lstStyle/>
                  <a:p>
                    <a:fld id="{6194D4E4-F088-4AA6-8585-FB08BC8E277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tx>
                <c:rich>
                  <a:bodyPr/>
                  <a:lstStyle/>
                  <a:p>
                    <a:fld id="{166B782F-53F1-44D7-A725-FF0A1D213CD2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tx>
                <c:rich>
                  <a:bodyPr/>
                  <a:lstStyle/>
                  <a:p>
                    <a:fld id="{6464F5F6-F714-4228-B809-2E8643333D3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4099303722781643"/>
                  <c:y val="1.113739269933939E-2"/>
                </c:manualLayout>
              </c:layout>
              <c:tx>
                <c:rich>
                  <a:bodyPr/>
                  <a:lstStyle/>
                  <a:p>
                    <a:fld id="{F21AA585-548F-43A6-97CD-48C1C1A8C52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solidFill>
                      <a:schemeClr val="bg1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5261</c:v>
                </c:pt>
                <c:pt idx="1">
                  <c:v>15047</c:v>
                </c:pt>
                <c:pt idx="2">
                  <c:v>18263</c:v>
                </c:pt>
                <c:pt idx="3">
                  <c:v>32498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smtClean="0">
                <a:solidFill>
                  <a:schemeClr val="bg2"/>
                </a:solidFill>
              </a:rPr>
              <a:t>Balance figure</a:t>
            </a:r>
            <a:endParaRPr lang="en-US" sz="1050" b="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88842042485218176"/>
          <c:y val="0.155064118493346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954068820577429E-2"/>
          <c:y val="3.7756512504027812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1</c:v>
                </c:pt>
                <c:pt idx="45">
                  <c:v>18</c:v>
                </c:pt>
                <c:pt idx="46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7130600"/>
        <c:axId val="527133736"/>
      </c:lineChart>
      <c:catAx>
        <c:axId val="527130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050" b="0" i="0" baseline="0">
                <a:solidFill>
                  <a:schemeClr val="bg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52713373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27133736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bg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527130600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4718</c:v>
                </c:pt>
                <c:pt idx="2">
                  <c:v>4627.8</c:v>
                </c:pt>
                <c:pt idx="3">
                  <c:v>5396.9</c:v>
                </c:pt>
                <c:pt idx="4">
                  <c:v>4888.8999999999996</c:v>
                </c:pt>
                <c:pt idx="5">
                  <c:v>5185.3</c:v>
                </c:pt>
                <c:pt idx="6">
                  <c:v>5596.7</c:v>
                </c:pt>
                <c:pt idx="7">
                  <c:v>5696.8</c:v>
                </c:pt>
                <c:pt idx="8">
                  <c:v>5769.7</c:v>
                </c:pt>
                <c:pt idx="9">
                  <c:v>5576.6</c:v>
                </c:pt>
                <c:pt idx="10">
                  <c:v>5912.8</c:v>
                </c:pt>
                <c:pt idx="11">
                  <c:v>6100.5</c:v>
                </c:pt>
                <c:pt idx="12">
                  <c:v>6839.6</c:v>
                </c:pt>
                <c:pt idx="13">
                  <c:v>6261.7</c:v>
                </c:pt>
                <c:pt idx="14">
                  <c:v>6333.3</c:v>
                </c:pt>
                <c:pt idx="15">
                  <c:v>6565</c:v>
                </c:pt>
                <c:pt idx="16">
                  <c:v>6869.9</c:v>
                </c:pt>
                <c:pt idx="17">
                  <c:v>4085.3</c:v>
                </c:pt>
                <c:pt idx="18">
                  <c:v>4368.3</c:v>
                </c:pt>
                <c:pt idx="19">
                  <c:v>4371.5</c:v>
                </c:pt>
                <c:pt idx="20">
                  <c:v>4866.1000000000004</c:v>
                </c:pt>
                <c:pt idx="21">
                  <c:v>4593.8</c:v>
                </c:pt>
                <c:pt idx="22">
                  <c:v>4362.3999999999996</c:v>
                </c:pt>
                <c:pt idx="23">
                  <c:v>4490.7</c:v>
                </c:pt>
                <c:pt idx="24">
                  <c:v>5694</c:v>
                </c:pt>
                <c:pt idx="25">
                  <c:v>4594.7</c:v>
                </c:pt>
                <c:pt idx="26">
                  <c:v>4131.3999999999996</c:v>
                </c:pt>
                <c:pt idx="27">
                  <c:v>4243.7</c:v>
                </c:pt>
                <c:pt idx="28">
                  <c:v>5402.9</c:v>
                </c:pt>
                <c:pt idx="29">
                  <c:v>4192.7</c:v>
                </c:pt>
                <c:pt idx="30">
                  <c:v>4702.3</c:v>
                </c:pt>
                <c:pt idx="31">
                  <c:v>4172.8</c:v>
                </c:pt>
                <c:pt idx="32">
                  <c:v>4666.8</c:v>
                </c:pt>
                <c:pt idx="33">
                  <c:v>3312.8</c:v>
                </c:pt>
                <c:pt idx="34">
                  <c:v>3585.3</c:v>
                </c:pt>
                <c:pt idx="35">
                  <c:v>3230.1</c:v>
                </c:pt>
                <c:pt idx="36">
                  <c:v>3919.4</c:v>
                </c:pt>
                <c:pt idx="37">
                  <c:v>3150.3</c:v>
                </c:pt>
                <c:pt idx="38">
                  <c:v>3207.5</c:v>
                </c:pt>
                <c:pt idx="39">
                  <c:v>3877.9</c:v>
                </c:pt>
                <c:pt idx="40">
                  <c:v>3525.4</c:v>
                </c:pt>
                <c:pt idx="41">
                  <c:v>2904.7</c:v>
                </c:pt>
                <c:pt idx="42">
                  <c:v>2840.1</c:v>
                </c:pt>
                <c:pt idx="43">
                  <c:v>2534.5</c:v>
                </c:pt>
                <c:pt idx="44">
                  <c:v>3703.8</c:v>
                </c:pt>
                <c:pt idx="45">
                  <c:v>2974.4</c:v>
                </c:pt>
                <c:pt idx="46">
                  <c:v>2908.8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4227.1000000000004</c:v>
                </c:pt>
                <c:pt idx="2">
                  <c:v>4269.3999999999996</c:v>
                </c:pt>
                <c:pt idx="3">
                  <c:v>4952.5</c:v>
                </c:pt>
                <c:pt idx="4">
                  <c:v>4506.8</c:v>
                </c:pt>
                <c:pt idx="5">
                  <c:v>4822.3</c:v>
                </c:pt>
                <c:pt idx="6">
                  <c:v>4926.3999999999996</c:v>
                </c:pt>
                <c:pt idx="7">
                  <c:v>5070.3</c:v>
                </c:pt>
                <c:pt idx="8">
                  <c:v>5345.1</c:v>
                </c:pt>
                <c:pt idx="9">
                  <c:v>4957.6000000000004</c:v>
                </c:pt>
                <c:pt idx="10">
                  <c:v>5144</c:v>
                </c:pt>
                <c:pt idx="11">
                  <c:v>5458.8</c:v>
                </c:pt>
                <c:pt idx="12">
                  <c:v>6159.2</c:v>
                </c:pt>
                <c:pt idx="13">
                  <c:v>5468.1</c:v>
                </c:pt>
                <c:pt idx="14">
                  <c:v>5357.1</c:v>
                </c:pt>
                <c:pt idx="15">
                  <c:v>5644.2</c:v>
                </c:pt>
                <c:pt idx="16">
                  <c:v>5998.7</c:v>
                </c:pt>
                <c:pt idx="17">
                  <c:v>3571</c:v>
                </c:pt>
                <c:pt idx="18">
                  <c:v>3708.5</c:v>
                </c:pt>
                <c:pt idx="19">
                  <c:v>3684.4</c:v>
                </c:pt>
                <c:pt idx="20">
                  <c:v>4123.6000000000004</c:v>
                </c:pt>
                <c:pt idx="21">
                  <c:v>3639.5</c:v>
                </c:pt>
                <c:pt idx="22">
                  <c:v>3664.6</c:v>
                </c:pt>
                <c:pt idx="23">
                  <c:v>3612.9</c:v>
                </c:pt>
                <c:pt idx="24">
                  <c:v>4652.3</c:v>
                </c:pt>
                <c:pt idx="25">
                  <c:v>3554.4</c:v>
                </c:pt>
                <c:pt idx="26">
                  <c:v>3442.4</c:v>
                </c:pt>
                <c:pt idx="27">
                  <c:v>3322.3</c:v>
                </c:pt>
                <c:pt idx="28">
                  <c:v>4356.2</c:v>
                </c:pt>
                <c:pt idx="29">
                  <c:v>3454.5</c:v>
                </c:pt>
                <c:pt idx="30">
                  <c:v>4037.2</c:v>
                </c:pt>
                <c:pt idx="31">
                  <c:v>3723.9</c:v>
                </c:pt>
                <c:pt idx="32">
                  <c:v>4091.1</c:v>
                </c:pt>
                <c:pt idx="33">
                  <c:v>2822.1</c:v>
                </c:pt>
                <c:pt idx="34">
                  <c:v>3129.9</c:v>
                </c:pt>
                <c:pt idx="35">
                  <c:v>2838.9</c:v>
                </c:pt>
                <c:pt idx="36">
                  <c:v>3556.5</c:v>
                </c:pt>
                <c:pt idx="37">
                  <c:v>2680.2</c:v>
                </c:pt>
                <c:pt idx="38">
                  <c:v>2721.2</c:v>
                </c:pt>
                <c:pt idx="39">
                  <c:v>3395.5</c:v>
                </c:pt>
                <c:pt idx="40">
                  <c:v>3058.3</c:v>
                </c:pt>
                <c:pt idx="41">
                  <c:v>2315.5</c:v>
                </c:pt>
                <c:pt idx="42">
                  <c:v>2309.6999999999998</c:v>
                </c:pt>
                <c:pt idx="43">
                  <c:v>2093.6999999999998</c:v>
                </c:pt>
                <c:pt idx="44">
                  <c:v>2962.4</c:v>
                </c:pt>
                <c:pt idx="45">
                  <c:v>2403.4</c:v>
                </c:pt>
                <c:pt idx="46">
                  <c:v>2360.1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490.9</c:v>
                </c:pt>
                <c:pt idx="2">
                  <c:v>358.4</c:v>
                </c:pt>
                <c:pt idx="3">
                  <c:v>444.4</c:v>
                </c:pt>
                <c:pt idx="4">
                  <c:v>382.1</c:v>
                </c:pt>
                <c:pt idx="5">
                  <c:v>363</c:v>
                </c:pt>
                <c:pt idx="6">
                  <c:v>670.3</c:v>
                </c:pt>
                <c:pt idx="7">
                  <c:v>626.5</c:v>
                </c:pt>
                <c:pt idx="8">
                  <c:v>424.6</c:v>
                </c:pt>
                <c:pt idx="9">
                  <c:v>619</c:v>
                </c:pt>
                <c:pt idx="10">
                  <c:v>768.8</c:v>
                </c:pt>
                <c:pt idx="11">
                  <c:v>641.70000000000005</c:v>
                </c:pt>
                <c:pt idx="12">
                  <c:v>680.4</c:v>
                </c:pt>
                <c:pt idx="13">
                  <c:v>793.7</c:v>
                </c:pt>
                <c:pt idx="14">
                  <c:v>976.2</c:v>
                </c:pt>
                <c:pt idx="15">
                  <c:v>920.7</c:v>
                </c:pt>
                <c:pt idx="16">
                  <c:v>871.2</c:v>
                </c:pt>
                <c:pt idx="17">
                  <c:v>514.29999999999995</c:v>
                </c:pt>
                <c:pt idx="18">
                  <c:v>659.8</c:v>
                </c:pt>
                <c:pt idx="19">
                  <c:v>687.1</c:v>
                </c:pt>
                <c:pt idx="20">
                  <c:v>742.5</c:v>
                </c:pt>
                <c:pt idx="21">
                  <c:v>954.3</c:v>
                </c:pt>
                <c:pt idx="22">
                  <c:v>697.8</c:v>
                </c:pt>
                <c:pt idx="23">
                  <c:v>877.7</c:v>
                </c:pt>
                <c:pt idx="24">
                  <c:v>1041.5999999999999</c:v>
                </c:pt>
                <c:pt idx="25">
                  <c:v>1040.3</c:v>
                </c:pt>
                <c:pt idx="26">
                  <c:v>689</c:v>
                </c:pt>
                <c:pt idx="27">
                  <c:v>921.4</c:v>
                </c:pt>
                <c:pt idx="28">
                  <c:v>1046.7</c:v>
                </c:pt>
                <c:pt idx="29">
                  <c:v>738.3</c:v>
                </c:pt>
                <c:pt idx="30">
                  <c:v>665.1</c:v>
                </c:pt>
                <c:pt idx="31">
                  <c:v>448.9</c:v>
                </c:pt>
                <c:pt idx="32">
                  <c:v>575.70000000000005</c:v>
                </c:pt>
                <c:pt idx="33">
                  <c:v>490.7</c:v>
                </c:pt>
                <c:pt idx="34">
                  <c:v>455.3</c:v>
                </c:pt>
                <c:pt idx="35">
                  <c:v>391.3</c:v>
                </c:pt>
                <c:pt idx="36">
                  <c:v>362.9</c:v>
                </c:pt>
                <c:pt idx="37">
                  <c:v>470.2</c:v>
                </c:pt>
                <c:pt idx="38">
                  <c:v>486.3</c:v>
                </c:pt>
                <c:pt idx="39">
                  <c:v>482.3</c:v>
                </c:pt>
                <c:pt idx="40">
                  <c:v>467.1</c:v>
                </c:pt>
                <c:pt idx="41">
                  <c:v>589.20000000000005</c:v>
                </c:pt>
                <c:pt idx="42">
                  <c:v>530.4</c:v>
                </c:pt>
                <c:pt idx="43">
                  <c:v>440.8</c:v>
                </c:pt>
                <c:pt idx="44">
                  <c:v>741.4</c:v>
                </c:pt>
                <c:pt idx="45">
                  <c:v>571</c:v>
                </c:pt>
                <c:pt idx="46">
                  <c:v>548.70000000000005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922904"/>
        <c:axId val="479923296"/>
      </c:lineChart>
      <c:catAx>
        <c:axId val="4799229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7992329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479923296"/>
        <c:scaling>
          <c:orientation val="minMax"/>
          <c:max val="8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79922904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4753252757131738"/>
          <c:w val="0.16596635304795915"/>
          <c:h val="0.61651366688260323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560.79999999999995</c:v>
                </c:pt>
                <c:pt idx="1">
                  <c:v>660.6</c:v>
                </c:pt>
                <c:pt idx="2">
                  <c:v>578</c:v>
                </c:pt>
                <c:pt idx="3">
                  <c:v>582.1</c:v>
                </c:pt>
                <c:pt idx="4">
                  <c:v>687.4</c:v>
                </c:pt>
                <c:pt idx="5">
                  <c:v>527.29999999999995</c:v>
                </c:pt>
                <c:pt idx="6">
                  <c:v>527.29999999999995</c:v>
                </c:pt>
                <c:pt idx="7">
                  <c:v>541.79999999999995</c:v>
                </c:pt>
                <c:pt idx="8">
                  <c:v>386.1</c:v>
                </c:pt>
                <c:pt idx="9">
                  <c:v>482.3</c:v>
                </c:pt>
                <c:pt idx="10">
                  <c:v>628.20000000000005</c:v>
                </c:pt>
                <c:pt idx="11">
                  <c:v>579.20000000000005</c:v>
                </c:pt>
                <c:pt idx="12">
                  <c:v>595</c:v>
                </c:pt>
                <c:pt idx="13">
                  <c:v>662.3</c:v>
                </c:pt>
                <c:pt idx="14">
                  <c:v>916.6</c:v>
                </c:pt>
                <c:pt idx="15">
                  <c:v>888</c:v>
                </c:pt>
                <c:pt idx="16">
                  <c:v>904.7</c:v>
                </c:pt>
                <c:pt idx="17">
                  <c:v>562.1</c:v>
                </c:pt>
                <c:pt idx="18">
                  <c:v>575.79999999999995</c:v>
                </c:pt>
                <c:pt idx="19">
                  <c:v>603.4</c:v>
                </c:pt>
                <c:pt idx="20">
                  <c:v>626.1</c:v>
                </c:pt>
                <c:pt idx="21">
                  <c:v>777</c:v>
                </c:pt>
                <c:pt idx="22">
                  <c:v>576.1</c:v>
                </c:pt>
                <c:pt idx="23">
                  <c:v>727.7</c:v>
                </c:pt>
                <c:pt idx="24">
                  <c:v>725.6</c:v>
                </c:pt>
                <c:pt idx="25">
                  <c:v>781.5</c:v>
                </c:pt>
                <c:pt idx="26">
                  <c:v>714.6</c:v>
                </c:pt>
                <c:pt idx="27">
                  <c:v>825.8</c:v>
                </c:pt>
                <c:pt idx="28">
                  <c:v>883.7</c:v>
                </c:pt>
                <c:pt idx="29">
                  <c:v>612.6</c:v>
                </c:pt>
                <c:pt idx="30">
                  <c:v>635.6</c:v>
                </c:pt>
                <c:pt idx="31">
                  <c:v>523</c:v>
                </c:pt>
                <c:pt idx="32">
                  <c:v>587.9</c:v>
                </c:pt>
                <c:pt idx="33">
                  <c:v>575.20000000000005</c:v>
                </c:pt>
                <c:pt idx="34">
                  <c:v>477.3</c:v>
                </c:pt>
                <c:pt idx="35">
                  <c:v>410.1</c:v>
                </c:pt>
                <c:pt idx="36">
                  <c:v>392.1</c:v>
                </c:pt>
                <c:pt idx="37">
                  <c:v>477.1</c:v>
                </c:pt>
                <c:pt idx="38">
                  <c:v>516.6</c:v>
                </c:pt>
                <c:pt idx="39">
                  <c:v>568.6</c:v>
                </c:pt>
                <c:pt idx="40">
                  <c:v>549.4</c:v>
                </c:pt>
                <c:pt idx="41">
                  <c:v>731.6</c:v>
                </c:pt>
                <c:pt idx="42">
                  <c:v>636.9</c:v>
                </c:pt>
                <c:pt idx="43">
                  <c:v>559.1</c:v>
                </c:pt>
                <c:pt idx="44">
                  <c:v>818.3</c:v>
                </c:pt>
                <c:pt idx="45">
                  <c:v>714.4</c:v>
                </c:pt>
                <c:pt idx="46">
                  <c:v>712.5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4987.8999999999996</c:v>
                </c:pt>
                <c:pt idx="1">
                  <c:v>5531.6</c:v>
                </c:pt>
                <c:pt idx="2">
                  <c:v>5581.4</c:v>
                </c:pt>
                <c:pt idx="3">
                  <c:v>6429.8</c:v>
                </c:pt>
                <c:pt idx="4">
                  <c:v>5317.4</c:v>
                </c:pt>
                <c:pt idx="5">
                  <c:v>5604.6</c:v>
                </c:pt>
                <c:pt idx="6">
                  <c:v>5726.2</c:v>
                </c:pt>
                <c:pt idx="7">
                  <c:v>5999.9</c:v>
                </c:pt>
                <c:pt idx="8">
                  <c:v>6364.1</c:v>
                </c:pt>
                <c:pt idx="9">
                  <c:v>5828.2</c:v>
                </c:pt>
                <c:pt idx="10">
                  <c:v>6037.5</c:v>
                </c:pt>
                <c:pt idx="11">
                  <c:v>6391.3</c:v>
                </c:pt>
                <c:pt idx="12">
                  <c:v>7202.3</c:v>
                </c:pt>
                <c:pt idx="13">
                  <c:v>6398.5</c:v>
                </c:pt>
                <c:pt idx="14">
                  <c:v>6156.7</c:v>
                </c:pt>
                <c:pt idx="15">
                  <c:v>6534.7</c:v>
                </c:pt>
                <c:pt idx="16">
                  <c:v>6865.3</c:v>
                </c:pt>
                <c:pt idx="17">
                  <c:v>4196.1000000000004</c:v>
                </c:pt>
                <c:pt idx="18">
                  <c:v>4289.7</c:v>
                </c:pt>
                <c:pt idx="19">
                  <c:v>4204.3</c:v>
                </c:pt>
                <c:pt idx="20">
                  <c:v>4650.3999999999996</c:v>
                </c:pt>
                <c:pt idx="21">
                  <c:v>4122.1000000000004</c:v>
                </c:pt>
                <c:pt idx="22">
                  <c:v>4172.8</c:v>
                </c:pt>
                <c:pt idx="23">
                  <c:v>4116.8999999999996</c:v>
                </c:pt>
                <c:pt idx="24">
                  <c:v>5093.8</c:v>
                </c:pt>
                <c:pt idx="25">
                  <c:v>3933.4</c:v>
                </c:pt>
                <c:pt idx="26">
                  <c:v>3728.1</c:v>
                </c:pt>
                <c:pt idx="27">
                  <c:v>3767.3</c:v>
                </c:pt>
                <c:pt idx="28">
                  <c:v>4593.1000000000004</c:v>
                </c:pt>
                <c:pt idx="29">
                  <c:v>3759</c:v>
                </c:pt>
                <c:pt idx="30">
                  <c:v>4392</c:v>
                </c:pt>
                <c:pt idx="31">
                  <c:v>4110</c:v>
                </c:pt>
                <c:pt idx="32">
                  <c:v>4414.1000000000004</c:v>
                </c:pt>
                <c:pt idx="33">
                  <c:v>3158.3</c:v>
                </c:pt>
                <c:pt idx="34">
                  <c:v>3526.3</c:v>
                </c:pt>
                <c:pt idx="35">
                  <c:v>3198.3</c:v>
                </c:pt>
                <c:pt idx="36">
                  <c:v>3756.1</c:v>
                </c:pt>
                <c:pt idx="37">
                  <c:v>2973.3</c:v>
                </c:pt>
                <c:pt idx="38">
                  <c:v>3006</c:v>
                </c:pt>
                <c:pt idx="39">
                  <c:v>3573.6</c:v>
                </c:pt>
                <c:pt idx="40">
                  <c:v>3563.2</c:v>
                </c:pt>
                <c:pt idx="41">
                  <c:v>2935.4</c:v>
                </c:pt>
                <c:pt idx="42">
                  <c:v>3049</c:v>
                </c:pt>
                <c:pt idx="43">
                  <c:v>2898.7</c:v>
                </c:pt>
                <c:pt idx="44">
                  <c:v>3666.5</c:v>
                </c:pt>
                <c:pt idx="45">
                  <c:v>3218.1</c:v>
                </c:pt>
                <c:pt idx="46">
                  <c:v>3270.6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735800"/>
        <c:axId val="516736192"/>
      </c:areaChart>
      <c:catAx>
        <c:axId val="5167358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673619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16736192"/>
        <c:scaling>
          <c:orientation val="minMax"/>
          <c:max val="8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516735800"/>
        <c:crosses val="autoZero"/>
        <c:crossBetween val="midCat"/>
        <c:maj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1401665133648885"/>
          <c:w val="0.13832670462162722"/>
          <c:h val="0.65130957281379886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1961.4</c:v>
                </c:pt>
                <c:pt idx="2">
                  <c:v>2982.2</c:v>
                </c:pt>
                <c:pt idx="3">
                  <c:v>2003.1</c:v>
                </c:pt>
                <c:pt idx="4">
                  <c:v>3211.1</c:v>
                </c:pt>
                <c:pt idx="5">
                  <c:v>3327.1</c:v>
                </c:pt>
                <c:pt idx="6">
                  <c:v>2374.8000000000002</c:v>
                </c:pt>
                <c:pt idx="7">
                  <c:v>2363.1</c:v>
                </c:pt>
                <c:pt idx="8">
                  <c:v>2979.2</c:v>
                </c:pt>
                <c:pt idx="9">
                  <c:v>3064.8</c:v>
                </c:pt>
                <c:pt idx="10">
                  <c:v>4272.7</c:v>
                </c:pt>
                <c:pt idx="11">
                  <c:v>2925.8</c:v>
                </c:pt>
                <c:pt idx="12">
                  <c:v>3425.7</c:v>
                </c:pt>
                <c:pt idx="13">
                  <c:v>3976.2</c:v>
                </c:pt>
                <c:pt idx="14">
                  <c:v>3321.1</c:v>
                </c:pt>
                <c:pt idx="15">
                  <c:v>3855.3</c:v>
                </c:pt>
                <c:pt idx="16">
                  <c:v>1913.2</c:v>
                </c:pt>
                <c:pt idx="17">
                  <c:v>1606.7</c:v>
                </c:pt>
                <c:pt idx="18">
                  <c:v>1496.8</c:v>
                </c:pt>
                <c:pt idx="19">
                  <c:v>1732.3</c:v>
                </c:pt>
                <c:pt idx="20">
                  <c:v>2158.9</c:v>
                </c:pt>
                <c:pt idx="21">
                  <c:v>1876</c:v>
                </c:pt>
                <c:pt idx="22">
                  <c:v>2300.1999999999998</c:v>
                </c:pt>
                <c:pt idx="23">
                  <c:v>2118.1</c:v>
                </c:pt>
                <c:pt idx="24">
                  <c:v>2845.3</c:v>
                </c:pt>
                <c:pt idx="25">
                  <c:v>2945.4</c:v>
                </c:pt>
                <c:pt idx="26">
                  <c:v>3773</c:v>
                </c:pt>
                <c:pt idx="27">
                  <c:v>2837.1</c:v>
                </c:pt>
                <c:pt idx="28">
                  <c:v>3353.1</c:v>
                </c:pt>
                <c:pt idx="29">
                  <c:v>3153.9</c:v>
                </c:pt>
                <c:pt idx="30">
                  <c:v>2995.8</c:v>
                </c:pt>
                <c:pt idx="31">
                  <c:v>2741.8</c:v>
                </c:pt>
                <c:pt idx="32">
                  <c:v>3438.9</c:v>
                </c:pt>
                <c:pt idx="33">
                  <c:v>2750.6</c:v>
                </c:pt>
                <c:pt idx="34">
                  <c:v>2952.9</c:v>
                </c:pt>
                <c:pt idx="35">
                  <c:v>2777.5</c:v>
                </c:pt>
                <c:pt idx="36">
                  <c:v>2749.6</c:v>
                </c:pt>
                <c:pt idx="37">
                  <c:v>3372.3</c:v>
                </c:pt>
                <c:pt idx="38">
                  <c:v>3622.7</c:v>
                </c:pt>
                <c:pt idx="39">
                  <c:v>4217.6000000000004</c:v>
                </c:pt>
                <c:pt idx="40">
                  <c:v>3394.7</c:v>
                </c:pt>
                <c:pt idx="41">
                  <c:v>3070.4</c:v>
                </c:pt>
                <c:pt idx="42">
                  <c:v>4927.3999999999996</c:v>
                </c:pt>
                <c:pt idx="43">
                  <c:v>3782.3</c:v>
                </c:pt>
                <c:pt idx="44">
                  <c:v>3424.3</c:v>
                </c:pt>
                <c:pt idx="45">
                  <c:v>3071.5</c:v>
                </c:pt>
                <c:pt idx="46">
                  <c:v>2934.4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1370.3</c:v>
                </c:pt>
                <c:pt idx="2">
                  <c:v>2379.4</c:v>
                </c:pt>
                <c:pt idx="3">
                  <c:v>1526.9</c:v>
                </c:pt>
                <c:pt idx="4">
                  <c:v>2338.1</c:v>
                </c:pt>
                <c:pt idx="5">
                  <c:v>2695.5</c:v>
                </c:pt>
                <c:pt idx="6">
                  <c:v>1734.4</c:v>
                </c:pt>
                <c:pt idx="7">
                  <c:v>1789.9</c:v>
                </c:pt>
                <c:pt idx="8">
                  <c:v>2344.8000000000002</c:v>
                </c:pt>
                <c:pt idx="9">
                  <c:v>2433.6</c:v>
                </c:pt>
                <c:pt idx="10">
                  <c:v>3620.6</c:v>
                </c:pt>
                <c:pt idx="11">
                  <c:v>2304.3000000000002</c:v>
                </c:pt>
                <c:pt idx="12">
                  <c:v>2722.1</c:v>
                </c:pt>
                <c:pt idx="13">
                  <c:v>3308.2</c:v>
                </c:pt>
                <c:pt idx="14">
                  <c:v>2636.9</c:v>
                </c:pt>
                <c:pt idx="15">
                  <c:v>3270.8</c:v>
                </c:pt>
                <c:pt idx="16">
                  <c:v>1424.8</c:v>
                </c:pt>
                <c:pt idx="17">
                  <c:v>1218.2</c:v>
                </c:pt>
                <c:pt idx="18">
                  <c:v>1097.7</c:v>
                </c:pt>
                <c:pt idx="19">
                  <c:v>1414.4</c:v>
                </c:pt>
                <c:pt idx="20">
                  <c:v>1707.2</c:v>
                </c:pt>
                <c:pt idx="21">
                  <c:v>1481.3</c:v>
                </c:pt>
                <c:pt idx="22">
                  <c:v>1819.9</c:v>
                </c:pt>
                <c:pt idx="23">
                  <c:v>1774.3</c:v>
                </c:pt>
                <c:pt idx="24">
                  <c:v>2103.6999999999998</c:v>
                </c:pt>
                <c:pt idx="25">
                  <c:v>2223.8000000000002</c:v>
                </c:pt>
                <c:pt idx="26">
                  <c:v>3015</c:v>
                </c:pt>
                <c:pt idx="27">
                  <c:v>2303.8000000000002</c:v>
                </c:pt>
                <c:pt idx="28">
                  <c:v>2683.8</c:v>
                </c:pt>
                <c:pt idx="29">
                  <c:v>2507</c:v>
                </c:pt>
                <c:pt idx="30">
                  <c:v>2361.3000000000002</c:v>
                </c:pt>
                <c:pt idx="31">
                  <c:v>2183</c:v>
                </c:pt>
                <c:pt idx="32">
                  <c:v>2831.4</c:v>
                </c:pt>
                <c:pt idx="33">
                  <c:v>2219.1</c:v>
                </c:pt>
                <c:pt idx="34">
                  <c:v>2264.9</c:v>
                </c:pt>
                <c:pt idx="35">
                  <c:v>2259.3000000000002</c:v>
                </c:pt>
                <c:pt idx="36">
                  <c:v>2176</c:v>
                </c:pt>
                <c:pt idx="37">
                  <c:v>2575.8000000000002</c:v>
                </c:pt>
                <c:pt idx="38">
                  <c:v>2745.4</c:v>
                </c:pt>
                <c:pt idx="39">
                  <c:v>3086.3</c:v>
                </c:pt>
                <c:pt idx="40">
                  <c:v>2667</c:v>
                </c:pt>
                <c:pt idx="41">
                  <c:v>2350.8000000000002</c:v>
                </c:pt>
                <c:pt idx="42">
                  <c:v>3939.9</c:v>
                </c:pt>
                <c:pt idx="43">
                  <c:v>3225.9</c:v>
                </c:pt>
                <c:pt idx="44">
                  <c:v>2616.4</c:v>
                </c:pt>
                <c:pt idx="45">
                  <c:v>2240.9</c:v>
                </c:pt>
                <c:pt idx="46">
                  <c:v>2193.3000000000002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591</c:v>
                </c:pt>
                <c:pt idx="2">
                  <c:v>602.9</c:v>
                </c:pt>
                <c:pt idx="3">
                  <c:v>476.3</c:v>
                </c:pt>
                <c:pt idx="4">
                  <c:v>873</c:v>
                </c:pt>
                <c:pt idx="5">
                  <c:v>631.5</c:v>
                </c:pt>
                <c:pt idx="6">
                  <c:v>640.4</c:v>
                </c:pt>
                <c:pt idx="7">
                  <c:v>573.1</c:v>
                </c:pt>
                <c:pt idx="8">
                  <c:v>634.5</c:v>
                </c:pt>
                <c:pt idx="9">
                  <c:v>631.29999999999995</c:v>
                </c:pt>
                <c:pt idx="10">
                  <c:v>652.1</c:v>
                </c:pt>
                <c:pt idx="11">
                  <c:v>621.5</c:v>
                </c:pt>
                <c:pt idx="12">
                  <c:v>703.6</c:v>
                </c:pt>
                <c:pt idx="13">
                  <c:v>668</c:v>
                </c:pt>
                <c:pt idx="14">
                  <c:v>684.3</c:v>
                </c:pt>
                <c:pt idx="15">
                  <c:v>584.4</c:v>
                </c:pt>
                <c:pt idx="16">
                  <c:v>488.5</c:v>
                </c:pt>
                <c:pt idx="17">
                  <c:v>388.6</c:v>
                </c:pt>
                <c:pt idx="18">
                  <c:v>399.1</c:v>
                </c:pt>
                <c:pt idx="19">
                  <c:v>317.8</c:v>
                </c:pt>
                <c:pt idx="20">
                  <c:v>451.7</c:v>
                </c:pt>
                <c:pt idx="21">
                  <c:v>394.8</c:v>
                </c:pt>
                <c:pt idx="22">
                  <c:v>480.4</c:v>
                </c:pt>
                <c:pt idx="23">
                  <c:v>343.8</c:v>
                </c:pt>
                <c:pt idx="24">
                  <c:v>741.5</c:v>
                </c:pt>
                <c:pt idx="25">
                  <c:v>721.6</c:v>
                </c:pt>
                <c:pt idx="26">
                  <c:v>758</c:v>
                </c:pt>
                <c:pt idx="27">
                  <c:v>533.29999999999995</c:v>
                </c:pt>
                <c:pt idx="28">
                  <c:v>669.3</c:v>
                </c:pt>
                <c:pt idx="29">
                  <c:v>646.9</c:v>
                </c:pt>
                <c:pt idx="30">
                  <c:v>634.4</c:v>
                </c:pt>
                <c:pt idx="31">
                  <c:v>558.79999999999995</c:v>
                </c:pt>
                <c:pt idx="32">
                  <c:v>607.5</c:v>
                </c:pt>
                <c:pt idx="33">
                  <c:v>531.5</c:v>
                </c:pt>
                <c:pt idx="34">
                  <c:v>688</c:v>
                </c:pt>
                <c:pt idx="35">
                  <c:v>518.29999999999995</c:v>
                </c:pt>
                <c:pt idx="36">
                  <c:v>573.6</c:v>
                </c:pt>
                <c:pt idx="37">
                  <c:v>796.4</c:v>
                </c:pt>
                <c:pt idx="38">
                  <c:v>877.3</c:v>
                </c:pt>
                <c:pt idx="39">
                  <c:v>1131.3</c:v>
                </c:pt>
                <c:pt idx="40">
                  <c:v>727.7</c:v>
                </c:pt>
                <c:pt idx="41">
                  <c:v>719.6</c:v>
                </c:pt>
                <c:pt idx="42">
                  <c:v>987.4</c:v>
                </c:pt>
                <c:pt idx="43">
                  <c:v>556.4</c:v>
                </c:pt>
                <c:pt idx="44">
                  <c:v>807.9</c:v>
                </c:pt>
                <c:pt idx="45">
                  <c:v>830.6</c:v>
                </c:pt>
                <c:pt idx="46">
                  <c:v>741.1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736976"/>
        <c:axId val="516737368"/>
      </c:lineChart>
      <c:catAx>
        <c:axId val="5167369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673736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516737368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516736976"/>
        <c:crosses val="autoZero"/>
        <c:crossBetween val="midCat"/>
        <c:majorUnit val="500"/>
        <c:minorUnit val="1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5223124238777863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Sheet1!$A$3:$A$49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Sheet1!$B$3:$B$49</c:f>
              <c:numCache>
                <c:formatCode>General</c:formatCode>
                <c:ptCount val="47"/>
                <c:pt idx="0">
                  <c:v>1309.4000000000001</c:v>
                </c:pt>
                <c:pt idx="1">
                  <c:v>1418.1</c:v>
                </c:pt>
                <c:pt idx="2">
                  <c:v>1406.8</c:v>
                </c:pt>
                <c:pt idx="3">
                  <c:v>1356.1</c:v>
                </c:pt>
                <c:pt idx="4">
                  <c:v>1581.1</c:v>
                </c:pt>
                <c:pt idx="5">
                  <c:v>1643.5</c:v>
                </c:pt>
                <c:pt idx="6">
                  <c:v>2086.9</c:v>
                </c:pt>
                <c:pt idx="7">
                  <c:v>1936.2</c:v>
                </c:pt>
                <c:pt idx="8">
                  <c:v>1914.5</c:v>
                </c:pt>
                <c:pt idx="9">
                  <c:v>2132.3000000000002</c:v>
                </c:pt>
                <c:pt idx="10">
                  <c:v>2258.4</c:v>
                </c:pt>
                <c:pt idx="11">
                  <c:v>2467</c:v>
                </c:pt>
                <c:pt idx="12">
                  <c:v>2177.1999999999998</c:v>
                </c:pt>
                <c:pt idx="13">
                  <c:v>2029.4</c:v>
                </c:pt>
                <c:pt idx="14">
                  <c:v>1911.8</c:v>
                </c:pt>
                <c:pt idx="15">
                  <c:v>1886</c:v>
                </c:pt>
                <c:pt idx="16">
                  <c:v>1645.4</c:v>
                </c:pt>
                <c:pt idx="17">
                  <c:v>1559</c:v>
                </c:pt>
                <c:pt idx="18">
                  <c:v>1363.1</c:v>
                </c:pt>
                <c:pt idx="19">
                  <c:v>1310.4000000000001</c:v>
                </c:pt>
                <c:pt idx="20">
                  <c:v>1289.0999999999999</c:v>
                </c:pt>
                <c:pt idx="21">
                  <c:v>1247.7</c:v>
                </c:pt>
                <c:pt idx="22">
                  <c:v>1346.4</c:v>
                </c:pt>
                <c:pt idx="23">
                  <c:v>1170.7</c:v>
                </c:pt>
                <c:pt idx="24">
                  <c:v>1482.6</c:v>
                </c:pt>
                <c:pt idx="25">
                  <c:v>1856.3</c:v>
                </c:pt>
                <c:pt idx="26">
                  <c:v>2056.4</c:v>
                </c:pt>
                <c:pt idx="27">
                  <c:v>1994.8</c:v>
                </c:pt>
                <c:pt idx="28">
                  <c:v>1861.5</c:v>
                </c:pt>
                <c:pt idx="29">
                  <c:v>1925.8</c:v>
                </c:pt>
                <c:pt idx="30">
                  <c:v>2204.1999999999998</c:v>
                </c:pt>
                <c:pt idx="31">
                  <c:v>1771</c:v>
                </c:pt>
                <c:pt idx="32">
                  <c:v>1784.8</c:v>
                </c:pt>
                <c:pt idx="33">
                  <c:v>1575.3</c:v>
                </c:pt>
                <c:pt idx="34">
                  <c:v>1693.2</c:v>
                </c:pt>
                <c:pt idx="35">
                  <c:v>1707</c:v>
                </c:pt>
                <c:pt idx="36">
                  <c:v>1510.3</c:v>
                </c:pt>
                <c:pt idx="37">
                  <c:v>1716</c:v>
                </c:pt>
                <c:pt idx="38">
                  <c:v>1818.2</c:v>
                </c:pt>
                <c:pt idx="39">
                  <c:v>2307.4</c:v>
                </c:pt>
                <c:pt idx="40">
                  <c:v>2384.8000000000002</c:v>
                </c:pt>
                <c:pt idx="41">
                  <c:v>2488.3000000000002</c:v>
                </c:pt>
                <c:pt idx="42">
                  <c:v>2623.8</c:v>
                </c:pt>
                <c:pt idx="43">
                  <c:v>2392.5</c:v>
                </c:pt>
                <c:pt idx="44">
                  <c:v>2406.9</c:v>
                </c:pt>
                <c:pt idx="45">
                  <c:v>2551.3000000000002</c:v>
                </c:pt>
                <c:pt idx="46">
                  <c:v>2422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Sheet1!$A$3:$A$49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Sheet1!$C$3:$C$49</c:f>
              <c:numCache>
                <c:formatCode>General</c:formatCode>
                <c:ptCount val="47"/>
                <c:pt idx="0">
                  <c:v>4614.3999999999996</c:v>
                </c:pt>
                <c:pt idx="1">
                  <c:v>4986.5</c:v>
                </c:pt>
                <c:pt idx="2">
                  <c:v>6104.5</c:v>
                </c:pt>
                <c:pt idx="3">
                  <c:v>6805</c:v>
                </c:pt>
                <c:pt idx="4">
                  <c:v>7693.7</c:v>
                </c:pt>
                <c:pt idx="5">
                  <c:v>9084</c:v>
                </c:pt>
                <c:pt idx="6">
                  <c:v>8363.1</c:v>
                </c:pt>
                <c:pt idx="7">
                  <c:v>8921.4</c:v>
                </c:pt>
                <c:pt idx="8">
                  <c:v>9355.2000000000007</c:v>
                </c:pt>
                <c:pt idx="9">
                  <c:v>9614.5</c:v>
                </c:pt>
                <c:pt idx="10">
                  <c:v>10953.8</c:v>
                </c:pt>
                <c:pt idx="11">
                  <c:v>10956.9</c:v>
                </c:pt>
                <c:pt idx="12">
                  <c:v>11185.2</c:v>
                </c:pt>
                <c:pt idx="13">
                  <c:v>11991.1</c:v>
                </c:pt>
                <c:pt idx="14">
                  <c:v>11805.2</c:v>
                </c:pt>
                <c:pt idx="15">
                  <c:v>12790.7</c:v>
                </c:pt>
                <c:pt idx="16">
                  <c:v>11274.9</c:v>
                </c:pt>
                <c:pt idx="17">
                  <c:v>10068.799999999999</c:v>
                </c:pt>
                <c:pt idx="18">
                  <c:v>8775.5</c:v>
                </c:pt>
                <c:pt idx="19">
                  <c:v>8508.6</c:v>
                </c:pt>
                <c:pt idx="20">
                  <c:v>7272.7</c:v>
                </c:pt>
                <c:pt idx="21">
                  <c:v>6991.2</c:v>
                </c:pt>
                <c:pt idx="22">
                  <c:v>6996.8</c:v>
                </c:pt>
                <c:pt idx="23">
                  <c:v>6926.9</c:v>
                </c:pt>
                <c:pt idx="24">
                  <c:v>5966.9</c:v>
                </c:pt>
                <c:pt idx="25">
                  <c:v>5985.8</c:v>
                </c:pt>
                <c:pt idx="26">
                  <c:v>6748.2</c:v>
                </c:pt>
                <c:pt idx="27">
                  <c:v>7101.3</c:v>
                </c:pt>
                <c:pt idx="28">
                  <c:v>7153.9</c:v>
                </c:pt>
                <c:pt idx="29">
                  <c:v>7244.8</c:v>
                </c:pt>
                <c:pt idx="30">
                  <c:v>6885.4</c:v>
                </c:pt>
                <c:pt idx="31">
                  <c:v>6594.9</c:v>
                </c:pt>
                <c:pt idx="32">
                  <c:v>6911.7</c:v>
                </c:pt>
                <c:pt idx="33">
                  <c:v>7168.1</c:v>
                </c:pt>
                <c:pt idx="34">
                  <c:v>6916.2</c:v>
                </c:pt>
                <c:pt idx="35">
                  <c:v>6954.5</c:v>
                </c:pt>
                <c:pt idx="36">
                  <c:v>6301.2</c:v>
                </c:pt>
                <c:pt idx="37">
                  <c:v>6838.2</c:v>
                </c:pt>
                <c:pt idx="38">
                  <c:v>6862.2</c:v>
                </c:pt>
                <c:pt idx="39">
                  <c:v>7475.5</c:v>
                </c:pt>
                <c:pt idx="40">
                  <c:v>7564.7</c:v>
                </c:pt>
                <c:pt idx="41">
                  <c:v>7787.2</c:v>
                </c:pt>
                <c:pt idx="42">
                  <c:v>8746.5</c:v>
                </c:pt>
                <c:pt idx="43">
                  <c:v>9753</c:v>
                </c:pt>
                <c:pt idx="44">
                  <c:v>9873.5</c:v>
                </c:pt>
                <c:pt idx="45">
                  <c:v>10051.299999999999</c:v>
                </c:pt>
                <c:pt idx="46">
                  <c:v>9177.2000000000007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743120"/>
        <c:axId val="516743512"/>
      </c:areaChart>
      <c:catAx>
        <c:axId val="5167431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674351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16743512"/>
        <c:scaling>
          <c:orientation val="minMax"/>
          <c:max val="15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516743120"/>
        <c:crosses val="autoZero"/>
        <c:crossBetween val="midCat"/>
        <c:majorUnit val="1000"/>
        <c:minorUnit val="5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16295542381451911"/>
          <c:w val="0.15751975951927688"/>
          <c:h val="0.60603572368069258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144.6</c:v>
                </c:pt>
                <c:pt idx="2">
                  <c:v>142.1</c:v>
                </c:pt>
                <c:pt idx="3">
                  <c:v>139.6</c:v>
                </c:pt>
                <c:pt idx="4">
                  <c:v>150</c:v>
                </c:pt>
                <c:pt idx="5">
                  <c:v>160.4</c:v>
                </c:pt>
                <c:pt idx="6">
                  <c:v>150.9</c:v>
                </c:pt>
                <c:pt idx="7">
                  <c:v>141.5</c:v>
                </c:pt>
                <c:pt idx="8">
                  <c:v>152.80000000000001</c:v>
                </c:pt>
                <c:pt idx="9">
                  <c:v>164.1</c:v>
                </c:pt>
                <c:pt idx="10">
                  <c:v>158.6</c:v>
                </c:pt>
                <c:pt idx="11">
                  <c:v>153.19999999999999</c:v>
                </c:pt>
                <c:pt idx="12">
                  <c:v>162.4</c:v>
                </c:pt>
                <c:pt idx="13">
                  <c:v>171.6</c:v>
                </c:pt>
                <c:pt idx="14">
                  <c:v>160.6</c:v>
                </c:pt>
                <c:pt idx="15">
                  <c:v>149.6</c:v>
                </c:pt>
                <c:pt idx="16">
                  <c:v>142</c:v>
                </c:pt>
                <c:pt idx="17">
                  <c:v>134.4</c:v>
                </c:pt>
                <c:pt idx="18">
                  <c:v>124.7</c:v>
                </c:pt>
                <c:pt idx="19">
                  <c:v>114.9</c:v>
                </c:pt>
                <c:pt idx="20">
                  <c:v>119.7</c:v>
                </c:pt>
                <c:pt idx="21">
                  <c:v>124.4</c:v>
                </c:pt>
                <c:pt idx="22">
                  <c:v>127.7</c:v>
                </c:pt>
                <c:pt idx="23">
                  <c:v>131</c:v>
                </c:pt>
                <c:pt idx="24">
                  <c:v>189.4</c:v>
                </c:pt>
                <c:pt idx="25">
                  <c:v>217.4</c:v>
                </c:pt>
                <c:pt idx="26">
                  <c:v>183.8</c:v>
                </c:pt>
                <c:pt idx="27">
                  <c:v>195.1</c:v>
                </c:pt>
                <c:pt idx="28">
                  <c:v>245.3</c:v>
                </c:pt>
                <c:pt idx="29">
                  <c:v>248.7</c:v>
                </c:pt>
                <c:pt idx="30">
                  <c:v>279.60000000000002</c:v>
                </c:pt>
                <c:pt idx="31">
                  <c:v>181.2</c:v>
                </c:pt>
                <c:pt idx="32">
                  <c:v>205.9</c:v>
                </c:pt>
                <c:pt idx="33">
                  <c:v>231.5</c:v>
                </c:pt>
                <c:pt idx="34">
                  <c:v>205.8</c:v>
                </c:pt>
                <c:pt idx="35">
                  <c:v>193.1</c:v>
                </c:pt>
                <c:pt idx="36">
                  <c:v>244.1</c:v>
                </c:pt>
                <c:pt idx="37">
                  <c:v>249.8</c:v>
                </c:pt>
                <c:pt idx="38">
                  <c:v>238.7</c:v>
                </c:pt>
                <c:pt idx="39">
                  <c:v>182.5</c:v>
                </c:pt>
                <c:pt idx="40">
                  <c:v>295.89999999999998</c:v>
                </c:pt>
                <c:pt idx="41">
                  <c:v>254.9</c:v>
                </c:pt>
                <c:pt idx="42">
                  <c:v>285.8</c:v>
                </c:pt>
                <c:pt idx="43">
                  <c:v>206.1</c:v>
                </c:pt>
                <c:pt idx="44">
                  <c:v>255.9</c:v>
                </c:pt>
                <c:pt idx="45">
                  <c:v>282.3</c:v>
                </c:pt>
                <c:pt idx="46">
                  <c:v>275.5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33.700000000000003</c:v>
                </c:pt>
                <c:pt idx="2">
                  <c:v>38.700000000000003</c:v>
                </c:pt>
                <c:pt idx="3">
                  <c:v>43.6</c:v>
                </c:pt>
                <c:pt idx="4">
                  <c:v>49.1</c:v>
                </c:pt>
                <c:pt idx="5">
                  <c:v>54.5</c:v>
                </c:pt>
                <c:pt idx="6">
                  <c:v>45.7</c:v>
                </c:pt>
                <c:pt idx="7">
                  <c:v>36.799999999999997</c:v>
                </c:pt>
                <c:pt idx="8">
                  <c:v>37.5</c:v>
                </c:pt>
                <c:pt idx="9">
                  <c:v>38.1</c:v>
                </c:pt>
                <c:pt idx="10">
                  <c:v>40.6</c:v>
                </c:pt>
                <c:pt idx="11">
                  <c:v>43.2</c:v>
                </c:pt>
                <c:pt idx="12">
                  <c:v>43.4</c:v>
                </c:pt>
                <c:pt idx="13">
                  <c:v>43.6</c:v>
                </c:pt>
                <c:pt idx="14">
                  <c:v>36.799999999999997</c:v>
                </c:pt>
                <c:pt idx="15">
                  <c:v>29.9</c:v>
                </c:pt>
                <c:pt idx="16">
                  <c:v>28.9</c:v>
                </c:pt>
                <c:pt idx="17">
                  <c:v>27.8</c:v>
                </c:pt>
                <c:pt idx="18">
                  <c:v>25.8</c:v>
                </c:pt>
                <c:pt idx="19">
                  <c:v>23.7</c:v>
                </c:pt>
                <c:pt idx="20">
                  <c:v>23.5</c:v>
                </c:pt>
                <c:pt idx="21">
                  <c:v>23.2</c:v>
                </c:pt>
                <c:pt idx="22">
                  <c:v>24.2</c:v>
                </c:pt>
                <c:pt idx="23">
                  <c:v>25.3</c:v>
                </c:pt>
                <c:pt idx="24">
                  <c:v>16.5</c:v>
                </c:pt>
                <c:pt idx="25">
                  <c:v>30.1</c:v>
                </c:pt>
                <c:pt idx="26">
                  <c:v>26</c:v>
                </c:pt>
                <c:pt idx="27">
                  <c:v>18.2</c:v>
                </c:pt>
                <c:pt idx="28">
                  <c:v>24.5</c:v>
                </c:pt>
                <c:pt idx="29">
                  <c:v>30.7</c:v>
                </c:pt>
                <c:pt idx="30">
                  <c:v>58.4</c:v>
                </c:pt>
                <c:pt idx="31">
                  <c:v>24.3</c:v>
                </c:pt>
                <c:pt idx="32">
                  <c:v>21.8</c:v>
                </c:pt>
                <c:pt idx="33">
                  <c:v>29.3</c:v>
                </c:pt>
                <c:pt idx="34">
                  <c:v>28.4</c:v>
                </c:pt>
                <c:pt idx="35">
                  <c:v>22</c:v>
                </c:pt>
                <c:pt idx="36">
                  <c:v>28.5</c:v>
                </c:pt>
                <c:pt idx="37">
                  <c:v>27.6</c:v>
                </c:pt>
                <c:pt idx="38">
                  <c:v>35.700000000000003</c:v>
                </c:pt>
                <c:pt idx="39">
                  <c:v>23.9</c:v>
                </c:pt>
                <c:pt idx="40">
                  <c:v>33.299999999999997</c:v>
                </c:pt>
                <c:pt idx="41">
                  <c:v>24</c:v>
                </c:pt>
                <c:pt idx="42">
                  <c:v>33.1</c:v>
                </c:pt>
                <c:pt idx="43">
                  <c:v>17.399999999999999</c:v>
                </c:pt>
                <c:pt idx="44">
                  <c:v>26.6</c:v>
                </c:pt>
                <c:pt idx="45">
                  <c:v>31.9</c:v>
                </c:pt>
                <c:pt idx="46">
                  <c:v>25.7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110.9</c:v>
                </c:pt>
                <c:pt idx="2">
                  <c:v>103.5</c:v>
                </c:pt>
                <c:pt idx="3">
                  <c:v>96</c:v>
                </c:pt>
                <c:pt idx="4">
                  <c:v>100.9</c:v>
                </c:pt>
                <c:pt idx="5">
                  <c:v>105.9</c:v>
                </c:pt>
                <c:pt idx="6">
                  <c:v>105.3</c:v>
                </c:pt>
                <c:pt idx="7">
                  <c:v>104.6</c:v>
                </c:pt>
                <c:pt idx="8">
                  <c:v>115.3</c:v>
                </c:pt>
                <c:pt idx="9">
                  <c:v>126</c:v>
                </c:pt>
                <c:pt idx="10">
                  <c:v>118</c:v>
                </c:pt>
                <c:pt idx="11">
                  <c:v>110</c:v>
                </c:pt>
                <c:pt idx="12">
                  <c:v>119</c:v>
                </c:pt>
                <c:pt idx="13">
                  <c:v>128</c:v>
                </c:pt>
                <c:pt idx="14">
                  <c:v>123.8</c:v>
                </c:pt>
                <c:pt idx="15">
                  <c:v>119.7</c:v>
                </c:pt>
                <c:pt idx="16">
                  <c:v>113.2</c:v>
                </c:pt>
                <c:pt idx="17">
                  <c:v>106.6</c:v>
                </c:pt>
                <c:pt idx="18">
                  <c:v>98.9</c:v>
                </c:pt>
                <c:pt idx="19">
                  <c:v>91.2</c:v>
                </c:pt>
                <c:pt idx="20">
                  <c:v>96.2</c:v>
                </c:pt>
                <c:pt idx="21">
                  <c:v>101.2</c:v>
                </c:pt>
                <c:pt idx="22">
                  <c:v>103.5</c:v>
                </c:pt>
                <c:pt idx="23">
                  <c:v>105.7</c:v>
                </c:pt>
                <c:pt idx="24">
                  <c:v>172.8</c:v>
                </c:pt>
                <c:pt idx="25">
                  <c:v>187.3</c:v>
                </c:pt>
                <c:pt idx="26">
                  <c:v>157.80000000000001</c:v>
                </c:pt>
                <c:pt idx="27">
                  <c:v>176.9</c:v>
                </c:pt>
                <c:pt idx="28">
                  <c:v>220.8</c:v>
                </c:pt>
                <c:pt idx="29">
                  <c:v>218</c:v>
                </c:pt>
                <c:pt idx="30">
                  <c:v>221.2</c:v>
                </c:pt>
                <c:pt idx="31">
                  <c:v>156.80000000000001</c:v>
                </c:pt>
                <c:pt idx="32">
                  <c:v>184</c:v>
                </c:pt>
                <c:pt idx="33">
                  <c:v>202.3</c:v>
                </c:pt>
                <c:pt idx="34">
                  <c:v>177.5</c:v>
                </c:pt>
                <c:pt idx="35">
                  <c:v>171.1</c:v>
                </c:pt>
                <c:pt idx="36">
                  <c:v>215.6</c:v>
                </c:pt>
                <c:pt idx="37">
                  <c:v>222.2</c:v>
                </c:pt>
                <c:pt idx="38">
                  <c:v>203</c:v>
                </c:pt>
                <c:pt idx="39">
                  <c:v>158.6</c:v>
                </c:pt>
                <c:pt idx="40">
                  <c:v>262.60000000000002</c:v>
                </c:pt>
                <c:pt idx="41">
                  <c:v>230.8</c:v>
                </c:pt>
                <c:pt idx="42">
                  <c:v>252.8</c:v>
                </c:pt>
                <c:pt idx="43">
                  <c:v>188.6</c:v>
                </c:pt>
                <c:pt idx="44">
                  <c:v>229.3</c:v>
                </c:pt>
                <c:pt idx="45">
                  <c:v>250.4</c:v>
                </c:pt>
                <c:pt idx="46">
                  <c:v>249.8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772736"/>
        <c:axId val="510773128"/>
      </c:lineChart>
      <c:catAx>
        <c:axId val="5107727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1077312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510773128"/>
        <c:scaling>
          <c:orientation val="minMax"/>
          <c:max val="3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510772736"/>
        <c:crosses val="autoZero"/>
        <c:crossBetween val="midCat"/>
        <c:majorUnit val="5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4753252757131738"/>
          <c:w val="0.16596635304795915"/>
          <c:h val="0.61651366688260323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 w="11167">
              <a:solidFill>
                <a:schemeClr val="accent2"/>
              </a:solidFill>
              <a:prstDash val="solid"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171.7</c:v>
                </c:pt>
                <c:pt idx="1">
                  <c:v>193.8</c:v>
                </c:pt>
                <c:pt idx="2">
                  <c:v>194.1</c:v>
                </c:pt>
                <c:pt idx="3">
                  <c:v>194.4</c:v>
                </c:pt>
                <c:pt idx="4">
                  <c:v>195.8</c:v>
                </c:pt>
                <c:pt idx="5">
                  <c:v>197.2</c:v>
                </c:pt>
                <c:pt idx="6">
                  <c:v>205.2</c:v>
                </c:pt>
                <c:pt idx="7">
                  <c:v>213.2</c:v>
                </c:pt>
                <c:pt idx="8">
                  <c:v>219.9</c:v>
                </c:pt>
                <c:pt idx="9">
                  <c:v>226.6</c:v>
                </c:pt>
                <c:pt idx="10">
                  <c:v>225.7</c:v>
                </c:pt>
                <c:pt idx="11">
                  <c:v>224.8</c:v>
                </c:pt>
                <c:pt idx="12">
                  <c:v>234.4</c:v>
                </c:pt>
                <c:pt idx="13">
                  <c:v>244</c:v>
                </c:pt>
                <c:pt idx="14">
                  <c:v>248.2</c:v>
                </c:pt>
                <c:pt idx="15">
                  <c:v>252.4</c:v>
                </c:pt>
                <c:pt idx="16">
                  <c:v>237.1</c:v>
                </c:pt>
                <c:pt idx="17">
                  <c:v>221.7</c:v>
                </c:pt>
                <c:pt idx="18">
                  <c:v>221.1</c:v>
                </c:pt>
                <c:pt idx="19">
                  <c:v>220.5</c:v>
                </c:pt>
                <c:pt idx="20">
                  <c:v>219.4</c:v>
                </c:pt>
                <c:pt idx="21">
                  <c:v>218.4</c:v>
                </c:pt>
                <c:pt idx="22">
                  <c:v>218.1</c:v>
                </c:pt>
                <c:pt idx="23">
                  <c:v>217.7</c:v>
                </c:pt>
                <c:pt idx="24">
                  <c:v>241.9</c:v>
                </c:pt>
                <c:pt idx="25">
                  <c:v>266.10000000000002</c:v>
                </c:pt>
                <c:pt idx="26">
                  <c:v>277.89999999999998</c:v>
                </c:pt>
                <c:pt idx="27">
                  <c:v>289.3</c:v>
                </c:pt>
                <c:pt idx="28">
                  <c:v>274.60000000000002</c:v>
                </c:pt>
                <c:pt idx="29">
                  <c:v>294.5</c:v>
                </c:pt>
                <c:pt idx="30">
                  <c:v>344.6</c:v>
                </c:pt>
                <c:pt idx="31">
                  <c:v>288.10000000000002</c:v>
                </c:pt>
                <c:pt idx="32">
                  <c:v>286.60000000000002</c:v>
                </c:pt>
                <c:pt idx="33">
                  <c:v>331.9</c:v>
                </c:pt>
                <c:pt idx="34">
                  <c:v>360.8</c:v>
                </c:pt>
                <c:pt idx="35">
                  <c:v>350.5</c:v>
                </c:pt>
                <c:pt idx="36">
                  <c:v>356.7</c:v>
                </c:pt>
                <c:pt idx="37">
                  <c:v>388.7</c:v>
                </c:pt>
                <c:pt idx="38">
                  <c:v>413.7</c:v>
                </c:pt>
                <c:pt idx="39">
                  <c:v>398.3</c:v>
                </c:pt>
                <c:pt idx="40">
                  <c:v>430.7</c:v>
                </c:pt>
                <c:pt idx="41">
                  <c:v>446.3</c:v>
                </c:pt>
                <c:pt idx="42">
                  <c:v>489.6</c:v>
                </c:pt>
                <c:pt idx="43">
                  <c:v>501.9</c:v>
                </c:pt>
                <c:pt idx="44">
                  <c:v>523.4</c:v>
                </c:pt>
                <c:pt idx="45">
                  <c:v>554.79999999999995</c:v>
                </c:pt>
                <c:pt idx="46">
                  <c:v>550.6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noFill/>
            </a:ln>
          </c:spPr>
          <c:cat>
            <c:strRef>
              <c:f>Sheet1!$A$2:$A$48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196.2</c:v>
                </c:pt>
                <c:pt idx="1">
                  <c:v>200.3</c:v>
                </c:pt>
                <c:pt idx="2">
                  <c:v>230</c:v>
                </c:pt>
                <c:pt idx="3">
                  <c:v>259.7</c:v>
                </c:pt>
                <c:pt idx="4">
                  <c:v>297.8</c:v>
                </c:pt>
                <c:pt idx="5">
                  <c:v>335.8</c:v>
                </c:pt>
                <c:pt idx="6">
                  <c:v>318.5</c:v>
                </c:pt>
                <c:pt idx="7">
                  <c:v>301.2</c:v>
                </c:pt>
                <c:pt idx="8">
                  <c:v>286.8</c:v>
                </c:pt>
                <c:pt idx="9">
                  <c:v>272.5</c:v>
                </c:pt>
                <c:pt idx="10">
                  <c:v>284.39999999999998</c:v>
                </c:pt>
                <c:pt idx="11">
                  <c:v>296.3</c:v>
                </c:pt>
                <c:pt idx="12">
                  <c:v>300</c:v>
                </c:pt>
                <c:pt idx="13">
                  <c:v>303.7</c:v>
                </c:pt>
                <c:pt idx="14">
                  <c:v>282.5</c:v>
                </c:pt>
                <c:pt idx="15">
                  <c:v>261.3</c:v>
                </c:pt>
                <c:pt idx="16">
                  <c:v>214.4</c:v>
                </c:pt>
                <c:pt idx="17">
                  <c:v>167.6</c:v>
                </c:pt>
                <c:pt idx="18">
                  <c:v>155.19999999999999</c:v>
                </c:pt>
                <c:pt idx="19">
                  <c:v>142.80000000000001</c:v>
                </c:pt>
                <c:pt idx="20">
                  <c:v>131.4</c:v>
                </c:pt>
                <c:pt idx="21">
                  <c:v>119.9</c:v>
                </c:pt>
                <c:pt idx="22">
                  <c:v>130.5</c:v>
                </c:pt>
                <c:pt idx="23">
                  <c:v>141.1</c:v>
                </c:pt>
                <c:pt idx="24">
                  <c:v>123.7</c:v>
                </c:pt>
                <c:pt idx="25">
                  <c:v>130.1</c:v>
                </c:pt>
                <c:pt idx="26">
                  <c:v>127.5</c:v>
                </c:pt>
                <c:pt idx="27">
                  <c:v>115.3</c:v>
                </c:pt>
                <c:pt idx="28">
                  <c:v>105.5</c:v>
                </c:pt>
                <c:pt idx="29">
                  <c:v>108.6</c:v>
                </c:pt>
                <c:pt idx="30">
                  <c:v>123</c:v>
                </c:pt>
                <c:pt idx="31">
                  <c:v>99.3</c:v>
                </c:pt>
                <c:pt idx="32">
                  <c:v>90.4</c:v>
                </c:pt>
                <c:pt idx="33">
                  <c:v>98.4</c:v>
                </c:pt>
                <c:pt idx="34">
                  <c:v>110</c:v>
                </c:pt>
                <c:pt idx="35">
                  <c:v>95</c:v>
                </c:pt>
                <c:pt idx="36">
                  <c:v>100.6</c:v>
                </c:pt>
                <c:pt idx="37">
                  <c:v>101.7</c:v>
                </c:pt>
                <c:pt idx="38">
                  <c:v>106.2</c:v>
                </c:pt>
                <c:pt idx="39">
                  <c:v>103.5</c:v>
                </c:pt>
                <c:pt idx="40">
                  <c:v>106.4</c:v>
                </c:pt>
                <c:pt idx="41">
                  <c:v>96.7</c:v>
                </c:pt>
                <c:pt idx="42">
                  <c:v>96.2</c:v>
                </c:pt>
                <c:pt idx="43">
                  <c:v>94.4</c:v>
                </c:pt>
                <c:pt idx="44">
                  <c:v>85.9</c:v>
                </c:pt>
                <c:pt idx="45">
                  <c:v>94.5</c:v>
                </c:pt>
                <c:pt idx="46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041888"/>
        <c:axId val="506042280"/>
      </c:areaChart>
      <c:catAx>
        <c:axId val="50604188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0604228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06042280"/>
        <c:scaling>
          <c:orientation val="minMax"/>
          <c:max val="7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506041888"/>
        <c:crosses val="autoZero"/>
        <c:crossBetween val="midCat"/>
        <c:majorUnit val="5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16046925482350863"/>
          <c:w val="0.15751975951927688"/>
          <c:h val="0.62054141981535083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0.62508</cdr:x>
      <cdr:y>0.8207</cdr:y>
    </cdr:from>
    <cdr:to>
      <cdr:x>0.74466</cdr:x>
      <cdr:y>0.89653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245377" y="2552446"/>
          <a:ext cx="1003458" cy="2358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50" dirty="0" smtClean="0">
              <a:solidFill>
                <a:schemeClr val="accent1"/>
              </a:solidFill>
            </a:rPr>
            <a:t>-21 %</a:t>
          </a:r>
          <a:endParaRPr lang="fi-FI" sz="1050" dirty="0">
            <a:solidFill>
              <a:schemeClr val="accent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Väliotsikko yläviitteenä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6F098D49-81AD-4897-8D9E-BE76A9748F9E}" type="datetime5">
              <a:rPr lang="fi-FI" smtClean="0">
                <a:solidFill>
                  <a:prstClr val="black"/>
                </a:solidFill>
              </a:rPr>
              <a:pPr/>
              <a:t>7-lokak-16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Teknologiateollisuus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Väliotsikko yläviitteenä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6F098D49-81AD-4897-8D9E-BE76A9748F9E}" type="datetime5">
              <a:rPr lang="fi-FI" smtClean="0">
                <a:solidFill>
                  <a:prstClr val="black"/>
                </a:solidFill>
              </a:rPr>
              <a:pPr/>
              <a:t>7-lokak-16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Teknologiateollisuus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46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7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Ylätunnisteen paikkamerkki 3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Väliotsikko yläviitteenä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6F098D49-81AD-4897-8D9E-BE76A9748F9E}" type="datetime5">
              <a:rPr lang="fi-FI" smtClean="0">
                <a:solidFill>
                  <a:prstClr val="black"/>
                </a:solidFill>
              </a:rPr>
              <a:pPr/>
              <a:t>7-lokak-16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>
                <a:solidFill>
                  <a:prstClr val="black"/>
                </a:solidFill>
              </a:rPr>
              <a:t>Teknologiateollisuus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5A0B3B4-F971-4AD3-B530-DE860EFC07D2}" type="slidenum">
              <a:rPr lang="fi-FI" smtClean="0">
                <a:solidFill>
                  <a:prstClr val="black"/>
                </a:solidFill>
              </a:rPr>
              <a:pPr/>
              <a:t>51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0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0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0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1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1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1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2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2.xml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2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3.xml"/></Relationships>
</file>

<file path=ppt/slideLayouts/_rels/slideLayout6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3.xml"/></Relationships>
</file>

<file path=ppt/slideLayouts/_rels/slideLayout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3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4.xml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4.xml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6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6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4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/Relationships>
</file>

<file path=ppt/slideLayouts/_rels/slideLayout6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5.xml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6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6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6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5.xml"/></Relationships>
</file>

<file path=ppt/slideLayouts/_rels/slideLayout6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6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6.xml"/></Relationships>
</file>

<file path=ppt/slideLayouts/_rels/slideLayout6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6.xml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6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6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6.xml"/></Relationships>
</file>

<file path=ppt/slideLayouts/_rels/slideLayout6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7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7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7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8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8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8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7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7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7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0.xml"/></Relationships>
</file>

<file path=ppt/slideLayouts/_rels/slideLayout7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0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0.xml"/></Relationships>
</file>

<file path=ppt/slideLayouts/_rels/slideLayout7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0.xml"/></Relationships>
</file>

<file path=ppt/slideLayouts/_rels/slideLayout7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0.xml"/></Relationships>
</file>

<file path=ppt/slideLayouts/_rels/slideLayout7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0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0.xml"/></Relationships>
</file>

<file path=ppt/slideLayouts/_rels/slideLayout7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667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337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321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5544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2024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469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9260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255219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217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12336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47598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617998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328235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2097767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3339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0146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0280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5049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84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98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166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472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649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53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043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587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5638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00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9607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946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68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964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5914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85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602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8070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6386925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0874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6728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052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158178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89151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202085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698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690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3943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0430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722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72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0652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52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3553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162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8528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666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5659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605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9977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16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1176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42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680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9901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1484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0784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306885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8319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790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4911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85044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8016513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03759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3568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80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1219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62748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2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542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974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150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8430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044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4649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726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0543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92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423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7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8142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99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5679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3975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791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572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54484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7572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3430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93568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032844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555036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675008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555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795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7407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56735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7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413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3340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115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2385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2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2427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84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214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78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6864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257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050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88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8937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5092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7806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7374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284327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31865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07434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829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198987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80836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361740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0137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70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628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80440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940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889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9723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537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9016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75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9398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4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36407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746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736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65776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90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0039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0333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9548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2296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26920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33944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42659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4531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001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049773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48794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9689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3494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7062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23324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205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98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855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062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5764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689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5287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59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9014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028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572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95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3051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68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3680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9362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593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0737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958106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8204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2825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1540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14937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4909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0683369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0481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405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628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990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69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737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15124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080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819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116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10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8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2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567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06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97249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86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493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447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071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5040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271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5396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50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890842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10213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35733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9695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293936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218098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0304703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4101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5059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0165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3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8708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95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689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80606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02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26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0076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1820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43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01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5088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391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9852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501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8654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13439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215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81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083102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32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2927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7224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691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765918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6800831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3407716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7110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3978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01120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65920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50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425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36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2411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55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406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51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1803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6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7272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395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02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073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28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550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76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787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4367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2912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551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481194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5481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382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7008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614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331358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531544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366443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0207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24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90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9253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77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4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31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662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046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2663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12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049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14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9132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40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349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566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10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5987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83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3626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0277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5004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2015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945621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0422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7977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0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331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01714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2942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4389846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4477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3769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274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2953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54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188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059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2064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35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436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92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3141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3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830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381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4844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4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6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8003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274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7685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192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94539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18316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7616572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9722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1554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994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171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30823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031303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802339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43003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0455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5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3737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57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414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0191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1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015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044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16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5979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593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5861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037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4930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258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074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109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859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3891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4898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09112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5075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0979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0601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2277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0561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406395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7447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9346272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410916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355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049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156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95493"/>
      </p:ext>
    </p:extLst>
  </p:cSld>
  <p:clrMapOvr>
    <a:masterClrMapping/>
  </p:clrMapOvr>
  <p:transition spd="med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36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16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062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5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52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46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9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76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210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8722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3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97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72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932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827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795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5021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168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524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0196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5228633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1914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1757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4646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91182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36878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73762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93334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8374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53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2517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46091"/>
      </p:ext>
    </p:extLst>
  </p:cSld>
  <p:clrMapOvr>
    <a:masterClrMapping/>
  </p:clrMapOvr>
  <p:transition spd="med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487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1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7181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9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2584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7738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486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7620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83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15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245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414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44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387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86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76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516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895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161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6206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1754641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4891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9339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92737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51407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77238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6443355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298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24677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018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2282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700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672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488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0520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123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344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2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5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7650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6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6207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204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2862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494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31469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947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2725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52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575692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754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868242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37548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106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63399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431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32520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2987073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3863710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12158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174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96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3560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1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2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3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7.10.2016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94072"/>
      </p:ext>
    </p:extLst>
  </p:cSld>
  <p:clrMapOvr>
    <a:masterClrMapping/>
  </p:clrMapOvr>
  <p:transition spd="med"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1115"/>
      </p:ext>
    </p:extLst>
  </p:cSld>
  <p:clrMapOvr>
    <a:masterClrMapping/>
  </p:clrMapOvr>
  <p:transition spd="med"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15442"/>
      </p:ext>
    </p:extLst>
  </p:cSld>
  <p:clrMapOvr>
    <a:masterClrMapping/>
  </p:clrMapOvr>
  <p:transition spd="med">
    <p:fad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7.10.2016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76703"/>
      </p:ext>
    </p:extLst>
  </p:cSld>
  <p:clrMapOvr>
    <a:masterClrMapping/>
  </p:clrMapOvr>
  <p:transition spd="med">
    <p:fad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7822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95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37005"/>
      </p:ext>
    </p:extLst>
  </p:cSld>
  <p:clrMapOvr>
    <a:masterClrMapping/>
  </p:clrMapOvr>
  <p:transition spd="med">
    <p:fad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29671"/>
      </p:ext>
    </p:extLst>
  </p:cSld>
  <p:clrMapOvr>
    <a:masterClrMapping/>
  </p:clrMapOvr>
  <p:transition spd="med">
    <p:fad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19172"/>
      </p:ext>
    </p:extLst>
  </p:cSld>
  <p:clrMapOvr>
    <a:masterClrMapping/>
  </p:clrMapOvr>
  <p:transition spd="med">
    <p:fad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229875"/>
      </p:ext>
    </p:extLst>
  </p:cSld>
  <p:clrMapOvr>
    <a:masterClrMapping/>
  </p:clrMapOvr>
  <p:transition spd="med">
    <p:fad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426130"/>
      </p:ext>
    </p:extLst>
  </p:cSld>
  <p:clrMapOvr>
    <a:masterClrMapping/>
  </p:clrMapOvr>
  <p:transition spd="med">
    <p:fad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693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87015"/>
      </p:ext>
    </p:extLst>
  </p:cSld>
  <p:clrMapOvr>
    <a:masterClrMapping/>
  </p:clrMapOvr>
  <p:transition spd="med">
    <p:fad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41301"/>
      </p:ext>
    </p:extLst>
  </p:cSld>
  <p:clrMapOvr>
    <a:masterClrMapping/>
  </p:clrMapOvr>
  <p:transition spd="med">
    <p:fad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3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4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2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4" y="1982398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323" kern="1200" spc="-26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55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38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2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323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04502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150"/>
      </p:ext>
    </p:extLst>
  </p:cSld>
  <p:clrMapOvr>
    <a:masterClrMapping/>
  </p:clrMapOvr>
  <p:transition spd="med">
    <p:fade/>
  </p:transition>
  <p:hf hdr="0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7D001B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8888"/>
      </p:ext>
    </p:extLst>
  </p:cSld>
  <p:clrMapOvr>
    <a:masterClrMapping/>
  </p:clrMapOvr>
  <p:transition spd="med">
    <p:fade/>
  </p:transition>
  <p:hf hdr="0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00296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10605"/>
      </p:ext>
    </p:extLst>
  </p:cSld>
  <p:clrMapOvr>
    <a:masterClrMapping/>
  </p:clrMapOvr>
  <p:transition spd="med">
    <p:fade/>
  </p:transition>
  <p:hf hdr="0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 spc="-99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accent4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04502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74457"/>
      </p:ext>
    </p:extLst>
  </p:cSld>
  <p:clrMapOvr>
    <a:masterClrMapping/>
  </p:clrMapOvr>
  <p:transition spd="med">
    <p:fade/>
  </p:transition>
  <p:hf hdr="0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bg1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04502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33772"/>
      </p:ext>
    </p:extLst>
  </p:cSld>
  <p:clrMapOvr>
    <a:masterClrMapping/>
  </p:clrMapOvr>
  <p:transition spd="med">
    <p:fade/>
  </p:transition>
  <p:hf hdr="0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572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1984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rgbClr val="FFFFFF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/>
              <a:pPr defTabSz="604502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8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3108"/>
      </p:ext>
    </p:extLst>
  </p:cSld>
  <p:clrMapOvr>
    <a:masterClrMapping/>
  </p:clrMapOvr>
  <p:transition spd="med">
    <p:fade/>
  </p:transition>
  <p:hf hdr="0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8794"/>
      </p:ext>
    </p:extLst>
  </p:cSld>
  <p:clrMapOvr>
    <a:masterClrMapping/>
  </p:clrMapOvr>
  <p:transition spd="med">
    <p:fade/>
  </p:transition>
  <p:hf hdr="0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2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24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13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2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8"/>
            <a:ext cx="4061438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1"/>
            <a:ext cx="4064238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9" y="1285288"/>
            <a:ext cx="4064239" cy="268031"/>
          </a:xfrm>
        </p:spPr>
        <p:txBody>
          <a:bodyPr anchor="t" anchorCtr="0"/>
          <a:lstStyle>
            <a:lvl1pPr marL="0" indent="0">
              <a:buNone/>
              <a:defRPr sz="1191" b="0">
                <a:solidFill>
                  <a:srgbClr val="008CD9"/>
                </a:solidFill>
              </a:defRPr>
            </a:lvl1pPr>
            <a:lvl2pPr marL="302251" indent="0">
              <a:buNone/>
              <a:defRPr sz="1389" b="1"/>
            </a:lvl2pPr>
            <a:lvl3pPr marL="604502" indent="0">
              <a:buNone/>
              <a:defRPr sz="1191" b="1"/>
            </a:lvl3pPr>
            <a:lvl4pPr marL="906754" indent="0">
              <a:buNone/>
              <a:defRPr sz="1058" b="1"/>
            </a:lvl4pPr>
            <a:lvl5pPr marL="1209005" indent="0">
              <a:buNone/>
              <a:defRPr sz="1058" b="1"/>
            </a:lvl5pPr>
            <a:lvl6pPr marL="1511256" indent="0">
              <a:buNone/>
              <a:defRPr sz="1058" b="1"/>
            </a:lvl6pPr>
            <a:lvl7pPr marL="1813506" indent="0">
              <a:buNone/>
              <a:defRPr sz="1058" b="1"/>
            </a:lvl7pPr>
            <a:lvl8pPr marL="2115758" indent="0">
              <a:buNone/>
              <a:defRPr sz="1058" b="1"/>
            </a:lvl8pPr>
            <a:lvl9pPr marL="2418010" indent="0">
              <a:buNone/>
              <a:defRPr sz="1058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9" y="1660821"/>
            <a:ext cx="4064239" cy="2840041"/>
          </a:xfrm>
        </p:spPr>
        <p:txBody>
          <a:bodyPr/>
          <a:lstStyle>
            <a:lvl1pPr>
              <a:defRPr sz="1389"/>
            </a:lvl1pPr>
            <a:lvl2pPr>
              <a:defRPr sz="1191"/>
            </a:lvl2pPr>
            <a:lvl3pPr>
              <a:defRPr sz="1058"/>
            </a:lvl3pPr>
            <a:lvl4pPr>
              <a:defRPr sz="926"/>
            </a:lvl4pPr>
            <a:lvl5pPr>
              <a:defRPr sz="926"/>
            </a:lvl5pPr>
            <a:lvl6pPr>
              <a:defRPr sz="1058"/>
            </a:lvl6pPr>
            <a:lvl7pPr>
              <a:defRPr sz="1058"/>
            </a:lvl7pPr>
            <a:lvl8pPr>
              <a:defRPr sz="1058"/>
            </a:lvl8pPr>
            <a:lvl9pPr>
              <a:defRPr sz="1058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55444"/>
      </p:ext>
    </p:extLst>
  </p:cSld>
  <p:clrMapOvr>
    <a:masterClrMapping/>
  </p:clrMapOvr>
  <p:transition spd="med">
    <p:fade/>
  </p:transition>
  <p:hf hdr="0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8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4" y="1178560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056050"/>
      </p:ext>
    </p:extLst>
  </p:cSld>
  <p:clrMapOvr>
    <a:masterClrMapping/>
  </p:clrMapOvr>
  <p:transition spd="med">
    <p:fade/>
  </p:transition>
  <p:hf hdr="0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8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90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7568028"/>
      </p:ext>
    </p:extLst>
  </p:cSld>
  <p:clrMapOvr>
    <a:masterClrMapping/>
  </p:clrMapOvr>
  <p:transition spd="med">
    <p:fade/>
  </p:transition>
  <p:hf hdr="0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9" y="214043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148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4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68231"/>
      </p:ext>
    </p:extLst>
  </p:cSld>
  <p:clrMapOvr>
    <a:masterClrMapping/>
  </p:clrMapOvr>
  <p:transition spd="med">
    <p:fade/>
  </p:transition>
  <p:hf hdr="0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2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2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453" tIns="30226" rIns="60453" bIns="302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4502"/>
            <a:endParaRPr lang="fi-FI" sz="1191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76313" indent="-176313">
              <a:lnSpc>
                <a:spcPct val="110000"/>
              </a:lnSpc>
              <a:spcAft>
                <a:spcPts val="132"/>
              </a:spcAft>
              <a:defRPr sz="793"/>
            </a:lvl1pPr>
            <a:lvl2pPr marL="356825" indent="-180510">
              <a:lnSpc>
                <a:spcPct val="110000"/>
              </a:lnSpc>
              <a:spcAft>
                <a:spcPts val="132"/>
              </a:spcAft>
              <a:defRPr sz="728"/>
            </a:lvl2pPr>
            <a:lvl3pPr marL="533137" indent="-176313">
              <a:lnSpc>
                <a:spcPct val="110000"/>
              </a:lnSpc>
              <a:spcAft>
                <a:spcPts val="132"/>
              </a:spcAft>
              <a:defRPr sz="728"/>
            </a:lvl3pPr>
            <a:lvl4pPr marL="708401" indent="-175263">
              <a:lnSpc>
                <a:spcPct val="110000"/>
              </a:lnSpc>
              <a:spcAft>
                <a:spcPts val="132"/>
              </a:spcAft>
              <a:defRPr sz="662"/>
            </a:lvl4pPr>
            <a:lvl5pPr marL="889963" indent="-181560">
              <a:lnSpc>
                <a:spcPct val="110000"/>
              </a:lnSpc>
              <a:spcAft>
                <a:spcPts val="132"/>
              </a:spcAft>
              <a:defRPr sz="662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5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1984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1"/>
            <a:ext cx="8380747" cy="375048"/>
          </a:xfrm>
        </p:spPr>
        <p:txBody>
          <a:bodyPr/>
          <a:lstStyle>
            <a:lvl1pPr marL="0" indent="0">
              <a:buFontTx/>
              <a:buNone/>
              <a:defRPr sz="119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04502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9107"/>
      </p:ext>
    </p:extLst>
  </p:cSld>
  <p:clrMapOvr>
    <a:masterClrMapping/>
  </p:clrMapOvr>
  <p:transition spd="med">
    <p:fade/>
  </p:transition>
  <p:hf hdr="0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48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22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85865"/>
      </p:ext>
    </p:extLst>
  </p:cSld>
  <p:clrMapOvr>
    <a:masterClrMapping/>
  </p:clrMapOvr>
  <p:transition spd="med">
    <p:fade/>
  </p:transition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6914"/>
      </p:ext>
    </p:extLst>
  </p:cSld>
  <p:clrMapOvr>
    <a:masterClrMapping/>
  </p:clrMapOvr>
  <p:transition spd="med">
    <p:fade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26998"/>
      </p:ext>
    </p:extLst>
  </p:cSld>
  <p:clrMapOvr>
    <a:masterClrMapping/>
  </p:clrMapOvr>
  <p:transition spd="med">
    <p:fade/>
  </p:transition>
  <p:hf hdr="0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54321"/>
      </p:ext>
    </p:extLst>
  </p:cSld>
  <p:clrMapOvr>
    <a:masterClrMapping/>
  </p:clrMapOvr>
  <p:transition spd="med">
    <p:fade/>
  </p:transition>
  <p:hf hdr="0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791472"/>
      </p:ext>
    </p:extLst>
  </p:cSld>
  <p:clrMapOvr>
    <a:masterClrMapping/>
  </p:clrMapOvr>
  <p:transition spd="med">
    <p:fade/>
  </p:transition>
  <p:hf hdr="0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402"/>
      </p:ext>
    </p:extLst>
  </p:cSld>
  <p:clrMapOvr>
    <a:masterClrMapping/>
  </p:clrMapOvr>
  <p:transition spd="med">
    <p:fade/>
  </p:transition>
  <p:hf hdr="0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47795"/>
      </p:ext>
    </p:extLst>
  </p:cSld>
  <p:clrMapOvr>
    <a:masterClrMapping/>
  </p:clrMapOvr>
  <p:transition spd="med">
    <p:fade/>
  </p:transition>
  <p:hf hdr="0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5129"/>
      </p:ext>
    </p:extLst>
  </p:cSld>
  <p:clrMapOvr>
    <a:masterClrMapping/>
  </p:clrMapOvr>
  <p:transition spd="med">
    <p:fade/>
  </p:transition>
  <p:hf hdr="0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08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8775"/>
      </p:ext>
    </p:extLst>
  </p:cSld>
  <p:clrMapOvr>
    <a:masterClrMapping/>
  </p:clrMapOvr>
  <p:transition spd="med">
    <p:fade/>
  </p:transition>
  <p:hf hdr="0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19655"/>
      </p:ext>
    </p:extLst>
  </p:cSld>
  <p:clrMapOvr>
    <a:masterClrMapping/>
  </p:clrMapOvr>
  <p:transition spd="med">
    <p:fade/>
  </p:transition>
  <p:hf hdr="0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879531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550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85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209"/>
      </p:ext>
    </p:extLst>
  </p:cSld>
  <p:clrMapOvr>
    <a:masterClrMapping/>
  </p:clrMapOvr>
  <p:transition spd="med">
    <p:fade/>
  </p:transition>
  <p:hf hdr="0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5142"/>
      </p:ext>
    </p:extLst>
  </p:cSld>
  <p:clrMapOvr>
    <a:masterClrMapping/>
  </p:clrMapOvr>
  <p:transition spd="med">
    <p:fade/>
  </p:transition>
  <p:hf hdr="0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0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7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0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071"/>
      </p:ext>
    </p:extLst>
  </p:cSld>
  <p:clrMapOvr>
    <a:masterClrMapping/>
  </p:clrMapOvr>
  <p:transition spd="med">
    <p:fade/>
  </p:transition>
  <p:hf hdr="0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98710"/>
      </p:ext>
    </p:extLst>
  </p:cSld>
  <p:clrMapOvr>
    <a:masterClrMapping/>
  </p:clrMapOvr>
  <p:transition spd="med">
    <p:fade/>
  </p:transition>
  <p:hf hdr="0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19433"/>
      </p:ext>
    </p:extLst>
  </p:cSld>
  <p:clrMapOvr>
    <a:masterClrMapping/>
  </p:clrMapOvr>
  <p:transition spd="med">
    <p:fade/>
  </p:transition>
  <p:hf hdr="0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6237"/>
      </p:ext>
    </p:extLst>
  </p:cSld>
  <p:clrMapOvr>
    <a:masterClrMapping/>
  </p:clrMapOvr>
  <p:transition spd="med">
    <p:fade/>
  </p:transition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465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33851"/>
      </p:ext>
    </p:extLst>
  </p:cSld>
  <p:clrMapOvr>
    <a:masterClrMapping/>
  </p:clrMapOvr>
  <p:transition spd="med">
    <p:fade/>
  </p:transition>
  <p:hf hdr="0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57471"/>
      </p:ext>
    </p:extLst>
  </p:cSld>
  <p:clrMapOvr>
    <a:masterClrMapping/>
  </p:clrMapOvr>
  <p:transition spd="med">
    <p:fade/>
  </p:transition>
  <p:hf hdr="0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1249"/>
      </p:ext>
    </p:extLst>
  </p:cSld>
  <p:clrMapOvr>
    <a:masterClrMapping/>
  </p:clrMapOvr>
  <p:transition spd="med">
    <p:fade/>
  </p:transition>
  <p:hf hdr="0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01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740012"/>
      </p:ext>
    </p:extLst>
  </p:cSld>
  <p:clrMapOvr>
    <a:masterClrMapping/>
  </p:clrMapOvr>
  <p:transition spd="med">
    <p:fade/>
  </p:transition>
  <p:hf hdr="0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307816"/>
      </p:ext>
    </p:extLst>
  </p:cSld>
  <p:clrMapOvr>
    <a:masterClrMapping/>
  </p:clrMapOvr>
  <p:transition spd="med">
    <p:fade/>
  </p:transition>
  <p:hf hdr="0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0191434"/>
      </p:ext>
    </p:extLst>
  </p:cSld>
  <p:clrMapOvr>
    <a:masterClrMapping/>
  </p:clrMapOvr>
  <p:transition spd="med">
    <p:fade/>
  </p:transition>
  <p:hf hdr="0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050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09822"/>
      </p:ext>
    </p:extLst>
  </p:cSld>
  <p:clrMapOvr>
    <a:masterClrMapping/>
  </p:clrMapOvr>
  <p:transition spd="med">
    <p:fade/>
  </p:transition>
  <p:hf hdr="0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98338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83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19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25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65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87664"/>
      </p:ext>
    </p:extLst>
  </p:cSld>
  <p:clrMapOvr>
    <a:masterClrMapping/>
  </p:clrMapOvr>
  <p:transition spd="med">
    <p:fade/>
  </p:transition>
  <p:hf hdr="0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52050"/>
      </p:ext>
    </p:extLst>
  </p:cSld>
  <p:clrMapOvr>
    <a:masterClrMapping/>
  </p:clrMapOvr>
  <p:transition spd="med">
    <p:fade/>
  </p:transition>
  <p:hf hdr="0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94933"/>
      </p:ext>
    </p:extLst>
  </p:cSld>
  <p:clrMapOvr>
    <a:masterClrMapping/>
  </p:clrMapOvr>
  <p:transition spd="med">
    <p:fade/>
  </p:transition>
  <p:hf hdr="0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43254"/>
      </p:ext>
    </p:extLst>
  </p:cSld>
  <p:clrMapOvr>
    <a:masterClrMapping/>
  </p:clrMapOvr>
  <p:transition spd="med">
    <p:fade/>
  </p:transition>
  <p:hf hdr="0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7350"/>
      </p:ext>
    </p:extLst>
  </p:cSld>
  <p:clrMapOvr>
    <a:masterClrMapping/>
  </p:clrMapOvr>
  <p:transition spd="med">
    <p:fade/>
  </p:transition>
  <p:hf hdr="0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32909"/>
      </p:ext>
    </p:extLst>
  </p:cSld>
  <p:clrMapOvr>
    <a:masterClrMapping/>
  </p:clrMapOvr>
  <p:transition spd="med">
    <p:fade/>
  </p:transition>
  <p:hf hdr="0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69117"/>
      </p:ext>
    </p:extLst>
  </p:cSld>
  <p:clrMapOvr>
    <a:masterClrMapping/>
  </p:clrMapOvr>
  <p:transition spd="med">
    <p:fade/>
  </p:transition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58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34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3527"/>
      </p:ext>
    </p:extLst>
  </p:cSld>
  <p:clrMapOvr>
    <a:masterClrMapping/>
  </p:clrMapOvr>
  <p:transition spd="med">
    <p:fade/>
  </p:transition>
  <p:hf hdr="0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52561"/>
      </p:ext>
    </p:extLst>
  </p:cSld>
  <p:clrMapOvr>
    <a:masterClrMapping/>
  </p:clrMapOvr>
  <p:transition spd="med">
    <p:fade/>
  </p:transition>
  <p:hf hdr="0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07276"/>
      </p:ext>
    </p:extLst>
  </p:cSld>
  <p:clrMapOvr>
    <a:masterClrMapping/>
  </p:clrMapOvr>
  <p:transition spd="med">
    <p:fade/>
  </p:transition>
  <p:hf hdr="0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5416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99215"/>
      </p:ext>
    </p:extLst>
  </p:cSld>
  <p:clrMapOvr>
    <a:masterClrMapping/>
  </p:clrMapOvr>
  <p:transition spd="med">
    <p:fade/>
  </p:transition>
  <p:hf hdr="0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53362"/>
      </p:ext>
    </p:extLst>
  </p:cSld>
  <p:clrMapOvr>
    <a:masterClrMapping/>
  </p:clrMapOvr>
  <p:transition spd="med">
    <p:fade/>
  </p:transition>
  <p:hf hdr="0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05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32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01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22166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7722"/>
      </p:ext>
    </p:extLst>
  </p:cSld>
  <p:clrMapOvr>
    <a:masterClrMapping/>
  </p:clrMapOvr>
  <p:transition spd="med">
    <p:fade/>
  </p:transition>
  <p:hf hdr="0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48527"/>
      </p:ext>
    </p:extLst>
  </p:cSld>
  <p:clrMapOvr>
    <a:masterClrMapping/>
  </p:clrMapOvr>
  <p:transition spd="med">
    <p:fade/>
  </p:transition>
  <p:hf hdr="0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49643"/>
      </p:ext>
    </p:extLst>
  </p:cSld>
  <p:clrMapOvr>
    <a:masterClrMapping/>
  </p:clrMapOvr>
  <p:transition spd="med">
    <p:fade/>
  </p:transition>
  <p:hf hdr="0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022354"/>
      </p:ext>
    </p:extLst>
  </p:cSld>
  <p:clrMapOvr>
    <a:masterClrMapping/>
  </p:clrMapOvr>
  <p:transition spd="med">
    <p:fade/>
  </p:transition>
  <p:hf hdr="0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76464"/>
      </p:ext>
    </p:extLst>
  </p:cSld>
  <p:clrMapOvr>
    <a:masterClrMapping/>
  </p:clrMapOvr>
  <p:transition spd="med">
    <p:fade/>
  </p:transition>
  <p:hf hdr="0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21351"/>
      </p:ext>
    </p:extLst>
  </p:cSld>
  <p:clrMapOvr>
    <a:masterClrMapping/>
  </p:clrMapOvr>
  <p:transition spd="med">
    <p:fade/>
  </p:transition>
  <p:hf hdr="0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10131"/>
      </p:ext>
    </p:extLst>
  </p:cSld>
  <p:clrMapOvr>
    <a:masterClrMapping/>
  </p:clrMapOvr>
  <p:transition spd="med">
    <p:fade/>
  </p:transition>
  <p:hf hdr="0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15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974706"/>
      </p:ext>
    </p:extLst>
  </p:cSld>
  <p:clrMapOvr>
    <a:masterClrMapping/>
  </p:clrMapOvr>
  <p:transition spd="med">
    <p:fade/>
  </p:transition>
  <p:hf hdr="0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068453"/>
      </p:ext>
    </p:extLst>
  </p:cSld>
  <p:clrMapOvr>
    <a:masterClrMapping/>
  </p:clrMapOvr>
  <p:transition spd="med">
    <p:fade/>
  </p:transition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8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1701565"/>
      </p:ext>
    </p:extLst>
  </p:cSld>
  <p:clrMapOvr>
    <a:masterClrMapping/>
  </p:clrMapOvr>
  <p:transition spd="med">
    <p:fade/>
  </p:transition>
  <p:hf hdr="0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904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23856"/>
      </p:ext>
    </p:extLst>
  </p:cSld>
  <p:clrMapOvr>
    <a:masterClrMapping/>
  </p:clrMapOvr>
  <p:transition spd="med">
    <p:fade/>
  </p:transition>
  <p:hf hdr="0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8738"/>
      </p:ext>
    </p:extLst>
  </p:cSld>
  <p:clrMapOvr>
    <a:masterClrMapping/>
  </p:clrMapOvr>
  <p:transition spd="med">
    <p:fade/>
  </p:transition>
  <p:hf hdr="0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02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1982397"/>
            <a:ext cx="3682449" cy="11787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488" kern="1200" spc="-3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51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98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>
                <a:solidFill>
                  <a:srgbClr val="002964"/>
                </a:solidFill>
              </a:rPr>
              <a:pPr/>
              <a:t>7.10.2016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680159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728"/>
      </p:ext>
    </p:extLst>
  </p:cSld>
  <p:clrMapOvr>
    <a:masterClrMapping/>
  </p:clrMapOvr>
  <p:transition spd="med">
    <p:fade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35249"/>
      </p:ext>
    </p:extLst>
  </p:cSld>
  <p:clrMapOvr>
    <a:masterClrMapping/>
  </p:clrMapOvr>
  <p:transition spd="med">
    <p:fad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7773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7185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>
                <a:solidFill>
                  <a:srgbClr val="F04B0D"/>
                </a:solidFill>
              </a:rPr>
              <a:pPr/>
              <a:t>7.10.2016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4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680159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25451"/>
      </p:ext>
    </p:extLst>
  </p:cSld>
  <p:clrMapOvr>
    <a:masterClrMapping/>
  </p:clrMapOvr>
  <p:transition spd="med">
    <p:fade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27182"/>
      </p:ext>
    </p:extLst>
  </p:cSld>
  <p:clrMapOvr>
    <a:masterClrMapping/>
  </p:clrMapOvr>
  <p:transition spd="med">
    <p:fade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FFFFFF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/>
              <a:pPr defTabSz="680159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6877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86251"/>
      </p:ext>
    </p:extLst>
  </p:cSld>
  <p:clrMapOvr>
    <a:masterClrMapping/>
  </p:clrMapOvr>
  <p:transition spd="med">
    <p:fade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66729"/>
      </p:ext>
    </p:extLst>
  </p:cSld>
  <p:clrMapOvr>
    <a:masterClrMapping/>
  </p:clrMapOvr>
  <p:transition spd="med">
    <p:fade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12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59763"/>
      </p:ext>
    </p:extLst>
  </p:cSld>
  <p:clrMapOvr>
    <a:masterClrMapping/>
  </p:clrMapOvr>
  <p:transition spd="med">
    <p:fade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267002"/>
      </p:ext>
    </p:extLst>
  </p:cSld>
  <p:clrMapOvr>
    <a:masterClrMapping/>
  </p:clrMapOvr>
  <p:transition spd="med">
    <p:fade/>
  </p:transition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48663"/>
      </p:ext>
    </p:extLst>
  </p:cSld>
  <p:clrMapOvr>
    <a:masterClrMapping/>
  </p:clrMapOvr>
  <p:transition spd="med">
    <p:fade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435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49442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699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124974"/>
            <a:ext cx="8379303" cy="3482978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14313"/>
            <a:ext cx="8382730" cy="375048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232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589362"/>
            <a:ext cx="8380747" cy="375048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>
                <a:solidFill>
                  <a:srgbClr val="B1BEB9"/>
                </a:solidFill>
              </a:rPr>
              <a:pPr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99811"/>
      </p:ext>
    </p:extLst>
  </p:cSld>
  <p:clrMapOvr>
    <a:masterClrMapping/>
  </p:clrMapOvr>
  <p:transition spd="med">
    <p:fade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6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11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6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109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426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10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47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8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20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55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59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452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07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1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75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94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682211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805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41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39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9491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572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03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114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42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542718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3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68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Technology Industries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583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50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3150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6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25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2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075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06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154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7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654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99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25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739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74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717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26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76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60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572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154517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6663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832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47990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31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3562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2114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033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904246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424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741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Technology Industries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20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653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96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46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4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99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318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03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13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12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394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0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305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74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280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28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45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01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5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269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521243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067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230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40332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4566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64266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415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9791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94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Väliotsikko</a:t>
            </a:r>
            <a:r>
              <a:rPr lang="en-US" dirty="0" smtClean="0"/>
              <a:t> </a:t>
            </a:r>
            <a:r>
              <a:rPr lang="en-US" dirty="0" err="1" smtClean="0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 smtClean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80117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 smtClean="0"/>
              <a:t>Lähde 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06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5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smtClean="0">
                <a:solidFill>
                  <a:srgbClr val="29282E"/>
                </a:solidFill>
              </a:rPr>
              <a:t>Technology Industries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500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pPr/>
              <a:t>10/7/2016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smtClean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of Finland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399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572E11D-8BE7-44B4-8E52-EAF725507D01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5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00574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71712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305418"/>
            <a:ext cx="71712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8CB9859-4306-433D-9CC5-D72DAB9B4C04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41594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8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B5B4897-5EEF-46B1-80D7-047EB15FD373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4998720" y="0"/>
            <a:ext cx="414528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392592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392592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7988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ADD2E5E-71CC-43EB-9D61-C52FDA1A367D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752183"/>
            <a:ext cx="57024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305418"/>
            <a:ext cx="57024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7077571" y="0"/>
            <a:ext cx="2066434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7868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Otsikko tulee tähän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F0B0F488-EA75-44E5-9942-56A8368940B8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2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defRPr/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197304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04191"/>
      </p:ext>
    </p:extLst>
  </p:cSld>
  <p:clrMapOvr>
    <a:masterClrMapping/>
  </p:clrMapOvr>
  <p:transition spd="med">
    <p:fade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40464" y="4763216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7E0B19-528A-4C31-B2D7-64F4B71C3626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202535" y="4763216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>
                <a:solidFill>
                  <a:srgbClr val="FFFFFF"/>
                </a:solidFill>
              </a:rPr>
              <a:t>Teknologiateollisuus</a:t>
            </a:r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50082" y="4763221"/>
            <a:ext cx="863990" cy="165406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774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28775-7307-4F9B-86F9-086C8CE4E765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95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DA0BE-3232-4BF9-BCA5-AC423CBC3648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A977F3-ED5F-41E5-A9CD-A3F03C47AB7C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25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5D69E-D887-4FCC-9D34-A378E7D60D4B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3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030A93-8067-43C9-86F0-523C08D855FF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7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5876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817AEC-55C1-4B42-A187-DA349898EF9E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952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872BC-5C6E-4C89-B1EB-B5320CE11C8B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681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1310AC0-7637-405D-8109-03F37915A2B8}" type="datetime5">
              <a:rPr lang="fi-FI" smtClean="0"/>
              <a:pPr/>
              <a:t>7-lokak-16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970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ältödia tekstil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CAF816-605A-411F-9AC8-2A60CE94A980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103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ältödia tekstille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6F86C2-5B72-4F37-B67F-1613C6BF1103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35999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ältödia tekstille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A00158-A6C6-4D31-8DE0-BC5D91F69E98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7705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ältödia tekstille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60F58-EA5A-4F7F-8122-E84B701BE71A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5665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ältödia tekstille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0D19E8-09E2-4C28-ABC7-39A99D4736EA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506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sältödia tekstille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9EF97-7243-4516-AF7A-DA6C858BE847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50892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sältödia tekstille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A5BF09-2F62-4DC9-8E06-E59653D3B9AB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8615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648637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sältödia tekstille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B0731-F788-4364-BB92-9598221D85AE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defRPr sz="1300" baseline="0">
                <a:solidFill>
                  <a:schemeClr val="bg1"/>
                </a:solidFill>
              </a:defRPr>
            </a:lvl2pPr>
            <a:lvl3pPr indent="-158400">
              <a:defRPr sz="1100">
                <a:solidFill>
                  <a:schemeClr val="bg1"/>
                </a:solidFill>
              </a:defRPr>
            </a:lvl3pPr>
            <a:lvl4pPr indent="-158400"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29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isältödia tekstill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781586" y="0"/>
            <a:ext cx="3362419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567F39-C76C-47A9-BA41-10A5B0196CA8}" type="datetime5">
              <a:rPr lang="fi-FI" smtClean="0"/>
              <a:pPr/>
              <a:t>7-lokak-16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324800"/>
            <a:ext cx="4881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defRPr sz="1300" baseline="0">
                <a:solidFill>
                  <a:srgbClr val="000000"/>
                </a:solidFill>
              </a:defRPr>
            </a:lvl2pPr>
            <a:lvl3pPr indent="-158400">
              <a:defRPr sz="1100">
                <a:solidFill>
                  <a:srgbClr val="000000"/>
                </a:solidFill>
              </a:defRPr>
            </a:lvl3pPr>
            <a:lvl4pPr indent="-158400"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878035"/>
            <a:ext cx="4881600" cy="441959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981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172-DA9D-401D-8415-D4C12A7896AF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0259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5566-FFE4-4DE1-8085-462DAF3CC032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en-US">
              <a:solidFill>
                <a:srgbClr val="29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en-US">
              <a:solidFill>
                <a:srgbClr val="29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B271-E7C2-4D4A-BB6E-7E94B62CEE35}" type="slidenum">
              <a:rPr lang="en-US" smtClean="0">
                <a:solidFill>
                  <a:srgbClr val="29282E"/>
                </a:solidFill>
              </a:rPr>
              <a:pPr/>
              <a:t>‹#›</a:t>
            </a:fld>
            <a:endParaRPr lang="en-US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13300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FD999E6-3D6F-4800-A33E-4D315914261B}" type="datetime5">
              <a:rPr lang="fi-FI" smtClean="0">
                <a:solidFill>
                  <a:srgbClr val="B3B3B3"/>
                </a:solidFill>
              </a:rPr>
              <a:pPr/>
              <a:t>7-lokak-16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936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5" indent="-159295">
              <a:buFont typeface="Arial"/>
              <a:buChar char="•"/>
              <a:defRPr sz="1500">
                <a:latin typeface="Georgia"/>
              </a:defRPr>
            </a:lvl2pPr>
            <a:lvl3pPr marL="345590" indent="-172795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83" indent="-145796">
              <a:buFont typeface="Arial"/>
              <a:buChar char="•"/>
              <a:defRPr sz="1050" baseline="0">
                <a:latin typeface="Georgia"/>
              </a:defRPr>
            </a:lvl4pPr>
            <a:lvl5pPr marL="815377" indent="-171445">
              <a:buFont typeface="Courier New"/>
              <a:buChar char="o"/>
              <a:defRPr sz="975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C4D9-630D-4449-8542-51D4D548AB04}" type="datetime5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7-lokak-16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Teknologiateollisuus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073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275606"/>
            <a:ext cx="8367464" cy="34563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B2B3F-E585-4339-BC58-3A338620BF0F}" type="datetime5">
              <a:rPr lang="fi-FI" smtClean="0">
                <a:solidFill>
                  <a:srgbClr val="002664"/>
                </a:solidFill>
              </a:rPr>
              <a:pPr/>
              <a:t>7-lokak-16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79559665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275606"/>
            <a:ext cx="4086000" cy="345479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BA389-3D5B-4A2F-8D7D-F5750137A40B}" type="datetime5">
              <a:rPr lang="fi-FI" smtClean="0">
                <a:solidFill>
                  <a:srgbClr val="002664"/>
                </a:solidFill>
              </a:rPr>
              <a:pPr/>
              <a:t>7-lokak-16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CD3FC-5036-41D3-81AF-F809599C61A6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6" y="4785997"/>
            <a:ext cx="1420813" cy="21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33468"/>
            <a:ext cx="8367464" cy="750304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789552"/>
            <a:ext cx="8366400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3499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93437264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A3A106F0-3586-4C34-B64A-18A9417A8F96}" type="datetime5">
              <a:rPr lang="fi-FI" smtClean="0">
                <a:solidFill>
                  <a:srgbClr val="FFFFFF"/>
                </a:solidFill>
              </a:rPr>
              <a:pPr/>
              <a:t>7-lokak-16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5085"/>
      </p:ext>
    </p:extLst>
  </p:cSld>
  <p:clrMapOvr>
    <a:masterClrMapping/>
  </p:clrMapOvr>
  <p:transition spd="med">
    <p:fade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19CC20B7-6165-456F-86D9-617BF4A4A6C0}" type="datetime5">
              <a:rPr lang="fi-FI" smtClean="0"/>
              <a:pPr/>
              <a:t>7-lokak-16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529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985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F1D0B20C-A1FF-4BDA-AD72-75EDB1021CAD}" type="datetime5">
              <a:rPr lang="fi-FI" smtClean="0"/>
              <a:pPr/>
              <a:t>7-lokak-16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7402"/>
      </p:ext>
    </p:extLst>
  </p:cSld>
  <p:clrMapOvr>
    <a:masterClrMapping/>
  </p:clrMapOvr>
  <p:transition spd="med">
    <p:fade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 - Vaale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4889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432000" y="1113247"/>
            <a:ext cx="8280000" cy="34227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142173B-15BF-4EB6-9337-26FE14823897}" type="slidenum">
              <a:rPr lang="fi-FI" smtClean="0">
                <a:solidFill>
                  <a:srgbClr val="000000"/>
                </a:solidFill>
              </a:rPr>
              <a:pPr algn="l"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/>
                </a:solidFill>
              </a:rPr>
              <a:t>Teknologiateollisuus</a:t>
            </a:r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93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1661408"/>
            <a:ext cx="7821566" cy="6395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79687E97-FA4E-4A59-B344-DEBDD22EB2EE}" type="datetime5">
              <a:rPr lang="fi-FI" smtClean="0">
                <a:solidFill>
                  <a:srgbClr val="002964"/>
                </a:solidFill>
              </a:rPr>
              <a:pPr/>
              <a:t>7-lokak-16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4715121"/>
            <a:ext cx="948689" cy="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0421"/>
      </p:ext>
    </p:extLst>
  </p:cSld>
  <p:clrMapOvr>
    <a:masterClrMapping/>
  </p:clrMapOvr>
  <p:transition spd="med">
    <p:fade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pääotsikkoa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35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3978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3751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43603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1795495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22529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00211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9210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7.10.2016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283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1780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83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 smtClean="0"/>
              <a:t>Muokkaa väliotsikkoa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733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36807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41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7451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729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598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622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8216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11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7.10.2016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888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18" Type="http://schemas.openxmlformats.org/officeDocument/2006/relationships/slideLayout" Target="../slideLayouts/slideLayout279.xml"/><Relationship Id="rId26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64.xml"/><Relationship Id="rId21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17" Type="http://schemas.openxmlformats.org/officeDocument/2006/relationships/slideLayout" Target="../slideLayouts/slideLayout278.xml"/><Relationship Id="rId25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63.xml"/><Relationship Id="rId16" Type="http://schemas.openxmlformats.org/officeDocument/2006/relationships/slideLayout" Target="../slideLayouts/slideLayout277.xml"/><Relationship Id="rId20" Type="http://schemas.openxmlformats.org/officeDocument/2006/relationships/slideLayout" Target="../slideLayouts/slideLayout281.xml"/><Relationship Id="rId29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2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66.xml"/><Relationship Id="rId15" Type="http://schemas.openxmlformats.org/officeDocument/2006/relationships/slideLayout" Target="../slideLayouts/slideLayout276.xml"/><Relationship Id="rId23" Type="http://schemas.openxmlformats.org/officeDocument/2006/relationships/slideLayout" Target="../slideLayouts/slideLayout284.xml"/><Relationship Id="rId28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71.xml"/><Relationship Id="rId19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slideLayout" Target="../slideLayouts/slideLayout275.xml"/><Relationship Id="rId22" Type="http://schemas.openxmlformats.org/officeDocument/2006/relationships/slideLayout" Target="../slideLayouts/slideLayout283.xml"/><Relationship Id="rId27" Type="http://schemas.openxmlformats.org/officeDocument/2006/relationships/slideLayout" Target="../slideLayouts/slideLayout288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293.xml"/><Relationship Id="rId21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slideLayout" Target="../slideLayouts/slideLayout332.xml"/><Relationship Id="rId18" Type="http://schemas.openxmlformats.org/officeDocument/2006/relationships/slideLayout" Target="../slideLayouts/slideLayout337.xml"/><Relationship Id="rId26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22.xml"/><Relationship Id="rId21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26.xml"/><Relationship Id="rId12" Type="http://schemas.openxmlformats.org/officeDocument/2006/relationships/slideLayout" Target="../slideLayouts/slideLayout331.xml"/><Relationship Id="rId17" Type="http://schemas.openxmlformats.org/officeDocument/2006/relationships/slideLayout" Target="../slideLayouts/slideLayout336.xml"/><Relationship Id="rId25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35.xml"/><Relationship Id="rId20" Type="http://schemas.openxmlformats.org/officeDocument/2006/relationships/slideLayout" Target="../slideLayouts/slideLayout339.xml"/><Relationship Id="rId29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24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24.xml"/><Relationship Id="rId15" Type="http://schemas.openxmlformats.org/officeDocument/2006/relationships/slideLayout" Target="../slideLayouts/slideLayout334.xml"/><Relationship Id="rId23" Type="http://schemas.openxmlformats.org/officeDocument/2006/relationships/slideLayout" Target="../slideLayouts/slideLayout342.xml"/><Relationship Id="rId28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29.xml"/><Relationship Id="rId19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Relationship Id="rId14" Type="http://schemas.openxmlformats.org/officeDocument/2006/relationships/slideLayout" Target="../slideLayouts/slideLayout333.xml"/><Relationship Id="rId22" Type="http://schemas.openxmlformats.org/officeDocument/2006/relationships/slideLayout" Target="../slideLayouts/slideLayout341.xml"/><Relationship Id="rId27" Type="http://schemas.openxmlformats.org/officeDocument/2006/relationships/slideLayout" Target="../slideLayouts/slideLayout346.xml"/><Relationship Id="rId3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18" Type="http://schemas.openxmlformats.org/officeDocument/2006/relationships/slideLayout" Target="../slideLayouts/slideLayout395.xml"/><Relationship Id="rId26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80.xml"/><Relationship Id="rId21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17" Type="http://schemas.openxmlformats.org/officeDocument/2006/relationships/slideLayout" Target="../slideLayouts/slideLayout394.xml"/><Relationship Id="rId25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79.xml"/><Relationship Id="rId16" Type="http://schemas.openxmlformats.org/officeDocument/2006/relationships/slideLayout" Target="../slideLayouts/slideLayout393.xml"/><Relationship Id="rId20" Type="http://schemas.openxmlformats.org/officeDocument/2006/relationships/slideLayout" Target="../slideLayouts/slideLayout397.xml"/><Relationship Id="rId29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2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2.xml"/><Relationship Id="rId23" Type="http://schemas.openxmlformats.org/officeDocument/2006/relationships/slideLayout" Target="../slideLayouts/slideLayout400.xml"/><Relationship Id="rId28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387.xml"/><Relationship Id="rId19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slideLayout" Target="../slideLayouts/slideLayout391.xml"/><Relationship Id="rId22" Type="http://schemas.openxmlformats.org/officeDocument/2006/relationships/slideLayout" Target="../slideLayouts/slideLayout399.xml"/><Relationship Id="rId27" Type="http://schemas.openxmlformats.org/officeDocument/2006/relationships/slideLayout" Target="../slideLayouts/slideLayout404.xml"/><Relationship Id="rId30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" Type="http://schemas.openxmlformats.org/officeDocument/2006/relationships/slideLayout" Target="../slideLayouts/slideLayout409.xml"/><Relationship Id="rId21" Type="http://schemas.openxmlformats.org/officeDocument/2006/relationships/slideLayout" Target="../slideLayouts/slideLayout427.xml"/><Relationship Id="rId7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3.xml"/><Relationship Id="rId13" Type="http://schemas.openxmlformats.org/officeDocument/2006/relationships/slideLayout" Target="../slideLayouts/slideLayout448.xml"/><Relationship Id="rId18" Type="http://schemas.openxmlformats.org/officeDocument/2006/relationships/slideLayout" Target="../slideLayouts/slideLayout453.xml"/><Relationship Id="rId26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38.xml"/><Relationship Id="rId21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42.xml"/><Relationship Id="rId12" Type="http://schemas.openxmlformats.org/officeDocument/2006/relationships/slideLayout" Target="../slideLayouts/slideLayout447.xml"/><Relationship Id="rId17" Type="http://schemas.openxmlformats.org/officeDocument/2006/relationships/slideLayout" Target="../slideLayouts/slideLayout452.xml"/><Relationship Id="rId25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37.xml"/><Relationship Id="rId16" Type="http://schemas.openxmlformats.org/officeDocument/2006/relationships/slideLayout" Target="../slideLayouts/slideLayout451.xml"/><Relationship Id="rId20" Type="http://schemas.openxmlformats.org/officeDocument/2006/relationships/slideLayout" Target="../slideLayouts/slideLayout455.xml"/><Relationship Id="rId29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41.xml"/><Relationship Id="rId11" Type="http://schemas.openxmlformats.org/officeDocument/2006/relationships/slideLayout" Target="../slideLayouts/slideLayout446.xml"/><Relationship Id="rId24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40.xml"/><Relationship Id="rId15" Type="http://schemas.openxmlformats.org/officeDocument/2006/relationships/slideLayout" Target="../slideLayouts/slideLayout450.xml"/><Relationship Id="rId23" Type="http://schemas.openxmlformats.org/officeDocument/2006/relationships/slideLayout" Target="../slideLayouts/slideLayout458.xml"/><Relationship Id="rId28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45.xml"/><Relationship Id="rId19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39.xml"/><Relationship Id="rId9" Type="http://schemas.openxmlformats.org/officeDocument/2006/relationships/slideLayout" Target="../slideLayouts/slideLayout444.xml"/><Relationship Id="rId14" Type="http://schemas.openxmlformats.org/officeDocument/2006/relationships/slideLayout" Target="../slideLayouts/slideLayout449.xml"/><Relationship Id="rId22" Type="http://schemas.openxmlformats.org/officeDocument/2006/relationships/slideLayout" Target="../slideLayouts/slideLayout457.xml"/><Relationship Id="rId27" Type="http://schemas.openxmlformats.org/officeDocument/2006/relationships/slideLayout" Target="../slideLayouts/slideLayout462.xml"/><Relationship Id="rId30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67.xml"/><Relationship Id="rId21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slideLayout" Target="../slideLayouts/slideLayout506.xml"/><Relationship Id="rId18" Type="http://schemas.openxmlformats.org/officeDocument/2006/relationships/slideLayout" Target="../slideLayouts/slideLayout511.xml"/><Relationship Id="rId26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496.xml"/><Relationship Id="rId21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00.xml"/><Relationship Id="rId12" Type="http://schemas.openxmlformats.org/officeDocument/2006/relationships/slideLayout" Target="../slideLayouts/slideLayout505.xml"/><Relationship Id="rId17" Type="http://schemas.openxmlformats.org/officeDocument/2006/relationships/slideLayout" Target="../slideLayouts/slideLayout510.xml"/><Relationship Id="rId25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495.xml"/><Relationship Id="rId16" Type="http://schemas.openxmlformats.org/officeDocument/2006/relationships/slideLayout" Target="../slideLayouts/slideLayout509.xml"/><Relationship Id="rId20" Type="http://schemas.openxmlformats.org/officeDocument/2006/relationships/slideLayout" Target="../slideLayouts/slideLayout513.xml"/><Relationship Id="rId29" Type="http://schemas.openxmlformats.org/officeDocument/2006/relationships/slideLayout" Target="../slideLayouts/slideLayout522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24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498.xml"/><Relationship Id="rId15" Type="http://schemas.openxmlformats.org/officeDocument/2006/relationships/slideLayout" Target="../slideLayouts/slideLayout508.xml"/><Relationship Id="rId23" Type="http://schemas.openxmlformats.org/officeDocument/2006/relationships/slideLayout" Target="../slideLayouts/slideLayout516.xml"/><Relationship Id="rId28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03.xml"/><Relationship Id="rId19" Type="http://schemas.openxmlformats.org/officeDocument/2006/relationships/slideLayout" Target="../slideLayouts/slideLayout512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slideLayout" Target="../slideLayouts/slideLayout507.xml"/><Relationship Id="rId22" Type="http://schemas.openxmlformats.org/officeDocument/2006/relationships/slideLayout" Target="../slideLayouts/slideLayout515.xml"/><Relationship Id="rId27" Type="http://schemas.openxmlformats.org/officeDocument/2006/relationships/slideLayout" Target="../slideLayouts/slideLayout520.xml"/><Relationship Id="rId30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" Type="http://schemas.openxmlformats.org/officeDocument/2006/relationships/slideLayout" Target="../slideLayouts/slideLayout525.xml"/><Relationship Id="rId21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29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4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1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53.xml"/><Relationship Id="rId16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6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6.xml"/><Relationship Id="rId13" Type="http://schemas.openxmlformats.org/officeDocument/2006/relationships/slideLayout" Target="../slideLayouts/slideLayout581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571.xml"/><Relationship Id="rId7" Type="http://schemas.openxmlformats.org/officeDocument/2006/relationships/slideLayout" Target="../slideLayouts/slideLayout575.xml"/><Relationship Id="rId12" Type="http://schemas.openxmlformats.org/officeDocument/2006/relationships/slideLayout" Target="../slideLayouts/slideLayout580.xml"/><Relationship Id="rId17" Type="http://schemas.openxmlformats.org/officeDocument/2006/relationships/slideLayout" Target="../slideLayouts/slideLayout585.xml"/><Relationship Id="rId2" Type="http://schemas.openxmlformats.org/officeDocument/2006/relationships/slideLayout" Target="../slideLayouts/slideLayout570.xml"/><Relationship Id="rId16" Type="http://schemas.openxmlformats.org/officeDocument/2006/relationships/slideLayout" Target="../slideLayouts/slideLayout584.xml"/><Relationship Id="rId1" Type="http://schemas.openxmlformats.org/officeDocument/2006/relationships/slideLayout" Target="../slideLayouts/slideLayout569.xml"/><Relationship Id="rId6" Type="http://schemas.openxmlformats.org/officeDocument/2006/relationships/slideLayout" Target="../slideLayouts/slideLayout574.xml"/><Relationship Id="rId11" Type="http://schemas.openxmlformats.org/officeDocument/2006/relationships/slideLayout" Target="../slideLayouts/slideLayout579.xml"/><Relationship Id="rId5" Type="http://schemas.openxmlformats.org/officeDocument/2006/relationships/slideLayout" Target="../slideLayouts/slideLayout573.xml"/><Relationship Id="rId15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7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72.xml"/><Relationship Id="rId9" Type="http://schemas.openxmlformats.org/officeDocument/2006/relationships/slideLayout" Target="../slideLayouts/slideLayout577.xml"/><Relationship Id="rId14" Type="http://schemas.openxmlformats.org/officeDocument/2006/relationships/slideLayout" Target="../slideLayouts/slideLayout58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588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10" Type="http://schemas.openxmlformats.org/officeDocument/2006/relationships/slideLayout" Target="../slideLayouts/slideLayout59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0.xml"/><Relationship Id="rId13" Type="http://schemas.openxmlformats.org/officeDocument/2006/relationships/slideLayout" Target="../slideLayouts/slideLayout615.xml"/><Relationship Id="rId18" Type="http://schemas.openxmlformats.org/officeDocument/2006/relationships/theme" Target="../theme/theme23.xml"/><Relationship Id="rId3" Type="http://schemas.openxmlformats.org/officeDocument/2006/relationships/slideLayout" Target="../slideLayouts/slideLayout605.xml"/><Relationship Id="rId7" Type="http://schemas.openxmlformats.org/officeDocument/2006/relationships/slideLayout" Target="../slideLayouts/slideLayout609.xml"/><Relationship Id="rId12" Type="http://schemas.openxmlformats.org/officeDocument/2006/relationships/slideLayout" Target="../slideLayouts/slideLayout614.xml"/><Relationship Id="rId17" Type="http://schemas.openxmlformats.org/officeDocument/2006/relationships/slideLayout" Target="../slideLayouts/slideLayout619.xml"/><Relationship Id="rId2" Type="http://schemas.openxmlformats.org/officeDocument/2006/relationships/slideLayout" Target="../slideLayouts/slideLayout604.xml"/><Relationship Id="rId16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03.xml"/><Relationship Id="rId6" Type="http://schemas.openxmlformats.org/officeDocument/2006/relationships/slideLayout" Target="../slideLayouts/slideLayout608.xml"/><Relationship Id="rId11" Type="http://schemas.openxmlformats.org/officeDocument/2006/relationships/slideLayout" Target="../slideLayouts/slideLayout613.xml"/><Relationship Id="rId5" Type="http://schemas.openxmlformats.org/officeDocument/2006/relationships/slideLayout" Target="../slideLayouts/slideLayout607.xml"/><Relationship Id="rId15" Type="http://schemas.openxmlformats.org/officeDocument/2006/relationships/slideLayout" Target="../slideLayouts/slideLayout617.xml"/><Relationship Id="rId10" Type="http://schemas.openxmlformats.org/officeDocument/2006/relationships/slideLayout" Target="../slideLayouts/slideLayout61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6.xml"/><Relationship Id="rId9" Type="http://schemas.openxmlformats.org/officeDocument/2006/relationships/slideLayout" Target="../slideLayouts/slideLayout611.xml"/><Relationship Id="rId14" Type="http://schemas.openxmlformats.org/officeDocument/2006/relationships/slideLayout" Target="../slideLayouts/slideLayout61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7.xml"/><Relationship Id="rId13" Type="http://schemas.openxmlformats.org/officeDocument/2006/relationships/slideLayout" Target="../slideLayouts/slideLayout632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6.xml"/><Relationship Id="rId12" Type="http://schemas.openxmlformats.org/officeDocument/2006/relationships/slideLayout" Target="../slideLayouts/slideLayout631.xml"/><Relationship Id="rId17" Type="http://schemas.openxmlformats.org/officeDocument/2006/relationships/slideLayout" Target="../slideLayouts/slideLayout636.xml"/><Relationship Id="rId2" Type="http://schemas.openxmlformats.org/officeDocument/2006/relationships/slideLayout" Target="../slideLayouts/slideLayout621.xml"/><Relationship Id="rId16" Type="http://schemas.openxmlformats.org/officeDocument/2006/relationships/slideLayout" Target="../slideLayouts/slideLayout635.xml"/><Relationship Id="rId1" Type="http://schemas.openxmlformats.org/officeDocument/2006/relationships/slideLayout" Target="../slideLayouts/slideLayout620.xml"/><Relationship Id="rId6" Type="http://schemas.openxmlformats.org/officeDocument/2006/relationships/slideLayout" Target="../slideLayouts/slideLayout625.xml"/><Relationship Id="rId11" Type="http://schemas.openxmlformats.org/officeDocument/2006/relationships/slideLayout" Target="../slideLayouts/slideLayout630.xml"/><Relationship Id="rId5" Type="http://schemas.openxmlformats.org/officeDocument/2006/relationships/slideLayout" Target="../slideLayouts/slideLayout624.xml"/><Relationship Id="rId15" Type="http://schemas.openxmlformats.org/officeDocument/2006/relationships/slideLayout" Target="../slideLayouts/slideLayout634.xml"/><Relationship Id="rId10" Type="http://schemas.openxmlformats.org/officeDocument/2006/relationships/slideLayout" Target="../slideLayouts/slideLayout62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23.xml"/><Relationship Id="rId9" Type="http://schemas.openxmlformats.org/officeDocument/2006/relationships/slideLayout" Target="../slideLayouts/slideLayout628.xml"/><Relationship Id="rId14" Type="http://schemas.openxmlformats.org/officeDocument/2006/relationships/slideLayout" Target="../slideLayouts/slideLayout63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4.xml"/><Relationship Id="rId13" Type="http://schemas.openxmlformats.org/officeDocument/2006/relationships/slideLayout" Target="../slideLayouts/slideLayout649.xml"/><Relationship Id="rId18" Type="http://schemas.openxmlformats.org/officeDocument/2006/relationships/theme" Target="../theme/theme25.xml"/><Relationship Id="rId3" Type="http://schemas.openxmlformats.org/officeDocument/2006/relationships/slideLayout" Target="../slideLayouts/slideLayout639.xml"/><Relationship Id="rId7" Type="http://schemas.openxmlformats.org/officeDocument/2006/relationships/slideLayout" Target="../slideLayouts/slideLayout643.xml"/><Relationship Id="rId12" Type="http://schemas.openxmlformats.org/officeDocument/2006/relationships/slideLayout" Target="../slideLayouts/slideLayout648.xml"/><Relationship Id="rId17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38.xml"/><Relationship Id="rId16" Type="http://schemas.openxmlformats.org/officeDocument/2006/relationships/slideLayout" Target="../slideLayouts/slideLayout652.xml"/><Relationship Id="rId1" Type="http://schemas.openxmlformats.org/officeDocument/2006/relationships/slideLayout" Target="../slideLayouts/slideLayout637.xml"/><Relationship Id="rId6" Type="http://schemas.openxmlformats.org/officeDocument/2006/relationships/slideLayout" Target="../slideLayouts/slideLayout642.xml"/><Relationship Id="rId11" Type="http://schemas.openxmlformats.org/officeDocument/2006/relationships/slideLayout" Target="../slideLayouts/slideLayout647.xml"/><Relationship Id="rId5" Type="http://schemas.openxmlformats.org/officeDocument/2006/relationships/slideLayout" Target="../slideLayouts/slideLayout641.xml"/><Relationship Id="rId15" Type="http://schemas.openxmlformats.org/officeDocument/2006/relationships/slideLayout" Target="../slideLayouts/slideLayout651.xml"/><Relationship Id="rId10" Type="http://schemas.openxmlformats.org/officeDocument/2006/relationships/slideLayout" Target="../slideLayouts/slideLayout64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40.xml"/><Relationship Id="rId9" Type="http://schemas.openxmlformats.org/officeDocument/2006/relationships/slideLayout" Target="../slideLayouts/slideLayout645.xml"/><Relationship Id="rId14" Type="http://schemas.openxmlformats.org/officeDocument/2006/relationships/slideLayout" Target="../slideLayouts/slideLayout65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1.xml"/><Relationship Id="rId13" Type="http://schemas.openxmlformats.org/officeDocument/2006/relationships/slideLayout" Target="../slideLayouts/slideLayout666.xml"/><Relationship Id="rId18" Type="http://schemas.openxmlformats.org/officeDocument/2006/relationships/theme" Target="../theme/theme26.xml"/><Relationship Id="rId3" Type="http://schemas.openxmlformats.org/officeDocument/2006/relationships/slideLayout" Target="../slideLayouts/slideLayout656.xml"/><Relationship Id="rId7" Type="http://schemas.openxmlformats.org/officeDocument/2006/relationships/slideLayout" Target="../slideLayouts/slideLayout660.xml"/><Relationship Id="rId12" Type="http://schemas.openxmlformats.org/officeDocument/2006/relationships/slideLayout" Target="../slideLayouts/slideLayout665.xml"/><Relationship Id="rId17" Type="http://schemas.openxmlformats.org/officeDocument/2006/relationships/slideLayout" Target="../slideLayouts/slideLayout670.xml"/><Relationship Id="rId2" Type="http://schemas.openxmlformats.org/officeDocument/2006/relationships/slideLayout" Target="../slideLayouts/slideLayout655.xml"/><Relationship Id="rId16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9.xml"/><Relationship Id="rId11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58.xml"/><Relationship Id="rId15" Type="http://schemas.openxmlformats.org/officeDocument/2006/relationships/slideLayout" Target="../slideLayouts/slideLayout668.xml"/><Relationship Id="rId10" Type="http://schemas.openxmlformats.org/officeDocument/2006/relationships/slideLayout" Target="../slideLayouts/slideLayout66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62.xml"/><Relationship Id="rId14" Type="http://schemas.openxmlformats.org/officeDocument/2006/relationships/slideLayout" Target="../slideLayouts/slideLayout66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8.xml"/><Relationship Id="rId13" Type="http://schemas.openxmlformats.org/officeDocument/2006/relationships/slideLayout" Target="../slideLayouts/slideLayout683.xml"/><Relationship Id="rId18" Type="http://schemas.openxmlformats.org/officeDocument/2006/relationships/slideLayout" Target="../slideLayouts/slideLayout688.xml"/><Relationship Id="rId26" Type="http://schemas.openxmlformats.org/officeDocument/2006/relationships/slideLayout" Target="../slideLayouts/slideLayout696.xml"/><Relationship Id="rId3" Type="http://schemas.openxmlformats.org/officeDocument/2006/relationships/slideLayout" Target="../slideLayouts/slideLayout673.xml"/><Relationship Id="rId21" Type="http://schemas.openxmlformats.org/officeDocument/2006/relationships/slideLayout" Target="../slideLayouts/slideLayout691.xml"/><Relationship Id="rId7" Type="http://schemas.openxmlformats.org/officeDocument/2006/relationships/slideLayout" Target="../slideLayouts/slideLayout677.xml"/><Relationship Id="rId12" Type="http://schemas.openxmlformats.org/officeDocument/2006/relationships/slideLayout" Target="../slideLayouts/slideLayout682.xml"/><Relationship Id="rId17" Type="http://schemas.openxmlformats.org/officeDocument/2006/relationships/slideLayout" Target="../slideLayouts/slideLayout687.xml"/><Relationship Id="rId25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72.xml"/><Relationship Id="rId16" Type="http://schemas.openxmlformats.org/officeDocument/2006/relationships/slideLayout" Target="../slideLayouts/slideLayout686.xml"/><Relationship Id="rId20" Type="http://schemas.openxmlformats.org/officeDocument/2006/relationships/slideLayout" Target="../slideLayouts/slideLayout690.xml"/><Relationship Id="rId29" Type="http://schemas.openxmlformats.org/officeDocument/2006/relationships/slideLayout" Target="../slideLayouts/slideLayout699.xml"/><Relationship Id="rId1" Type="http://schemas.openxmlformats.org/officeDocument/2006/relationships/slideLayout" Target="../slideLayouts/slideLayout671.xml"/><Relationship Id="rId6" Type="http://schemas.openxmlformats.org/officeDocument/2006/relationships/slideLayout" Target="../slideLayouts/slideLayout676.xml"/><Relationship Id="rId11" Type="http://schemas.openxmlformats.org/officeDocument/2006/relationships/slideLayout" Target="../slideLayouts/slideLayout681.xml"/><Relationship Id="rId2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75.xml"/><Relationship Id="rId15" Type="http://schemas.openxmlformats.org/officeDocument/2006/relationships/slideLayout" Target="../slideLayouts/slideLayout685.xml"/><Relationship Id="rId23" Type="http://schemas.openxmlformats.org/officeDocument/2006/relationships/slideLayout" Target="../slideLayouts/slideLayout693.xml"/><Relationship Id="rId28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680.xml"/><Relationship Id="rId19" Type="http://schemas.openxmlformats.org/officeDocument/2006/relationships/slideLayout" Target="../slideLayouts/slideLayout689.xml"/><Relationship Id="rId4" Type="http://schemas.openxmlformats.org/officeDocument/2006/relationships/slideLayout" Target="../slideLayouts/slideLayout674.xml"/><Relationship Id="rId9" Type="http://schemas.openxmlformats.org/officeDocument/2006/relationships/slideLayout" Target="../slideLayouts/slideLayout679.xml"/><Relationship Id="rId14" Type="http://schemas.openxmlformats.org/officeDocument/2006/relationships/slideLayout" Target="../slideLayouts/slideLayout684.xml"/><Relationship Id="rId22" Type="http://schemas.openxmlformats.org/officeDocument/2006/relationships/slideLayout" Target="../slideLayouts/slideLayout692.xml"/><Relationship Id="rId27" Type="http://schemas.openxmlformats.org/officeDocument/2006/relationships/slideLayout" Target="../slideLayouts/slideLayout697.xml"/><Relationship Id="rId30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7.xml"/><Relationship Id="rId13" Type="http://schemas.openxmlformats.org/officeDocument/2006/relationships/slideLayout" Target="../slideLayouts/slideLayout712.xml"/><Relationship Id="rId18" Type="http://schemas.openxmlformats.org/officeDocument/2006/relationships/slideLayout" Target="../slideLayouts/slideLayout717.xml"/><Relationship Id="rId26" Type="http://schemas.openxmlformats.org/officeDocument/2006/relationships/slideLayout" Target="../slideLayouts/slideLayout725.xml"/><Relationship Id="rId3" Type="http://schemas.openxmlformats.org/officeDocument/2006/relationships/slideLayout" Target="../slideLayouts/slideLayout702.xml"/><Relationship Id="rId21" Type="http://schemas.openxmlformats.org/officeDocument/2006/relationships/slideLayout" Target="../slideLayouts/slideLayout720.xml"/><Relationship Id="rId7" Type="http://schemas.openxmlformats.org/officeDocument/2006/relationships/slideLayout" Target="../slideLayouts/slideLayout706.xml"/><Relationship Id="rId12" Type="http://schemas.openxmlformats.org/officeDocument/2006/relationships/slideLayout" Target="../slideLayouts/slideLayout711.xml"/><Relationship Id="rId17" Type="http://schemas.openxmlformats.org/officeDocument/2006/relationships/slideLayout" Target="../slideLayouts/slideLayout716.xml"/><Relationship Id="rId25" Type="http://schemas.openxmlformats.org/officeDocument/2006/relationships/slideLayout" Target="../slideLayouts/slideLayout724.xml"/><Relationship Id="rId2" Type="http://schemas.openxmlformats.org/officeDocument/2006/relationships/slideLayout" Target="../slideLayouts/slideLayout701.xml"/><Relationship Id="rId16" Type="http://schemas.openxmlformats.org/officeDocument/2006/relationships/slideLayout" Target="../slideLayouts/slideLayout715.xml"/><Relationship Id="rId20" Type="http://schemas.openxmlformats.org/officeDocument/2006/relationships/slideLayout" Target="../slideLayouts/slideLayout719.xml"/><Relationship Id="rId29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705.xml"/><Relationship Id="rId11" Type="http://schemas.openxmlformats.org/officeDocument/2006/relationships/slideLayout" Target="../slideLayouts/slideLayout710.xml"/><Relationship Id="rId24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14.xml"/><Relationship Id="rId23" Type="http://schemas.openxmlformats.org/officeDocument/2006/relationships/slideLayout" Target="../slideLayouts/slideLayout722.xml"/><Relationship Id="rId28" Type="http://schemas.openxmlformats.org/officeDocument/2006/relationships/slideLayout" Target="../slideLayouts/slideLayout727.xml"/><Relationship Id="rId10" Type="http://schemas.openxmlformats.org/officeDocument/2006/relationships/slideLayout" Target="../slideLayouts/slideLayout709.xml"/><Relationship Id="rId19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03.xml"/><Relationship Id="rId9" Type="http://schemas.openxmlformats.org/officeDocument/2006/relationships/slideLayout" Target="../slideLayouts/slideLayout708.xml"/><Relationship Id="rId14" Type="http://schemas.openxmlformats.org/officeDocument/2006/relationships/slideLayout" Target="../slideLayouts/slideLayout713.xml"/><Relationship Id="rId22" Type="http://schemas.openxmlformats.org/officeDocument/2006/relationships/slideLayout" Target="../slideLayouts/slideLayout721.xml"/><Relationship Id="rId27" Type="http://schemas.openxmlformats.org/officeDocument/2006/relationships/slideLayout" Target="../slideLayouts/slideLayout726.xml"/><Relationship Id="rId30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6.xml"/><Relationship Id="rId13" Type="http://schemas.openxmlformats.org/officeDocument/2006/relationships/slideLayout" Target="../slideLayouts/slideLayout741.xml"/><Relationship Id="rId18" Type="http://schemas.openxmlformats.org/officeDocument/2006/relationships/slideLayout" Target="../slideLayouts/slideLayout746.xml"/><Relationship Id="rId26" Type="http://schemas.openxmlformats.org/officeDocument/2006/relationships/slideLayout" Target="../slideLayouts/slideLayout754.xml"/><Relationship Id="rId3" Type="http://schemas.openxmlformats.org/officeDocument/2006/relationships/slideLayout" Target="../slideLayouts/slideLayout731.xml"/><Relationship Id="rId21" Type="http://schemas.openxmlformats.org/officeDocument/2006/relationships/slideLayout" Target="../slideLayouts/slideLayout749.xml"/><Relationship Id="rId7" Type="http://schemas.openxmlformats.org/officeDocument/2006/relationships/slideLayout" Target="../slideLayouts/slideLayout735.xml"/><Relationship Id="rId12" Type="http://schemas.openxmlformats.org/officeDocument/2006/relationships/slideLayout" Target="../slideLayouts/slideLayout740.xml"/><Relationship Id="rId17" Type="http://schemas.openxmlformats.org/officeDocument/2006/relationships/slideLayout" Target="../slideLayouts/slideLayout745.xml"/><Relationship Id="rId25" Type="http://schemas.openxmlformats.org/officeDocument/2006/relationships/slideLayout" Target="../slideLayouts/slideLayout753.xml"/><Relationship Id="rId2" Type="http://schemas.openxmlformats.org/officeDocument/2006/relationships/slideLayout" Target="../slideLayouts/slideLayout730.xml"/><Relationship Id="rId16" Type="http://schemas.openxmlformats.org/officeDocument/2006/relationships/slideLayout" Target="../slideLayouts/slideLayout744.xml"/><Relationship Id="rId20" Type="http://schemas.openxmlformats.org/officeDocument/2006/relationships/slideLayout" Target="../slideLayouts/slideLayout748.xml"/><Relationship Id="rId29" Type="http://schemas.openxmlformats.org/officeDocument/2006/relationships/slideLayout" Target="../slideLayouts/slideLayout757.xml"/><Relationship Id="rId1" Type="http://schemas.openxmlformats.org/officeDocument/2006/relationships/slideLayout" Target="../slideLayouts/slideLayout729.xml"/><Relationship Id="rId6" Type="http://schemas.openxmlformats.org/officeDocument/2006/relationships/slideLayout" Target="../slideLayouts/slideLayout734.xml"/><Relationship Id="rId11" Type="http://schemas.openxmlformats.org/officeDocument/2006/relationships/slideLayout" Target="../slideLayouts/slideLayout739.xml"/><Relationship Id="rId24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33.xml"/><Relationship Id="rId15" Type="http://schemas.openxmlformats.org/officeDocument/2006/relationships/slideLayout" Target="../slideLayouts/slideLayout743.xml"/><Relationship Id="rId23" Type="http://schemas.openxmlformats.org/officeDocument/2006/relationships/slideLayout" Target="../slideLayouts/slideLayout751.xml"/><Relationship Id="rId28" Type="http://schemas.openxmlformats.org/officeDocument/2006/relationships/slideLayout" Target="../slideLayouts/slideLayout756.xml"/><Relationship Id="rId10" Type="http://schemas.openxmlformats.org/officeDocument/2006/relationships/slideLayout" Target="../slideLayouts/slideLayout738.xml"/><Relationship Id="rId19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32.xml"/><Relationship Id="rId9" Type="http://schemas.openxmlformats.org/officeDocument/2006/relationships/slideLayout" Target="../slideLayouts/slideLayout737.xml"/><Relationship Id="rId14" Type="http://schemas.openxmlformats.org/officeDocument/2006/relationships/slideLayout" Target="../slideLayouts/slideLayout742.xml"/><Relationship Id="rId22" Type="http://schemas.openxmlformats.org/officeDocument/2006/relationships/slideLayout" Target="../slideLayouts/slideLayout750.xml"/><Relationship Id="rId27" Type="http://schemas.openxmlformats.org/officeDocument/2006/relationships/slideLayout" Target="../slideLayouts/slideLayout755.xml"/><Relationship Id="rId30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5.xml"/><Relationship Id="rId13" Type="http://schemas.openxmlformats.org/officeDocument/2006/relationships/slideLayout" Target="../slideLayouts/slideLayout770.xml"/><Relationship Id="rId18" Type="http://schemas.openxmlformats.org/officeDocument/2006/relationships/slideLayout" Target="../slideLayouts/slideLayout775.xml"/><Relationship Id="rId26" Type="http://schemas.openxmlformats.org/officeDocument/2006/relationships/slideLayout" Target="../slideLayouts/slideLayout783.xml"/><Relationship Id="rId3" Type="http://schemas.openxmlformats.org/officeDocument/2006/relationships/slideLayout" Target="../slideLayouts/slideLayout760.xml"/><Relationship Id="rId21" Type="http://schemas.openxmlformats.org/officeDocument/2006/relationships/slideLayout" Target="../slideLayouts/slideLayout778.xml"/><Relationship Id="rId34" Type="http://schemas.openxmlformats.org/officeDocument/2006/relationships/slideLayout" Target="../slideLayouts/slideLayout791.xml"/><Relationship Id="rId7" Type="http://schemas.openxmlformats.org/officeDocument/2006/relationships/slideLayout" Target="../slideLayouts/slideLayout764.xml"/><Relationship Id="rId12" Type="http://schemas.openxmlformats.org/officeDocument/2006/relationships/slideLayout" Target="../slideLayouts/slideLayout769.xml"/><Relationship Id="rId17" Type="http://schemas.openxmlformats.org/officeDocument/2006/relationships/slideLayout" Target="../slideLayouts/slideLayout774.xml"/><Relationship Id="rId25" Type="http://schemas.openxmlformats.org/officeDocument/2006/relationships/slideLayout" Target="../slideLayouts/slideLayout782.xml"/><Relationship Id="rId33" Type="http://schemas.openxmlformats.org/officeDocument/2006/relationships/slideLayout" Target="../slideLayouts/slideLayout790.xml"/><Relationship Id="rId38" Type="http://schemas.openxmlformats.org/officeDocument/2006/relationships/theme" Target="../theme/theme30.xml"/><Relationship Id="rId2" Type="http://schemas.openxmlformats.org/officeDocument/2006/relationships/slideLayout" Target="../slideLayouts/slideLayout759.xml"/><Relationship Id="rId16" Type="http://schemas.openxmlformats.org/officeDocument/2006/relationships/slideLayout" Target="../slideLayouts/slideLayout773.xml"/><Relationship Id="rId20" Type="http://schemas.openxmlformats.org/officeDocument/2006/relationships/slideLayout" Target="../slideLayouts/slideLayout777.xml"/><Relationship Id="rId29" Type="http://schemas.openxmlformats.org/officeDocument/2006/relationships/slideLayout" Target="../slideLayouts/slideLayout786.xml"/><Relationship Id="rId1" Type="http://schemas.openxmlformats.org/officeDocument/2006/relationships/slideLayout" Target="../slideLayouts/slideLayout758.xml"/><Relationship Id="rId6" Type="http://schemas.openxmlformats.org/officeDocument/2006/relationships/slideLayout" Target="../slideLayouts/slideLayout763.xml"/><Relationship Id="rId11" Type="http://schemas.openxmlformats.org/officeDocument/2006/relationships/slideLayout" Target="../slideLayouts/slideLayout768.xml"/><Relationship Id="rId24" Type="http://schemas.openxmlformats.org/officeDocument/2006/relationships/slideLayout" Target="../slideLayouts/slideLayout781.xml"/><Relationship Id="rId32" Type="http://schemas.openxmlformats.org/officeDocument/2006/relationships/slideLayout" Target="../slideLayouts/slideLayout789.xml"/><Relationship Id="rId37" Type="http://schemas.openxmlformats.org/officeDocument/2006/relationships/slideLayout" Target="../slideLayouts/slideLayout794.xml"/><Relationship Id="rId5" Type="http://schemas.openxmlformats.org/officeDocument/2006/relationships/slideLayout" Target="../slideLayouts/slideLayout762.xml"/><Relationship Id="rId15" Type="http://schemas.openxmlformats.org/officeDocument/2006/relationships/slideLayout" Target="../slideLayouts/slideLayout772.xml"/><Relationship Id="rId23" Type="http://schemas.openxmlformats.org/officeDocument/2006/relationships/slideLayout" Target="../slideLayouts/slideLayout780.xml"/><Relationship Id="rId28" Type="http://schemas.openxmlformats.org/officeDocument/2006/relationships/slideLayout" Target="../slideLayouts/slideLayout785.xml"/><Relationship Id="rId36" Type="http://schemas.openxmlformats.org/officeDocument/2006/relationships/slideLayout" Target="../slideLayouts/slideLayout793.xml"/><Relationship Id="rId10" Type="http://schemas.openxmlformats.org/officeDocument/2006/relationships/slideLayout" Target="../slideLayouts/slideLayout767.xml"/><Relationship Id="rId19" Type="http://schemas.openxmlformats.org/officeDocument/2006/relationships/slideLayout" Target="../slideLayouts/slideLayout776.xml"/><Relationship Id="rId31" Type="http://schemas.openxmlformats.org/officeDocument/2006/relationships/slideLayout" Target="../slideLayouts/slideLayout788.xml"/><Relationship Id="rId4" Type="http://schemas.openxmlformats.org/officeDocument/2006/relationships/slideLayout" Target="../slideLayouts/slideLayout761.xml"/><Relationship Id="rId9" Type="http://schemas.openxmlformats.org/officeDocument/2006/relationships/slideLayout" Target="../slideLayouts/slideLayout766.xml"/><Relationship Id="rId14" Type="http://schemas.openxmlformats.org/officeDocument/2006/relationships/slideLayout" Target="../slideLayouts/slideLayout771.xml"/><Relationship Id="rId22" Type="http://schemas.openxmlformats.org/officeDocument/2006/relationships/slideLayout" Target="../slideLayouts/slideLayout779.xml"/><Relationship Id="rId27" Type="http://schemas.openxmlformats.org/officeDocument/2006/relationships/slideLayout" Target="../slideLayouts/slideLayout784.xml"/><Relationship Id="rId30" Type="http://schemas.openxmlformats.org/officeDocument/2006/relationships/slideLayout" Target="../slideLayouts/slideLayout787.xml"/><Relationship Id="rId35" Type="http://schemas.openxmlformats.org/officeDocument/2006/relationships/slideLayout" Target="../slideLayouts/slideLayout7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29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23.xml"/><Relationship Id="rId29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slideLayout" Target="../slideLayouts/slideLayout226.xml"/><Relationship Id="rId28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slideLayout" Target="../slideLayouts/slideLayout225.xml"/><Relationship Id="rId27" Type="http://schemas.openxmlformats.org/officeDocument/2006/relationships/slideLayout" Target="../slideLayouts/slideLayout230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35.xml"/><Relationship Id="rId21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7.10.2016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  <p:sldLayoutId id="2147483971" r:id="rId22"/>
    <p:sldLayoutId id="2147483972" r:id="rId23"/>
    <p:sldLayoutId id="2147483973" r:id="rId24"/>
    <p:sldLayoutId id="2147483974" r:id="rId25"/>
    <p:sldLayoutId id="2147483975" r:id="rId26"/>
    <p:sldLayoutId id="2147483976" r:id="rId27"/>
    <p:sldLayoutId id="2147483977" r:id="rId28"/>
    <p:sldLayoutId id="214748397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2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4001" r:id="rId22"/>
    <p:sldLayoutId id="2147484002" r:id="rId23"/>
    <p:sldLayoutId id="2147484003" r:id="rId24"/>
    <p:sldLayoutId id="2147484004" r:id="rId25"/>
    <p:sldLayoutId id="2147484005" r:id="rId26"/>
    <p:sldLayoutId id="2147484006" r:id="rId27"/>
    <p:sldLayoutId id="2147484007" r:id="rId28"/>
    <p:sldLayoutId id="21474840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  <p:sldLayoutId id="2147484092" r:id="rId23"/>
    <p:sldLayoutId id="2147484093" r:id="rId24"/>
    <p:sldLayoutId id="2147484094" r:id="rId25"/>
    <p:sldLayoutId id="2147484095" r:id="rId26"/>
    <p:sldLayoutId id="2147484096" r:id="rId27"/>
    <p:sldLayoutId id="2147484097" r:id="rId28"/>
    <p:sldLayoutId id="214748409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4123" r:id="rId24"/>
    <p:sldLayoutId id="2147484124" r:id="rId25"/>
    <p:sldLayoutId id="2147484125" r:id="rId26"/>
    <p:sldLayoutId id="2147484126" r:id="rId27"/>
    <p:sldLayoutId id="2147484127" r:id="rId28"/>
    <p:sldLayoutId id="214748412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  <p:sldLayoutId id="2147484148" r:id="rId19"/>
    <p:sldLayoutId id="2147484149" r:id="rId20"/>
    <p:sldLayoutId id="2147484150" r:id="rId21"/>
    <p:sldLayoutId id="2147484151" r:id="rId22"/>
    <p:sldLayoutId id="2147484152" r:id="rId23"/>
    <p:sldLayoutId id="2147484153" r:id="rId24"/>
    <p:sldLayoutId id="2147484154" r:id="rId25"/>
    <p:sldLayoutId id="2147484155" r:id="rId26"/>
    <p:sldLayoutId id="2147484156" r:id="rId27"/>
    <p:sldLayoutId id="2147484157" r:id="rId28"/>
    <p:sldLayoutId id="21474841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  <p:sldLayoutId id="2147484180" r:id="rId21"/>
    <p:sldLayoutId id="2147484181" r:id="rId22"/>
    <p:sldLayoutId id="2147484182" r:id="rId23"/>
    <p:sldLayoutId id="2147484183" r:id="rId24"/>
    <p:sldLayoutId id="2147484184" r:id="rId25"/>
    <p:sldLayoutId id="2147484185" r:id="rId26"/>
    <p:sldLayoutId id="2147484186" r:id="rId27"/>
    <p:sldLayoutId id="2147484187" r:id="rId28"/>
    <p:sldLayoutId id="21474841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  <p:sldLayoutId id="2147484240" r:id="rId21"/>
    <p:sldLayoutId id="2147484241" r:id="rId22"/>
    <p:sldLayoutId id="2147484242" r:id="rId23"/>
    <p:sldLayoutId id="2147484243" r:id="rId24"/>
    <p:sldLayoutId id="2147484244" r:id="rId25"/>
    <p:sldLayoutId id="2147484245" r:id="rId26"/>
    <p:sldLayoutId id="2147484246" r:id="rId27"/>
    <p:sldLayoutId id="2147484247" r:id="rId28"/>
    <p:sldLayoutId id="214748424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8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8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2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397" spc="-26" baseline="0">
                <a:solidFill>
                  <a:schemeClr val="tx2"/>
                </a:solidFill>
              </a:defRPr>
            </a:lvl1pPr>
          </a:lstStyle>
          <a:p>
            <a:pPr defTabSz="604502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  <p:sldLayoutId id="214748428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604502" rtl="0" eaLnBrk="1" latinLnBrk="0" hangingPunct="1">
        <a:lnSpc>
          <a:spcPct val="95000"/>
        </a:lnSpc>
        <a:spcBef>
          <a:spcPct val="0"/>
        </a:spcBef>
        <a:buNone/>
        <a:defRPr sz="1984" b="1" kern="1200" spc="-26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134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389" kern="1200" spc="-26" baseline="0">
          <a:solidFill>
            <a:schemeClr val="tx1"/>
          </a:solidFill>
          <a:latin typeface="+mn-lt"/>
          <a:ea typeface="+mn-ea"/>
          <a:cs typeface="+mn-cs"/>
        </a:defRPr>
      </a:lvl1pPr>
      <a:lvl2pPr marL="472268" indent="-236134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1191" kern="1200" spc="-26" baseline="0">
          <a:solidFill>
            <a:schemeClr val="tx1"/>
          </a:solidFill>
          <a:latin typeface="+mn-lt"/>
          <a:ea typeface="+mn-ea"/>
          <a:cs typeface="+mn-cs"/>
        </a:defRPr>
      </a:lvl2pPr>
      <a:lvl3pPr marL="708401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1058" kern="1200" spc="-26" baseline="0">
          <a:solidFill>
            <a:schemeClr val="tx1"/>
          </a:solidFill>
          <a:latin typeface="+mn-lt"/>
          <a:ea typeface="+mn-ea"/>
          <a:cs typeface="+mn-cs"/>
        </a:defRPr>
      </a:lvl3pPr>
      <a:lvl4pPr marL="950832" indent="-242432" algn="l" defTabSz="604502" rtl="0" eaLnBrk="1" latinLnBrk="0" hangingPunct="1">
        <a:spcBef>
          <a:spcPts val="0"/>
        </a:spcBef>
        <a:spcAft>
          <a:spcPts val="397"/>
        </a:spcAft>
        <a:buFont typeface="Arial" pitchFamily="34" charset="0"/>
        <a:buChar char="–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4pPr>
      <a:lvl5pPr marL="1186965" indent="-236134" algn="l" defTabSz="604502" rtl="0" eaLnBrk="1" latinLnBrk="0" hangingPunct="1">
        <a:spcBef>
          <a:spcPts val="0"/>
        </a:spcBef>
        <a:spcAft>
          <a:spcPts val="397"/>
        </a:spcAft>
        <a:buClr>
          <a:schemeClr val="accent3"/>
        </a:buClr>
        <a:buFont typeface="Wingdings" pitchFamily="2" charset="2"/>
        <a:buChar char="§"/>
        <a:defRPr sz="926" kern="1200" spc="-26" baseline="0">
          <a:solidFill>
            <a:schemeClr val="tx1"/>
          </a:solidFill>
          <a:latin typeface="+mn-lt"/>
          <a:ea typeface="+mn-ea"/>
          <a:cs typeface="+mn-cs"/>
        </a:defRPr>
      </a:lvl5pPr>
      <a:lvl6pPr marL="1662382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6pPr>
      <a:lvl7pPr marL="1964633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7pPr>
      <a:lvl8pPr marL="226688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8pPr>
      <a:lvl9pPr marL="2569134" indent="-151127" algn="l" defTabSz="604502" rtl="0" eaLnBrk="1" latinLnBrk="0" hangingPunct="1">
        <a:spcBef>
          <a:spcPct val="20000"/>
        </a:spcBef>
        <a:buFont typeface="Arial" pitchFamily="34" charset="0"/>
        <a:buChar char="•"/>
        <a:defRPr sz="13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251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502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754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9005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125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506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758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8010" algn="l" defTabSz="604502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  <p:sldLayoutId id="2147484335" r:id="rId14"/>
    <p:sldLayoutId id="2147484336" r:id="rId15"/>
    <p:sldLayoutId id="2147484337" r:id="rId16"/>
    <p:sldLayoutId id="2147484338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  <p:sldLayoutId id="2147484355" r:id="rId16"/>
    <p:sldLayoutId id="214748435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D411F6F2-64D4-4B60-8113-527FF7849312}" type="datetime1">
              <a:rPr lang="fi-FI" smtClean="0">
                <a:solidFill>
                  <a:srgbClr val="B1BEB9"/>
                </a:solidFill>
              </a:rPr>
              <a:pPr defTabSz="680159"/>
              <a:t>7.10.2016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07" y="4714892"/>
            <a:ext cx="1108406" cy="2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  <p:sldLayoutId id="214748437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5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  <p:sldLayoutId id="2147484400" r:id="rId25"/>
    <p:sldLayoutId id="2147484401" r:id="rId26"/>
    <p:sldLayoutId id="2147484402" r:id="rId27"/>
    <p:sldLayoutId id="2147484403" r:id="rId28"/>
    <p:sldLayoutId id="2147484404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  <p:sldLayoutId id="2147484422" r:id="rId17"/>
    <p:sldLayoutId id="2147484423" r:id="rId18"/>
    <p:sldLayoutId id="2147484424" r:id="rId19"/>
    <p:sldLayoutId id="2147484425" r:id="rId20"/>
    <p:sldLayoutId id="2147484426" r:id="rId21"/>
    <p:sldLayoutId id="2147484427" r:id="rId22"/>
    <p:sldLayoutId id="2147484428" r:id="rId23"/>
    <p:sldLayoutId id="2147484429" r:id="rId24"/>
    <p:sldLayoutId id="2147484430" r:id="rId25"/>
    <p:sldLayoutId id="2147484431" r:id="rId26"/>
    <p:sldLayoutId id="2147484432" r:id="rId27"/>
    <p:sldLayoutId id="2147484433" r:id="rId28"/>
    <p:sldLayoutId id="2147484434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 smtClean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  <p:sldLayoutId id="2147484450" r:id="rId15"/>
    <p:sldLayoutId id="2147484451" r:id="rId16"/>
    <p:sldLayoutId id="2147484452" r:id="rId17"/>
    <p:sldLayoutId id="2147484453" r:id="rId18"/>
    <p:sldLayoutId id="2147484454" r:id="rId19"/>
    <p:sldLayoutId id="2147484455" r:id="rId20"/>
    <p:sldLayoutId id="2147484456" r:id="rId21"/>
    <p:sldLayoutId id="2147484457" r:id="rId22"/>
    <p:sldLayoutId id="2147484458" r:id="rId23"/>
    <p:sldLayoutId id="2147484459" r:id="rId24"/>
    <p:sldLayoutId id="2147484460" r:id="rId25"/>
    <p:sldLayoutId id="2147484461" r:id="rId26"/>
    <p:sldLayoutId id="2147484462" r:id="rId27"/>
    <p:sldLayoutId id="2147484463" r:id="rId28"/>
    <p:sldLayoutId id="2147484464" r:id="rId2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0249" y="4731666"/>
            <a:ext cx="949770" cy="16469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4A0B58F-F03D-4E0D-B025-33E44B30A82A}" type="datetime5">
              <a:rPr lang="fi-FI" smtClean="0">
                <a:solidFill>
                  <a:srgbClr val="29282E"/>
                </a:solidFill>
              </a:rPr>
              <a:pPr/>
              <a:t>7-lokak-16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06545" y="4730070"/>
            <a:ext cx="1246229" cy="17540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181978" y="4731671"/>
            <a:ext cx="682788" cy="1654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613517"/>
            <a:ext cx="7171199" cy="30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1"/>
            <a:ext cx="7171199" cy="995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158400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5520">
          <p15:clr>
            <a:srgbClr val="F26B43"/>
          </p15:clr>
        </p15:guide>
        <p15:guide id="4294967295" orient="horz" pos="3062">
          <p15:clr>
            <a:srgbClr val="F26B43"/>
          </p15:clr>
        </p15:guide>
        <p15:guide id="4294967295" orient="horz" pos="232">
          <p15:clr>
            <a:srgbClr val="F26B43"/>
          </p15:clr>
        </p15:guide>
        <p15:guide id="4294967295" pos="240">
          <p15:clr>
            <a:srgbClr val="F26B43"/>
          </p15:clr>
        </p15:guide>
        <p15:guide id="429496729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7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7.10.2016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945" r:id="rId26"/>
    <p:sldLayoutId id="2147483946" r:id="rId27"/>
    <p:sldLayoutId id="2147483947" r:id="rId28"/>
    <p:sldLayoutId id="214748394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9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5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Technology Industry /</a:t>
            </a:r>
            <a:br>
              <a:rPr lang="en-US" sz="3200" dirty="0"/>
            </a:br>
            <a:r>
              <a:rPr lang="en-US" sz="3200" dirty="0"/>
              <a:t>Finnish Economic Outlook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October 2016</a:t>
            </a:r>
            <a:endParaRPr lang="fi-FI" sz="2400" b="0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1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>
                <a:solidFill>
                  <a:srgbClr val="FFFFFF"/>
                </a:solidFill>
              </a:rPr>
              <a:t>Industries</a:t>
            </a:r>
            <a:r>
              <a:rPr lang="fi-FI" dirty="0">
                <a:solidFill>
                  <a:srgbClr val="FFFFFF"/>
                </a:solidFill>
              </a:rPr>
              <a:t> </a:t>
            </a:r>
            <a:endParaRPr lang="fi-FI" dirty="0" smtClean="0">
              <a:solidFill>
                <a:srgbClr val="FFFFFF"/>
              </a:solidFill>
            </a:endParaRPr>
          </a:p>
          <a:p>
            <a:r>
              <a:rPr lang="fi-FI" dirty="0" smtClean="0">
                <a:solidFill>
                  <a:srgbClr val="FFFFFF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736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Order </a:t>
            </a:r>
            <a:r>
              <a:rPr lang="fi-FI" dirty="0" err="1" smtClean="0"/>
              <a:t>Books</a:t>
            </a:r>
            <a:r>
              <a:rPr lang="fi-FI" dirty="0" smtClean="0"/>
              <a:t> in the Technology Industry* in Finland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3" y="4714748"/>
            <a:ext cx="4440551" cy="177989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30.6.2016 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/>
              <a:t>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40517011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00160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30.6.2015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31.3.2016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rgbClr val="29282E"/>
                </a:solidFill>
                <a:ea typeface="Arial Unicode MS"/>
              </a:rPr>
              <a:t>*) </a:t>
            </a:r>
            <a:r>
              <a:rPr lang="fi-FI" sz="900" dirty="0" err="1">
                <a:solidFill>
                  <a:srgbClr val="29282E"/>
                </a:solidFill>
                <a:ea typeface="Arial Unicode MS"/>
              </a:rPr>
              <a:t>Excluding</a:t>
            </a:r>
            <a:r>
              <a:rPr lang="fi-FI" sz="900" dirty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rgbClr val="29282E"/>
                </a:solidFill>
                <a:ea typeface="Arial Unicode MS"/>
              </a:rPr>
              <a:t>metals</a:t>
            </a:r>
            <a:r>
              <a:rPr lang="fi-FI" sz="900" dirty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rgbClr val="29282E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rgbClr val="29282E"/>
                </a:solidFill>
                <a:ea typeface="Arial Unicode MS"/>
              </a:rPr>
              <a:t> and </a:t>
            </a:r>
            <a:r>
              <a:rPr lang="fi-FI" sz="900" dirty="0" err="1">
                <a:solidFill>
                  <a:srgbClr val="29282E"/>
                </a:solidFill>
                <a:ea typeface="Arial Unicode MS"/>
              </a:rPr>
              <a:t>game</a:t>
            </a:r>
            <a:r>
              <a:rPr lang="fi-FI" sz="900" dirty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>
                <a:solidFill>
                  <a:srgbClr val="29282E"/>
                </a:solidFill>
                <a:ea typeface="Arial Unicode MS"/>
              </a:rPr>
              <a:t>industry</a:t>
            </a:r>
            <a:r>
              <a:rPr lang="fi-FI" sz="900" dirty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companies</a:t>
            </a:r>
            <a:r>
              <a:rPr lang="fi-FI" sz="900" dirty="0" smtClean="0">
                <a:solidFill>
                  <a:srgbClr val="29282E"/>
                </a:solidFill>
                <a:ea typeface="Arial Unicode MS"/>
              </a:rPr>
              <a:t>  </a:t>
            </a:r>
            <a:endParaRPr lang="fi-FI" sz="900" dirty="0">
              <a:solidFill>
                <a:srgbClr val="29282E"/>
              </a:solidFill>
              <a:ea typeface="Arial Unicode MS"/>
            </a:endParaRP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451229" y="1473868"/>
            <a:ext cx="1032372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rgbClr val="002664"/>
                </a:solidFill>
                <a:latin typeface="+mj-lt"/>
                <a:ea typeface="ＭＳ Ｐゴシック" pitchFamily="34" charset="-128"/>
              </a:rPr>
              <a:t>Combined</a:t>
            </a:r>
            <a:endParaRPr lang="fi-FI" sz="1050" dirty="0">
              <a:solidFill>
                <a:srgbClr val="002664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2184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 idx="4294967295"/>
          </p:nvPr>
        </p:nvSpPr>
        <p:spPr>
          <a:xfrm>
            <a:off x="487042" y="249370"/>
            <a:ext cx="7945264" cy="749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2"/>
                </a:solidFill>
              </a:rPr>
              <a:t>Tender  Requests* Received by Technology Industry Companies in Finland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fi-FI" sz="1400" b="0" dirty="0" smtClean="0"/>
              <a:t>  </a:t>
            </a:r>
            <a:endParaRPr lang="fi-FI" sz="1400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09385" y="4190496"/>
            <a:ext cx="6315072" cy="47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735" tIns="27367" rIns="54735" bIns="2736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900" dirty="0" smtClean="0">
                <a:solidFill>
                  <a:srgbClr val="29282E"/>
                </a:solidFill>
              </a:rPr>
              <a:t>”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“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Have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you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a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notable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increase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or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decrease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in the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for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tenders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recent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weeks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to the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situation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three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months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ago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?”.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Balance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figure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= the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more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- the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less</a:t>
            </a:r>
            <a:r>
              <a:rPr lang="fi-FI" sz="9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900" dirty="0" err="1" smtClean="0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900" dirty="0" smtClean="0">
                <a:solidFill>
                  <a:srgbClr val="002060"/>
                </a:solidFill>
                <a:ea typeface="ＭＳ Ｐゴシック"/>
                <a:cs typeface="Arial" charset="0"/>
              </a:rPr>
              <a:t>.</a:t>
            </a:r>
            <a:endParaRPr lang="fi-FI" sz="900" dirty="0">
              <a:solidFill>
                <a:srgbClr val="29282E"/>
              </a:solidFill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991160" y="2429906"/>
          <a:ext cx="6433297" cy="2167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174"/>
                <a:gridCol w="518788"/>
                <a:gridCol w="552605"/>
                <a:gridCol w="552605"/>
                <a:gridCol w="552605"/>
                <a:gridCol w="552605"/>
                <a:gridCol w="502368"/>
                <a:gridCol w="602842"/>
                <a:gridCol w="502368"/>
                <a:gridCol w="552605"/>
                <a:gridCol w="502366"/>
                <a:gridCol w="502366"/>
              </a:tblGrid>
              <a:tr h="216735"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0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57964" marR="57964" marT="28982" marB="289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Kaavio 14"/>
          <p:cNvGraphicFramePr/>
          <p:nvPr>
            <p:extLst/>
          </p:nvPr>
        </p:nvGraphicFramePr>
        <p:xfrm>
          <a:off x="619256" y="1185475"/>
          <a:ext cx="6805203" cy="298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3" name="Tekstin paikkamerkki 11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915718" cy="165163"/>
          </a:xfrm>
        </p:spPr>
        <p:txBody>
          <a:bodyPr>
            <a:noAutofit/>
          </a:bodyPr>
          <a:lstStyle/>
          <a:p>
            <a:r>
              <a:rPr lang="en-GB" sz="700" dirty="0" smtClean="0">
                <a:solidFill>
                  <a:schemeClr val="bg2"/>
                </a:solidFill>
              </a:rPr>
              <a:t>Source:</a:t>
            </a:r>
            <a:r>
              <a:rPr lang="fi-FI" sz="700" dirty="0">
                <a:solidFill>
                  <a:schemeClr val="bg2"/>
                </a:solidFill>
              </a:rPr>
              <a:t>The Federation of </a:t>
            </a:r>
            <a:r>
              <a:rPr lang="fi-FI" sz="700" dirty="0" err="1">
                <a:solidFill>
                  <a:schemeClr val="bg2"/>
                </a:solidFill>
              </a:rPr>
              <a:t>Finnish</a:t>
            </a:r>
            <a:r>
              <a:rPr lang="fi-FI" sz="700" dirty="0">
                <a:solidFill>
                  <a:schemeClr val="bg2"/>
                </a:solidFill>
              </a:rPr>
              <a:t> Technology </a:t>
            </a:r>
            <a:r>
              <a:rPr lang="fi-FI" sz="700" dirty="0" err="1">
                <a:solidFill>
                  <a:schemeClr val="bg2"/>
                </a:solidFill>
              </a:rPr>
              <a:t>Industries</a:t>
            </a:r>
            <a:r>
              <a:rPr lang="fi-FI" sz="700" dirty="0">
                <a:solidFill>
                  <a:schemeClr val="bg2"/>
                </a:solidFill>
              </a:rPr>
              <a:t>’ </a:t>
            </a:r>
            <a:r>
              <a:rPr lang="fi-FI" sz="700" dirty="0" err="1">
                <a:solidFill>
                  <a:schemeClr val="bg2"/>
                </a:solidFill>
              </a:rPr>
              <a:t>order</a:t>
            </a:r>
            <a:r>
              <a:rPr lang="fi-FI" sz="700" dirty="0">
                <a:solidFill>
                  <a:schemeClr val="bg2"/>
                </a:solidFill>
              </a:rPr>
              <a:t> </a:t>
            </a:r>
            <a:r>
              <a:rPr lang="fi-FI" sz="700" dirty="0" err="1">
                <a:solidFill>
                  <a:schemeClr val="bg2"/>
                </a:solidFill>
              </a:rPr>
              <a:t>book</a:t>
            </a:r>
            <a:r>
              <a:rPr lang="fi-FI" sz="700" dirty="0">
                <a:solidFill>
                  <a:schemeClr val="bg2"/>
                </a:solidFill>
              </a:rPr>
              <a:t> </a:t>
            </a:r>
            <a:r>
              <a:rPr lang="fi-FI" sz="700" dirty="0" err="1">
                <a:solidFill>
                  <a:schemeClr val="bg2"/>
                </a:solidFill>
              </a:rPr>
              <a:t>survey</a:t>
            </a:r>
            <a:r>
              <a:rPr lang="fi-FI" sz="700" dirty="0">
                <a:solidFill>
                  <a:schemeClr val="bg2"/>
                </a:solidFill>
              </a:rPr>
              <a:t>, </a:t>
            </a:r>
          </a:p>
          <a:p>
            <a:r>
              <a:rPr lang="fi-FI" sz="700" dirty="0" err="1">
                <a:solidFill>
                  <a:schemeClr val="bg2"/>
                </a:solidFill>
              </a:rPr>
              <a:t>latest</a:t>
            </a:r>
            <a:r>
              <a:rPr lang="fi-FI" sz="700" dirty="0">
                <a:solidFill>
                  <a:schemeClr val="bg2"/>
                </a:solidFill>
              </a:rPr>
              <a:t> </a:t>
            </a:r>
            <a:r>
              <a:rPr lang="fi-FI" sz="700" dirty="0" err="1">
                <a:solidFill>
                  <a:schemeClr val="bg2"/>
                </a:solidFill>
              </a:rPr>
              <a:t>information</a:t>
            </a:r>
            <a:r>
              <a:rPr lang="fi-FI" sz="700" dirty="0">
                <a:solidFill>
                  <a:schemeClr val="bg2"/>
                </a:solidFill>
              </a:rPr>
              <a:t> </a:t>
            </a:r>
            <a:r>
              <a:rPr lang="fi-FI" sz="700" dirty="0" err="1" smtClean="0">
                <a:solidFill>
                  <a:schemeClr val="bg2"/>
                </a:solidFill>
              </a:rPr>
              <a:t>July</a:t>
            </a:r>
            <a:r>
              <a:rPr lang="fi-FI" sz="700" dirty="0" smtClean="0">
                <a:solidFill>
                  <a:schemeClr val="bg2"/>
                </a:solidFill>
              </a:rPr>
              <a:t> 2016.</a:t>
            </a:r>
            <a:endParaRPr lang="fi-FI" sz="700" dirty="0">
              <a:solidFill>
                <a:schemeClr val="bg2"/>
              </a:solidFill>
            </a:endParaRPr>
          </a:p>
          <a:p>
            <a:r>
              <a:rPr lang="en-GB" sz="700" dirty="0" smtClean="0">
                <a:solidFill>
                  <a:schemeClr val="bg2"/>
                </a:solidFill>
              </a:rPr>
              <a:t>  </a:t>
            </a:r>
            <a:endParaRPr lang="en-GB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89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New </a:t>
            </a:r>
            <a:r>
              <a:rPr lang="fi-FI" dirty="0" err="1" smtClean="0"/>
              <a:t>Orders</a:t>
            </a:r>
            <a:r>
              <a:rPr lang="fi-FI" dirty="0" smtClean="0"/>
              <a:t> in the </a:t>
            </a:r>
            <a:r>
              <a:rPr lang="fi-FI" dirty="0" err="1" smtClean="0"/>
              <a:t>Electronics</a:t>
            </a:r>
            <a:r>
              <a:rPr lang="fi-FI" dirty="0" smtClean="0"/>
              <a:t> and </a:t>
            </a:r>
            <a:r>
              <a:rPr lang="fi-FI" dirty="0" err="1" smtClean="0"/>
              <a:t>Electrotechnical</a:t>
            </a:r>
            <a:r>
              <a:rPr lang="fi-FI" dirty="0" smtClean="0"/>
              <a:t>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April-June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2016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69633953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81327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7551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76420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Order </a:t>
            </a:r>
            <a:r>
              <a:rPr lang="fi-FI" dirty="0" err="1" smtClean="0"/>
              <a:t>Books</a:t>
            </a:r>
            <a:r>
              <a:rPr lang="fi-FI" dirty="0" smtClean="0"/>
              <a:t> in the </a:t>
            </a:r>
            <a:r>
              <a:rPr lang="fi-FI" dirty="0" err="1" smtClean="0"/>
              <a:t>Electronics</a:t>
            </a:r>
            <a:r>
              <a:rPr lang="fi-FI" dirty="0" smtClean="0"/>
              <a:t> and </a:t>
            </a:r>
            <a:r>
              <a:rPr lang="fi-FI" dirty="0" err="1" smtClean="0"/>
              <a:t>Electrotechnical</a:t>
            </a:r>
            <a:r>
              <a:rPr lang="fi-FI" dirty="0" smtClean="0"/>
              <a:t>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50844551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109043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07617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Ghange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30.6.2015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31.3.2016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30.6.2016</a:t>
            </a:r>
            <a:endParaRPr lang="en-GB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88650" y="1989337"/>
            <a:ext cx="1032372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rgbClr val="002664"/>
                </a:solidFill>
                <a:latin typeface="+mj-lt"/>
                <a:ea typeface="ＭＳ Ｐゴシック" pitchFamily="34" charset="-128"/>
              </a:rPr>
              <a:t>Combined</a:t>
            </a:r>
            <a:endParaRPr lang="fi-FI" sz="1050" dirty="0">
              <a:solidFill>
                <a:srgbClr val="002664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6881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Value of New </a:t>
            </a:r>
            <a:r>
              <a:rPr lang="fi-FI" dirty="0" err="1" smtClean="0"/>
              <a:t>Orders</a:t>
            </a:r>
            <a:r>
              <a:rPr lang="fi-FI" dirty="0" smtClean="0"/>
              <a:t> in the </a:t>
            </a:r>
            <a:r>
              <a:rPr lang="fi-FI" dirty="0" err="1" smtClean="0"/>
              <a:t>Mechanical</a:t>
            </a:r>
            <a:r>
              <a:rPr lang="fi-FI" dirty="0" smtClean="0"/>
              <a:t> Engineering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April-June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2016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6176042"/>
              </p:ext>
            </p:extLst>
          </p:nvPr>
        </p:nvGraphicFramePr>
        <p:xfrm>
          <a:off x="282027" y="1058780"/>
          <a:ext cx="8391525" cy="300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5839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27858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37861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Order </a:t>
            </a:r>
            <a:r>
              <a:rPr lang="fi-FI" dirty="0" err="1" smtClean="0"/>
              <a:t>Books</a:t>
            </a:r>
            <a:r>
              <a:rPr lang="fi-FI" dirty="0" smtClean="0"/>
              <a:t> in the </a:t>
            </a:r>
            <a:r>
              <a:rPr lang="fi-FI" dirty="0" err="1" smtClean="0"/>
              <a:t>Mechanical</a:t>
            </a:r>
            <a:r>
              <a:rPr lang="fi-FI" dirty="0" smtClean="0"/>
              <a:t> Engineering in Finland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30.6.2016</a:t>
            </a:r>
            <a:r>
              <a:rPr lang="fi-FI" dirty="0" smtClean="0"/>
              <a:t> </a:t>
            </a:r>
            <a:r>
              <a:rPr lang="fi-FI" dirty="0"/>
              <a:t>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57986458"/>
              </p:ext>
            </p:extLst>
          </p:nvPr>
        </p:nvGraphicFramePr>
        <p:xfrm>
          <a:off x="381000" y="1081327"/>
          <a:ext cx="8391525" cy="27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78309" y="111451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99310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30.6.2015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31.3.2016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88650" y="1245512"/>
            <a:ext cx="1032372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rgbClr val="002664"/>
                </a:solidFill>
                <a:latin typeface="+mj-lt"/>
                <a:ea typeface="ＭＳ Ｐゴシック" pitchFamily="34" charset="-128"/>
              </a:rPr>
              <a:t>Combined</a:t>
            </a:r>
            <a:endParaRPr lang="fi-FI" sz="1050" dirty="0">
              <a:solidFill>
                <a:srgbClr val="002664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2862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New </a:t>
            </a:r>
            <a:r>
              <a:rPr lang="fi-FI" dirty="0" err="1" smtClean="0"/>
              <a:t>Orders</a:t>
            </a:r>
            <a:r>
              <a:rPr lang="fi-FI" dirty="0" smtClean="0"/>
              <a:t> in the Consulting Engineering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April-June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2016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19661805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37599"/>
            <a:ext cx="2367711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1859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21922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Order </a:t>
            </a:r>
            <a:r>
              <a:rPr lang="fi-FI" dirty="0" err="1" smtClean="0"/>
              <a:t>Books</a:t>
            </a:r>
            <a:r>
              <a:rPr lang="fi-FI" dirty="0" smtClean="0"/>
              <a:t> in the Consulting Engineering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30.6.2016</a:t>
            </a:r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50564265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95112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3659"/>
              </p:ext>
            </p:extLst>
          </p:nvPr>
        </p:nvGraphicFramePr>
        <p:xfrm>
          <a:off x="3537939" y="3923754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30.6.2015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31.3.2016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516030" y="1122652"/>
            <a:ext cx="1032372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 err="1">
                <a:solidFill>
                  <a:srgbClr val="002664"/>
                </a:solidFill>
                <a:latin typeface="+mj-lt"/>
                <a:ea typeface="ＭＳ Ｐゴシック" pitchFamily="34" charset="-128"/>
              </a:rPr>
              <a:t>Combined</a:t>
            </a:r>
            <a:endParaRPr lang="fi-FI" sz="1050" dirty="0">
              <a:solidFill>
                <a:srgbClr val="002664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10754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New </a:t>
            </a:r>
            <a:r>
              <a:rPr lang="fi-FI" dirty="0" err="1" smtClean="0"/>
              <a:t>Orders</a:t>
            </a:r>
            <a:r>
              <a:rPr lang="fi-FI" dirty="0" smtClean="0"/>
              <a:t> in the </a:t>
            </a:r>
            <a:r>
              <a:rPr lang="fi-FI" dirty="0" err="1" smtClean="0"/>
              <a:t>Information</a:t>
            </a:r>
            <a:r>
              <a:rPr lang="fi-FI" dirty="0" smtClean="0"/>
              <a:t> Technology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April-June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2016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078741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40548"/>
              </p:ext>
            </p:extLst>
          </p:nvPr>
        </p:nvGraphicFramePr>
        <p:xfrm>
          <a:off x="3438453" y="3934949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148909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Order </a:t>
            </a:r>
            <a:r>
              <a:rPr lang="fi-FI" dirty="0" err="1" smtClean="0"/>
              <a:t>Books</a:t>
            </a:r>
            <a:r>
              <a:rPr lang="fi-FI" dirty="0" smtClean="0"/>
              <a:t> in the </a:t>
            </a:r>
            <a:r>
              <a:rPr lang="fi-FI" dirty="0" err="1" smtClean="0"/>
              <a:t>Information</a:t>
            </a:r>
            <a:r>
              <a:rPr lang="fi-FI" dirty="0" smtClean="0"/>
              <a:t> Technology*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05353" cy="24181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30.6.2016</a:t>
            </a:r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015689"/>
          <a:ext cx="8391525" cy="285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007945" y="3653915"/>
          <a:ext cx="6609702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0808"/>
                <a:gridCol w="557148"/>
                <a:gridCol w="550104"/>
                <a:gridCol w="550104"/>
                <a:gridCol w="588249"/>
                <a:gridCol w="539915"/>
                <a:gridCol w="540518"/>
                <a:gridCol w="531737"/>
                <a:gridCol w="548695"/>
                <a:gridCol w="550808"/>
                <a:gridCol w="550808"/>
                <a:gridCol w="550808"/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59815"/>
            <a:ext cx="223466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44807"/>
              </p:ext>
            </p:extLst>
          </p:nvPr>
        </p:nvGraphicFramePr>
        <p:xfrm>
          <a:off x="3537939" y="3923754"/>
          <a:ext cx="3767898" cy="40191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30.6.2015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30.6.2016 / 31.3.2016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" name="Suorakulmio 11"/>
          <p:cNvSpPr/>
          <p:nvPr/>
        </p:nvSpPr>
        <p:spPr>
          <a:xfrm>
            <a:off x="3470383" y="4411203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rgbClr val="29282E"/>
                </a:solidFill>
              </a:rPr>
              <a:t>*) </a:t>
            </a:r>
            <a:r>
              <a:rPr lang="fi-FI" sz="900" dirty="0" err="1" smtClean="0">
                <a:solidFill>
                  <a:srgbClr val="29282E"/>
                </a:solidFill>
              </a:rPr>
              <a:t>Excluding</a:t>
            </a:r>
            <a:r>
              <a:rPr lang="fi-FI" sz="900" dirty="0" smtClean="0">
                <a:solidFill>
                  <a:srgbClr val="29282E"/>
                </a:solidFill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</a:rPr>
              <a:t>game</a:t>
            </a:r>
            <a:r>
              <a:rPr lang="fi-FI" sz="900" dirty="0" smtClean="0">
                <a:solidFill>
                  <a:srgbClr val="29282E"/>
                </a:solidFill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</a:rPr>
              <a:t>industry</a:t>
            </a:r>
            <a:r>
              <a:rPr lang="fi-FI" sz="900" dirty="0" smtClean="0">
                <a:solidFill>
                  <a:srgbClr val="29282E"/>
                </a:solidFill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</a:rPr>
              <a:t>companies</a:t>
            </a:r>
            <a:r>
              <a:rPr lang="fi-FI" sz="900" dirty="0" smtClean="0">
                <a:solidFill>
                  <a:srgbClr val="29282E"/>
                </a:solidFill>
              </a:rPr>
              <a:t> </a:t>
            </a:r>
            <a:endParaRPr lang="fi-FI" sz="900" dirty="0">
              <a:solidFill>
                <a:srgbClr val="29282E"/>
              </a:solidFill>
            </a:endParaRPr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5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Finnish</a:t>
            </a:r>
            <a:r>
              <a:rPr lang="fi-FI" dirty="0"/>
              <a:t>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smtClean="0"/>
              <a:t>Sub-</a:t>
            </a:r>
            <a:r>
              <a:rPr lang="fi-FI" dirty="0" err="1" smtClean="0"/>
              <a:t>Sectors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27" name="Tekstiruutu 26"/>
          <p:cNvSpPr txBox="1"/>
          <p:nvPr/>
        </p:nvSpPr>
        <p:spPr>
          <a:xfrm>
            <a:off x="338848" y="1794150"/>
            <a:ext cx="3142279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 smtClean="0"/>
              <a:t>INDUSTRY</a:t>
            </a:r>
            <a:endParaRPr lang="fi-FI" sz="1050" b="1" spc="-40" dirty="0" smtClean="0"/>
          </a:p>
          <a:p>
            <a:pPr>
              <a:lnSpc>
                <a:spcPts val="1400"/>
              </a:lnSpc>
            </a:pPr>
            <a:r>
              <a:rPr lang="fi-FI" sz="1050" spc="-40" dirty="0"/>
              <a:t>ABB, </a:t>
            </a:r>
            <a:r>
              <a:rPr lang="fi-FI" sz="1050" spc="-40" dirty="0" err="1"/>
              <a:t>Ensto</a:t>
            </a:r>
            <a:r>
              <a:rPr lang="fi-FI" sz="1050" spc="-40" dirty="0"/>
              <a:t>, Microsoft Mobile, </a:t>
            </a:r>
            <a:r>
              <a:rPr lang="fi-FI" sz="1050" spc="-40" dirty="0" smtClean="0"/>
              <a:t/>
            </a:r>
            <a:br>
              <a:rPr lang="fi-FI" sz="1050" spc="-40" dirty="0" smtClean="0"/>
            </a:br>
            <a:r>
              <a:rPr lang="fi-FI" sz="1050" spc="-40" dirty="0" err="1" smtClean="0"/>
              <a:t>Murata</a:t>
            </a:r>
            <a:r>
              <a:rPr lang="fi-FI" sz="1050" spc="-40" dirty="0" smtClean="0"/>
              <a:t> </a:t>
            </a:r>
            <a:r>
              <a:rPr lang="fi-FI" sz="1050" spc="-40" dirty="0" err="1"/>
              <a:t>Electronics</a:t>
            </a:r>
            <a:r>
              <a:rPr lang="fi-FI" sz="1050" spc="-40" dirty="0"/>
              <a:t>, Nokia, </a:t>
            </a:r>
            <a:r>
              <a:rPr lang="fi-FI" sz="1050" spc="-40" dirty="0" err="1"/>
              <a:t>Planmeca</a:t>
            </a:r>
            <a:r>
              <a:rPr lang="fi-FI" sz="1050" spc="-40" dirty="0"/>
              <a:t>, </a:t>
            </a:r>
            <a:r>
              <a:rPr lang="fi-FI" sz="1050" spc="-40" dirty="0" smtClean="0"/>
              <a:t/>
            </a:r>
            <a:br>
              <a:rPr lang="fi-FI" sz="1050" spc="-40" dirty="0" smtClean="0"/>
            </a:br>
            <a:r>
              <a:rPr lang="fi-FI" sz="1050" spc="-40" dirty="0" smtClean="0"/>
              <a:t>Polar </a:t>
            </a:r>
            <a:r>
              <a:rPr lang="fi-FI" sz="1050" spc="-40" dirty="0" err="1"/>
              <a:t>Electro</a:t>
            </a:r>
            <a:r>
              <a:rPr lang="fi-FI" sz="1050" spc="-40" dirty="0"/>
              <a:t>, Suunto, </a:t>
            </a:r>
            <a:r>
              <a:rPr lang="fi-FI" sz="1050" spc="-40" dirty="0" err="1"/>
              <a:t>Vacon</a:t>
            </a:r>
            <a:r>
              <a:rPr lang="fi-FI" sz="1050" spc="-40" dirty="0"/>
              <a:t>, Vaisala…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485797" y="1790643"/>
            <a:ext cx="2499968" cy="97038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METALS </a:t>
            </a:r>
            <a:r>
              <a:rPr lang="fi-FI" sz="1050" b="1" spc="-33" dirty="0" smtClean="0"/>
              <a:t>INDUSTRY</a:t>
            </a:r>
            <a:endParaRPr lang="fi-FI" sz="1050" b="1" spc="-40" dirty="0" smtClean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Boliden</a:t>
            </a:r>
            <a:r>
              <a:rPr lang="fi-FI" sz="1050" spc="-40" dirty="0"/>
              <a:t>, </a:t>
            </a:r>
            <a:r>
              <a:rPr lang="fi-FI" sz="1050" spc="-40" dirty="0" err="1"/>
              <a:t>Componenta</a:t>
            </a:r>
            <a:r>
              <a:rPr lang="fi-FI" sz="1050" spc="-40" dirty="0"/>
              <a:t>, Kuusakoski, Luvata, Outokumpu, Outotec, </a:t>
            </a:r>
            <a:r>
              <a:rPr lang="fi-FI" sz="1050" spc="-40" dirty="0" smtClean="0"/>
              <a:t/>
            </a:r>
            <a:br>
              <a:rPr lang="fi-FI" sz="1050" spc="-40" dirty="0" smtClean="0"/>
            </a:br>
            <a:r>
              <a:rPr lang="fi-FI" sz="1050" spc="-40" dirty="0" err="1" smtClean="0"/>
              <a:t>Ovako</a:t>
            </a:r>
            <a:r>
              <a:rPr lang="fi-FI" sz="1050" spc="-40" dirty="0"/>
              <a:t>, </a:t>
            </a:r>
            <a:r>
              <a:rPr lang="fi-FI" sz="1050" spc="-40" dirty="0" err="1"/>
              <a:t>Sacotec</a:t>
            </a:r>
            <a:r>
              <a:rPr lang="fi-FI" sz="1050" spc="-40" dirty="0"/>
              <a:t>, SSAB 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5954716" y="1778493"/>
            <a:ext cx="2882290" cy="13294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MECHANICAL </a:t>
            </a:r>
            <a:r>
              <a:rPr lang="fi-FI" sz="1050" b="1" spc="-33" dirty="0" smtClean="0"/>
              <a:t>ENGINEERING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/>
              <a:t>Abloy, Cargotec, Finn-Power, Fiskars, Glaston, Kone, Konecranes, Metso, </a:t>
            </a:r>
            <a:r>
              <a:rPr lang="fi-FI" sz="1050" spc="-40" dirty="0" smtClean="0"/>
              <a:t/>
            </a:r>
            <a:br>
              <a:rPr lang="fi-FI" sz="1050" spc="-40" dirty="0" smtClean="0"/>
            </a:br>
            <a:r>
              <a:rPr lang="fi-FI" sz="1050" spc="-40" dirty="0" smtClean="0"/>
              <a:t>Meyer </a:t>
            </a:r>
            <a:r>
              <a:rPr lang="fi-FI" sz="1050" spc="-40" dirty="0"/>
              <a:t>Turku, </a:t>
            </a:r>
            <a:r>
              <a:rPr lang="fi-FI" sz="1050" spc="-40" dirty="0" err="1"/>
              <a:t>Normet</a:t>
            </a:r>
            <a:r>
              <a:rPr lang="fi-FI" sz="1050" spc="-40" dirty="0"/>
              <a:t>, Oras, Patria, </a:t>
            </a:r>
            <a:r>
              <a:rPr lang="fi-FI" sz="1050" spc="-40" dirty="0" err="1"/>
              <a:t>Pemamek</a:t>
            </a:r>
            <a:r>
              <a:rPr lang="fi-FI" sz="1050" spc="-40" dirty="0"/>
              <a:t>, </a:t>
            </a:r>
            <a:r>
              <a:rPr lang="fi-FI" sz="1050" spc="-40" dirty="0" err="1"/>
              <a:t>Ponsse</a:t>
            </a:r>
            <a:r>
              <a:rPr lang="fi-FI" sz="1050" spc="-40" dirty="0"/>
              <a:t>, </a:t>
            </a:r>
            <a:r>
              <a:rPr lang="fi-FI" sz="1050" spc="-40" dirty="0" err="1"/>
              <a:t>Stala</a:t>
            </a:r>
            <a:r>
              <a:rPr lang="fi-FI" sz="1050" spc="-40" dirty="0"/>
              <a:t>, Valmet, </a:t>
            </a:r>
            <a:r>
              <a:rPr lang="fi-FI" sz="1050" spc="-40" dirty="0" smtClean="0"/>
              <a:t/>
            </a:r>
            <a:br>
              <a:rPr lang="fi-FI" sz="1050" spc="-40" dirty="0" smtClean="0"/>
            </a:br>
            <a:r>
              <a:rPr lang="fi-FI" sz="1050" spc="-40" dirty="0" smtClean="0"/>
              <a:t>Valtra</a:t>
            </a:r>
            <a:r>
              <a:rPr lang="fi-FI" sz="1050" spc="-40" dirty="0"/>
              <a:t>, Wärtsilä…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50260" y="3342320"/>
            <a:ext cx="2834890" cy="114992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INFORMATION </a:t>
            </a:r>
            <a:r>
              <a:rPr lang="fi-FI" sz="1050" b="1" spc="-33" dirty="0" smtClean="0"/>
              <a:t>TECHNOLOGY</a:t>
            </a:r>
            <a:endParaRPr lang="fi-FI" sz="1050" b="1" spc="-40" dirty="0"/>
          </a:p>
          <a:p>
            <a:pPr>
              <a:lnSpc>
                <a:spcPts val="1400"/>
              </a:lnSpc>
            </a:pPr>
            <a:r>
              <a:rPr lang="fi-FI" sz="1050" spc="-40" dirty="0" err="1"/>
              <a:t>Affecto</a:t>
            </a:r>
            <a:r>
              <a:rPr lang="fi-FI" sz="1050" spc="-40" dirty="0"/>
              <a:t>, </a:t>
            </a:r>
            <a:r>
              <a:rPr lang="fi-FI" sz="1050" spc="-40" dirty="0" err="1"/>
              <a:t>Basware</a:t>
            </a:r>
            <a:r>
              <a:rPr lang="fi-FI" sz="1050" spc="-40" dirty="0"/>
              <a:t>, </a:t>
            </a:r>
            <a:r>
              <a:rPr lang="fi-FI" sz="1050" spc="-40" dirty="0" err="1"/>
              <a:t>Bilot</a:t>
            </a:r>
            <a:r>
              <a:rPr lang="fi-FI" sz="1050" spc="-40" dirty="0"/>
              <a:t>, CGI, </a:t>
            </a:r>
            <a:r>
              <a:rPr lang="fi-FI" sz="1050" spc="-40" dirty="0" err="1"/>
              <a:t>Comptel</a:t>
            </a:r>
            <a:r>
              <a:rPr lang="fi-FI" sz="1050" spc="-40" dirty="0"/>
              <a:t>, </a:t>
            </a:r>
            <a:r>
              <a:rPr lang="fi-FI" sz="1050" spc="-40" dirty="0" err="1"/>
              <a:t>Digia</a:t>
            </a:r>
            <a:r>
              <a:rPr lang="fi-FI" sz="1050" spc="-40" dirty="0"/>
              <a:t>, </a:t>
            </a:r>
            <a:r>
              <a:rPr lang="fi-FI" sz="1050" spc="-40" dirty="0" err="1"/>
              <a:t>Efecte</a:t>
            </a:r>
            <a:r>
              <a:rPr lang="fi-FI" sz="1050" spc="-40" dirty="0"/>
              <a:t>, </a:t>
            </a:r>
            <a:r>
              <a:rPr lang="fi-FI" sz="1050" spc="-40" dirty="0" err="1"/>
              <a:t>Enfo</a:t>
            </a:r>
            <a:r>
              <a:rPr lang="fi-FI" sz="1050" spc="-40" dirty="0"/>
              <a:t>, F-Secure, Fujitsu Finland, IBM, </a:t>
            </a:r>
            <a:r>
              <a:rPr lang="fi-FI" sz="1050" spc="-40" dirty="0" err="1"/>
              <a:t>Innofactor</a:t>
            </a:r>
            <a:r>
              <a:rPr lang="fi-FI" sz="1050" spc="-40" dirty="0"/>
              <a:t>, </a:t>
            </a:r>
            <a:r>
              <a:rPr lang="fi-FI" sz="1050" spc="-40" dirty="0" err="1"/>
              <a:t>Knowit</a:t>
            </a:r>
            <a:r>
              <a:rPr lang="fi-FI" sz="1050" spc="-40" dirty="0"/>
              <a:t>, </a:t>
            </a:r>
            <a:r>
              <a:rPr lang="fi-FI" sz="1050" spc="-40" dirty="0" smtClean="0"/>
              <a:t/>
            </a:r>
            <a:br>
              <a:rPr lang="fi-FI" sz="1050" spc="-40" dirty="0" smtClean="0"/>
            </a:br>
            <a:r>
              <a:rPr lang="fi-FI" sz="1050" spc="-40" dirty="0" smtClean="0"/>
              <a:t>Microsoft</a:t>
            </a:r>
            <a:r>
              <a:rPr lang="fi-FI" sz="1050" spc="-40" dirty="0"/>
              <a:t>, </a:t>
            </a:r>
            <a:r>
              <a:rPr lang="fi-FI" sz="1050" spc="-40" dirty="0" err="1"/>
              <a:t>Nixu</a:t>
            </a:r>
            <a:r>
              <a:rPr lang="fi-FI" sz="1050" spc="-40" dirty="0"/>
              <a:t>, Tieto…</a:t>
            </a:r>
          </a:p>
          <a:p>
            <a:pPr>
              <a:lnSpc>
                <a:spcPts val="1400"/>
              </a:lnSpc>
            </a:pPr>
            <a:endParaRPr lang="fi-FI" sz="1050" spc="-4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3492225" y="3350938"/>
            <a:ext cx="2834890" cy="79084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400"/>
              </a:lnSpc>
            </a:pPr>
            <a:r>
              <a:rPr lang="fi-FI" sz="1050" b="1" spc="-33" dirty="0"/>
              <a:t>CONSULTING </a:t>
            </a:r>
            <a:r>
              <a:rPr lang="fi-FI" sz="1050" b="1" spc="-33" dirty="0" smtClean="0"/>
              <a:t>ENGINEERING</a:t>
            </a:r>
          </a:p>
          <a:p>
            <a:pPr>
              <a:lnSpc>
                <a:spcPts val="1400"/>
              </a:lnSpc>
            </a:pPr>
            <a:r>
              <a:rPr lang="fi-FI" sz="1050" spc="-40" dirty="0" smtClean="0"/>
              <a:t>A-Insinöörit, </a:t>
            </a:r>
            <a:r>
              <a:rPr lang="fi-FI" sz="1050" spc="-40" dirty="0" err="1" smtClean="0"/>
              <a:t>Citec</a:t>
            </a:r>
            <a:r>
              <a:rPr lang="fi-FI" sz="1050" spc="-40" dirty="0" smtClean="0"/>
              <a:t>, </a:t>
            </a:r>
            <a:r>
              <a:rPr lang="fi-FI" sz="1050" spc="-40" dirty="0" err="1" smtClean="0"/>
              <a:t>Elomatic</a:t>
            </a:r>
            <a:r>
              <a:rPr lang="fi-FI" sz="1050" spc="-40" dirty="0" smtClean="0"/>
              <a:t>, </a:t>
            </a:r>
            <a:r>
              <a:rPr lang="fi-FI" sz="1050" spc="-40" dirty="0" err="1" smtClean="0"/>
              <a:t>Etteplan</a:t>
            </a:r>
            <a:r>
              <a:rPr lang="fi-FI" sz="1050" spc="-40" dirty="0" smtClean="0"/>
              <a:t>, FCG,</a:t>
            </a:r>
          </a:p>
          <a:p>
            <a:pPr>
              <a:lnSpc>
                <a:spcPts val="1400"/>
              </a:lnSpc>
            </a:pPr>
            <a:r>
              <a:rPr lang="fi-FI" sz="1050" spc="-40" dirty="0" smtClean="0"/>
              <a:t>Granlund, Neste </a:t>
            </a:r>
            <a:r>
              <a:rPr lang="fi-FI" sz="1050" spc="-40" dirty="0" err="1" smtClean="0"/>
              <a:t>Jacobs</a:t>
            </a:r>
            <a:r>
              <a:rPr lang="fi-FI" sz="1050" spc="-40" dirty="0" smtClean="0"/>
              <a:t>, Pöyry, Ramboll,</a:t>
            </a:r>
          </a:p>
          <a:p>
            <a:pPr>
              <a:lnSpc>
                <a:spcPts val="1400"/>
              </a:lnSpc>
            </a:pPr>
            <a:r>
              <a:rPr lang="fi-FI" sz="1050" spc="-40" dirty="0" err="1" smtClean="0"/>
              <a:t>Rejlers</a:t>
            </a:r>
            <a:r>
              <a:rPr lang="fi-FI" sz="1050" spc="-40" dirty="0" smtClean="0"/>
              <a:t>, SITO, SWECO, WSP…</a:t>
            </a:r>
            <a:endParaRPr lang="fi-FI" sz="1050" spc="-40" dirty="0"/>
          </a:p>
        </p:txBody>
      </p:sp>
      <p:pic>
        <p:nvPicPr>
          <p:cNvPr id="32" name="Kuva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33" name="Kuva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35" name="Kuva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36" name="Kuva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1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620367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</a:t>
            </a:r>
            <a:r>
              <a:rPr lang="en-US" dirty="0" smtClean="0"/>
              <a:t>survey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229191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8117633" y="4210463"/>
            <a:ext cx="7924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 smtClean="0">
                <a:solidFill>
                  <a:srgbClr val="29282E"/>
                </a:solidFill>
              </a:rPr>
              <a:t>(30.6)</a:t>
            </a:r>
          </a:p>
        </p:txBody>
      </p:sp>
      <p:sp useBgFill="1">
        <p:nvSpPr>
          <p:cNvPr id="11" name="Pyöristetty kuvaselitesuorakulmio 10"/>
          <p:cNvSpPr/>
          <p:nvPr/>
        </p:nvSpPr>
        <p:spPr bwMode="auto">
          <a:xfrm>
            <a:off x="6904836" y="1020291"/>
            <a:ext cx="1864970" cy="700294"/>
          </a:xfrm>
          <a:prstGeom prst="wedgeRoundRectCallout">
            <a:avLst>
              <a:gd name="adj1" fmla="val 13066"/>
              <a:gd name="adj2" fmla="val 99379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0475" tIns="30237" rIns="60475" bIns="30237" numCol="1" rtlCol="0" anchor="t" anchorCtr="0" compatLnSpc="1">
            <a:prstTxWarp prst="textNoShape">
              <a:avLst/>
            </a:prstTxWarp>
          </a:bodyPr>
          <a:lstStyle/>
          <a:p>
            <a:pPr defTabSz="604502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926">
              <a:solidFill>
                <a:srgbClr val="002664"/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6913226" y="1012699"/>
            <a:ext cx="1935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01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16,000 of </a:t>
            </a:r>
            <a:r>
              <a:rPr lang="fi-FI" sz="1000" dirty="0" err="1" smtClean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000" dirty="0" smtClean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000" dirty="0">
              <a:solidFill>
                <a:schemeClr val="tx2"/>
              </a:solidFill>
              <a:ea typeface="ＭＳ Ｐゴシック" pitchFamily="-128" charset="-128"/>
              <a:cs typeface="Arial Unicode MS"/>
            </a:endParaRPr>
          </a:p>
          <a:p>
            <a:pPr defTabSz="68015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000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00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30.6.2016 </a:t>
            </a:r>
            <a:endParaRPr lang="en-GB" sz="1000" dirty="0">
              <a:solidFill>
                <a:schemeClr val="tx2"/>
              </a:solidFill>
              <a:ea typeface="ＭＳ Ｐゴシック" pitchFamily="-128" charset="-128"/>
              <a:cs typeface="Arial Unicode MS"/>
            </a:endParaRP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0658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Finland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165163"/>
          </a:xfrm>
        </p:spPr>
        <p:txBody>
          <a:bodyPr/>
          <a:lstStyle/>
          <a:p>
            <a:r>
              <a:rPr lang="en-US" dirty="0"/>
              <a:t>Source: Statistics Finland,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</a:t>
            </a:r>
            <a:r>
              <a:rPr lang="en-US" dirty="0" smtClean="0"/>
              <a:t>survey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89322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73406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Personnel in Subsidiaries Abroad by Branch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260327" cy="165163"/>
          </a:xfrm>
        </p:spPr>
        <p:txBody>
          <a:bodyPr/>
          <a:lstStyle/>
          <a:p>
            <a:r>
              <a:rPr lang="en-US" dirty="0"/>
              <a:t>Source: The Federation of Finnish Technology Industries’ </a:t>
            </a:r>
            <a:r>
              <a:rPr lang="en-US" dirty="0" err="1"/>
              <a:t>labour</a:t>
            </a:r>
            <a:r>
              <a:rPr lang="en-US" dirty="0"/>
              <a:t> force </a:t>
            </a:r>
            <a:r>
              <a:rPr lang="en-US" dirty="0" smtClean="0"/>
              <a:t>survey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00188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090297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Retirement</a:t>
            </a:r>
            <a:r>
              <a:rPr lang="fi-FI" dirty="0" smtClean="0"/>
              <a:t> of Technology Industry </a:t>
            </a:r>
            <a:r>
              <a:rPr lang="fi-FI" dirty="0" err="1" smtClean="0"/>
              <a:t>Personnel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23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5456127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1"/>
          <p:cNvSpPr txBox="1">
            <a:spLocks noChangeArrowheads="1"/>
          </p:cNvSpPr>
          <p:nvPr/>
        </p:nvSpPr>
        <p:spPr bwMode="auto">
          <a:xfrm>
            <a:off x="5932821" y="2355504"/>
            <a:ext cx="1604927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Salaried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employees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0" name="Tekstiruutu 10"/>
          <p:cNvSpPr txBox="1">
            <a:spLocks noChangeArrowheads="1"/>
          </p:cNvSpPr>
          <p:nvPr/>
        </p:nvSpPr>
        <p:spPr bwMode="auto">
          <a:xfrm>
            <a:off x="5932821" y="3373306"/>
            <a:ext cx="1684826" cy="25391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Blue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collar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employees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3991" y="1275730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2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 err="1" smtClean="0">
                <a:solidFill>
                  <a:schemeClr val="tx2"/>
                </a:solidFill>
              </a:rPr>
              <a:t>Wage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inquiry</a:t>
            </a:r>
            <a:r>
              <a:rPr lang="fi-FI" dirty="0" smtClean="0">
                <a:solidFill>
                  <a:schemeClr val="tx2"/>
                </a:solidFill>
              </a:rPr>
              <a:t> of the </a:t>
            </a:r>
            <a:r>
              <a:rPr lang="fi-FI" dirty="0" err="1" smtClean="0">
                <a:solidFill>
                  <a:schemeClr val="tx2"/>
                </a:solidFill>
              </a:rPr>
              <a:t>Techonology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of Finland, </a:t>
            </a:r>
            <a:r>
              <a:rPr lang="fi-FI" dirty="0" err="1" smtClean="0">
                <a:solidFill>
                  <a:schemeClr val="tx2"/>
                </a:solidFill>
              </a:rPr>
              <a:t>Finnish</a:t>
            </a:r>
            <a:r>
              <a:rPr lang="fi-FI" dirty="0" smtClean="0">
                <a:solidFill>
                  <a:schemeClr val="tx2"/>
                </a:solidFill>
              </a:rPr>
              <a:t> Centre for </a:t>
            </a:r>
            <a:r>
              <a:rPr lang="fi-FI" dirty="0" err="1" smtClean="0">
                <a:solidFill>
                  <a:schemeClr val="tx2"/>
                </a:solidFill>
              </a:rPr>
              <a:t>Pensions</a:t>
            </a:r>
            <a:r>
              <a:rPr lang="fi-FI" dirty="0" smtClean="0">
                <a:solidFill>
                  <a:schemeClr val="tx2"/>
                </a:solidFill>
              </a:rPr>
              <a:t>, </a:t>
            </a:r>
            <a:r>
              <a:rPr lang="fi-FI" dirty="0" err="1" smtClean="0">
                <a:solidFill>
                  <a:schemeClr val="tx2"/>
                </a:solidFill>
              </a:rPr>
              <a:t>Statistics</a:t>
            </a:r>
            <a:r>
              <a:rPr lang="fi-FI" dirty="0" smtClean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2272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8837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Retirement</a:t>
            </a:r>
            <a:r>
              <a:rPr lang="fi-FI" dirty="0" smtClean="0"/>
              <a:t> of Technology Industry </a:t>
            </a:r>
            <a:r>
              <a:rPr lang="fi-FI" dirty="0" err="1" smtClean="0"/>
              <a:t>Blue</a:t>
            </a:r>
            <a:r>
              <a:rPr lang="fi-FI" dirty="0" smtClean="0"/>
              <a:t> </a:t>
            </a:r>
            <a:r>
              <a:rPr lang="fi-FI" dirty="0" err="1" smtClean="0"/>
              <a:t>Collar</a:t>
            </a:r>
            <a:r>
              <a:rPr lang="fi-FI" dirty="0" smtClean="0"/>
              <a:t> </a:t>
            </a:r>
            <a:r>
              <a:rPr lang="fi-FI" dirty="0" err="1" smtClean="0"/>
              <a:t>Employees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81481481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08678" y="1210929"/>
            <a:ext cx="161935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Individuals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per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year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0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12567" cy="306614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</a:t>
            </a:r>
            <a:r>
              <a:rPr lang="fi-FI" dirty="0">
                <a:solidFill>
                  <a:schemeClr val="tx2"/>
                </a:solidFill>
              </a:rPr>
              <a:t>: </a:t>
            </a:r>
            <a:r>
              <a:rPr lang="fi-FI" dirty="0" err="1" smtClean="0">
                <a:solidFill>
                  <a:schemeClr val="tx2"/>
                </a:solidFill>
              </a:rPr>
              <a:t>Wage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inquiry</a:t>
            </a:r>
            <a:r>
              <a:rPr lang="fi-FI" dirty="0" smtClean="0">
                <a:solidFill>
                  <a:schemeClr val="tx2"/>
                </a:solidFill>
              </a:rPr>
              <a:t> of the </a:t>
            </a:r>
            <a:r>
              <a:rPr lang="fi-FI" dirty="0" err="1" smtClean="0">
                <a:solidFill>
                  <a:schemeClr val="tx2"/>
                </a:solidFill>
              </a:rPr>
              <a:t>Techonology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of Finland, </a:t>
            </a:r>
            <a:r>
              <a:rPr lang="fi-FI" dirty="0" err="1" smtClean="0">
                <a:solidFill>
                  <a:schemeClr val="tx2"/>
                </a:solidFill>
              </a:rPr>
              <a:t>Finnish</a:t>
            </a:r>
            <a:r>
              <a:rPr lang="fi-FI" dirty="0" smtClean="0">
                <a:solidFill>
                  <a:schemeClr val="tx2"/>
                </a:solidFill>
              </a:rPr>
              <a:t> Centre for </a:t>
            </a:r>
            <a:r>
              <a:rPr lang="fi-FI" dirty="0" err="1" smtClean="0">
                <a:solidFill>
                  <a:schemeClr val="tx2"/>
                </a:solidFill>
              </a:rPr>
              <a:t>Pensions</a:t>
            </a:r>
            <a:r>
              <a:rPr lang="fi-FI" dirty="0" smtClean="0">
                <a:solidFill>
                  <a:schemeClr val="tx2"/>
                </a:solidFill>
              </a:rPr>
              <a:t>, </a:t>
            </a:r>
            <a:r>
              <a:rPr lang="fi-FI" dirty="0" err="1" smtClean="0">
                <a:solidFill>
                  <a:schemeClr val="tx2"/>
                </a:solidFill>
              </a:rPr>
              <a:t>Statistics</a:t>
            </a:r>
            <a:r>
              <a:rPr lang="fi-FI" dirty="0" smtClean="0">
                <a:solidFill>
                  <a:schemeClr val="tx2"/>
                </a:solidFill>
              </a:rPr>
              <a:t> Finland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6" y="4727574"/>
            <a:ext cx="1661486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4041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Overview</a:t>
            </a:r>
            <a:r>
              <a:rPr lang="fi-FI" dirty="0" smtClean="0"/>
              <a:t> of the </a:t>
            </a:r>
            <a:r>
              <a:rPr lang="fi-FI" dirty="0" err="1" smtClean="0"/>
              <a:t>Situation</a:t>
            </a:r>
            <a:r>
              <a:rPr lang="fi-FI" dirty="0" smtClean="0"/>
              <a:t> in the Technology Industry and Outlook for </a:t>
            </a:r>
            <a:r>
              <a:rPr lang="fi-FI" dirty="0" err="1" smtClean="0"/>
              <a:t>Autumn</a:t>
            </a:r>
            <a:r>
              <a:rPr lang="fi-FI" dirty="0" smtClean="0"/>
              <a:t> 2016 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>
          <a:xfrm>
            <a:off x="1117939" y="1237611"/>
            <a:ext cx="7666125" cy="35417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Finland is in the </a:t>
            </a:r>
            <a:r>
              <a:rPr lang="fi-FI" sz="1400" dirty="0" err="1">
                <a:sym typeface="Arial" charset="0"/>
              </a:rPr>
              <a:t>grip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structural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change</a:t>
            </a:r>
            <a:r>
              <a:rPr lang="fi-FI" sz="1400" dirty="0">
                <a:sym typeface="Arial" charset="0"/>
              </a:rPr>
              <a:t>. </a:t>
            </a:r>
            <a:r>
              <a:rPr lang="fi-FI" sz="1400" dirty="0" err="1">
                <a:sym typeface="Arial" charset="0"/>
              </a:rPr>
              <a:t>Development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remains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uneven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 smtClean="0">
                <a:sym typeface="Arial" charset="0"/>
              </a:rPr>
              <a:t>between</a:t>
            </a:r>
            <a:r>
              <a:rPr lang="fi-FI" sz="1400" dirty="0" smtClean="0">
                <a:sym typeface="Arial" charset="0"/>
              </a:rPr>
              <a:t> </a:t>
            </a:r>
            <a:r>
              <a:rPr lang="fi-FI" sz="1400" dirty="0" err="1" smtClean="0">
                <a:sym typeface="Arial" charset="0"/>
              </a:rPr>
              <a:t>companies</a:t>
            </a:r>
            <a:r>
              <a:rPr lang="fi-FI" sz="1400" dirty="0">
                <a:sym typeface="Arial" charset="0"/>
              </a:rPr>
              <a:t>.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in Finland </a:t>
            </a:r>
            <a:r>
              <a:rPr lang="fi-FI" sz="1400" dirty="0" err="1">
                <a:sym typeface="Arial" charset="0"/>
              </a:rPr>
              <a:t>increased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slihtly</a:t>
            </a:r>
            <a:r>
              <a:rPr lang="fi-FI" sz="1400" dirty="0">
                <a:sym typeface="Arial" charset="0"/>
              </a:rPr>
              <a:t> in 2015 </a:t>
            </a:r>
            <a:r>
              <a:rPr lang="fi-FI" sz="1400" dirty="0" err="1">
                <a:sym typeface="Arial" charset="0"/>
              </a:rPr>
              <a:t>compared</a:t>
            </a:r>
            <a:r>
              <a:rPr lang="fi-FI" sz="1400" dirty="0">
                <a:sym typeface="Arial" charset="0"/>
              </a:rPr>
              <a:t> to the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 2014.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totalled</a:t>
            </a:r>
            <a:r>
              <a:rPr lang="fi-FI" sz="1400" dirty="0">
                <a:sym typeface="Arial" charset="0"/>
              </a:rPr>
              <a:t> EUR 68.2 </a:t>
            </a:r>
            <a:r>
              <a:rPr lang="fi-FI" sz="1400" dirty="0" err="1">
                <a:sym typeface="Arial" charset="0"/>
              </a:rPr>
              <a:t>billion</a:t>
            </a:r>
            <a:r>
              <a:rPr lang="fi-FI" sz="1400" dirty="0">
                <a:sym typeface="Arial" charset="0"/>
              </a:rPr>
              <a:t>. In the </a:t>
            </a:r>
            <a:r>
              <a:rPr lang="fi-FI" sz="1400" dirty="0" err="1">
                <a:sym typeface="Arial" charset="0"/>
              </a:rPr>
              <a:t>pre-crisis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 2008 it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EUR 86 </a:t>
            </a:r>
            <a:r>
              <a:rPr lang="fi-FI" sz="1400" dirty="0" err="1">
                <a:sym typeface="Arial" charset="0"/>
              </a:rPr>
              <a:t>billion</a:t>
            </a:r>
            <a:r>
              <a:rPr lang="fi-FI" sz="1400" dirty="0">
                <a:sym typeface="Arial" charset="0"/>
              </a:rPr>
              <a:t>.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The </a:t>
            </a:r>
            <a:r>
              <a:rPr lang="fi-FI" sz="1400" dirty="0" err="1">
                <a:sym typeface="Arial" charset="0"/>
              </a:rPr>
              <a:t>monetary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new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orders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reported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between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April-June</a:t>
            </a:r>
            <a:r>
              <a:rPr lang="fi-FI" sz="1400" dirty="0">
                <a:sym typeface="Arial" charset="0"/>
              </a:rPr>
              <a:t> 2016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24 %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the </a:t>
            </a:r>
            <a:r>
              <a:rPr lang="fi-FI" sz="1400" dirty="0" err="1">
                <a:sym typeface="Arial" charset="0"/>
              </a:rPr>
              <a:t>corresponding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period</a:t>
            </a:r>
            <a:r>
              <a:rPr lang="fi-FI" sz="1400" dirty="0">
                <a:sym typeface="Arial" charset="0"/>
              </a:rPr>
              <a:t> in 2015, and </a:t>
            </a:r>
            <a:r>
              <a:rPr lang="fi-FI" sz="1400" dirty="0" err="1">
                <a:sym typeface="Arial" charset="0"/>
              </a:rPr>
              <a:t>three</a:t>
            </a:r>
            <a:r>
              <a:rPr lang="fi-FI" sz="1400" dirty="0">
                <a:sym typeface="Arial" charset="0"/>
              </a:rPr>
              <a:t> per </a:t>
            </a:r>
            <a:r>
              <a:rPr lang="fi-FI" sz="1400" dirty="0" err="1">
                <a:sym typeface="Arial" charset="0"/>
              </a:rPr>
              <a:t>cent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the </a:t>
            </a:r>
            <a:r>
              <a:rPr lang="fi-FI" sz="1400" dirty="0" err="1">
                <a:sym typeface="Arial" charset="0"/>
              </a:rPr>
              <a:t>preceding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quarter</a:t>
            </a:r>
            <a:r>
              <a:rPr lang="fi-FI" sz="1400" dirty="0">
                <a:sym typeface="Arial" charset="0"/>
              </a:rPr>
              <a:t>. The 2015 </a:t>
            </a:r>
            <a:r>
              <a:rPr lang="fi-FI" sz="1400" dirty="0" err="1">
                <a:sym typeface="Arial" charset="0"/>
              </a:rPr>
              <a:t>comparison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period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included</a:t>
            </a:r>
            <a:r>
              <a:rPr lang="fi-FI" sz="1400" dirty="0">
                <a:sym typeface="Arial" charset="0"/>
              </a:rPr>
              <a:t> a </a:t>
            </a:r>
            <a:r>
              <a:rPr lang="fi-FI" sz="1400" dirty="0" err="1">
                <a:sym typeface="Arial" charset="0"/>
              </a:rPr>
              <a:t>major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ship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order</a:t>
            </a:r>
            <a:r>
              <a:rPr lang="fi-FI" sz="1400" dirty="0">
                <a:sym typeface="Arial" charset="0"/>
              </a:rPr>
              <a:t>.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At the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June</a:t>
            </a:r>
            <a:r>
              <a:rPr lang="fi-FI" sz="1400" dirty="0">
                <a:sym typeface="Arial" charset="0"/>
              </a:rPr>
              <a:t>, the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order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books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was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four</a:t>
            </a:r>
            <a:r>
              <a:rPr lang="fi-FI" sz="1400" dirty="0">
                <a:sym typeface="Arial" charset="0"/>
              </a:rPr>
              <a:t> per </a:t>
            </a:r>
            <a:r>
              <a:rPr lang="fi-FI" sz="1400" dirty="0" err="1">
                <a:sym typeface="Arial" charset="0"/>
              </a:rPr>
              <a:t>cent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higher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-on-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, </a:t>
            </a:r>
            <a:r>
              <a:rPr lang="fi-FI" sz="1400" dirty="0" err="1">
                <a:sym typeface="Arial" charset="0"/>
              </a:rPr>
              <a:t>but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six</a:t>
            </a:r>
            <a:r>
              <a:rPr lang="fi-FI" sz="1400" dirty="0">
                <a:sym typeface="Arial" charset="0"/>
              </a:rPr>
              <a:t> per </a:t>
            </a:r>
            <a:r>
              <a:rPr lang="fi-FI" sz="1400" dirty="0" err="1">
                <a:sym typeface="Arial" charset="0"/>
              </a:rPr>
              <a:t>cent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below</a:t>
            </a:r>
            <a:r>
              <a:rPr lang="fi-FI" sz="1400" dirty="0">
                <a:sym typeface="Arial" charset="0"/>
              </a:rPr>
              <a:t> the </a:t>
            </a:r>
            <a:r>
              <a:rPr lang="fi-FI" sz="1400" dirty="0" err="1">
                <a:sym typeface="Arial" charset="0"/>
              </a:rPr>
              <a:t>value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reported</a:t>
            </a:r>
            <a:r>
              <a:rPr lang="fi-FI" sz="1400" dirty="0">
                <a:sym typeface="Arial" charset="0"/>
              </a:rPr>
              <a:t> at the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March</a:t>
            </a:r>
            <a:r>
              <a:rPr lang="fi-FI" sz="1400" dirty="0">
                <a:sym typeface="Arial" charset="0"/>
              </a:rPr>
              <a:t>.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The </a:t>
            </a:r>
            <a:r>
              <a:rPr lang="fi-FI" sz="1400" dirty="0" err="1">
                <a:sym typeface="Arial" charset="0"/>
              </a:rPr>
              <a:t>turnover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technology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industry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companies</a:t>
            </a:r>
            <a:r>
              <a:rPr lang="fi-FI" sz="1400" dirty="0">
                <a:sym typeface="Arial" charset="0"/>
              </a:rPr>
              <a:t> is </a:t>
            </a:r>
            <a:r>
              <a:rPr lang="fi-FI" sz="1400" dirty="0" err="1">
                <a:sym typeface="Arial" charset="0"/>
              </a:rPr>
              <a:t>expected</a:t>
            </a:r>
            <a:r>
              <a:rPr lang="fi-FI" sz="1400" dirty="0">
                <a:sym typeface="Arial" charset="0"/>
              </a:rPr>
              <a:t> to </a:t>
            </a:r>
            <a:r>
              <a:rPr lang="fi-FI" sz="1400" dirty="0" err="1">
                <a:sym typeface="Arial" charset="0"/>
              </a:rPr>
              <a:t>remain</a:t>
            </a:r>
            <a:r>
              <a:rPr lang="fi-FI" sz="1400" dirty="0">
                <a:sym typeface="Arial" charset="0"/>
              </a:rPr>
              <a:t> at the </a:t>
            </a:r>
            <a:r>
              <a:rPr lang="fi-FI" sz="1400" dirty="0" err="1">
                <a:sym typeface="Arial" charset="0"/>
              </a:rPr>
              <a:t>same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or</a:t>
            </a:r>
            <a:r>
              <a:rPr lang="fi-FI" sz="1400" dirty="0">
                <a:sym typeface="Arial" charset="0"/>
              </a:rPr>
              <a:t> a </a:t>
            </a:r>
            <a:r>
              <a:rPr lang="fi-FI" sz="1400" dirty="0" err="1">
                <a:sym typeface="Arial" charset="0"/>
              </a:rPr>
              <a:t>slightly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lower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level</a:t>
            </a:r>
            <a:r>
              <a:rPr lang="fi-FI" sz="1400" dirty="0">
                <a:sym typeface="Arial" charset="0"/>
              </a:rPr>
              <a:t> in the </a:t>
            </a:r>
            <a:r>
              <a:rPr lang="fi-FI" sz="1400" dirty="0" err="1">
                <a:sym typeface="Arial" charset="0"/>
              </a:rPr>
              <a:t>autumn</a:t>
            </a:r>
            <a:r>
              <a:rPr lang="fi-FI" sz="1400" dirty="0">
                <a:sym typeface="Arial" charset="0"/>
              </a:rPr>
              <a:t> of 2016 </a:t>
            </a:r>
            <a:r>
              <a:rPr lang="fi-FI" sz="1400" dirty="0" err="1">
                <a:sym typeface="Arial" charset="0"/>
              </a:rPr>
              <a:t>than</a:t>
            </a:r>
            <a:r>
              <a:rPr lang="fi-FI" sz="1400" dirty="0">
                <a:sym typeface="Arial" charset="0"/>
              </a:rPr>
              <a:t> in the </a:t>
            </a:r>
            <a:r>
              <a:rPr lang="fi-FI" sz="1400" dirty="0" err="1">
                <a:sym typeface="Arial" charset="0"/>
              </a:rPr>
              <a:t>corresponding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period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last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year</a:t>
            </a:r>
            <a:r>
              <a:rPr lang="fi-FI" sz="1400" dirty="0">
                <a:sym typeface="Arial" charset="0"/>
              </a:rPr>
              <a:t>.     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fi-FI" sz="1400" dirty="0">
                <a:sym typeface="Arial" charset="0"/>
              </a:rPr>
              <a:t>- </a:t>
            </a:r>
            <a:r>
              <a:rPr lang="fi-FI" sz="1400" dirty="0" err="1">
                <a:sym typeface="Arial" charset="0"/>
              </a:rPr>
              <a:t>Since</a:t>
            </a:r>
            <a:r>
              <a:rPr lang="fi-FI" sz="1400" dirty="0">
                <a:sym typeface="Arial" charset="0"/>
              </a:rPr>
              <a:t> 2008, </a:t>
            </a:r>
            <a:r>
              <a:rPr lang="fi-FI" sz="1400" dirty="0" err="1">
                <a:sym typeface="Arial" charset="0"/>
              </a:rPr>
              <a:t>personnel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numbers</a:t>
            </a:r>
            <a:r>
              <a:rPr lang="fi-FI" sz="1400" dirty="0">
                <a:sym typeface="Arial" charset="0"/>
              </a:rPr>
              <a:t> in Finland </a:t>
            </a:r>
            <a:r>
              <a:rPr lang="fi-FI" sz="1400" dirty="0" err="1">
                <a:sym typeface="Arial" charset="0"/>
              </a:rPr>
              <a:t>have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shrunk</a:t>
            </a:r>
            <a:r>
              <a:rPr lang="fi-FI" sz="1400" dirty="0">
                <a:sym typeface="Arial" charset="0"/>
              </a:rPr>
              <a:t> </a:t>
            </a:r>
            <a:r>
              <a:rPr lang="fi-FI" sz="1400" dirty="0" err="1">
                <a:sym typeface="Arial" charset="0"/>
              </a:rPr>
              <a:t>by</a:t>
            </a:r>
            <a:r>
              <a:rPr lang="fi-FI" sz="1400" dirty="0">
                <a:sym typeface="Arial" charset="0"/>
              </a:rPr>
              <a:t> 40,000 </a:t>
            </a:r>
            <a:r>
              <a:rPr lang="fi-FI" sz="1400" dirty="0" err="1">
                <a:sym typeface="Arial" charset="0"/>
              </a:rPr>
              <a:t>employees</a:t>
            </a:r>
            <a:r>
              <a:rPr lang="fi-FI" sz="1400" dirty="0">
                <a:sym typeface="Arial" charset="0"/>
              </a:rPr>
              <a:t>, </a:t>
            </a:r>
            <a:r>
              <a:rPr lang="fi-FI" sz="1400" dirty="0" err="1">
                <a:sym typeface="Arial" charset="0"/>
              </a:rPr>
              <a:t>totalling</a:t>
            </a:r>
            <a:r>
              <a:rPr lang="fi-FI" sz="1400" dirty="0">
                <a:sym typeface="Arial" charset="0"/>
              </a:rPr>
              <a:t> on </a:t>
            </a:r>
            <a:r>
              <a:rPr lang="fi-FI" sz="1400" dirty="0" err="1">
                <a:sym typeface="Arial" charset="0"/>
              </a:rPr>
              <a:t>average</a:t>
            </a:r>
            <a:r>
              <a:rPr lang="fi-FI" sz="1400" dirty="0">
                <a:sym typeface="Arial" charset="0"/>
              </a:rPr>
              <a:t> 286,000 at the </a:t>
            </a:r>
            <a:r>
              <a:rPr lang="fi-FI" sz="1400" dirty="0" err="1">
                <a:sym typeface="Arial" charset="0"/>
              </a:rPr>
              <a:t>end</a:t>
            </a:r>
            <a:r>
              <a:rPr lang="fi-FI" sz="1400" dirty="0">
                <a:sym typeface="Arial" charset="0"/>
              </a:rPr>
              <a:t> of </a:t>
            </a:r>
            <a:r>
              <a:rPr lang="fi-FI" sz="1400" dirty="0" err="1">
                <a:sym typeface="Arial" charset="0"/>
              </a:rPr>
              <a:t>June</a:t>
            </a:r>
            <a:r>
              <a:rPr lang="fi-FI" sz="1400" dirty="0">
                <a:sym typeface="Arial" charset="0"/>
              </a:rPr>
              <a:t> 2016. </a:t>
            </a:r>
            <a:endParaRPr lang="fi-FI" sz="1400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456423" y="2422479"/>
            <a:ext cx="231154" cy="29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29282E"/>
                </a:solidFill>
              </a:rPr>
              <a:t>l</a:t>
            </a:r>
            <a:endParaRPr lang="en-GB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3337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sz="3200" spc="-50" dirty="0" smtClean="0"/>
              <a:t>World </a:t>
            </a:r>
            <a:r>
              <a:rPr lang="fi-FI" sz="3200" spc="-50" dirty="0" err="1" smtClean="0"/>
              <a:t>Economic</a:t>
            </a:r>
            <a:r>
              <a:rPr lang="fi-FI" sz="3200" spc="-50" dirty="0" smtClean="0"/>
              <a:t> Outlook</a:t>
            </a:r>
            <a:endParaRPr lang="fi-FI" sz="3200" spc="-50" dirty="0"/>
          </a:p>
          <a:p>
            <a:endParaRPr lang="fi-FI" sz="3200" spc="-50" dirty="0"/>
          </a:p>
          <a:p>
            <a:r>
              <a:rPr lang="fi-FI" sz="3200" spc="-50" dirty="0"/>
              <a:t>- </a:t>
            </a:r>
            <a:r>
              <a:rPr lang="fi-FI" sz="3200" spc="-50" dirty="0" smtClean="0"/>
              <a:t>Finland as a </a:t>
            </a:r>
            <a:r>
              <a:rPr lang="fi-FI" sz="3200" spc="-50" dirty="0" err="1" smtClean="0"/>
              <a:t>Part</a:t>
            </a:r>
            <a:r>
              <a:rPr lang="fi-FI" sz="3200" spc="-50" dirty="0" smtClean="0"/>
              <a:t> of Global </a:t>
            </a:r>
            <a:r>
              <a:rPr lang="fi-FI" sz="3200" spc="-50" dirty="0" err="1" smtClean="0"/>
              <a:t>Economy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>
                <a:solidFill>
                  <a:srgbClr val="FFFFFF"/>
                </a:solidFill>
              </a:rPr>
              <a:pPr/>
              <a:t>10/7/2016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905266" cy="241340"/>
          </a:xfrm>
        </p:spPr>
        <p:txBody>
          <a:bodyPr/>
          <a:lstStyle/>
          <a:p>
            <a:r>
              <a:rPr lang="fi-FI" dirty="0">
                <a:solidFill>
                  <a:srgbClr val="FFFFFF"/>
                </a:solidFill>
              </a:rPr>
              <a:t>Technology </a:t>
            </a:r>
            <a:r>
              <a:rPr lang="fi-FI" dirty="0" err="1" smtClean="0">
                <a:solidFill>
                  <a:srgbClr val="FFFFFF"/>
                </a:solidFill>
              </a:rPr>
              <a:t>Industries</a:t>
            </a:r>
            <a:r>
              <a:rPr lang="fi-FI" dirty="0" smtClean="0">
                <a:solidFill>
                  <a:srgbClr val="FFFFFF"/>
                </a:solidFill>
              </a:rPr>
              <a:t> of Finland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5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smtClean="0"/>
              <a:t>GDP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Grown</a:t>
            </a:r>
            <a:r>
              <a:rPr lang="fi-FI" dirty="0" smtClean="0"/>
              <a:t> in Europe and the USA,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Slightly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8138801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146119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13658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Growth is Lowering in China, Remaining Fast in </a:t>
            </a:r>
            <a:r>
              <a:rPr lang="en-GB" dirty="0" smtClean="0">
                <a:solidFill>
                  <a:srgbClr val="002060"/>
                </a:solidFill>
              </a:rPr>
              <a:t>India, Recession </a:t>
            </a:r>
            <a:r>
              <a:rPr lang="en-GB" dirty="0">
                <a:solidFill>
                  <a:srgbClr val="002060"/>
                </a:solidFill>
              </a:rPr>
              <a:t>Continues in Russia and in </a:t>
            </a:r>
            <a:r>
              <a:rPr lang="en-GB" dirty="0" smtClean="0">
                <a:solidFill>
                  <a:srgbClr val="002060"/>
                </a:solidFill>
              </a:rPr>
              <a:t>Brazil </a:t>
            </a:r>
            <a:r>
              <a:rPr lang="en-GB" sz="1400" b="0" dirty="0" smtClean="0">
                <a:solidFill>
                  <a:srgbClr val="002060"/>
                </a:solidFill>
              </a:rPr>
              <a:t>Share </a:t>
            </a:r>
            <a:r>
              <a:rPr lang="en-GB" sz="1400" b="0" dirty="0">
                <a:solidFill>
                  <a:srgbClr val="002060"/>
                </a:solidFill>
              </a:rPr>
              <a:t>of global GDP in China, Brazil and Russia is 23%, in China 16% (adjusted </a:t>
            </a:r>
            <a:r>
              <a:rPr lang="en-GB" sz="1400" b="0" dirty="0" smtClean="0">
                <a:solidFill>
                  <a:srgbClr val="002060"/>
                </a:solidFill>
              </a:rPr>
              <a:t>for PP)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12198585"/>
              </p:ext>
            </p:extLst>
          </p:nvPr>
        </p:nvGraphicFramePr>
        <p:xfrm>
          <a:off x="383718" y="1340531"/>
          <a:ext cx="8386088" cy="330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340531"/>
                        <a:ext cx="8386088" cy="330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0082394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 smtClean="0"/>
              <a:t>Latest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September</a:t>
            </a:r>
            <a:r>
              <a:rPr lang="fi-FI" dirty="0" smtClean="0"/>
              <a:t> 2016   </a:t>
            </a:r>
            <a:endParaRPr lang="fi-FI" dirty="0"/>
          </a:p>
          <a:p>
            <a:r>
              <a:rPr lang="fi-FI" dirty="0" smtClean="0"/>
              <a:t>Source: </a:t>
            </a:r>
            <a:r>
              <a:rPr lang="fi-FI" dirty="0"/>
              <a:t>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rgbClr val="002664"/>
                </a:solidFill>
              </a:rPr>
              <a:t>GDP </a:t>
            </a:r>
            <a:r>
              <a:rPr lang="fi-FI" dirty="0" err="1">
                <a:solidFill>
                  <a:srgbClr val="002664"/>
                </a:solidFill>
              </a:rPr>
              <a:t>Growth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err="1">
                <a:solidFill>
                  <a:srgbClr val="002664"/>
                </a:solidFill>
              </a:rPr>
              <a:t>Has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err="1">
                <a:solidFill>
                  <a:srgbClr val="002664"/>
                </a:solidFill>
              </a:rPr>
              <a:t>Continued</a:t>
            </a:r>
            <a:r>
              <a:rPr lang="fi-FI" dirty="0">
                <a:solidFill>
                  <a:srgbClr val="002664"/>
                </a:solidFill>
              </a:rPr>
              <a:t> in </a:t>
            </a:r>
            <a:r>
              <a:rPr lang="fi-FI" dirty="0" err="1">
                <a:solidFill>
                  <a:srgbClr val="002664"/>
                </a:solidFill>
              </a:rPr>
              <a:t>Eurozone</a:t>
            </a:r>
            <a:r>
              <a:rPr lang="fi-FI" dirty="0">
                <a:solidFill>
                  <a:srgbClr val="002664"/>
                </a:solidFill>
              </a:rPr>
              <a:t> in </a:t>
            </a:r>
            <a:r>
              <a:rPr lang="fi-FI" dirty="0" err="1" smtClean="0">
                <a:solidFill>
                  <a:srgbClr val="002664"/>
                </a:solidFill>
              </a:rPr>
              <a:t>September</a:t>
            </a:r>
            <a:r>
              <a:rPr lang="fi-FI" dirty="0" smtClean="0">
                <a:solidFill>
                  <a:srgbClr val="002664"/>
                </a:solidFill>
              </a:rPr>
              <a:t>, </a:t>
            </a:r>
            <a:r>
              <a:rPr lang="fi-FI" dirty="0" err="1">
                <a:solidFill>
                  <a:srgbClr val="002664"/>
                </a:solidFill>
              </a:rPr>
              <a:t>but</a:t>
            </a:r>
            <a:r>
              <a:rPr lang="fi-FI" dirty="0">
                <a:solidFill>
                  <a:srgbClr val="002664"/>
                </a:solidFill>
              </a:rPr>
              <a:t> at the </a:t>
            </a:r>
            <a:r>
              <a:rPr lang="fi-FI" dirty="0" err="1">
                <a:solidFill>
                  <a:srgbClr val="002664"/>
                </a:solidFill>
              </a:rPr>
              <a:t>Slower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err="1">
                <a:solidFill>
                  <a:srgbClr val="002664"/>
                </a:solidFill>
              </a:rPr>
              <a:t>Rate</a:t>
            </a:r>
            <a:r>
              <a:rPr lang="fi-FI" dirty="0">
                <a:solidFill>
                  <a:srgbClr val="002664"/>
                </a:solidFill>
              </a:rPr>
              <a:t> 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1400" b="0" dirty="0" err="1">
                <a:solidFill>
                  <a:srgbClr val="002664"/>
                </a:solidFill>
              </a:rPr>
              <a:t>Purchase</a:t>
            </a:r>
            <a:r>
              <a:rPr lang="fi-FI" sz="1400" b="0" dirty="0">
                <a:solidFill>
                  <a:srgbClr val="002664"/>
                </a:solidFill>
              </a:rPr>
              <a:t> </a:t>
            </a:r>
            <a:r>
              <a:rPr lang="fi-FI" sz="1400" b="0" dirty="0" err="1">
                <a:solidFill>
                  <a:srgbClr val="002664"/>
                </a:solidFill>
              </a:rPr>
              <a:t>Managers</a:t>
            </a:r>
            <a:r>
              <a:rPr lang="fi-FI" sz="1400" b="0" dirty="0">
                <a:solidFill>
                  <a:srgbClr val="002664"/>
                </a:solidFill>
              </a:rPr>
              <a:t>’ Index (PMI), 50 = no </a:t>
            </a:r>
            <a:r>
              <a:rPr lang="fi-FI" sz="1400" b="0" dirty="0" err="1">
                <a:solidFill>
                  <a:srgbClr val="002664"/>
                </a:solidFill>
              </a:rPr>
              <a:t>change</a:t>
            </a:r>
            <a:r>
              <a:rPr lang="fi-FI" sz="1400" b="0" dirty="0">
                <a:solidFill>
                  <a:srgbClr val="002664"/>
                </a:solidFill>
              </a:rPr>
              <a:t> </a:t>
            </a:r>
            <a:r>
              <a:rPr lang="fi-FI" sz="1400" b="0" dirty="0" err="1">
                <a:solidFill>
                  <a:srgbClr val="002664"/>
                </a:solidFill>
              </a:rPr>
              <a:t>from</a:t>
            </a:r>
            <a:r>
              <a:rPr lang="fi-FI" sz="1400" b="0" dirty="0">
                <a:solidFill>
                  <a:srgbClr val="002664"/>
                </a:solidFill>
              </a:rPr>
              <a:t> </a:t>
            </a:r>
            <a:r>
              <a:rPr lang="fi-FI" sz="1400" b="0" dirty="0" err="1">
                <a:solidFill>
                  <a:srgbClr val="002664"/>
                </a:solidFill>
              </a:rPr>
              <a:t>previous</a:t>
            </a:r>
            <a:r>
              <a:rPr lang="fi-FI" sz="1400" b="0" dirty="0">
                <a:solidFill>
                  <a:srgbClr val="002664"/>
                </a:solidFill>
              </a:rPr>
              <a:t> </a:t>
            </a:r>
            <a:r>
              <a:rPr lang="fi-FI" sz="1400" b="0" dirty="0" err="1" smtClean="0">
                <a:solidFill>
                  <a:srgbClr val="002664"/>
                </a:solidFill>
              </a:rPr>
              <a:t>month</a:t>
            </a:r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pic>
        <p:nvPicPr>
          <p:cNvPr id="9" name="Sisällön paikkamerkki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2000" y="1275729"/>
            <a:ext cx="8467264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2186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fi-FI" dirty="0"/>
              <a:t>The </a:t>
            </a:r>
            <a:r>
              <a:rPr lang="fi-FI" dirty="0" err="1"/>
              <a:t>Finnish</a:t>
            </a:r>
            <a:r>
              <a:rPr lang="fi-FI" dirty="0"/>
              <a:t> Technology Industry Is </a:t>
            </a:r>
            <a:r>
              <a:rPr lang="fi-FI" dirty="0" err="1"/>
              <a:t>Comprised</a:t>
            </a:r>
            <a:r>
              <a:rPr lang="fi-FI" dirty="0"/>
              <a:t> of </a:t>
            </a:r>
            <a:r>
              <a:rPr lang="fi-FI" dirty="0" err="1"/>
              <a:t>Five</a:t>
            </a:r>
            <a:r>
              <a:rPr lang="fi-FI" dirty="0"/>
              <a:t> </a:t>
            </a:r>
            <a:r>
              <a:rPr lang="fi-FI" dirty="0" smtClean="0"/>
              <a:t>Sub-</a:t>
            </a:r>
            <a:r>
              <a:rPr lang="fi-FI" dirty="0" err="1" smtClean="0"/>
              <a:t>Sectors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38848" y="1794150"/>
            <a:ext cx="3142279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ELEKTRONICS AND ELECTROTECHNICAL </a:t>
            </a:r>
          </a:p>
          <a:p>
            <a:pPr>
              <a:lnSpc>
                <a:spcPts val="1182"/>
              </a:lnSpc>
            </a:pPr>
            <a:r>
              <a:rPr lang="fi-FI" sz="1050" b="1" spc="-33" dirty="0"/>
              <a:t>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Data </a:t>
            </a:r>
            <a:r>
              <a:rPr lang="fi-FI" sz="1050" spc="-33" dirty="0" err="1"/>
              <a:t>communications</a:t>
            </a:r>
            <a:r>
              <a:rPr lang="fi-FI" sz="1050" spc="-33" dirty="0"/>
              <a:t> </a:t>
            </a:r>
            <a:r>
              <a:rPr lang="fi-FI" sz="1050" spc="-33" dirty="0" err="1"/>
              <a:t>equipment</a:t>
            </a:r>
            <a:r>
              <a:rPr lang="fi-FI" sz="1050" spc="-33" dirty="0"/>
              <a:t>, </a:t>
            </a:r>
            <a:r>
              <a:rPr lang="fi-FI" sz="1050" spc="-33" dirty="0" err="1"/>
              <a:t>electrical</a:t>
            </a:r>
            <a:r>
              <a:rPr lang="fi-FI" sz="1050" spc="-33" dirty="0"/>
              <a:t> </a:t>
            </a: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medical</a:t>
            </a:r>
            <a:r>
              <a:rPr lang="fi-FI" sz="1050" spc="-33" dirty="0"/>
              <a:t> </a:t>
            </a:r>
            <a:r>
              <a:rPr lang="fi-FI" sz="1050" spc="-33" dirty="0" err="1"/>
              <a:t>technology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(2015): 14.6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(2015): </a:t>
            </a:r>
            <a:r>
              <a:rPr lang="fi-FI" sz="1050" spc="-33" dirty="0" smtClean="0"/>
              <a:t>40,600</a:t>
            </a:r>
            <a:endParaRPr lang="fi-FI" sz="1050" spc="-40" dirty="0"/>
          </a:p>
        </p:txBody>
      </p:sp>
      <p:sp>
        <p:nvSpPr>
          <p:cNvPr id="9" name="Tekstiruutu 8"/>
          <p:cNvSpPr txBox="1"/>
          <p:nvPr/>
        </p:nvSpPr>
        <p:spPr>
          <a:xfrm>
            <a:off x="3485797" y="1790643"/>
            <a:ext cx="2499968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METALS INDUSTRY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Steel products, </a:t>
            </a:r>
            <a:r>
              <a:rPr lang="fi-FI" sz="1050" spc="-33" dirty="0" err="1"/>
              <a:t>non-ferrous</a:t>
            </a:r>
            <a:r>
              <a:rPr lang="fi-FI" sz="1050" spc="-33" dirty="0"/>
              <a:t> </a:t>
            </a:r>
            <a:r>
              <a:rPr lang="fi-FI" sz="1050" spc="-33" dirty="0" err="1"/>
              <a:t>metals</a:t>
            </a:r>
            <a:r>
              <a:rPr lang="fi-FI" sz="1050" spc="-33" dirty="0"/>
              <a:t>, </a:t>
            </a:r>
            <a:r>
              <a:rPr lang="fi-FI" sz="1050" spc="-33" dirty="0" err="1"/>
              <a:t>castings</a:t>
            </a:r>
            <a:r>
              <a:rPr lang="fi-FI" sz="1050" spc="-33" dirty="0"/>
              <a:t>, </a:t>
            </a:r>
            <a:r>
              <a:rPr lang="fi-FI" sz="1050" spc="-33" dirty="0" err="1"/>
              <a:t>metallic</a:t>
            </a:r>
            <a:r>
              <a:rPr lang="fi-FI" sz="1050" spc="-33" dirty="0"/>
              <a:t> </a:t>
            </a:r>
            <a:r>
              <a:rPr lang="fi-FI" sz="1050" spc="-33" dirty="0" err="1"/>
              <a:t>minerals</a:t>
            </a:r>
            <a:r>
              <a:rPr lang="fi-FI" sz="1050" spc="-33" dirty="0"/>
              <a:t>                     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(2015): 9.1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(2015): </a:t>
            </a:r>
            <a:r>
              <a:rPr lang="fi-FI" sz="1050" spc="-33" dirty="0" smtClean="0"/>
              <a:t>15,800</a:t>
            </a:r>
            <a:endParaRPr lang="fi-FI" sz="1050" spc="-40" dirty="0"/>
          </a:p>
        </p:txBody>
      </p:sp>
      <p:sp>
        <p:nvSpPr>
          <p:cNvPr id="10" name="Tekstiruutu 9"/>
          <p:cNvSpPr txBox="1"/>
          <p:nvPr/>
        </p:nvSpPr>
        <p:spPr>
          <a:xfrm>
            <a:off x="5954716" y="1778493"/>
            <a:ext cx="288229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MECHANICAL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Machinery</a:t>
            </a:r>
            <a:r>
              <a:rPr lang="fi-FI" sz="1050" spc="-33" dirty="0"/>
              <a:t>, </a:t>
            </a:r>
            <a:r>
              <a:rPr lang="fi-FI" sz="1050" spc="-33" dirty="0" err="1"/>
              <a:t>metal</a:t>
            </a:r>
            <a:r>
              <a:rPr lang="fi-FI" sz="1050" spc="-33" dirty="0"/>
              <a:t> products, </a:t>
            </a:r>
            <a:r>
              <a:rPr lang="fi-FI" sz="1050" spc="-33" dirty="0" err="1"/>
              <a:t>vehicles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(2015): 28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(2015): 124,600 </a:t>
            </a:r>
            <a:endParaRPr lang="fi-FI" sz="1050" spc="-4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350260" y="3342320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INFORMATION TECHNOLOGY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/>
              <a:t>IT </a:t>
            </a:r>
            <a:r>
              <a:rPr lang="fi-FI" sz="1050" spc="-33" dirty="0" err="1"/>
              <a:t>services</a:t>
            </a:r>
            <a:r>
              <a:rPr lang="fi-FI" sz="1050" spc="-33" dirty="0"/>
              <a:t>, </a:t>
            </a:r>
            <a:r>
              <a:rPr lang="fi-FI" sz="1050" spc="-33" dirty="0" err="1"/>
              <a:t>applications</a:t>
            </a:r>
            <a:r>
              <a:rPr lang="fi-FI" sz="1050" spc="-33" dirty="0"/>
              <a:t> and </a:t>
            </a:r>
            <a:r>
              <a:rPr lang="fi-FI" sz="1050" spc="-33" dirty="0" err="1"/>
              <a:t>programming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(2015): 11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endParaRPr lang="fi-FI" sz="1050" spc="-33" dirty="0"/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(2015): </a:t>
            </a:r>
            <a:r>
              <a:rPr lang="fi-FI" sz="1050" spc="-33" dirty="0" smtClean="0"/>
              <a:t>59,300</a:t>
            </a:r>
            <a:endParaRPr lang="fi-FI" sz="1050" spc="-4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3492225" y="3350938"/>
            <a:ext cx="2834890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ts val="1182"/>
              </a:lnSpc>
            </a:pPr>
            <a:r>
              <a:rPr lang="fi-FI" sz="1050" b="1" spc="-33" dirty="0"/>
              <a:t>CONSULTING ENGINEERING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Expertise</a:t>
            </a:r>
            <a:r>
              <a:rPr lang="fi-FI" sz="1050" spc="-33" dirty="0"/>
              <a:t> for </a:t>
            </a:r>
            <a:r>
              <a:rPr lang="fi-FI" sz="1050" spc="-33" dirty="0" err="1"/>
              <a:t>construction</a:t>
            </a:r>
            <a:r>
              <a:rPr lang="fi-FI" sz="1050" spc="-33" dirty="0"/>
              <a:t> </a:t>
            </a:r>
            <a:r>
              <a:rPr lang="fi-FI" sz="1050" spc="-33" dirty="0" err="1"/>
              <a:t>industry</a:t>
            </a:r>
            <a:r>
              <a:rPr lang="fi-FI" sz="1050" spc="-33" dirty="0"/>
              <a:t> and </a:t>
            </a:r>
            <a:r>
              <a:rPr lang="fi-FI" sz="1050" spc="-33" dirty="0" err="1"/>
              <a:t>infrastructure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Turnover</a:t>
            </a:r>
            <a:r>
              <a:rPr lang="fi-FI" sz="1050" spc="-33" dirty="0"/>
              <a:t> (2015): 5.5 </a:t>
            </a:r>
            <a:r>
              <a:rPr lang="fi-FI" sz="1050" spc="-33" dirty="0" err="1"/>
              <a:t>billion</a:t>
            </a:r>
            <a:r>
              <a:rPr lang="fi-FI" sz="1050" spc="-33" dirty="0"/>
              <a:t> </a:t>
            </a:r>
            <a:r>
              <a:rPr lang="fi-FI" sz="1050" spc="-33" dirty="0" err="1"/>
              <a:t>euros</a:t>
            </a:r>
            <a:r>
              <a:rPr lang="fi-FI" sz="1050" spc="-33" dirty="0"/>
              <a:t> </a:t>
            </a:r>
          </a:p>
          <a:p>
            <a:pPr marL="91131" indent="-91131">
              <a:lnSpc>
                <a:spcPts val="1182"/>
              </a:lnSpc>
              <a:buFont typeface="Arial" panose="020B0604020202020204" pitchFamily="34" charset="0"/>
              <a:buChar char="•"/>
            </a:pPr>
            <a:r>
              <a:rPr lang="fi-FI" sz="1050" spc="-33" dirty="0" err="1"/>
              <a:t>Personnel</a:t>
            </a:r>
            <a:r>
              <a:rPr lang="fi-FI" sz="1050" spc="-33" dirty="0"/>
              <a:t> (2015): 48,200 </a:t>
            </a:r>
            <a:endParaRPr lang="fi-FI" sz="1050" spc="-40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29" y="1456385"/>
            <a:ext cx="283129" cy="28312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38" y="1458571"/>
            <a:ext cx="284194" cy="28419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77" y="3007289"/>
            <a:ext cx="282984" cy="282984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607" y="3007289"/>
            <a:ext cx="284813" cy="284813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845" y="1459085"/>
            <a:ext cx="284959" cy="284959"/>
          </a:xfrm>
          <a:prstGeom prst="rect">
            <a:avLst/>
          </a:prstGeom>
        </p:spPr>
      </p:pic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42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Volume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err="1" smtClean="0"/>
              <a:t>Macrobond</a:t>
            </a:r>
            <a:endParaRPr lang="en-GB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0743605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470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6780"/>
          </a:xfrm>
        </p:spPr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Volume in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the EU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98550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9027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Global Industrial Production Growth Continues at </a:t>
            </a:r>
            <a:r>
              <a:rPr lang="en-GB" dirty="0" smtClean="0"/>
              <a:t>a Slow Rate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57343" cy="165163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157251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97060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 smtClean="0"/>
              <a:t>Latest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September</a:t>
            </a:r>
            <a:r>
              <a:rPr lang="fi-FI" dirty="0" smtClean="0"/>
              <a:t> 2016   </a:t>
            </a:r>
            <a:endParaRPr lang="fi-FI" dirty="0"/>
          </a:p>
          <a:p>
            <a:r>
              <a:rPr lang="fi-FI" dirty="0" smtClean="0"/>
              <a:t>Source: </a:t>
            </a:r>
            <a:r>
              <a:rPr lang="fi-FI" dirty="0"/>
              <a:t>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China is </a:t>
            </a:r>
            <a:r>
              <a:rPr lang="fi-FI" dirty="0" err="1"/>
              <a:t>Unchanged</a:t>
            </a:r>
            <a:r>
              <a:rPr lang="fi-FI" dirty="0"/>
              <a:t>   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</a:t>
            </a:r>
            <a:r>
              <a:rPr lang="fi-FI" sz="1400" b="0" dirty="0" smtClean="0"/>
              <a:t>China </a:t>
            </a:r>
            <a:endParaRPr lang="fi-FI" sz="1400" dirty="0"/>
          </a:p>
        </p:txBody>
      </p:sp>
      <p:pic>
        <p:nvPicPr>
          <p:cNvPr id="11" name="Sisällön paikkamerkki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1998" y="1103313"/>
            <a:ext cx="8467265" cy="3541712"/>
          </a:xfrm>
          <a:prstGeom prst="rect">
            <a:avLst/>
          </a:prstGeom>
        </p:spPr>
      </p:pic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772855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 smtClean="0"/>
              <a:t>Latest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September</a:t>
            </a:r>
            <a:r>
              <a:rPr lang="fi-FI" dirty="0" smtClean="0"/>
              <a:t> 2016   </a:t>
            </a:r>
            <a:endParaRPr lang="fi-FI" dirty="0"/>
          </a:p>
          <a:p>
            <a:r>
              <a:rPr lang="fi-FI" dirty="0" smtClean="0"/>
              <a:t>Source: </a:t>
            </a:r>
            <a:r>
              <a:rPr lang="fi-FI" dirty="0"/>
              <a:t>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</a:t>
            </a:r>
            <a:r>
              <a:rPr lang="fi-FI" dirty="0" err="1" smtClean="0"/>
              <a:t>Russia</a:t>
            </a:r>
            <a:r>
              <a:rPr lang="fi-FI" dirty="0" smtClean="0"/>
              <a:t> is </a:t>
            </a:r>
            <a:r>
              <a:rPr lang="fi-FI" dirty="0" err="1" smtClean="0"/>
              <a:t>Slightly</a:t>
            </a:r>
            <a:r>
              <a:rPr lang="fi-FI" dirty="0" smtClean="0"/>
              <a:t> </a:t>
            </a:r>
            <a:r>
              <a:rPr lang="fi-FI" dirty="0" err="1" smtClean="0"/>
              <a:t>Growing</a:t>
            </a:r>
            <a:r>
              <a:rPr lang="fi-FI" dirty="0" smtClean="0"/>
              <a:t>   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</a:t>
            </a:r>
            <a:r>
              <a:rPr lang="fi-FI" sz="1400" b="0" dirty="0" smtClean="0"/>
              <a:t>China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</a:t>
            </a: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pic>
        <p:nvPicPr>
          <p:cNvPr id="9" name="Sisällön paikkamerkki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103313"/>
            <a:ext cx="8437237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5259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 smtClean="0"/>
              <a:t>Latest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September</a:t>
            </a:r>
            <a:r>
              <a:rPr lang="fi-FI" dirty="0" smtClean="0"/>
              <a:t> 2016   </a:t>
            </a:r>
            <a:endParaRPr lang="fi-FI" dirty="0"/>
          </a:p>
          <a:p>
            <a:r>
              <a:rPr lang="fi-FI" dirty="0" smtClean="0"/>
              <a:t>Source: </a:t>
            </a:r>
            <a:r>
              <a:rPr lang="fi-FI" dirty="0"/>
              <a:t>Markit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058381"/>
          </a:xfrm>
        </p:spPr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</a:t>
            </a:r>
            <a:r>
              <a:rPr lang="fi-FI" dirty="0" smtClean="0"/>
              <a:t>Brazil is </a:t>
            </a:r>
            <a:r>
              <a:rPr lang="fi-FI" dirty="0" err="1" smtClean="0"/>
              <a:t>Dropping</a:t>
            </a:r>
            <a:r>
              <a:rPr lang="fi-FI" dirty="0" smtClean="0"/>
              <a:t>   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in </a:t>
            </a:r>
            <a:r>
              <a:rPr lang="fi-FI" sz="1400" b="0" dirty="0" smtClean="0"/>
              <a:t>China </a:t>
            </a:r>
            <a:endParaRPr lang="fi-FI" sz="1400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 smtClean="0">
                <a:solidFill>
                  <a:srgbClr val="29282E"/>
                </a:solidFill>
              </a:rPr>
              <a:t>Industries</a:t>
            </a:r>
            <a:r>
              <a:rPr lang="fi-FI" dirty="0" smtClean="0">
                <a:solidFill>
                  <a:srgbClr val="29282E"/>
                </a:solidFill>
              </a:rPr>
              <a:t> </a:t>
            </a: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pic>
        <p:nvPicPr>
          <p:cNvPr id="11" name="Sisällön paikkamerkki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52000" y="1081327"/>
            <a:ext cx="846726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16297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r>
              <a:rPr lang="fi-FI" dirty="0"/>
              <a:t>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7948857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USA is </a:t>
            </a:r>
            <a:r>
              <a:rPr lang="fi-FI" dirty="0" err="1" smtClean="0"/>
              <a:t>Slightly</a:t>
            </a:r>
            <a:r>
              <a:rPr lang="fi-FI" dirty="0" smtClean="0"/>
              <a:t> </a:t>
            </a:r>
            <a:r>
              <a:rPr lang="fi-FI" dirty="0" err="1" smtClean="0"/>
              <a:t>Increasing</a:t>
            </a:r>
            <a:r>
              <a:rPr lang="fi-FI" dirty="0"/>
              <a:t/>
            </a:r>
            <a:br>
              <a:rPr lang="fi-FI" dirty="0"/>
            </a:br>
            <a:r>
              <a:rPr lang="fi-FI" sz="1400" b="0" dirty="0" err="1"/>
              <a:t>Purchase</a:t>
            </a:r>
            <a:r>
              <a:rPr lang="fi-FI" sz="1400" b="0" dirty="0"/>
              <a:t> </a:t>
            </a:r>
            <a:r>
              <a:rPr lang="fi-FI" sz="1400" b="0" dirty="0" err="1"/>
              <a:t>Managers</a:t>
            </a:r>
            <a:r>
              <a:rPr lang="fi-FI" sz="1400" b="0" dirty="0"/>
              <a:t>’ Index (PMI) in </a:t>
            </a:r>
            <a:r>
              <a:rPr lang="fi-FI" sz="1400" b="0" dirty="0" err="1"/>
              <a:t>manufacturing</a:t>
            </a:r>
            <a:r>
              <a:rPr lang="fi-FI" sz="1400" b="0" dirty="0"/>
              <a:t> </a:t>
            </a:r>
            <a:r>
              <a:rPr lang="fi-FI" sz="1400" b="0" dirty="0" err="1"/>
              <a:t>industry</a:t>
            </a:r>
            <a:r>
              <a:rPr lang="fi-FI" sz="1400" b="0" dirty="0"/>
              <a:t> </a:t>
            </a:r>
            <a:endParaRPr lang="fi-FI" sz="1400" b="0" dirty="0" smtClean="0"/>
          </a:p>
          <a:p>
            <a:pPr>
              <a:lnSpc>
                <a:spcPct val="100000"/>
              </a:lnSpc>
            </a:pPr>
            <a:r>
              <a:rPr lang="fi-FI" sz="1400" b="0" dirty="0" smtClean="0"/>
              <a:t>50 </a:t>
            </a:r>
            <a:r>
              <a:rPr lang="fi-FI" sz="1400" b="0" dirty="0"/>
              <a:t>= no </a:t>
            </a:r>
            <a:r>
              <a:rPr lang="fi-FI" sz="1400" b="0" dirty="0" err="1"/>
              <a:t>change</a:t>
            </a:r>
            <a:r>
              <a:rPr lang="fi-FI" sz="1400" b="0" dirty="0"/>
              <a:t> </a:t>
            </a:r>
            <a:r>
              <a:rPr lang="fi-FI" sz="1400" b="0" dirty="0" err="1"/>
              <a:t>from</a:t>
            </a:r>
            <a:r>
              <a:rPr lang="fi-FI" sz="1400" b="0" dirty="0"/>
              <a:t> </a:t>
            </a:r>
            <a:r>
              <a:rPr lang="fi-FI" sz="1400" b="0" dirty="0" err="1"/>
              <a:t>previous</a:t>
            </a:r>
            <a:r>
              <a:rPr lang="fi-FI" sz="1400" b="0" dirty="0"/>
              <a:t> </a:t>
            </a:r>
            <a:r>
              <a:rPr lang="fi-FI" sz="1400" b="0" dirty="0" err="1"/>
              <a:t>month</a:t>
            </a:r>
            <a:r>
              <a:rPr lang="fi-FI" sz="1400" b="0" dirty="0"/>
              <a:t>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44059434"/>
              </p:ext>
            </p:extLst>
          </p:nvPr>
        </p:nvGraphicFramePr>
        <p:xfrm>
          <a:off x="383718" y="1210929"/>
          <a:ext cx="8386088" cy="343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2396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2"/>
                </a:solidFill>
              </a:rPr>
              <a:t>Growth of Residence Construction Has Lowered in China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1400" b="0" dirty="0">
                <a:solidFill>
                  <a:schemeClr val="tx2"/>
                </a:solidFill>
              </a:rPr>
              <a:t>Share of China in Asian GDP is 42%  (adjusted for </a:t>
            </a:r>
            <a:r>
              <a:rPr lang="en-GB" sz="1400" b="0" dirty="0" smtClean="0">
                <a:solidFill>
                  <a:schemeClr val="tx2"/>
                </a:solidFill>
              </a:rPr>
              <a:t>PP)</a:t>
            </a:r>
            <a:endParaRPr lang="fi-FI" sz="1400" b="0" dirty="0">
              <a:solidFill>
                <a:schemeClr val="tx2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1251851"/>
              </p:ext>
            </p:extLst>
          </p:nvPr>
        </p:nvGraphicFramePr>
        <p:xfrm>
          <a:off x="383718" y="1275730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30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982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err="1" smtClean="0"/>
              <a:t>Souce</a:t>
            </a:r>
            <a:r>
              <a:rPr lang="fi-FI" dirty="0" smtClean="0"/>
              <a:t>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Fixed Investments in Russia and Brazil are Falling</a:t>
            </a:r>
            <a:r>
              <a:rPr lang="en-GB" dirty="0"/>
              <a:t/>
            </a:r>
            <a:br>
              <a:rPr lang="en-GB" dirty="0"/>
            </a:br>
            <a:r>
              <a:rPr lang="en-GB" sz="1400" b="0" dirty="0">
                <a:solidFill>
                  <a:schemeClr val="tx2"/>
                </a:solidFill>
              </a:rPr>
              <a:t>Share of Russia in European GDP is </a:t>
            </a:r>
            <a:r>
              <a:rPr lang="en-GB" sz="1400" b="0" dirty="0" smtClean="0">
                <a:solidFill>
                  <a:schemeClr val="tx2"/>
                </a:solidFill>
              </a:rPr>
              <a:t>13 % (</a:t>
            </a:r>
            <a:r>
              <a:rPr lang="en-GB" sz="1400" b="0" dirty="0">
                <a:solidFill>
                  <a:schemeClr val="tx2"/>
                </a:solidFill>
              </a:rPr>
              <a:t>adjusted for PP)</a:t>
            </a:r>
            <a:br>
              <a:rPr lang="en-GB" sz="1400" b="0" dirty="0">
                <a:solidFill>
                  <a:schemeClr val="tx2"/>
                </a:solidFill>
              </a:rPr>
            </a:br>
            <a:r>
              <a:rPr lang="en-GB" sz="1400" b="0" dirty="0">
                <a:solidFill>
                  <a:schemeClr val="tx2"/>
                </a:solidFill>
              </a:rPr>
              <a:t>Share of Brazil in Latin American GDP is </a:t>
            </a:r>
            <a:r>
              <a:rPr lang="en-GB" sz="1400" b="0" dirty="0" smtClean="0">
                <a:solidFill>
                  <a:schemeClr val="tx2"/>
                </a:solidFill>
              </a:rPr>
              <a:t>35 % </a:t>
            </a:r>
            <a:r>
              <a:rPr lang="en-GB" sz="1400" b="0" dirty="0">
                <a:solidFill>
                  <a:schemeClr val="tx2"/>
                </a:solidFill>
              </a:rPr>
              <a:t>(adjusted for PP) 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5217280"/>
              </p:ext>
            </p:extLst>
          </p:nvPr>
        </p:nvGraphicFramePr>
        <p:xfrm>
          <a:off x="383718" y="1210929"/>
          <a:ext cx="8386088" cy="343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10929"/>
                        <a:ext cx="8386088" cy="3434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364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Macrobond</a:t>
            </a:r>
            <a:r>
              <a:rPr lang="en-US" dirty="0"/>
              <a:t>, The CPB Netherlands Bureau for Economic Policy Analysis</a:t>
            </a:r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/>
              <a:t>Global </a:t>
            </a:r>
            <a:r>
              <a:rPr lang="fi-FI" dirty="0" smtClean="0"/>
              <a:t>Trade is </a:t>
            </a:r>
            <a:r>
              <a:rPr lang="fi-FI" dirty="0" err="1" smtClean="0"/>
              <a:t>Developing</a:t>
            </a:r>
            <a:r>
              <a:rPr lang="fi-FI" dirty="0" smtClean="0"/>
              <a:t> </a:t>
            </a:r>
            <a:r>
              <a:rPr lang="fi-FI" dirty="0" err="1" smtClean="0"/>
              <a:t>Sluggish</a:t>
            </a:r>
            <a:r>
              <a:rPr lang="en-GB" sz="2400" b="0" dirty="0"/>
              <a:t> </a:t>
            </a:r>
            <a:r>
              <a:rPr lang="en-GB" sz="2400" b="0" dirty="0" smtClean="0"/>
              <a:t>                 </a:t>
            </a:r>
            <a:r>
              <a:rPr lang="en-GB" sz="1400" b="0" dirty="0" smtClean="0"/>
              <a:t>Import </a:t>
            </a:r>
            <a:r>
              <a:rPr lang="en-GB" sz="1400" b="0" dirty="0"/>
              <a:t>volume </a:t>
            </a:r>
            <a:r>
              <a:rPr lang="en-GB" sz="1400" b="0" dirty="0" smtClean="0"/>
              <a:t>development</a:t>
            </a:r>
            <a:endParaRPr lang="fi-FI" sz="1400" dirty="0"/>
          </a:p>
        </p:txBody>
      </p:sp>
      <p:graphicFrame>
        <p:nvGraphicFramePr>
          <p:cNvPr id="13" name="Sisällön paikkamerkki 12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93809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71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Technology Industry – </a:t>
            </a:r>
            <a:br>
              <a:rPr lang="en-GB" dirty="0"/>
            </a:br>
            <a:r>
              <a:rPr lang="en-GB" dirty="0"/>
              <a:t>the Largest Export Sector in </a:t>
            </a:r>
            <a:r>
              <a:rPr lang="en-GB" dirty="0" smtClean="0"/>
              <a:t>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Sisällön paikkamerkki 6"/>
          <p:cNvSpPr>
            <a:spLocks noGrp="1"/>
          </p:cNvSpPr>
          <p:nvPr>
            <p:ph sz="quarter" idx="17"/>
          </p:nvPr>
        </p:nvSpPr>
        <p:spPr>
          <a:xfrm>
            <a:off x="350770" y="1250375"/>
            <a:ext cx="4813603" cy="3218064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 smtClean="0"/>
              <a:t>50 % </a:t>
            </a:r>
            <a:r>
              <a:rPr lang="fi-FI" dirty="0" smtClean="0"/>
              <a:t>of </a:t>
            </a:r>
            <a:r>
              <a:rPr lang="fi-FI" dirty="0" err="1" smtClean="0"/>
              <a:t>total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exports</a:t>
            </a:r>
            <a:r>
              <a:rPr lang="fi-FI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Companies</a:t>
            </a:r>
            <a:r>
              <a:rPr lang="fi-FI" dirty="0" smtClean="0"/>
              <a:t> </a:t>
            </a:r>
            <a:r>
              <a:rPr lang="fi-FI" dirty="0" err="1" smtClean="0"/>
              <a:t>invest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b="1" dirty="0" smtClean="0"/>
              <a:t>EUR 5.5 </a:t>
            </a:r>
            <a:r>
              <a:rPr lang="fi-FI" b="1" dirty="0" err="1" smtClean="0"/>
              <a:t>billion</a:t>
            </a:r>
            <a:r>
              <a:rPr lang="fi-FI" b="1" dirty="0" smtClean="0"/>
              <a:t> </a:t>
            </a:r>
            <a:r>
              <a:rPr lang="fi-FI" dirty="0" err="1" smtClean="0"/>
              <a:t>annually</a:t>
            </a:r>
            <a:r>
              <a:rPr lang="fi-FI" dirty="0" smtClean="0"/>
              <a:t> in Finland.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b="1" dirty="0" smtClean="0"/>
              <a:t>75 </a:t>
            </a:r>
            <a:r>
              <a:rPr lang="fi-FI" b="1" dirty="0"/>
              <a:t>%</a:t>
            </a:r>
            <a:r>
              <a:rPr lang="fi-FI" dirty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private-sector</a:t>
            </a:r>
            <a:r>
              <a:rPr lang="fi-FI" dirty="0" smtClean="0"/>
              <a:t> R&amp;D </a:t>
            </a:r>
            <a:r>
              <a:rPr lang="fi-FI" dirty="0" err="1" smtClean="0"/>
              <a:t>investment</a:t>
            </a:r>
            <a:r>
              <a:rPr lang="fi-FI" dirty="0" smtClean="0"/>
              <a:t>.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 smtClean="0"/>
              <a:t>Almost</a:t>
            </a:r>
            <a:r>
              <a:rPr lang="fi-FI" dirty="0" smtClean="0"/>
              <a:t> </a:t>
            </a:r>
            <a:r>
              <a:rPr lang="fi-FI" b="1" dirty="0" smtClean="0"/>
              <a:t>280,000</a:t>
            </a:r>
            <a:r>
              <a:rPr lang="fi-FI" dirty="0" smtClean="0"/>
              <a:t> </a:t>
            </a:r>
            <a:r>
              <a:rPr lang="fi-FI" dirty="0" err="1" smtClean="0"/>
              <a:t>employed</a:t>
            </a:r>
            <a:r>
              <a:rPr lang="fi-FI" dirty="0" smtClean="0"/>
              <a:t> </a:t>
            </a:r>
            <a:r>
              <a:rPr lang="fi-FI" dirty="0" err="1" smtClean="0"/>
              <a:t>directly</a:t>
            </a:r>
            <a:r>
              <a:rPr lang="fi-FI" dirty="0" smtClean="0"/>
              <a:t> in the </a:t>
            </a:r>
            <a:r>
              <a:rPr lang="fi-FI" dirty="0" err="1" smtClean="0"/>
              <a:t>sector</a:t>
            </a:r>
            <a:r>
              <a:rPr lang="fi-FI" dirty="0" smtClean="0"/>
              <a:t>, </a:t>
            </a:r>
            <a:r>
              <a:rPr lang="fi-FI" b="1" dirty="0" smtClean="0"/>
              <a:t>700,000</a:t>
            </a:r>
            <a:r>
              <a:rPr lang="fi-FI" dirty="0" smtClean="0"/>
              <a:t> </a:t>
            </a:r>
            <a:r>
              <a:rPr lang="fi-FI" dirty="0" err="1" smtClean="0"/>
              <a:t>employed</a:t>
            </a:r>
            <a:r>
              <a:rPr lang="fi-FI" dirty="0" smtClean="0"/>
              <a:t> in </a:t>
            </a:r>
            <a:r>
              <a:rPr lang="fi-FI" dirty="0" err="1" smtClean="0"/>
              <a:t>total</a:t>
            </a:r>
            <a:r>
              <a:rPr lang="fi-FI" dirty="0" smtClean="0"/>
              <a:t>, </a:t>
            </a:r>
            <a:r>
              <a:rPr lang="fi-FI" dirty="0" err="1" smtClean="0"/>
              <a:t>equalling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b="1" dirty="0" smtClean="0"/>
              <a:t>30%</a:t>
            </a:r>
            <a:r>
              <a:rPr lang="fi-FI" dirty="0" smtClean="0"/>
              <a:t> of the </a:t>
            </a:r>
            <a:r>
              <a:rPr lang="fi-FI" dirty="0" err="1" smtClean="0"/>
              <a:t>entire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labour </a:t>
            </a:r>
            <a:r>
              <a:rPr lang="fi-FI" dirty="0" err="1" smtClean="0"/>
              <a:t>force</a:t>
            </a:r>
            <a:r>
              <a:rPr lang="fi-FI" dirty="0" smtClean="0"/>
              <a:t>.</a:t>
            </a:r>
            <a:endParaRPr lang="fi-FI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pc="-50" dirty="0" smtClean="0"/>
              <a:t>Technology </a:t>
            </a:r>
            <a:r>
              <a:rPr lang="fi-FI" spc="-50" dirty="0" err="1" smtClean="0"/>
              <a:t>Industries</a:t>
            </a:r>
            <a:r>
              <a:rPr lang="fi-FI" spc="-50" dirty="0" smtClean="0"/>
              <a:t> of Finland </a:t>
            </a:r>
            <a:r>
              <a:rPr lang="fi-FI" spc="-50" dirty="0" err="1" smtClean="0"/>
              <a:t>has</a:t>
            </a:r>
            <a:r>
              <a:rPr lang="fi-FI" spc="-50" dirty="0" smtClean="0"/>
              <a:t> </a:t>
            </a:r>
            <a:r>
              <a:rPr lang="fi-FI" spc="-50" dirty="0" err="1" smtClean="0"/>
              <a:t>over</a:t>
            </a:r>
            <a:r>
              <a:rPr lang="fi-FI" spc="-50" dirty="0" smtClean="0"/>
              <a:t> </a:t>
            </a:r>
            <a:r>
              <a:rPr lang="fi-FI" b="1" spc="-50" dirty="0" smtClean="0"/>
              <a:t>1,600</a:t>
            </a:r>
            <a:r>
              <a:rPr lang="fi-FI" spc="-50" dirty="0" smtClean="0"/>
              <a:t> </a:t>
            </a:r>
            <a:r>
              <a:rPr lang="fi-FI" spc="-50" dirty="0" err="1" smtClean="0"/>
              <a:t>member</a:t>
            </a:r>
            <a:r>
              <a:rPr lang="fi-FI" spc="-50" dirty="0" smtClean="0"/>
              <a:t> </a:t>
            </a:r>
            <a:r>
              <a:rPr lang="fi-FI" spc="-50" dirty="0" err="1" smtClean="0"/>
              <a:t>companies</a:t>
            </a:r>
            <a:r>
              <a:rPr lang="fi-FI" spc="-50" dirty="0" smtClean="0"/>
              <a:t>.</a:t>
            </a:r>
            <a:endParaRPr lang="fi-FI" spc="-50" dirty="0"/>
          </a:p>
        </p:txBody>
      </p:sp>
      <p:pic>
        <p:nvPicPr>
          <p:cNvPr id="10" name="Kuvan paikkamerkki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>
          <a:xfrm>
            <a:off x="5155209" y="1103313"/>
            <a:ext cx="3564055" cy="3347666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99245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Import to China Has Reduced from </a:t>
            </a:r>
            <a:r>
              <a:rPr lang="en-GB" dirty="0" smtClean="0"/>
              <a:t>Several Countries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5892190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11044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EU </a:t>
            </a:r>
            <a:r>
              <a:rPr lang="fi-FI" dirty="0" err="1" smtClean="0"/>
              <a:t>Countries</a:t>
            </a:r>
            <a:r>
              <a:rPr lang="fi-FI" dirty="0" smtClean="0"/>
              <a:t> to </a:t>
            </a:r>
            <a:r>
              <a:rPr lang="fi-FI" dirty="0" err="1" smtClean="0"/>
              <a:t>Russia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Fallen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Stabilized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476149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7917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Russia’s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* of Technology Industry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Finland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Lowered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Five</a:t>
            </a:r>
            <a:r>
              <a:rPr lang="fi-FI" dirty="0" smtClean="0"/>
              <a:t> Per Cent  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*) </a:t>
            </a:r>
            <a:r>
              <a:rPr lang="fi-FI" dirty="0" err="1" smtClean="0"/>
              <a:t>Soviet</a:t>
            </a:r>
            <a:r>
              <a:rPr lang="fi-FI" dirty="0" smtClean="0"/>
              <a:t> Union </a:t>
            </a:r>
            <a:r>
              <a:rPr lang="fi-FI" dirty="0" err="1" smtClean="0"/>
              <a:t>up</a:t>
            </a:r>
            <a:r>
              <a:rPr lang="fi-FI" dirty="0" smtClean="0"/>
              <a:t> to 1991</a:t>
            </a:r>
          </a:p>
          <a:p>
            <a:r>
              <a:rPr lang="fi-FI" dirty="0" smtClean="0"/>
              <a:t>Source: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Customs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8649185"/>
              </p:ext>
            </p:extLst>
          </p:nvPr>
        </p:nvGraphicFramePr>
        <p:xfrm>
          <a:off x="381000" y="1275729"/>
          <a:ext cx="8391525" cy="336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6108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IMF (</a:t>
            </a:r>
            <a:r>
              <a:rPr lang="fi-FI" dirty="0" err="1"/>
              <a:t>July</a:t>
            </a:r>
            <a:r>
              <a:rPr lang="fi-FI" dirty="0"/>
              <a:t> 2016)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chemeClr val="tx2"/>
                </a:solidFill>
              </a:rPr>
              <a:t>Global </a:t>
            </a:r>
            <a:r>
              <a:rPr lang="fi-FI" dirty="0" err="1">
                <a:solidFill>
                  <a:schemeClr val="tx2"/>
                </a:solidFill>
              </a:rPr>
              <a:t>Economy</a:t>
            </a:r>
            <a:r>
              <a:rPr lang="fi-FI" dirty="0">
                <a:solidFill>
                  <a:schemeClr val="tx2"/>
                </a:solidFill>
              </a:rPr>
              <a:t> is </a:t>
            </a:r>
            <a:r>
              <a:rPr lang="fi-FI" dirty="0" err="1">
                <a:solidFill>
                  <a:schemeClr val="tx2"/>
                </a:solidFill>
              </a:rPr>
              <a:t>Expected</a:t>
            </a:r>
            <a:r>
              <a:rPr lang="fi-FI" dirty="0">
                <a:solidFill>
                  <a:schemeClr val="tx2"/>
                </a:solidFill>
              </a:rPr>
              <a:t> to </a:t>
            </a:r>
            <a:r>
              <a:rPr lang="fi-FI" dirty="0" err="1">
                <a:solidFill>
                  <a:schemeClr val="tx2"/>
                </a:solidFill>
              </a:rPr>
              <a:t>Grow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by</a:t>
            </a:r>
            <a:r>
              <a:rPr lang="fi-FI" dirty="0">
                <a:solidFill>
                  <a:schemeClr val="tx2"/>
                </a:solidFill>
              </a:rPr>
              <a:t> 3.1 % in </a:t>
            </a:r>
            <a:r>
              <a:rPr lang="fi-FI" dirty="0" smtClean="0">
                <a:solidFill>
                  <a:schemeClr val="tx2"/>
                </a:solidFill>
              </a:rPr>
              <a:t>2016                                                                           </a:t>
            </a:r>
            <a:r>
              <a:rPr lang="fi-FI" sz="1400" b="0" dirty="0" smtClean="0">
                <a:solidFill>
                  <a:schemeClr val="tx2"/>
                </a:solidFill>
              </a:rPr>
              <a:t>GDP </a:t>
            </a:r>
            <a:r>
              <a:rPr lang="fi-FI" sz="1400" b="0" dirty="0" err="1">
                <a:solidFill>
                  <a:schemeClr val="tx2"/>
                </a:solidFill>
              </a:rPr>
              <a:t>growth</a:t>
            </a:r>
            <a:r>
              <a:rPr lang="fi-FI" sz="1400" b="0" dirty="0">
                <a:solidFill>
                  <a:schemeClr val="tx2"/>
                </a:solidFill>
              </a:rPr>
              <a:t> in 2016, % 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52599" y="2797367"/>
            <a:ext cx="1371038" cy="585512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230776" y="3036380"/>
            <a:ext cx="1098466" cy="335564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333618" y="3257445"/>
            <a:ext cx="373135" cy="117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3714913" y="1858939"/>
            <a:ext cx="1235971" cy="151980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802540" y="2417372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North America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152666" y="2712624"/>
            <a:ext cx="144847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latin typeface="Verdana"/>
              </a:rPr>
              <a:t>Western Europe</a:t>
            </a:r>
            <a:endParaRPr lang="fi-FI" sz="1050" kern="0" dirty="0">
              <a:latin typeface="Verdana"/>
            </a:endParaRP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3201333" y="2843715"/>
            <a:ext cx="76287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Japan 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4044518" y="1573669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China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4964279" y="1599735"/>
            <a:ext cx="567976" cy="1774823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5537796" y="2571749"/>
            <a:ext cx="798236" cy="808694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4985972" y="1300350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India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6338724" y="3395138"/>
            <a:ext cx="242108" cy="407831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endParaRPr lang="fi-FI" sz="1209" kern="0">
              <a:solidFill>
                <a:srgbClr val="002664"/>
              </a:solidFill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6587885" y="2686254"/>
            <a:ext cx="386225" cy="691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831127" y="1588345"/>
            <a:ext cx="185279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Rest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of </a:t>
            </a:r>
          </a:p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Eastern Europe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6987203" y="3380702"/>
            <a:ext cx="243352" cy="86481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238393" y="2827173"/>
            <a:ext cx="97785" cy="5597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343232" y="2604998"/>
            <a:ext cx="370567" cy="7736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0853" y="2732552"/>
            <a:ext cx="754620" cy="642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752460" y="2572034"/>
            <a:ext cx="13775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 panose="020B0604030504040204" pitchFamily="34" charset="0"/>
              </a:rPr>
              <a:t>Russia</a:t>
            </a:r>
            <a:endParaRPr lang="fi-FI" sz="1209" kern="0" dirty="0">
              <a:solidFill>
                <a:srgbClr val="92D050"/>
              </a:solidFill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6788728" y="2864204"/>
            <a:ext cx="60305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Brazil</a:t>
            </a:r>
            <a:r>
              <a:rPr lang="fi-FI" sz="1209" kern="0" dirty="0" smtClean="0">
                <a:solidFill>
                  <a:srgbClr val="83A00C">
                    <a:lumMod val="60000"/>
                    <a:lumOff val="40000"/>
                  </a:srgbClr>
                </a:solidFill>
              </a:rPr>
              <a:t> </a:t>
            </a:r>
            <a:endParaRPr lang="fi-FI" sz="1209" kern="0" dirty="0">
              <a:solidFill>
                <a:srgbClr val="83A00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6519722" y="1867113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Mexico 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6647264" y="1619836"/>
            <a:ext cx="1734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Rest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of </a:t>
            </a:r>
          </a:p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Latin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America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7613982" y="1994778"/>
            <a:ext cx="10038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Middle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East </a:t>
            </a:r>
          </a:p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and </a:t>
            </a: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Africa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865278" y="1778429"/>
            <a:ext cx="1786617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Average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growth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: </a:t>
            </a:r>
          </a:p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+3,1 </a:t>
            </a:r>
            <a:r>
              <a:rPr lang="fi-FI" sz="1050" kern="0" dirty="0">
                <a:solidFill>
                  <a:srgbClr val="29282E"/>
                </a:solidFill>
                <a:latin typeface="Verdana"/>
              </a:rPr>
              <a:t>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52600" y="2662580"/>
            <a:ext cx="7622874" cy="236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227" name="Suora nuoliyhdysviiva 226"/>
          <p:cNvCxnSpPr/>
          <p:nvPr/>
        </p:nvCxnSpPr>
        <p:spPr bwMode="auto">
          <a:xfrm>
            <a:off x="2772557" y="2163275"/>
            <a:ext cx="200368" cy="451399"/>
          </a:xfrm>
          <a:prstGeom prst="straightConnector1">
            <a:avLst/>
          </a:prstGeom>
          <a:solidFill>
            <a:srgbClr val="7D001B"/>
          </a:solidFill>
          <a:ln w="12700" cap="flat" cmpd="sng" algn="ctr">
            <a:solidFill>
              <a:srgbClr val="29282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198736" y="4493663"/>
            <a:ext cx="733566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The </a:t>
            </a:r>
            <a:r>
              <a:rPr lang="fi-FI" sz="1050" dirty="0" err="1">
                <a:latin typeface="+mj-lt"/>
              </a:rPr>
              <a:t>width</a:t>
            </a:r>
            <a:r>
              <a:rPr lang="fi-FI" sz="1050" dirty="0">
                <a:latin typeface="+mj-lt"/>
              </a:rPr>
              <a:t> of the </a:t>
            </a:r>
            <a:r>
              <a:rPr lang="fi-FI" sz="1050" dirty="0" err="1">
                <a:latin typeface="+mj-lt"/>
              </a:rPr>
              <a:t>bar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indicates</a:t>
            </a:r>
            <a:r>
              <a:rPr lang="fi-FI" sz="1050" dirty="0">
                <a:latin typeface="+mj-lt"/>
              </a:rPr>
              <a:t> the </a:t>
            </a:r>
            <a:r>
              <a:rPr lang="fi-FI" sz="1050" dirty="0" err="1">
                <a:latin typeface="+mj-lt"/>
              </a:rPr>
              <a:t>share</a:t>
            </a:r>
            <a:r>
              <a:rPr lang="fi-FI" sz="1050" dirty="0">
                <a:latin typeface="+mj-lt"/>
              </a:rPr>
              <a:t> of </a:t>
            </a:r>
            <a:r>
              <a:rPr lang="fi-FI" sz="1050" dirty="0" err="1">
                <a:latin typeface="+mj-lt"/>
              </a:rPr>
              <a:t>global</a:t>
            </a:r>
            <a:r>
              <a:rPr lang="fi-FI" sz="1050" dirty="0">
                <a:latin typeface="+mj-lt"/>
              </a:rPr>
              <a:t> GDP in 2015 (</a:t>
            </a:r>
            <a:r>
              <a:rPr lang="fi-FI" sz="1050" dirty="0" err="1">
                <a:latin typeface="+mj-lt"/>
              </a:rPr>
              <a:t>adjusted</a:t>
            </a:r>
            <a:r>
              <a:rPr lang="fi-FI" sz="1050" dirty="0">
                <a:latin typeface="+mj-lt"/>
              </a:rPr>
              <a:t> for </a:t>
            </a:r>
            <a:r>
              <a:rPr lang="fi-FI" sz="1050" dirty="0" err="1">
                <a:latin typeface="+mj-lt"/>
              </a:rPr>
              <a:t>purchasing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power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parity</a:t>
            </a:r>
            <a:r>
              <a:rPr lang="fi-FI" sz="1050" dirty="0">
                <a:latin typeface="+mj-lt"/>
              </a:rPr>
              <a:t>), </a:t>
            </a:r>
            <a:r>
              <a:rPr lang="fi-FI" sz="1050" dirty="0" smtClean="0">
                <a:latin typeface="+mj-lt"/>
              </a:rPr>
              <a:t>%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30" name="Text Box 31"/>
          <p:cNvSpPr txBox="1">
            <a:spLocks noChangeArrowheads="1"/>
          </p:cNvSpPr>
          <p:nvPr/>
        </p:nvSpPr>
        <p:spPr bwMode="auto">
          <a:xfrm>
            <a:off x="6309558" y="303206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5620552" y="2205851"/>
            <a:ext cx="7072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 panose="020B0604030504040204" pitchFamily="34" charset="0"/>
              </a:rPr>
              <a:t>Rest</a:t>
            </a:r>
            <a:r>
              <a:rPr lang="fi-FI" sz="1050" dirty="0" smtClean="0">
                <a:solidFill>
                  <a:srgbClr val="29282E"/>
                </a:solidFill>
                <a:latin typeface="Verdana" panose="020B0604030504040204" pitchFamily="34" charset="0"/>
              </a:rPr>
              <a:t> of </a:t>
            </a:r>
          </a:p>
          <a:p>
            <a:r>
              <a:rPr lang="fi-FI" sz="1050" dirty="0" smtClean="0">
                <a:solidFill>
                  <a:srgbClr val="29282E"/>
                </a:solidFill>
                <a:latin typeface="Verdana" panose="020B0604030504040204" pitchFamily="34" charset="0"/>
              </a:rPr>
              <a:t>Asia</a:t>
            </a:r>
            <a:endParaRPr lang="fi-FI" sz="1050" dirty="0">
              <a:solidFill>
                <a:srgbClr val="29282E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3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8692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/>
              <a:t>IMF (</a:t>
            </a:r>
            <a:r>
              <a:rPr lang="fi-FI" dirty="0" err="1"/>
              <a:t>July</a:t>
            </a:r>
            <a:r>
              <a:rPr lang="fi-FI" dirty="0"/>
              <a:t> 2016), </a:t>
            </a:r>
            <a:r>
              <a:rPr lang="fi-FI" dirty="0" smtClean="0"/>
              <a:t>Board of </a:t>
            </a:r>
            <a:r>
              <a:rPr lang="fi-FI" dirty="0" err="1" smtClean="0"/>
              <a:t>Customs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 err="1" smtClean="0"/>
              <a:t>Export</a:t>
            </a:r>
            <a:r>
              <a:rPr lang="fi-FI" dirty="0" smtClean="0"/>
              <a:t> </a:t>
            </a:r>
            <a:r>
              <a:rPr lang="fi-FI" dirty="0" err="1" smtClean="0"/>
              <a:t>Demand</a:t>
            </a:r>
            <a:r>
              <a:rPr lang="fi-FI" dirty="0" smtClean="0"/>
              <a:t> for Technology Industry in Finland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Grow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2.0 % in 2016   </a:t>
            </a:r>
            <a:endParaRPr lang="fi-FI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 smtClean="0"/>
              <a:t>GDP </a:t>
            </a:r>
            <a:r>
              <a:rPr lang="fi-FI" sz="1200" b="0" dirty="0" err="1" smtClean="0"/>
              <a:t>growth</a:t>
            </a:r>
            <a:r>
              <a:rPr lang="fi-FI" sz="1200" b="0" dirty="0" smtClean="0"/>
              <a:t> 2016 </a:t>
            </a:r>
            <a:r>
              <a:rPr lang="fi-FI" sz="1200" b="0" dirty="0"/>
              <a:t>/ 2015, % </a:t>
            </a:r>
            <a:endParaRPr lang="fi-FI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339850"/>
          <a:ext cx="839152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8"/>
          <p:cNvSpPr>
            <a:spLocks noChangeArrowheads="1"/>
          </p:cNvSpPr>
          <p:nvPr/>
        </p:nvSpPr>
        <p:spPr bwMode="auto">
          <a:xfrm flipV="1">
            <a:off x="859717" y="2895754"/>
            <a:ext cx="760106" cy="573931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 flipV="1">
            <a:off x="1632497" y="3134371"/>
            <a:ext cx="3976319" cy="329813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17506" y="3325942"/>
            <a:ext cx="173791" cy="134857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796742" y="2053342"/>
            <a:ext cx="361464" cy="140745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60073" y="2604131"/>
            <a:ext cx="148159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North America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2949861" y="2789309"/>
            <a:ext cx="126509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Western Europe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245336" y="2805179"/>
            <a:ext cx="62228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Japan 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698319" y="1832734"/>
            <a:ext cx="56618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China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 flipV="1">
            <a:off x="6263777" y="2701351"/>
            <a:ext cx="533478" cy="75821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065306" y="1604102"/>
            <a:ext cx="5261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India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247831" y="2326343"/>
            <a:ext cx="64152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Rest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</a:t>
            </a:r>
          </a:p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of Asia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794881" y="3473132"/>
            <a:ext cx="301007" cy="396129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7104578" y="2830954"/>
            <a:ext cx="793029" cy="6379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 rot="-5400000">
            <a:off x="6516589" y="1758979"/>
            <a:ext cx="185279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 panose="020B0604030504040204" pitchFamily="34" charset="0"/>
              </a:rPr>
              <a:t>Rest</a:t>
            </a:r>
            <a:r>
              <a:rPr lang="fi-FI" sz="1050" kern="0" dirty="0" smtClean="0">
                <a:solidFill>
                  <a:srgbClr val="29282E"/>
                </a:solidFill>
                <a:latin typeface="Verdana" panose="020B0604030504040204" pitchFamily="34" charset="0"/>
              </a:rPr>
              <a:t> of </a:t>
            </a:r>
          </a:p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 panose="020B0604030504040204" pitchFamily="34" charset="0"/>
              </a:rPr>
              <a:t>Eastern Europe</a:t>
            </a:r>
            <a:endParaRPr lang="fi-FI" sz="1050" kern="0" dirty="0">
              <a:solidFill>
                <a:srgbClr val="29282E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7897707" y="3475636"/>
            <a:ext cx="116739" cy="808971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 flipV="1">
            <a:off x="8009700" y="2960555"/>
            <a:ext cx="73962" cy="5087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8083662" y="2701350"/>
            <a:ext cx="111568" cy="767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8195230" y="2789309"/>
            <a:ext cx="267743" cy="668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069">
              <a:defRPr/>
            </a:pPr>
            <a:endParaRPr lang="fi-FI" sz="1814" kern="0" smtClean="0">
              <a:solidFill>
                <a:srgbClr val="002664"/>
              </a:solidFill>
              <a:latin typeface="Arial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 rot="-5400000">
            <a:off x="6227126" y="2672692"/>
            <a:ext cx="13775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Russia</a:t>
            </a:r>
            <a:endParaRPr lang="fi-FI" sz="1209" kern="0" dirty="0">
              <a:solidFill>
                <a:srgbClr val="92D050"/>
              </a:solidFill>
            </a:endParaRP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 rot="-5400000">
            <a:off x="7682707" y="2620581"/>
            <a:ext cx="55976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Brazil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74403" y="1780473"/>
            <a:ext cx="17342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Rest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of </a:t>
            </a: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Latin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America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470738" y="1863590"/>
            <a:ext cx="173316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Middle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East and </a:t>
            </a: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Africa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76038" y="2152151"/>
            <a:ext cx="1366080" cy="415498"/>
          </a:xfrm>
          <a:prstGeom prst="rect">
            <a:avLst/>
          </a:prstGeom>
          <a:noFill/>
          <a:ln w="9525" algn="ctr">
            <a:solidFill>
              <a:srgbClr val="B1B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14069">
              <a:defRPr/>
            </a:pP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Average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kern="0" dirty="0" err="1" smtClean="0">
                <a:solidFill>
                  <a:srgbClr val="29282E"/>
                </a:solidFill>
                <a:latin typeface="Verdana"/>
              </a:rPr>
              <a:t>growth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: </a:t>
            </a:r>
            <a:endParaRPr lang="fi-FI" sz="1050" kern="0" dirty="0" smtClean="0">
              <a:solidFill>
                <a:srgbClr val="29282E"/>
              </a:solidFill>
              <a:latin typeface="Verdana"/>
            </a:endParaRPr>
          </a:p>
          <a:p>
            <a:pPr defTabSz="914069">
              <a:defRPr/>
            </a:pP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+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2.0 </a:t>
            </a:r>
            <a:r>
              <a:rPr lang="fi-FI" sz="1050" kern="0" dirty="0" smtClean="0">
                <a:solidFill>
                  <a:srgbClr val="29282E"/>
                </a:solidFill>
                <a:latin typeface="Verdana"/>
              </a:rPr>
              <a:t>%</a:t>
            </a:r>
            <a:endParaRPr lang="fi-FI" sz="1050" kern="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34" name="Line 49"/>
          <p:cNvSpPr>
            <a:spLocks noChangeShapeType="1"/>
          </p:cNvSpPr>
          <p:nvPr/>
        </p:nvSpPr>
        <p:spPr bwMode="auto">
          <a:xfrm>
            <a:off x="842364" y="3026516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162645" y="1842227"/>
            <a:ext cx="101132" cy="16111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503965" y="2554861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42"/>
          <p:cNvSpPr txBox="1">
            <a:spLocks noChangeArrowheads="1"/>
          </p:cNvSpPr>
          <p:nvPr/>
        </p:nvSpPr>
        <p:spPr bwMode="auto">
          <a:xfrm rot="-5400000">
            <a:off x="7285853" y="1731059"/>
            <a:ext cx="149119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Mexico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632497" y="4499800"/>
            <a:ext cx="668965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 dirty="0">
                <a:latin typeface="+mj-lt"/>
              </a:rPr>
              <a:t>The </a:t>
            </a:r>
            <a:r>
              <a:rPr lang="fi-FI" sz="1050" dirty="0" err="1">
                <a:latin typeface="+mj-lt"/>
              </a:rPr>
              <a:t>width</a:t>
            </a:r>
            <a:r>
              <a:rPr lang="fi-FI" sz="1050" dirty="0">
                <a:latin typeface="+mj-lt"/>
              </a:rPr>
              <a:t> of the </a:t>
            </a:r>
            <a:r>
              <a:rPr lang="fi-FI" sz="1050" dirty="0" err="1">
                <a:latin typeface="+mj-lt"/>
              </a:rPr>
              <a:t>bar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indicates</a:t>
            </a:r>
            <a:r>
              <a:rPr lang="fi-FI" sz="1050" dirty="0">
                <a:latin typeface="+mj-lt"/>
              </a:rPr>
              <a:t> the </a:t>
            </a:r>
            <a:r>
              <a:rPr lang="fi-FI" sz="1050" dirty="0" err="1">
                <a:latin typeface="+mj-lt"/>
              </a:rPr>
              <a:t>export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share</a:t>
            </a:r>
            <a:r>
              <a:rPr lang="fi-FI" sz="1050" dirty="0">
                <a:latin typeface="+mj-lt"/>
              </a:rPr>
              <a:t> of </a:t>
            </a:r>
            <a:r>
              <a:rPr lang="fi-FI" sz="1050" dirty="0" err="1">
                <a:latin typeface="+mj-lt"/>
              </a:rPr>
              <a:t>technology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industry</a:t>
            </a:r>
            <a:r>
              <a:rPr lang="fi-FI" sz="1050" dirty="0">
                <a:latin typeface="+mj-lt"/>
              </a:rPr>
              <a:t> </a:t>
            </a:r>
            <a:r>
              <a:rPr lang="fi-FI" sz="1050" dirty="0" err="1">
                <a:latin typeface="+mj-lt"/>
              </a:rPr>
              <a:t>from</a:t>
            </a:r>
            <a:r>
              <a:rPr lang="fi-FI" sz="1050" dirty="0">
                <a:latin typeface="+mj-lt"/>
              </a:rPr>
              <a:t> Finland in 2015, % </a:t>
            </a:r>
            <a:endParaRPr lang="fi-FI" sz="1050" dirty="0">
              <a:latin typeface="+mj-lt"/>
            </a:endParaRPr>
          </a:p>
        </p:txBody>
      </p:sp>
      <p:sp>
        <p:nvSpPr>
          <p:cNvPr id="3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4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7293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 smtClean="0"/>
              <a:t>Finland</a:t>
            </a:r>
            <a:r>
              <a:rPr lang="fi-FI" sz="3200" dirty="0" smtClean="0"/>
              <a:t>’s E</a:t>
            </a:r>
            <a:r>
              <a:rPr lang="en-GB" sz="3200" dirty="0" err="1" smtClean="0"/>
              <a:t>conomic</a:t>
            </a:r>
            <a:r>
              <a:rPr lang="en-GB" sz="3200" dirty="0" smtClean="0"/>
              <a:t> Growth </a:t>
            </a:r>
            <a:r>
              <a:rPr lang="en-GB" sz="3200" dirty="0"/>
              <a:t>R</a:t>
            </a:r>
            <a:r>
              <a:rPr lang="en-GB" sz="3200" dirty="0" smtClean="0"/>
              <a:t>elies </a:t>
            </a:r>
            <a:r>
              <a:rPr lang="en-GB" sz="3200" dirty="0"/>
              <a:t>on </a:t>
            </a:r>
            <a:r>
              <a:rPr lang="en-GB" sz="3200" dirty="0"/>
              <a:t>E</a:t>
            </a:r>
            <a:r>
              <a:rPr lang="en-GB" sz="3200" dirty="0" smtClean="0"/>
              <a:t>xports and Investments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45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 smtClean="0"/>
              <a:t>Industries</a:t>
            </a:r>
            <a:r>
              <a:rPr lang="fi-FI" dirty="0" smtClean="0"/>
              <a:t> </a:t>
            </a:r>
          </a:p>
          <a:p>
            <a:r>
              <a:rPr lang="fi-FI" dirty="0" smtClean="0"/>
              <a:t>of Finland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10/7/2016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5275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Technology-</a:t>
            </a:r>
            <a:r>
              <a:rPr lang="fi-FI" dirty="0"/>
              <a:t>, </a:t>
            </a:r>
            <a:r>
              <a:rPr lang="fi-FI" dirty="0" err="1" smtClean="0"/>
              <a:t>Forest</a:t>
            </a:r>
            <a:r>
              <a:rPr lang="fi-FI" dirty="0" smtClean="0"/>
              <a:t>- and </a:t>
            </a:r>
            <a:r>
              <a:rPr lang="fi-FI" dirty="0" err="1" smtClean="0"/>
              <a:t>Chemical</a:t>
            </a:r>
            <a:r>
              <a:rPr lang="fi-FI" dirty="0" smtClean="0"/>
              <a:t> Industry </a:t>
            </a:r>
            <a:r>
              <a:rPr lang="fi-FI" dirty="0" err="1" smtClean="0"/>
              <a:t>Cover</a:t>
            </a:r>
            <a:r>
              <a:rPr lang="fi-FI" dirty="0" smtClean="0"/>
              <a:t> 80 % of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Export</a:t>
            </a:r>
            <a:r>
              <a:rPr lang="fi-FI" dirty="0" smtClean="0"/>
              <a:t> </a:t>
            </a:r>
            <a:r>
              <a:rPr lang="fi-FI" dirty="0" err="1" smtClean="0"/>
              <a:t>Revenues</a:t>
            </a:r>
            <a:endParaRPr lang="fi-FI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 err="1" smtClean="0"/>
              <a:t>Goods</a:t>
            </a:r>
            <a:r>
              <a:rPr lang="fi-FI" sz="1400" b="0" dirty="0" smtClean="0"/>
              <a:t> and </a:t>
            </a:r>
            <a:r>
              <a:rPr lang="fi-FI" sz="1400" b="0" dirty="0" err="1" smtClean="0"/>
              <a:t>services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exports</a:t>
            </a:r>
            <a:r>
              <a:rPr lang="fi-FI" sz="1400" b="0" dirty="0" smtClean="0"/>
              <a:t>: </a:t>
            </a:r>
            <a:r>
              <a:rPr lang="fi-FI" sz="1400" b="0" dirty="0" err="1" smtClean="0"/>
              <a:t>billion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euros</a:t>
            </a:r>
            <a:r>
              <a:rPr lang="fi-FI" sz="1400" b="0" dirty="0" smtClean="0"/>
              <a:t> and the </a:t>
            </a:r>
            <a:r>
              <a:rPr lang="fi-FI" sz="1400" b="0" dirty="0" err="1" smtClean="0"/>
              <a:t>shares</a:t>
            </a:r>
            <a:r>
              <a:rPr lang="fi-FI" sz="1400" b="0" dirty="0" smtClean="0"/>
              <a:t> of </a:t>
            </a:r>
            <a:r>
              <a:rPr lang="fi-FI" sz="1400" b="0" dirty="0" err="1" smtClean="0"/>
              <a:t>Finnish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exports</a:t>
            </a:r>
            <a:r>
              <a:rPr lang="fi-FI" sz="1400" b="0" dirty="0" smtClean="0"/>
              <a:t> 2015</a:t>
            </a:r>
          </a:p>
          <a:p>
            <a:endParaRPr lang="fi-FI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 dirty="0" smtClean="0"/>
              <a:t>Source: Board of </a:t>
            </a:r>
            <a:r>
              <a:rPr lang="fi-FI" dirty="0" err="1" smtClean="0"/>
              <a:t>Customs</a:t>
            </a:r>
            <a:r>
              <a:rPr lang="fi-FI" dirty="0" smtClean="0"/>
              <a:t>, </a:t>
            </a:r>
            <a:r>
              <a:rPr lang="fi-FI" dirty="0" err="1" smtClean="0"/>
              <a:t>Statistics</a:t>
            </a:r>
            <a:r>
              <a:rPr lang="fi-FI" dirty="0" smtClean="0"/>
              <a:t> Finland (National </a:t>
            </a:r>
            <a:r>
              <a:rPr lang="fi-FI" dirty="0" err="1" smtClean="0"/>
              <a:t>Accounts</a:t>
            </a:r>
            <a:r>
              <a:rPr lang="fi-FI" dirty="0" smtClean="0"/>
              <a:t>, </a:t>
            </a:r>
            <a:r>
              <a:rPr lang="fi-FI" dirty="0" err="1" smtClean="0"/>
              <a:t>Foreign</a:t>
            </a:r>
            <a:r>
              <a:rPr lang="fi-FI" dirty="0" smtClean="0"/>
              <a:t> Trade of Services)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82476"/>
              </p:ext>
            </p:extLst>
          </p:nvPr>
        </p:nvGraphicFramePr>
        <p:xfrm>
          <a:off x="813542" y="1081327"/>
          <a:ext cx="7669177" cy="371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27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to EUR 30 </a:t>
            </a:r>
            <a:r>
              <a:rPr lang="fi-FI" dirty="0" err="1" smtClean="0"/>
              <a:t>Billion</a:t>
            </a:r>
            <a:r>
              <a:rPr lang="fi-FI" dirty="0" smtClean="0"/>
              <a:t> Short of </a:t>
            </a:r>
            <a:r>
              <a:rPr lang="fi-FI" dirty="0" err="1" smtClean="0"/>
              <a:t>Annual</a:t>
            </a:r>
            <a:r>
              <a:rPr lang="fi-FI" dirty="0" smtClean="0"/>
              <a:t> Target Level </a:t>
            </a:r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16" name="Sisällön paikkamerkki 1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5917333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67918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Lagging</a:t>
            </a:r>
            <a:r>
              <a:rPr lang="fi-FI" dirty="0" smtClean="0"/>
              <a:t> </a:t>
            </a:r>
            <a:r>
              <a:rPr lang="fi-FI" dirty="0" err="1" smtClean="0"/>
              <a:t>Behind</a:t>
            </a:r>
            <a:r>
              <a:rPr lang="fi-FI" dirty="0" smtClean="0"/>
              <a:t> </a:t>
            </a:r>
            <a:r>
              <a:rPr lang="fi-FI" dirty="0" err="1" smtClean="0"/>
              <a:t>Competitors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8108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 smtClean="0"/>
              <a:t>Finland’s</a:t>
            </a:r>
            <a:r>
              <a:rPr lang="fi-FI" dirty="0" smtClean="0"/>
              <a:t> Industrial </a:t>
            </a:r>
            <a:r>
              <a:rPr lang="fi-FI" dirty="0" err="1" smtClean="0"/>
              <a:t>Production</a:t>
            </a:r>
            <a:r>
              <a:rPr lang="fi-FI" dirty="0" smtClean="0"/>
              <a:t> and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Regain</a:t>
            </a:r>
            <a:r>
              <a:rPr lang="fi-FI" dirty="0" smtClean="0"/>
              <a:t> the Level of 2008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0" dirty="0" err="1" smtClean="0"/>
              <a:t>F</a:t>
            </a:r>
            <a:r>
              <a:rPr lang="fi-FI" sz="1200" b="0" dirty="0" err="1" smtClean="0"/>
              <a:t>inland’s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production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capacity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has</a:t>
            </a:r>
            <a:r>
              <a:rPr lang="fi-FI" sz="1200" b="0" dirty="0" smtClean="0"/>
              <a:t>  </a:t>
            </a:r>
            <a:r>
              <a:rPr lang="fi-FI" sz="1200" b="0" dirty="0" err="1" smtClean="0"/>
              <a:t>decreased</a:t>
            </a:r>
            <a:r>
              <a:rPr lang="fi-FI" sz="1200" b="0" dirty="0" smtClean="0"/>
              <a:t> </a:t>
            </a:r>
            <a:r>
              <a:rPr lang="fi-FI" sz="1200" b="0" dirty="0" err="1" smtClean="0"/>
              <a:t>by</a:t>
            </a:r>
            <a:r>
              <a:rPr lang="fi-FI" sz="1200" b="0" dirty="0" smtClean="0"/>
              <a:t> 20 %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49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20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77930957"/>
              </p:ext>
            </p:extLst>
          </p:nvPr>
        </p:nvGraphicFramePr>
        <p:xfrm>
          <a:off x="381000" y="1534934"/>
          <a:ext cx="8391525" cy="311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ulukk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40200"/>
              </p:ext>
            </p:extLst>
          </p:nvPr>
        </p:nvGraphicFramePr>
        <p:xfrm>
          <a:off x="899591" y="4515966"/>
          <a:ext cx="5396561" cy="262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921"/>
                <a:gridCol w="513249"/>
                <a:gridCol w="618523"/>
                <a:gridCol w="624038"/>
                <a:gridCol w="601766"/>
                <a:gridCol w="601766"/>
                <a:gridCol w="601766"/>
                <a:gridCol w="601766"/>
                <a:gridCol w="601766"/>
              </a:tblGrid>
              <a:tr h="262832"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fi-FI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kstiruutu 1"/>
          <p:cNvSpPr txBox="1"/>
          <p:nvPr/>
        </p:nvSpPr>
        <p:spPr>
          <a:xfrm>
            <a:off x="5608816" y="3349362"/>
            <a:ext cx="1003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 smtClean="0">
                <a:solidFill>
                  <a:srgbClr val="0070C0"/>
                </a:solidFill>
              </a:rPr>
              <a:t>-22 %</a:t>
            </a:r>
            <a:endParaRPr lang="fi-FI" sz="105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62869" y="4742324"/>
            <a:ext cx="3970261" cy="18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814" tIns="35907" rIns="71814" bIns="35907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700" b="0" dirty="0" err="1">
                <a:solidFill>
                  <a:schemeClr val="tx2"/>
                </a:solidFill>
                <a:latin typeface="+mj-lt"/>
                <a:ea typeface="Arial Unicode MS" pitchFamily="34" charset="-128"/>
              </a:rPr>
              <a:t>Source</a:t>
            </a:r>
            <a:r>
              <a:rPr lang="fi-FI" sz="700" b="0" dirty="0">
                <a:solidFill>
                  <a:schemeClr val="tx2"/>
                </a:solidFill>
                <a:latin typeface="+mj-lt"/>
                <a:ea typeface="Arial Unicode MS" pitchFamily="34" charset="-128"/>
              </a:rPr>
              <a:t>: </a:t>
            </a:r>
            <a:r>
              <a:rPr lang="fi-FI" sz="700" b="0" dirty="0" err="1">
                <a:solidFill>
                  <a:schemeClr val="tx2"/>
                </a:solidFill>
                <a:latin typeface="+mj-lt"/>
                <a:ea typeface="Arial Unicode MS" pitchFamily="34" charset="-128"/>
              </a:rPr>
              <a:t>Statistics</a:t>
            </a:r>
            <a:r>
              <a:rPr lang="fi-FI" sz="700" b="0" dirty="0">
                <a:solidFill>
                  <a:schemeClr val="tx2"/>
                </a:solidFill>
                <a:latin typeface="+mj-lt"/>
                <a:ea typeface="Arial Unicode MS" pitchFamily="34" charset="-128"/>
              </a:rPr>
              <a:t> Finland / National </a:t>
            </a:r>
            <a:r>
              <a:rPr lang="fi-FI" sz="700" b="0" dirty="0" err="1">
                <a:solidFill>
                  <a:schemeClr val="tx2"/>
                </a:solidFill>
                <a:latin typeface="+mj-lt"/>
                <a:ea typeface="Arial Unicode MS" pitchFamily="34" charset="-128"/>
              </a:rPr>
              <a:t>Accounts</a:t>
            </a:r>
            <a:r>
              <a:rPr lang="fi-FI" sz="700" b="0" dirty="0">
                <a:solidFill>
                  <a:schemeClr val="tx2"/>
                </a:solidFill>
                <a:latin typeface="+mj-lt"/>
                <a:ea typeface="Arial Unicode MS" pitchFamily="34" charset="-128"/>
              </a:rPr>
              <a:t>, Industrial </a:t>
            </a:r>
            <a:r>
              <a:rPr lang="fi-FI" sz="700" b="0" dirty="0" err="1">
                <a:solidFill>
                  <a:schemeClr val="tx2"/>
                </a:solidFill>
                <a:latin typeface="+mj-lt"/>
                <a:ea typeface="Arial Unicode MS" pitchFamily="34" charset="-128"/>
              </a:rPr>
              <a:t>volume</a:t>
            </a:r>
            <a:r>
              <a:rPr lang="fi-FI" sz="700" b="0" dirty="0">
                <a:solidFill>
                  <a:schemeClr val="tx2"/>
                </a:solidFill>
                <a:latin typeface="+mj-lt"/>
                <a:ea typeface="Arial Unicode MS" pitchFamily="34" charset="-128"/>
              </a:rPr>
              <a:t> </a:t>
            </a:r>
            <a:r>
              <a:rPr lang="fi-FI" sz="700" b="0" dirty="0" err="1">
                <a:solidFill>
                  <a:schemeClr val="tx2"/>
                </a:solidFill>
                <a:latin typeface="+mj-lt"/>
                <a:ea typeface="Arial Unicode MS" pitchFamily="34" charset="-128"/>
              </a:rPr>
              <a:t>index</a:t>
            </a:r>
            <a:endParaRPr lang="fi-FI" sz="700" b="0" dirty="0">
              <a:solidFill>
                <a:schemeClr val="tx2"/>
              </a:solidFill>
              <a:latin typeface="+mj-lt"/>
              <a:ea typeface="Arial Unicode MS" pitchFamily="34" charset="-128"/>
            </a:endParaRP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8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err="1" smtClean="0"/>
              <a:t>Macrobond</a:t>
            </a:r>
            <a:r>
              <a:rPr lang="en-GB" dirty="0" smtClean="0"/>
              <a:t>, Statistics Finland </a:t>
            </a:r>
            <a:endParaRPr lang="en-GB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654004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9764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spc="-50" dirty="0" err="1" smtClean="0"/>
              <a:t>Growth</a:t>
            </a:r>
            <a:r>
              <a:rPr lang="fi-FI" spc="-50" dirty="0" smtClean="0"/>
              <a:t> of Public </a:t>
            </a:r>
            <a:r>
              <a:rPr lang="fi-FI" spc="-50" dirty="0" err="1" smtClean="0"/>
              <a:t>Expenditures</a:t>
            </a:r>
            <a:r>
              <a:rPr lang="fi-FI" spc="-50" dirty="0" smtClean="0"/>
              <a:t>, </a:t>
            </a:r>
            <a:r>
              <a:rPr lang="fi-FI" spc="-50" dirty="0" err="1" smtClean="0"/>
              <a:t>Debt</a:t>
            </a:r>
            <a:r>
              <a:rPr lang="fi-FI" spc="-50" dirty="0" smtClean="0"/>
              <a:t> and </a:t>
            </a:r>
            <a:r>
              <a:rPr lang="fi-FI" spc="-50" dirty="0" err="1" smtClean="0"/>
              <a:t>Tax</a:t>
            </a:r>
            <a:r>
              <a:rPr lang="fi-FI" spc="-50" dirty="0" smtClean="0"/>
              <a:t> </a:t>
            </a:r>
            <a:r>
              <a:rPr lang="fi-FI" spc="-50" dirty="0" err="1" smtClean="0"/>
              <a:t>Ratio</a:t>
            </a:r>
            <a:r>
              <a:rPr lang="fi-FI" spc="-50" dirty="0" smtClean="0"/>
              <a:t> in Finland </a:t>
            </a:r>
            <a:endParaRPr lang="fi-FI" spc="-9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 err="1" smtClean="0"/>
              <a:t>Increased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cost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burden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requires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cuts</a:t>
            </a:r>
            <a:r>
              <a:rPr lang="fi-FI" sz="1400" b="0" dirty="0" smtClean="0"/>
              <a:t> to </a:t>
            </a:r>
            <a:r>
              <a:rPr lang="fi-FI" sz="1400" b="0" dirty="0" err="1" smtClean="0"/>
              <a:t>public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sector</a:t>
            </a:r>
            <a:r>
              <a:rPr lang="fi-FI" sz="1400" b="0" dirty="0" smtClean="0"/>
              <a:t> </a:t>
            </a:r>
            <a:endParaRPr lang="fi-FI" sz="1400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36820324"/>
              </p:ext>
            </p:extLst>
          </p:nvPr>
        </p:nvGraphicFramePr>
        <p:xfrm>
          <a:off x="383718" y="1275729"/>
          <a:ext cx="8386088" cy="336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275729"/>
                        <a:ext cx="8386088" cy="336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51456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tx2"/>
                </a:solidFill>
              </a:rPr>
              <a:t>Upswing</a:t>
            </a:r>
            <a:r>
              <a:rPr lang="fi-FI" dirty="0" smtClean="0">
                <a:solidFill>
                  <a:schemeClr val="tx2"/>
                </a:solidFill>
              </a:rPr>
              <a:t> of </a:t>
            </a:r>
            <a:r>
              <a:rPr lang="fi-FI" dirty="0" err="1" smtClean="0">
                <a:solidFill>
                  <a:schemeClr val="tx2"/>
                </a:solidFill>
              </a:rPr>
              <a:t>Investments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Recuired</a:t>
            </a:r>
            <a:r>
              <a:rPr lang="fi-FI" dirty="0" smtClean="0">
                <a:solidFill>
                  <a:schemeClr val="tx2"/>
                </a:solidFill>
              </a:rPr>
              <a:t> in Finland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of Investments Required in Finland 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Source: OECD, </a:t>
            </a:r>
            <a:r>
              <a:rPr lang="fi-FI" dirty="0" err="1" smtClean="0"/>
              <a:t>Economic</a:t>
            </a:r>
            <a:r>
              <a:rPr lang="fi-FI" dirty="0" smtClean="0"/>
              <a:t> Outlook</a:t>
            </a:r>
            <a:endParaRPr lang="fi-FI" dirty="0"/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08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866174" cy="251621"/>
          </a:xfrm>
        </p:spPr>
        <p:txBody>
          <a:bodyPr/>
          <a:lstStyle/>
          <a:p>
            <a:pPr defTabSz="685780"/>
            <a:r>
              <a:rPr lang="fi-FI" dirty="0">
                <a:solidFill>
                  <a:schemeClr val="tx2"/>
                </a:solidFill>
              </a:rPr>
              <a:t>Source: </a:t>
            </a:r>
            <a:r>
              <a:rPr lang="fi-FI" dirty="0" err="1">
                <a:solidFill>
                  <a:schemeClr val="tx2"/>
                </a:solidFill>
              </a:rPr>
              <a:t>Statistics</a:t>
            </a:r>
            <a:r>
              <a:rPr lang="fi-FI" dirty="0">
                <a:solidFill>
                  <a:schemeClr val="tx2"/>
                </a:solidFill>
              </a:rPr>
              <a:t> Finland (National </a:t>
            </a:r>
            <a:r>
              <a:rPr lang="fi-FI" dirty="0" err="1">
                <a:solidFill>
                  <a:schemeClr val="tx2"/>
                </a:solidFill>
              </a:rPr>
              <a:t>Accounts</a:t>
            </a:r>
            <a:r>
              <a:rPr lang="fi-FI" dirty="0">
                <a:solidFill>
                  <a:schemeClr val="tx2"/>
                </a:solidFill>
              </a:rPr>
              <a:t>, </a:t>
            </a:r>
            <a:r>
              <a:rPr lang="fi-FI" dirty="0" err="1">
                <a:solidFill>
                  <a:schemeClr val="tx2"/>
                </a:solidFill>
              </a:rPr>
              <a:t>Confederation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Finnish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’ </a:t>
            </a:r>
            <a:r>
              <a:rPr lang="fi-FI" dirty="0" err="1" smtClean="0">
                <a:solidFill>
                  <a:schemeClr val="tx2"/>
                </a:solidFill>
              </a:rPr>
              <a:t>Investment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Survey</a:t>
            </a:r>
            <a:r>
              <a:rPr lang="fi-FI" dirty="0">
                <a:solidFill>
                  <a:schemeClr val="tx2"/>
                </a:solidFill>
              </a:rPr>
              <a:t> (</a:t>
            </a:r>
            <a:r>
              <a:rPr lang="fi-FI" dirty="0" err="1">
                <a:solidFill>
                  <a:schemeClr val="tx2"/>
                </a:solidFill>
              </a:rPr>
              <a:t>June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smtClean="0">
                <a:solidFill>
                  <a:schemeClr val="tx2"/>
                </a:solidFill>
              </a:rPr>
              <a:t>2016)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3259" cy="648000"/>
          </a:xfrm>
        </p:spPr>
        <p:txBody>
          <a:bodyPr/>
          <a:lstStyle/>
          <a:p>
            <a:r>
              <a:rPr lang="fi-FI" dirty="0"/>
              <a:t>Industrial </a:t>
            </a:r>
            <a:r>
              <a:rPr lang="fi-FI" dirty="0" smtClean="0"/>
              <a:t>and Technology Industry </a:t>
            </a:r>
            <a:r>
              <a:rPr lang="fi-FI" dirty="0" err="1" smtClean="0"/>
              <a:t>Companies</a:t>
            </a:r>
            <a:r>
              <a:rPr lang="fi-FI" dirty="0"/>
              <a:t>’ </a:t>
            </a:r>
            <a:r>
              <a:rPr lang="fi-FI" dirty="0" err="1"/>
              <a:t>Investment</a:t>
            </a:r>
            <a:r>
              <a:rPr lang="fi-FI" dirty="0"/>
              <a:t> </a:t>
            </a:r>
            <a:r>
              <a:rPr lang="fi-FI" dirty="0" err="1"/>
              <a:t>Plans</a:t>
            </a:r>
            <a:r>
              <a:rPr lang="fi-FI" dirty="0"/>
              <a:t> </a:t>
            </a:r>
            <a:r>
              <a:rPr lang="fi-FI" dirty="0" err="1"/>
              <a:t>Indicate</a:t>
            </a:r>
            <a:r>
              <a:rPr lang="fi-FI" dirty="0"/>
              <a:t> a </a:t>
            </a:r>
            <a:r>
              <a:rPr lang="fi-FI" dirty="0" err="1"/>
              <a:t>Weak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 smtClean="0"/>
              <a:t>Growth</a:t>
            </a:r>
            <a:r>
              <a:rPr lang="fi-FI" spc="-50" dirty="0" smtClean="0"/>
              <a:t>  </a:t>
            </a:r>
            <a:endParaRPr lang="fi-FI" spc="-9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 dirty="0"/>
              <a:t>Industrial </a:t>
            </a:r>
            <a:r>
              <a:rPr lang="fi-FI" sz="1200" b="0" dirty="0" err="1"/>
              <a:t>fixed</a:t>
            </a:r>
            <a:r>
              <a:rPr lang="fi-FI" sz="1200" b="0" dirty="0"/>
              <a:t> and R&amp;D </a:t>
            </a:r>
            <a:r>
              <a:rPr lang="fi-FI" sz="1200" b="0" dirty="0" err="1"/>
              <a:t>investments</a:t>
            </a:r>
            <a:r>
              <a:rPr lang="fi-FI" sz="1200" b="0" dirty="0"/>
              <a:t> in Finland </a:t>
            </a:r>
            <a:endParaRPr lang="fi-FI" dirty="0"/>
          </a:p>
        </p:txBody>
      </p:sp>
      <p:graphicFrame>
        <p:nvGraphicFramePr>
          <p:cNvPr id="9" name="Sisällön paikkamerkki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8582411"/>
              </p:ext>
            </p:extLst>
          </p:nvPr>
        </p:nvGraphicFramePr>
        <p:xfrm>
          <a:off x="381000" y="1599735"/>
          <a:ext cx="8391525" cy="304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"/>
          <p:cNvSpPr txBox="1"/>
          <p:nvPr/>
        </p:nvSpPr>
        <p:spPr>
          <a:xfrm>
            <a:off x="1111510" y="1794138"/>
            <a:ext cx="3672408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spc="-40" dirty="0" err="1" smtClean="0">
                <a:solidFill>
                  <a:srgbClr val="29282E"/>
                </a:solidFill>
              </a:rPr>
              <a:t>Million</a:t>
            </a:r>
            <a:r>
              <a:rPr lang="fi-FI" sz="1050" spc="-40" dirty="0" smtClean="0">
                <a:solidFill>
                  <a:srgbClr val="29282E"/>
                </a:solidFill>
              </a:rPr>
              <a:t> </a:t>
            </a:r>
            <a:r>
              <a:rPr lang="fi-FI" sz="1050" spc="-40" dirty="0" err="1" smtClean="0">
                <a:solidFill>
                  <a:srgbClr val="29282E"/>
                </a:solidFill>
              </a:rPr>
              <a:t>euros</a:t>
            </a:r>
            <a:r>
              <a:rPr lang="fi-FI" sz="1050" spc="-40" dirty="0" smtClean="0">
                <a:solidFill>
                  <a:srgbClr val="29282E"/>
                </a:solidFill>
              </a:rPr>
              <a:t>, at </a:t>
            </a:r>
            <a:r>
              <a:rPr lang="fi-FI" sz="1050" spc="-40" dirty="0" err="1" smtClean="0">
                <a:solidFill>
                  <a:srgbClr val="29282E"/>
                </a:solidFill>
              </a:rPr>
              <a:t>current</a:t>
            </a:r>
            <a:r>
              <a:rPr lang="fi-FI" sz="1050" spc="-40" dirty="0" smtClean="0">
                <a:solidFill>
                  <a:srgbClr val="29282E"/>
                </a:solidFill>
              </a:rPr>
              <a:t> </a:t>
            </a:r>
            <a:r>
              <a:rPr lang="fi-FI" sz="1050" spc="-40" dirty="0" err="1" smtClean="0">
                <a:solidFill>
                  <a:srgbClr val="29282E"/>
                </a:solidFill>
              </a:rPr>
              <a:t>prices</a:t>
            </a:r>
            <a:endParaRPr lang="fi-FI" sz="1050" spc="-40" dirty="0" smtClean="0">
              <a:solidFill>
                <a:srgbClr val="29282E"/>
              </a:solidFill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880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1706391"/>
          </a:xfrm>
        </p:spPr>
        <p:txBody>
          <a:bodyPr/>
          <a:lstStyle/>
          <a:p>
            <a:r>
              <a:rPr lang="en-GB" dirty="0"/>
              <a:t>Investments and </a:t>
            </a:r>
            <a:r>
              <a:rPr lang="en-GB" dirty="0" smtClean="0"/>
              <a:t>productivity* </a:t>
            </a:r>
            <a:r>
              <a:rPr lang="en-GB" dirty="0"/>
              <a:t>are </a:t>
            </a:r>
            <a:r>
              <a:rPr lang="en-GB" dirty="0" smtClean="0"/>
              <a:t>Decisive </a:t>
            </a:r>
            <a:r>
              <a:rPr lang="en-GB" dirty="0"/>
              <a:t>for Finland</a:t>
            </a:r>
            <a:r>
              <a:rPr lang="ar-SA" dirty="0"/>
              <a:t>’</a:t>
            </a:r>
            <a:r>
              <a:rPr lang="en-GB" dirty="0"/>
              <a:t>s </a:t>
            </a:r>
            <a:r>
              <a:rPr lang="en-GB" dirty="0" smtClean="0"/>
              <a:t>Success</a:t>
            </a:r>
            <a:r>
              <a:rPr lang="fi-FI" dirty="0" smtClean="0"/>
              <a:t> </a:t>
            </a:r>
            <a:endParaRPr lang="fi-FI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 dirty="0"/>
              <a:t>Productivity of </a:t>
            </a:r>
            <a:r>
              <a:rPr lang="fi-FI" sz="1400" b="0" dirty="0" err="1"/>
              <a:t>export</a:t>
            </a:r>
            <a:r>
              <a:rPr lang="fi-FI" sz="1400" b="0" dirty="0"/>
              <a:t> </a:t>
            </a:r>
            <a:r>
              <a:rPr lang="fi-FI" sz="1400" b="0" dirty="0" err="1"/>
              <a:t>sector</a:t>
            </a:r>
            <a:r>
              <a:rPr lang="fi-FI" sz="1400" b="0" dirty="0"/>
              <a:t> is 10 % </a:t>
            </a:r>
            <a:r>
              <a:rPr lang="fi-FI" sz="1400" b="0" dirty="0" err="1"/>
              <a:t>lower</a:t>
            </a:r>
            <a:r>
              <a:rPr lang="fi-FI" sz="1400" b="0" dirty="0"/>
              <a:t> </a:t>
            </a:r>
            <a:r>
              <a:rPr lang="fi-FI" sz="1400" b="0" dirty="0" err="1"/>
              <a:t>than</a:t>
            </a:r>
            <a:r>
              <a:rPr lang="fi-FI" sz="1400" b="0" dirty="0"/>
              <a:t> in 2007-2008, </a:t>
            </a:r>
            <a:r>
              <a:rPr lang="fi-FI" sz="1400" b="0" dirty="0" err="1"/>
              <a:t>productivity</a:t>
            </a:r>
            <a:r>
              <a:rPr lang="fi-FI" sz="1400" b="0" dirty="0"/>
              <a:t> of </a:t>
            </a:r>
            <a:r>
              <a:rPr lang="fi-FI" sz="1400" b="0" dirty="0" err="1"/>
              <a:t>entire</a:t>
            </a:r>
            <a:r>
              <a:rPr lang="fi-FI" sz="1400" b="0" dirty="0"/>
              <a:t> </a:t>
            </a:r>
            <a:r>
              <a:rPr lang="fi-FI" sz="1400" b="0" dirty="0" err="1"/>
              <a:t>national</a:t>
            </a:r>
            <a:r>
              <a:rPr lang="fi-FI" sz="1400" b="0" dirty="0"/>
              <a:t> </a:t>
            </a:r>
            <a:r>
              <a:rPr lang="fi-FI" sz="1400" b="0" dirty="0" err="1"/>
              <a:t>economy</a:t>
            </a:r>
            <a:r>
              <a:rPr lang="fi-FI" sz="1400" b="0" dirty="0"/>
              <a:t> is 3 % </a:t>
            </a:r>
            <a:r>
              <a:rPr lang="fi-FI" sz="1400" b="0" dirty="0" err="1"/>
              <a:t>lower</a:t>
            </a:r>
            <a:r>
              <a:rPr lang="fi-FI" sz="1400" b="0" dirty="0"/>
              <a:t> 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53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03965" y="4639362"/>
            <a:ext cx="6026493" cy="171030"/>
          </a:xfrm>
        </p:spPr>
        <p:txBody>
          <a:bodyPr/>
          <a:lstStyle/>
          <a:p>
            <a:pPr defTabSz="685780"/>
            <a:r>
              <a:rPr lang="fi-FI" dirty="0">
                <a:solidFill>
                  <a:schemeClr val="tx2"/>
                </a:solidFill>
              </a:rPr>
              <a:t>*) Productivity is </a:t>
            </a:r>
            <a:r>
              <a:rPr lang="fi-FI" dirty="0" err="1">
                <a:solidFill>
                  <a:schemeClr val="tx2"/>
                </a:solidFill>
              </a:rPr>
              <a:t>measured</a:t>
            </a:r>
            <a:r>
              <a:rPr lang="fi-FI" dirty="0">
                <a:solidFill>
                  <a:schemeClr val="tx2"/>
                </a:solidFill>
              </a:rPr>
              <a:t> as </a:t>
            </a:r>
            <a:r>
              <a:rPr lang="fi-FI" dirty="0" err="1">
                <a:solidFill>
                  <a:schemeClr val="tx2"/>
                </a:solidFill>
              </a:rPr>
              <a:t>real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value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per </a:t>
            </a:r>
            <a:r>
              <a:rPr lang="fi-FI" dirty="0" err="1">
                <a:solidFill>
                  <a:schemeClr val="tx2"/>
                </a:solidFill>
              </a:rPr>
              <a:t>hours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worked</a:t>
            </a:r>
            <a:r>
              <a:rPr lang="fi-FI" dirty="0">
                <a:solidFill>
                  <a:schemeClr val="tx2"/>
                </a:solidFill>
              </a:rPr>
              <a:t>. </a:t>
            </a:r>
            <a:r>
              <a:rPr lang="fi-FI" dirty="0" err="1">
                <a:solidFill>
                  <a:schemeClr val="tx2"/>
                </a:solidFill>
              </a:rPr>
              <a:t>When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productivity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grows</a:t>
            </a:r>
            <a:r>
              <a:rPr lang="fi-FI" dirty="0">
                <a:solidFill>
                  <a:schemeClr val="tx2"/>
                </a:solidFill>
              </a:rPr>
              <a:t> (the </a:t>
            </a:r>
            <a:r>
              <a:rPr lang="fi-FI" dirty="0" err="1">
                <a:solidFill>
                  <a:schemeClr val="tx2"/>
                </a:solidFill>
              </a:rPr>
              <a:t>curve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rises</a:t>
            </a:r>
            <a:r>
              <a:rPr lang="fi-FI" dirty="0">
                <a:solidFill>
                  <a:schemeClr val="tx2"/>
                </a:solidFill>
              </a:rPr>
              <a:t>) </a:t>
            </a:r>
            <a:r>
              <a:rPr lang="fi-FI" dirty="0" err="1">
                <a:solidFill>
                  <a:schemeClr val="tx2"/>
                </a:solidFill>
              </a:rPr>
              <a:t>value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grows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more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than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hours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worked</a:t>
            </a:r>
            <a:r>
              <a:rPr lang="fi-FI" dirty="0" smtClean="0">
                <a:solidFill>
                  <a:schemeClr val="tx2"/>
                </a:solidFill>
              </a:rPr>
              <a:t>. Value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= </a:t>
            </a:r>
            <a:r>
              <a:rPr lang="fi-FI" dirty="0" err="1">
                <a:solidFill>
                  <a:schemeClr val="tx2"/>
                </a:solidFill>
              </a:rPr>
              <a:t>turnover</a:t>
            </a:r>
            <a:r>
              <a:rPr lang="fi-FI" dirty="0">
                <a:solidFill>
                  <a:schemeClr val="tx2"/>
                </a:solidFill>
              </a:rPr>
              <a:t> – </a:t>
            </a:r>
            <a:r>
              <a:rPr lang="fi-FI" dirty="0" err="1">
                <a:solidFill>
                  <a:schemeClr val="tx2"/>
                </a:solidFill>
              </a:rPr>
              <a:t>purchasing</a:t>
            </a:r>
            <a:r>
              <a:rPr lang="fi-FI" dirty="0">
                <a:solidFill>
                  <a:schemeClr val="tx2"/>
                </a:solidFill>
              </a:rPr>
              <a:t> of </a:t>
            </a:r>
            <a:r>
              <a:rPr lang="fi-FI" dirty="0" err="1">
                <a:solidFill>
                  <a:schemeClr val="tx2"/>
                </a:solidFill>
              </a:rPr>
              <a:t>materials</a:t>
            </a:r>
            <a:r>
              <a:rPr lang="fi-FI" dirty="0">
                <a:solidFill>
                  <a:schemeClr val="tx2"/>
                </a:solidFill>
              </a:rPr>
              <a:t> and </a:t>
            </a:r>
            <a:r>
              <a:rPr lang="fi-FI" dirty="0" err="1">
                <a:solidFill>
                  <a:schemeClr val="tx2"/>
                </a:solidFill>
              </a:rPr>
              <a:t>services</a:t>
            </a:r>
            <a:endParaRPr lang="fi-FI" dirty="0">
              <a:solidFill>
                <a:schemeClr val="tx2"/>
              </a:solidFill>
            </a:endParaRPr>
          </a:p>
          <a:p>
            <a:pPr defTabSz="685780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chemeClr val="tx2"/>
                </a:solidFill>
              </a:rPr>
              <a:t>Value </a:t>
            </a:r>
            <a:r>
              <a:rPr lang="fi-FI" dirty="0" err="1">
                <a:solidFill>
                  <a:schemeClr val="tx2"/>
                </a:solidFill>
              </a:rPr>
              <a:t>added</a:t>
            </a:r>
            <a:r>
              <a:rPr lang="fi-FI" dirty="0">
                <a:solidFill>
                  <a:schemeClr val="tx2"/>
                </a:solidFill>
              </a:rPr>
              <a:t> = labour </a:t>
            </a:r>
            <a:r>
              <a:rPr lang="fi-FI" dirty="0" err="1">
                <a:solidFill>
                  <a:schemeClr val="tx2"/>
                </a:solidFill>
              </a:rPr>
              <a:t>costs</a:t>
            </a:r>
            <a:r>
              <a:rPr lang="fi-FI" dirty="0">
                <a:solidFill>
                  <a:schemeClr val="tx2"/>
                </a:solidFill>
              </a:rPr>
              <a:t> + </a:t>
            </a:r>
            <a:r>
              <a:rPr lang="fi-FI" dirty="0" err="1">
                <a:solidFill>
                  <a:schemeClr val="tx2"/>
                </a:solidFill>
              </a:rPr>
              <a:t>rents</a:t>
            </a:r>
            <a:r>
              <a:rPr lang="fi-FI" dirty="0">
                <a:solidFill>
                  <a:schemeClr val="tx2"/>
                </a:solidFill>
              </a:rPr>
              <a:t> + </a:t>
            </a:r>
            <a:r>
              <a:rPr lang="fi-FI" dirty="0" err="1">
                <a:solidFill>
                  <a:schemeClr val="tx2"/>
                </a:solidFill>
              </a:rPr>
              <a:t>depreciations</a:t>
            </a:r>
            <a:r>
              <a:rPr lang="fi-FI" dirty="0">
                <a:solidFill>
                  <a:schemeClr val="tx2"/>
                </a:solidFill>
              </a:rPr>
              <a:t> + </a:t>
            </a:r>
            <a:r>
              <a:rPr lang="fi-FI" dirty="0" err="1">
                <a:solidFill>
                  <a:schemeClr val="tx2"/>
                </a:solidFill>
              </a:rPr>
              <a:t>profits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pPr defTabSz="685780"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schemeClr val="tx2"/>
                </a:solidFill>
              </a:rPr>
              <a:t>Source: </a:t>
            </a:r>
            <a:r>
              <a:rPr lang="fi-FI" dirty="0" err="1" smtClean="0">
                <a:solidFill>
                  <a:schemeClr val="tx2"/>
                </a:solidFill>
              </a:rPr>
              <a:t>Statistics</a:t>
            </a:r>
            <a:r>
              <a:rPr lang="fi-FI" dirty="0" smtClean="0">
                <a:solidFill>
                  <a:schemeClr val="tx2"/>
                </a:solidFill>
              </a:rPr>
              <a:t> Finland / National </a:t>
            </a:r>
            <a:r>
              <a:rPr lang="fi-FI" dirty="0" err="1" smtClean="0">
                <a:solidFill>
                  <a:schemeClr val="tx2"/>
                </a:solidFill>
              </a:rPr>
              <a:t>Accounts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05890846"/>
              </p:ext>
            </p:extLst>
          </p:nvPr>
        </p:nvGraphicFramePr>
        <p:xfrm>
          <a:off x="383718" y="1470133"/>
          <a:ext cx="8386088" cy="317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470133"/>
                        <a:ext cx="8386088" cy="317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72745" y="4727574"/>
            <a:ext cx="2073633" cy="165163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 smtClean="0">
                <a:solidFill>
                  <a:schemeClr val="tx2"/>
                </a:solidFill>
              </a:rPr>
              <a:t>Industries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1661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92866" y="4762474"/>
            <a:ext cx="863990" cy="165406"/>
          </a:xfrm>
        </p:spPr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0179" cy="415926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*) </a:t>
            </a:r>
            <a:r>
              <a:rPr lang="en-US" dirty="0">
                <a:solidFill>
                  <a:schemeClr val="tx2"/>
                </a:solidFill>
              </a:rPr>
              <a:t>In the ECB </a:t>
            </a:r>
            <a:r>
              <a:rPr lang="en-US" dirty="0" err="1">
                <a:solidFill>
                  <a:schemeClr val="tx2"/>
                </a:solidFill>
              </a:rPr>
              <a:t>Harmonised</a:t>
            </a:r>
            <a:r>
              <a:rPr lang="en-US" dirty="0">
                <a:solidFill>
                  <a:schemeClr val="tx2"/>
                </a:solidFill>
              </a:rPr>
              <a:t> Competitiveness Index, the average effective exchange rate of each country is calculated vis-à-vis 20 to 30 main trade partners, as well as the development of unit </a:t>
            </a:r>
            <a:r>
              <a:rPr lang="en-US" dirty="0" err="1">
                <a:solidFill>
                  <a:schemeClr val="tx2"/>
                </a:solidFill>
              </a:rPr>
              <a:t>labour</a:t>
            </a:r>
            <a:r>
              <a:rPr lang="en-US" dirty="0">
                <a:solidFill>
                  <a:schemeClr val="tx2"/>
                </a:solidFill>
              </a:rPr>
              <a:t> costs for the total economy.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 err="1">
                <a:solidFill>
                  <a:schemeClr val="tx2"/>
                </a:solidFill>
              </a:rPr>
              <a:t>Latest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err="1">
                <a:solidFill>
                  <a:schemeClr val="tx2"/>
                </a:solidFill>
              </a:rPr>
              <a:t>information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smtClean="0">
                <a:solidFill>
                  <a:schemeClr val="tx2"/>
                </a:solidFill>
              </a:rPr>
              <a:t>I/2016. </a:t>
            </a:r>
            <a:r>
              <a:rPr lang="fi-FI" dirty="0">
                <a:solidFill>
                  <a:schemeClr val="tx2"/>
                </a:solidFill>
              </a:rPr>
              <a:t>Source: European Central Bank 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82027" y="285005"/>
            <a:ext cx="8143259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/>
              <a:t>The Competitiveness Pact in the Labour Market was an Essential </a:t>
            </a:r>
            <a:r>
              <a:rPr lang="en-GB" sz="2400" dirty="0" smtClean="0"/>
              <a:t>Achievement                            </a:t>
            </a:r>
            <a:r>
              <a:rPr lang="en-GB" sz="1200" b="0" dirty="0" smtClean="0"/>
              <a:t>Unit </a:t>
            </a:r>
            <a:r>
              <a:rPr lang="en-GB" sz="1200" b="0" dirty="0"/>
              <a:t>labour costs in the whole </a:t>
            </a:r>
            <a:r>
              <a:rPr lang="en-GB" sz="1200" b="0" dirty="0" smtClean="0"/>
              <a:t>economy  </a:t>
            </a:r>
            <a:r>
              <a:rPr lang="en-GB" sz="1200" b="0" dirty="0"/>
              <a:t>= labour costs / productivity</a:t>
            </a:r>
            <a:r>
              <a:rPr lang="en-GB" sz="1200" b="0" dirty="0" smtClean="0"/>
              <a:t>, including </a:t>
            </a:r>
            <a:r>
              <a:rPr lang="en-GB" sz="1200" b="0" dirty="0"/>
              <a:t>the influence of effective exchange rates </a:t>
            </a:r>
            <a:r>
              <a:rPr lang="en-GB" sz="1200" dirty="0" smtClean="0"/>
              <a:t> </a:t>
            </a:r>
          </a:p>
          <a:p>
            <a:endParaRPr lang="fi-FI" dirty="0"/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512114"/>
          <a:ext cx="7274956" cy="313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7693660" y="2828706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7693660" y="1441378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693660" y="1656928"/>
            <a:ext cx="1403195" cy="5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29282E"/>
                </a:solidFill>
                <a:latin typeface="Verdana"/>
              </a:rPr>
              <a:t>Finland’s cost competitiveness declines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655957" y="2949154"/>
            <a:ext cx="1422394" cy="56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Finland’s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cost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competitiveness</a:t>
            </a:r>
            <a:r>
              <a:rPr lang="fi-FI" sz="1050" dirty="0" smtClean="0">
                <a:solidFill>
                  <a:srgbClr val="29282E"/>
                </a:solidFill>
                <a:latin typeface="Verdana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</a:rPr>
              <a:t>improves</a:t>
            </a:r>
            <a:endParaRPr lang="fi-FI" sz="1050" dirty="0">
              <a:solidFill>
                <a:srgbClr val="29282E"/>
              </a:solidFill>
              <a:latin typeface="Verdana"/>
            </a:endParaRPr>
          </a:p>
        </p:txBody>
      </p:sp>
      <p:graphicFrame>
        <p:nvGraphicFramePr>
          <p:cNvPr id="19" name="Taulukko 18"/>
          <p:cNvGraphicFramePr>
            <a:graphicFrameLocks noGrp="1"/>
          </p:cNvGraphicFramePr>
          <p:nvPr>
            <p:extLst/>
          </p:nvPr>
        </p:nvGraphicFramePr>
        <p:xfrm>
          <a:off x="750639" y="3729878"/>
          <a:ext cx="68689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  <a:gridCol w="45792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2005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2006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2007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2008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2009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2010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2011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2012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2013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2014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2015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2016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2017</a:t>
                      </a:r>
                      <a:endParaRPr lang="en-GB" sz="1050" b="0" i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2018</a:t>
                      </a:r>
                      <a:endParaRPr lang="en-GB" sz="1050" b="0" i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</a:rPr>
                        <a:t>2019</a:t>
                      </a:r>
                      <a:endParaRPr lang="en-GB" sz="1050" b="0" i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</a:endParaRPr>
                    </a:p>
                  </a:txBody>
                  <a:tcPr marL="0" marR="0" anchor="ctr" anchorCtr="1">
                    <a:noFill/>
                  </a:tcPr>
                </a:tc>
              </a:tr>
            </a:tbl>
          </a:graphicData>
        </a:graphic>
      </p:graphicFrame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50639" y="1640867"/>
            <a:ext cx="1008816" cy="23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050" dirty="0">
                <a:solidFill>
                  <a:srgbClr val="29282E"/>
                </a:solidFill>
                <a:latin typeface="Verdana"/>
              </a:rPr>
              <a:t>2005,I =100</a:t>
            </a: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4717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Done</a:t>
            </a:r>
            <a:r>
              <a:rPr lang="fi-FI" dirty="0" smtClean="0"/>
              <a:t> in Finland?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Support the </a:t>
            </a:r>
            <a:r>
              <a:rPr lang="fi-FI" sz="1800" b="1" dirty="0" err="1"/>
              <a:t>renewal</a:t>
            </a:r>
            <a:r>
              <a:rPr lang="fi-FI" sz="1800" b="1" dirty="0"/>
              <a:t> of the </a:t>
            </a:r>
            <a:r>
              <a:rPr lang="fi-FI" sz="1800" b="1" dirty="0" err="1" smtClean="0"/>
              <a:t>industry</a:t>
            </a:r>
            <a:r>
              <a:rPr lang="fi-FI" sz="18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err="1"/>
              <a:t>Taxes</a:t>
            </a:r>
            <a:r>
              <a:rPr lang="fi-FI" sz="1800" b="1" dirty="0"/>
              <a:t> </a:t>
            </a:r>
            <a:r>
              <a:rPr lang="fi-FI" sz="1800" b="1" dirty="0" err="1"/>
              <a:t>should</a:t>
            </a:r>
            <a:r>
              <a:rPr lang="fi-FI" sz="1800" b="1" dirty="0"/>
              <a:t> </a:t>
            </a:r>
            <a:r>
              <a:rPr lang="fi-FI" sz="1800" b="1" dirty="0" err="1"/>
              <a:t>support</a:t>
            </a:r>
            <a:r>
              <a:rPr lang="fi-FI" sz="1800" b="1" dirty="0"/>
              <a:t> </a:t>
            </a:r>
            <a:r>
              <a:rPr lang="fi-FI" sz="1800" b="1" dirty="0" err="1"/>
              <a:t>growth</a:t>
            </a:r>
            <a:r>
              <a:rPr lang="fi-FI" sz="1800" b="1" dirty="0"/>
              <a:t> and </a:t>
            </a:r>
            <a:r>
              <a:rPr lang="fi-FI" sz="1800" b="1" dirty="0" err="1"/>
              <a:t>investment</a:t>
            </a:r>
            <a:r>
              <a:rPr lang="fi-FI" sz="1800" b="1" dirty="0"/>
              <a:t> in </a:t>
            </a:r>
            <a:r>
              <a:rPr lang="fi-FI" sz="1800" b="1" dirty="0" smtClean="0"/>
              <a:t>Finland.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smtClean="0"/>
              <a:t>Support </a:t>
            </a:r>
            <a:r>
              <a:rPr lang="fi-FI" sz="1800" b="1" dirty="0" err="1"/>
              <a:t>decision</a:t>
            </a:r>
            <a:r>
              <a:rPr lang="fi-FI" sz="1800" b="1" dirty="0"/>
              <a:t> </a:t>
            </a:r>
            <a:r>
              <a:rPr lang="fi-FI" sz="1800" b="1" dirty="0" err="1"/>
              <a:t>making</a:t>
            </a:r>
            <a:r>
              <a:rPr lang="fi-FI" sz="1800" b="1" dirty="0"/>
              <a:t> in </a:t>
            </a:r>
            <a:r>
              <a:rPr lang="fi-FI" sz="1800" b="1" dirty="0" err="1"/>
              <a:t>companies</a:t>
            </a:r>
            <a:r>
              <a:rPr lang="fi-FI" sz="1800" b="1" dirty="0"/>
              <a:t> </a:t>
            </a:r>
            <a:r>
              <a:rPr lang="fi-FI" sz="1800" b="1" dirty="0" err="1"/>
              <a:t>related</a:t>
            </a:r>
            <a:r>
              <a:rPr lang="fi-FI" sz="1800" b="1" dirty="0"/>
              <a:t> to </a:t>
            </a:r>
            <a:r>
              <a:rPr lang="fi-FI" sz="1800" b="1" dirty="0" err="1"/>
              <a:t>compensation</a:t>
            </a:r>
            <a:r>
              <a:rPr lang="fi-FI" sz="1800" b="1" dirty="0"/>
              <a:t> and </a:t>
            </a:r>
            <a:r>
              <a:rPr lang="fi-FI" sz="1800" b="1" dirty="0" err="1"/>
              <a:t>working</a:t>
            </a:r>
            <a:r>
              <a:rPr lang="fi-FI" sz="1800" b="1" dirty="0"/>
              <a:t> </a:t>
            </a:r>
            <a:r>
              <a:rPr lang="fi-FI" sz="1800" b="1" dirty="0" err="1" smtClean="0"/>
              <a:t>time</a:t>
            </a:r>
            <a:endParaRPr lang="fi-FI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/>
              <a:t>No </a:t>
            </a:r>
            <a:r>
              <a:rPr lang="fi-FI" sz="1800" b="1" dirty="0" err="1"/>
              <a:t>new</a:t>
            </a:r>
            <a:r>
              <a:rPr lang="fi-FI" sz="1800" b="1" dirty="0"/>
              <a:t> European </a:t>
            </a:r>
            <a:r>
              <a:rPr lang="fi-FI" sz="1800" b="1" dirty="0" err="1"/>
              <a:t>nor</a:t>
            </a:r>
            <a:r>
              <a:rPr lang="fi-FI" sz="1800" b="1" dirty="0"/>
              <a:t> </a:t>
            </a:r>
            <a:r>
              <a:rPr lang="fi-FI" sz="1800" b="1" dirty="0" err="1"/>
              <a:t>national</a:t>
            </a:r>
            <a:r>
              <a:rPr lang="fi-FI" sz="1800" b="1" dirty="0"/>
              <a:t> </a:t>
            </a:r>
            <a:r>
              <a:rPr lang="fi-FI" sz="1800" b="1" dirty="0" err="1"/>
              <a:t>burdens</a:t>
            </a:r>
            <a:r>
              <a:rPr lang="fi-FI" sz="1800" b="1" dirty="0"/>
              <a:t> on </a:t>
            </a:r>
            <a:r>
              <a:rPr lang="fi-FI" sz="1800" b="1" dirty="0" err="1"/>
              <a:t>companies</a:t>
            </a:r>
            <a:r>
              <a:rPr lang="fi-FI" sz="1800" b="1" dirty="0"/>
              <a:t>, </a:t>
            </a:r>
            <a:r>
              <a:rPr lang="fi-FI" sz="1800" b="1" dirty="0" err="1"/>
              <a:t>which</a:t>
            </a:r>
            <a:r>
              <a:rPr lang="fi-FI" sz="1800" b="1" dirty="0"/>
              <a:t> </a:t>
            </a:r>
            <a:r>
              <a:rPr lang="fi-FI" sz="1800" b="1" dirty="0" err="1"/>
              <a:t>are</a:t>
            </a:r>
            <a:r>
              <a:rPr lang="fi-FI" sz="1800" b="1" dirty="0"/>
              <a:t> </a:t>
            </a:r>
            <a:r>
              <a:rPr lang="fi-FI" sz="1800" b="1" dirty="0" err="1"/>
              <a:t>deteriorating</a:t>
            </a:r>
            <a:r>
              <a:rPr lang="fi-FI" sz="1800" b="1" dirty="0"/>
              <a:t> the </a:t>
            </a:r>
            <a:r>
              <a:rPr lang="fi-FI" sz="1800" b="1" dirty="0" err="1" smtClean="0"/>
              <a:t>competitiveness</a:t>
            </a:r>
            <a:r>
              <a:rPr lang="fi-FI" sz="1800" b="1" dirty="0" smtClean="0"/>
              <a:t>.</a:t>
            </a:r>
            <a:endParaRPr lang="fi-FI" sz="1800" b="1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43300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Long-</a:t>
            </a:r>
            <a:r>
              <a:rPr lang="fi-FI" dirty="0" err="1"/>
              <a:t>Term</a:t>
            </a:r>
            <a:r>
              <a:rPr lang="fi-FI" dirty="0"/>
              <a:t> Outlook and </a:t>
            </a:r>
            <a:r>
              <a:rPr lang="fi-FI" dirty="0" err="1"/>
              <a:t>Challenges</a:t>
            </a:r>
            <a:r>
              <a:rPr lang="fi-FI" dirty="0"/>
              <a:t> 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Global Structural Change Set to Continue Apace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Industrial production and services will relocate to rapidly developing economic areas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Strong growth, large markets, cheap labour and increasing expertise will increase the attractiveness of these regions</a:t>
            </a:r>
            <a:r>
              <a:rPr lang="en-GB" sz="1400" dirty="0" smtClean="0"/>
              <a:t>.</a:t>
            </a:r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Competition over Skills and Raw Materials Set to Increase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Due to an increase in retirement, the sector’s annual recruitment need in Finland will rise considerably in the coming years.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The availability of reasonably-priced energy also threatens to become an investment bottleneck in </a:t>
            </a:r>
            <a:r>
              <a:rPr lang="en-GB" sz="1400" dirty="0" smtClean="0"/>
              <a:t>Finland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Combating Climate Change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A challenge as costs are set to grow faster than in competitor countries  </a:t>
            </a:r>
          </a:p>
          <a:p>
            <a:pPr marL="757082" lvl="1" indent="-285750">
              <a:buFont typeface="Courier New" panose="02070309020205020404" pitchFamily="49" charset="0"/>
              <a:buChar char="o"/>
            </a:pPr>
            <a:r>
              <a:rPr lang="en-GB" sz="1400" dirty="0"/>
              <a:t>An opportunity for new environmental and energy technologies</a:t>
            </a:r>
          </a:p>
          <a:p>
            <a:endParaRPr lang="en-GB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2991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Technology Industries of Finland</a:t>
            </a:r>
            <a:endParaRPr lang="en-GB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Teknologiateollisuus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/>
              <a:pPr/>
              <a:t>10/7/2016</a:t>
            </a:fld>
            <a:endParaRPr lang="fi-FI" dirty="0"/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2321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2014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586188"/>
              </p:ext>
            </p:extLst>
          </p:nvPr>
        </p:nvGraphicFramePr>
        <p:xfrm>
          <a:off x="4721458" y="1628101"/>
          <a:ext cx="3957261" cy="261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355111"/>
              </p:ext>
            </p:extLst>
          </p:nvPr>
        </p:nvGraphicFramePr>
        <p:xfrm>
          <a:off x="461713" y="1619039"/>
          <a:ext cx="4259745" cy="261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uorakulmio 9"/>
          <p:cNvSpPr/>
          <p:nvPr/>
        </p:nvSpPr>
        <p:spPr>
          <a:xfrm>
            <a:off x="764196" y="1285728"/>
            <a:ext cx="34189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0405"/>
            <a:r>
              <a:rPr lang="fi-FI" sz="1400" b="1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sz="1400" b="1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sz="1400" b="1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enteprises</a:t>
            </a:r>
            <a:r>
              <a:rPr lang="fi-FI" sz="1400" b="1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/ 1 583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4869171" y="1285728"/>
            <a:ext cx="3655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0405"/>
            <a:r>
              <a:rPr lang="fi-FI" sz="1400" b="1" dirty="0" err="1" smtClean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sz="1400" b="1" dirty="0" smtClean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sz="1400" b="1" dirty="0" err="1" smtClean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400" b="1" dirty="0" smtClean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/ 183 772</a:t>
            </a:r>
            <a:endParaRPr lang="fi-FI" sz="1400" b="1" dirty="0">
              <a:solidFill>
                <a:schemeClr val="tx2"/>
              </a:solidFill>
              <a:ea typeface="ＭＳ Ｐゴシック" pitchFamily="-128" charset="-128"/>
              <a:cs typeface="Arial Unicode MS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3016776" y="4215665"/>
            <a:ext cx="1505292" cy="253916"/>
            <a:chOff x="755576" y="5301208"/>
            <a:chExt cx="2639806" cy="398928"/>
          </a:xfrm>
        </p:grpSpPr>
        <p:sp>
          <p:nvSpPr>
            <p:cNvPr id="13" name="Suorakulmio 12"/>
            <p:cNvSpPr/>
            <p:nvPr/>
          </p:nvSpPr>
          <p:spPr>
            <a:xfrm>
              <a:off x="971598" y="5301208"/>
              <a:ext cx="2423784" cy="398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159"/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1–249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14" name="Suorakulmio 13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1042">
                <a:solidFill>
                  <a:srgbClr val="29282E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4725509" y="4215665"/>
            <a:ext cx="1675211" cy="253916"/>
            <a:chOff x="3200221" y="5301208"/>
            <a:chExt cx="2937800" cy="398928"/>
          </a:xfrm>
        </p:grpSpPr>
        <p:sp>
          <p:nvSpPr>
            <p:cNvPr id="16" name="Suorakulmio 15"/>
            <p:cNvSpPr/>
            <p:nvPr/>
          </p:nvSpPr>
          <p:spPr>
            <a:xfrm>
              <a:off x="3416246" y="5301208"/>
              <a:ext cx="2721775" cy="398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159"/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500–999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17" name="Suorakulmio 16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1042">
                <a:solidFill>
                  <a:srgbClr val="29282E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4725515" y="4438213"/>
            <a:ext cx="1497169" cy="253916"/>
            <a:chOff x="3200221" y="5600273"/>
            <a:chExt cx="2625563" cy="398928"/>
          </a:xfrm>
        </p:grpSpPr>
        <p:sp>
          <p:nvSpPr>
            <p:cNvPr id="19" name="Suorakulmio 18"/>
            <p:cNvSpPr/>
            <p:nvPr/>
          </p:nvSpPr>
          <p:spPr>
            <a:xfrm>
              <a:off x="3401998" y="5600273"/>
              <a:ext cx="2423786" cy="398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159"/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1000–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20" name="Suorakulmio 19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1042">
                <a:solidFill>
                  <a:srgbClr val="29282E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1" name="Ryhmä 20"/>
          <p:cNvGrpSpPr/>
          <p:nvPr/>
        </p:nvGrpSpPr>
        <p:grpSpPr>
          <a:xfrm>
            <a:off x="3016776" y="4438213"/>
            <a:ext cx="1675211" cy="253916"/>
            <a:chOff x="755576" y="5600273"/>
            <a:chExt cx="2937800" cy="398928"/>
          </a:xfrm>
        </p:grpSpPr>
        <p:sp>
          <p:nvSpPr>
            <p:cNvPr id="22" name="Suorakulmio 21"/>
            <p:cNvSpPr/>
            <p:nvPr/>
          </p:nvSpPr>
          <p:spPr>
            <a:xfrm>
              <a:off x="971601" y="5600273"/>
              <a:ext cx="2721775" cy="398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159"/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250–499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23" name="Suorakulmio 22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1042">
                <a:solidFill>
                  <a:srgbClr val="29282E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36104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/>
              <a:t>Member</a:t>
            </a:r>
            <a:r>
              <a:rPr lang="fi-FI" dirty="0"/>
              <a:t> </a:t>
            </a:r>
            <a:r>
              <a:rPr lang="fi-FI" dirty="0" err="1"/>
              <a:t>Companies</a:t>
            </a:r>
            <a:r>
              <a:rPr lang="fi-FI" dirty="0"/>
              <a:t> 2014</a:t>
            </a:r>
            <a:endParaRPr lang="en-GB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59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8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913775"/>
              </p:ext>
            </p:extLst>
          </p:nvPr>
        </p:nvGraphicFramePr>
        <p:xfrm>
          <a:off x="489537" y="1614148"/>
          <a:ext cx="3714251" cy="261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uorakulmio 8"/>
          <p:cNvSpPr/>
          <p:nvPr/>
        </p:nvSpPr>
        <p:spPr>
          <a:xfrm>
            <a:off x="1007945" y="1339312"/>
            <a:ext cx="343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0405"/>
            <a:r>
              <a:rPr lang="fi-FI" sz="1400" b="1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sz="1400" b="1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sz="1400" b="1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enterprises</a:t>
            </a:r>
            <a:r>
              <a:rPr lang="fi-FI" sz="1400" b="1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/ 1 439</a:t>
            </a:r>
            <a:endParaRPr lang="fi-FI" sz="1400" dirty="0">
              <a:solidFill>
                <a:schemeClr val="tx2"/>
              </a:solidFill>
              <a:ea typeface="Arial Unicode MS"/>
              <a:cs typeface="Arial Unicode MS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5006913" y="1339312"/>
            <a:ext cx="35179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0405"/>
            <a:r>
              <a:rPr lang="fi-FI" sz="1400" b="1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sz="1400" b="1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sz="1400" b="1" dirty="0" err="1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400" b="1" dirty="0">
                <a:solidFill>
                  <a:schemeClr val="tx2"/>
                </a:solidFill>
                <a:ea typeface="ＭＳ Ｐゴシック" pitchFamily="-128" charset="-128"/>
                <a:cs typeface="Arial Unicode MS"/>
              </a:rPr>
              <a:t> / 71 069</a:t>
            </a:r>
            <a:endParaRPr lang="fi-FI" sz="1400" dirty="0">
              <a:solidFill>
                <a:schemeClr val="tx2"/>
              </a:solidFill>
              <a:ea typeface="Arial Unicode MS"/>
              <a:cs typeface="Arial Unicode MS"/>
            </a:endParaRPr>
          </a:p>
        </p:txBody>
      </p:sp>
      <p:grpSp>
        <p:nvGrpSpPr>
          <p:cNvPr id="11" name="Ryhmä 10"/>
          <p:cNvGrpSpPr/>
          <p:nvPr/>
        </p:nvGrpSpPr>
        <p:grpSpPr>
          <a:xfrm>
            <a:off x="3035789" y="4152463"/>
            <a:ext cx="1425519" cy="253916"/>
            <a:chOff x="755576" y="5301208"/>
            <a:chExt cx="2398923" cy="398929"/>
          </a:xfrm>
        </p:grpSpPr>
        <p:sp>
          <p:nvSpPr>
            <p:cNvPr id="12" name="Suorakulmio 11"/>
            <p:cNvSpPr/>
            <p:nvPr/>
          </p:nvSpPr>
          <p:spPr>
            <a:xfrm>
              <a:off x="971601" y="5301208"/>
              <a:ext cx="2182898" cy="398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405">
                <a:defRPr/>
              </a:pPr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1–19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3" name="Suorakulmio 12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rgbClr val="822433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sz="1042" kern="0">
                <a:solidFill>
                  <a:srgbClr val="00266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3035788" y="4375009"/>
            <a:ext cx="1510478" cy="253916"/>
            <a:chOff x="755576" y="5600273"/>
            <a:chExt cx="2541898" cy="398929"/>
          </a:xfrm>
        </p:grpSpPr>
        <p:sp>
          <p:nvSpPr>
            <p:cNvPr id="15" name="Suorakulmio 14"/>
            <p:cNvSpPr/>
            <p:nvPr/>
          </p:nvSpPr>
          <p:spPr>
            <a:xfrm>
              <a:off x="971599" y="5600273"/>
              <a:ext cx="2325875" cy="398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405">
                <a:defRPr/>
              </a:pPr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20–49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6" name="Suorakulmio 15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rgbClr val="D95E16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sz="1042" kern="0">
                <a:solidFill>
                  <a:srgbClr val="00266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4696903" y="4152463"/>
            <a:ext cx="1510478" cy="253916"/>
            <a:chOff x="3200221" y="5301208"/>
            <a:chExt cx="2541897" cy="398929"/>
          </a:xfrm>
        </p:grpSpPr>
        <p:sp>
          <p:nvSpPr>
            <p:cNvPr id="18" name="Suorakulmio 17"/>
            <p:cNvSpPr/>
            <p:nvPr/>
          </p:nvSpPr>
          <p:spPr>
            <a:xfrm>
              <a:off x="3416244" y="5301208"/>
              <a:ext cx="2325874" cy="398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405">
                <a:defRPr/>
              </a:pPr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50–99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19" name="Suorakulmio 18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rgbClr val="00A1D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sz="1042" kern="0">
                <a:solidFill>
                  <a:srgbClr val="00266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4696903" y="4375009"/>
            <a:ext cx="1671931" cy="253916"/>
            <a:chOff x="3200221" y="5600273"/>
            <a:chExt cx="2813596" cy="398929"/>
          </a:xfrm>
        </p:grpSpPr>
        <p:sp>
          <p:nvSpPr>
            <p:cNvPr id="21" name="Suorakulmio 20"/>
            <p:cNvSpPr/>
            <p:nvPr/>
          </p:nvSpPr>
          <p:spPr>
            <a:xfrm>
              <a:off x="3401999" y="5600273"/>
              <a:ext cx="2611818" cy="398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0405">
                <a:defRPr/>
              </a:pPr>
              <a:r>
                <a:rPr lang="fi-FI" sz="1050" kern="0" dirty="0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100–249 </a:t>
              </a:r>
              <a:r>
                <a:rPr lang="fi-FI" sz="1050" kern="0" dirty="0" err="1">
                  <a:solidFill>
                    <a:schemeClr val="tx2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050" kern="0" dirty="0">
                <a:solidFill>
                  <a:schemeClr val="tx2"/>
                </a:solidFill>
                <a:ea typeface="Arial Unicode MS"/>
                <a:cs typeface="Arial Unicode MS"/>
              </a:endParaRPr>
            </a:p>
          </p:txBody>
        </p:sp>
        <p:sp>
          <p:nvSpPr>
            <p:cNvPr id="22" name="Suorakulmio 21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rgbClr val="A2AD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044" tIns="34022" rIns="68044" bIns="34022" numCol="1" rtlCol="0" anchor="t" anchorCtr="0" compatLnSpc="1">
              <a:prstTxWarp prst="textNoShape">
                <a:avLst/>
              </a:prstTxWarp>
            </a:bodyPr>
            <a:lstStyle/>
            <a:p>
              <a:pPr defTabSz="6804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sz="1042" kern="0">
                <a:solidFill>
                  <a:srgbClr val="002664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23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384094"/>
              </p:ext>
            </p:extLst>
          </p:nvPr>
        </p:nvGraphicFramePr>
        <p:xfrm>
          <a:off x="4953328" y="1622414"/>
          <a:ext cx="3819197" cy="261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Technology </a:t>
            </a:r>
            <a:r>
              <a:rPr lang="fi-FI" dirty="0" err="1">
                <a:solidFill>
                  <a:srgbClr val="29282E"/>
                </a:solidFill>
              </a:rPr>
              <a:t>Industries</a:t>
            </a:r>
            <a:r>
              <a:rPr lang="fi-FI" dirty="0">
                <a:solidFill>
                  <a:srgbClr val="29282E"/>
                </a:solidFill>
              </a:rPr>
              <a:t> </a:t>
            </a:r>
            <a:endParaRPr lang="fi-FI" dirty="0" smtClean="0">
              <a:solidFill>
                <a:srgbClr val="29282E"/>
              </a:solidFill>
            </a:endParaRPr>
          </a:p>
          <a:p>
            <a:r>
              <a:rPr lang="fi-FI" dirty="0" smtClean="0">
                <a:solidFill>
                  <a:srgbClr val="29282E"/>
                </a:solidFill>
              </a:rPr>
              <a:t>of Finland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7574"/>
            <a:ext cx="920321" cy="165163"/>
          </a:xfrm>
        </p:spPr>
        <p:txBody>
          <a:bodyPr/>
          <a:lstStyle/>
          <a:p>
            <a:fld id="{CBE7DC44-C376-4F45-AAD9-CF0021B2BA36}" type="datetime1">
              <a:rPr lang="en-US">
                <a:solidFill>
                  <a:srgbClr val="29282E"/>
                </a:solidFill>
              </a:rPr>
              <a:pPr/>
              <a:t>10/7/2016</a:t>
            </a:fld>
            <a:endParaRPr lang="fi-FI" dirty="0">
              <a:solidFill>
                <a:srgbClr val="29282E"/>
              </a:solidFill>
            </a:endParaRPr>
          </a:p>
          <a:p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823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 dirty="0"/>
              <a:t>*) </a:t>
            </a:r>
            <a:r>
              <a:rPr lang="fi-FI" dirty="0" smtClean="0">
                <a:solidFill>
                  <a:srgbClr val="000066"/>
                </a:solidFill>
                <a:ea typeface="ＭＳ Ｐゴシック" pitchFamily="34" charset="-128"/>
              </a:rPr>
              <a:t>In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addition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to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some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11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rgbClr val="000066"/>
                </a:solidFill>
                <a:ea typeface="ＭＳ Ｐゴシック" pitchFamily="34" charset="-128"/>
              </a:rPr>
              <a:t>Finland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 smtClean="0"/>
              <a:t>Export</a:t>
            </a:r>
            <a:r>
              <a:rPr lang="fi-FI" dirty="0" smtClean="0"/>
              <a:t> of Technology Industry </a:t>
            </a:r>
            <a:r>
              <a:rPr lang="fi-FI" dirty="0" err="1" smtClean="0"/>
              <a:t>Goods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Finland </a:t>
            </a:r>
            <a:r>
              <a:rPr lang="fi-FI" dirty="0" err="1" smtClean="0"/>
              <a:t>by</a:t>
            </a:r>
            <a:r>
              <a:rPr lang="fi-FI" dirty="0" smtClean="0"/>
              <a:t> Area in 2015</a:t>
            </a:r>
          </a:p>
          <a:p>
            <a:r>
              <a:rPr lang="fi-FI" sz="1400" b="0" dirty="0" smtClean="0"/>
              <a:t>Total </a:t>
            </a:r>
            <a:r>
              <a:rPr lang="fi-FI" sz="1400" b="0" dirty="0" err="1" smtClean="0"/>
              <a:t>goods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exports</a:t>
            </a:r>
            <a:r>
              <a:rPr lang="fi-FI" sz="1400" b="0" dirty="0" smtClean="0"/>
              <a:t> 26.7 </a:t>
            </a:r>
            <a:r>
              <a:rPr lang="fi-FI" sz="1400" b="0" dirty="0" err="1" smtClean="0"/>
              <a:t>billion</a:t>
            </a:r>
            <a:r>
              <a:rPr lang="fi-FI" sz="1400" b="0" dirty="0" smtClean="0"/>
              <a:t> </a:t>
            </a:r>
            <a:r>
              <a:rPr lang="fi-FI" sz="1400" b="0" dirty="0" err="1" smtClean="0"/>
              <a:t>euros</a:t>
            </a:r>
            <a:r>
              <a:rPr lang="fi-FI" sz="1400" b="0" dirty="0" smtClean="0"/>
              <a:t>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  <a:endParaRPr lang="fi-FI" sz="1050" b="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  <a:p>
            <a:r>
              <a:rPr lang="fi-FI" sz="1050" b="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2.6 </a:t>
            </a:r>
            <a:r>
              <a:rPr lang="fi-FI" sz="1050" b="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  <a:endParaRPr lang="fi-FI" sz="1050" b="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14.4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53.7 %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South and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Middle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America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0.9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3.3 %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3.8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14.6 %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0.5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1.9 %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Middle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and Central East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0.7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2.5 %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09240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3.8 </a:t>
            </a:r>
            <a:r>
              <a:rPr lang="fi-FI" sz="1050" dirty="0" err="1" smtClean="0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 smtClean="0">
                <a:solidFill>
                  <a:srgbClr val="29282E"/>
                </a:solidFill>
                <a:ea typeface="ＭＳ Ｐゴシック" pitchFamily="34" charset="-128"/>
              </a:rPr>
              <a:t>14.4 %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900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Turnover</a:t>
            </a:r>
            <a:r>
              <a:rPr lang="fi-FI" dirty="0" smtClean="0"/>
              <a:t> of the Industry and Technology Industry in Finland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7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 dirty="0" smtClean="0"/>
              <a:t>Source: </a:t>
            </a:r>
            <a:r>
              <a:rPr lang="fi-FI" dirty="0" err="1" smtClean="0"/>
              <a:t>Macrobond</a:t>
            </a:r>
            <a:r>
              <a:rPr lang="fi-FI" dirty="0" smtClean="0"/>
              <a:t>, </a:t>
            </a:r>
            <a:r>
              <a:rPr lang="fi-FI" dirty="0" err="1" smtClean="0"/>
              <a:t>Statistics</a:t>
            </a:r>
            <a:r>
              <a:rPr lang="fi-FI" dirty="0" smtClean="0"/>
              <a:t> Finland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651831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66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err="1" smtClean="0"/>
              <a:t>Turnover</a:t>
            </a:r>
            <a:r>
              <a:rPr lang="fi-FI" dirty="0" smtClean="0"/>
              <a:t> of the Technology Industry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 dirty="0">
              <a:solidFill>
                <a:srgbClr val="29282E"/>
              </a:solidFill>
            </a:endParaRPr>
          </a:p>
        </p:txBody>
      </p:sp>
      <p:graphicFrame>
        <p:nvGraphicFramePr>
          <p:cNvPr id="14" name="Sisällön paikkamerkki 1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491719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kstin paikkamerkki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Source: </a:t>
            </a:r>
            <a:r>
              <a:rPr lang="en-GB" dirty="0" err="1" smtClean="0"/>
              <a:t>Macrobond</a:t>
            </a:r>
            <a:r>
              <a:rPr lang="en-GB" dirty="0" smtClean="0"/>
              <a:t>, Statistics Finland</a:t>
            </a:r>
            <a:endParaRPr lang="en-GB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951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Value of New </a:t>
            </a:r>
            <a:r>
              <a:rPr lang="fi-FI" dirty="0" err="1" smtClean="0"/>
              <a:t>Orders</a:t>
            </a:r>
            <a:r>
              <a:rPr lang="fi-FI" dirty="0" smtClean="0"/>
              <a:t> in the Technology Industry* in Finland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Source: 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The Federation of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Finnish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Technology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Industries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’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order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book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survey’s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respondent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companies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, </a:t>
            </a:r>
            <a:r>
              <a:rPr lang="fi-FI" dirty="0" err="1" smtClean="0">
                <a:solidFill>
                  <a:schemeClr val="tx2"/>
                </a:solidFill>
                <a:ea typeface="ＭＳ Ｐゴシック" pitchFamily="34" charset="-128"/>
              </a:rPr>
              <a:t>latest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information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chemeClr val="tx2"/>
                </a:solidFill>
                <a:ea typeface="ＭＳ Ｐゴシック" pitchFamily="34" charset="-128"/>
              </a:rPr>
              <a:t>April-June</a:t>
            </a:r>
            <a:r>
              <a:rPr lang="fi-FI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dirty="0" smtClean="0">
                <a:solidFill>
                  <a:schemeClr val="tx2"/>
                </a:solidFill>
                <a:ea typeface="ＭＳ Ｐゴシック" pitchFamily="34" charset="-128"/>
              </a:rPr>
              <a:t>2016</a:t>
            </a:r>
            <a:endParaRPr lang="fi-FI" dirty="0">
              <a:solidFill>
                <a:schemeClr val="tx2"/>
              </a:solidFill>
            </a:endParaRP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18202401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285690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808"/>
                <a:gridCol w="529833"/>
                <a:gridCol w="523138"/>
                <a:gridCol w="523138"/>
                <a:gridCol w="523138"/>
                <a:gridCol w="523138"/>
                <a:gridCol w="523138"/>
                <a:gridCol w="523138"/>
                <a:gridCol w="521797"/>
                <a:gridCol w="523808"/>
                <a:gridCol w="523808"/>
                <a:gridCol w="523808"/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050" b="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282752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Million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euros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, at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current</a:t>
            </a:r>
            <a:r>
              <a:rPr lang="fi-FI" sz="1050" dirty="0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</a:t>
            </a:r>
            <a:r>
              <a:rPr lang="fi-FI" sz="1050" dirty="0" err="1" smtClean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prices</a:t>
            </a:r>
            <a:endParaRPr lang="fi-FI" sz="1050" dirty="0">
              <a:solidFill>
                <a:srgbClr val="29282E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76301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/>
                <a:gridCol w="1478411"/>
                <a:gridCol w="1425623"/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II,2015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II,2016 / I,2016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rgbClr val="29282E"/>
                </a:solidFill>
                <a:ea typeface="Arial Unicode MS"/>
              </a:rPr>
              <a:t>*)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Excluding</a:t>
            </a:r>
            <a:r>
              <a:rPr lang="fi-FI" sz="900" dirty="0" smtClean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metals</a:t>
            </a:r>
            <a:r>
              <a:rPr lang="fi-FI" sz="900" dirty="0" smtClean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industry</a:t>
            </a:r>
            <a:r>
              <a:rPr lang="fi-FI" sz="900" dirty="0" smtClean="0">
                <a:solidFill>
                  <a:srgbClr val="29282E"/>
                </a:solidFill>
                <a:ea typeface="Arial Unicode MS"/>
              </a:rPr>
              <a:t> and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game</a:t>
            </a:r>
            <a:r>
              <a:rPr lang="fi-FI" sz="900" dirty="0" smtClean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industry</a:t>
            </a:r>
            <a:r>
              <a:rPr lang="fi-FI" sz="900" dirty="0" smtClean="0">
                <a:solidFill>
                  <a:srgbClr val="29282E"/>
                </a:solidFill>
                <a:ea typeface="Arial Unicode MS"/>
              </a:rPr>
              <a:t> </a:t>
            </a:r>
            <a:r>
              <a:rPr lang="fi-FI" sz="900" dirty="0" err="1" smtClean="0">
                <a:solidFill>
                  <a:srgbClr val="29282E"/>
                </a:solidFill>
                <a:ea typeface="Arial Unicode MS"/>
              </a:rPr>
              <a:t>companies</a:t>
            </a:r>
            <a:endParaRPr lang="fi-FI" sz="900" dirty="0">
              <a:solidFill>
                <a:srgbClr val="29282E"/>
              </a:solidFill>
              <a:ea typeface="Arial Unicode MS"/>
            </a:endParaRP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10/7/2016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  <a:endParaRPr lang="fi-FI" dirty="0" smtClean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9634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10.xml><?xml version="1.0" encoding="utf-8"?>
<a:theme xmlns:a="http://schemas.openxmlformats.org/drawingml/2006/main" name="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1.xml><?xml version="1.0" encoding="utf-8"?>
<a:theme xmlns:a="http://schemas.openxmlformats.org/drawingml/2006/main" name="10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2.xml><?xml version="1.0" encoding="utf-8"?>
<a:theme xmlns:a="http://schemas.openxmlformats.org/drawingml/2006/main" name="1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3.xml><?xml version="1.0" encoding="utf-8"?>
<a:theme xmlns:a="http://schemas.openxmlformats.org/drawingml/2006/main" name="1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4.xml><?xml version="1.0" encoding="utf-8"?>
<a:theme xmlns:a="http://schemas.openxmlformats.org/drawingml/2006/main" name="1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5.xml><?xml version="1.0" encoding="utf-8"?>
<a:theme xmlns:a="http://schemas.openxmlformats.org/drawingml/2006/main" name="1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6.xml><?xml version="1.0" encoding="utf-8"?>
<a:theme xmlns:a="http://schemas.openxmlformats.org/drawingml/2006/main" name="15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7.xml><?xml version="1.0" encoding="utf-8"?>
<a:theme xmlns:a="http://schemas.openxmlformats.org/drawingml/2006/main" name="1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8.xml><?xml version="1.0" encoding="utf-8"?>
<a:theme xmlns:a="http://schemas.openxmlformats.org/drawingml/2006/main" name="1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19.xml><?xml version="1.0" encoding="utf-8"?>
<a:theme xmlns:a="http://schemas.openxmlformats.org/drawingml/2006/main" name="1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8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20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1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2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3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4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5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6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7.xml><?xml version="1.0" encoding="utf-8"?>
<a:theme xmlns:a="http://schemas.openxmlformats.org/drawingml/2006/main" name="19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8.xml><?xml version="1.0" encoding="utf-8"?>
<a:theme xmlns:a="http://schemas.openxmlformats.org/drawingml/2006/main" name="20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9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30.xml><?xml version="1.0" encoding="utf-8"?>
<a:theme xmlns:a="http://schemas.openxmlformats.org/drawingml/2006/main" name="22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5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6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7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8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9.xml><?xml version="1.0" encoding="utf-8"?>
<a:theme xmlns:a="http://schemas.openxmlformats.org/drawingml/2006/main" name="7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Tekno_Fi_2016 (002)</Template>
  <TotalTime>2208</TotalTime>
  <Words>3056</Words>
  <Application>Microsoft Office PowerPoint</Application>
  <PresentationFormat>Näytössä katseltava esitys (16:9)</PresentationFormat>
  <Paragraphs>824</Paragraphs>
  <Slides>59</Slides>
  <Notes>3</Notes>
  <HiddenSlides>1</HiddenSlides>
  <MMClips>0</MMClips>
  <ScaleCrop>false</ScaleCrop>
  <HeadingPairs>
    <vt:vector size="8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30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59</vt:i4>
      </vt:variant>
    </vt:vector>
  </HeadingPairs>
  <TitlesOfParts>
    <vt:vector size="101" baseType="lpstr">
      <vt:lpstr>Arial Unicode MS</vt:lpstr>
      <vt:lpstr>ＭＳ Ｐゴシック</vt:lpstr>
      <vt:lpstr>Adobe Fan Heiti Std B</vt:lpstr>
      <vt:lpstr>Adobe Hebrew</vt:lpstr>
      <vt:lpstr>Arial</vt:lpstr>
      <vt:lpstr>Calibri</vt:lpstr>
      <vt:lpstr>Courier New</vt:lpstr>
      <vt:lpstr>Georgia</vt:lpstr>
      <vt:lpstr>Lucida Grande</vt:lpstr>
      <vt:lpstr>Verdana</vt:lpstr>
      <vt:lpstr>Wingdings</vt:lpstr>
      <vt:lpstr>Teknologiateollisuus_masterdia</vt:lpstr>
      <vt:lpstr>8_Teknologiateollisuus_masterdia</vt:lpstr>
      <vt:lpstr>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7_Teknologiateollisuus_masterdia</vt:lpstr>
      <vt:lpstr>9_Teknologiateollisuus_masterdia</vt:lpstr>
      <vt:lpstr>10_Teknologiateollisuus_masterdia</vt:lpstr>
      <vt:lpstr>11_Teknologiateollisuus_masterdia</vt:lpstr>
      <vt:lpstr>12_Teknologiateollisuus_masterdia</vt:lpstr>
      <vt:lpstr>13_Teknologiateollisuus_masterdia</vt:lpstr>
      <vt:lpstr>14_Teknologiateollisuus_masterdia</vt:lpstr>
      <vt:lpstr>15_Teknologiateollisuus_masterdia</vt:lpstr>
      <vt:lpstr>16_Teknologiateollisuus_masterdia</vt:lpstr>
      <vt:lpstr>17_Teknologiateollisuus_masterdia</vt:lpstr>
      <vt:lpstr>18_Teknologiateollisuus_masterdia</vt:lpstr>
      <vt:lpstr>Teknologiateollisuus_template_20141218</vt:lpstr>
      <vt:lpstr>5_Teknologiateollisuus_template_20141218</vt:lpstr>
      <vt:lpstr>9_Teknologiateollisuus_template_20141218</vt:lpstr>
      <vt:lpstr>10_Teknologiateollisuus_template_20141218</vt:lpstr>
      <vt:lpstr>7_Teknologiateollisuus_template_20141218</vt:lpstr>
      <vt:lpstr>8_Teknologiateollisuus_template_20141218</vt:lpstr>
      <vt:lpstr>1_Teknologiateollisuus_template_20141218</vt:lpstr>
      <vt:lpstr>19_Teknologiateollisuus_masterdia</vt:lpstr>
      <vt:lpstr>20_Teknologiateollisuus_masterdia</vt:lpstr>
      <vt:lpstr>21_Teknologiateollisuus_masterdia</vt:lpstr>
      <vt:lpstr>22_Teknologiateollisuus_masterdia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Tender  Requests* Received by Technology Industry Companies in Finland  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Teknologiateollisuus</cp:keywords>
  <cp:lastModifiedBy>Palokangas Jukka</cp:lastModifiedBy>
  <cp:revision>191</cp:revision>
  <cp:lastPrinted>2016-06-09T07:47:11Z</cp:lastPrinted>
  <dcterms:created xsi:type="dcterms:W3CDTF">2016-09-05T10:47:53Z</dcterms:created>
  <dcterms:modified xsi:type="dcterms:W3CDTF">2016-10-07T12:01:17Z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