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CFCF"/>
    <a:srgbClr val="85E869"/>
    <a:srgbClr val="000000"/>
    <a:srgbClr val="FF805C"/>
    <a:srgbClr val="8A0FA6"/>
    <a:srgbClr val="141F94"/>
    <a:srgbClr val="FFFFFF"/>
    <a:srgbClr val="333333"/>
    <a:srgbClr val="FFFF00"/>
    <a:srgbClr val="FF0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90" d="100"/>
          <a:sy n="90" d="100"/>
        </p:scale>
        <p:origin x="508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3.1410481324359668E-2</c:v>
                </c:pt>
                <c:pt idx="1">
                  <c:v>8.3952664986762779E-2</c:v>
                </c:pt>
                <c:pt idx="2">
                  <c:v>0.12342509010876845</c:v>
                </c:pt>
                <c:pt idx="3">
                  <c:v>0.14954068450767122</c:v>
                </c:pt>
                <c:pt idx="4">
                  <c:v>0.15975566967560845</c:v>
                </c:pt>
                <c:pt idx="5">
                  <c:v>0.14106408089056172</c:v>
                </c:pt>
                <c:pt idx="6">
                  <c:v>0.13406270932346656</c:v>
                </c:pt>
                <c:pt idx="7">
                  <c:v>0.11349717712353673</c:v>
                </c:pt>
                <c:pt idx="8">
                  <c:v>6.3291442059264458E-2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EE4-9153-7786FA9FD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950720"/>
        <c:axId val="372951112"/>
      </c:barChart>
      <c:catAx>
        <c:axId val="37295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951112"/>
        <c:crosses val="autoZero"/>
        <c:auto val="1"/>
        <c:lblAlgn val="ctr"/>
        <c:lblOffset val="100"/>
        <c:noMultiLvlLbl val="0"/>
      </c:catAx>
      <c:valAx>
        <c:axId val="37295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95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8.1499151562845831E-2</c:v>
                </c:pt>
                <c:pt idx="1">
                  <c:v>0.10045987752994122</c:v>
                </c:pt>
                <c:pt idx="2">
                  <c:v>0.11541204534835107</c:v>
                </c:pt>
                <c:pt idx="3">
                  <c:v>0.11713351203797064</c:v>
                </c:pt>
                <c:pt idx="4">
                  <c:v>0.12645402454319651</c:v>
                </c:pt>
                <c:pt idx="5">
                  <c:v>0.12864274647714138</c:v>
                </c:pt>
                <c:pt idx="6">
                  <c:v>0.13336448368295503</c:v>
                </c:pt>
                <c:pt idx="7">
                  <c:v>0.12296190640139684</c:v>
                </c:pt>
                <c:pt idx="8">
                  <c:v>7.4072252416201467E-2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66-40B4-897B-60B7FF641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3792"/>
        <c:axId val="372853400"/>
      </c:barChart>
      <c:catAx>
        <c:axId val="37285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3400"/>
        <c:crosses val="autoZero"/>
        <c:auto val="1"/>
        <c:lblAlgn val="ctr"/>
        <c:lblOffset val="100"/>
        <c:noMultiLvlLbl val="0"/>
      </c:catAx>
      <c:valAx>
        <c:axId val="372853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5.2848318462594371E-2</c:v>
                </c:pt>
                <c:pt idx="1">
                  <c:v>8.4420041180507888E-2</c:v>
                </c:pt>
                <c:pt idx="2">
                  <c:v>0.10466712422786548</c:v>
                </c:pt>
                <c:pt idx="3">
                  <c:v>0.11496225120109815</c:v>
                </c:pt>
                <c:pt idx="4">
                  <c:v>0.15065202470830474</c:v>
                </c:pt>
                <c:pt idx="5">
                  <c:v>0.14567604667124229</c:v>
                </c:pt>
                <c:pt idx="6">
                  <c:v>0.14859299931365821</c:v>
                </c:pt>
                <c:pt idx="7">
                  <c:v>0.12474262182566918</c:v>
                </c:pt>
                <c:pt idx="8">
                  <c:v>7.343857240905971E-2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5-4CA9-AB25-45F835DDA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4576"/>
        <c:axId val="372854968"/>
      </c:barChart>
      <c:catAx>
        <c:axId val="37285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4968"/>
        <c:crosses val="autoZero"/>
        <c:auto val="1"/>
        <c:lblAlgn val="ctr"/>
        <c:lblOffset val="100"/>
        <c:noMultiLvlLbl val="0"/>
      </c:catAx>
      <c:valAx>
        <c:axId val="372854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8.6970283101811152E-2</c:v>
                </c:pt>
                <c:pt idx="1">
                  <c:v>0.10328820116054159</c:v>
                </c:pt>
                <c:pt idx="2">
                  <c:v>0.11950061543871988</c:v>
                </c:pt>
                <c:pt idx="3">
                  <c:v>0.11640583787585722</c:v>
                </c:pt>
                <c:pt idx="4">
                  <c:v>0.11921927202391419</c:v>
                </c:pt>
                <c:pt idx="5">
                  <c:v>0.12551433093019165</c:v>
                </c:pt>
                <c:pt idx="6">
                  <c:v>0.13064884825039563</c:v>
                </c:pt>
                <c:pt idx="7">
                  <c:v>0.12382627044135748</c:v>
                </c:pt>
                <c:pt idx="8">
                  <c:v>7.4626340777211184E-2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8-4508-8A11-AC2F3E4B1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5752"/>
        <c:axId val="372856144"/>
      </c:barChart>
      <c:catAx>
        <c:axId val="37285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6144"/>
        <c:crosses val="autoZero"/>
        <c:auto val="1"/>
        <c:lblAlgn val="ctr"/>
        <c:lblOffset val="100"/>
        <c:noMultiLvlLbl val="0"/>
      </c:catAx>
      <c:valAx>
        <c:axId val="37285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8.3281250000000001E-2</c:v>
                </c:pt>
                <c:pt idx="1">
                  <c:v>0.10249999999999999</c:v>
                </c:pt>
                <c:pt idx="2">
                  <c:v>0.10703124999999999</c:v>
                </c:pt>
                <c:pt idx="3">
                  <c:v>0.12234375</c:v>
                </c:pt>
                <c:pt idx="4">
                  <c:v>0.1365625</c:v>
                </c:pt>
                <c:pt idx="5">
                  <c:v>0.12703125000000001</c:v>
                </c:pt>
                <c:pt idx="6">
                  <c:v>0.1315625</c:v>
                </c:pt>
                <c:pt idx="7">
                  <c:v>0.11749999999999999</c:v>
                </c:pt>
                <c:pt idx="8">
                  <c:v>7.2187500000000002E-2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76-444F-BE61-0E2BB4F89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6536"/>
        <c:axId val="372768648"/>
      </c:barChart>
      <c:catAx>
        <c:axId val="37285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68648"/>
        <c:crosses val="autoZero"/>
        <c:auto val="1"/>
        <c:lblAlgn val="ctr"/>
        <c:lblOffset val="100"/>
        <c:noMultiLvlLbl val="0"/>
      </c:catAx>
      <c:valAx>
        <c:axId val="37276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6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7.3754144982948041E-3</c:v>
                </c:pt>
                <c:pt idx="1">
                  <c:v>7.6031672980021475E-2</c:v>
                </c:pt>
                <c:pt idx="2">
                  <c:v>0.12727015258257515</c:v>
                </c:pt>
                <c:pt idx="3">
                  <c:v>0.1650912781298309</c:v>
                </c:pt>
                <c:pt idx="4">
                  <c:v>0.17573547633376996</c:v>
                </c:pt>
                <c:pt idx="5">
                  <c:v>0.14702446277480793</c:v>
                </c:pt>
                <c:pt idx="6">
                  <c:v>0.13439775315372723</c:v>
                </c:pt>
                <c:pt idx="7">
                  <c:v>0.10895552330040949</c:v>
                </c:pt>
                <c:pt idx="8">
                  <c:v>5.8118266246563056E-2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0C-444B-A717-DE3A7305C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769432"/>
        <c:axId val="372770216"/>
      </c:barChart>
      <c:catAx>
        <c:axId val="37276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0216"/>
        <c:crosses val="autoZero"/>
        <c:auto val="1"/>
        <c:lblAlgn val="ctr"/>
        <c:lblOffset val="100"/>
        <c:noMultiLvlLbl val="0"/>
      </c:catAx>
      <c:valAx>
        <c:axId val="37277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69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6.3860724671854123E-3</c:v>
                </c:pt>
                <c:pt idx="1">
                  <c:v>6.4666352275406749E-2</c:v>
                </c:pt>
                <c:pt idx="2">
                  <c:v>0.12098168670910948</c:v>
                </c:pt>
                <c:pt idx="3">
                  <c:v>0.16252063192643246</c:v>
                </c:pt>
                <c:pt idx="4">
                  <c:v>0.17596085828813959</c:v>
                </c:pt>
                <c:pt idx="5">
                  <c:v>0.1585317928161597</c:v>
                </c:pt>
                <c:pt idx="6">
                  <c:v>0.14063114045429537</c:v>
                </c:pt>
                <c:pt idx="7">
                  <c:v>0.11094081584531951</c:v>
                </c:pt>
                <c:pt idx="8">
                  <c:v>5.9380649217951741E-2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1-4378-89D0-EE0A4AA00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769040"/>
        <c:axId val="372771000"/>
      </c:barChart>
      <c:catAx>
        <c:axId val="37276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1000"/>
        <c:crosses val="autoZero"/>
        <c:auto val="1"/>
        <c:lblAlgn val="ctr"/>
        <c:lblOffset val="100"/>
        <c:noMultiLvlLbl val="0"/>
      </c:catAx>
      <c:valAx>
        <c:axId val="37277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6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1.1281480892984825E-2</c:v>
                </c:pt>
                <c:pt idx="1">
                  <c:v>0.13585445300707077</c:v>
                </c:pt>
                <c:pt idx="2">
                  <c:v>0.17120838960832604</c:v>
                </c:pt>
                <c:pt idx="3">
                  <c:v>0.15547787399698101</c:v>
                </c:pt>
                <c:pt idx="4">
                  <c:v>0.12528799555096529</c:v>
                </c:pt>
                <c:pt idx="5">
                  <c:v>9.9149916580599032E-2</c:v>
                </c:pt>
                <c:pt idx="6">
                  <c:v>0.11154365615317391</c:v>
                </c:pt>
                <c:pt idx="7">
                  <c:v>0.11368872646381187</c:v>
                </c:pt>
                <c:pt idx="8">
                  <c:v>7.6507507746087236E-2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9-432B-8749-B49BCA21E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771784"/>
        <c:axId val="372772176"/>
      </c:barChart>
      <c:catAx>
        <c:axId val="37277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2176"/>
        <c:crosses val="autoZero"/>
        <c:auto val="1"/>
        <c:lblAlgn val="ctr"/>
        <c:lblOffset val="100"/>
        <c:noMultiLvlLbl val="0"/>
      </c:catAx>
      <c:valAx>
        <c:axId val="37277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1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ACFCF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7.3765840741441269E-3</c:v>
                </c:pt>
                <c:pt idx="1">
                  <c:v>6.7760544732362399E-2</c:v>
                </c:pt>
                <c:pt idx="2">
                  <c:v>0.11618119916777001</c:v>
                </c:pt>
                <c:pt idx="3">
                  <c:v>0.17708530357480612</c:v>
                </c:pt>
                <c:pt idx="4">
                  <c:v>0.20555135237374692</c:v>
                </c:pt>
                <c:pt idx="5">
                  <c:v>0.14790996784565916</c:v>
                </c:pt>
                <c:pt idx="6">
                  <c:v>0.13292037072063553</c:v>
                </c:pt>
                <c:pt idx="7">
                  <c:v>0.10104974465670513</c:v>
                </c:pt>
                <c:pt idx="8">
                  <c:v>4.4164932854170606E-2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4-4530-8B91-D262DD8CD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380376"/>
        <c:axId val="446380768"/>
      </c:barChart>
      <c:catAx>
        <c:axId val="446380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6380768"/>
        <c:crosses val="autoZero"/>
        <c:auto val="1"/>
        <c:lblAlgn val="ctr"/>
        <c:lblOffset val="100"/>
        <c:noMultiLvlLbl val="0"/>
      </c:catAx>
      <c:valAx>
        <c:axId val="44638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6380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henkilöstön sukupuolijakaumat, ikäjakaumat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161548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konsulttialan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42,1 vuotta, Mediaani: 40 vuotta, Moodi: 35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0216767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37268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43,3 vuotta, Mediaani: 42 vuotta, Moodi: 42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0390005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30338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Sukupuolijakaumat henkilöstöryhmittäin ja toimialoittain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Teknologiateollisuuden palkkatilastot</a:t>
            </a:r>
          </a:p>
        </p:txBody>
      </p:sp>
      <p:graphicFrame>
        <p:nvGraphicFramePr>
          <p:cNvPr id="9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2635394"/>
              </p:ext>
            </p:extLst>
          </p:nvPr>
        </p:nvGraphicFramePr>
        <p:xfrm>
          <a:off x="827584" y="1275606"/>
          <a:ext cx="7560433" cy="331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798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Miehiä,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Naisia,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Työntekijät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13,8 %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Elektroniikka- ja sähköteollisuus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Kone- ja metallituoteteollisuus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87,8 %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Metallien jalostus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Toimihenkilöt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24,6 %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Suunnittelu- ja 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75,8 %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Tietotekniikka-ala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27,5 %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Koko teknologiateollisuus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Kaikki henkilöstöryhmät 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21,6 %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0" name="Suora yhdysviiva 9"/>
          <p:cNvCxnSpPr/>
          <p:nvPr/>
        </p:nvCxnSpPr>
        <p:spPr>
          <a:xfrm>
            <a:off x="827584" y="2787774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827583" y="4083918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84177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Koko teknologiateollisuuden ikäjakauma ja keski-iät, </a:t>
            </a:r>
            <a:r>
              <a:rPr lang="fi-FI" spc="-40" dirty="0"/>
              <a:t>työntekijät ja toimihenkilöt yhteensä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245430" cy="165163"/>
          </a:xfrm>
        </p:spPr>
        <p:txBody>
          <a:bodyPr/>
          <a:lstStyle/>
          <a:p>
            <a:r>
              <a:rPr lang="fi-FI" dirty="0"/>
              <a:t>Keski-ikä: 43,1 vuotta, Mediaani: 43 vuotta, Moodi: 41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17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7521881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62957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Keski-ikä: 42,4 vuotta, Mediaani: 43 vuotta, Moodi: 49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7980937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67462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43,6 vuotta, Mediaani: 44 vuotta, Moodi: 43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6881794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68832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42,2 vuotta, Mediaani: 43 vuotta, Moodi: 49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7363627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88143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42,2 vuotta, Mediaani: 43 vuotta, Moodi: 39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2368976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24290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43,5 vuotta, Mediaani: 43 vuotta, Moodi: 42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1016215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2103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Keski-ikä: 43,9 vuotta, Mediaani: 44 vuotta, Moodi: 41 vuotta</a:t>
            </a:r>
          </a:p>
          <a:p>
            <a:r>
              <a:rPr lang="fi-FI" dirty="0"/>
              <a:t>Lähde: Teknologiateollisuuden palkkatilastot, 2017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8960603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96038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105</TotalTime>
  <Words>350</Words>
  <Application>Microsoft Office PowerPoint</Application>
  <PresentationFormat>Näytössä katseltava esitys (16:9)</PresentationFormat>
  <Paragraphs>95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Petteri Rautaporras</cp:lastModifiedBy>
  <cp:revision>15</cp:revision>
  <cp:lastPrinted>2016-06-09T07:47:11Z</cp:lastPrinted>
  <dcterms:created xsi:type="dcterms:W3CDTF">2016-09-02T12:25:46Z</dcterms:created>
  <dcterms:modified xsi:type="dcterms:W3CDTF">2018-06-27T09:00:46Z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