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0909" autoAdjust="0"/>
  </p:normalViewPr>
  <p:slideViewPr>
    <p:cSldViewPr showGuides="1">
      <p:cViewPr varScale="1">
        <p:scale>
          <a:sx n="151" d="100"/>
          <a:sy n="151" d="100"/>
        </p:scale>
        <p:origin x="396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Yritysten investoinnit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Taul1!$A$2:$A$13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Taul1!$B$2:$B$13</c:f>
              <c:numCache>
                <c:formatCode>General</c:formatCode>
                <c:ptCount val="12"/>
                <c:pt idx="0">
                  <c:v>23.64</c:v>
                </c:pt>
                <c:pt idx="1">
                  <c:v>24.233000000000001</c:v>
                </c:pt>
                <c:pt idx="2">
                  <c:v>28.035</c:v>
                </c:pt>
                <c:pt idx="3">
                  <c:v>29.617999999999999</c:v>
                </c:pt>
                <c:pt idx="4">
                  <c:v>24.773</c:v>
                </c:pt>
                <c:pt idx="5">
                  <c:v>23.728000000000002</c:v>
                </c:pt>
                <c:pt idx="6">
                  <c:v>24.655999999999999</c:v>
                </c:pt>
                <c:pt idx="7">
                  <c:v>23.895</c:v>
                </c:pt>
                <c:pt idx="8">
                  <c:v>22.105</c:v>
                </c:pt>
                <c:pt idx="9">
                  <c:v>21.388000000000002</c:v>
                </c:pt>
                <c:pt idx="10">
                  <c:v>22.504999999999999</c:v>
                </c:pt>
                <c:pt idx="11">
                  <c:v>23.856000000000002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A06-44AD-BA13-4D58E9FE18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0790448"/>
        <c:axId val="410790840"/>
      </c:lineChart>
      <c:catAx>
        <c:axId val="410790448"/>
        <c:scaling>
          <c:orientation val="minMax"/>
        </c:scaling>
        <c:delete val="0"/>
        <c:axPos val="b"/>
        <c:majorGridlines>
          <c:spPr>
            <a:ln w="3175" cap="flat" cmpd="sng" algn="ctr">
              <a:solidFill>
                <a:srgbClr val="000000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fi-FI"/>
          </a:p>
        </c:txPr>
        <c:crossAx val="410790840"/>
        <c:crosses val="autoZero"/>
        <c:auto val="1"/>
        <c:lblAlgn val="ctr"/>
        <c:lblOffset val="100"/>
        <c:tickLblSkip val="1"/>
        <c:noMultiLvlLbl val="0"/>
      </c:catAx>
      <c:valAx>
        <c:axId val="410790840"/>
        <c:scaling>
          <c:orientation val="minMax"/>
          <c:max val="32"/>
          <c:min val="20"/>
        </c:scaling>
        <c:delete val="0"/>
        <c:axPos val="l"/>
        <c:majorGridlines>
          <c:spPr>
            <a:ln w="3175" cap="flat" cmpd="sng" algn="ctr">
              <a:solidFill>
                <a:srgbClr val="000000"/>
              </a:solidFill>
              <a:prstDash val="dash"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fi-FI"/>
          </a:p>
        </c:txPr>
        <c:crossAx val="410790448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aseline="0">
          <a:solidFill>
            <a:schemeClr val="tx1"/>
          </a:solidFill>
          <a:latin typeface="Verdana" panose="020B0604030504040204" pitchFamily="34" charset="0"/>
        </a:defRPr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37682781424265E-2"/>
          <c:y val="3.8924155099169307E-2"/>
          <c:w val="0.91316719395132218"/>
          <c:h val="0.84691560187896686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Yrityksiä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Taul1!$A$2:$A$16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Taul1!$B$2:$B$16</c:f>
              <c:numCache>
                <c:formatCode>General</c:formatCode>
                <c:ptCount val="15"/>
                <c:pt idx="0">
                  <c:v>6349</c:v>
                </c:pt>
                <c:pt idx="1">
                  <c:v>6323</c:v>
                </c:pt>
                <c:pt idx="2">
                  <c:v>6107</c:v>
                </c:pt>
                <c:pt idx="3">
                  <c:v>6197</c:v>
                </c:pt>
                <c:pt idx="4">
                  <c:v>6163</c:v>
                </c:pt>
                <c:pt idx="5">
                  <c:v>6319</c:v>
                </c:pt>
                <c:pt idx="6">
                  <c:v>6457</c:v>
                </c:pt>
                <c:pt idx="7">
                  <c:v>6348</c:v>
                </c:pt>
                <c:pt idx="8">
                  <c:v>6005</c:v>
                </c:pt>
                <c:pt idx="9">
                  <c:v>5806</c:v>
                </c:pt>
                <c:pt idx="10">
                  <c:v>5908</c:v>
                </c:pt>
                <c:pt idx="11">
                  <c:v>5702</c:v>
                </c:pt>
                <c:pt idx="12">
                  <c:v>5732</c:v>
                </c:pt>
                <c:pt idx="13">
                  <c:v>5574</c:v>
                </c:pt>
                <c:pt idx="14">
                  <c:v>5472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FD-46A2-B953-6132347C9C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1038808"/>
        <c:axId val="401039200"/>
      </c:lineChart>
      <c:catAx>
        <c:axId val="401038808"/>
        <c:scaling>
          <c:orientation val="minMax"/>
        </c:scaling>
        <c:delete val="0"/>
        <c:axPos val="b"/>
        <c:majorGridlines>
          <c:spPr>
            <a:ln>
              <a:solidFill>
                <a:srgbClr val="000000"/>
              </a:solidFill>
              <a:prstDash val="dash"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401039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01039200"/>
        <c:scaling>
          <c:orientation val="minMax"/>
          <c:max val="6600"/>
          <c:min val="52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401038808"/>
        <c:crosses val="autoZero"/>
        <c:crossBetween val="between"/>
        <c:majorUnit val="200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050" baseline="0">
          <a:solidFill>
            <a:schemeClr val="tx2"/>
          </a:solidFill>
          <a:latin typeface="Verdana" panose="020B0604030504040204" pitchFamily="34" charset="0"/>
        </a:defRPr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Suomea koskevia suhdanne-ennusteita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477678" cy="165163"/>
          </a:xfrm>
        </p:spPr>
        <p:txBody>
          <a:bodyPr/>
          <a:lstStyle/>
          <a:p>
            <a:r>
              <a:rPr lang="fi-FI" dirty="0"/>
              <a:t>*) Euroopan komissio, OECD ja IMF raportoivat yhdenmukaistetun kuluttajahintaindeksin</a:t>
            </a:r>
          </a:p>
          <a:p>
            <a:r>
              <a:rPr lang="fi-FI" dirty="0"/>
              <a:t>Koottu 20.9.2017</a:t>
            </a:r>
          </a:p>
        </p:txBody>
      </p:sp>
      <p:graphicFrame>
        <p:nvGraphicFramePr>
          <p:cNvPr id="8" name="Taulukko 7"/>
          <p:cNvGraphicFramePr>
            <a:graphicFrameLocks noGrp="1"/>
          </p:cNvGraphicFramePr>
          <p:nvPr>
            <p:extLst/>
          </p:nvPr>
        </p:nvGraphicFramePr>
        <p:xfrm>
          <a:off x="179512" y="963012"/>
          <a:ext cx="8784971" cy="366835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28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28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2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28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28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13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13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13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13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9131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9131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91871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Ennustaja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Julkaisu-pvm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BKT:n muutos-%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Yksityisen kulutuksen muutos-%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Viennin muutos-%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Investointien muutos-%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Inflaatio, % *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Työttömyysaste, %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l" fontAlgn="b"/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2017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2018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2018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2018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2018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2018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2018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5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Danske Bank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7.6.2017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557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Nordea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12.6.2017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86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OP-Pohjola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22.8.2017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894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894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VM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19.9.2017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545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Suomen </a:t>
                      </a:r>
                      <a:r>
                        <a:rPr lang="fi-FI" sz="900" b="1" kern="1200" dirty="0">
                          <a:solidFill>
                            <a:srgbClr val="000000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Pank</a:t>
                      </a:r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ki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13.6.2017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ETLA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19.9.2017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PTT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23.3.2017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PT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20.9.2017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172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Euroopan komissio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31.5.2017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052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OECD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7.6.2017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IMF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4.4.2017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069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069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069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069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069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069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069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069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069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069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069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Keskiarvo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945920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107504" y="282150"/>
            <a:ext cx="8136496" cy="648000"/>
          </a:xfrm>
        </p:spPr>
        <p:txBody>
          <a:bodyPr>
            <a:noAutofit/>
          </a:bodyPr>
          <a:lstStyle/>
          <a:p>
            <a:r>
              <a:rPr lang="fi-FI" sz="2000" dirty="0"/>
              <a:t>Suomen Pankin analyysi: Suomen kustannuskilpailukyky ei ole juuri parantunut ennen vuotta 2017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Suomen Pankki</a:t>
            </a:r>
          </a:p>
        </p:txBody>
      </p:sp>
      <p:pic>
        <p:nvPicPr>
          <p:cNvPr id="8" name="Picture 11"/>
          <p:cNvPicPr>
            <a:picLocks noChangeAspect="1"/>
          </p:cNvPicPr>
          <p:nvPr/>
        </p:nvPicPr>
        <p:blipFill rotWithShape="1">
          <a:blip r:embed="rId2"/>
          <a:srcRect l="12113" t="7330" r="4382" b="3773"/>
          <a:stretch/>
        </p:blipFill>
        <p:spPr>
          <a:xfrm>
            <a:off x="467544" y="1347614"/>
            <a:ext cx="5184576" cy="3252081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sz="half" idx="4294967295"/>
          </p:nvPr>
        </p:nvSpPr>
        <p:spPr>
          <a:xfrm>
            <a:off x="5724128" y="1813586"/>
            <a:ext cx="2928422" cy="25922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400" b="1" dirty="0">
                <a:solidFill>
                  <a:srgbClr val="000000"/>
                </a:solidFill>
              </a:rPr>
              <a:t>Paraneminen 2017‒2018</a:t>
            </a:r>
          </a:p>
          <a:p>
            <a:r>
              <a:rPr lang="fi-FI" sz="1400" dirty="0" err="1">
                <a:solidFill>
                  <a:srgbClr val="000000"/>
                </a:solidFill>
              </a:rPr>
              <a:t>Kiky</a:t>
            </a:r>
            <a:r>
              <a:rPr lang="fi-FI" sz="1400" dirty="0">
                <a:solidFill>
                  <a:srgbClr val="000000"/>
                </a:solidFill>
              </a:rPr>
              <a:t>-sopimus</a:t>
            </a:r>
          </a:p>
          <a:p>
            <a:r>
              <a:rPr lang="fi-FI" sz="1400" dirty="0">
                <a:solidFill>
                  <a:srgbClr val="000000"/>
                </a:solidFill>
              </a:rPr>
              <a:t>Oletettu palkkamaltti 2018</a:t>
            </a:r>
          </a:p>
          <a:p>
            <a:r>
              <a:rPr lang="fi-FI" sz="1400" dirty="0">
                <a:solidFill>
                  <a:srgbClr val="000000"/>
                </a:solidFill>
              </a:rPr>
              <a:t>Muualla kustannusten nousu kiihtyy</a:t>
            </a:r>
          </a:p>
          <a:p>
            <a:r>
              <a:rPr lang="fi-FI" sz="1400" dirty="0">
                <a:solidFill>
                  <a:srgbClr val="000000"/>
                </a:solidFill>
              </a:rPr>
              <a:t>Suomen tuottavuuskehitys elpyy</a:t>
            </a:r>
          </a:p>
        </p:txBody>
      </p:sp>
      <p:sp>
        <p:nvSpPr>
          <p:cNvPr id="11" name="TextBox 8"/>
          <p:cNvSpPr txBox="1"/>
          <p:nvPr/>
        </p:nvSpPr>
        <p:spPr>
          <a:xfrm>
            <a:off x="5580112" y="1188878"/>
            <a:ext cx="1944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050" i="1" dirty="0">
                <a:solidFill>
                  <a:srgbClr val="000000"/>
                </a:solidFill>
              </a:rPr>
              <a:t>Suomen Pankin ennuste, kesäkuu 2017</a:t>
            </a:r>
          </a:p>
        </p:txBody>
      </p:sp>
      <p:cxnSp>
        <p:nvCxnSpPr>
          <p:cNvPr id="12" name="Straight Arrow Connector 12"/>
          <p:cNvCxnSpPr/>
          <p:nvPr/>
        </p:nvCxnSpPr>
        <p:spPr bwMode="auto">
          <a:xfrm flipH="1">
            <a:off x="4932040" y="1432656"/>
            <a:ext cx="648072" cy="6558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19239024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Kansantalouden suhdannekuva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Teknologiateollisuus</a:t>
            </a: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17"/>
            <p:extLst/>
          </p:nvPr>
        </p:nvGraphicFramePr>
        <p:xfrm>
          <a:off x="381000" y="1103309"/>
          <a:ext cx="8114816" cy="3412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4816">
                  <a:extLst>
                    <a:ext uri="{9D8B030D-6E8A-4147-A177-3AD203B41FA5}">
                      <a16:colId xmlns:a16="http://schemas.microsoft.com/office/drawing/2014/main" val="2874312062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678334745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1267653052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351991888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1904492561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971374742"/>
                    </a:ext>
                  </a:extLst>
                </a:gridCol>
              </a:tblGrid>
              <a:tr h="262512"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 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 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 2019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7767159"/>
                  </a:ext>
                </a:extLst>
              </a:tr>
              <a:tr h="2625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Bruttokansantuote markkinahintaan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2570326"/>
                  </a:ext>
                </a:extLst>
              </a:tr>
              <a:tr h="2625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Tavaroiden ja palveluiden tuonti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88916092"/>
                  </a:ext>
                </a:extLst>
              </a:tr>
              <a:tr h="2625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Tavaroiden ja palveluiden vienti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8012310"/>
                  </a:ext>
                </a:extLst>
              </a:tr>
              <a:tr h="2625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Yksityinen kulutus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4970097"/>
                  </a:ext>
                </a:extLst>
              </a:tr>
              <a:tr h="2625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Julkinen kulutus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5770807"/>
                  </a:ext>
                </a:extLst>
              </a:tr>
              <a:tr h="2625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Yksityiset kiinteät investoinnit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9464774"/>
                  </a:ext>
                </a:extLst>
              </a:tr>
              <a:tr h="2625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Julkiset kiinteät investoinnit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3630807"/>
                  </a:ext>
                </a:extLst>
              </a:tr>
              <a:tr h="262512">
                <a:tc>
                  <a:txBody>
                    <a:bodyPr/>
                    <a:lstStyle/>
                    <a:p>
                      <a:pPr algn="ctr" fontAlgn="b"/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7508261"/>
                  </a:ext>
                </a:extLst>
              </a:tr>
              <a:tr h="2625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Inflaatio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5883631"/>
                  </a:ext>
                </a:extLst>
              </a:tr>
              <a:tr h="2625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Ansiotaso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6202037"/>
                  </a:ext>
                </a:extLst>
              </a:tr>
              <a:tr h="2625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Työttömyysaste,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70825600"/>
                  </a:ext>
                </a:extLst>
              </a:tr>
              <a:tr h="2625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Työllisyysaste, 15 – 64-vuotiaat,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4713124"/>
                  </a:ext>
                </a:extLst>
              </a:tr>
            </a:tbl>
          </a:graphicData>
        </a:graphic>
      </p:graphicFrame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821494" cy="165163"/>
          </a:xfrm>
        </p:spPr>
        <p:txBody>
          <a:bodyPr/>
          <a:lstStyle/>
          <a:p>
            <a:r>
              <a:rPr lang="fi-FI" dirty="0"/>
              <a:t>Lähde: Suomen Pankki, kesäkuu 2017</a:t>
            </a:r>
          </a:p>
        </p:txBody>
      </p:sp>
    </p:spTree>
    <p:extLst>
      <p:ext uri="{BB962C8B-B14F-4D97-AF65-F5344CB8AC3E}">
        <p14:creationId xmlns:p14="http://schemas.microsoft.com/office/powerpoint/2010/main" val="222953559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Bruttokansantuote on kasvanut Euroopassa </a:t>
            </a:r>
            <a:br>
              <a:rPr lang="fi-FI" dirty="0"/>
            </a:br>
            <a:r>
              <a:rPr lang="fi-FI" dirty="0"/>
              <a:t>ja USA:ssa, Suomessa niukemmin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Macrobond</a:t>
            </a:r>
            <a:endParaRPr lang="fi-FI" dirty="0"/>
          </a:p>
          <a:p>
            <a:endParaRPr lang="fi-FI" dirty="0"/>
          </a:p>
        </p:txBody>
      </p:sp>
      <p:graphicFrame>
        <p:nvGraphicFramePr>
          <p:cNvPr id="12" name="Sisällön paikkamerkki 11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582256050"/>
              </p:ext>
            </p:extLst>
          </p:nvPr>
        </p:nvGraphicFramePr>
        <p:xfrm>
          <a:off x="381000" y="1121148"/>
          <a:ext cx="8391525" cy="3506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Macrobond document" r:id="rId3" imgW="13336115" imgH="5572640" progId="Mbnd.mbnd">
                  <p:embed/>
                </p:oleObj>
              </mc:Choice>
              <mc:Fallback>
                <p:oleObj name="Macrobond document" r:id="rId3" imgW="13336115" imgH="5572640" progId="Mbnd.mbnd">
                  <p:embed/>
                  <p:pic>
                    <p:nvPicPr>
                      <p:cNvPr id="12" name="Sisällön paikkamerkki 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121148"/>
                        <a:ext cx="8391525" cy="3506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8831993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Viimeinen tieto loka-joulukuu 2016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  <a:p>
            <a:endParaRPr lang="fi-FI" dirty="0"/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648000"/>
          </a:xfrm>
        </p:spPr>
        <p:txBody>
          <a:bodyPr/>
          <a:lstStyle/>
          <a:p>
            <a:r>
              <a:rPr lang="fi-FI" dirty="0"/>
              <a:t>Suomen tavara- ja palveluviennin arvo ei ole kasvanut lainkaan ennen vuotta 2017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i-FI" sz="1200" dirty="0"/>
          </a:p>
        </p:txBody>
      </p:sp>
      <p:graphicFrame>
        <p:nvGraphicFramePr>
          <p:cNvPr id="12" name="Sisällön paikkamerkki 11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56197357"/>
              </p:ext>
            </p:extLst>
          </p:nvPr>
        </p:nvGraphicFramePr>
        <p:xfrm>
          <a:off x="381001" y="1146128"/>
          <a:ext cx="8079060" cy="3481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Macrobond document" r:id="rId3" imgW="13336115" imgH="5572640" progId="Mbnd.mbnd">
                  <p:embed/>
                </p:oleObj>
              </mc:Choice>
              <mc:Fallback>
                <p:oleObj name="Macrobond document" r:id="rId3" imgW="13336115" imgH="5572640" progId="Mbnd.mbnd">
                  <p:embed/>
                  <p:pic>
                    <p:nvPicPr>
                      <p:cNvPr id="12" name="Sisällön paikkamerkki 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1" y="1146128"/>
                        <a:ext cx="8079060" cy="34810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595213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liikevaihto Suomessa* </a:t>
            </a:r>
            <a:br>
              <a:rPr lang="fi-FI" dirty="0"/>
            </a:br>
            <a:r>
              <a:rPr lang="fi-FI" dirty="0"/>
              <a:t>on noususuunnassa</a:t>
            </a:r>
            <a:br>
              <a:rPr lang="fi-FI" dirty="0"/>
            </a:b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023761" cy="306614"/>
          </a:xfrm>
        </p:spPr>
        <p:txBody>
          <a:bodyPr/>
          <a:lstStyle/>
          <a:p>
            <a:r>
              <a:rPr lang="fi-FI" dirty="0"/>
              <a:t>*) Liikevaihtotiedot saattavat sisältää jonkin verran globaalien suomalaisyritysten ulkomaantoimintoja. 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  <a:p>
            <a:endParaRPr lang="fi-FI" dirty="0"/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743643686"/>
              </p:ext>
            </p:extLst>
          </p:nvPr>
        </p:nvGraphicFramePr>
        <p:xfrm>
          <a:off x="381000" y="1121148"/>
          <a:ext cx="8391525" cy="3506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Macrobond document" r:id="rId3" imgW="13336115" imgH="5572640" progId="Mbnd.mbnd">
                  <p:embed/>
                </p:oleObj>
              </mc:Choice>
              <mc:Fallback>
                <p:oleObj name="Macrobond document" r:id="rId3" imgW="13336115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121148"/>
                        <a:ext cx="8391525" cy="3506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548142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/>
          <p:cNvSpPr>
            <a:spLocks noGrp="1"/>
          </p:cNvSpPr>
          <p:nvPr>
            <p:ph type="body" sz="quarter" idx="15"/>
          </p:nvPr>
        </p:nvSpPr>
        <p:spPr>
          <a:xfrm>
            <a:off x="246920" y="238238"/>
            <a:ext cx="7992000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sz="2000" dirty="0"/>
              <a:t>Yritysten investoinnit ovat pudonneet reaalisesti </a:t>
            </a:r>
          </a:p>
          <a:p>
            <a:pPr>
              <a:lnSpc>
                <a:spcPct val="100000"/>
              </a:lnSpc>
            </a:pPr>
            <a:r>
              <a:rPr lang="fi-FI" sz="2000" dirty="0"/>
              <a:t>6 miljardia euroa alemmalle tasolle kuin 2008 </a:t>
            </a:r>
            <a:br>
              <a:rPr lang="en-GB" dirty="0"/>
            </a:br>
            <a:r>
              <a:rPr lang="fi-FI" sz="1400" b="0" dirty="0"/>
              <a:t>Tuotannolliset sekä tutkimus- ja kehittämisinvestoinnit Suomessa</a:t>
            </a:r>
            <a:r>
              <a:rPr lang="fi-FI" sz="1400" dirty="0"/>
              <a:t>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6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>
                <a:solidFill>
                  <a:srgbClr val="29282E"/>
                </a:solidFill>
              </a:rPr>
              <a:pPr/>
              <a:t>20.9.2017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Tilastokeskus, Kansantalouden tilinpito</a:t>
            </a:r>
          </a:p>
        </p:txBody>
      </p:sp>
      <p:graphicFrame>
        <p:nvGraphicFramePr>
          <p:cNvPr id="9" name="Sisällön paikkamerkki 9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321460628"/>
              </p:ext>
            </p:extLst>
          </p:nvPr>
        </p:nvGraphicFramePr>
        <p:xfrm>
          <a:off x="381000" y="1347614"/>
          <a:ext cx="8391525" cy="3297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kstiruutu 9"/>
          <p:cNvSpPr txBox="1"/>
          <p:nvPr/>
        </p:nvSpPr>
        <p:spPr>
          <a:xfrm>
            <a:off x="750963" y="1263231"/>
            <a:ext cx="3600400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>
                <a:solidFill>
                  <a:srgbClr val="29282E"/>
                </a:solidFill>
              </a:rPr>
              <a:t>Miljardia euroa, vuoden 2016 hintatasossa</a:t>
            </a:r>
          </a:p>
        </p:txBody>
      </p:sp>
    </p:spTree>
    <p:extLst>
      <p:ext uri="{BB962C8B-B14F-4D97-AF65-F5344CB8AC3E}">
        <p14:creationId xmlns:p14="http://schemas.microsoft.com/office/powerpoint/2010/main" val="364502173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</a:t>
            </a:r>
            <a:r>
              <a:rPr lang="fi-FI" dirty="0" err="1"/>
              <a:t>Eurostat</a:t>
            </a:r>
            <a:r>
              <a:rPr lang="fi-FI" dirty="0"/>
              <a:t> / Kansantalouden tilinpito</a:t>
            </a:r>
          </a:p>
          <a:p>
            <a:endParaRPr lang="fi-FI" dirty="0"/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251999" y="282150"/>
            <a:ext cx="8143259" cy="648000"/>
          </a:xfrm>
        </p:spPr>
        <p:txBody>
          <a:bodyPr/>
          <a:lstStyle/>
          <a:p>
            <a:r>
              <a:rPr lang="fi-FI" sz="2000" spc="-50" dirty="0"/>
              <a:t>Teollisuuden työpaikkoja Suomessa on kadonnut lähes 100 000 vuoden 2008 jälkeen </a:t>
            </a:r>
            <a:endParaRPr lang="fi-FI" sz="2000" spc="-9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200" b="0" dirty="0"/>
              <a:t>Teollisuus tuo kuitenkin 80 % Suomen vientituloista </a:t>
            </a:r>
            <a:endParaRPr lang="fi-FI" dirty="0"/>
          </a:p>
        </p:txBody>
      </p:sp>
      <p:graphicFrame>
        <p:nvGraphicFramePr>
          <p:cNvPr id="11" name="Sisällön paikkamerkki 10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469342588"/>
              </p:ext>
            </p:extLst>
          </p:nvPr>
        </p:nvGraphicFramePr>
        <p:xfrm>
          <a:off x="424735" y="1339850"/>
          <a:ext cx="8294529" cy="330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1" name="Sisällön paikkamerkki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4735" y="1339850"/>
                        <a:ext cx="8294529" cy="330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9159154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Tilastokeskus 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648000"/>
          </a:xfrm>
        </p:spPr>
        <p:txBody>
          <a:bodyPr>
            <a:noAutofit/>
          </a:bodyPr>
          <a:lstStyle/>
          <a:p>
            <a:r>
              <a:rPr lang="fi-FI" sz="2000" dirty="0"/>
              <a:t>Teollisuusyritysten lukumäärä on vähentynyt Suomessa merkittävästi vuoden 2007 jälkeen</a:t>
            </a:r>
          </a:p>
        </p:txBody>
      </p:sp>
      <p:graphicFrame>
        <p:nvGraphicFramePr>
          <p:cNvPr id="9" name="Sisällön paikkamerkki 6"/>
          <p:cNvGraphicFramePr>
            <a:graphicFrameLocks noGrp="1"/>
          </p:cNvGraphicFramePr>
          <p:nvPr>
            <p:ph sz="quarter" idx="17"/>
            <p:extLst/>
          </p:nvPr>
        </p:nvGraphicFramePr>
        <p:xfrm>
          <a:off x="381000" y="1339850"/>
          <a:ext cx="8391525" cy="330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Suorakulmio 10"/>
          <p:cNvSpPr/>
          <p:nvPr/>
        </p:nvSpPr>
        <p:spPr>
          <a:xfrm>
            <a:off x="899592" y="1227536"/>
            <a:ext cx="261802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Vähintään viiden henkilön yritykset</a:t>
            </a:r>
          </a:p>
        </p:txBody>
      </p:sp>
    </p:spTree>
    <p:extLst>
      <p:ext uri="{BB962C8B-B14F-4D97-AF65-F5344CB8AC3E}">
        <p14:creationId xmlns:p14="http://schemas.microsoft.com/office/powerpoint/2010/main" val="4282291815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20.9.2017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</a:t>
            </a:r>
            <a:r>
              <a:rPr lang="fi-FI" dirty="0" err="1"/>
              <a:t>Eurostat</a:t>
            </a:r>
            <a:endParaRPr lang="fi-FI" dirty="0"/>
          </a:p>
          <a:p>
            <a:endParaRPr lang="fi-FI" dirty="0"/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311574" y="391141"/>
            <a:ext cx="8402464" cy="64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sz="2000" spc="-50" dirty="0"/>
              <a:t>Viennin pudotuksen seuraus: julkiset menot,</a:t>
            </a:r>
            <a:br>
              <a:rPr lang="fi-FI" sz="2000" spc="-50" dirty="0"/>
            </a:br>
            <a:r>
              <a:rPr lang="fi-FI" sz="2000" spc="-50" dirty="0"/>
              <a:t>julkinen velka ja veroaste ovat kasvaneet merkittävästi </a:t>
            </a:r>
            <a:endParaRPr lang="fi-FI" sz="2000" spc="-90" dirty="0"/>
          </a:p>
        </p:txBody>
      </p:sp>
      <p:graphicFrame>
        <p:nvGraphicFramePr>
          <p:cNvPr id="11" name="Sisällön paikkamerkki 10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093545472"/>
              </p:ext>
            </p:extLst>
          </p:nvPr>
        </p:nvGraphicFramePr>
        <p:xfrm>
          <a:off x="383718" y="1405332"/>
          <a:ext cx="8386088" cy="3239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1" name="Sisällön paikkamerkki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405332"/>
                        <a:ext cx="8386088" cy="32396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433272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42</TotalTime>
  <Words>500</Words>
  <Application>Microsoft Office PowerPoint</Application>
  <PresentationFormat>Näytössä katseltava esitys (16:9)</PresentationFormat>
  <Paragraphs>323</Paragraphs>
  <Slides>10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9" baseType="lpstr">
      <vt:lpstr>Arial Unicode MS</vt:lpstr>
      <vt:lpstr>ＭＳ Ｐゴシック</vt:lpstr>
      <vt:lpstr>Adobe Fan Heiti Std B</vt:lpstr>
      <vt:lpstr>Adobe Hebrew</vt:lpstr>
      <vt:lpstr>Arial</vt:lpstr>
      <vt:lpstr>Calibri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11</cp:revision>
  <cp:lastPrinted>2016-06-09T07:47:11Z</cp:lastPrinted>
  <dcterms:created xsi:type="dcterms:W3CDTF">2017-06-13T12:29:29Z</dcterms:created>
  <dcterms:modified xsi:type="dcterms:W3CDTF">2017-09-20T08:21:16Z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