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E869"/>
    <a:srgbClr val="333333"/>
    <a:srgbClr val="000000"/>
    <a:srgbClr val="FFFF00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4" d="100"/>
          <a:sy n="154" d="100"/>
        </p:scale>
        <p:origin x="25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04237460205576E-2"/>
          <c:y val="1.8565188663247943E-2"/>
          <c:w val="0.89643978734163632"/>
          <c:h val="0.930107181073448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€/h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85E869"/>
              </a:solidFill>
              <a:ln>
                <a:noFill/>
              </a:ln>
              <a:effectLst/>
            </c:spPr>
          </c:dPt>
          <c:cat>
            <c:strRef>
              <c:f>Taul1!$A$2:$A$41</c:f>
              <c:strCache>
                <c:ptCount val="40"/>
                <c:pt idx="0">
                  <c:v>Sveitsi</c:v>
                </c:pt>
                <c:pt idx="1">
                  <c:v>Norja</c:v>
                </c:pt>
                <c:pt idx="2">
                  <c:v>Belgia</c:v>
                </c:pt>
                <c:pt idx="3">
                  <c:v>Tanska</c:v>
                </c:pt>
                <c:pt idx="4">
                  <c:v>Ruotsi</c:v>
                </c:pt>
                <c:pt idx="5">
                  <c:v>Saksa</c:v>
                </c:pt>
                <c:pt idx="6">
                  <c:v>Ranska</c:v>
                </c:pt>
                <c:pt idx="7">
                  <c:v>Suomi</c:v>
                </c:pt>
                <c:pt idx="8">
                  <c:v>Itävalta</c:v>
                </c:pt>
                <c:pt idx="9">
                  <c:v>Australia</c:v>
                </c:pt>
                <c:pt idx="10">
                  <c:v>Alankomaat</c:v>
                </c:pt>
                <c:pt idx="11">
                  <c:v>USA </c:v>
                </c:pt>
                <c:pt idx="12">
                  <c:v>Luxemburg</c:v>
                </c:pt>
                <c:pt idx="13">
                  <c:v>Irlanti</c:v>
                </c:pt>
                <c:pt idx="14">
                  <c:v>Iso-Britannia</c:v>
                </c:pt>
                <c:pt idx="15">
                  <c:v>Kanada</c:v>
                </c:pt>
                <c:pt idx="16">
                  <c:v>Italia</c:v>
                </c:pt>
                <c:pt idx="17">
                  <c:v>Singapore</c:v>
                </c:pt>
                <c:pt idx="18">
                  <c:v>Espanja</c:v>
                </c:pt>
                <c:pt idx="19">
                  <c:v>Japani</c:v>
                </c:pt>
                <c:pt idx="20">
                  <c:v>Uusi Seelanti</c:v>
                </c:pt>
                <c:pt idx="21">
                  <c:v>Etelä-Korea</c:v>
                </c:pt>
                <c:pt idx="22">
                  <c:v>Israel</c:v>
                </c:pt>
                <c:pt idx="23">
                  <c:v>Argentiina</c:v>
                </c:pt>
                <c:pt idx="24">
                  <c:v>Slovenia</c:v>
                </c:pt>
                <c:pt idx="25">
                  <c:v>Kreikka</c:v>
                </c:pt>
                <c:pt idx="26">
                  <c:v>Slovakia</c:v>
                </c:pt>
                <c:pt idx="27">
                  <c:v>Viro</c:v>
                </c:pt>
                <c:pt idx="28">
                  <c:v>Portugali</c:v>
                </c:pt>
                <c:pt idx="29">
                  <c:v>Tšekin tasavalta</c:v>
                </c:pt>
                <c:pt idx="30">
                  <c:v>Taiwan</c:v>
                </c:pt>
                <c:pt idx="31">
                  <c:v>Unkari</c:v>
                </c:pt>
                <c:pt idx="32">
                  <c:v>Puola</c:v>
                </c:pt>
                <c:pt idx="33">
                  <c:v>Brasilia</c:v>
                </c:pt>
                <c:pt idx="34">
                  <c:v>Latvia</c:v>
                </c:pt>
                <c:pt idx="35">
                  <c:v>Liettua</c:v>
                </c:pt>
                <c:pt idx="36">
                  <c:v>Meksiko</c:v>
                </c:pt>
                <c:pt idx="37">
                  <c:v>Romania</c:v>
                </c:pt>
                <c:pt idx="38">
                  <c:v>Bulgaria</c:v>
                </c:pt>
                <c:pt idx="39">
                  <c:v>Filippiinit</c:v>
                </c:pt>
              </c:strCache>
            </c:strRef>
          </c:cat>
          <c:val>
            <c:numRef>
              <c:f>Taul1!$B$2:$B$41</c:f>
              <c:numCache>
                <c:formatCode>General</c:formatCode>
                <c:ptCount val="40"/>
                <c:pt idx="0">
                  <c:v>58.256999999999998</c:v>
                </c:pt>
                <c:pt idx="1">
                  <c:v>48.2</c:v>
                </c:pt>
                <c:pt idx="2">
                  <c:v>43.3</c:v>
                </c:pt>
                <c:pt idx="3">
                  <c:v>42.4</c:v>
                </c:pt>
                <c:pt idx="4">
                  <c:v>41.1</c:v>
                </c:pt>
                <c:pt idx="5">
                  <c:v>38</c:v>
                </c:pt>
                <c:pt idx="6">
                  <c:v>36.9</c:v>
                </c:pt>
                <c:pt idx="7">
                  <c:v>36.799999999999997</c:v>
                </c:pt>
                <c:pt idx="8">
                  <c:v>35</c:v>
                </c:pt>
                <c:pt idx="9">
                  <c:v>34.875</c:v>
                </c:pt>
                <c:pt idx="10">
                  <c:v>34.700000000000003</c:v>
                </c:pt>
                <c:pt idx="11">
                  <c:v>33.939</c:v>
                </c:pt>
                <c:pt idx="12">
                  <c:v>31.1</c:v>
                </c:pt>
                <c:pt idx="13">
                  <c:v>30.6</c:v>
                </c:pt>
                <c:pt idx="14">
                  <c:v>28.3</c:v>
                </c:pt>
                <c:pt idx="15">
                  <c:v>27.846</c:v>
                </c:pt>
                <c:pt idx="16">
                  <c:v>27.4</c:v>
                </c:pt>
                <c:pt idx="17">
                  <c:v>22.869</c:v>
                </c:pt>
                <c:pt idx="18">
                  <c:v>22.6</c:v>
                </c:pt>
                <c:pt idx="19">
                  <c:v>21.24</c:v>
                </c:pt>
                <c:pt idx="20">
                  <c:v>20.952000000000002</c:v>
                </c:pt>
                <c:pt idx="21">
                  <c:v>20.411999999999999</c:v>
                </c:pt>
                <c:pt idx="22">
                  <c:v>19.521000000000001</c:v>
                </c:pt>
                <c:pt idx="23">
                  <c:v>18.684000000000001</c:v>
                </c:pt>
                <c:pt idx="24">
                  <c:v>15.3</c:v>
                </c:pt>
                <c:pt idx="25">
                  <c:v>14.8</c:v>
                </c:pt>
                <c:pt idx="26">
                  <c:v>10.199999999999999</c:v>
                </c:pt>
                <c:pt idx="27">
                  <c:v>10</c:v>
                </c:pt>
                <c:pt idx="28">
                  <c:v>9.9719999999999995</c:v>
                </c:pt>
                <c:pt idx="29">
                  <c:v>9.8000000000000007</c:v>
                </c:pt>
                <c:pt idx="30">
                  <c:v>8.5589999999999993</c:v>
                </c:pt>
                <c:pt idx="31">
                  <c:v>7.8</c:v>
                </c:pt>
                <c:pt idx="32">
                  <c:v>7.6</c:v>
                </c:pt>
                <c:pt idx="33">
                  <c:v>7.173</c:v>
                </c:pt>
                <c:pt idx="34">
                  <c:v>6.7</c:v>
                </c:pt>
                <c:pt idx="35">
                  <c:v>6.6</c:v>
                </c:pt>
                <c:pt idx="36">
                  <c:v>5.31</c:v>
                </c:pt>
                <c:pt idx="37">
                  <c:v>4.5</c:v>
                </c:pt>
                <c:pt idx="38">
                  <c:v>3.4</c:v>
                </c:pt>
                <c:pt idx="39">
                  <c:v>1.944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8019936"/>
        <c:axId val="677087664"/>
      </c:barChart>
      <c:catAx>
        <c:axId val="338019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677087664"/>
        <c:crosses val="autoZero"/>
        <c:auto val="1"/>
        <c:lblAlgn val="ctr"/>
        <c:lblOffset val="100"/>
        <c:noMultiLvlLbl val="0"/>
      </c:catAx>
      <c:valAx>
        <c:axId val="677087664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3380199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työn hinta Suomessa on </a:t>
            </a:r>
            <a:r>
              <a:rPr lang="fi-FI" dirty="0" smtClean="0"/>
              <a:t>korkea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855332"/>
            <a:ext cx="1295891" cy="164690"/>
          </a:xfrm>
        </p:spPr>
        <p:txBody>
          <a:bodyPr/>
          <a:lstStyle/>
          <a:p>
            <a:r>
              <a:rPr lang="fi-FI" dirty="0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854859"/>
            <a:ext cx="2971717" cy="165163"/>
          </a:xfrm>
        </p:spPr>
        <p:txBody>
          <a:bodyPr/>
          <a:lstStyle/>
          <a:p>
            <a:r>
              <a:rPr lang="en-US" dirty="0" err="1"/>
              <a:t>Lähde</a:t>
            </a:r>
            <a:r>
              <a:rPr lang="en-US" dirty="0"/>
              <a:t>: Eurostat, The Conference </a:t>
            </a:r>
            <a:r>
              <a:rPr lang="en-US" dirty="0" smtClean="0"/>
              <a:t>Board</a:t>
            </a:r>
            <a:endParaRPr lang="en-US" dirty="0"/>
          </a:p>
        </p:txBody>
      </p:sp>
      <p:graphicFrame>
        <p:nvGraphicFramePr>
          <p:cNvPr id="14" name="Kaavio 13"/>
          <p:cNvGraphicFramePr/>
          <p:nvPr>
            <p:extLst>
              <p:ext uri="{D42A27DB-BD31-4B8C-83A1-F6EECF244321}">
                <p14:modId xmlns:p14="http://schemas.microsoft.com/office/powerpoint/2010/main" val="3861845235"/>
              </p:ext>
            </p:extLst>
          </p:nvPr>
        </p:nvGraphicFramePr>
        <p:xfrm>
          <a:off x="395536" y="843558"/>
          <a:ext cx="83529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kstiruutu 14"/>
          <p:cNvSpPr txBox="1"/>
          <p:nvPr/>
        </p:nvSpPr>
        <p:spPr>
          <a:xfrm>
            <a:off x="4860032" y="2030897"/>
            <a:ext cx="3721956" cy="55745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 err="1"/>
              <a:t>Huom</a:t>
            </a:r>
            <a:r>
              <a:rPr lang="fi-FI" sz="1050" spc="-40" dirty="0"/>
              <a:t>! Valuuttakursseilla voi olla merkittävä vaikutus euroiksi muutettuihin työvoimakustannuksiin (esim. Ruotsi, Norja, Sveitsi) 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7786401" y="4764305"/>
            <a:ext cx="962447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 smtClean="0"/>
              <a:t>Euroa / tunti</a:t>
            </a:r>
            <a:endParaRPr lang="fi-FI" sz="1050" spc="-40" dirty="0"/>
          </a:p>
        </p:txBody>
      </p:sp>
      <p:sp>
        <p:nvSpPr>
          <p:cNvPr id="17" name="Tekstiruutu 16"/>
          <p:cNvSpPr txBox="1"/>
          <p:nvPr/>
        </p:nvSpPr>
        <p:spPr>
          <a:xfrm>
            <a:off x="354462" y="617717"/>
            <a:ext cx="3960440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/>
              <a:t>Teollisuuden työn hinta eri maissa 2015</a:t>
            </a:r>
            <a:endParaRPr lang="fi-FI" spc="-40" dirty="0" err="1" smtClean="0"/>
          </a:p>
        </p:txBody>
      </p:sp>
    </p:spTree>
    <p:extLst>
      <p:ext uri="{BB962C8B-B14F-4D97-AF65-F5344CB8AC3E}">
        <p14:creationId xmlns:p14="http://schemas.microsoft.com/office/powerpoint/2010/main" val="105931455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44</Words>
  <Application>Microsoft Office PowerPoint</Application>
  <PresentationFormat>Näytössä katseltava esitys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5</cp:revision>
  <cp:lastPrinted>2016-06-09T07:47:11Z</cp:lastPrinted>
  <dcterms:created xsi:type="dcterms:W3CDTF">2016-09-05T07:48:30Z</dcterms:created>
  <dcterms:modified xsi:type="dcterms:W3CDTF">2016-09-05T07:57:35Z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