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3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4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5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6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7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8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9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75" r:id="rId3"/>
    <p:sldId id="276" r:id="rId4"/>
    <p:sldId id="284" r:id="rId5"/>
    <p:sldId id="283" r:id="rId6"/>
    <p:sldId id="285" r:id="rId7"/>
    <p:sldId id="286" r:id="rId8"/>
    <p:sldId id="282" r:id="rId9"/>
    <p:sldId id="257" r:id="rId10"/>
    <p:sldId id="268" r:id="rId11"/>
    <p:sldId id="278" r:id="rId12"/>
    <p:sldId id="269" r:id="rId13"/>
    <p:sldId id="270" r:id="rId14"/>
    <p:sldId id="271" r:id="rId15"/>
    <p:sldId id="258" r:id="rId16"/>
    <p:sldId id="281" r:id="rId17"/>
    <p:sldId id="274" r:id="rId18"/>
    <p:sldId id="280" r:id="rId19"/>
    <p:sldId id="279" r:id="rId20"/>
    <p:sldId id="288" r:id="rId21"/>
    <p:sldId id="287" r:id="rId22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8B2"/>
    <a:srgbClr val="FF00B8"/>
    <a:srgbClr val="29282E"/>
    <a:srgbClr val="333333"/>
    <a:srgbClr val="000000"/>
    <a:srgbClr val="FFFF00"/>
    <a:srgbClr val="85E869"/>
    <a:srgbClr val="FF805C"/>
    <a:srgbClr val="8A0FA6"/>
    <a:srgbClr val="141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0909" autoAdjust="0"/>
  </p:normalViewPr>
  <p:slideViewPr>
    <p:cSldViewPr showGuides="1">
      <p:cViewPr varScale="1">
        <p:scale>
          <a:sx n="160" d="100"/>
          <a:sy n="160" d="100"/>
        </p:scale>
        <p:origin x="143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Täyssähköautot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8">
                  <c:v>2017-Q1</c:v>
                </c:pt>
                <c:pt idx="9">
                  <c:v>2017-Q2</c:v>
                </c:pt>
                <c:pt idx="10">
                  <c:v>2017-Q3</c:v>
                </c:pt>
                <c:pt idx="11">
                  <c:v>2017-Q4</c:v>
                </c:pt>
                <c:pt idx="12">
                  <c:v>2018-Q1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56</c:v>
                </c:pt>
                <c:pt idx="1">
                  <c:v>109</c:v>
                </c:pt>
                <c:pt idx="2">
                  <c:v>169</c:v>
                </c:pt>
                <c:pt idx="3">
                  <c:v>360</c:v>
                </c:pt>
                <c:pt idx="4">
                  <c:v>614</c:v>
                </c:pt>
                <c:pt idx="5">
                  <c:v>844</c:v>
                </c:pt>
                <c:pt idx="6">
                  <c:v>1449</c:v>
                </c:pt>
                <c:pt idx="8">
                  <c:v>985</c:v>
                </c:pt>
                <c:pt idx="9">
                  <c:v>1142</c:v>
                </c:pt>
                <c:pt idx="10">
                  <c:v>1289</c:v>
                </c:pt>
                <c:pt idx="11">
                  <c:v>1449</c:v>
                </c:pt>
                <c:pt idx="12">
                  <c:v>1658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B-4BB0-B4DB-74B47774E82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Ladattavat hybridit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5B-4D7E-990F-9DB035C919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8">
                  <c:v>2017-Q1</c:v>
                </c:pt>
                <c:pt idx="9">
                  <c:v>2017-Q2</c:v>
                </c:pt>
                <c:pt idx="10">
                  <c:v>2017-Q3</c:v>
                </c:pt>
                <c:pt idx="11">
                  <c:v>2017-Q4</c:v>
                </c:pt>
                <c:pt idx="12">
                  <c:v>2018-Q1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0</c:v>
                </c:pt>
                <c:pt idx="1">
                  <c:v>128</c:v>
                </c:pt>
                <c:pt idx="2">
                  <c:v>296</c:v>
                </c:pt>
                <c:pt idx="3">
                  <c:v>569</c:v>
                </c:pt>
                <c:pt idx="4">
                  <c:v>966</c:v>
                </c:pt>
                <c:pt idx="5">
                  <c:v>2441</c:v>
                </c:pt>
                <c:pt idx="6">
                  <c:v>5729</c:v>
                </c:pt>
                <c:pt idx="8">
                  <c:v>2990</c:v>
                </c:pt>
                <c:pt idx="9">
                  <c:v>3682</c:v>
                </c:pt>
                <c:pt idx="10">
                  <c:v>4593</c:v>
                </c:pt>
                <c:pt idx="11">
                  <c:v>5729</c:v>
                </c:pt>
                <c:pt idx="12">
                  <c:v>7418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B-4BB0-B4DB-74B47774E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1612848"/>
        <c:axId val="721609240"/>
      </c:barChart>
      <c:catAx>
        <c:axId val="72161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1609240"/>
        <c:crosses val="autoZero"/>
        <c:auto val="1"/>
        <c:lblAlgn val="ctr"/>
        <c:lblOffset val="100"/>
        <c:noMultiLvlLbl val="0"/>
      </c:catAx>
      <c:valAx>
        <c:axId val="72160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KPL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161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22-4917-8620-32EE14F957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22-4917-8620-32EE14F95768}"/>
              </c:ext>
            </c:extLst>
          </c:dPt>
          <c:dLbls>
            <c:dLbl>
              <c:idx val="0"/>
              <c:layout>
                <c:manualLayout>
                  <c:x val="-0.20786088649296197"/>
                  <c:y val="0.142879935720844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22-4917-8620-32EE14F95768}"/>
                </c:ext>
              </c:extLst>
            </c:dLbl>
            <c:dLbl>
              <c:idx val="1"/>
              <c:layout>
                <c:manualLayout>
                  <c:x val="0.23243040426046963"/>
                  <c:y val="-0.2147616233254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55731610813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22-4917-8620-32EE14F95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46</c:v>
                </c:pt>
                <c:pt idx="1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22-4917-8620-32EE14F957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63-4A05-B9C1-2A4CBCEE87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63-4A05-B9C1-2A4CBCEE8776}"/>
              </c:ext>
            </c:extLst>
          </c:dPt>
          <c:dLbls>
            <c:dLbl>
              <c:idx val="0"/>
              <c:layout>
                <c:manualLayout>
                  <c:x val="-0.18884321653189587"/>
                  <c:y val="9.91471533516987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F63-4A05-B9C1-2A4CBCEE8776}"/>
                </c:ext>
              </c:extLst>
            </c:dLbl>
            <c:dLbl>
              <c:idx val="1"/>
              <c:layout>
                <c:manualLayout>
                  <c:x val="0.23243040426046963"/>
                  <c:y val="-0.2147616233254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55731610813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F63-4A05-B9C1-2A4CBCEE8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31</c:v>
                </c:pt>
                <c:pt idx="1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63-4A05-B9C1-2A4CBCEE87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E6-4C27-8B29-D940781662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E6-4C27-8B29-D9407816625E}"/>
              </c:ext>
            </c:extLst>
          </c:dPt>
          <c:dLbls>
            <c:dLbl>
              <c:idx val="0"/>
              <c:layout>
                <c:manualLayout>
                  <c:x val="-0.18884321653189587"/>
                  <c:y val="9.91471533516987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E6-4C27-8B29-D9407816625E}"/>
                </c:ext>
              </c:extLst>
            </c:dLbl>
            <c:dLbl>
              <c:idx val="1"/>
              <c:layout>
                <c:manualLayout>
                  <c:x val="0.23243040426046963"/>
                  <c:y val="-0.2147616233254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55731610813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E6-4C27-8B29-D94078166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29</c:v>
                </c:pt>
                <c:pt idx="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E6-4C27-8B29-D940781662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A3-48E3-9871-F681634841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A3-48E3-9871-F68163484196}"/>
              </c:ext>
            </c:extLst>
          </c:dPt>
          <c:dLbls>
            <c:dLbl>
              <c:idx val="0"/>
              <c:layout>
                <c:manualLayout>
                  <c:x val="-0.19959900067750677"/>
                  <c:y val="0.151800718629076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BA3-48E3-9871-F68163484196}"/>
                </c:ext>
              </c:extLst>
            </c:dLbl>
            <c:dLbl>
              <c:idx val="1"/>
              <c:layout>
                <c:manualLayout>
                  <c:x val="0.23243040426046963"/>
                  <c:y val="-0.2147616233254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55731610813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BA3-48E3-9871-F68163484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31</c:v>
                </c:pt>
                <c:pt idx="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3-48E3-9871-F681634841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A-4972-B0A0-327D150CC2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1A-4972-B0A0-327D150CC204}"/>
              </c:ext>
            </c:extLst>
          </c:dPt>
          <c:dLbls>
            <c:dLbl>
              <c:idx val="0"/>
              <c:layout>
                <c:manualLayout>
                  <c:x val="-0.18884321653189587"/>
                  <c:y val="9.91471533516987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1A-4972-B0A0-327D150CC204}"/>
                </c:ext>
              </c:extLst>
            </c:dLbl>
            <c:dLbl>
              <c:idx val="1"/>
              <c:layout>
                <c:manualLayout>
                  <c:x val="0.26469677757152787"/>
                  <c:y val="-0.214761662621091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7831978319784"/>
                      <c:h val="0.3836249309010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1A-4972-B0A0-327D150CC2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27</c:v>
                </c:pt>
                <c:pt idx="1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1A-4972-B0A0-327D150CC2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50-4927-A865-EA7EF7E3B4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50-4927-A865-EA7EF7E3B413}"/>
              </c:ext>
            </c:extLst>
          </c:dPt>
          <c:dLbls>
            <c:dLbl>
              <c:idx val="0"/>
              <c:layout>
                <c:manualLayout>
                  <c:x val="-0.1780881605691057"/>
                  <c:y val="9.9147318960751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50-4927-A865-EA7EF7E3B413}"/>
                </c:ext>
              </c:extLst>
            </c:dLbl>
            <c:dLbl>
              <c:idx val="1"/>
              <c:layout>
                <c:manualLayout>
                  <c:x val="0.2324305555555555"/>
                  <c:y val="-0.214762299613045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7831978319784"/>
                      <c:h val="0.3836249309010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750-4927-A865-EA7EF7E3B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14</c:v>
                </c:pt>
                <c:pt idx="1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50-4927-A865-EA7EF7E3B4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60-491D-9A19-9141A2E2A9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60-491D-9A19-9141A2E2A911}"/>
              </c:ext>
            </c:extLst>
          </c:dPt>
          <c:dLbls>
            <c:dLbl>
              <c:idx val="0"/>
              <c:layout>
                <c:manualLayout>
                  <c:x val="-0.16733274051490524"/>
                  <c:y val="0.116698452183526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60-491D-9A19-9141A2E2A911}"/>
                </c:ext>
              </c:extLst>
            </c:dLbl>
            <c:dLbl>
              <c:idx val="1"/>
              <c:layout>
                <c:manualLayout>
                  <c:x val="0.26469677757152787"/>
                  <c:y val="-0.214761662621091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7831978319784"/>
                      <c:h val="0.3836249309010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D60-491D-9A19-9141A2E2A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22</c:v>
                </c:pt>
                <c:pt idx="1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60-491D-9A19-9141A2E2A9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F3-4653-BA75-76AAE344D1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F3-4653-BA75-76AAE344D178}"/>
              </c:ext>
            </c:extLst>
          </c:dPt>
          <c:dLbls>
            <c:dLbl>
              <c:idx val="0"/>
              <c:layout>
                <c:manualLayout>
                  <c:x val="-0.19959900067750677"/>
                  <c:y val="0.169351851851851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F3-4653-BA75-76AAE344D178}"/>
                </c:ext>
              </c:extLst>
            </c:dLbl>
            <c:dLbl>
              <c:idx val="1"/>
              <c:layout>
                <c:manualLayout>
                  <c:x val="0.26469677757152787"/>
                  <c:y val="-0.214761662621091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7831978319784"/>
                      <c:h val="0.3836249309010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F3-4653-BA75-76AAE344D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28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3-4653-BA75-76AAE344D1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E-47C0-9853-A31D9DAAA6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E-47C0-9853-A31D9DAAA668}"/>
              </c:ext>
            </c:extLst>
          </c:dPt>
          <c:dLbls>
            <c:dLbl>
              <c:idx val="0"/>
              <c:layout>
                <c:manualLayout>
                  <c:x val="-0.19959900067750677"/>
                  <c:y val="0.169351851851851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D1E-47C0-9853-A31D9DAAA668}"/>
                </c:ext>
              </c:extLst>
            </c:dLbl>
            <c:dLbl>
              <c:idx val="1"/>
              <c:layout>
                <c:manualLayout>
                  <c:x val="0.26469677757152787"/>
                  <c:y val="-0.214761662621091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7831978319784"/>
                      <c:h val="0.3836249309010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D1E-47C0-9853-A31D9DAAA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25</c:v>
                </c:pt>
                <c:pt idx="1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1E-47C0-9853-A31D9DAAA6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63-47F1-8F14-D803898F59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63-47F1-8F14-D803898F593F}"/>
              </c:ext>
            </c:extLst>
          </c:dPt>
          <c:dLbls>
            <c:dLbl>
              <c:idx val="0"/>
              <c:layout>
                <c:manualLayout>
                  <c:x val="-0.1780881605691057"/>
                  <c:y val="9.9147318960751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63-47F1-8F14-D803898F593F}"/>
                </c:ext>
              </c:extLst>
            </c:dLbl>
            <c:dLbl>
              <c:idx val="1"/>
              <c:layout>
                <c:manualLayout>
                  <c:x val="0.26469677757152787"/>
                  <c:y val="-0.214761662621091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7831978319784"/>
                      <c:h val="0.3836249309010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63-47F1-8F14-D803898F5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17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63-47F1-8F14-D803898F59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TÄYSSÄHKÖAUTOT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Yksityiskäytössä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Täyssähköautojen kanta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4E5C-9219-C425E3B459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Yrityskäytössä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Täyssähköautojen kanta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B-4E5C-9219-C425E3B45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4012344"/>
        <c:axId val="794012672"/>
      </c:barChart>
      <c:catAx>
        <c:axId val="794012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4012672"/>
        <c:crosses val="autoZero"/>
        <c:auto val="1"/>
        <c:lblAlgn val="ctr"/>
        <c:lblOffset val="100"/>
        <c:noMultiLvlLbl val="0"/>
      </c:catAx>
      <c:valAx>
        <c:axId val="794012672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401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9-4691-8E02-D6432F5A41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9-4691-8E02-D6432F5A4192}"/>
              </c:ext>
            </c:extLst>
          </c:dPt>
          <c:dLbls>
            <c:dLbl>
              <c:idx val="0"/>
              <c:layout>
                <c:manualLayout>
                  <c:x val="-0.16868452380952381"/>
                  <c:y val="0.155742721330956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F9-4691-8E02-D6432F5A4192}"/>
                </c:ext>
              </c:extLst>
            </c:dLbl>
            <c:dLbl>
              <c:idx val="1"/>
              <c:layout>
                <c:manualLayout>
                  <c:x val="0.26469677757152787"/>
                  <c:y val="-0.214761662621091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7831978319784"/>
                      <c:h val="0.3836249309010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5F9-4691-8E02-D6432F5A4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15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F9-4691-8E02-D6432F5A41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56-4ABC-AC56-A3D66ED6CF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56-4ABC-AC56-A3D66ED6CF45}"/>
              </c:ext>
            </c:extLst>
          </c:dPt>
          <c:dLbls>
            <c:dLbl>
              <c:idx val="0"/>
              <c:layout>
                <c:manualLayout>
                  <c:x val="-0.17876388888888889"/>
                  <c:y val="0.136877599524658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56-4ABC-AC56-A3D66ED6CF45}"/>
                </c:ext>
              </c:extLst>
            </c:dLbl>
            <c:dLbl>
              <c:idx val="1"/>
              <c:layout>
                <c:manualLayout>
                  <c:x val="0.26469677757152787"/>
                  <c:y val="-0.214761662621091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7831978319784"/>
                      <c:h val="0.3836249309010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256-4ABC-AC56-A3D66ED6C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8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56-4ABC-AC56-A3D66ED6CF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38-4F54-8CAC-B2DD7C329C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38-4F54-8CAC-B2DD7C329C71}"/>
              </c:ext>
            </c:extLst>
          </c:dPt>
          <c:dLbls>
            <c:dLbl>
              <c:idx val="0"/>
              <c:layout>
                <c:manualLayout>
                  <c:x val="-0.18884325396825402"/>
                  <c:y val="0.155742721330956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38-4F54-8CAC-B2DD7C329C71}"/>
                </c:ext>
              </c:extLst>
            </c:dLbl>
            <c:dLbl>
              <c:idx val="1"/>
              <c:layout>
                <c:manualLayout>
                  <c:x val="0.26469677757152787"/>
                  <c:y val="-0.214761662621091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7831978319784"/>
                      <c:h val="0.383624930901050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738-4F54-8CAC-B2DD7C329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5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38-4F54-8CAC-B2DD7C329C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Sähköautot</a:t>
            </a:r>
            <a:r>
              <a:rPr lang="en-US" sz="1200" dirty="0"/>
              <a:t> </a:t>
            </a:r>
            <a:r>
              <a:rPr lang="en-US" sz="1200" dirty="0" err="1"/>
              <a:t>merkeittäin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Liikennekäytössä olevat sähköautot merkeittäin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681-4B69-97C3-A6BEB22D5402}"/>
              </c:ext>
            </c:extLst>
          </c:dPt>
          <c:dPt>
            <c:idx val="1"/>
            <c:bubble3D val="0"/>
            <c:spPr>
              <a:solidFill>
                <a:schemeClr val="accent1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81-4B69-97C3-A6BEB22D5402}"/>
              </c:ext>
            </c:extLst>
          </c:dPt>
          <c:dPt>
            <c:idx val="2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681-4B69-97C3-A6BEB22D5402}"/>
              </c:ext>
            </c:extLst>
          </c:dPt>
          <c:dPt>
            <c:idx val="3"/>
            <c:bubble3D val="0"/>
            <c:spPr>
              <a:solidFill>
                <a:schemeClr val="accent1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81-4B69-97C3-A6BEB22D5402}"/>
              </c:ext>
            </c:extLst>
          </c:dPt>
          <c:dPt>
            <c:idx val="4"/>
            <c:bubble3D val="0"/>
            <c:spPr>
              <a:solidFill>
                <a:schemeClr val="accent1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681-4B69-97C3-A6BEB22D5402}"/>
              </c:ext>
            </c:extLst>
          </c:dPt>
          <c:dPt>
            <c:idx val="5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81-4B69-97C3-A6BEB22D5402}"/>
              </c:ext>
            </c:extLst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681-4B69-97C3-A6BEB22D5402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81-4B69-97C3-A6BEB22D5402}"/>
              </c:ext>
            </c:extLst>
          </c:dPt>
          <c:dLbls>
            <c:dLbl>
              <c:idx val="0"/>
              <c:layout>
                <c:manualLayout>
                  <c:x val="-3.2345013477089048E-2"/>
                  <c:y val="-0.126094570928196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81-4B69-97C3-A6BEB22D5402}"/>
                </c:ext>
              </c:extLst>
            </c:dLbl>
            <c:dLbl>
              <c:idx val="1"/>
              <c:layout>
                <c:manualLayout>
                  <c:x val="-2.3809248763050377E-17"/>
                  <c:y val="-2.80210157618213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81-4B69-97C3-A6BEB22D5402}"/>
                </c:ext>
              </c:extLst>
            </c:dLbl>
            <c:dLbl>
              <c:idx val="2"/>
              <c:layout>
                <c:manualLayout>
                  <c:x val="1.2790924719315746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93530997304581"/>
                      <c:h val="8.714535901926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681-4B69-97C3-A6BEB22D5402}"/>
                </c:ext>
              </c:extLst>
            </c:dLbl>
            <c:dLbl>
              <c:idx val="3"/>
              <c:layout>
                <c:manualLayout>
                  <c:x val="7.7922077922077922E-3"/>
                  <c:y val="-6.4214085980906446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81-4B69-97C3-A6BEB22D5402}"/>
                </c:ext>
              </c:extLst>
            </c:dLbl>
            <c:dLbl>
              <c:idx val="4"/>
              <c:layout>
                <c:manualLayout>
                  <c:x val="7.7922077922077922E-3"/>
                  <c:y val="1.75131348511383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81-4B69-97C3-A6BEB22D5402}"/>
                </c:ext>
              </c:extLst>
            </c:dLbl>
            <c:dLbl>
              <c:idx val="5"/>
              <c:layout>
                <c:manualLayout>
                  <c:x val="5.1948051948051948E-3"/>
                  <c:y val="3.15236427320490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81-4B69-97C3-A6BEB22D5402}"/>
                </c:ext>
              </c:extLst>
            </c:dLbl>
            <c:dLbl>
              <c:idx val="6"/>
              <c:layout>
                <c:manualLayout>
                  <c:x val="3.1168933428775962E-2"/>
                  <c:y val="3.85288966725043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5454545454542"/>
                      <c:h val="8.714535901926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681-4B69-97C3-A6BEB22D5402}"/>
                </c:ext>
              </c:extLst>
            </c:dLbl>
            <c:dLbl>
              <c:idx val="7"/>
              <c:layout>
                <c:manualLayout>
                  <c:x val="2.0779220779220779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81-4B69-97C3-A6BEB22D5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Taul1!$A$2:$A$9</c:f>
              <c:strCache>
                <c:ptCount val="8"/>
                <c:pt idx="0">
                  <c:v>TESLA MOTORS</c:v>
                </c:pt>
                <c:pt idx="1">
                  <c:v>NISSAN</c:v>
                </c:pt>
                <c:pt idx="2">
                  <c:v>VOLKSWAGEN</c:v>
                </c:pt>
                <c:pt idx="3">
                  <c:v>BMW</c:v>
                </c:pt>
                <c:pt idx="4">
                  <c:v>RENAULT</c:v>
                </c:pt>
                <c:pt idx="5">
                  <c:v>HYUNDAI</c:v>
                </c:pt>
                <c:pt idx="6">
                  <c:v>MERCEDES-BENZ</c:v>
                </c:pt>
                <c:pt idx="7">
                  <c:v>MUUT</c:v>
                </c:pt>
              </c:strCache>
            </c:strRef>
          </c:cat>
          <c:val>
            <c:numRef>
              <c:f>Taul1!$B$2:$B$9</c:f>
              <c:numCache>
                <c:formatCode>#,##0</c:formatCode>
                <c:ptCount val="8"/>
                <c:pt idx="0">
                  <c:v>725</c:v>
                </c:pt>
                <c:pt idx="1">
                  <c:v>480</c:v>
                </c:pt>
                <c:pt idx="2">
                  <c:v>105</c:v>
                </c:pt>
                <c:pt idx="3">
                  <c:v>70</c:v>
                </c:pt>
                <c:pt idx="4">
                  <c:v>69</c:v>
                </c:pt>
                <c:pt idx="5">
                  <c:v>68</c:v>
                </c:pt>
                <c:pt idx="6">
                  <c:v>36</c:v>
                </c:pt>
                <c:pt idx="7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1-4B69-97C3-A6BEB22D54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Ladattavat</a:t>
            </a:r>
            <a:r>
              <a:rPr lang="en-US" dirty="0"/>
              <a:t> </a:t>
            </a:r>
            <a:r>
              <a:rPr lang="en-US" dirty="0" err="1"/>
              <a:t>hybridit</a:t>
            </a:r>
            <a:r>
              <a:rPr lang="en-US" dirty="0"/>
              <a:t> </a:t>
            </a:r>
            <a:r>
              <a:rPr lang="en-US" dirty="0" err="1"/>
              <a:t>merkeittäin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Liikennekäytössä oleva sähköautot merkeittäin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2D-4A7A-A111-29B123FFFAC4}"/>
              </c:ext>
            </c:extLst>
          </c:dPt>
          <c:dPt>
            <c:idx val="1"/>
            <c:bubble3D val="0"/>
            <c:spPr>
              <a:solidFill>
                <a:schemeClr val="accent2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2D-4A7A-A111-29B123FFFAC4}"/>
              </c:ext>
            </c:extLst>
          </c:dPt>
          <c:dPt>
            <c:idx val="2"/>
            <c:bubble3D val="0"/>
            <c:spPr>
              <a:solidFill>
                <a:schemeClr val="accent2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2D-4A7A-A111-29B123FFFAC4}"/>
              </c:ext>
            </c:extLst>
          </c:dPt>
          <c:dPt>
            <c:idx val="3"/>
            <c:bubble3D val="0"/>
            <c:spPr>
              <a:solidFill>
                <a:schemeClr val="accent2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2D-4A7A-A111-29B123FFFAC4}"/>
              </c:ext>
            </c:extLst>
          </c:dPt>
          <c:dPt>
            <c:idx val="4"/>
            <c:bubble3D val="0"/>
            <c:spPr>
              <a:solidFill>
                <a:schemeClr val="accent2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2D-4A7A-A111-29B123FFFAC4}"/>
              </c:ext>
            </c:extLst>
          </c:dPt>
          <c:dPt>
            <c:idx val="5"/>
            <c:bubble3D val="0"/>
            <c:spPr>
              <a:solidFill>
                <a:schemeClr val="accent2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12D-4A7A-A111-29B123FFFAC4}"/>
              </c:ext>
            </c:extLst>
          </c:dPt>
          <c:dPt>
            <c:idx val="6"/>
            <c:bubble3D val="0"/>
            <c:spPr>
              <a:solidFill>
                <a:schemeClr val="accent2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12D-4A7A-A111-29B123FFFAC4}"/>
              </c:ext>
            </c:extLst>
          </c:dPt>
          <c:dPt>
            <c:idx val="7"/>
            <c:bubble3D val="0"/>
            <c:spPr>
              <a:solidFill>
                <a:schemeClr val="accent2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12D-4A7A-A111-29B123FFFAC4}"/>
              </c:ext>
            </c:extLst>
          </c:dPt>
          <c:dPt>
            <c:idx val="8"/>
            <c:bubble3D val="0"/>
            <c:spPr>
              <a:solidFill>
                <a:schemeClr val="accent2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12D-4A7A-A111-29B123FFFAC4}"/>
              </c:ext>
            </c:extLst>
          </c:dPt>
          <c:dPt>
            <c:idx val="9"/>
            <c:bubble3D val="0"/>
            <c:spPr>
              <a:solidFill>
                <a:schemeClr val="accent2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12D-4A7A-A111-29B123FFFAC4}"/>
              </c:ext>
            </c:extLst>
          </c:dPt>
          <c:dLbls>
            <c:dLbl>
              <c:idx val="0"/>
              <c:layout>
                <c:manualLayout>
                  <c:x val="-1.6172506738544475E-2"/>
                  <c:y val="2.10157618213659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2D-4A7A-A111-29B123FFFAC4}"/>
                </c:ext>
              </c:extLst>
            </c:dLbl>
            <c:dLbl>
              <c:idx val="1"/>
              <c:layout>
                <c:manualLayout>
                  <c:x val="-1.078167115902965E-2"/>
                  <c:y val="-1.75131348511384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2D-4A7A-A111-29B123FFFAC4}"/>
                </c:ext>
              </c:extLst>
            </c:dLbl>
            <c:dLbl>
              <c:idx val="2"/>
              <c:layout>
                <c:manualLayout>
                  <c:x val="2.0877178088587866E-2"/>
                  <c:y val="-4.2031523642732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70619946091642"/>
                      <c:h val="8.714535901926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12D-4A7A-A111-29B123FFFAC4}"/>
                </c:ext>
              </c:extLst>
            </c:dLbl>
            <c:dLbl>
              <c:idx val="3"/>
              <c:layout>
                <c:manualLayout>
                  <c:x val="4.2832735530700147E-2"/>
                  <c:y val="-2.80210157618213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6711590296496"/>
                      <c:h val="8.714535901926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12D-4A7A-A111-29B123FFFAC4}"/>
                </c:ext>
              </c:extLst>
            </c:dLbl>
            <c:dLbl>
              <c:idx val="4"/>
              <c:layout>
                <c:manualLayout>
                  <c:x val="2.2617102107519577E-2"/>
                  <c:y val="1.40105078809106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15622811299532"/>
                      <c:h val="8.714535901926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12D-4A7A-A111-29B123FFFAC4}"/>
                </c:ext>
              </c:extLst>
            </c:dLbl>
            <c:dLbl>
              <c:idx val="5"/>
              <c:layout>
                <c:manualLayout>
                  <c:x val="1.3280981386760617E-2"/>
                  <c:y val="2.4518388791593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2D-4A7A-A111-29B123FFFAC4}"/>
                </c:ext>
              </c:extLst>
            </c:dLbl>
            <c:dLbl>
              <c:idx val="6"/>
              <c:layout>
                <c:manualLayout>
                  <c:x val="3.1168933428775962E-2"/>
                  <c:y val="3.85288966725043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5454545454542"/>
                      <c:h val="8.714535901926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12D-4A7A-A111-29B123FFFAC4}"/>
                </c:ext>
              </c:extLst>
            </c:dLbl>
            <c:dLbl>
              <c:idx val="7"/>
              <c:layout>
                <c:manualLayout>
                  <c:x val="2.3474542097332175E-2"/>
                  <c:y val="1.75131348511383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12D-4A7A-A111-29B123FFFAC4}"/>
                </c:ext>
              </c:extLst>
            </c:dLbl>
            <c:dLbl>
              <c:idx val="8"/>
              <c:layout>
                <c:manualLayout>
                  <c:x val="1.07816711590296E-2"/>
                  <c:y val="2.4518388791593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12D-4A7A-A111-29B123FFFAC4}"/>
                </c:ext>
              </c:extLst>
            </c:dLbl>
            <c:dLbl>
              <c:idx val="9"/>
              <c:layout>
                <c:manualLayout>
                  <c:x val="8.8948787061994605E-2"/>
                  <c:y val="-1.6053521495226612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12D-4A7A-A111-29B123FFF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Taul1!$A$2:$A$10</c:f>
              <c:strCache>
                <c:ptCount val="9"/>
                <c:pt idx="0">
                  <c:v>VOLVO</c:v>
                </c:pt>
                <c:pt idx="1">
                  <c:v>BMW</c:v>
                </c:pt>
                <c:pt idx="2">
                  <c:v>MERCEDES-BENZ</c:v>
                </c:pt>
                <c:pt idx="3">
                  <c:v>VOLKSWAGEN</c:v>
                </c:pt>
                <c:pt idx="4">
                  <c:v>MITSUBISHI</c:v>
                </c:pt>
                <c:pt idx="5">
                  <c:v>OPEL</c:v>
                </c:pt>
                <c:pt idx="6">
                  <c:v>AUDI</c:v>
                </c:pt>
                <c:pt idx="7">
                  <c:v>PORSCHE</c:v>
                </c:pt>
                <c:pt idx="8">
                  <c:v>MUUT</c:v>
                </c:pt>
              </c:strCache>
            </c:strRef>
          </c:cat>
          <c:val>
            <c:numRef>
              <c:f>Taul1!$B$2:$B$10</c:f>
              <c:numCache>
                <c:formatCode>#,##0</c:formatCode>
                <c:ptCount val="9"/>
                <c:pt idx="0">
                  <c:v>1614</c:v>
                </c:pt>
                <c:pt idx="1">
                  <c:v>1252</c:v>
                </c:pt>
                <c:pt idx="2">
                  <c:v>1171</c:v>
                </c:pt>
                <c:pt idx="3">
                  <c:v>763</c:v>
                </c:pt>
                <c:pt idx="4">
                  <c:v>740</c:v>
                </c:pt>
                <c:pt idx="5">
                  <c:v>453</c:v>
                </c:pt>
                <c:pt idx="6">
                  <c:v>427</c:v>
                </c:pt>
                <c:pt idx="7">
                  <c:v>415</c:v>
                </c:pt>
                <c:pt idx="8">
                  <c:v>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12D-4A7A-A111-29B123FFF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LADATTAVAT HYBRIDIT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Yksityiskäytössä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Ladattavat hybridit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E-4EEE-9CF3-256229CD673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Yrityskäytössä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Ladattavat hybridit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E-4EEE-9CF3-256229CD6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4012344"/>
        <c:axId val="794012672"/>
      </c:barChart>
      <c:catAx>
        <c:axId val="794012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4012672"/>
        <c:crosses val="autoZero"/>
        <c:auto val="1"/>
        <c:lblAlgn val="ctr"/>
        <c:lblOffset val="100"/>
        <c:noMultiLvlLbl val="0"/>
      </c:catAx>
      <c:valAx>
        <c:axId val="794012672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9401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4C-4677-9224-A2C9C2CDD9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4C-4677-9224-A2C9C2CDD9E6}"/>
              </c:ext>
            </c:extLst>
          </c:dPt>
          <c:dLbls>
            <c:dLbl>
              <c:idx val="0"/>
              <c:layout>
                <c:manualLayout>
                  <c:x val="-0.20392550867221754"/>
                  <c:y val="9.15587536047947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44C-4677-9224-A2C9C2CDD9E6}"/>
                </c:ext>
              </c:extLst>
            </c:dLbl>
            <c:dLbl>
              <c:idx val="1"/>
              <c:layout>
                <c:manualLayout>
                  <c:x val="0.24780170549697267"/>
                  <c:y val="-0.164722106855944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55731610813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44C-4677-9224-A2C9C2CDD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1658</c:v>
                </c:pt>
                <c:pt idx="1">
                  <c:v>7418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4C-4677-9224-A2C9C2CDD9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29-4659-A586-4DBD6EA5E8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29-4659-A586-4DBD6EA5E836}"/>
              </c:ext>
            </c:extLst>
          </c:dPt>
          <c:dLbls>
            <c:dLbl>
              <c:idx val="0"/>
              <c:layout>
                <c:manualLayout>
                  <c:x val="-0.19288307915758895"/>
                  <c:y val="0.111656816390858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29-4659-A586-4DBD6EA5E836}"/>
                </c:ext>
              </c:extLst>
            </c:dLbl>
            <c:dLbl>
              <c:idx val="1"/>
              <c:layout>
                <c:manualLayout>
                  <c:x val="0.20264925121573016"/>
                  <c:y val="-0.281099744312320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55731610813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029-4659-A586-4DBD6EA5E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1005</c:v>
                </c:pt>
                <c:pt idx="1">
                  <c:v>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29-4659-A586-4DBD6EA5E8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F3-48E2-A2F5-63C32CE52A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F3-48E2-A2F5-63C32CE52AC6}"/>
              </c:ext>
            </c:extLst>
          </c:dPt>
          <c:dLbls>
            <c:dLbl>
              <c:idx val="0"/>
              <c:layout>
                <c:manualLayout>
                  <c:x val="-0.17751149842653111"/>
                  <c:y val="9.9146966115051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F3-48E2-A2F5-63C32CE52AC6}"/>
                </c:ext>
              </c:extLst>
            </c:dLbl>
            <c:dLbl>
              <c:idx val="1"/>
              <c:layout>
                <c:manualLayout>
                  <c:x val="0.23243040426046963"/>
                  <c:y val="-0.2147616233254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55731610813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0F3-48E2-A2F5-63C32CE52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130</c:v>
                </c:pt>
                <c:pt idx="1">
                  <c:v>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F3-48E2-A2F5-63C32CE52A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F4-4944-98A0-43896EF247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F4-4944-98A0-43896EF24704}"/>
              </c:ext>
            </c:extLst>
          </c:dPt>
          <c:dLbls>
            <c:dLbl>
              <c:idx val="0"/>
              <c:layout>
                <c:manualLayout>
                  <c:x val="-0.19288307915758895"/>
                  <c:y val="0.111656816390858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F4-4944-98A0-43896EF24704}"/>
                </c:ext>
              </c:extLst>
            </c:dLbl>
            <c:dLbl>
              <c:idx val="1"/>
              <c:layout>
                <c:manualLayout>
                  <c:x val="0.23243040426046963"/>
                  <c:y val="-0.2147616233254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55731610813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F4-4944-98A0-43896EF24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136</c:v>
                </c:pt>
                <c:pt idx="1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F4-4944-98A0-43896EF247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9-4C6F-BD0E-3F55E140B0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9-4C6F-BD0E-3F55E140B049}"/>
              </c:ext>
            </c:extLst>
          </c:dPt>
          <c:dLbls>
            <c:dLbl>
              <c:idx val="0"/>
              <c:layout>
                <c:manualLayout>
                  <c:x val="-0.16213991769547326"/>
                  <c:y val="6.1617415287628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99-4C6F-BD0E-3F55E140B049}"/>
                </c:ext>
              </c:extLst>
            </c:dLbl>
            <c:dLbl>
              <c:idx val="1"/>
              <c:layout>
                <c:manualLayout>
                  <c:x val="0.23243040426046963"/>
                  <c:y val="-0.2147616233254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55731610813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99-4C6F-BD0E-3F55E140B0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57</c:v>
                </c:pt>
                <c:pt idx="1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99-4C6F-BD0E-3F55E140B0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0-446A-9CA6-DFCAA40BA0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0-446A-9CA6-DFCAA40BA0F4}"/>
              </c:ext>
            </c:extLst>
          </c:dPt>
          <c:dLbls>
            <c:dLbl>
              <c:idx val="0"/>
              <c:layout>
                <c:manualLayout>
                  <c:x val="-0.17933438155136278"/>
                  <c:y val="0.113724747474747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9640037542097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70-446A-9CA6-DFCAA40BA0F4}"/>
                </c:ext>
              </c:extLst>
            </c:dLbl>
            <c:dLbl>
              <c:idx val="1"/>
              <c:layout>
                <c:manualLayout>
                  <c:x val="0.23243040426046963"/>
                  <c:y val="-0.214761623325453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4557316108131"/>
                      <c:h val="0.38362500949232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F70-446A-9CA6-DFCAA40BA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EV</c:v>
                </c:pt>
                <c:pt idx="1">
                  <c:v>PHEV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30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70-446A-9CA6-DFCAA40BA0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0.46668</cdr:x>
      <cdr:y>0.0457</cdr:y>
    </cdr:from>
    <cdr:to>
      <cdr:x>1</cdr:x>
      <cdr:y>0.24823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60648" y="48749"/>
          <a:ext cx="9273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18" Type="http://schemas.openxmlformats.org/officeDocument/2006/relationships/chart" Target="../charts/chart2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17" Type="http://schemas.openxmlformats.org/officeDocument/2006/relationships/chart" Target="../charts/chart19.xml"/><Relationship Id="rId2" Type="http://schemas.openxmlformats.org/officeDocument/2006/relationships/chart" Target="../charts/chart4.xml"/><Relationship Id="rId16" Type="http://schemas.openxmlformats.org/officeDocument/2006/relationships/chart" Target="../charts/chart18.xml"/><Relationship Id="rId20" Type="http://schemas.openxmlformats.org/officeDocument/2006/relationships/chart" Target="../charts/chart22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5" Type="http://schemas.openxmlformats.org/officeDocument/2006/relationships/chart" Target="../charts/chart17.xml"/><Relationship Id="rId10" Type="http://schemas.openxmlformats.org/officeDocument/2006/relationships/chart" Target="../charts/chart12.xml"/><Relationship Id="rId19" Type="http://schemas.openxmlformats.org/officeDocument/2006/relationships/chart" Target="../charts/chart21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ikkikarsimus" TargetMode="External"/><Relationship Id="rId2" Type="http://schemas.openxmlformats.org/officeDocument/2006/relationships/hyperlink" Target="mailto:heikki.karsimus@teknologiateollisuus.fi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8DB0FF8-2343-4F28-ADEB-98F48F133D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2000" dirty="0"/>
              <a:t>Sähköisen liikenteen tilannekatsaus Q1/2018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509A7C0-205B-494F-93DD-D32AE915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310C90-3F4A-43CF-9F3F-839769C3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699-E848-49F2-8CD5-668C810D8A97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2715D7-92B6-480E-8D30-4A542164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79820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Kaavio 53">
            <a:extLst>
              <a:ext uri="{FF2B5EF4-FFF2-40B4-BE49-F238E27FC236}">
                <a16:creationId xmlns:a16="http://schemas.microsoft.com/office/drawing/2014/main" id="{69B73DFB-9D72-49AA-B3A7-7318352DEEF5}"/>
              </a:ext>
            </a:extLst>
          </p:cNvPr>
          <p:cNvGraphicFramePr/>
          <p:nvPr>
            <p:extLst/>
          </p:nvPr>
        </p:nvGraphicFramePr>
        <p:xfrm>
          <a:off x="282027" y="815340"/>
          <a:ext cx="8587939" cy="39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A8BE24A-8C0F-48BC-8AB9-2CBA29504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Suomen sähköautokanta 31.03.2018  - 9076 kpl</a:t>
            </a:r>
          </a:p>
          <a:p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F5BCA13-A4FF-45CD-9427-99E9946B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DCF9EA-1F3D-4267-98B5-0C661B34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7.5.2018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1BEA99-8F9E-493D-878D-887A2E6C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907DC94-56DC-477F-AA02-ABD77C7AB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Trafi</a:t>
            </a:r>
            <a:r>
              <a:rPr lang="fi-FI" dirty="0"/>
              <a:t>, </a:t>
            </a:r>
            <a:r>
              <a:rPr lang="fi-FI" dirty="0" err="1"/>
              <a:t>Korkia</a:t>
            </a:r>
            <a:endParaRPr lang="fi-FI" dirty="0"/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A0FEC88A-DB60-4A49-B7D5-E7C400FA1134}"/>
              </a:ext>
            </a:extLst>
          </p:cNvPr>
          <p:cNvSpPr txBox="1"/>
          <p:nvPr/>
        </p:nvSpPr>
        <p:spPr>
          <a:xfrm>
            <a:off x="2766214" y="734968"/>
            <a:ext cx="447394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defRPr sz="1600" b="1">
                <a:solidFill>
                  <a:schemeClr val="tx2"/>
                </a:solidFill>
              </a:defRPr>
            </a:lvl1pPr>
          </a:lstStyle>
          <a:p>
            <a:pPr marL="0" marR="0" lvl="0" indent="0" algn="ctr" defTabSz="67987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9282E"/>
              </a:buClr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29282E"/>
                </a:solidFill>
                <a:latin typeface="Verdana"/>
              </a:rPr>
              <a:t>SÄHKÖ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AUTOKANNAN KEHITYS 2011 - 2018</a:t>
            </a:r>
          </a:p>
        </p:txBody>
      </p: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E36864EA-8814-4D00-8F6E-C63BFDD24B11}"/>
              </a:ext>
            </a:extLst>
          </p:cNvPr>
          <p:cNvCxnSpPr>
            <a:cxnSpLocks/>
          </p:cNvCxnSpPr>
          <p:nvPr/>
        </p:nvCxnSpPr>
        <p:spPr bwMode="auto">
          <a:xfrm>
            <a:off x="5421486" y="981599"/>
            <a:ext cx="13294" cy="32182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C1F3336A-72A4-4E7A-ADC3-1535A18174F5}"/>
              </a:ext>
            </a:extLst>
          </p:cNvPr>
          <p:cNvGrpSpPr/>
          <p:nvPr/>
        </p:nvGrpSpPr>
        <p:grpSpPr>
          <a:xfrm>
            <a:off x="1153016" y="2984366"/>
            <a:ext cx="1429048" cy="721787"/>
            <a:chOff x="1161911" y="3999657"/>
            <a:chExt cx="1002253" cy="721787"/>
          </a:xfrm>
        </p:grpSpPr>
        <p:grpSp>
          <p:nvGrpSpPr>
            <p:cNvPr id="60" name="Ryhmä 59">
              <a:extLst>
                <a:ext uri="{FF2B5EF4-FFF2-40B4-BE49-F238E27FC236}">
                  <a16:creationId xmlns:a16="http://schemas.microsoft.com/office/drawing/2014/main" id="{C0395EFA-5EC3-45D8-B238-20A175F3D6EF}"/>
                </a:ext>
              </a:extLst>
            </p:cNvPr>
            <p:cNvGrpSpPr/>
            <p:nvPr/>
          </p:nvGrpSpPr>
          <p:grpSpPr>
            <a:xfrm>
              <a:off x="1161911" y="3999657"/>
              <a:ext cx="1002253" cy="403668"/>
              <a:chOff x="1272419" y="2916581"/>
              <a:chExt cx="1002253" cy="403668"/>
            </a:xfrm>
          </p:grpSpPr>
          <p:cxnSp>
            <p:nvCxnSpPr>
              <p:cNvPr id="62" name="Yhdistin: Kulma 61">
                <a:extLst>
                  <a:ext uri="{FF2B5EF4-FFF2-40B4-BE49-F238E27FC236}">
                    <a16:creationId xmlns:a16="http://schemas.microsoft.com/office/drawing/2014/main" id="{EF57F762-59E1-4256-807B-ADC95E28EE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00326" y="3151573"/>
                <a:ext cx="532660" cy="168676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3" name="Tekstiruutu 62">
                <a:extLst>
                  <a:ext uri="{FF2B5EF4-FFF2-40B4-BE49-F238E27FC236}">
                    <a16:creationId xmlns:a16="http://schemas.microsoft.com/office/drawing/2014/main" id="{C5B0C6E4-BBEE-4C12-8C5C-45AB2382659C}"/>
                  </a:ext>
                </a:extLst>
              </p:cNvPr>
              <p:cNvSpPr txBox="1"/>
              <p:nvPr/>
            </p:nvSpPr>
            <p:spPr>
              <a:xfrm>
                <a:off x="1272419" y="2916581"/>
                <a:ext cx="10022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Vuosimuutos</a:t>
                </a:r>
              </a:p>
            </p:txBody>
          </p:sp>
        </p:grpSp>
        <p:sp>
          <p:nvSpPr>
            <p:cNvPr id="61" name="Tekstiruutu 60">
              <a:extLst>
                <a:ext uri="{FF2B5EF4-FFF2-40B4-BE49-F238E27FC236}">
                  <a16:creationId xmlns:a16="http://schemas.microsoft.com/office/drawing/2014/main" id="{7CC2BCD1-739F-47AF-A915-DEE673B2326C}"/>
                </a:ext>
              </a:extLst>
            </p:cNvPr>
            <p:cNvSpPr txBox="1"/>
            <p:nvPr/>
          </p:nvSpPr>
          <p:spPr>
            <a:xfrm>
              <a:off x="1161911" y="4413667"/>
              <a:ext cx="1002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Tilasto sisältää henkilöautot</a:t>
              </a:r>
            </a:p>
          </p:txBody>
        </p:sp>
      </p:grpSp>
      <p:cxnSp>
        <p:nvCxnSpPr>
          <p:cNvPr id="64" name="Yhdistin: Kulma 63">
            <a:extLst>
              <a:ext uri="{FF2B5EF4-FFF2-40B4-BE49-F238E27FC236}">
                <a16:creationId xmlns:a16="http://schemas.microsoft.com/office/drawing/2014/main" id="{73DE6311-B5DF-4FBA-A7FA-0B86485113A6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3513" y="4205288"/>
            <a:ext cx="361950" cy="238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kstiruutu 92">
            <a:extLst>
              <a:ext uri="{FF2B5EF4-FFF2-40B4-BE49-F238E27FC236}">
                <a16:creationId xmlns:a16="http://schemas.microsoft.com/office/drawing/2014/main" id="{D8F7961D-6ED7-42D8-B83B-96B3A850AF83}"/>
              </a:ext>
            </a:extLst>
          </p:cNvPr>
          <p:cNvSpPr txBox="1"/>
          <p:nvPr/>
        </p:nvSpPr>
        <p:spPr>
          <a:xfrm>
            <a:off x="1411800" y="4033925"/>
            <a:ext cx="4747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95%</a:t>
            </a:r>
          </a:p>
        </p:txBody>
      </p:sp>
      <p:sp>
        <p:nvSpPr>
          <p:cNvPr id="94" name="Tekstiruutu 93">
            <a:extLst>
              <a:ext uri="{FF2B5EF4-FFF2-40B4-BE49-F238E27FC236}">
                <a16:creationId xmlns:a16="http://schemas.microsoft.com/office/drawing/2014/main" id="{419FC4D0-C0EF-47A2-8A5E-D818F3FBFCA8}"/>
              </a:ext>
            </a:extLst>
          </p:cNvPr>
          <p:cNvSpPr txBox="1"/>
          <p:nvPr/>
        </p:nvSpPr>
        <p:spPr>
          <a:xfrm>
            <a:off x="1990582" y="4047474"/>
            <a:ext cx="4747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6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55%</a:t>
            </a:r>
          </a:p>
        </p:txBody>
      </p:sp>
      <p:sp>
        <p:nvSpPr>
          <p:cNvPr id="95" name="Tekstiruutu 94">
            <a:extLst>
              <a:ext uri="{FF2B5EF4-FFF2-40B4-BE49-F238E27FC236}">
                <a16:creationId xmlns:a16="http://schemas.microsoft.com/office/drawing/2014/main" id="{C852D7AE-CFEB-4C32-88E3-42E1D40DFC64}"/>
              </a:ext>
            </a:extLst>
          </p:cNvPr>
          <p:cNvSpPr txBox="1"/>
          <p:nvPr/>
        </p:nvSpPr>
        <p:spPr>
          <a:xfrm>
            <a:off x="1946317" y="3941543"/>
            <a:ext cx="5887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131%</a:t>
            </a:r>
          </a:p>
        </p:txBody>
      </p:sp>
      <p:sp>
        <p:nvSpPr>
          <p:cNvPr id="96" name="Tekstiruutu 95">
            <a:extLst>
              <a:ext uri="{FF2B5EF4-FFF2-40B4-BE49-F238E27FC236}">
                <a16:creationId xmlns:a16="http://schemas.microsoft.com/office/drawing/2014/main" id="{9DFCE54B-62F6-4FD3-9E3A-63BCBC822B4E}"/>
              </a:ext>
            </a:extLst>
          </p:cNvPr>
          <p:cNvSpPr txBox="1"/>
          <p:nvPr/>
        </p:nvSpPr>
        <p:spPr>
          <a:xfrm>
            <a:off x="2569450" y="3772128"/>
            <a:ext cx="5887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92%</a:t>
            </a:r>
          </a:p>
        </p:txBody>
      </p:sp>
      <p:sp>
        <p:nvSpPr>
          <p:cNvPr id="97" name="Tekstiruutu 96">
            <a:extLst>
              <a:ext uri="{FF2B5EF4-FFF2-40B4-BE49-F238E27FC236}">
                <a16:creationId xmlns:a16="http://schemas.microsoft.com/office/drawing/2014/main" id="{7E09B97B-8648-46F2-9363-71C363FC96FE}"/>
              </a:ext>
            </a:extLst>
          </p:cNvPr>
          <p:cNvSpPr txBox="1"/>
          <p:nvPr/>
        </p:nvSpPr>
        <p:spPr>
          <a:xfrm>
            <a:off x="2537361" y="3973015"/>
            <a:ext cx="5887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113%</a:t>
            </a:r>
          </a:p>
        </p:txBody>
      </p:sp>
      <p:sp>
        <p:nvSpPr>
          <p:cNvPr id="98" name="Tekstiruutu 97">
            <a:extLst>
              <a:ext uri="{FF2B5EF4-FFF2-40B4-BE49-F238E27FC236}">
                <a16:creationId xmlns:a16="http://schemas.microsoft.com/office/drawing/2014/main" id="{2E8A2B24-F3E8-436B-8F3A-5E66DBD56218}"/>
              </a:ext>
            </a:extLst>
          </p:cNvPr>
          <p:cNvSpPr txBox="1"/>
          <p:nvPr/>
        </p:nvSpPr>
        <p:spPr>
          <a:xfrm>
            <a:off x="3119387" y="3578682"/>
            <a:ext cx="5887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70%</a:t>
            </a:r>
          </a:p>
        </p:txBody>
      </p:sp>
      <p:sp>
        <p:nvSpPr>
          <p:cNvPr id="99" name="Tekstiruutu 98">
            <a:extLst>
              <a:ext uri="{FF2B5EF4-FFF2-40B4-BE49-F238E27FC236}">
                <a16:creationId xmlns:a16="http://schemas.microsoft.com/office/drawing/2014/main" id="{E729DD7E-D52D-4C66-93A5-36A650BDB67D}"/>
              </a:ext>
            </a:extLst>
          </p:cNvPr>
          <p:cNvSpPr txBox="1"/>
          <p:nvPr/>
        </p:nvSpPr>
        <p:spPr>
          <a:xfrm>
            <a:off x="3116398" y="3888014"/>
            <a:ext cx="5887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71%</a:t>
            </a:r>
          </a:p>
        </p:txBody>
      </p: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FD45D001-463B-4240-B323-12E95D15BA07}"/>
              </a:ext>
            </a:extLst>
          </p:cNvPr>
          <p:cNvSpPr txBox="1"/>
          <p:nvPr/>
        </p:nvSpPr>
        <p:spPr>
          <a:xfrm>
            <a:off x="3709447" y="3005604"/>
            <a:ext cx="5887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153%</a:t>
            </a:r>
          </a:p>
        </p:txBody>
      </p:sp>
      <p:sp>
        <p:nvSpPr>
          <p:cNvPr id="101" name="Tekstiruutu 100">
            <a:extLst>
              <a:ext uri="{FF2B5EF4-FFF2-40B4-BE49-F238E27FC236}">
                <a16:creationId xmlns:a16="http://schemas.microsoft.com/office/drawing/2014/main" id="{25D6EB9A-DFBA-45C3-A837-F5C90454E8E8}"/>
              </a:ext>
            </a:extLst>
          </p:cNvPr>
          <p:cNvSpPr txBox="1"/>
          <p:nvPr/>
        </p:nvSpPr>
        <p:spPr>
          <a:xfrm>
            <a:off x="3701378" y="3781816"/>
            <a:ext cx="5887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37%</a:t>
            </a:r>
          </a:p>
        </p:txBody>
      </p:sp>
      <p:sp>
        <p:nvSpPr>
          <p:cNvPr id="102" name="Tekstiruutu 101">
            <a:extLst>
              <a:ext uri="{FF2B5EF4-FFF2-40B4-BE49-F238E27FC236}">
                <a16:creationId xmlns:a16="http://schemas.microsoft.com/office/drawing/2014/main" id="{7B382B90-FBEA-4DD3-9722-865E81FAC104}"/>
              </a:ext>
            </a:extLst>
          </p:cNvPr>
          <p:cNvSpPr txBox="1"/>
          <p:nvPr/>
        </p:nvSpPr>
        <p:spPr>
          <a:xfrm>
            <a:off x="4307695" y="3601226"/>
            <a:ext cx="5887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72%</a:t>
            </a:r>
          </a:p>
        </p:txBody>
      </p: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94F52F54-2469-4991-8F75-E650CB7B16D9}"/>
              </a:ext>
            </a:extLst>
          </p:cNvPr>
          <p:cNvSpPr txBox="1"/>
          <p:nvPr/>
        </p:nvSpPr>
        <p:spPr>
          <a:xfrm>
            <a:off x="4287597" y="1705587"/>
            <a:ext cx="5887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135%</a:t>
            </a:r>
          </a:p>
        </p:txBody>
      </p:sp>
      <p:cxnSp>
        <p:nvCxnSpPr>
          <p:cNvPr id="39" name="Yhdistin: Kulma 38">
            <a:extLst>
              <a:ext uri="{FF2B5EF4-FFF2-40B4-BE49-F238E27FC236}">
                <a16:creationId xmlns:a16="http://schemas.microsoft.com/office/drawing/2014/main" id="{75462B97-F68A-4E63-954E-E136311CB239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1208" y="4191000"/>
            <a:ext cx="354805" cy="1666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Yhdistin: Kulma 41">
            <a:extLst>
              <a:ext uri="{FF2B5EF4-FFF2-40B4-BE49-F238E27FC236}">
                <a16:creationId xmlns:a16="http://schemas.microsoft.com/office/drawing/2014/main" id="{727A0223-252D-44E3-8ACA-6FE032F07901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1206" y="4090988"/>
            <a:ext cx="350044" cy="73818"/>
          </a:xfrm>
          <a:prstGeom prst="bentConnector3">
            <a:avLst>
              <a:gd name="adj1" fmla="val -34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Yhdistin: Kulma 45">
            <a:extLst>
              <a:ext uri="{FF2B5EF4-FFF2-40B4-BE49-F238E27FC236}">
                <a16:creationId xmlns:a16="http://schemas.microsoft.com/office/drawing/2014/main" id="{6CB483B1-42BD-4A95-9BDE-918F4155602F}"/>
              </a:ext>
            </a:extLst>
          </p:cNvPr>
          <p:cNvCxnSpPr>
            <a:cxnSpLocks/>
          </p:cNvCxnSpPr>
          <p:nvPr/>
        </p:nvCxnSpPr>
        <p:spPr bwMode="auto">
          <a:xfrm flipV="1">
            <a:off x="2619376" y="4129088"/>
            <a:ext cx="361949" cy="642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Yhdistin: Kulma 47">
            <a:extLst>
              <a:ext uri="{FF2B5EF4-FFF2-40B4-BE49-F238E27FC236}">
                <a16:creationId xmlns:a16="http://schemas.microsoft.com/office/drawing/2014/main" id="{668515C3-3775-4B82-8729-D27491D7B50D}"/>
              </a:ext>
            </a:extLst>
          </p:cNvPr>
          <p:cNvCxnSpPr>
            <a:cxnSpLocks/>
          </p:cNvCxnSpPr>
          <p:nvPr/>
        </p:nvCxnSpPr>
        <p:spPr bwMode="auto">
          <a:xfrm flipV="1">
            <a:off x="2624137" y="3938588"/>
            <a:ext cx="357188" cy="150018"/>
          </a:xfrm>
          <a:prstGeom prst="bentConnector3">
            <a:avLst>
              <a:gd name="adj1" fmla="val 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Yhdistin: Kulma 51">
            <a:extLst>
              <a:ext uri="{FF2B5EF4-FFF2-40B4-BE49-F238E27FC236}">
                <a16:creationId xmlns:a16="http://schemas.microsoft.com/office/drawing/2014/main" id="{AEDACD25-F4E4-4D02-B87D-365A45C6BC29}"/>
              </a:ext>
            </a:extLst>
          </p:cNvPr>
          <p:cNvCxnSpPr>
            <a:cxnSpLocks/>
          </p:cNvCxnSpPr>
          <p:nvPr/>
        </p:nvCxnSpPr>
        <p:spPr bwMode="auto">
          <a:xfrm flipV="1">
            <a:off x="3214688" y="4040981"/>
            <a:ext cx="357187" cy="8810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Yhdistin: Kulma 52">
            <a:extLst>
              <a:ext uri="{FF2B5EF4-FFF2-40B4-BE49-F238E27FC236}">
                <a16:creationId xmlns:a16="http://schemas.microsoft.com/office/drawing/2014/main" id="{4A91CD4F-1B69-49BF-8CF9-B4B2015772A8}"/>
              </a:ext>
            </a:extLst>
          </p:cNvPr>
          <p:cNvCxnSpPr>
            <a:cxnSpLocks/>
          </p:cNvCxnSpPr>
          <p:nvPr/>
        </p:nvCxnSpPr>
        <p:spPr bwMode="auto">
          <a:xfrm flipV="1">
            <a:off x="3214687" y="3726656"/>
            <a:ext cx="359569" cy="214312"/>
          </a:xfrm>
          <a:prstGeom prst="bentConnector3">
            <a:avLst>
              <a:gd name="adj1" fmla="val 994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Yhdistin: Kulma 55">
            <a:extLst>
              <a:ext uri="{FF2B5EF4-FFF2-40B4-BE49-F238E27FC236}">
                <a16:creationId xmlns:a16="http://schemas.microsoft.com/office/drawing/2014/main" id="{0894DBEE-58FA-42AC-B95F-4D0D23EC8BE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02063" y="3968750"/>
            <a:ext cx="366712" cy="6826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Yhdistin: Kulma 57">
            <a:extLst>
              <a:ext uri="{FF2B5EF4-FFF2-40B4-BE49-F238E27FC236}">
                <a16:creationId xmlns:a16="http://schemas.microsoft.com/office/drawing/2014/main" id="{96ADAA35-1DB0-4252-BD52-30BD49C009BF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704035" y="3263503"/>
            <a:ext cx="559593" cy="363538"/>
          </a:xfrm>
          <a:prstGeom prst="bentConnector3">
            <a:avLst>
              <a:gd name="adj1" fmla="val 99362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Yhdistin: Kulma 64">
            <a:extLst>
              <a:ext uri="{FF2B5EF4-FFF2-40B4-BE49-F238E27FC236}">
                <a16:creationId xmlns:a16="http://schemas.microsoft.com/office/drawing/2014/main" id="{048508D1-47E1-47CC-9BD6-6BEE4FF43B34}"/>
              </a:ext>
            </a:extLst>
          </p:cNvPr>
          <p:cNvCxnSpPr>
            <a:cxnSpLocks/>
          </p:cNvCxnSpPr>
          <p:nvPr/>
        </p:nvCxnSpPr>
        <p:spPr bwMode="auto">
          <a:xfrm flipV="1">
            <a:off x="4395788" y="3768725"/>
            <a:ext cx="357187" cy="1984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Yhdistin: Kulma 67">
            <a:extLst>
              <a:ext uri="{FF2B5EF4-FFF2-40B4-BE49-F238E27FC236}">
                <a16:creationId xmlns:a16="http://schemas.microsoft.com/office/drawing/2014/main" id="{732571CF-1336-4107-BC1B-9774B50BE50B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940574" y="2347516"/>
            <a:ext cx="1273969" cy="350839"/>
          </a:xfrm>
          <a:prstGeom prst="bentConnector3">
            <a:avLst>
              <a:gd name="adj1" fmla="val 10009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" name="Taulukko 25">
            <a:extLst>
              <a:ext uri="{FF2B5EF4-FFF2-40B4-BE49-F238E27FC236}">
                <a16:creationId xmlns:a16="http://schemas.microsoft.com/office/drawing/2014/main" id="{5DE5D90E-0D0F-456E-A8FE-C69B2BB06B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8650" y="1092200"/>
          <a:ext cx="18161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824">
                  <a:extLst>
                    <a:ext uri="{9D8B030D-6E8A-4147-A177-3AD203B41FA5}">
                      <a16:colId xmlns:a16="http://schemas.microsoft.com/office/drawing/2014/main" val="3660138932"/>
                    </a:ext>
                  </a:extLst>
                </a:gridCol>
                <a:gridCol w="841276">
                  <a:extLst>
                    <a:ext uri="{9D8B030D-6E8A-4147-A177-3AD203B41FA5}">
                      <a16:colId xmlns:a16="http://schemas.microsoft.com/office/drawing/2014/main" val="2394706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600" dirty="0"/>
                        <a:t>VUOSIMUUTOS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600" dirty="0"/>
                        <a:t>2017-Q1 – </a:t>
                      </a:r>
                    </a:p>
                    <a:p>
                      <a:r>
                        <a:rPr lang="fi-FI" sz="600" dirty="0"/>
                        <a:t>2018-Q1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6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900" dirty="0">
                          <a:solidFill>
                            <a:schemeClr val="bg1"/>
                          </a:solidFill>
                        </a:rPr>
                        <a:t>EV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solidFill>
                            <a:schemeClr val="bg1"/>
                          </a:solidFill>
                        </a:rPr>
                        <a:t>68%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833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900" dirty="0">
                          <a:solidFill>
                            <a:schemeClr val="bg1"/>
                          </a:solidFill>
                        </a:rPr>
                        <a:t>PHEV</a:t>
                      </a:r>
                    </a:p>
                  </a:txBody>
                  <a:tcPr>
                    <a:solidFill>
                      <a:srgbClr val="FF00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solidFill>
                            <a:schemeClr val="bg1"/>
                          </a:solidFill>
                        </a:rPr>
                        <a:t>148%</a:t>
                      </a:r>
                    </a:p>
                  </a:txBody>
                  <a:tcPr>
                    <a:solidFill>
                      <a:srgbClr val="FF0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2211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B5CF9E2D-7979-4763-8ED7-88EC0681907F}"/>
              </a:ext>
            </a:extLst>
          </p:cNvPr>
          <p:cNvSpPr txBox="1"/>
          <p:nvPr/>
        </p:nvSpPr>
        <p:spPr>
          <a:xfrm>
            <a:off x="6171302" y="4554428"/>
            <a:ext cx="1187752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800" spc="-40" dirty="0"/>
              <a:t>(B)EV=täyssähköauto</a:t>
            </a:r>
          </a:p>
          <a:p>
            <a:r>
              <a:rPr lang="fi-FI" sz="800" spc="-40" dirty="0"/>
              <a:t>PHEV=ladattava hybridi</a:t>
            </a:r>
          </a:p>
        </p:txBody>
      </p:sp>
    </p:spTree>
    <p:extLst>
      <p:ext uri="{BB962C8B-B14F-4D97-AF65-F5344CB8AC3E}">
        <p14:creationId xmlns:p14="http://schemas.microsoft.com/office/powerpoint/2010/main" val="138984335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9F7DE6D-45CC-4288-90FE-12AA79F9C1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381" y="555526"/>
            <a:ext cx="7992000" cy="648000"/>
          </a:xfrm>
        </p:spPr>
        <p:txBody>
          <a:bodyPr>
            <a:normAutofit/>
          </a:bodyPr>
          <a:lstStyle/>
          <a:p>
            <a:r>
              <a:rPr lang="fi-FI" sz="1800" dirty="0"/>
              <a:t>Suomen sähköautokannan jakauma 31.3.2018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516B6DF-18AE-4866-B94B-C80C71FF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408F5B-0889-478D-9D3F-BD75EEAD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DD1E71-BE96-4F87-AD58-382E34EA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5A343A8-7A32-4C2E-A313-52935F158A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544" y="1061122"/>
            <a:ext cx="8007424" cy="3541712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dirty="0"/>
              <a:t>Ladattavien hybridien (PHEV) määrän voimakas kasvu perustuu mallivalikoiman laajentumiseen sekä pistokehybridejä suosivaan autoverotukseen.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dirty="0"/>
              <a:t>Täyssähköautojen (BEV) osuus on huomattavan pieni verrattuna kansainväliseen sähköautomarkkinaan.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dirty="0"/>
              <a:t>Täyssähköautojen määrän kasvua liikenteessä rajoittaa mallivalikoiman laajuus, hankintahinta sekä autojen saatavuus.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r>
              <a:rPr lang="fi-FI" b="1" dirty="0"/>
              <a:t> 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C6CCE99-FA5F-4CF0-8109-FEF613BCAF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D0802E7-C055-4D79-8F20-FE97EDED8C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31" y="3075806"/>
            <a:ext cx="6588697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4932247F-E81A-42B3-A535-932D8D5FFC28}"/>
              </a:ext>
            </a:extLst>
          </p:cNvPr>
          <p:cNvSpPr txBox="1">
            <a:spLocks/>
          </p:cNvSpPr>
          <p:nvPr/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/>
              <a:t>Sähköisen liikenteen tilannekatsaus Q1/2018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36651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A8BE24A-8C0F-48BC-8AB9-2CBA29504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140" y="627534"/>
            <a:ext cx="7992000" cy="648000"/>
          </a:xfrm>
        </p:spPr>
        <p:txBody>
          <a:bodyPr>
            <a:noAutofit/>
          </a:bodyPr>
          <a:lstStyle/>
          <a:p>
            <a:r>
              <a:rPr lang="fi-FI" sz="1800" dirty="0"/>
              <a:t>Sähköautojakauma yritys- ja yksityiskäytössä 31.03.2018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F5BCA13-A4FF-45CD-9427-99E9946B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DCF9EA-1F3D-4267-98B5-0C661B34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7.5.2018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1BEA99-8F9E-493D-878D-887A2E6C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907DC94-56DC-477F-AA02-ABD77C7AB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Trafi</a:t>
            </a:r>
            <a:r>
              <a:rPr lang="fi-FI" dirty="0"/>
              <a:t>, </a:t>
            </a:r>
            <a:r>
              <a:rPr lang="fi-FI" dirty="0" err="1"/>
              <a:t>Korkia</a:t>
            </a:r>
            <a:endParaRPr lang="fi-FI" dirty="0"/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21CC5181-86BE-4B35-89BB-436524C794DD}"/>
              </a:ext>
            </a:extLst>
          </p:cNvPr>
          <p:cNvGraphicFramePr/>
          <p:nvPr>
            <p:extLst/>
          </p:nvPr>
        </p:nvGraphicFramePr>
        <p:xfrm>
          <a:off x="467544" y="1174750"/>
          <a:ext cx="4197350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" name="Kaavio 41">
            <a:extLst>
              <a:ext uri="{FF2B5EF4-FFF2-40B4-BE49-F238E27FC236}">
                <a16:creationId xmlns:a16="http://schemas.microsoft.com/office/drawing/2014/main" id="{954DEC7E-1290-4789-A6A8-A095A50B35F2}"/>
              </a:ext>
            </a:extLst>
          </p:cNvPr>
          <p:cNvGraphicFramePr/>
          <p:nvPr>
            <p:extLst/>
          </p:nvPr>
        </p:nvGraphicFramePr>
        <p:xfrm>
          <a:off x="4695685" y="1174750"/>
          <a:ext cx="4197350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kstiruutu 43">
            <a:extLst>
              <a:ext uri="{FF2B5EF4-FFF2-40B4-BE49-F238E27FC236}">
                <a16:creationId xmlns:a16="http://schemas.microsoft.com/office/drawing/2014/main" id="{8AE17739-DD96-4C4B-B019-6A3AA7C94EFB}"/>
              </a:ext>
            </a:extLst>
          </p:cNvPr>
          <p:cNvSpPr txBox="1"/>
          <p:nvPr/>
        </p:nvSpPr>
        <p:spPr>
          <a:xfrm>
            <a:off x="-224934" y="4300076"/>
            <a:ext cx="14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Tilasto sisältää henkilöautot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E8469BED-6B4D-476D-A0ED-52AE93307A4C}"/>
              </a:ext>
            </a:extLst>
          </p:cNvPr>
          <p:cNvSpPr txBox="1"/>
          <p:nvPr/>
        </p:nvSpPr>
        <p:spPr>
          <a:xfrm>
            <a:off x="3518208" y="3898452"/>
            <a:ext cx="102093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Calibri"/>
              </a:rPr>
              <a:t>67%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E2F453CC-6DEF-403A-8EEC-0521DAD0E895}"/>
              </a:ext>
            </a:extLst>
          </p:cNvPr>
          <p:cNvSpPr txBox="1"/>
          <p:nvPr/>
        </p:nvSpPr>
        <p:spPr>
          <a:xfrm>
            <a:off x="3518208" y="3636844"/>
            <a:ext cx="102093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Calibri"/>
              </a:rPr>
              <a:t>33%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9397C0BA-E44F-4DE2-95E8-74C9CF220A8C}"/>
              </a:ext>
            </a:extLst>
          </p:cNvPr>
          <p:cNvSpPr txBox="1"/>
          <p:nvPr/>
        </p:nvSpPr>
        <p:spPr>
          <a:xfrm>
            <a:off x="7735348" y="2993499"/>
            <a:ext cx="102093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Calibri"/>
              </a:rPr>
              <a:t>88%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6E735E2B-BE65-4127-9F9F-3795E56C5EEC}"/>
              </a:ext>
            </a:extLst>
          </p:cNvPr>
          <p:cNvSpPr txBox="1"/>
          <p:nvPr/>
        </p:nvSpPr>
        <p:spPr>
          <a:xfrm>
            <a:off x="7735348" y="1822517"/>
            <a:ext cx="102093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Calibri"/>
              </a:rPr>
              <a:t>12%</a:t>
            </a: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C37889D6-AA7A-42DB-B5E0-8A14E057C18C}"/>
              </a:ext>
            </a:extLst>
          </p:cNvPr>
          <p:cNvSpPr txBox="1">
            <a:spLocks/>
          </p:cNvSpPr>
          <p:nvPr/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/>
              <a:t>Sähköisen liikenteen tilannekatsaus Q1/2018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59534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Ryhmä 130">
            <a:extLst>
              <a:ext uri="{FF2B5EF4-FFF2-40B4-BE49-F238E27FC236}">
                <a16:creationId xmlns:a16="http://schemas.microsoft.com/office/drawing/2014/main" id="{1F8B1D1D-A3BE-49F8-9954-9555896AFBFF}"/>
              </a:ext>
            </a:extLst>
          </p:cNvPr>
          <p:cNvGrpSpPr/>
          <p:nvPr/>
        </p:nvGrpSpPr>
        <p:grpSpPr>
          <a:xfrm>
            <a:off x="4386556" y="-1527175"/>
            <a:ext cx="3751714" cy="6570464"/>
            <a:chOff x="3491830" y="255588"/>
            <a:chExt cx="3600450" cy="6305550"/>
          </a:xfrm>
        </p:grpSpPr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6FB2C376-6679-40B1-94D1-2999C5EFA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355" y="4075113"/>
              <a:ext cx="923925" cy="1323975"/>
            </a:xfrm>
            <a:custGeom>
              <a:avLst/>
              <a:gdLst>
                <a:gd name="T0" fmla="*/ 498 w 582"/>
                <a:gd name="T1" fmla="*/ 558 h 834"/>
                <a:gd name="T2" fmla="*/ 486 w 582"/>
                <a:gd name="T3" fmla="*/ 594 h 834"/>
                <a:gd name="T4" fmla="*/ 468 w 582"/>
                <a:gd name="T5" fmla="*/ 600 h 834"/>
                <a:gd name="T6" fmla="*/ 456 w 582"/>
                <a:gd name="T7" fmla="*/ 624 h 834"/>
                <a:gd name="T8" fmla="*/ 432 w 582"/>
                <a:gd name="T9" fmla="*/ 642 h 834"/>
                <a:gd name="T10" fmla="*/ 426 w 582"/>
                <a:gd name="T11" fmla="*/ 660 h 834"/>
                <a:gd name="T12" fmla="*/ 408 w 582"/>
                <a:gd name="T13" fmla="*/ 690 h 834"/>
                <a:gd name="T14" fmla="*/ 390 w 582"/>
                <a:gd name="T15" fmla="*/ 720 h 834"/>
                <a:gd name="T16" fmla="*/ 354 w 582"/>
                <a:gd name="T17" fmla="*/ 774 h 834"/>
                <a:gd name="T18" fmla="*/ 276 w 582"/>
                <a:gd name="T19" fmla="*/ 822 h 834"/>
                <a:gd name="T20" fmla="*/ 264 w 582"/>
                <a:gd name="T21" fmla="*/ 786 h 834"/>
                <a:gd name="T22" fmla="*/ 258 w 582"/>
                <a:gd name="T23" fmla="*/ 744 h 834"/>
                <a:gd name="T24" fmla="*/ 222 w 582"/>
                <a:gd name="T25" fmla="*/ 714 h 834"/>
                <a:gd name="T26" fmla="*/ 216 w 582"/>
                <a:gd name="T27" fmla="*/ 666 h 834"/>
                <a:gd name="T28" fmla="*/ 186 w 582"/>
                <a:gd name="T29" fmla="*/ 600 h 834"/>
                <a:gd name="T30" fmla="*/ 174 w 582"/>
                <a:gd name="T31" fmla="*/ 570 h 834"/>
                <a:gd name="T32" fmla="*/ 144 w 582"/>
                <a:gd name="T33" fmla="*/ 570 h 834"/>
                <a:gd name="T34" fmla="*/ 132 w 582"/>
                <a:gd name="T35" fmla="*/ 528 h 834"/>
                <a:gd name="T36" fmla="*/ 120 w 582"/>
                <a:gd name="T37" fmla="*/ 516 h 834"/>
                <a:gd name="T38" fmla="*/ 90 w 582"/>
                <a:gd name="T39" fmla="*/ 486 h 834"/>
                <a:gd name="T40" fmla="*/ 66 w 582"/>
                <a:gd name="T41" fmla="*/ 438 h 834"/>
                <a:gd name="T42" fmla="*/ 78 w 582"/>
                <a:gd name="T43" fmla="*/ 420 h 834"/>
                <a:gd name="T44" fmla="*/ 114 w 582"/>
                <a:gd name="T45" fmla="*/ 432 h 834"/>
                <a:gd name="T46" fmla="*/ 132 w 582"/>
                <a:gd name="T47" fmla="*/ 390 h 834"/>
                <a:gd name="T48" fmla="*/ 138 w 582"/>
                <a:gd name="T49" fmla="*/ 348 h 834"/>
                <a:gd name="T50" fmla="*/ 84 w 582"/>
                <a:gd name="T51" fmla="*/ 300 h 834"/>
                <a:gd name="T52" fmla="*/ 54 w 582"/>
                <a:gd name="T53" fmla="*/ 258 h 834"/>
                <a:gd name="T54" fmla="*/ 78 w 582"/>
                <a:gd name="T55" fmla="*/ 204 h 834"/>
                <a:gd name="T56" fmla="*/ 48 w 582"/>
                <a:gd name="T57" fmla="*/ 144 h 834"/>
                <a:gd name="T58" fmla="*/ 48 w 582"/>
                <a:gd name="T59" fmla="*/ 120 h 834"/>
                <a:gd name="T60" fmla="*/ 24 w 582"/>
                <a:gd name="T61" fmla="*/ 78 h 834"/>
                <a:gd name="T62" fmla="*/ 24 w 582"/>
                <a:gd name="T63" fmla="*/ 6 h 834"/>
                <a:gd name="T64" fmla="*/ 144 w 582"/>
                <a:gd name="T65" fmla="*/ 18 h 834"/>
                <a:gd name="T66" fmla="*/ 252 w 582"/>
                <a:gd name="T67" fmla="*/ 66 h 834"/>
                <a:gd name="T68" fmla="*/ 294 w 582"/>
                <a:gd name="T69" fmla="*/ 54 h 834"/>
                <a:gd name="T70" fmla="*/ 342 w 582"/>
                <a:gd name="T71" fmla="*/ 114 h 834"/>
                <a:gd name="T72" fmla="*/ 378 w 582"/>
                <a:gd name="T73" fmla="*/ 150 h 834"/>
                <a:gd name="T74" fmla="*/ 408 w 582"/>
                <a:gd name="T75" fmla="*/ 168 h 834"/>
                <a:gd name="T76" fmla="*/ 474 w 582"/>
                <a:gd name="T77" fmla="*/ 216 h 834"/>
                <a:gd name="T78" fmla="*/ 510 w 582"/>
                <a:gd name="T79" fmla="*/ 234 h 834"/>
                <a:gd name="T80" fmla="*/ 516 w 582"/>
                <a:gd name="T81" fmla="*/ 270 h 834"/>
                <a:gd name="T82" fmla="*/ 552 w 582"/>
                <a:gd name="T83" fmla="*/ 306 h 834"/>
                <a:gd name="T84" fmla="*/ 576 w 582"/>
                <a:gd name="T85" fmla="*/ 342 h 834"/>
                <a:gd name="T86" fmla="*/ 570 w 582"/>
                <a:gd name="T87" fmla="*/ 390 h 834"/>
                <a:gd name="T88" fmla="*/ 528 w 582"/>
                <a:gd name="T89" fmla="*/ 510 h 834"/>
                <a:gd name="T90" fmla="*/ 504 w 582"/>
                <a:gd name="T91" fmla="*/ 558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2" h="834">
                  <a:moveTo>
                    <a:pt x="504" y="558"/>
                  </a:moveTo>
                  <a:lnTo>
                    <a:pt x="498" y="558"/>
                  </a:lnTo>
                  <a:lnTo>
                    <a:pt x="486" y="582"/>
                  </a:lnTo>
                  <a:lnTo>
                    <a:pt x="486" y="594"/>
                  </a:lnTo>
                  <a:lnTo>
                    <a:pt x="474" y="600"/>
                  </a:lnTo>
                  <a:lnTo>
                    <a:pt x="468" y="600"/>
                  </a:lnTo>
                  <a:lnTo>
                    <a:pt x="456" y="612"/>
                  </a:lnTo>
                  <a:lnTo>
                    <a:pt x="456" y="624"/>
                  </a:lnTo>
                  <a:lnTo>
                    <a:pt x="444" y="636"/>
                  </a:lnTo>
                  <a:lnTo>
                    <a:pt x="432" y="642"/>
                  </a:lnTo>
                  <a:lnTo>
                    <a:pt x="426" y="654"/>
                  </a:lnTo>
                  <a:lnTo>
                    <a:pt x="426" y="660"/>
                  </a:lnTo>
                  <a:lnTo>
                    <a:pt x="414" y="678"/>
                  </a:lnTo>
                  <a:lnTo>
                    <a:pt x="408" y="690"/>
                  </a:lnTo>
                  <a:lnTo>
                    <a:pt x="408" y="696"/>
                  </a:lnTo>
                  <a:lnTo>
                    <a:pt x="390" y="720"/>
                  </a:lnTo>
                  <a:lnTo>
                    <a:pt x="378" y="744"/>
                  </a:lnTo>
                  <a:lnTo>
                    <a:pt x="354" y="774"/>
                  </a:lnTo>
                  <a:lnTo>
                    <a:pt x="342" y="786"/>
                  </a:lnTo>
                  <a:lnTo>
                    <a:pt x="276" y="822"/>
                  </a:lnTo>
                  <a:lnTo>
                    <a:pt x="246" y="834"/>
                  </a:lnTo>
                  <a:lnTo>
                    <a:pt x="264" y="786"/>
                  </a:lnTo>
                  <a:lnTo>
                    <a:pt x="252" y="756"/>
                  </a:lnTo>
                  <a:lnTo>
                    <a:pt x="258" y="744"/>
                  </a:lnTo>
                  <a:lnTo>
                    <a:pt x="252" y="732"/>
                  </a:lnTo>
                  <a:lnTo>
                    <a:pt x="222" y="714"/>
                  </a:lnTo>
                  <a:lnTo>
                    <a:pt x="216" y="684"/>
                  </a:lnTo>
                  <a:lnTo>
                    <a:pt x="216" y="666"/>
                  </a:lnTo>
                  <a:lnTo>
                    <a:pt x="210" y="642"/>
                  </a:lnTo>
                  <a:lnTo>
                    <a:pt x="186" y="600"/>
                  </a:lnTo>
                  <a:lnTo>
                    <a:pt x="192" y="582"/>
                  </a:lnTo>
                  <a:lnTo>
                    <a:pt x="174" y="570"/>
                  </a:lnTo>
                  <a:lnTo>
                    <a:pt x="162" y="576"/>
                  </a:lnTo>
                  <a:lnTo>
                    <a:pt x="144" y="570"/>
                  </a:lnTo>
                  <a:lnTo>
                    <a:pt x="150" y="546"/>
                  </a:lnTo>
                  <a:lnTo>
                    <a:pt x="132" y="528"/>
                  </a:lnTo>
                  <a:lnTo>
                    <a:pt x="132" y="522"/>
                  </a:lnTo>
                  <a:lnTo>
                    <a:pt x="120" y="516"/>
                  </a:lnTo>
                  <a:lnTo>
                    <a:pt x="96" y="492"/>
                  </a:lnTo>
                  <a:lnTo>
                    <a:pt x="90" y="486"/>
                  </a:lnTo>
                  <a:lnTo>
                    <a:pt x="84" y="486"/>
                  </a:lnTo>
                  <a:lnTo>
                    <a:pt x="66" y="438"/>
                  </a:lnTo>
                  <a:lnTo>
                    <a:pt x="78" y="432"/>
                  </a:lnTo>
                  <a:lnTo>
                    <a:pt x="78" y="420"/>
                  </a:lnTo>
                  <a:lnTo>
                    <a:pt x="90" y="420"/>
                  </a:lnTo>
                  <a:lnTo>
                    <a:pt x="114" y="432"/>
                  </a:lnTo>
                  <a:lnTo>
                    <a:pt x="138" y="402"/>
                  </a:lnTo>
                  <a:lnTo>
                    <a:pt x="132" y="390"/>
                  </a:lnTo>
                  <a:lnTo>
                    <a:pt x="114" y="372"/>
                  </a:lnTo>
                  <a:lnTo>
                    <a:pt x="138" y="348"/>
                  </a:lnTo>
                  <a:lnTo>
                    <a:pt x="102" y="330"/>
                  </a:lnTo>
                  <a:lnTo>
                    <a:pt x="84" y="300"/>
                  </a:lnTo>
                  <a:lnTo>
                    <a:pt x="66" y="270"/>
                  </a:lnTo>
                  <a:lnTo>
                    <a:pt x="54" y="258"/>
                  </a:lnTo>
                  <a:lnTo>
                    <a:pt x="72" y="228"/>
                  </a:lnTo>
                  <a:lnTo>
                    <a:pt x="78" y="204"/>
                  </a:lnTo>
                  <a:lnTo>
                    <a:pt x="60" y="186"/>
                  </a:lnTo>
                  <a:lnTo>
                    <a:pt x="48" y="144"/>
                  </a:lnTo>
                  <a:lnTo>
                    <a:pt x="60" y="132"/>
                  </a:lnTo>
                  <a:lnTo>
                    <a:pt x="48" y="120"/>
                  </a:lnTo>
                  <a:lnTo>
                    <a:pt x="42" y="78"/>
                  </a:lnTo>
                  <a:lnTo>
                    <a:pt x="24" y="78"/>
                  </a:lnTo>
                  <a:lnTo>
                    <a:pt x="0" y="54"/>
                  </a:lnTo>
                  <a:lnTo>
                    <a:pt x="24" y="6"/>
                  </a:lnTo>
                  <a:lnTo>
                    <a:pt x="102" y="24"/>
                  </a:lnTo>
                  <a:lnTo>
                    <a:pt x="144" y="18"/>
                  </a:lnTo>
                  <a:lnTo>
                    <a:pt x="228" y="0"/>
                  </a:lnTo>
                  <a:lnTo>
                    <a:pt x="252" y="66"/>
                  </a:lnTo>
                  <a:lnTo>
                    <a:pt x="270" y="48"/>
                  </a:lnTo>
                  <a:lnTo>
                    <a:pt x="294" y="54"/>
                  </a:lnTo>
                  <a:lnTo>
                    <a:pt x="294" y="60"/>
                  </a:lnTo>
                  <a:lnTo>
                    <a:pt x="342" y="114"/>
                  </a:lnTo>
                  <a:lnTo>
                    <a:pt x="360" y="126"/>
                  </a:lnTo>
                  <a:lnTo>
                    <a:pt x="378" y="150"/>
                  </a:lnTo>
                  <a:lnTo>
                    <a:pt x="384" y="156"/>
                  </a:lnTo>
                  <a:lnTo>
                    <a:pt x="408" y="168"/>
                  </a:lnTo>
                  <a:lnTo>
                    <a:pt x="450" y="186"/>
                  </a:lnTo>
                  <a:lnTo>
                    <a:pt x="474" y="216"/>
                  </a:lnTo>
                  <a:lnTo>
                    <a:pt x="498" y="228"/>
                  </a:lnTo>
                  <a:lnTo>
                    <a:pt x="510" y="234"/>
                  </a:lnTo>
                  <a:lnTo>
                    <a:pt x="510" y="240"/>
                  </a:lnTo>
                  <a:lnTo>
                    <a:pt x="516" y="270"/>
                  </a:lnTo>
                  <a:lnTo>
                    <a:pt x="528" y="288"/>
                  </a:lnTo>
                  <a:lnTo>
                    <a:pt x="552" y="306"/>
                  </a:lnTo>
                  <a:lnTo>
                    <a:pt x="564" y="318"/>
                  </a:lnTo>
                  <a:lnTo>
                    <a:pt x="576" y="342"/>
                  </a:lnTo>
                  <a:lnTo>
                    <a:pt x="582" y="354"/>
                  </a:lnTo>
                  <a:lnTo>
                    <a:pt x="570" y="390"/>
                  </a:lnTo>
                  <a:lnTo>
                    <a:pt x="546" y="456"/>
                  </a:lnTo>
                  <a:lnTo>
                    <a:pt x="528" y="510"/>
                  </a:lnTo>
                  <a:lnTo>
                    <a:pt x="504" y="552"/>
                  </a:lnTo>
                  <a:lnTo>
                    <a:pt x="504" y="5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40F1FF7E-8B65-4160-85E6-B82001BD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655" y="5694363"/>
              <a:ext cx="581025" cy="523875"/>
            </a:xfrm>
            <a:custGeom>
              <a:avLst/>
              <a:gdLst>
                <a:gd name="T0" fmla="*/ 264 w 366"/>
                <a:gd name="T1" fmla="*/ 318 h 330"/>
                <a:gd name="T2" fmla="*/ 252 w 366"/>
                <a:gd name="T3" fmla="*/ 300 h 330"/>
                <a:gd name="T4" fmla="*/ 222 w 366"/>
                <a:gd name="T5" fmla="*/ 294 h 330"/>
                <a:gd name="T6" fmla="*/ 192 w 366"/>
                <a:gd name="T7" fmla="*/ 282 h 330"/>
                <a:gd name="T8" fmla="*/ 174 w 366"/>
                <a:gd name="T9" fmla="*/ 294 h 330"/>
                <a:gd name="T10" fmla="*/ 168 w 366"/>
                <a:gd name="T11" fmla="*/ 306 h 330"/>
                <a:gd name="T12" fmla="*/ 168 w 366"/>
                <a:gd name="T13" fmla="*/ 324 h 330"/>
                <a:gd name="T14" fmla="*/ 162 w 366"/>
                <a:gd name="T15" fmla="*/ 330 h 330"/>
                <a:gd name="T16" fmla="*/ 150 w 366"/>
                <a:gd name="T17" fmla="*/ 330 h 330"/>
                <a:gd name="T18" fmla="*/ 138 w 366"/>
                <a:gd name="T19" fmla="*/ 318 h 330"/>
                <a:gd name="T20" fmla="*/ 132 w 366"/>
                <a:gd name="T21" fmla="*/ 318 h 330"/>
                <a:gd name="T22" fmla="*/ 114 w 366"/>
                <a:gd name="T23" fmla="*/ 324 h 330"/>
                <a:gd name="T24" fmla="*/ 102 w 366"/>
                <a:gd name="T25" fmla="*/ 318 h 330"/>
                <a:gd name="T26" fmla="*/ 84 w 366"/>
                <a:gd name="T27" fmla="*/ 324 h 330"/>
                <a:gd name="T28" fmla="*/ 78 w 366"/>
                <a:gd name="T29" fmla="*/ 312 h 330"/>
                <a:gd name="T30" fmla="*/ 78 w 366"/>
                <a:gd name="T31" fmla="*/ 294 h 330"/>
                <a:gd name="T32" fmla="*/ 72 w 366"/>
                <a:gd name="T33" fmla="*/ 240 h 330"/>
                <a:gd name="T34" fmla="*/ 48 w 366"/>
                <a:gd name="T35" fmla="*/ 216 h 330"/>
                <a:gd name="T36" fmla="*/ 30 w 366"/>
                <a:gd name="T37" fmla="*/ 210 h 330"/>
                <a:gd name="T38" fmla="*/ 24 w 366"/>
                <a:gd name="T39" fmla="*/ 186 h 330"/>
                <a:gd name="T40" fmla="*/ 6 w 366"/>
                <a:gd name="T41" fmla="*/ 156 h 330"/>
                <a:gd name="T42" fmla="*/ 12 w 366"/>
                <a:gd name="T43" fmla="*/ 132 h 330"/>
                <a:gd name="T44" fmla="*/ 0 w 366"/>
                <a:gd name="T45" fmla="*/ 108 h 330"/>
                <a:gd name="T46" fmla="*/ 12 w 366"/>
                <a:gd name="T47" fmla="*/ 84 h 330"/>
                <a:gd name="T48" fmla="*/ 12 w 366"/>
                <a:gd name="T49" fmla="*/ 54 h 330"/>
                <a:gd name="T50" fmla="*/ 36 w 366"/>
                <a:gd name="T51" fmla="*/ 54 h 330"/>
                <a:gd name="T52" fmla="*/ 72 w 366"/>
                <a:gd name="T53" fmla="*/ 6 h 330"/>
                <a:gd name="T54" fmla="*/ 96 w 366"/>
                <a:gd name="T55" fmla="*/ 0 h 330"/>
                <a:gd name="T56" fmla="*/ 132 w 366"/>
                <a:gd name="T57" fmla="*/ 18 h 330"/>
                <a:gd name="T58" fmla="*/ 162 w 366"/>
                <a:gd name="T59" fmla="*/ 0 h 330"/>
                <a:gd name="T60" fmla="*/ 192 w 366"/>
                <a:gd name="T61" fmla="*/ 48 h 330"/>
                <a:gd name="T62" fmla="*/ 222 w 366"/>
                <a:gd name="T63" fmla="*/ 72 h 330"/>
                <a:gd name="T64" fmla="*/ 204 w 366"/>
                <a:gd name="T65" fmla="*/ 102 h 330"/>
                <a:gd name="T66" fmla="*/ 210 w 366"/>
                <a:gd name="T67" fmla="*/ 132 h 330"/>
                <a:gd name="T68" fmla="*/ 252 w 366"/>
                <a:gd name="T69" fmla="*/ 156 h 330"/>
                <a:gd name="T70" fmla="*/ 264 w 366"/>
                <a:gd name="T71" fmla="*/ 174 h 330"/>
                <a:gd name="T72" fmla="*/ 312 w 366"/>
                <a:gd name="T73" fmla="*/ 180 h 330"/>
                <a:gd name="T74" fmla="*/ 342 w 366"/>
                <a:gd name="T75" fmla="*/ 204 h 330"/>
                <a:gd name="T76" fmla="*/ 366 w 366"/>
                <a:gd name="T77" fmla="*/ 234 h 330"/>
                <a:gd name="T78" fmla="*/ 342 w 366"/>
                <a:gd name="T79" fmla="*/ 270 h 330"/>
                <a:gd name="T80" fmla="*/ 324 w 366"/>
                <a:gd name="T81" fmla="*/ 270 h 330"/>
                <a:gd name="T82" fmla="*/ 312 w 366"/>
                <a:gd name="T83" fmla="*/ 282 h 330"/>
                <a:gd name="T84" fmla="*/ 306 w 366"/>
                <a:gd name="T85" fmla="*/ 300 h 330"/>
                <a:gd name="T86" fmla="*/ 282 w 366"/>
                <a:gd name="T87" fmla="*/ 306 h 330"/>
                <a:gd name="T88" fmla="*/ 270 w 366"/>
                <a:gd name="T89" fmla="*/ 30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6" h="330">
                  <a:moveTo>
                    <a:pt x="264" y="312"/>
                  </a:moveTo>
                  <a:lnTo>
                    <a:pt x="264" y="318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28" y="294"/>
                  </a:lnTo>
                  <a:lnTo>
                    <a:pt x="222" y="294"/>
                  </a:lnTo>
                  <a:lnTo>
                    <a:pt x="204" y="288"/>
                  </a:lnTo>
                  <a:lnTo>
                    <a:pt x="192" y="282"/>
                  </a:lnTo>
                  <a:lnTo>
                    <a:pt x="186" y="288"/>
                  </a:lnTo>
                  <a:lnTo>
                    <a:pt x="174" y="294"/>
                  </a:lnTo>
                  <a:lnTo>
                    <a:pt x="174" y="300"/>
                  </a:lnTo>
                  <a:lnTo>
                    <a:pt x="168" y="306"/>
                  </a:lnTo>
                  <a:lnTo>
                    <a:pt x="174" y="318"/>
                  </a:lnTo>
                  <a:lnTo>
                    <a:pt x="168" y="324"/>
                  </a:lnTo>
                  <a:lnTo>
                    <a:pt x="168" y="330"/>
                  </a:lnTo>
                  <a:lnTo>
                    <a:pt x="162" y="330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44" y="324"/>
                  </a:lnTo>
                  <a:lnTo>
                    <a:pt x="138" y="318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26" y="324"/>
                  </a:lnTo>
                  <a:lnTo>
                    <a:pt x="114" y="324"/>
                  </a:lnTo>
                  <a:lnTo>
                    <a:pt x="108" y="318"/>
                  </a:lnTo>
                  <a:lnTo>
                    <a:pt x="102" y="318"/>
                  </a:lnTo>
                  <a:lnTo>
                    <a:pt x="96" y="324"/>
                  </a:lnTo>
                  <a:lnTo>
                    <a:pt x="84" y="324"/>
                  </a:lnTo>
                  <a:lnTo>
                    <a:pt x="78" y="324"/>
                  </a:lnTo>
                  <a:lnTo>
                    <a:pt x="78" y="312"/>
                  </a:lnTo>
                  <a:lnTo>
                    <a:pt x="78" y="306"/>
                  </a:lnTo>
                  <a:lnTo>
                    <a:pt x="78" y="294"/>
                  </a:lnTo>
                  <a:lnTo>
                    <a:pt x="78" y="258"/>
                  </a:lnTo>
                  <a:lnTo>
                    <a:pt x="72" y="240"/>
                  </a:lnTo>
                  <a:lnTo>
                    <a:pt x="60" y="240"/>
                  </a:lnTo>
                  <a:lnTo>
                    <a:pt x="48" y="216"/>
                  </a:lnTo>
                  <a:lnTo>
                    <a:pt x="42" y="210"/>
                  </a:lnTo>
                  <a:lnTo>
                    <a:pt x="30" y="210"/>
                  </a:lnTo>
                  <a:lnTo>
                    <a:pt x="24" y="204"/>
                  </a:lnTo>
                  <a:lnTo>
                    <a:pt x="24" y="186"/>
                  </a:lnTo>
                  <a:lnTo>
                    <a:pt x="6" y="168"/>
                  </a:lnTo>
                  <a:lnTo>
                    <a:pt x="6" y="156"/>
                  </a:lnTo>
                  <a:lnTo>
                    <a:pt x="6" y="150"/>
                  </a:lnTo>
                  <a:lnTo>
                    <a:pt x="12" y="132"/>
                  </a:lnTo>
                  <a:lnTo>
                    <a:pt x="0" y="126"/>
                  </a:lnTo>
                  <a:lnTo>
                    <a:pt x="0" y="10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0" y="72"/>
                  </a:lnTo>
                  <a:lnTo>
                    <a:pt x="12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60" y="3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6" y="0"/>
                  </a:lnTo>
                  <a:lnTo>
                    <a:pt x="114" y="24"/>
                  </a:lnTo>
                  <a:lnTo>
                    <a:pt x="132" y="18"/>
                  </a:lnTo>
                  <a:lnTo>
                    <a:pt x="138" y="0"/>
                  </a:lnTo>
                  <a:lnTo>
                    <a:pt x="162" y="0"/>
                  </a:lnTo>
                  <a:lnTo>
                    <a:pt x="162" y="30"/>
                  </a:lnTo>
                  <a:lnTo>
                    <a:pt x="192" y="48"/>
                  </a:lnTo>
                  <a:lnTo>
                    <a:pt x="216" y="42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102"/>
                  </a:lnTo>
                  <a:lnTo>
                    <a:pt x="222" y="120"/>
                  </a:lnTo>
                  <a:lnTo>
                    <a:pt x="210" y="132"/>
                  </a:lnTo>
                  <a:lnTo>
                    <a:pt x="222" y="144"/>
                  </a:lnTo>
                  <a:lnTo>
                    <a:pt x="252" y="156"/>
                  </a:lnTo>
                  <a:lnTo>
                    <a:pt x="264" y="168"/>
                  </a:lnTo>
                  <a:lnTo>
                    <a:pt x="264" y="174"/>
                  </a:lnTo>
                  <a:lnTo>
                    <a:pt x="288" y="180"/>
                  </a:lnTo>
                  <a:lnTo>
                    <a:pt x="312" y="180"/>
                  </a:lnTo>
                  <a:lnTo>
                    <a:pt x="318" y="198"/>
                  </a:lnTo>
                  <a:lnTo>
                    <a:pt x="342" y="204"/>
                  </a:lnTo>
                  <a:lnTo>
                    <a:pt x="348" y="222"/>
                  </a:lnTo>
                  <a:lnTo>
                    <a:pt x="366" y="234"/>
                  </a:lnTo>
                  <a:lnTo>
                    <a:pt x="348" y="252"/>
                  </a:lnTo>
                  <a:lnTo>
                    <a:pt x="342" y="270"/>
                  </a:lnTo>
                  <a:lnTo>
                    <a:pt x="330" y="276"/>
                  </a:lnTo>
                  <a:lnTo>
                    <a:pt x="324" y="270"/>
                  </a:lnTo>
                  <a:lnTo>
                    <a:pt x="318" y="270"/>
                  </a:lnTo>
                  <a:lnTo>
                    <a:pt x="312" y="282"/>
                  </a:lnTo>
                  <a:lnTo>
                    <a:pt x="312" y="294"/>
                  </a:lnTo>
                  <a:lnTo>
                    <a:pt x="306" y="300"/>
                  </a:lnTo>
                  <a:lnTo>
                    <a:pt x="306" y="306"/>
                  </a:lnTo>
                  <a:lnTo>
                    <a:pt x="282" y="306"/>
                  </a:lnTo>
                  <a:lnTo>
                    <a:pt x="276" y="300"/>
                  </a:lnTo>
                  <a:lnTo>
                    <a:pt x="270" y="306"/>
                  </a:lnTo>
                  <a:lnTo>
                    <a:pt x="264" y="3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785C8EEE-0947-4B4C-829C-9D864204E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005" y="6208713"/>
              <a:ext cx="47625" cy="38100"/>
            </a:xfrm>
            <a:custGeom>
              <a:avLst/>
              <a:gdLst>
                <a:gd name="T0" fmla="*/ 0 w 30"/>
                <a:gd name="T1" fmla="*/ 18 h 24"/>
                <a:gd name="T2" fmla="*/ 6 w 30"/>
                <a:gd name="T3" fmla="*/ 12 h 24"/>
                <a:gd name="T4" fmla="*/ 6 w 30"/>
                <a:gd name="T5" fmla="*/ 6 h 24"/>
                <a:gd name="T6" fmla="*/ 18 w 30"/>
                <a:gd name="T7" fmla="*/ 0 h 24"/>
                <a:gd name="T8" fmla="*/ 24 w 30"/>
                <a:gd name="T9" fmla="*/ 0 h 24"/>
                <a:gd name="T10" fmla="*/ 24 w 30"/>
                <a:gd name="T11" fmla="*/ 6 h 24"/>
                <a:gd name="T12" fmla="*/ 30 w 30"/>
                <a:gd name="T13" fmla="*/ 12 h 24"/>
                <a:gd name="T14" fmla="*/ 18 w 30"/>
                <a:gd name="T15" fmla="*/ 18 h 24"/>
                <a:gd name="T16" fmla="*/ 12 w 30"/>
                <a:gd name="T17" fmla="*/ 24 h 24"/>
                <a:gd name="T18" fmla="*/ 6 w 30"/>
                <a:gd name="T19" fmla="*/ 18 h 24"/>
                <a:gd name="T20" fmla="*/ 0 w 30"/>
                <a:gd name="T2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4">
                  <a:moveTo>
                    <a:pt x="0" y="18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" name="Freeform 9">
              <a:extLst>
                <a:ext uri="{FF2B5EF4-FFF2-40B4-BE49-F238E27FC236}">
                  <a16:creationId xmlns:a16="http://schemas.microsoft.com/office/drawing/2014/main" id="{84E2B7B6-B49D-4F84-95F2-3ED22F80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6405" y="6199188"/>
              <a:ext cx="19050" cy="47625"/>
            </a:xfrm>
            <a:custGeom>
              <a:avLst/>
              <a:gdLst>
                <a:gd name="T0" fmla="*/ 0 w 12"/>
                <a:gd name="T1" fmla="*/ 18 h 30"/>
                <a:gd name="T2" fmla="*/ 0 w 12"/>
                <a:gd name="T3" fmla="*/ 12 h 30"/>
                <a:gd name="T4" fmla="*/ 0 w 12"/>
                <a:gd name="T5" fmla="*/ 6 h 30"/>
                <a:gd name="T6" fmla="*/ 6 w 12"/>
                <a:gd name="T7" fmla="*/ 0 h 30"/>
                <a:gd name="T8" fmla="*/ 12 w 12"/>
                <a:gd name="T9" fmla="*/ 30 h 30"/>
                <a:gd name="T10" fmla="*/ 6 w 12"/>
                <a:gd name="T11" fmla="*/ 30 h 30"/>
                <a:gd name="T12" fmla="*/ 0 w 12"/>
                <a:gd name="T13" fmla="*/ 30 h 30"/>
                <a:gd name="T14" fmla="*/ 0 w 12"/>
                <a:gd name="T15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0">
                  <a:moveTo>
                    <a:pt x="0" y="18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BDB3C72C-8D08-4E2E-AD45-6F0E6271F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980" y="6294438"/>
              <a:ext cx="38100" cy="19050"/>
            </a:xfrm>
            <a:custGeom>
              <a:avLst/>
              <a:gdLst>
                <a:gd name="T0" fmla="*/ 0 w 24"/>
                <a:gd name="T1" fmla="*/ 6 h 12"/>
                <a:gd name="T2" fmla="*/ 6 w 24"/>
                <a:gd name="T3" fmla="*/ 6 h 12"/>
                <a:gd name="T4" fmla="*/ 6 w 24"/>
                <a:gd name="T5" fmla="*/ 0 h 12"/>
                <a:gd name="T6" fmla="*/ 12 w 24"/>
                <a:gd name="T7" fmla="*/ 0 h 12"/>
                <a:gd name="T8" fmla="*/ 18 w 24"/>
                <a:gd name="T9" fmla="*/ 0 h 12"/>
                <a:gd name="T10" fmla="*/ 24 w 24"/>
                <a:gd name="T11" fmla="*/ 0 h 12"/>
                <a:gd name="T12" fmla="*/ 24 w 24"/>
                <a:gd name="T13" fmla="*/ 6 h 12"/>
                <a:gd name="T14" fmla="*/ 18 w 24"/>
                <a:gd name="T15" fmla="*/ 12 h 12"/>
                <a:gd name="T16" fmla="*/ 12 w 24"/>
                <a:gd name="T17" fmla="*/ 12 h 12"/>
                <a:gd name="T18" fmla="*/ 6 w 24"/>
                <a:gd name="T19" fmla="*/ 12 h 12"/>
                <a:gd name="T20" fmla="*/ 0 w 24"/>
                <a:gd name="T2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2A9F95B7-6329-4148-87E5-FC9A82BD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680" y="6246813"/>
              <a:ext cx="19050" cy="28575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6 w 12"/>
                <a:gd name="T5" fmla="*/ 0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8 h 18"/>
                <a:gd name="T12" fmla="*/ 6 w 12"/>
                <a:gd name="T13" fmla="*/ 18 h 18"/>
                <a:gd name="T14" fmla="*/ 0 w 12"/>
                <a:gd name="T1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A43647FF-D48A-44DB-B0D9-295ACF1C2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505" y="5303838"/>
              <a:ext cx="885825" cy="762000"/>
            </a:xfrm>
            <a:custGeom>
              <a:avLst/>
              <a:gdLst>
                <a:gd name="T0" fmla="*/ 420 w 558"/>
                <a:gd name="T1" fmla="*/ 192 h 480"/>
                <a:gd name="T2" fmla="*/ 366 w 558"/>
                <a:gd name="T3" fmla="*/ 264 h 480"/>
                <a:gd name="T4" fmla="*/ 336 w 558"/>
                <a:gd name="T5" fmla="*/ 288 h 480"/>
                <a:gd name="T6" fmla="*/ 312 w 558"/>
                <a:gd name="T7" fmla="*/ 306 h 480"/>
                <a:gd name="T8" fmla="*/ 294 w 558"/>
                <a:gd name="T9" fmla="*/ 342 h 480"/>
                <a:gd name="T10" fmla="*/ 264 w 558"/>
                <a:gd name="T11" fmla="*/ 366 h 480"/>
                <a:gd name="T12" fmla="*/ 216 w 558"/>
                <a:gd name="T13" fmla="*/ 414 h 480"/>
                <a:gd name="T14" fmla="*/ 168 w 558"/>
                <a:gd name="T15" fmla="*/ 468 h 480"/>
                <a:gd name="T16" fmla="*/ 144 w 558"/>
                <a:gd name="T17" fmla="*/ 468 h 480"/>
                <a:gd name="T18" fmla="*/ 114 w 558"/>
                <a:gd name="T19" fmla="*/ 444 h 480"/>
                <a:gd name="T20" fmla="*/ 84 w 558"/>
                <a:gd name="T21" fmla="*/ 426 h 480"/>
                <a:gd name="T22" fmla="*/ 60 w 558"/>
                <a:gd name="T23" fmla="*/ 414 h 480"/>
                <a:gd name="T24" fmla="*/ 18 w 558"/>
                <a:gd name="T25" fmla="*/ 390 h 480"/>
                <a:gd name="T26" fmla="*/ 18 w 558"/>
                <a:gd name="T27" fmla="*/ 366 h 480"/>
                <a:gd name="T28" fmla="*/ 6 w 558"/>
                <a:gd name="T29" fmla="*/ 324 h 480"/>
                <a:gd name="T30" fmla="*/ 12 w 558"/>
                <a:gd name="T31" fmla="*/ 288 h 480"/>
                <a:gd name="T32" fmla="*/ 60 w 558"/>
                <a:gd name="T33" fmla="*/ 252 h 480"/>
                <a:gd name="T34" fmla="*/ 90 w 558"/>
                <a:gd name="T35" fmla="*/ 228 h 480"/>
                <a:gd name="T36" fmla="*/ 120 w 558"/>
                <a:gd name="T37" fmla="*/ 210 h 480"/>
                <a:gd name="T38" fmla="*/ 210 w 558"/>
                <a:gd name="T39" fmla="*/ 204 h 480"/>
                <a:gd name="T40" fmla="*/ 246 w 558"/>
                <a:gd name="T41" fmla="*/ 150 h 480"/>
                <a:gd name="T42" fmla="*/ 312 w 558"/>
                <a:gd name="T43" fmla="*/ 156 h 480"/>
                <a:gd name="T44" fmla="*/ 318 w 558"/>
                <a:gd name="T45" fmla="*/ 138 h 480"/>
                <a:gd name="T46" fmla="*/ 354 w 558"/>
                <a:gd name="T47" fmla="*/ 144 h 480"/>
                <a:gd name="T48" fmla="*/ 396 w 558"/>
                <a:gd name="T49" fmla="*/ 132 h 480"/>
                <a:gd name="T50" fmla="*/ 444 w 558"/>
                <a:gd name="T51" fmla="*/ 78 h 480"/>
                <a:gd name="T52" fmla="*/ 480 w 558"/>
                <a:gd name="T53" fmla="*/ 48 h 480"/>
                <a:gd name="T54" fmla="*/ 558 w 558"/>
                <a:gd name="T55" fmla="*/ 0 h 480"/>
                <a:gd name="T56" fmla="*/ 540 w 558"/>
                <a:gd name="T57" fmla="*/ 36 h 480"/>
                <a:gd name="T58" fmla="*/ 504 w 558"/>
                <a:gd name="T59" fmla="*/ 72 h 480"/>
                <a:gd name="T60" fmla="*/ 480 w 558"/>
                <a:gd name="T61" fmla="*/ 114 h 480"/>
                <a:gd name="T62" fmla="*/ 450 w 558"/>
                <a:gd name="T63" fmla="*/ 144 h 480"/>
                <a:gd name="T64" fmla="*/ 438 w 558"/>
                <a:gd name="T65" fmla="*/ 168 h 480"/>
                <a:gd name="T66" fmla="*/ 426 w 558"/>
                <a:gd name="T67" fmla="*/ 1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8" h="480">
                  <a:moveTo>
                    <a:pt x="426" y="180"/>
                  </a:moveTo>
                  <a:lnTo>
                    <a:pt x="420" y="192"/>
                  </a:lnTo>
                  <a:lnTo>
                    <a:pt x="390" y="246"/>
                  </a:lnTo>
                  <a:lnTo>
                    <a:pt x="366" y="264"/>
                  </a:lnTo>
                  <a:lnTo>
                    <a:pt x="342" y="282"/>
                  </a:lnTo>
                  <a:lnTo>
                    <a:pt x="336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00" y="324"/>
                  </a:lnTo>
                  <a:lnTo>
                    <a:pt x="294" y="342"/>
                  </a:lnTo>
                  <a:lnTo>
                    <a:pt x="288" y="366"/>
                  </a:lnTo>
                  <a:lnTo>
                    <a:pt x="264" y="366"/>
                  </a:lnTo>
                  <a:lnTo>
                    <a:pt x="240" y="390"/>
                  </a:lnTo>
                  <a:lnTo>
                    <a:pt x="216" y="414"/>
                  </a:lnTo>
                  <a:lnTo>
                    <a:pt x="204" y="438"/>
                  </a:lnTo>
                  <a:lnTo>
                    <a:pt x="168" y="468"/>
                  </a:lnTo>
                  <a:lnTo>
                    <a:pt x="162" y="480"/>
                  </a:lnTo>
                  <a:lnTo>
                    <a:pt x="144" y="468"/>
                  </a:lnTo>
                  <a:lnTo>
                    <a:pt x="138" y="450"/>
                  </a:lnTo>
                  <a:lnTo>
                    <a:pt x="114" y="444"/>
                  </a:lnTo>
                  <a:lnTo>
                    <a:pt x="108" y="426"/>
                  </a:lnTo>
                  <a:lnTo>
                    <a:pt x="84" y="426"/>
                  </a:lnTo>
                  <a:lnTo>
                    <a:pt x="60" y="420"/>
                  </a:lnTo>
                  <a:lnTo>
                    <a:pt x="60" y="414"/>
                  </a:lnTo>
                  <a:lnTo>
                    <a:pt x="48" y="402"/>
                  </a:lnTo>
                  <a:lnTo>
                    <a:pt x="18" y="390"/>
                  </a:lnTo>
                  <a:lnTo>
                    <a:pt x="6" y="378"/>
                  </a:lnTo>
                  <a:lnTo>
                    <a:pt x="18" y="366"/>
                  </a:lnTo>
                  <a:lnTo>
                    <a:pt x="0" y="348"/>
                  </a:lnTo>
                  <a:lnTo>
                    <a:pt x="6" y="324"/>
                  </a:lnTo>
                  <a:lnTo>
                    <a:pt x="18" y="318"/>
                  </a:lnTo>
                  <a:lnTo>
                    <a:pt x="12" y="288"/>
                  </a:lnTo>
                  <a:lnTo>
                    <a:pt x="36" y="282"/>
                  </a:lnTo>
                  <a:lnTo>
                    <a:pt x="60" y="252"/>
                  </a:lnTo>
                  <a:lnTo>
                    <a:pt x="78" y="252"/>
                  </a:lnTo>
                  <a:lnTo>
                    <a:pt x="90" y="228"/>
                  </a:lnTo>
                  <a:lnTo>
                    <a:pt x="108" y="228"/>
                  </a:lnTo>
                  <a:lnTo>
                    <a:pt x="120" y="210"/>
                  </a:lnTo>
                  <a:lnTo>
                    <a:pt x="144" y="216"/>
                  </a:lnTo>
                  <a:lnTo>
                    <a:pt x="210" y="204"/>
                  </a:lnTo>
                  <a:lnTo>
                    <a:pt x="234" y="174"/>
                  </a:lnTo>
                  <a:lnTo>
                    <a:pt x="246" y="150"/>
                  </a:lnTo>
                  <a:lnTo>
                    <a:pt x="270" y="162"/>
                  </a:lnTo>
                  <a:lnTo>
                    <a:pt x="312" y="156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54" y="144"/>
                  </a:lnTo>
                  <a:lnTo>
                    <a:pt x="390" y="132"/>
                  </a:lnTo>
                  <a:lnTo>
                    <a:pt x="396" y="132"/>
                  </a:lnTo>
                  <a:lnTo>
                    <a:pt x="414" y="90"/>
                  </a:lnTo>
                  <a:lnTo>
                    <a:pt x="444" y="78"/>
                  </a:lnTo>
                  <a:lnTo>
                    <a:pt x="450" y="60"/>
                  </a:lnTo>
                  <a:lnTo>
                    <a:pt x="480" y="48"/>
                  </a:lnTo>
                  <a:lnTo>
                    <a:pt x="546" y="12"/>
                  </a:lnTo>
                  <a:lnTo>
                    <a:pt x="558" y="0"/>
                  </a:lnTo>
                  <a:lnTo>
                    <a:pt x="552" y="6"/>
                  </a:lnTo>
                  <a:lnTo>
                    <a:pt x="540" y="36"/>
                  </a:lnTo>
                  <a:lnTo>
                    <a:pt x="522" y="54"/>
                  </a:lnTo>
                  <a:lnTo>
                    <a:pt x="504" y="72"/>
                  </a:lnTo>
                  <a:lnTo>
                    <a:pt x="498" y="84"/>
                  </a:lnTo>
                  <a:lnTo>
                    <a:pt x="480" y="114"/>
                  </a:lnTo>
                  <a:lnTo>
                    <a:pt x="474" y="126"/>
                  </a:lnTo>
                  <a:lnTo>
                    <a:pt x="450" y="144"/>
                  </a:lnTo>
                  <a:lnTo>
                    <a:pt x="444" y="156"/>
                  </a:lnTo>
                  <a:lnTo>
                    <a:pt x="438" y="168"/>
                  </a:lnTo>
                  <a:lnTo>
                    <a:pt x="432" y="180"/>
                  </a:lnTo>
                  <a:lnTo>
                    <a:pt x="426" y="18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EFD8D780-E49A-4E2C-B42E-01B2F401B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905" y="3065463"/>
              <a:ext cx="1143000" cy="1152525"/>
            </a:xfrm>
            <a:custGeom>
              <a:avLst/>
              <a:gdLst>
                <a:gd name="T0" fmla="*/ 624 w 720"/>
                <a:gd name="T1" fmla="*/ 390 h 726"/>
                <a:gd name="T2" fmla="*/ 648 w 720"/>
                <a:gd name="T3" fmla="*/ 444 h 726"/>
                <a:gd name="T4" fmla="*/ 690 w 720"/>
                <a:gd name="T5" fmla="*/ 474 h 726"/>
                <a:gd name="T6" fmla="*/ 714 w 720"/>
                <a:gd name="T7" fmla="*/ 492 h 726"/>
                <a:gd name="T8" fmla="*/ 720 w 720"/>
                <a:gd name="T9" fmla="*/ 528 h 726"/>
                <a:gd name="T10" fmla="*/ 720 w 720"/>
                <a:gd name="T11" fmla="*/ 552 h 726"/>
                <a:gd name="T12" fmla="*/ 690 w 720"/>
                <a:gd name="T13" fmla="*/ 618 h 726"/>
                <a:gd name="T14" fmla="*/ 642 w 720"/>
                <a:gd name="T15" fmla="*/ 678 h 726"/>
                <a:gd name="T16" fmla="*/ 642 w 720"/>
                <a:gd name="T17" fmla="*/ 690 h 726"/>
                <a:gd name="T18" fmla="*/ 600 w 720"/>
                <a:gd name="T19" fmla="*/ 702 h 726"/>
                <a:gd name="T20" fmla="*/ 492 w 720"/>
                <a:gd name="T21" fmla="*/ 654 h 726"/>
                <a:gd name="T22" fmla="*/ 372 w 720"/>
                <a:gd name="T23" fmla="*/ 642 h 726"/>
                <a:gd name="T24" fmla="*/ 336 w 720"/>
                <a:gd name="T25" fmla="*/ 726 h 726"/>
                <a:gd name="T26" fmla="*/ 282 w 720"/>
                <a:gd name="T27" fmla="*/ 660 h 726"/>
                <a:gd name="T28" fmla="*/ 162 w 720"/>
                <a:gd name="T29" fmla="*/ 612 h 726"/>
                <a:gd name="T30" fmla="*/ 138 w 720"/>
                <a:gd name="T31" fmla="*/ 606 h 726"/>
                <a:gd name="T32" fmla="*/ 72 w 720"/>
                <a:gd name="T33" fmla="*/ 570 h 726"/>
                <a:gd name="T34" fmla="*/ 78 w 720"/>
                <a:gd name="T35" fmla="*/ 486 h 726"/>
                <a:gd name="T36" fmla="*/ 42 w 720"/>
                <a:gd name="T37" fmla="*/ 474 h 726"/>
                <a:gd name="T38" fmla="*/ 24 w 720"/>
                <a:gd name="T39" fmla="*/ 444 h 726"/>
                <a:gd name="T40" fmla="*/ 0 w 720"/>
                <a:gd name="T41" fmla="*/ 408 h 726"/>
                <a:gd name="T42" fmla="*/ 30 w 720"/>
                <a:gd name="T43" fmla="*/ 378 h 726"/>
                <a:gd name="T44" fmla="*/ 54 w 720"/>
                <a:gd name="T45" fmla="*/ 354 h 726"/>
                <a:gd name="T46" fmla="*/ 102 w 720"/>
                <a:gd name="T47" fmla="*/ 300 h 726"/>
                <a:gd name="T48" fmla="*/ 138 w 720"/>
                <a:gd name="T49" fmla="*/ 276 h 726"/>
                <a:gd name="T50" fmla="*/ 180 w 720"/>
                <a:gd name="T51" fmla="*/ 258 h 726"/>
                <a:gd name="T52" fmla="*/ 162 w 720"/>
                <a:gd name="T53" fmla="*/ 198 h 726"/>
                <a:gd name="T54" fmla="*/ 168 w 720"/>
                <a:gd name="T55" fmla="*/ 168 h 726"/>
                <a:gd name="T56" fmla="*/ 216 w 720"/>
                <a:gd name="T57" fmla="*/ 168 h 726"/>
                <a:gd name="T58" fmla="*/ 240 w 720"/>
                <a:gd name="T59" fmla="*/ 162 h 726"/>
                <a:gd name="T60" fmla="*/ 276 w 720"/>
                <a:gd name="T61" fmla="*/ 126 h 726"/>
                <a:gd name="T62" fmla="*/ 306 w 720"/>
                <a:gd name="T63" fmla="*/ 108 h 726"/>
                <a:gd name="T64" fmla="*/ 384 w 720"/>
                <a:gd name="T65" fmla="*/ 54 h 726"/>
                <a:gd name="T66" fmla="*/ 444 w 720"/>
                <a:gd name="T67" fmla="*/ 36 h 726"/>
                <a:gd name="T68" fmla="*/ 468 w 720"/>
                <a:gd name="T69" fmla="*/ 24 h 726"/>
                <a:gd name="T70" fmla="*/ 480 w 720"/>
                <a:gd name="T71" fmla="*/ 6 h 726"/>
                <a:gd name="T72" fmla="*/ 564 w 720"/>
                <a:gd name="T73" fmla="*/ 6 h 726"/>
                <a:gd name="T74" fmla="*/ 564 w 720"/>
                <a:gd name="T75" fmla="*/ 60 h 726"/>
                <a:gd name="T76" fmla="*/ 546 w 720"/>
                <a:gd name="T77" fmla="*/ 102 h 726"/>
                <a:gd name="T78" fmla="*/ 570 w 720"/>
                <a:gd name="T79" fmla="*/ 108 h 726"/>
                <a:gd name="T80" fmla="*/ 588 w 720"/>
                <a:gd name="T81" fmla="*/ 120 h 726"/>
                <a:gd name="T82" fmla="*/ 576 w 720"/>
                <a:gd name="T83" fmla="*/ 138 h 726"/>
                <a:gd name="T84" fmla="*/ 588 w 720"/>
                <a:gd name="T85" fmla="*/ 150 h 726"/>
                <a:gd name="T86" fmla="*/ 576 w 720"/>
                <a:gd name="T87" fmla="*/ 168 h 726"/>
                <a:gd name="T88" fmla="*/ 552 w 720"/>
                <a:gd name="T89" fmla="*/ 180 h 726"/>
                <a:gd name="T90" fmla="*/ 552 w 720"/>
                <a:gd name="T91" fmla="*/ 240 h 726"/>
                <a:gd name="T92" fmla="*/ 570 w 720"/>
                <a:gd name="T93" fmla="*/ 276 h 726"/>
                <a:gd name="T94" fmla="*/ 618 w 720"/>
                <a:gd name="T95" fmla="*/ 282 h 726"/>
                <a:gd name="T96" fmla="*/ 630 w 720"/>
                <a:gd name="T97" fmla="*/ 288 h 726"/>
                <a:gd name="T98" fmla="*/ 636 w 720"/>
                <a:gd name="T99" fmla="*/ 324 h 726"/>
                <a:gd name="T100" fmla="*/ 636 w 720"/>
                <a:gd name="T101" fmla="*/ 342 h 726"/>
                <a:gd name="T102" fmla="*/ 618 w 720"/>
                <a:gd name="T103" fmla="*/ 36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0" h="726">
                  <a:moveTo>
                    <a:pt x="618" y="360"/>
                  </a:moveTo>
                  <a:lnTo>
                    <a:pt x="624" y="390"/>
                  </a:lnTo>
                  <a:lnTo>
                    <a:pt x="636" y="426"/>
                  </a:lnTo>
                  <a:lnTo>
                    <a:pt x="648" y="444"/>
                  </a:lnTo>
                  <a:lnTo>
                    <a:pt x="672" y="456"/>
                  </a:lnTo>
                  <a:lnTo>
                    <a:pt x="690" y="474"/>
                  </a:lnTo>
                  <a:lnTo>
                    <a:pt x="708" y="486"/>
                  </a:lnTo>
                  <a:lnTo>
                    <a:pt x="714" y="492"/>
                  </a:lnTo>
                  <a:lnTo>
                    <a:pt x="708" y="510"/>
                  </a:lnTo>
                  <a:lnTo>
                    <a:pt x="720" y="528"/>
                  </a:lnTo>
                  <a:lnTo>
                    <a:pt x="720" y="546"/>
                  </a:lnTo>
                  <a:lnTo>
                    <a:pt x="720" y="552"/>
                  </a:lnTo>
                  <a:lnTo>
                    <a:pt x="702" y="594"/>
                  </a:lnTo>
                  <a:lnTo>
                    <a:pt x="690" y="618"/>
                  </a:lnTo>
                  <a:lnTo>
                    <a:pt x="678" y="654"/>
                  </a:lnTo>
                  <a:lnTo>
                    <a:pt x="642" y="678"/>
                  </a:lnTo>
                  <a:lnTo>
                    <a:pt x="636" y="684"/>
                  </a:lnTo>
                  <a:lnTo>
                    <a:pt x="642" y="690"/>
                  </a:lnTo>
                  <a:lnTo>
                    <a:pt x="618" y="684"/>
                  </a:lnTo>
                  <a:lnTo>
                    <a:pt x="600" y="702"/>
                  </a:lnTo>
                  <a:lnTo>
                    <a:pt x="576" y="636"/>
                  </a:lnTo>
                  <a:lnTo>
                    <a:pt x="492" y="654"/>
                  </a:lnTo>
                  <a:lnTo>
                    <a:pt x="450" y="660"/>
                  </a:lnTo>
                  <a:lnTo>
                    <a:pt x="372" y="642"/>
                  </a:lnTo>
                  <a:lnTo>
                    <a:pt x="348" y="690"/>
                  </a:lnTo>
                  <a:lnTo>
                    <a:pt x="336" y="726"/>
                  </a:lnTo>
                  <a:lnTo>
                    <a:pt x="318" y="708"/>
                  </a:lnTo>
                  <a:lnTo>
                    <a:pt x="282" y="660"/>
                  </a:lnTo>
                  <a:lnTo>
                    <a:pt x="204" y="612"/>
                  </a:lnTo>
                  <a:lnTo>
                    <a:pt x="162" y="612"/>
                  </a:lnTo>
                  <a:lnTo>
                    <a:pt x="144" y="606"/>
                  </a:lnTo>
                  <a:lnTo>
                    <a:pt x="138" y="606"/>
                  </a:lnTo>
                  <a:lnTo>
                    <a:pt x="90" y="588"/>
                  </a:lnTo>
                  <a:lnTo>
                    <a:pt x="72" y="570"/>
                  </a:lnTo>
                  <a:lnTo>
                    <a:pt x="78" y="516"/>
                  </a:lnTo>
                  <a:lnTo>
                    <a:pt x="78" y="486"/>
                  </a:lnTo>
                  <a:lnTo>
                    <a:pt x="54" y="474"/>
                  </a:lnTo>
                  <a:lnTo>
                    <a:pt x="42" y="474"/>
                  </a:lnTo>
                  <a:lnTo>
                    <a:pt x="24" y="456"/>
                  </a:lnTo>
                  <a:lnTo>
                    <a:pt x="24" y="444"/>
                  </a:lnTo>
                  <a:lnTo>
                    <a:pt x="24" y="426"/>
                  </a:lnTo>
                  <a:lnTo>
                    <a:pt x="0" y="408"/>
                  </a:lnTo>
                  <a:lnTo>
                    <a:pt x="24" y="384"/>
                  </a:lnTo>
                  <a:lnTo>
                    <a:pt x="30" y="378"/>
                  </a:lnTo>
                  <a:lnTo>
                    <a:pt x="42" y="372"/>
                  </a:lnTo>
                  <a:lnTo>
                    <a:pt x="54" y="354"/>
                  </a:lnTo>
                  <a:lnTo>
                    <a:pt x="90" y="336"/>
                  </a:lnTo>
                  <a:lnTo>
                    <a:pt x="102" y="300"/>
                  </a:lnTo>
                  <a:lnTo>
                    <a:pt x="138" y="282"/>
                  </a:lnTo>
                  <a:lnTo>
                    <a:pt x="138" y="276"/>
                  </a:lnTo>
                  <a:lnTo>
                    <a:pt x="174" y="282"/>
                  </a:lnTo>
                  <a:lnTo>
                    <a:pt x="180" y="258"/>
                  </a:lnTo>
                  <a:lnTo>
                    <a:pt x="180" y="216"/>
                  </a:lnTo>
                  <a:lnTo>
                    <a:pt x="162" y="198"/>
                  </a:lnTo>
                  <a:lnTo>
                    <a:pt x="162" y="180"/>
                  </a:lnTo>
                  <a:lnTo>
                    <a:pt x="168" y="168"/>
                  </a:lnTo>
                  <a:lnTo>
                    <a:pt x="204" y="174"/>
                  </a:lnTo>
                  <a:lnTo>
                    <a:pt x="216" y="168"/>
                  </a:lnTo>
                  <a:lnTo>
                    <a:pt x="222" y="156"/>
                  </a:lnTo>
                  <a:lnTo>
                    <a:pt x="240" y="162"/>
                  </a:lnTo>
                  <a:lnTo>
                    <a:pt x="264" y="168"/>
                  </a:lnTo>
                  <a:lnTo>
                    <a:pt x="276" y="126"/>
                  </a:lnTo>
                  <a:lnTo>
                    <a:pt x="288" y="114"/>
                  </a:lnTo>
                  <a:lnTo>
                    <a:pt x="306" y="108"/>
                  </a:lnTo>
                  <a:lnTo>
                    <a:pt x="378" y="96"/>
                  </a:lnTo>
                  <a:lnTo>
                    <a:pt x="384" y="54"/>
                  </a:lnTo>
                  <a:lnTo>
                    <a:pt x="432" y="30"/>
                  </a:lnTo>
                  <a:lnTo>
                    <a:pt x="444" y="36"/>
                  </a:lnTo>
                  <a:lnTo>
                    <a:pt x="462" y="36"/>
                  </a:lnTo>
                  <a:lnTo>
                    <a:pt x="468" y="24"/>
                  </a:lnTo>
                  <a:lnTo>
                    <a:pt x="480" y="0"/>
                  </a:lnTo>
                  <a:lnTo>
                    <a:pt x="480" y="6"/>
                  </a:lnTo>
                  <a:lnTo>
                    <a:pt x="528" y="12"/>
                  </a:lnTo>
                  <a:lnTo>
                    <a:pt x="564" y="6"/>
                  </a:lnTo>
                  <a:lnTo>
                    <a:pt x="558" y="30"/>
                  </a:lnTo>
                  <a:lnTo>
                    <a:pt x="564" y="60"/>
                  </a:lnTo>
                  <a:lnTo>
                    <a:pt x="546" y="96"/>
                  </a:lnTo>
                  <a:lnTo>
                    <a:pt x="546" y="102"/>
                  </a:lnTo>
                  <a:lnTo>
                    <a:pt x="552" y="114"/>
                  </a:lnTo>
                  <a:lnTo>
                    <a:pt x="570" y="108"/>
                  </a:lnTo>
                  <a:lnTo>
                    <a:pt x="582" y="108"/>
                  </a:lnTo>
                  <a:lnTo>
                    <a:pt x="588" y="120"/>
                  </a:lnTo>
                  <a:lnTo>
                    <a:pt x="588" y="126"/>
                  </a:lnTo>
                  <a:lnTo>
                    <a:pt x="576" y="138"/>
                  </a:lnTo>
                  <a:lnTo>
                    <a:pt x="582" y="144"/>
                  </a:lnTo>
                  <a:lnTo>
                    <a:pt x="588" y="150"/>
                  </a:lnTo>
                  <a:lnTo>
                    <a:pt x="588" y="162"/>
                  </a:lnTo>
                  <a:lnTo>
                    <a:pt x="576" y="168"/>
                  </a:lnTo>
                  <a:lnTo>
                    <a:pt x="558" y="168"/>
                  </a:lnTo>
                  <a:lnTo>
                    <a:pt x="552" y="180"/>
                  </a:lnTo>
                  <a:lnTo>
                    <a:pt x="546" y="198"/>
                  </a:lnTo>
                  <a:lnTo>
                    <a:pt x="552" y="240"/>
                  </a:lnTo>
                  <a:lnTo>
                    <a:pt x="564" y="270"/>
                  </a:lnTo>
                  <a:lnTo>
                    <a:pt x="570" y="276"/>
                  </a:lnTo>
                  <a:lnTo>
                    <a:pt x="588" y="282"/>
                  </a:lnTo>
                  <a:lnTo>
                    <a:pt x="618" y="282"/>
                  </a:lnTo>
                  <a:lnTo>
                    <a:pt x="624" y="288"/>
                  </a:lnTo>
                  <a:lnTo>
                    <a:pt x="630" y="288"/>
                  </a:lnTo>
                  <a:lnTo>
                    <a:pt x="624" y="306"/>
                  </a:lnTo>
                  <a:lnTo>
                    <a:pt x="636" y="324"/>
                  </a:lnTo>
                  <a:lnTo>
                    <a:pt x="636" y="336"/>
                  </a:lnTo>
                  <a:lnTo>
                    <a:pt x="636" y="342"/>
                  </a:lnTo>
                  <a:lnTo>
                    <a:pt x="624" y="354"/>
                  </a:lnTo>
                  <a:lnTo>
                    <a:pt x="618" y="36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AD8AE59B-D28F-4154-99DD-2D012BF4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180" y="3998913"/>
              <a:ext cx="857250" cy="1143000"/>
            </a:xfrm>
            <a:custGeom>
              <a:avLst/>
              <a:gdLst>
                <a:gd name="T0" fmla="*/ 480 w 540"/>
                <a:gd name="T1" fmla="*/ 480 h 720"/>
                <a:gd name="T2" fmla="*/ 486 w 540"/>
                <a:gd name="T3" fmla="*/ 534 h 720"/>
                <a:gd name="T4" fmla="*/ 468 w 540"/>
                <a:gd name="T5" fmla="*/ 534 h 720"/>
                <a:gd name="T6" fmla="*/ 438 w 540"/>
                <a:gd name="T7" fmla="*/ 564 h 720"/>
                <a:gd name="T8" fmla="*/ 426 w 540"/>
                <a:gd name="T9" fmla="*/ 606 h 720"/>
                <a:gd name="T10" fmla="*/ 402 w 540"/>
                <a:gd name="T11" fmla="*/ 624 h 720"/>
                <a:gd name="T12" fmla="*/ 408 w 540"/>
                <a:gd name="T13" fmla="*/ 648 h 720"/>
                <a:gd name="T14" fmla="*/ 426 w 540"/>
                <a:gd name="T15" fmla="*/ 648 h 720"/>
                <a:gd name="T16" fmla="*/ 450 w 540"/>
                <a:gd name="T17" fmla="*/ 666 h 720"/>
                <a:gd name="T18" fmla="*/ 474 w 540"/>
                <a:gd name="T19" fmla="*/ 696 h 720"/>
                <a:gd name="T20" fmla="*/ 456 w 540"/>
                <a:gd name="T21" fmla="*/ 714 h 720"/>
                <a:gd name="T22" fmla="*/ 402 w 540"/>
                <a:gd name="T23" fmla="*/ 696 h 720"/>
                <a:gd name="T24" fmla="*/ 366 w 540"/>
                <a:gd name="T25" fmla="*/ 696 h 720"/>
                <a:gd name="T26" fmla="*/ 318 w 540"/>
                <a:gd name="T27" fmla="*/ 678 h 720"/>
                <a:gd name="T28" fmla="*/ 240 w 540"/>
                <a:gd name="T29" fmla="*/ 594 h 720"/>
                <a:gd name="T30" fmla="*/ 210 w 540"/>
                <a:gd name="T31" fmla="*/ 612 h 720"/>
                <a:gd name="T32" fmla="*/ 168 w 540"/>
                <a:gd name="T33" fmla="*/ 600 h 720"/>
                <a:gd name="T34" fmla="*/ 150 w 540"/>
                <a:gd name="T35" fmla="*/ 606 h 720"/>
                <a:gd name="T36" fmla="*/ 120 w 540"/>
                <a:gd name="T37" fmla="*/ 618 h 720"/>
                <a:gd name="T38" fmla="*/ 102 w 540"/>
                <a:gd name="T39" fmla="*/ 606 h 720"/>
                <a:gd name="T40" fmla="*/ 72 w 540"/>
                <a:gd name="T41" fmla="*/ 588 h 720"/>
                <a:gd name="T42" fmla="*/ 72 w 540"/>
                <a:gd name="T43" fmla="*/ 576 h 720"/>
                <a:gd name="T44" fmla="*/ 96 w 540"/>
                <a:gd name="T45" fmla="*/ 558 h 720"/>
                <a:gd name="T46" fmla="*/ 72 w 540"/>
                <a:gd name="T47" fmla="*/ 486 h 720"/>
                <a:gd name="T48" fmla="*/ 54 w 540"/>
                <a:gd name="T49" fmla="*/ 492 h 720"/>
                <a:gd name="T50" fmla="*/ 6 w 540"/>
                <a:gd name="T51" fmla="*/ 432 h 720"/>
                <a:gd name="T52" fmla="*/ 42 w 540"/>
                <a:gd name="T53" fmla="*/ 420 h 720"/>
                <a:gd name="T54" fmla="*/ 36 w 540"/>
                <a:gd name="T55" fmla="*/ 390 h 720"/>
                <a:gd name="T56" fmla="*/ 30 w 540"/>
                <a:gd name="T57" fmla="*/ 348 h 720"/>
                <a:gd name="T58" fmla="*/ 24 w 540"/>
                <a:gd name="T59" fmla="*/ 306 h 720"/>
                <a:gd name="T60" fmla="*/ 18 w 540"/>
                <a:gd name="T61" fmla="*/ 276 h 720"/>
                <a:gd name="T62" fmla="*/ 18 w 540"/>
                <a:gd name="T63" fmla="*/ 228 h 720"/>
                <a:gd name="T64" fmla="*/ 36 w 540"/>
                <a:gd name="T65" fmla="*/ 174 h 720"/>
                <a:gd name="T66" fmla="*/ 42 w 540"/>
                <a:gd name="T67" fmla="*/ 72 h 720"/>
                <a:gd name="T68" fmla="*/ 144 w 540"/>
                <a:gd name="T69" fmla="*/ 0 h 720"/>
                <a:gd name="T70" fmla="*/ 198 w 540"/>
                <a:gd name="T71" fmla="*/ 18 h 720"/>
                <a:gd name="T72" fmla="*/ 258 w 540"/>
                <a:gd name="T73" fmla="*/ 24 h 720"/>
                <a:gd name="T74" fmla="*/ 372 w 540"/>
                <a:gd name="T75" fmla="*/ 120 h 720"/>
                <a:gd name="T76" fmla="*/ 402 w 540"/>
                <a:gd name="T77" fmla="*/ 102 h 720"/>
                <a:gd name="T78" fmla="*/ 444 w 540"/>
                <a:gd name="T79" fmla="*/ 126 h 720"/>
                <a:gd name="T80" fmla="*/ 462 w 540"/>
                <a:gd name="T81" fmla="*/ 180 h 720"/>
                <a:gd name="T82" fmla="*/ 462 w 540"/>
                <a:gd name="T83" fmla="*/ 234 h 720"/>
                <a:gd name="T84" fmla="*/ 474 w 540"/>
                <a:gd name="T85" fmla="*/ 276 h 720"/>
                <a:gd name="T86" fmla="*/ 468 w 540"/>
                <a:gd name="T87" fmla="*/ 318 h 720"/>
                <a:gd name="T88" fmla="*/ 504 w 540"/>
                <a:gd name="T89" fmla="*/ 378 h 720"/>
                <a:gd name="T90" fmla="*/ 516 w 540"/>
                <a:gd name="T91" fmla="*/ 420 h 720"/>
                <a:gd name="T92" fmla="*/ 540 w 540"/>
                <a:gd name="T93" fmla="*/ 450 h 720"/>
                <a:gd name="T94" fmla="*/ 492 w 540"/>
                <a:gd name="T95" fmla="*/ 46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720">
                  <a:moveTo>
                    <a:pt x="480" y="468"/>
                  </a:moveTo>
                  <a:lnTo>
                    <a:pt x="480" y="480"/>
                  </a:lnTo>
                  <a:lnTo>
                    <a:pt x="468" y="486"/>
                  </a:lnTo>
                  <a:lnTo>
                    <a:pt x="486" y="534"/>
                  </a:lnTo>
                  <a:lnTo>
                    <a:pt x="492" y="534"/>
                  </a:lnTo>
                  <a:lnTo>
                    <a:pt x="468" y="534"/>
                  </a:lnTo>
                  <a:lnTo>
                    <a:pt x="444" y="558"/>
                  </a:lnTo>
                  <a:lnTo>
                    <a:pt x="438" y="564"/>
                  </a:lnTo>
                  <a:lnTo>
                    <a:pt x="426" y="570"/>
                  </a:lnTo>
                  <a:lnTo>
                    <a:pt x="426" y="606"/>
                  </a:lnTo>
                  <a:lnTo>
                    <a:pt x="408" y="606"/>
                  </a:lnTo>
                  <a:lnTo>
                    <a:pt x="402" y="624"/>
                  </a:lnTo>
                  <a:lnTo>
                    <a:pt x="414" y="636"/>
                  </a:lnTo>
                  <a:lnTo>
                    <a:pt x="408" y="648"/>
                  </a:lnTo>
                  <a:lnTo>
                    <a:pt x="402" y="648"/>
                  </a:lnTo>
                  <a:lnTo>
                    <a:pt x="426" y="648"/>
                  </a:lnTo>
                  <a:lnTo>
                    <a:pt x="426" y="666"/>
                  </a:lnTo>
                  <a:lnTo>
                    <a:pt x="450" y="666"/>
                  </a:lnTo>
                  <a:lnTo>
                    <a:pt x="468" y="696"/>
                  </a:lnTo>
                  <a:lnTo>
                    <a:pt x="474" y="696"/>
                  </a:lnTo>
                  <a:lnTo>
                    <a:pt x="462" y="720"/>
                  </a:lnTo>
                  <a:lnTo>
                    <a:pt x="456" y="714"/>
                  </a:lnTo>
                  <a:lnTo>
                    <a:pt x="426" y="702"/>
                  </a:lnTo>
                  <a:lnTo>
                    <a:pt x="402" y="696"/>
                  </a:lnTo>
                  <a:lnTo>
                    <a:pt x="372" y="696"/>
                  </a:lnTo>
                  <a:lnTo>
                    <a:pt x="366" y="696"/>
                  </a:lnTo>
                  <a:lnTo>
                    <a:pt x="348" y="684"/>
                  </a:lnTo>
                  <a:lnTo>
                    <a:pt x="318" y="678"/>
                  </a:lnTo>
                  <a:lnTo>
                    <a:pt x="300" y="648"/>
                  </a:lnTo>
                  <a:lnTo>
                    <a:pt x="240" y="594"/>
                  </a:lnTo>
                  <a:lnTo>
                    <a:pt x="210" y="606"/>
                  </a:lnTo>
                  <a:lnTo>
                    <a:pt x="210" y="612"/>
                  </a:lnTo>
                  <a:lnTo>
                    <a:pt x="192" y="600"/>
                  </a:lnTo>
                  <a:lnTo>
                    <a:pt x="168" y="600"/>
                  </a:lnTo>
                  <a:lnTo>
                    <a:pt x="162" y="612"/>
                  </a:lnTo>
                  <a:lnTo>
                    <a:pt x="150" y="606"/>
                  </a:lnTo>
                  <a:lnTo>
                    <a:pt x="144" y="606"/>
                  </a:lnTo>
                  <a:lnTo>
                    <a:pt x="120" y="618"/>
                  </a:lnTo>
                  <a:lnTo>
                    <a:pt x="114" y="606"/>
                  </a:lnTo>
                  <a:lnTo>
                    <a:pt x="102" y="606"/>
                  </a:lnTo>
                  <a:lnTo>
                    <a:pt x="90" y="600"/>
                  </a:lnTo>
                  <a:lnTo>
                    <a:pt x="72" y="588"/>
                  </a:lnTo>
                  <a:lnTo>
                    <a:pt x="72" y="582"/>
                  </a:lnTo>
                  <a:lnTo>
                    <a:pt x="72" y="576"/>
                  </a:lnTo>
                  <a:lnTo>
                    <a:pt x="96" y="564"/>
                  </a:lnTo>
                  <a:lnTo>
                    <a:pt x="96" y="558"/>
                  </a:lnTo>
                  <a:lnTo>
                    <a:pt x="90" y="516"/>
                  </a:lnTo>
                  <a:lnTo>
                    <a:pt x="72" y="486"/>
                  </a:lnTo>
                  <a:lnTo>
                    <a:pt x="72" y="480"/>
                  </a:lnTo>
                  <a:lnTo>
                    <a:pt x="54" y="492"/>
                  </a:lnTo>
                  <a:lnTo>
                    <a:pt x="30" y="462"/>
                  </a:lnTo>
                  <a:lnTo>
                    <a:pt x="6" y="432"/>
                  </a:lnTo>
                  <a:lnTo>
                    <a:pt x="0" y="426"/>
                  </a:lnTo>
                  <a:lnTo>
                    <a:pt x="42" y="420"/>
                  </a:lnTo>
                  <a:lnTo>
                    <a:pt x="48" y="402"/>
                  </a:lnTo>
                  <a:lnTo>
                    <a:pt x="36" y="390"/>
                  </a:lnTo>
                  <a:lnTo>
                    <a:pt x="54" y="378"/>
                  </a:lnTo>
                  <a:lnTo>
                    <a:pt x="30" y="348"/>
                  </a:lnTo>
                  <a:lnTo>
                    <a:pt x="24" y="336"/>
                  </a:lnTo>
                  <a:lnTo>
                    <a:pt x="24" y="306"/>
                  </a:lnTo>
                  <a:lnTo>
                    <a:pt x="24" y="294"/>
                  </a:lnTo>
                  <a:lnTo>
                    <a:pt x="18" y="276"/>
                  </a:lnTo>
                  <a:lnTo>
                    <a:pt x="12" y="258"/>
                  </a:lnTo>
                  <a:lnTo>
                    <a:pt x="18" y="228"/>
                  </a:lnTo>
                  <a:lnTo>
                    <a:pt x="24" y="210"/>
                  </a:lnTo>
                  <a:lnTo>
                    <a:pt x="36" y="174"/>
                  </a:lnTo>
                  <a:lnTo>
                    <a:pt x="48" y="162"/>
                  </a:lnTo>
                  <a:lnTo>
                    <a:pt x="42" y="72"/>
                  </a:lnTo>
                  <a:lnTo>
                    <a:pt x="102" y="18"/>
                  </a:lnTo>
                  <a:lnTo>
                    <a:pt x="144" y="0"/>
                  </a:lnTo>
                  <a:lnTo>
                    <a:pt x="192" y="18"/>
                  </a:lnTo>
                  <a:lnTo>
                    <a:pt x="198" y="18"/>
                  </a:lnTo>
                  <a:lnTo>
                    <a:pt x="216" y="24"/>
                  </a:lnTo>
                  <a:lnTo>
                    <a:pt x="258" y="24"/>
                  </a:lnTo>
                  <a:lnTo>
                    <a:pt x="336" y="72"/>
                  </a:lnTo>
                  <a:lnTo>
                    <a:pt x="372" y="120"/>
                  </a:lnTo>
                  <a:lnTo>
                    <a:pt x="390" y="138"/>
                  </a:lnTo>
                  <a:lnTo>
                    <a:pt x="402" y="102"/>
                  </a:lnTo>
                  <a:lnTo>
                    <a:pt x="426" y="126"/>
                  </a:lnTo>
                  <a:lnTo>
                    <a:pt x="444" y="126"/>
                  </a:lnTo>
                  <a:lnTo>
                    <a:pt x="450" y="168"/>
                  </a:lnTo>
                  <a:lnTo>
                    <a:pt x="462" y="180"/>
                  </a:lnTo>
                  <a:lnTo>
                    <a:pt x="450" y="192"/>
                  </a:lnTo>
                  <a:lnTo>
                    <a:pt x="462" y="234"/>
                  </a:lnTo>
                  <a:lnTo>
                    <a:pt x="480" y="252"/>
                  </a:lnTo>
                  <a:lnTo>
                    <a:pt x="474" y="276"/>
                  </a:lnTo>
                  <a:lnTo>
                    <a:pt x="456" y="306"/>
                  </a:lnTo>
                  <a:lnTo>
                    <a:pt x="468" y="318"/>
                  </a:lnTo>
                  <a:lnTo>
                    <a:pt x="486" y="348"/>
                  </a:lnTo>
                  <a:lnTo>
                    <a:pt x="504" y="378"/>
                  </a:lnTo>
                  <a:lnTo>
                    <a:pt x="540" y="396"/>
                  </a:lnTo>
                  <a:lnTo>
                    <a:pt x="516" y="420"/>
                  </a:lnTo>
                  <a:lnTo>
                    <a:pt x="534" y="438"/>
                  </a:lnTo>
                  <a:lnTo>
                    <a:pt x="540" y="450"/>
                  </a:lnTo>
                  <a:lnTo>
                    <a:pt x="516" y="480"/>
                  </a:lnTo>
                  <a:lnTo>
                    <a:pt x="492" y="468"/>
                  </a:lnTo>
                  <a:lnTo>
                    <a:pt x="480" y="46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C23D0648-EAC6-441B-A424-B16F41EEF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655" y="255588"/>
              <a:ext cx="2124075" cy="2771775"/>
            </a:xfrm>
            <a:custGeom>
              <a:avLst/>
              <a:gdLst>
                <a:gd name="T0" fmla="*/ 1158 w 1338"/>
                <a:gd name="T1" fmla="*/ 738 h 1746"/>
                <a:gd name="T2" fmla="*/ 1146 w 1338"/>
                <a:gd name="T3" fmla="*/ 474 h 1746"/>
                <a:gd name="T4" fmla="*/ 1104 w 1338"/>
                <a:gd name="T5" fmla="*/ 456 h 1746"/>
                <a:gd name="T6" fmla="*/ 1152 w 1338"/>
                <a:gd name="T7" fmla="*/ 336 h 1746"/>
                <a:gd name="T8" fmla="*/ 1188 w 1338"/>
                <a:gd name="T9" fmla="*/ 144 h 1746"/>
                <a:gd name="T10" fmla="*/ 1074 w 1338"/>
                <a:gd name="T11" fmla="*/ 90 h 1746"/>
                <a:gd name="T12" fmla="*/ 1032 w 1338"/>
                <a:gd name="T13" fmla="*/ 24 h 1746"/>
                <a:gd name="T14" fmla="*/ 972 w 1338"/>
                <a:gd name="T15" fmla="*/ 6 h 1746"/>
                <a:gd name="T16" fmla="*/ 882 w 1338"/>
                <a:gd name="T17" fmla="*/ 60 h 1746"/>
                <a:gd name="T18" fmla="*/ 810 w 1338"/>
                <a:gd name="T19" fmla="*/ 72 h 1746"/>
                <a:gd name="T20" fmla="*/ 768 w 1338"/>
                <a:gd name="T21" fmla="*/ 138 h 1746"/>
                <a:gd name="T22" fmla="*/ 744 w 1338"/>
                <a:gd name="T23" fmla="*/ 198 h 1746"/>
                <a:gd name="T24" fmla="*/ 714 w 1338"/>
                <a:gd name="T25" fmla="*/ 360 h 1746"/>
                <a:gd name="T26" fmla="*/ 702 w 1338"/>
                <a:gd name="T27" fmla="*/ 462 h 1746"/>
                <a:gd name="T28" fmla="*/ 648 w 1338"/>
                <a:gd name="T29" fmla="*/ 480 h 1746"/>
                <a:gd name="T30" fmla="*/ 624 w 1338"/>
                <a:gd name="T31" fmla="*/ 558 h 1746"/>
                <a:gd name="T32" fmla="*/ 588 w 1338"/>
                <a:gd name="T33" fmla="*/ 582 h 1746"/>
                <a:gd name="T34" fmla="*/ 504 w 1338"/>
                <a:gd name="T35" fmla="*/ 516 h 1746"/>
                <a:gd name="T36" fmla="*/ 438 w 1338"/>
                <a:gd name="T37" fmla="*/ 492 h 1746"/>
                <a:gd name="T38" fmla="*/ 372 w 1338"/>
                <a:gd name="T39" fmla="*/ 534 h 1746"/>
                <a:gd name="T40" fmla="*/ 300 w 1338"/>
                <a:gd name="T41" fmla="*/ 528 h 1746"/>
                <a:gd name="T42" fmla="*/ 216 w 1338"/>
                <a:gd name="T43" fmla="*/ 426 h 1746"/>
                <a:gd name="T44" fmla="*/ 72 w 1338"/>
                <a:gd name="T45" fmla="*/ 288 h 1746"/>
                <a:gd name="T46" fmla="*/ 66 w 1338"/>
                <a:gd name="T47" fmla="*/ 354 h 1746"/>
                <a:gd name="T48" fmla="*/ 18 w 1338"/>
                <a:gd name="T49" fmla="*/ 336 h 1746"/>
                <a:gd name="T50" fmla="*/ 36 w 1338"/>
                <a:gd name="T51" fmla="*/ 390 h 1746"/>
                <a:gd name="T52" fmla="*/ 60 w 1338"/>
                <a:gd name="T53" fmla="*/ 438 h 1746"/>
                <a:gd name="T54" fmla="*/ 132 w 1338"/>
                <a:gd name="T55" fmla="*/ 534 h 1746"/>
                <a:gd name="T56" fmla="*/ 198 w 1338"/>
                <a:gd name="T57" fmla="*/ 600 h 1746"/>
                <a:gd name="T58" fmla="*/ 270 w 1338"/>
                <a:gd name="T59" fmla="*/ 630 h 1746"/>
                <a:gd name="T60" fmla="*/ 324 w 1338"/>
                <a:gd name="T61" fmla="*/ 690 h 1746"/>
                <a:gd name="T62" fmla="*/ 360 w 1338"/>
                <a:gd name="T63" fmla="*/ 768 h 1746"/>
                <a:gd name="T64" fmla="*/ 396 w 1338"/>
                <a:gd name="T65" fmla="*/ 822 h 1746"/>
                <a:gd name="T66" fmla="*/ 372 w 1338"/>
                <a:gd name="T67" fmla="*/ 894 h 1746"/>
                <a:gd name="T68" fmla="*/ 360 w 1338"/>
                <a:gd name="T69" fmla="*/ 1002 h 1746"/>
                <a:gd name="T70" fmla="*/ 408 w 1338"/>
                <a:gd name="T71" fmla="*/ 1038 h 1746"/>
                <a:gd name="T72" fmla="*/ 378 w 1338"/>
                <a:gd name="T73" fmla="*/ 1098 h 1746"/>
                <a:gd name="T74" fmla="*/ 432 w 1338"/>
                <a:gd name="T75" fmla="*/ 1248 h 1746"/>
                <a:gd name="T76" fmla="*/ 402 w 1338"/>
                <a:gd name="T77" fmla="*/ 1362 h 1746"/>
                <a:gd name="T78" fmla="*/ 378 w 1338"/>
                <a:gd name="T79" fmla="*/ 1428 h 1746"/>
                <a:gd name="T80" fmla="*/ 378 w 1338"/>
                <a:gd name="T81" fmla="*/ 1482 h 1746"/>
                <a:gd name="T82" fmla="*/ 426 w 1338"/>
                <a:gd name="T83" fmla="*/ 1590 h 1746"/>
                <a:gd name="T84" fmla="*/ 444 w 1338"/>
                <a:gd name="T85" fmla="*/ 1656 h 1746"/>
                <a:gd name="T86" fmla="*/ 468 w 1338"/>
                <a:gd name="T87" fmla="*/ 1668 h 1746"/>
                <a:gd name="T88" fmla="*/ 504 w 1338"/>
                <a:gd name="T89" fmla="*/ 1698 h 1746"/>
                <a:gd name="T90" fmla="*/ 516 w 1338"/>
                <a:gd name="T91" fmla="*/ 1722 h 1746"/>
                <a:gd name="T92" fmla="*/ 552 w 1338"/>
                <a:gd name="T93" fmla="*/ 1722 h 1746"/>
                <a:gd name="T94" fmla="*/ 588 w 1338"/>
                <a:gd name="T95" fmla="*/ 1746 h 1746"/>
                <a:gd name="T96" fmla="*/ 726 w 1338"/>
                <a:gd name="T97" fmla="*/ 1680 h 1746"/>
                <a:gd name="T98" fmla="*/ 966 w 1338"/>
                <a:gd name="T99" fmla="*/ 1608 h 1746"/>
                <a:gd name="T100" fmla="*/ 1134 w 1338"/>
                <a:gd name="T101" fmla="*/ 1650 h 1746"/>
                <a:gd name="T102" fmla="*/ 1170 w 1338"/>
                <a:gd name="T103" fmla="*/ 1584 h 1746"/>
                <a:gd name="T104" fmla="*/ 1170 w 1338"/>
                <a:gd name="T105" fmla="*/ 1494 h 1746"/>
                <a:gd name="T106" fmla="*/ 1158 w 1338"/>
                <a:gd name="T107" fmla="*/ 1398 h 1746"/>
                <a:gd name="T108" fmla="*/ 1254 w 1338"/>
                <a:gd name="T109" fmla="*/ 1320 h 1746"/>
                <a:gd name="T110" fmla="*/ 1332 w 1338"/>
                <a:gd name="T111" fmla="*/ 978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8" h="1746">
                  <a:moveTo>
                    <a:pt x="1338" y="924"/>
                  </a:moveTo>
                  <a:lnTo>
                    <a:pt x="1290" y="882"/>
                  </a:lnTo>
                  <a:lnTo>
                    <a:pt x="1278" y="870"/>
                  </a:lnTo>
                  <a:lnTo>
                    <a:pt x="1230" y="768"/>
                  </a:lnTo>
                  <a:lnTo>
                    <a:pt x="1158" y="738"/>
                  </a:lnTo>
                  <a:lnTo>
                    <a:pt x="1134" y="726"/>
                  </a:lnTo>
                  <a:lnTo>
                    <a:pt x="1110" y="630"/>
                  </a:lnTo>
                  <a:lnTo>
                    <a:pt x="1104" y="600"/>
                  </a:lnTo>
                  <a:lnTo>
                    <a:pt x="1140" y="522"/>
                  </a:lnTo>
                  <a:lnTo>
                    <a:pt x="1146" y="474"/>
                  </a:lnTo>
                  <a:lnTo>
                    <a:pt x="1140" y="468"/>
                  </a:lnTo>
                  <a:lnTo>
                    <a:pt x="1134" y="462"/>
                  </a:lnTo>
                  <a:lnTo>
                    <a:pt x="1116" y="462"/>
                  </a:lnTo>
                  <a:lnTo>
                    <a:pt x="1104" y="462"/>
                  </a:lnTo>
                  <a:lnTo>
                    <a:pt x="1104" y="456"/>
                  </a:lnTo>
                  <a:lnTo>
                    <a:pt x="1104" y="450"/>
                  </a:lnTo>
                  <a:lnTo>
                    <a:pt x="1116" y="438"/>
                  </a:lnTo>
                  <a:lnTo>
                    <a:pt x="1158" y="402"/>
                  </a:lnTo>
                  <a:lnTo>
                    <a:pt x="1152" y="360"/>
                  </a:lnTo>
                  <a:lnTo>
                    <a:pt x="1152" y="336"/>
                  </a:lnTo>
                  <a:lnTo>
                    <a:pt x="1158" y="312"/>
                  </a:lnTo>
                  <a:lnTo>
                    <a:pt x="1182" y="276"/>
                  </a:lnTo>
                  <a:lnTo>
                    <a:pt x="1218" y="228"/>
                  </a:lnTo>
                  <a:lnTo>
                    <a:pt x="1188" y="156"/>
                  </a:lnTo>
                  <a:lnTo>
                    <a:pt x="1188" y="144"/>
                  </a:lnTo>
                  <a:lnTo>
                    <a:pt x="1182" y="144"/>
                  </a:lnTo>
                  <a:lnTo>
                    <a:pt x="1092" y="96"/>
                  </a:lnTo>
                  <a:lnTo>
                    <a:pt x="1086" y="96"/>
                  </a:lnTo>
                  <a:lnTo>
                    <a:pt x="1080" y="90"/>
                  </a:lnTo>
                  <a:lnTo>
                    <a:pt x="1074" y="90"/>
                  </a:lnTo>
                  <a:lnTo>
                    <a:pt x="1074" y="84"/>
                  </a:lnTo>
                  <a:lnTo>
                    <a:pt x="1074" y="66"/>
                  </a:lnTo>
                  <a:lnTo>
                    <a:pt x="1062" y="60"/>
                  </a:lnTo>
                  <a:lnTo>
                    <a:pt x="1044" y="48"/>
                  </a:lnTo>
                  <a:lnTo>
                    <a:pt x="1032" y="24"/>
                  </a:lnTo>
                  <a:lnTo>
                    <a:pt x="1020" y="0"/>
                  </a:lnTo>
                  <a:lnTo>
                    <a:pt x="1014" y="0"/>
                  </a:lnTo>
                  <a:lnTo>
                    <a:pt x="1008" y="0"/>
                  </a:lnTo>
                  <a:lnTo>
                    <a:pt x="996" y="6"/>
                  </a:lnTo>
                  <a:lnTo>
                    <a:pt x="972" y="6"/>
                  </a:lnTo>
                  <a:lnTo>
                    <a:pt x="960" y="24"/>
                  </a:lnTo>
                  <a:lnTo>
                    <a:pt x="936" y="42"/>
                  </a:lnTo>
                  <a:lnTo>
                    <a:pt x="924" y="60"/>
                  </a:lnTo>
                  <a:lnTo>
                    <a:pt x="906" y="66"/>
                  </a:lnTo>
                  <a:lnTo>
                    <a:pt x="882" y="60"/>
                  </a:lnTo>
                  <a:lnTo>
                    <a:pt x="864" y="54"/>
                  </a:lnTo>
                  <a:lnTo>
                    <a:pt x="846" y="48"/>
                  </a:lnTo>
                  <a:lnTo>
                    <a:pt x="834" y="54"/>
                  </a:lnTo>
                  <a:lnTo>
                    <a:pt x="816" y="60"/>
                  </a:lnTo>
                  <a:lnTo>
                    <a:pt x="810" y="72"/>
                  </a:lnTo>
                  <a:lnTo>
                    <a:pt x="810" y="90"/>
                  </a:lnTo>
                  <a:lnTo>
                    <a:pt x="798" y="102"/>
                  </a:lnTo>
                  <a:lnTo>
                    <a:pt x="786" y="114"/>
                  </a:lnTo>
                  <a:lnTo>
                    <a:pt x="780" y="126"/>
                  </a:lnTo>
                  <a:lnTo>
                    <a:pt x="768" y="138"/>
                  </a:lnTo>
                  <a:lnTo>
                    <a:pt x="756" y="150"/>
                  </a:lnTo>
                  <a:lnTo>
                    <a:pt x="750" y="162"/>
                  </a:lnTo>
                  <a:lnTo>
                    <a:pt x="744" y="162"/>
                  </a:lnTo>
                  <a:lnTo>
                    <a:pt x="750" y="180"/>
                  </a:lnTo>
                  <a:lnTo>
                    <a:pt x="744" y="198"/>
                  </a:lnTo>
                  <a:lnTo>
                    <a:pt x="738" y="210"/>
                  </a:lnTo>
                  <a:lnTo>
                    <a:pt x="726" y="258"/>
                  </a:lnTo>
                  <a:lnTo>
                    <a:pt x="720" y="300"/>
                  </a:lnTo>
                  <a:lnTo>
                    <a:pt x="714" y="336"/>
                  </a:lnTo>
                  <a:lnTo>
                    <a:pt x="714" y="360"/>
                  </a:lnTo>
                  <a:lnTo>
                    <a:pt x="714" y="366"/>
                  </a:lnTo>
                  <a:lnTo>
                    <a:pt x="720" y="396"/>
                  </a:lnTo>
                  <a:lnTo>
                    <a:pt x="714" y="414"/>
                  </a:lnTo>
                  <a:lnTo>
                    <a:pt x="708" y="450"/>
                  </a:lnTo>
                  <a:lnTo>
                    <a:pt x="702" y="462"/>
                  </a:lnTo>
                  <a:lnTo>
                    <a:pt x="696" y="462"/>
                  </a:lnTo>
                  <a:lnTo>
                    <a:pt x="672" y="462"/>
                  </a:lnTo>
                  <a:lnTo>
                    <a:pt x="666" y="462"/>
                  </a:lnTo>
                  <a:lnTo>
                    <a:pt x="660" y="468"/>
                  </a:lnTo>
                  <a:lnTo>
                    <a:pt x="648" y="480"/>
                  </a:lnTo>
                  <a:lnTo>
                    <a:pt x="642" y="486"/>
                  </a:lnTo>
                  <a:lnTo>
                    <a:pt x="636" y="492"/>
                  </a:lnTo>
                  <a:lnTo>
                    <a:pt x="630" y="510"/>
                  </a:lnTo>
                  <a:lnTo>
                    <a:pt x="624" y="528"/>
                  </a:lnTo>
                  <a:lnTo>
                    <a:pt x="624" y="558"/>
                  </a:lnTo>
                  <a:lnTo>
                    <a:pt x="618" y="558"/>
                  </a:lnTo>
                  <a:lnTo>
                    <a:pt x="606" y="564"/>
                  </a:lnTo>
                  <a:lnTo>
                    <a:pt x="600" y="570"/>
                  </a:lnTo>
                  <a:lnTo>
                    <a:pt x="594" y="582"/>
                  </a:lnTo>
                  <a:lnTo>
                    <a:pt x="588" y="582"/>
                  </a:lnTo>
                  <a:lnTo>
                    <a:pt x="582" y="570"/>
                  </a:lnTo>
                  <a:lnTo>
                    <a:pt x="570" y="552"/>
                  </a:lnTo>
                  <a:lnTo>
                    <a:pt x="552" y="540"/>
                  </a:lnTo>
                  <a:lnTo>
                    <a:pt x="528" y="528"/>
                  </a:lnTo>
                  <a:lnTo>
                    <a:pt x="504" y="516"/>
                  </a:lnTo>
                  <a:lnTo>
                    <a:pt x="480" y="492"/>
                  </a:lnTo>
                  <a:lnTo>
                    <a:pt x="474" y="486"/>
                  </a:lnTo>
                  <a:lnTo>
                    <a:pt x="462" y="480"/>
                  </a:lnTo>
                  <a:lnTo>
                    <a:pt x="450" y="480"/>
                  </a:lnTo>
                  <a:lnTo>
                    <a:pt x="438" y="492"/>
                  </a:lnTo>
                  <a:lnTo>
                    <a:pt x="432" y="510"/>
                  </a:lnTo>
                  <a:lnTo>
                    <a:pt x="426" y="516"/>
                  </a:lnTo>
                  <a:lnTo>
                    <a:pt x="420" y="522"/>
                  </a:lnTo>
                  <a:lnTo>
                    <a:pt x="390" y="528"/>
                  </a:lnTo>
                  <a:lnTo>
                    <a:pt x="372" y="534"/>
                  </a:lnTo>
                  <a:lnTo>
                    <a:pt x="366" y="540"/>
                  </a:lnTo>
                  <a:lnTo>
                    <a:pt x="354" y="546"/>
                  </a:lnTo>
                  <a:lnTo>
                    <a:pt x="348" y="546"/>
                  </a:lnTo>
                  <a:lnTo>
                    <a:pt x="336" y="528"/>
                  </a:lnTo>
                  <a:lnTo>
                    <a:pt x="300" y="528"/>
                  </a:lnTo>
                  <a:lnTo>
                    <a:pt x="258" y="504"/>
                  </a:lnTo>
                  <a:lnTo>
                    <a:pt x="246" y="510"/>
                  </a:lnTo>
                  <a:lnTo>
                    <a:pt x="240" y="510"/>
                  </a:lnTo>
                  <a:lnTo>
                    <a:pt x="234" y="462"/>
                  </a:lnTo>
                  <a:lnTo>
                    <a:pt x="216" y="426"/>
                  </a:lnTo>
                  <a:lnTo>
                    <a:pt x="216" y="408"/>
                  </a:lnTo>
                  <a:lnTo>
                    <a:pt x="150" y="282"/>
                  </a:lnTo>
                  <a:lnTo>
                    <a:pt x="114" y="270"/>
                  </a:lnTo>
                  <a:lnTo>
                    <a:pt x="102" y="270"/>
                  </a:lnTo>
                  <a:lnTo>
                    <a:pt x="72" y="288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60" y="330"/>
                  </a:lnTo>
                  <a:lnTo>
                    <a:pt x="66" y="342"/>
                  </a:lnTo>
                  <a:lnTo>
                    <a:pt x="66" y="354"/>
                  </a:lnTo>
                  <a:lnTo>
                    <a:pt x="60" y="366"/>
                  </a:lnTo>
                  <a:lnTo>
                    <a:pt x="54" y="366"/>
                  </a:lnTo>
                  <a:lnTo>
                    <a:pt x="42" y="354"/>
                  </a:lnTo>
                  <a:lnTo>
                    <a:pt x="24" y="336"/>
                  </a:lnTo>
                  <a:lnTo>
                    <a:pt x="18" y="336"/>
                  </a:lnTo>
                  <a:lnTo>
                    <a:pt x="0" y="354"/>
                  </a:lnTo>
                  <a:lnTo>
                    <a:pt x="0" y="360"/>
                  </a:lnTo>
                  <a:lnTo>
                    <a:pt x="18" y="372"/>
                  </a:lnTo>
                  <a:lnTo>
                    <a:pt x="30" y="384"/>
                  </a:lnTo>
                  <a:lnTo>
                    <a:pt x="36" y="390"/>
                  </a:lnTo>
                  <a:lnTo>
                    <a:pt x="30" y="396"/>
                  </a:lnTo>
                  <a:lnTo>
                    <a:pt x="36" y="402"/>
                  </a:lnTo>
                  <a:lnTo>
                    <a:pt x="30" y="408"/>
                  </a:lnTo>
                  <a:lnTo>
                    <a:pt x="36" y="420"/>
                  </a:lnTo>
                  <a:lnTo>
                    <a:pt x="60" y="438"/>
                  </a:lnTo>
                  <a:lnTo>
                    <a:pt x="78" y="462"/>
                  </a:lnTo>
                  <a:lnTo>
                    <a:pt x="90" y="480"/>
                  </a:lnTo>
                  <a:lnTo>
                    <a:pt x="102" y="486"/>
                  </a:lnTo>
                  <a:lnTo>
                    <a:pt x="114" y="516"/>
                  </a:lnTo>
                  <a:lnTo>
                    <a:pt x="132" y="534"/>
                  </a:lnTo>
                  <a:lnTo>
                    <a:pt x="144" y="552"/>
                  </a:lnTo>
                  <a:lnTo>
                    <a:pt x="168" y="564"/>
                  </a:lnTo>
                  <a:lnTo>
                    <a:pt x="174" y="582"/>
                  </a:lnTo>
                  <a:lnTo>
                    <a:pt x="186" y="594"/>
                  </a:lnTo>
                  <a:lnTo>
                    <a:pt x="198" y="600"/>
                  </a:lnTo>
                  <a:lnTo>
                    <a:pt x="222" y="606"/>
                  </a:lnTo>
                  <a:lnTo>
                    <a:pt x="234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0"/>
                  </a:lnTo>
                  <a:lnTo>
                    <a:pt x="282" y="642"/>
                  </a:lnTo>
                  <a:lnTo>
                    <a:pt x="294" y="642"/>
                  </a:lnTo>
                  <a:lnTo>
                    <a:pt x="300" y="660"/>
                  </a:lnTo>
                  <a:lnTo>
                    <a:pt x="312" y="672"/>
                  </a:lnTo>
                  <a:lnTo>
                    <a:pt x="324" y="690"/>
                  </a:lnTo>
                  <a:lnTo>
                    <a:pt x="330" y="708"/>
                  </a:lnTo>
                  <a:lnTo>
                    <a:pt x="336" y="738"/>
                  </a:lnTo>
                  <a:lnTo>
                    <a:pt x="342" y="738"/>
                  </a:lnTo>
                  <a:lnTo>
                    <a:pt x="354" y="744"/>
                  </a:lnTo>
                  <a:lnTo>
                    <a:pt x="360" y="768"/>
                  </a:lnTo>
                  <a:lnTo>
                    <a:pt x="372" y="780"/>
                  </a:lnTo>
                  <a:lnTo>
                    <a:pt x="378" y="792"/>
                  </a:lnTo>
                  <a:lnTo>
                    <a:pt x="390" y="798"/>
                  </a:lnTo>
                  <a:lnTo>
                    <a:pt x="396" y="816"/>
                  </a:lnTo>
                  <a:lnTo>
                    <a:pt x="396" y="822"/>
                  </a:lnTo>
                  <a:lnTo>
                    <a:pt x="390" y="834"/>
                  </a:lnTo>
                  <a:lnTo>
                    <a:pt x="390" y="840"/>
                  </a:lnTo>
                  <a:lnTo>
                    <a:pt x="378" y="846"/>
                  </a:lnTo>
                  <a:lnTo>
                    <a:pt x="372" y="858"/>
                  </a:lnTo>
                  <a:lnTo>
                    <a:pt x="372" y="894"/>
                  </a:lnTo>
                  <a:lnTo>
                    <a:pt x="372" y="924"/>
                  </a:lnTo>
                  <a:lnTo>
                    <a:pt x="372" y="954"/>
                  </a:lnTo>
                  <a:lnTo>
                    <a:pt x="360" y="984"/>
                  </a:lnTo>
                  <a:lnTo>
                    <a:pt x="354" y="996"/>
                  </a:lnTo>
                  <a:lnTo>
                    <a:pt x="360" y="1002"/>
                  </a:lnTo>
                  <a:lnTo>
                    <a:pt x="366" y="1014"/>
                  </a:lnTo>
                  <a:lnTo>
                    <a:pt x="372" y="1014"/>
                  </a:lnTo>
                  <a:lnTo>
                    <a:pt x="396" y="1020"/>
                  </a:lnTo>
                  <a:lnTo>
                    <a:pt x="402" y="1026"/>
                  </a:lnTo>
                  <a:lnTo>
                    <a:pt x="408" y="1038"/>
                  </a:lnTo>
                  <a:lnTo>
                    <a:pt x="402" y="1068"/>
                  </a:lnTo>
                  <a:lnTo>
                    <a:pt x="402" y="1080"/>
                  </a:lnTo>
                  <a:lnTo>
                    <a:pt x="390" y="1080"/>
                  </a:lnTo>
                  <a:lnTo>
                    <a:pt x="384" y="1086"/>
                  </a:lnTo>
                  <a:lnTo>
                    <a:pt x="378" y="1098"/>
                  </a:lnTo>
                  <a:lnTo>
                    <a:pt x="378" y="1110"/>
                  </a:lnTo>
                  <a:lnTo>
                    <a:pt x="390" y="1152"/>
                  </a:lnTo>
                  <a:lnTo>
                    <a:pt x="408" y="1188"/>
                  </a:lnTo>
                  <a:lnTo>
                    <a:pt x="408" y="1194"/>
                  </a:lnTo>
                  <a:lnTo>
                    <a:pt x="432" y="1248"/>
                  </a:lnTo>
                  <a:lnTo>
                    <a:pt x="432" y="1266"/>
                  </a:lnTo>
                  <a:lnTo>
                    <a:pt x="420" y="1278"/>
                  </a:lnTo>
                  <a:lnTo>
                    <a:pt x="420" y="1284"/>
                  </a:lnTo>
                  <a:lnTo>
                    <a:pt x="408" y="1344"/>
                  </a:lnTo>
                  <a:lnTo>
                    <a:pt x="402" y="1362"/>
                  </a:lnTo>
                  <a:lnTo>
                    <a:pt x="396" y="1374"/>
                  </a:lnTo>
                  <a:lnTo>
                    <a:pt x="390" y="1374"/>
                  </a:lnTo>
                  <a:lnTo>
                    <a:pt x="384" y="1380"/>
                  </a:lnTo>
                  <a:lnTo>
                    <a:pt x="372" y="1416"/>
                  </a:lnTo>
                  <a:lnTo>
                    <a:pt x="378" y="1428"/>
                  </a:lnTo>
                  <a:lnTo>
                    <a:pt x="372" y="1440"/>
                  </a:lnTo>
                  <a:lnTo>
                    <a:pt x="372" y="1452"/>
                  </a:lnTo>
                  <a:lnTo>
                    <a:pt x="372" y="1464"/>
                  </a:lnTo>
                  <a:lnTo>
                    <a:pt x="372" y="1470"/>
                  </a:lnTo>
                  <a:lnTo>
                    <a:pt x="378" y="1482"/>
                  </a:lnTo>
                  <a:lnTo>
                    <a:pt x="384" y="1500"/>
                  </a:lnTo>
                  <a:lnTo>
                    <a:pt x="402" y="1518"/>
                  </a:lnTo>
                  <a:lnTo>
                    <a:pt x="402" y="1524"/>
                  </a:lnTo>
                  <a:lnTo>
                    <a:pt x="420" y="1572"/>
                  </a:lnTo>
                  <a:lnTo>
                    <a:pt x="426" y="1590"/>
                  </a:lnTo>
                  <a:lnTo>
                    <a:pt x="426" y="1596"/>
                  </a:lnTo>
                  <a:lnTo>
                    <a:pt x="432" y="1608"/>
                  </a:lnTo>
                  <a:lnTo>
                    <a:pt x="438" y="1614"/>
                  </a:lnTo>
                  <a:lnTo>
                    <a:pt x="444" y="1638"/>
                  </a:lnTo>
                  <a:lnTo>
                    <a:pt x="444" y="1656"/>
                  </a:lnTo>
                  <a:lnTo>
                    <a:pt x="438" y="1674"/>
                  </a:lnTo>
                  <a:lnTo>
                    <a:pt x="450" y="1674"/>
                  </a:lnTo>
                  <a:lnTo>
                    <a:pt x="456" y="1656"/>
                  </a:lnTo>
                  <a:lnTo>
                    <a:pt x="462" y="1656"/>
                  </a:lnTo>
                  <a:lnTo>
                    <a:pt x="468" y="1668"/>
                  </a:lnTo>
                  <a:lnTo>
                    <a:pt x="480" y="1674"/>
                  </a:lnTo>
                  <a:lnTo>
                    <a:pt x="486" y="1674"/>
                  </a:lnTo>
                  <a:lnTo>
                    <a:pt x="498" y="1680"/>
                  </a:lnTo>
                  <a:lnTo>
                    <a:pt x="498" y="1686"/>
                  </a:lnTo>
                  <a:lnTo>
                    <a:pt x="504" y="1698"/>
                  </a:lnTo>
                  <a:lnTo>
                    <a:pt x="492" y="1710"/>
                  </a:lnTo>
                  <a:lnTo>
                    <a:pt x="498" y="1716"/>
                  </a:lnTo>
                  <a:lnTo>
                    <a:pt x="504" y="1716"/>
                  </a:lnTo>
                  <a:lnTo>
                    <a:pt x="516" y="1710"/>
                  </a:lnTo>
                  <a:lnTo>
                    <a:pt x="516" y="1722"/>
                  </a:lnTo>
                  <a:lnTo>
                    <a:pt x="522" y="1728"/>
                  </a:lnTo>
                  <a:lnTo>
                    <a:pt x="528" y="1728"/>
                  </a:lnTo>
                  <a:lnTo>
                    <a:pt x="540" y="1722"/>
                  </a:lnTo>
                  <a:lnTo>
                    <a:pt x="546" y="1722"/>
                  </a:lnTo>
                  <a:lnTo>
                    <a:pt x="552" y="1722"/>
                  </a:lnTo>
                  <a:lnTo>
                    <a:pt x="558" y="1722"/>
                  </a:lnTo>
                  <a:lnTo>
                    <a:pt x="564" y="1734"/>
                  </a:lnTo>
                  <a:lnTo>
                    <a:pt x="576" y="1734"/>
                  </a:lnTo>
                  <a:lnTo>
                    <a:pt x="588" y="1740"/>
                  </a:lnTo>
                  <a:lnTo>
                    <a:pt x="588" y="1746"/>
                  </a:lnTo>
                  <a:lnTo>
                    <a:pt x="606" y="1722"/>
                  </a:lnTo>
                  <a:lnTo>
                    <a:pt x="630" y="1710"/>
                  </a:lnTo>
                  <a:lnTo>
                    <a:pt x="636" y="1692"/>
                  </a:lnTo>
                  <a:lnTo>
                    <a:pt x="702" y="1698"/>
                  </a:lnTo>
                  <a:lnTo>
                    <a:pt x="726" y="1680"/>
                  </a:lnTo>
                  <a:lnTo>
                    <a:pt x="756" y="1656"/>
                  </a:lnTo>
                  <a:lnTo>
                    <a:pt x="762" y="1698"/>
                  </a:lnTo>
                  <a:lnTo>
                    <a:pt x="876" y="1710"/>
                  </a:lnTo>
                  <a:lnTo>
                    <a:pt x="918" y="1692"/>
                  </a:lnTo>
                  <a:lnTo>
                    <a:pt x="966" y="1608"/>
                  </a:lnTo>
                  <a:lnTo>
                    <a:pt x="978" y="1614"/>
                  </a:lnTo>
                  <a:lnTo>
                    <a:pt x="996" y="1608"/>
                  </a:lnTo>
                  <a:lnTo>
                    <a:pt x="1014" y="1650"/>
                  </a:lnTo>
                  <a:lnTo>
                    <a:pt x="1098" y="1662"/>
                  </a:lnTo>
                  <a:lnTo>
                    <a:pt x="1134" y="1650"/>
                  </a:lnTo>
                  <a:lnTo>
                    <a:pt x="1134" y="1626"/>
                  </a:lnTo>
                  <a:lnTo>
                    <a:pt x="1116" y="1596"/>
                  </a:lnTo>
                  <a:lnTo>
                    <a:pt x="1140" y="1584"/>
                  </a:lnTo>
                  <a:lnTo>
                    <a:pt x="1164" y="1590"/>
                  </a:lnTo>
                  <a:lnTo>
                    <a:pt x="1170" y="1584"/>
                  </a:lnTo>
                  <a:lnTo>
                    <a:pt x="1170" y="1566"/>
                  </a:lnTo>
                  <a:lnTo>
                    <a:pt x="1158" y="1560"/>
                  </a:lnTo>
                  <a:lnTo>
                    <a:pt x="1158" y="1536"/>
                  </a:lnTo>
                  <a:lnTo>
                    <a:pt x="1164" y="1530"/>
                  </a:lnTo>
                  <a:lnTo>
                    <a:pt x="1170" y="1494"/>
                  </a:lnTo>
                  <a:lnTo>
                    <a:pt x="1146" y="1482"/>
                  </a:lnTo>
                  <a:lnTo>
                    <a:pt x="1134" y="1446"/>
                  </a:lnTo>
                  <a:lnTo>
                    <a:pt x="1134" y="1428"/>
                  </a:lnTo>
                  <a:lnTo>
                    <a:pt x="1152" y="1422"/>
                  </a:lnTo>
                  <a:lnTo>
                    <a:pt x="1158" y="1398"/>
                  </a:lnTo>
                  <a:lnTo>
                    <a:pt x="1248" y="1422"/>
                  </a:lnTo>
                  <a:lnTo>
                    <a:pt x="1296" y="1416"/>
                  </a:lnTo>
                  <a:lnTo>
                    <a:pt x="1296" y="1410"/>
                  </a:lnTo>
                  <a:lnTo>
                    <a:pt x="1284" y="1380"/>
                  </a:lnTo>
                  <a:lnTo>
                    <a:pt x="1254" y="1320"/>
                  </a:lnTo>
                  <a:lnTo>
                    <a:pt x="1230" y="1290"/>
                  </a:lnTo>
                  <a:lnTo>
                    <a:pt x="1212" y="1254"/>
                  </a:lnTo>
                  <a:lnTo>
                    <a:pt x="1206" y="1236"/>
                  </a:lnTo>
                  <a:lnTo>
                    <a:pt x="1212" y="1212"/>
                  </a:lnTo>
                  <a:lnTo>
                    <a:pt x="1332" y="978"/>
                  </a:lnTo>
                  <a:lnTo>
                    <a:pt x="1338" y="92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34810481-6A81-4923-BF63-1FB2635E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955" y="2474913"/>
              <a:ext cx="1724025" cy="1895475"/>
            </a:xfrm>
            <a:custGeom>
              <a:avLst/>
              <a:gdLst>
                <a:gd name="T0" fmla="*/ 912 w 1086"/>
                <a:gd name="T1" fmla="*/ 408 h 1194"/>
                <a:gd name="T2" fmla="*/ 756 w 1086"/>
                <a:gd name="T3" fmla="*/ 486 h 1194"/>
                <a:gd name="T4" fmla="*/ 690 w 1086"/>
                <a:gd name="T5" fmla="*/ 528 h 1194"/>
                <a:gd name="T6" fmla="*/ 630 w 1086"/>
                <a:gd name="T7" fmla="*/ 552 h 1194"/>
                <a:gd name="T8" fmla="*/ 642 w 1086"/>
                <a:gd name="T9" fmla="*/ 654 h 1194"/>
                <a:gd name="T10" fmla="*/ 558 w 1086"/>
                <a:gd name="T11" fmla="*/ 708 h 1194"/>
                <a:gd name="T12" fmla="*/ 492 w 1086"/>
                <a:gd name="T13" fmla="*/ 756 h 1194"/>
                <a:gd name="T14" fmla="*/ 492 w 1086"/>
                <a:gd name="T15" fmla="*/ 828 h 1194"/>
                <a:gd name="T16" fmla="*/ 546 w 1086"/>
                <a:gd name="T17" fmla="*/ 888 h 1194"/>
                <a:gd name="T18" fmla="*/ 510 w 1086"/>
                <a:gd name="T19" fmla="*/ 984 h 1194"/>
                <a:gd name="T20" fmla="*/ 450 w 1086"/>
                <a:gd name="T21" fmla="*/ 1134 h 1194"/>
                <a:gd name="T22" fmla="*/ 378 w 1086"/>
                <a:gd name="T23" fmla="*/ 1164 h 1194"/>
                <a:gd name="T24" fmla="*/ 282 w 1086"/>
                <a:gd name="T25" fmla="*/ 1116 h 1194"/>
                <a:gd name="T26" fmla="*/ 234 w 1086"/>
                <a:gd name="T27" fmla="*/ 1176 h 1194"/>
                <a:gd name="T28" fmla="*/ 138 w 1086"/>
                <a:gd name="T29" fmla="*/ 1026 h 1194"/>
                <a:gd name="T30" fmla="*/ 102 w 1086"/>
                <a:gd name="T31" fmla="*/ 978 h 1194"/>
                <a:gd name="T32" fmla="*/ 48 w 1086"/>
                <a:gd name="T33" fmla="*/ 960 h 1194"/>
                <a:gd name="T34" fmla="*/ 30 w 1086"/>
                <a:gd name="T35" fmla="*/ 966 h 1194"/>
                <a:gd name="T36" fmla="*/ 6 w 1086"/>
                <a:gd name="T37" fmla="*/ 906 h 1194"/>
                <a:gd name="T38" fmla="*/ 30 w 1086"/>
                <a:gd name="T39" fmla="*/ 870 h 1194"/>
                <a:gd name="T40" fmla="*/ 48 w 1086"/>
                <a:gd name="T41" fmla="*/ 846 h 1194"/>
                <a:gd name="T42" fmla="*/ 60 w 1086"/>
                <a:gd name="T43" fmla="*/ 840 h 1194"/>
                <a:gd name="T44" fmla="*/ 78 w 1086"/>
                <a:gd name="T45" fmla="*/ 804 h 1194"/>
                <a:gd name="T46" fmla="*/ 132 w 1086"/>
                <a:gd name="T47" fmla="*/ 756 h 1194"/>
                <a:gd name="T48" fmla="*/ 150 w 1086"/>
                <a:gd name="T49" fmla="*/ 702 h 1194"/>
                <a:gd name="T50" fmla="*/ 174 w 1086"/>
                <a:gd name="T51" fmla="*/ 684 h 1194"/>
                <a:gd name="T52" fmla="*/ 186 w 1086"/>
                <a:gd name="T53" fmla="*/ 642 h 1194"/>
                <a:gd name="T54" fmla="*/ 216 w 1086"/>
                <a:gd name="T55" fmla="*/ 624 h 1194"/>
                <a:gd name="T56" fmla="*/ 252 w 1086"/>
                <a:gd name="T57" fmla="*/ 612 h 1194"/>
                <a:gd name="T58" fmla="*/ 300 w 1086"/>
                <a:gd name="T59" fmla="*/ 630 h 1194"/>
                <a:gd name="T60" fmla="*/ 312 w 1086"/>
                <a:gd name="T61" fmla="*/ 642 h 1194"/>
                <a:gd name="T62" fmla="*/ 300 w 1086"/>
                <a:gd name="T63" fmla="*/ 606 h 1194"/>
                <a:gd name="T64" fmla="*/ 294 w 1086"/>
                <a:gd name="T65" fmla="*/ 576 h 1194"/>
                <a:gd name="T66" fmla="*/ 330 w 1086"/>
                <a:gd name="T67" fmla="*/ 594 h 1194"/>
                <a:gd name="T68" fmla="*/ 318 w 1086"/>
                <a:gd name="T69" fmla="*/ 576 h 1194"/>
                <a:gd name="T70" fmla="*/ 306 w 1086"/>
                <a:gd name="T71" fmla="*/ 534 h 1194"/>
                <a:gd name="T72" fmla="*/ 294 w 1086"/>
                <a:gd name="T73" fmla="*/ 516 h 1194"/>
                <a:gd name="T74" fmla="*/ 300 w 1086"/>
                <a:gd name="T75" fmla="*/ 492 h 1194"/>
                <a:gd name="T76" fmla="*/ 294 w 1086"/>
                <a:gd name="T77" fmla="*/ 450 h 1194"/>
                <a:gd name="T78" fmla="*/ 312 w 1086"/>
                <a:gd name="T79" fmla="*/ 414 h 1194"/>
                <a:gd name="T80" fmla="*/ 300 w 1086"/>
                <a:gd name="T81" fmla="*/ 366 h 1194"/>
                <a:gd name="T82" fmla="*/ 282 w 1086"/>
                <a:gd name="T83" fmla="*/ 360 h 1194"/>
                <a:gd name="T84" fmla="*/ 318 w 1086"/>
                <a:gd name="T85" fmla="*/ 312 h 1194"/>
                <a:gd name="T86" fmla="*/ 444 w 1086"/>
                <a:gd name="T87" fmla="*/ 258 h 1194"/>
                <a:gd name="T88" fmla="*/ 654 w 1086"/>
                <a:gd name="T89" fmla="*/ 210 h 1194"/>
                <a:gd name="T90" fmla="*/ 786 w 1086"/>
                <a:gd name="T91" fmla="*/ 264 h 1194"/>
                <a:gd name="T92" fmla="*/ 828 w 1086"/>
                <a:gd name="T93" fmla="*/ 186 h 1194"/>
                <a:gd name="T94" fmla="*/ 846 w 1086"/>
                <a:gd name="T95" fmla="*/ 162 h 1194"/>
                <a:gd name="T96" fmla="*/ 834 w 1086"/>
                <a:gd name="T97" fmla="*/ 84 h 1194"/>
                <a:gd name="T98" fmla="*/ 846 w 1086"/>
                <a:gd name="T99" fmla="*/ 0 h 1194"/>
                <a:gd name="T100" fmla="*/ 1008 w 1086"/>
                <a:gd name="T101" fmla="*/ 78 h 1194"/>
                <a:gd name="T102" fmla="*/ 1086 w 1086"/>
                <a:gd name="T103" fmla="*/ 300 h 1194"/>
                <a:gd name="T104" fmla="*/ 1032 w 1086"/>
                <a:gd name="T105" fmla="*/ 336 h 1194"/>
                <a:gd name="T106" fmla="*/ 948 w 1086"/>
                <a:gd name="T107" fmla="*/ 378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6" h="1194">
                  <a:moveTo>
                    <a:pt x="948" y="372"/>
                  </a:moveTo>
                  <a:lnTo>
                    <a:pt x="936" y="396"/>
                  </a:lnTo>
                  <a:lnTo>
                    <a:pt x="930" y="408"/>
                  </a:lnTo>
                  <a:lnTo>
                    <a:pt x="912" y="408"/>
                  </a:lnTo>
                  <a:lnTo>
                    <a:pt x="900" y="402"/>
                  </a:lnTo>
                  <a:lnTo>
                    <a:pt x="852" y="426"/>
                  </a:lnTo>
                  <a:lnTo>
                    <a:pt x="846" y="468"/>
                  </a:lnTo>
                  <a:lnTo>
                    <a:pt x="756" y="486"/>
                  </a:lnTo>
                  <a:lnTo>
                    <a:pt x="744" y="498"/>
                  </a:lnTo>
                  <a:lnTo>
                    <a:pt x="732" y="540"/>
                  </a:lnTo>
                  <a:lnTo>
                    <a:pt x="708" y="534"/>
                  </a:lnTo>
                  <a:lnTo>
                    <a:pt x="690" y="528"/>
                  </a:lnTo>
                  <a:lnTo>
                    <a:pt x="684" y="540"/>
                  </a:lnTo>
                  <a:lnTo>
                    <a:pt x="672" y="546"/>
                  </a:lnTo>
                  <a:lnTo>
                    <a:pt x="636" y="540"/>
                  </a:lnTo>
                  <a:lnTo>
                    <a:pt x="630" y="552"/>
                  </a:lnTo>
                  <a:lnTo>
                    <a:pt x="630" y="570"/>
                  </a:lnTo>
                  <a:lnTo>
                    <a:pt x="648" y="588"/>
                  </a:lnTo>
                  <a:lnTo>
                    <a:pt x="648" y="630"/>
                  </a:lnTo>
                  <a:lnTo>
                    <a:pt x="642" y="654"/>
                  </a:lnTo>
                  <a:lnTo>
                    <a:pt x="606" y="648"/>
                  </a:lnTo>
                  <a:lnTo>
                    <a:pt x="606" y="654"/>
                  </a:lnTo>
                  <a:lnTo>
                    <a:pt x="570" y="672"/>
                  </a:lnTo>
                  <a:lnTo>
                    <a:pt x="558" y="708"/>
                  </a:lnTo>
                  <a:lnTo>
                    <a:pt x="522" y="726"/>
                  </a:lnTo>
                  <a:lnTo>
                    <a:pt x="510" y="744"/>
                  </a:lnTo>
                  <a:lnTo>
                    <a:pt x="498" y="750"/>
                  </a:lnTo>
                  <a:lnTo>
                    <a:pt x="492" y="756"/>
                  </a:lnTo>
                  <a:lnTo>
                    <a:pt x="468" y="780"/>
                  </a:lnTo>
                  <a:lnTo>
                    <a:pt x="492" y="798"/>
                  </a:lnTo>
                  <a:lnTo>
                    <a:pt x="492" y="816"/>
                  </a:lnTo>
                  <a:lnTo>
                    <a:pt x="492" y="828"/>
                  </a:lnTo>
                  <a:lnTo>
                    <a:pt x="510" y="846"/>
                  </a:lnTo>
                  <a:lnTo>
                    <a:pt x="522" y="846"/>
                  </a:lnTo>
                  <a:lnTo>
                    <a:pt x="546" y="858"/>
                  </a:lnTo>
                  <a:lnTo>
                    <a:pt x="546" y="888"/>
                  </a:lnTo>
                  <a:lnTo>
                    <a:pt x="540" y="942"/>
                  </a:lnTo>
                  <a:lnTo>
                    <a:pt x="558" y="960"/>
                  </a:lnTo>
                  <a:lnTo>
                    <a:pt x="516" y="978"/>
                  </a:lnTo>
                  <a:lnTo>
                    <a:pt x="510" y="984"/>
                  </a:lnTo>
                  <a:lnTo>
                    <a:pt x="462" y="1026"/>
                  </a:lnTo>
                  <a:lnTo>
                    <a:pt x="456" y="1032"/>
                  </a:lnTo>
                  <a:lnTo>
                    <a:pt x="462" y="1122"/>
                  </a:lnTo>
                  <a:lnTo>
                    <a:pt x="450" y="1134"/>
                  </a:lnTo>
                  <a:lnTo>
                    <a:pt x="438" y="1170"/>
                  </a:lnTo>
                  <a:lnTo>
                    <a:pt x="432" y="1188"/>
                  </a:lnTo>
                  <a:lnTo>
                    <a:pt x="396" y="1194"/>
                  </a:lnTo>
                  <a:lnTo>
                    <a:pt x="378" y="1164"/>
                  </a:lnTo>
                  <a:lnTo>
                    <a:pt x="366" y="1158"/>
                  </a:lnTo>
                  <a:lnTo>
                    <a:pt x="336" y="1158"/>
                  </a:lnTo>
                  <a:lnTo>
                    <a:pt x="300" y="1128"/>
                  </a:lnTo>
                  <a:lnTo>
                    <a:pt x="282" y="1116"/>
                  </a:lnTo>
                  <a:lnTo>
                    <a:pt x="264" y="1128"/>
                  </a:lnTo>
                  <a:lnTo>
                    <a:pt x="258" y="1170"/>
                  </a:lnTo>
                  <a:lnTo>
                    <a:pt x="240" y="1176"/>
                  </a:lnTo>
                  <a:lnTo>
                    <a:pt x="234" y="1176"/>
                  </a:lnTo>
                  <a:lnTo>
                    <a:pt x="198" y="1128"/>
                  </a:lnTo>
                  <a:lnTo>
                    <a:pt x="174" y="1104"/>
                  </a:lnTo>
                  <a:lnTo>
                    <a:pt x="156" y="1080"/>
                  </a:lnTo>
                  <a:lnTo>
                    <a:pt x="138" y="1026"/>
                  </a:lnTo>
                  <a:lnTo>
                    <a:pt x="138" y="1020"/>
                  </a:lnTo>
                  <a:lnTo>
                    <a:pt x="120" y="1014"/>
                  </a:lnTo>
                  <a:lnTo>
                    <a:pt x="114" y="984"/>
                  </a:lnTo>
                  <a:lnTo>
                    <a:pt x="102" y="978"/>
                  </a:lnTo>
                  <a:lnTo>
                    <a:pt x="96" y="966"/>
                  </a:lnTo>
                  <a:lnTo>
                    <a:pt x="84" y="936"/>
                  </a:lnTo>
                  <a:lnTo>
                    <a:pt x="60" y="942"/>
                  </a:lnTo>
                  <a:lnTo>
                    <a:pt x="48" y="960"/>
                  </a:lnTo>
                  <a:lnTo>
                    <a:pt x="60" y="972"/>
                  </a:lnTo>
                  <a:lnTo>
                    <a:pt x="54" y="978"/>
                  </a:lnTo>
                  <a:lnTo>
                    <a:pt x="36" y="966"/>
                  </a:lnTo>
                  <a:lnTo>
                    <a:pt x="30" y="966"/>
                  </a:lnTo>
                  <a:lnTo>
                    <a:pt x="0" y="930"/>
                  </a:lnTo>
                  <a:lnTo>
                    <a:pt x="6" y="930"/>
                  </a:lnTo>
                  <a:lnTo>
                    <a:pt x="6" y="912"/>
                  </a:lnTo>
                  <a:lnTo>
                    <a:pt x="6" y="906"/>
                  </a:lnTo>
                  <a:lnTo>
                    <a:pt x="6" y="900"/>
                  </a:lnTo>
                  <a:lnTo>
                    <a:pt x="12" y="900"/>
                  </a:lnTo>
                  <a:lnTo>
                    <a:pt x="18" y="888"/>
                  </a:lnTo>
                  <a:lnTo>
                    <a:pt x="30" y="870"/>
                  </a:lnTo>
                  <a:lnTo>
                    <a:pt x="36" y="864"/>
                  </a:lnTo>
                  <a:lnTo>
                    <a:pt x="42" y="852"/>
                  </a:lnTo>
                  <a:lnTo>
                    <a:pt x="42" y="846"/>
                  </a:lnTo>
                  <a:lnTo>
                    <a:pt x="48" y="846"/>
                  </a:lnTo>
                  <a:lnTo>
                    <a:pt x="54" y="846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0" y="840"/>
                  </a:lnTo>
                  <a:lnTo>
                    <a:pt x="60" y="834"/>
                  </a:lnTo>
                  <a:lnTo>
                    <a:pt x="66" y="828"/>
                  </a:lnTo>
                  <a:lnTo>
                    <a:pt x="72" y="816"/>
                  </a:lnTo>
                  <a:lnTo>
                    <a:pt x="78" y="804"/>
                  </a:lnTo>
                  <a:lnTo>
                    <a:pt x="102" y="780"/>
                  </a:lnTo>
                  <a:lnTo>
                    <a:pt x="126" y="768"/>
                  </a:lnTo>
                  <a:lnTo>
                    <a:pt x="126" y="756"/>
                  </a:lnTo>
                  <a:lnTo>
                    <a:pt x="132" y="756"/>
                  </a:lnTo>
                  <a:lnTo>
                    <a:pt x="138" y="750"/>
                  </a:lnTo>
                  <a:lnTo>
                    <a:pt x="144" y="732"/>
                  </a:lnTo>
                  <a:lnTo>
                    <a:pt x="150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90"/>
                  </a:lnTo>
                  <a:lnTo>
                    <a:pt x="168" y="684"/>
                  </a:lnTo>
                  <a:lnTo>
                    <a:pt x="174" y="684"/>
                  </a:lnTo>
                  <a:lnTo>
                    <a:pt x="180" y="672"/>
                  </a:lnTo>
                  <a:lnTo>
                    <a:pt x="180" y="660"/>
                  </a:lnTo>
                  <a:lnTo>
                    <a:pt x="180" y="648"/>
                  </a:lnTo>
                  <a:lnTo>
                    <a:pt x="186" y="642"/>
                  </a:lnTo>
                  <a:lnTo>
                    <a:pt x="198" y="642"/>
                  </a:lnTo>
                  <a:lnTo>
                    <a:pt x="204" y="636"/>
                  </a:lnTo>
                  <a:lnTo>
                    <a:pt x="204" y="630"/>
                  </a:lnTo>
                  <a:lnTo>
                    <a:pt x="216" y="624"/>
                  </a:lnTo>
                  <a:lnTo>
                    <a:pt x="240" y="624"/>
                  </a:lnTo>
                  <a:lnTo>
                    <a:pt x="246" y="618"/>
                  </a:lnTo>
                  <a:lnTo>
                    <a:pt x="252" y="618"/>
                  </a:lnTo>
                  <a:lnTo>
                    <a:pt x="252" y="612"/>
                  </a:lnTo>
                  <a:lnTo>
                    <a:pt x="270" y="612"/>
                  </a:lnTo>
                  <a:lnTo>
                    <a:pt x="282" y="618"/>
                  </a:lnTo>
                  <a:lnTo>
                    <a:pt x="294" y="624"/>
                  </a:lnTo>
                  <a:lnTo>
                    <a:pt x="300" y="630"/>
                  </a:lnTo>
                  <a:lnTo>
                    <a:pt x="300" y="636"/>
                  </a:lnTo>
                  <a:lnTo>
                    <a:pt x="300" y="642"/>
                  </a:lnTo>
                  <a:lnTo>
                    <a:pt x="306" y="642"/>
                  </a:lnTo>
                  <a:lnTo>
                    <a:pt x="312" y="642"/>
                  </a:lnTo>
                  <a:lnTo>
                    <a:pt x="318" y="636"/>
                  </a:lnTo>
                  <a:lnTo>
                    <a:pt x="318" y="630"/>
                  </a:lnTo>
                  <a:lnTo>
                    <a:pt x="312" y="618"/>
                  </a:lnTo>
                  <a:lnTo>
                    <a:pt x="300" y="606"/>
                  </a:lnTo>
                  <a:lnTo>
                    <a:pt x="288" y="600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94" y="576"/>
                  </a:lnTo>
                  <a:lnTo>
                    <a:pt x="300" y="582"/>
                  </a:lnTo>
                  <a:lnTo>
                    <a:pt x="306" y="582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36" y="594"/>
                  </a:lnTo>
                  <a:lnTo>
                    <a:pt x="336" y="588"/>
                  </a:lnTo>
                  <a:lnTo>
                    <a:pt x="324" y="576"/>
                  </a:lnTo>
                  <a:lnTo>
                    <a:pt x="318" y="576"/>
                  </a:lnTo>
                  <a:lnTo>
                    <a:pt x="318" y="552"/>
                  </a:lnTo>
                  <a:lnTo>
                    <a:pt x="318" y="546"/>
                  </a:lnTo>
                  <a:lnTo>
                    <a:pt x="312" y="540"/>
                  </a:lnTo>
                  <a:lnTo>
                    <a:pt x="306" y="534"/>
                  </a:lnTo>
                  <a:lnTo>
                    <a:pt x="300" y="528"/>
                  </a:lnTo>
                  <a:lnTo>
                    <a:pt x="294" y="528"/>
                  </a:lnTo>
                  <a:lnTo>
                    <a:pt x="294" y="522"/>
                  </a:lnTo>
                  <a:lnTo>
                    <a:pt x="294" y="516"/>
                  </a:lnTo>
                  <a:lnTo>
                    <a:pt x="300" y="510"/>
                  </a:lnTo>
                  <a:lnTo>
                    <a:pt x="300" y="504"/>
                  </a:lnTo>
                  <a:lnTo>
                    <a:pt x="300" y="498"/>
                  </a:lnTo>
                  <a:lnTo>
                    <a:pt x="300" y="492"/>
                  </a:lnTo>
                  <a:lnTo>
                    <a:pt x="300" y="480"/>
                  </a:lnTo>
                  <a:lnTo>
                    <a:pt x="300" y="474"/>
                  </a:lnTo>
                  <a:lnTo>
                    <a:pt x="300" y="462"/>
                  </a:lnTo>
                  <a:lnTo>
                    <a:pt x="294" y="450"/>
                  </a:lnTo>
                  <a:lnTo>
                    <a:pt x="300" y="444"/>
                  </a:lnTo>
                  <a:lnTo>
                    <a:pt x="300" y="432"/>
                  </a:lnTo>
                  <a:lnTo>
                    <a:pt x="300" y="426"/>
                  </a:lnTo>
                  <a:lnTo>
                    <a:pt x="312" y="414"/>
                  </a:lnTo>
                  <a:lnTo>
                    <a:pt x="312" y="408"/>
                  </a:lnTo>
                  <a:lnTo>
                    <a:pt x="312" y="396"/>
                  </a:lnTo>
                  <a:lnTo>
                    <a:pt x="306" y="384"/>
                  </a:lnTo>
                  <a:lnTo>
                    <a:pt x="300" y="366"/>
                  </a:lnTo>
                  <a:lnTo>
                    <a:pt x="294" y="360"/>
                  </a:lnTo>
                  <a:lnTo>
                    <a:pt x="294" y="354"/>
                  </a:lnTo>
                  <a:lnTo>
                    <a:pt x="288" y="354"/>
                  </a:lnTo>
                  <a:lnTo>
                    <a:pt x="282" y="360"/>
                  </a:lnTo>
                  <a:lnTo>
                    <a:pt x="276" y="360"/>
                  </a:lnTo>
                  <a:lnTo>
                    <a:pt x="276" y="348"/>
                  </a:lnTo>
                  <a:lnTo>
                    <a:pt x="294" y="324"/>
                  </a:lnTo>
                  <a:lnTo>
                    <a:pt x="318" y="312"/>
                  </a:lnTo>
                  <a:lnTo>
                    <a:pt x="324" y="294"/>
                  </a:lnTo>
                  <a:lnTo>
                    <a:pt x="390" y="300"/>
                  </a:lnTo>
                  <a:lnTo>
                    <a:pt x="414" y="282"/>
                  </a:lnTo>
                  <a:lnTo>
                    <a:pt x="444" y="258"/>
                  </a:lnTo>
                  <a:lnTo>
                    <a:pt x="450" y="300"/>
                  </a:lnTo>
                  <a:lnTo>
                    <a:pt x="564" y="312"/>
                  </a:lnTo>
                  <a:lnTo>
                    <a:pt x="606" y="294"/>
                  </a:lnTo>
                  <a:lnTo>
                    <a:pt x="654" y="210"/>
                  </a:lnTo>
                  <a:lnTo>
                    <a:pt x="666" y="216"/>
                  </a:lnTo>
                  <a:lnTo>
                    <a:pt x="684" y="210"/>
                  </a:lnTo>
                  <a:lnTo>
                    <a:pt x="702" y="258"/>
                  </a:lnTo>
                  <a:lnTo>
                    <a:pt x="786" y="264"/>
                  </a:lnTo>
                  <a:lnTo>
                    <a:pt x="822" y="252"/>
                  </a:lnTo>
                  <a:lnTo>
                    <a:pt x="822" y="228"/>
                  </a:lnTo>
                  <a:lnTo>
                    <a:pt x="804" y="198"/>
                  </a:lnTo>
                  <a:lnTo>
                    <a:pt x="828" y="186"/>
                  </a:lnTo>
                  <a:lnTo>
                    <a:pt x="852" y="192"/>
                  </a:lnTo>
                  <a:lnTo>
                    <a:pt x="858" y="186"/>
                  </a:lnTo>
                  <a:lnTo>
                    <a:pt x="858" y="168"/>
                  </a:lnTo>
                  <a:lnTo>
                    <a:pt x="846" y="162"/>
                  </a:lnTo>
                  <a:lnTo>
                    <a:pt x="846" y="138"/>
                  </a:lnTo>
                  <a:lnTo>
                    <a:pt x="852" y="132"/>
                  </a:lnTo>
                  <a:lnTo>
                    <a:pt x="858" y="96"/>
                  </a:lnTo>
                  <a:lnTo>
                    <a:pt x="834" y="84"/>
                  </a:lnTo>
                  <a:lnTo>
                    <a:pt x="822" y="48"/>
                  </a:lnTo>
                  <a:lnTo>
                    <a:pt x="828" y="30"/>
                  </a:lnTo>
                  <a:lnTo>
                    <a:pt x="846" y="24"/>
                  </a:lnTo>
                  <a:lnTo>
                    <a:pt x="846" y="0"/>
                  </a:lnTo>
                  <a:lnTo>
                    <a:pt x="936" y="24"/>
                  </a:lnTo>
                  <a:lnTo>
                    <a:pt x="990" y="18"/>
                  </a:lnTo>
                  <a:lnTo>
                    <a:pt x="990" y="24"/>
                  </a:lnTo>
                  <a:lnTo>
                    <a:pt x="1008" y="78"/>
                  </a:lnTo>
                  <a:lnTo>
                    <a:pt x="1044" y="132"/>
                  </a:lnTo>
                  <a:lnTo>
                    <a:pt x="1068" y="198"/>
                  </a:lnTo>
                  <a:lnTo>
                    <a:pt x="1080" y="234"/>
                  </a:lnTo>
                  <a:lnTo>
                    <a:pt x="1086" y="300"/>
                  </a:lnTo>
                  <a:lnTo>
                    <a:pt x="1068" y="300"/>
                  </a:lnTo>
                  <a:lnTo>
                    <a:pt x="1044" y="312"/>
                  </a:lnTo>
                  <a:lnTo>
                    <a:pt x="1032" y="324"/>
                  </a:lnTo>
                  <a:lnTo>
                    <a:pt x="1032" y="336"/>
                  </a:lnTo>
                  <a:lnTo>
                    <a:pt x="1044" y="354"/>
                  </a:lnTo>
                  <a:lnTo>
                    <a:pt x="1032" y="378"/>
                  </a:lnTo>
                  <a:lnTo>
                    <a:pt x="996" y="384"/>
                  </a:lnTo>
                  <a:lnTo>
                    <a:pt x="948" y="378"/>
                  </a:lnTo>
                  <a:lnTo>
                    <a:pt x="948" y="37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C95C625C-2DF9-4AF3-BCD4-DA0E11A41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230" y="3332163"/>
              <a:ext cx="133350" cy="95250"/>
            </a:xfrm>
            <a:custGeom>
              <a:avLst/>
              <a:gdLst>
                <a:gd name="T0" fmla="*/ 60 w 84"/>
                <a:gd name="T1" fmla="*/ 12 h 60"/>
                <a:gd name="T2" fmla="*/ 66 w 84"/>
                <a:gd name="T3" fmla="*/ 12 h 60"/>
                <a:gd name="T4" fmla="*/ 78 w 84"/>
                <a:gd name="T5" fmla="*/ 12 h 60"/>
                <a:gd name="T6" fmla="*/ 84 w 84"/>
                <a:gd name="T7" fmla="*/ 12 h 60"/>
                <a:gd name="T8" fmla="*/ 84 w 84"/>
                <a:gd name="T9" fmla="*/ 18 h 60"/>
                <a:gd name="T10" fmla="*/ 78 w 84"/>
                <a:gd name="T11" fmla="*/ 24 h 60"/>
                <a:gd name="T12" fmla="*/ 72 w 84"/>
                <a:gd name="T13" fmla="*/ 24 h 60"/>
                <a:gd name="T14" fmla="*/ 66 w 84"/>
                <a:gd name="T15" fmla="*/ 30 h 60"/>
                <a:gd name="T16" fmla="*/ 60 w 84"/>
                <a:gd name="T17" fmla="*/ 24 h 60"/>
                <a:gd name="T18" fmla="*/ 54 w 84"/>
                <a:gd name="T19" fmla="*/ 24 h 60"/>
                <a:gd name="T20" fmla="*/ 48 w 84"/>
                <a:gd name="T21" fmla="*/ 18 h 60"/>
                <a:gd name="T22" fmla="*/ 42 w 84"/>
                <a:gd name="T23" fmla="*/ 18 h 60"/>
                <a:gd name="T24" fmla="*/ 42 w 84"/>
                <a:gd name="T25" fmla="*/ 24 h 60"/>
                <a:gd name="T26" fmla="*/ 42 w 84"/>
                <a:gd name="T27" fmla="*/ 30 h 60"/>
                <a:gd name="T28" fmla="*/ 42 w 84"/>
                <a:gd name="T29" fmla="*/ 42 h 60"/>
                <a:gd name="T30" fmla="*/ 48 w 84"/>
                <a:gd name="T31" fmla="*/ 48 h 60"/>
                <a:gd name="T32" fmla="*/ 42 w 84"/>
                <a:gd name="T33" fmla="*/ 54 h 60"/>
                <a:gd name="T34" fmla="*/ 36 w 84"/>
                <a:gd name="T35" fmla="*/ 60 h 60"/>
                <a:gd name="T36" fmla="*/ 30 w 84"/>
                <a:gd name="T37" fmla="*/ 60 h 60"/>
                <a:gd name="T38" fmla="*/ 24 w 84"/>
                <a:gd name="T39" fmla="*/ 54 h 60"/>
                <a:gd name="T40" fmla="*/ 24 w 84"/>
                <a:gd name="T41" fmla="*/ 48 h 60"/>
                <a:gd name="T42" fmla="*/ 18 w 84"/>
                <a:gd name="T43" fmla="*/ 48 h 60"/>
                <a:gd name="T44" fmla="*/ 18 w 84"/>
                <a:gd name="T45" fmla="*/ 54 h 60"/>
                <a:gd name="T46" fmla="*/ 6 w 84"/>
                <a:gd name="T47" fmla="*/ 54 h 60"/>
                <a:gd name="T48" fmla="*/ 6 w 84"/>
                <a:gd name="T49" fmla="*/ 48 h 60"/>
                <a:gd name="T50" fmla="*/ 0 w 84"/>
                <a:gd name="T51" fmla="*/ 36 h 60"/>
                <a:gd name="T52" fmla="*/ 0 w 84"/>
                <a:gd name="T53" fmla="*/ 24 h 60"/>
                <a:gd name="T54" fmla="*/ 0 w 84"/>
                <a:gd name="T55" fmla="*/ 18 h 60"/>
                <a:gd name="T56" fmla="*/ 6 w 84"/>
                <a:gd name="T57" fmla="*/ 12 h 60"/>
                <a:gd name="T58" fmla="*/ 12 w 84"/>
                <a:gd name="T59" fmla="*/ 6 h 60"/>
                <a:gd name="T60" fmla="*/ 24 w 84"/>
                <a:gd name="T61" fmla="*/ 6 h 60"/>
                <a:gd name="T62" fmla="*/ 36 w 84"/>
                <a:gd name="T63" fmla="*/ 0 h 60"/>
                <a:gd name="T64" fmla="*/ 48 w 84"/>
                <a:gd name="T65" fmla="*/ 0 h 60"/>
                <a:gd name="T66" fmla="*/ 54 w 84"/>
                <a:gd name="T67" fmla="*/ 6 h 60"/>
                <a:gd name="T68" fmla="*/ 60 w 84"/>
                <a:gd name="T6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60">
                  <a:moveTo>
                    <a:pt x="60" y="12"/>
                  </a:moveTo>
                  <a:lnTo>
                    <a:pt x="66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60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D91485A0-716C-4F70-BE31-756EB13F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955" y="3856038"/>
              <a:ext cx="28575" cy="28575"/>
            </a:xfrm>
            <a:custGeom>
              <a:avLst/>
              <a:gdLst>
                <a:gd name="T0" fmla="*/ 6 w 18"/>
                <a:gd name="T1" fmla="*/ 6 h 18"/>
                <a:gd name="T2" fmla="*/ 12 w 18"/>
                <a:gd name="T3" fmla="*/ 0 h 18"/>
                <a:gd name="T4" fmla="*/ 18 w 18"/>
                <a:gd name="T5" fmla="*/ 6 h 18"/>
                <a:gd name="T6" fmla="*/ 18 w 18"/>
                <a:gd name="T7" fmla="*/ 12 h 18"/>
                <a:gd name="T8" fmla="*/ 12 w 18"/>
                <a:gd name="T9" fmla="*/ 12 h 18"/>
                <a:gd name="T10" fmla="*/ 12 w 18"/>
                <a:gd name="T11" fmla="*/ 18 h 18"/>
                <a:gd name="T12" fmla="*/ 0 w 18"/>
                <a:gd name="T13" fmla="*/ 18 h 18"/>
                <a:gd name="T14" fmla="*/ 0 w 18"/>
                <a:gd name="T15" fmla="*/ 12 h 18"/>
                <a:gd name="T16" fmla="*/ 6 w 18"/>
                <a:gd name="T1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6" y="6"/>
                  </a:move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34B483A0-57D5-4681-985F-53F84D12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630" y="3322638"/>
              <a:ext cx="19050" cy="19050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F5DE242D-90F9-4A00-A5E3-564805B70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830" y="5665788"/>
              <a:ext cx="638175" cy="457200"/>
            </a:xfrm>
            <a:custGeom>
              <a:avLst/>
              <a:gdLst>
                <a:gd name="T0" fmla="*/ 324 w 402"/>
                <a:gd name="T1" fmla="*/ 246 h 288"/>
                <a:gd name="T2" fmla="*/ 300 w 402"/>
                <a:gd name="T3" fmla="*/ 252 h 288"/>
                <a:gd name="T4" fmla="*/ 282 w 402"/>
                <a:gd name="T5" fmla="*/ 252 h 288"/>
                <a:gd name="T6" fmla="*/ 276 w 402"/>
                <a:gd name="T7" fmla="*/ 252 h 288"/>
                <a:gd name="T8" fmla="*/ 270 w 402"/>
                <a:gd name="T9" fmla="*/ 258 h 288"/>
                <a:gd name="T10" fmla="*/ 270 w 402"/>
                <a:gd name="T11" fmla="*/ 282 h 288"/>
                <a:gd name="T12" fmla="*/ 246 w 402"/>
                <a:gd name="T13" fmla="*/ 282 h 288"/>
                <a:gd name="T14" fmla="*/ 240 w 402"/>
                <a:gd name="T15" fmla="*/ 288 h 288"/>
                <a:gd name="T16" fmla="*/ 234 w 402"/>
                <a:gd name="T17" fmla="*/ 270 h 288"/>
                <a:gd name="T18" fmla="*/ 222 w 402"/>
                <a:gd name="T19" fmla="*/ 270 h 288"/>
                <a:gd name="T20" fmla="*/ 210 w 402"/>
                <a:gd name="T21" fmla="*/ 276 h 288"/>
                <a:gd name="T22" fmla="*/ 198 w 402"/>
                <a:gd name="T23" fmla="*/ 258 h 288"/>
                <a:gd name="T24" fmla="*/ 168 w 402"/>
                <a:gd name="T25" fmla="*/ 252 h 288"/>
                <a:gd name="T26" fmla="*/ 144 w 402"/>
                <a:gd name="T27" fmla="*/ 252 h 288"/>
                <a:gd name="T28" fmla="*/ 108 w 402"/>
                <a:gd name="T29" fmla="*/ 240 h 288"/>
                <a:gd name="T30" fmla="*/ 60 w 402"/>
                <a:gd name="T31" fmla="*/ 204 h 288"/>
                <a:gd name="T32" fmla="*/ 54 w 402"/>
                <a:gd name="T33" fmla="*/ 210 h 288"/>
                <a:gd name="T34" fmla="*/ 36 w 402"/>
                <a:gd name="T35" fmla="*/ 210 h 288"/>
                <a:gd name="T36" fmla="*/ 6 w 402"/>
                <a:gd name="T37" fmla="*/ 198 h 288"/>
                <a:gd name="T38" fmla="*/ 0 w 402"/>
                <a:gd name="T39" fmla="*/ 186 h 288"/>
                <a:gd name="T40" fmla="*/ 12 w 402"/>
                <a:gd name="T41" fmla="*/ 180 h 288"/>
                <a:gd name="T42" fmla="*/ 6 w 402"/>
                <a:gd name="T43" fmla="*/ 168 h 288"/>
                <a:gd name="T44" fmla="*/ 6 w 402"/>
                <a:gd name="T45" fmla="*/ 162 h 288"/>
                <a:gd name="T46" fmla="*/ 6 w 402"/>
                <a:gd name="T47" fmla="*/ 150 h 288"/>
                <a:gd name="T48" fmla="*/ 24 w 402"/>
                <a:gd name="T49" fmla="*/ 144 h 288"/>
                <a:gd name="T50" fmla="*/ 30 w 402"/>
                <a:gd name="T51" fmla="*/ 120 h 288"/>
                <a:gd name="T52" fmla="*/ 18 w 402"/>
                <a:gd name="T53" fmla="*/ 114 h 288"/>
                <a:gd name="T54" fmla="*/ 18 w 402"/>
                <a:gd name="T55" fmla="*/ 108 h 288"/>
                <a:gd name="T56" fmla="*/ 18 w 402"/>
                <a:gd name="T57" fmla="*/ 102 h 288"/>
                <a:gd name="T58" fmla="*/ 30 w 402"/>
                <a:gd name="T59" fmla="*/ 96 h 288"/>
                <a:gd name="T60" fmla="*/ 48 w 402"/>
                <a:gd name="T61" fmla="*/ 108 h 288"/>
                <a:gd name="T62" fmla="*/ 48 w 402"/>
                <a:gd name="T63" fmla="*/ 120 h 288"/>
                <a:gd name="T64" fmla="*/ 66 w 402"/>
                <a:gd name="T65" fmla="*/ 120 h 288"/>
                <a:gd name="T66" fmla="*/ 108 w 402"/>
                <a:gd name="T67" fmla="*/ 108 h 288"/>
                <a:gd name="T68" fmla="*/ 132 w 402"/>
                <a:gd name="T69" fmla="*/ 132 h 288"/>
                <a:gd name="T70" fmla="*/ 144 w 402"/>
                <a:gd name="T71" fmla="*/ 126 h 288"/>
                <a:gd name="T72" fmla="*/ 132 w 402"/>
                <a:gd name="T73" fmla="*/ 84 h 288"/>
                <a:gd name="T74" fmla="*/ 156 w 402"/>
                <a:gd name="T75" fmla="*/ 78 h 288"/>
                <a:gd name="T76" fmla="*/ 216 w 402"/>
                <a:gd name="T77" fmla="*/ 54 h 288"/>
                <a:gd name="T78" fmla="*/ 216 w 402"/>
                <a:gd name="T79" fmla="*/ 42 h 288"/>
                <a:gd name="T80" fmla="*/ 210 w 402"/>
                <a:gd name="T81" fmla="*/ 12 h 288"/>
                <a:gd name="T82" fmla="*/ 234 w 402"/>
                <a:gd name="T83" fmla="*/ 24 h 288"/>
                <a:gd name="T84" fmla="*/ 264 w 402"/>
                <a:gd name="T85" fmla="*/ 6 h 288"/>
                <a:gd name="T86" fmla="*/ 270 w 402"/>
                <a:gd name="T87" fmla="*/ 0 h 288"/>
                <a:gd name="T88" fmla="*/ 300 w 402"/>
                <a:gd name="T89" fmla="*/ 12 h 288"/>
                <a:gd name="T90" fmla="*/ 306 w 402"/>
                <a:gd name="T91" fmla="*/ 0 h 288"/>
                <a:gd name="T92" fmla="*/ 324 w 402"/>
                <a:gd name="T93" fmla="*/ 12 h 288"/>
                <a:gd name="T94" fmla="*/ 342 w 402"/>
                <a:gd name="T95" fmla="*/ 0 h 288"/>
                <a:gd name="T96" fmla="*/ 372 w 402"/>
                <a:gd name="T97" fmla="*/ 12 h 288"/>
                <a:gd name="T98" fmla="*/ 372 w 402"/>
                <a:gd name="T99" fmla="*/ 24 h 288"/>
                <a:gd name="T100" fmla="*/ 384 w 402"/>
                <a:gd name="T101" fmla="*/ 24 h 288"/>
                <a:gd name="T102" fmla="*/ 402 w 402"/>
                <a:gd name="T103" fmla="*/ 30 h 288"/>
                <a:gd name="T104" fmla="*/ 402 w 402"/>
                <a:gd name="T105" fmla="*/ 78 h 288"/>
                <a:gd name="T106" fmla="*/ 372 w 402"/>
                <a:gd name="T107" fmla="*/ 102 h 288"/>
                <a:gd name="T108" fmla="*/ 366 w 402"/>
                <a:gd name="T109" fmla="*/ 138 h 288"/>
                <a:gd name="T110" fmla="*/ 384 w 402"/>
                <a:gd name="T111" fmla="*/ 162 h 288"/>
                <a:gd name="T112" fmla="*/ 372 w 402"/>
                <a:gd name="T113" fmla="*/ 180 h 288"/>
                <a:gd name="T114" fmla="*/ 384 w 402"/>
                <a:gd name="T115" fmla="*/ 192 h 288"/>
                <a:gd name="T116" fmla="*/ 372 w 402"/>
                <a:gd name="T117" fmla="*/ 222 h 288"/>
                <a:gd name="T118" fmla="*/ 384 w 402"/>
                <a:gd name="T119" fmla="*/ 228 h 288"/>
                <a:gd name="T120" fmla="*/ 372 w 402"/>
                <a:gd name="T121" fmla="*/ 246 h 288"/>
                <a:gd name="T122" fmla="*/ 354 w 402"/>
                <a:gd name="T123" fmla="*/ 240 h 288"/>
                <a:gd name="T124" fmla="*/ 324 w 402"/>
                <a:gd name="T125" fmla="*/ 24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2" h="288">
                  <a:moveTo>
                    <a:pt x="324" y="246"/>
                  </a:moveTo>
                  <a:lnTo>
                    <a:pt x="300" y="252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58"/>
                  </a:lnTo>
                  <a:lnTo>
                    <a:pt x="270" y="282"/>
                  </a:lnTo>
                  <a:lnTo>
                    <a:pt x="246" y="282"/>
                  </a:lnTo>
                  <a:lnTo>
                    <a:pt x="240" y="288"/>
                  </a:lnTo>
                  <a:lnTo>
                    <a:pt x="234" y="270"/>
                  </a:lnTo>
                  <a:lnTo>
                    <a:pt x="222" y="270"/>
                  </a:lnTo>
                  <a:lnTo>
                    <a:pt x="210" y="276"/>
                  </a:lnTo>
                  <a:lnTo>
                    <a:pt x="198" y="258"/>
                  </a:lnTo>
                  <a:lnTo>
                    <a:pt x="168" y="252"/>
                  </a:lnTo>
                  <a:lnTo>
                    <a:pt x="144" y="252"/>
                  </a:lnTo>
                  <a:lnTo>
                    <a:pt x="108" y="240"/>
                  </a:lnTo>
                  <a:lnTo>
                    <a:pt x="60" y="204"/>
                  </a:lnTo>
                  <a:lnTo>
                    <a:pt x="54" y="210"/>
                  </a:lnTo>
                  <a:lnTo>
                    <a:pt x="36" y="210"/>
                  </a:lnTo>
                  <a:lnTo>
                    <a:pt x="6" y="198"/>
                  </a:lnTo>
                  <a:lnTo>
                    <a:pt x="0" y="186"/>
                  </a:lnTo>
                  <a:lnTo>
                    <a:pt x="12" y="180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50"/>
                  </a:lnTo>
                  <a:lnTo>
                    <a:pt x="24" y="144"/>
                  </a:lnTo>
                  <a:lnTo>
                    <a:pt x="30" y="120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30" y="96"/>
                  </a:lnTo>
                  <a:lnTo>
                    <a:pt x="48" y="108"/>
                  </a:lnTo>
                  <a:lnTo>
                    <a:pt x="48" y="120"/>
                  </a:lnTo>
                  <a:lnTo>
                    <a:pt x="66" y="120"/>
                  </a:lnTo>
                  <a:lnTo>
                    <a:pt x="108" y="108"/>
                  </a:lnTo>
                  <a:lnTo>
                    <a:pt x="132" y="132"/>
                  </a:lnTo>
                  <a:lnTo>
                    <a:pt x="144" y="126"/>
                  </a:lnTo>
                  <a:lnTo>
                    <a:pt x="132" y="84"/>
                  </a:lnTo>
                  <a:lnTo>
                    <a:pt x="156" y="78"/>
                  </a:lnTo>
                  <a:lnTo>
                    <a:pt x="216" y="54"/>
                  </a:lnTo>
                  <a:lnTo>
                    <a:pt x="216" y="42"/>
                  </a:lnTo>
                  <a:lnTo>
                    <a:pt x="210" y="12"/>
                  </a:lnTo>
                  <a:lnTo>
                    <a:pt x="234" y="24"/>
                  </a:lnTo>
                  <a:lnTo>
                    <a:pt x="264" y="6"/>
                  </a:lnTo>
                  <a:lnTo>
                    <a:pt x="270" y="0"/>
                  </a:lnTo>
                  <a:lnTo>
                    <a:pt x="300" y="12"/>
                  </a:lnTo>
                  <a:lnTo>
                    <a:pt x="306" y="0"/>
                  </a:lnTo>
                  <a:lnTo>
                    <a:pt x="324" y="12"/>
                  </a:lnTo>
                  <a:lnTo>
                    <a:pt x="342" y="0"/>
                  </a:lnTo>
                  <a:lnTo>
                    <a:pt x="372" y="12"/>
                  </a:lnTo>
                  <a:lnTo>
                    <a:pt x="372" y="24"/>
                  </a:lnTo>
                  <a:lnTo>
                    <a:pt x="384" y="24"/>
                  </a:lnTo>
                  <a:lnTo>
                    <a:pt x="402" y="30"/>
                  </a:lnTo>
                  <a:lnTo>
                    <a:pt x="402" y="78"/>
                  </a:lnTo>
                  <a:lnTo>
                    <a:pt x="372" y="102"/>
                  </a:lnTo>
                  <a:lnTo>
                    <a:pt x="366" y="138"/>
                  </a:lnTo>
                  <a:lnTo>
                    <a:pt x="384" y="162"/>
                  </a:lnTo>
                  <a:lnTo>
                    <a:pt x="372" y="180"/>
                  </a:lnTo>
                  <a:lnTo>
                    <a:pt x="384" y="192"/>
                  </a:lnTo>
                  <a:lnTo>
                    <a:pt x="372" y="222"/>
                  </a:lnTo>
                  <a:lnTo>
                    <a:pt x="384" y="228"/>
                  </a:lnTo>
                  <a:lnTo>
                    <a:pt x="372" y="246"/>
                  </a:lnTo>
                  <a:lnTo>
                    <a:pt x="354" y="240"/>
                  </a:lnTo>
                  <a:lnTo>
                    <a:pt x="324" y="24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15F1DEB5-6495-4A08-AA4B-2A9D888C5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855" y="4922838"/>
              <a:ext cx="742950" cy="952500"/>
            </a:xfrm>
            <a:custGeom>
              <a:avLst/>
              <a:gdLst>
                <a:gd name="T0" fmla="*/ 456 w 468"/>
                <a:gd name="T1" fmla="*/ 468 h 600"/>
                <a:gd name="T2" fmla="*/ 420 w 468"/>
                <a:gd name="T3" fmla="*/ 468 h 600"/>
                <a:gd name="T4" fmla="*/ 384 w 468"/>
                <a:gd name="T5" fmla="*/ 468 h 600"/>
                <a:gd name="T6" fmla="*/ 348 w 468"/>
                <a:gd name="T7" fmla="*/ 492 h 600"/>
                <a:gd name="T8" fmla="*/ 330 w 468"/>
                <a:gd name="T9" fmla="*/ 510 h 600"/>
                <a:gd name="T10" fmla="*/ 270 w 468"/>
                <a:gd name="T11" fmla="*/ 546 h 600"/>
                <a:gd name="T12" fmla="*/ 258 w 468"/>
                <a:gd name="T13" fmla="*/ 594 h 600"/>
                <a:gd name="T14" fmla="*/ 222 w 468"/>
                <a:gd name="T15" fmla="*/ 576 h 600"/>
                <a:gd name="T16" fmla="*/ 162 w 468"/>
                <a:gd name="T17" fmla="*/ 588 h 600"/>
                <a:gd name="T18" fmla="*/ 144 w 468"/>
                <a:gd name="T19" fmla="*/ 564 h 600"/>
                <a:gd name="T20" fmla="*/ 126 w 468"/>
                <a:gd name="T21" fmla="*/ 570 h 600"/>
                <a:gd name="T22" fmla="*/ 96 w 468"/>
                <a:gd name="T23" fmla="*/ 564 h 600"/>
                <a:gd name="T24" fmla="*/ 96 w 468"/>
                <a:gd name="T25" fmla="*/ 546 h 600"/>
                <a:gd name="T26" fmla="*/ 90 w 468"/>
                <a:gd name="T27" fmla="*/ 486 h 600"/>
                <a:gd name="T28" fmla="*/ 60 w 468"/>
                <a:gd name="T29" fmla="*/ 486 h 600"/>
                <a:gd name="T30" fmla="*/ 24 w 468"/>
                <a:gd name="T31" fmla="*/ 456 h 600"/>
                <a:gd name="T32" fmla="*/ 12 w 468"/>
                <a:gd name="T33" fmla="*/ 414 h 600"/>
                <a:gd name="T34" fmla="*/ 0 w 468"/>
                <a:gd name="T35" fmla="*/ 378 h 600"/>
                <a:gd name="T36" fmla="*/ 36 w 468"/>
                <a:gd name="T37" fmla="*/ 354 h 600"/>
                <a:gd name="T38" fmla="*/ 60 w 468"/>
                <a:gd name="T39" fmla="*/ 318 h 600"/>
                <a:gd name="T40" fmla="*/ 48 w 468"/>
                <a:gd name="T41" fmla="*/ 300 h 600"/>
                <a:gd name="T42" fmla="*/ 66 w 468"/>
                <a:gd name="T43" fmla="*/ 282 h 600"/>
                <a:gd name="T44" fmla="*/ 72 w 468"/>
                <a:gd name="T45" fmla="*/ 216 h 600"/>
                <a:gd name="T46" fmla="*/ 54 w 468"/>
                <a:gd name="T47" fmla="*/ 186 h 600"/>
                <a:gd name="T48" fmla="*/ 48 w 468"/>
                <a:gd name="T49" fmla="*/ 162 h 600"/>
                <a:gd name="T50" fmla="*/ 78 w 468"/>
                <a:gd name="T51" fmla="*/ 126 h 600"/>
                <a:gd name="T52" fmla="*/ 90 w 468"/>
                <a:gd name="T53" fmla="*/ 78 h 600"/>
                <a:gd name="T54" fmla="*/ 162 w 468"/>
                <a:gd name="T55" fmla="*/ 60 h 600"/>
                <a:gd name="T56" fmla="*/ 216 w 468"/>
                <a:gd name="T57" fmla="*/ 36 h 600"/>
                <a:gd name="T58" fmla="*/ 246 w 468"/>
                <a:gd name="T59" fmla="*/ 30 h 600"/>
                <a:gd name="T60" fmla="*/ 276 w 468"/>
                <a:gd name="T61" fmla="*/ 0 h 600"/>
                <a:gd name="T62" fmla="*/ 294 w 468"/>
                <a:gd name="T63" fmla="*/ 42 h 600"/>
                <a:gd name="T64" fmla="*/ 318 w 468"/>
                <a:gd name="T65" fmla="*/ 78 h 600"/>
                <a:gd name="T66" fmla="*/ 354 w 468"/>
                <a:gd name="T67" fmla="*/ 96 h 600"/>
                <a:gd name="T68" fmla="*/ 384 w 468"/>
                <a:gd name="T69" fmla="*/ 132 h 600"/>
                <a:gd name="T70" fmla="*/ 426 w 468"/>
                <a:gd name="T71" fmla="*/ 144 h 600"/>
                <a:gd name="T72" fmla="*/ 444 w 468"/>
                <a:gd name="T73" fmla="*/ 180 h 600"/>
                <a:gd name="T74" fmla="*/ 414 w 468"/>
                <a:gd name="T75" fmla="*/ 204 h 600"/>
                <a:gd name="T76" fmla="*/ 420 w 468"/>
                <a:gd name="T77" fmla="*/ 252 h 600"/>
                <a:gd name="T78" fmla="*/ 444 w 468"/>
                <a:gd name="T79" fmla="*/ 282 h 600"/>
                <a:gd name="T80" fmla="*/ 426 w 468"/>
                <a:gd name="T81" fmla="*/ 288 h 600"/>
                <a:gd name="T82" fmla="*/ 456 w 468"/>
                <a:gd name="T83" fmla="*/ 324 h 600"/>
                <a:gd name="T84" fmla="*/ 438 w 468"/>
                <a:gd name="T85" fmla="*/ 342 h 600"/>
                <a:gd name="T86" fmla="*/ 468 w 468"/>
                <a:gd name="T87" fmla="*/ 378 h 600"/>
                <a:gd name="T88" fmla="*/ 456 w 468"/>
                <a:gd name="T89" fmla="*/ 40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8" h="600">
                  <a:moveTo>
                    <a:pt x="456" y="402"/>
                  </a:moveTo>
                  <a:lnTo>
                    <a:pt x="456" y="468"/>
                  </a:lnTo>
                  <a:lnTo>
                    <a:pt x="438" y="480"/>
                  </a:lnTo>
                  <a:lnTo>
                    <a:pt x="420" y="468"/>
                  </a:lnTo>
                  <a:lnTo>
                    <a:pt x="414" y="480"/>
                  </a:lnTo>
                  <a:lnTo>
                    <a:pt x="384" y="468"/>
                  </a:lnTo>
                  <a:lnTo>
                    <a:pt x="378" y="474"/>
                  </a:lnTo>
                  <a:lnTo>
                    <a:pt x="348" y="492"/>
                  </a:lnTo>
                  <a:lnTo>
                    <a:pt x="324" y="480"/>
                  </a:lnTo>
                  <a:lnTo>
                    <a:pt x="330" y="510"/>
                  </a:lnTo>
                  <a:lnTo>
                    <a:pt x="330" y="522"/>
                  </a:lnTo>
                  <a:lnTo>
                    <a:pt x="270" y="546"/>
                  </a:lnTo>
                  <a:lnTo>
                    <a:pt x="246" y="552"/>
                  </a:lnTo>
                  <a:lnTo>
                    <a:pt x="258" y="594"/>
                  </a:lnTo>
                  <a:lnTo>
                    <a:pt x="246" y="600"/>
                  </a:lnTo>
                  <a:lnTo>
                    <a:pt x="222" y="576"/>
                  </a:lnTo>
                  <a:lnTo>
                    <a:pt x="180" y="588"/>
                  </a:lnTo>
                  <a:lnTo>
                    <a:pt x="162" y="588"/>
                  </a:lnTo>
                  <a:lnTo>
                    <a:pt x="162" y="576"/>
                  </a:lnTo>
                  <a:lnTo>
                    <a:pt x="144" y="564"/>
                  </a:lnTo>
                  <a:lnTo>
                    <a:pt x="132" y="570"/>
                  </a:lnTo>
                  <a:lnTo>
                    <a:pt x="126" y="570"/>
                  </a:lnTo>
                  <a:lnTo>
                    <a:pt x="126" y="558"/>
                  </a:lnTo>
                  <a:lnTo>
                    <a:pt x="96" y="564"/>
                  </a:lnTo>
                  <a:lnTo>
                    <a:pt x="84" y="552"/>
                  </a:lnTo>
                  <a:lnTo>
                    <a:pt x="96" y="546"/>
                  </a:lnTo>
                  <a:lnTo>
                    <a:pt x="84" y="516"/>
                  </a:lnTo>
                  <a:lnTo>
                    <a:pt x="90" y="486"/>
                  </a:lnTo>
                  <a:lnTo>
                    <a:pt x="72" y="468"/>
                  </a:lnTo>
                  <a:lnTo>
                    <a:pt x="60" y="486"/>
                  </a:lnTo>
                  <a:lnTo>
                    <a:pt x="30" y="468"/>
                  </a:lnTo>
                  <a:lnTo>
                    <a:pt x="24" y="456"/>
                  </a:lnTo>
                  <a:lnTo>
                    <a:pt x="18" y="438"/>
                  </a:lnTo>
                  <a:lnTo>
                    <a:pt x="12" y="414"/>
                  </a:lnTo>
                  <a:lnTo>
                    <a:pt x="24" y="408"/>
                  </a:lnTo>
                  <a:lnTo>
                    <a:pt x="0" y="378"/>
                  </a:lnTo>
                  <a:lnTo>
                    <a:pt x="36" y="360"/>
                  </a:lnTo>
                  <a:lnTo>
                    <a:pt x="36" y="354"/>
                  </a:lnTo>
                  <a:lnTo>
                    <a:pt x="42" y="336"/>
                  </a:lnTo>
                  <a:lnTo>
                    <a:pt x="60" y="318"/>
                  </a:lnTo>
                  <a:lnTo>
                    <a:pt x="48" y="306"/>
                  </a:lnTo>
                  <a:lnTo>
                    <a:pt x="48" y="300"/>
                  </a:lnTo>
                  <a:lnTo>
                    <a:pt x="48" y="276"/>
                  </a:lnTo>
                  <a:lnTo>
                    <a:pt x="66" y="282"/>
                  </a:lnTo>
                  <a:lnTo>
                    <a:pt x="78" y="252"/>
                  </a:lnTo>
                  <a:lnTo>
                    <a:pt x="72" y="216"/>
                  </a:lnTo>
                  <a:lnTo>
                    <a:pt x="54" y="204"/>
                  </a:lnTo>
                  <a:lnTo>
                    <a:pt x="54" y="186"/>
                  </a:lnTo>
                  <a:lnTo>
                    <a:pt x="36" y="180"/>
                  </a:lnTo>
                  <a:lnTo>
                    <a:pt x="48" y="162"/>
                  </a:lnTo>
                  <a:lnTo>
                    <a:pt x="72" y="156"/>
                  </a:lnTo>
                  <a:lnTo>
                    <a:pt x="78" y="126"/>
                  </a:lnTo>
                  <a:lnTo>
                    <a:pt x="90" y="114"/>
                  </a:lnTo>
                  <a:lnTo>
                    <a:pt x="90" y="78"/>
                  </a:lnTo>
                  <a:lnTo>
                    <a:pt x="126" y="78"/>
                  </a:lnTo>
                  <a:lnTo>
                    <a:pt x="162" y="60"/>
                  </a:lnTo>
                  <a:lnTo>
                    <a:pt x="180" y="24"/>
                  </a:lnTo>
                  <a:lnTo>
                    <a:pt x="216" y="36"/>
                  </a:lnTo>
                  <a:lnTo>
                    <a:pt x="222" y="30"/>
                  </a:lnTo>
                  <a:lnTo>
                    <a:pt x="246" y="30"/>
                  </a:lnTo>
                  <a:lnTo>
                    <a:pt x="258" y="24"/>
                  </a:lnTo>
                  <a:lnTo>
                    <a:pt x="276" y="0"/>
                  </a:lnTo>
                  <a:lnTo>
                    <a:pt x="294" y="6"/>
                  </a:lnTo>
                  <a:lnTo>
                    <a:pt x="294" y="42"/>
                  </a:lnTo>
                  <a:lnTo>
                    <a:pt x="312" y="54"/>
                  </a:lnTo>
                  <a:lnTo>
                    <a:pt x="318" y="78"/>
                  </a:lnTo>
                  <a:lnTo>
                    <a:pt x="336" y="96"/>
                  </a:lnTo>
                  <a:lnTo>
                    <a:pt x="354" y="96"/>
                  </a:lnTo>
                  <a:lnTo>
                    <a:pt x="360" y="120"/>
                  </a:lnTo>
                  <a:lnTo>
                    <a:pt x="384" y="132"/>
                  </a:lnTo>
                  <a:lnTo>
                    <a:pt x="402" y="120"/>
                  </a:lnTo>
                  <a:lnTo>
                    <a:pt x="426" y="144"/>
                  </a:lnTo>
                  <a:lnTo>
                    <a:pt x="432" y="150"/>
                  </a:lnTo>
                  <a:lnTo>
                    <a:pt x="444" y="180"/>
                  </a:lnTo>
                  <a:lnTo>
                    <a:pt x="420" y="210"/>
                  </a:lnTo>
                  <a:lnTo>
                    <a:pt x="414" y="204"/>
                  </a:lnTo>
                  <a:lnTo>
                    <a:pt x="402" y="228"/>
                  </a:lnTo>
                  <a:lnTo>
                    <a:pt x="420" y="252"/>
                  </a:lnTo>
                  <a:lnTo>
                    <a:pt x="438" y="276"/>
                  </a:lnTo>
                  <a:lnTo>
                    <a:pt x="444" y="282"/>
                  </a:lnTo>
                  <a:lnTo>
                    <a:pt x="450" y="294"/>
                  </a:lnTo>
                  <a:lnTo>
                    <a:pt x="426" y="288"/>
                  </a:lnTo>
                  <a:lnTo>
                    <a:pt x="426" y="318"/>
                  </a:lnTo>
                  <a:lnTo>
                    <a:pt x="456" y="324"/>
                  </a:lnTo>
                  <a:lnTo>
                    <a:pt x="450" y="330"/>
                  </a:lnTo>
                  <a:lnTo>
                    <a:pt x="438" y="342"/>
                  </a:lnTo>
                  <a:lnTo>
                    <a:pt x="444" y="360"/>
                  </a:lnTo>
                  <a:lnTo>
                    <a:pt x="468" y="378"/>
                  </a:lnTo>
                  <a:lnTo>
                    <a:pt x="462" y="408"/>
                  </a:lnTo>
                  <a:lnTo>
                    <a:pt x="456" y="40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9423D653-6DC7-4005-A4E0-33B4DF6FE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7755" y="5380038"/>
              <a:ext cx="476250" cy="676275"/>
            </a:xfrm>
            <a:custGeom>
              <a:avLst/>
              <a:gdLst>
                <a:gd name="T0" fmla="*/ 246 w 300"/>
                <a:gd name="T1" fmla="*/ 408 h 426"/>
                <a:gd name="T2" fmla="*/ 246 w 300"/>
                <a:gd name="T3" fmla="*/ 420 h 426"/>
                <a:gd name="T4" fmla="*/ 228 w 300"/>
                <a:gd name="T5" fmla="*/ 426 h 426"/>
                <a:gd name="T6" fmla="*/ 210 w 300"/>
                <a:gd name="T7" fmla="*/ 414 h 426"/>
                <a:gd name="T8" fmla="*/ 192 w 300"/>
                <a:gd name="T9" fmla="*/ 420 h 426"/>
                <a:gd name="T10" fmla="*/ 186 w 300"/>
                <a:gd name="T11" fmla="*/ 408 h 426"/>
                <a:gd name="T12" fmla="*/ 174 w 300"/>
                <a:gd name="T13" fmla="*/ 414 h 426"/>
                <a:gd name="T14" fmla="*/ 162 w 300"/>
                <a:gd name="T15" fmla="*/ 414 h 426"/>
                <a:gd name="T16" fmla="*/ 126 w 300"/>
                <a:gd name="T17" fmla="*/ 426 h 426"/>
                <a:gd name="T18" fmla="*/ 114 w 300"/>
                <a:gd name="T19" fmla="*/ 420 h 426"/>
                <a:gd name="T20" fmla="*/ 108 w 300"/>
                <a:gd name="T21" fmla="*/ 384 h 426"/>
                <a:gd name="T22" fmla="*/ 96 w 300"/>
                <a:gd name="T23" fmla="*/ 378 h 426"/>
                <a:gd name="T24" fmla="*/ 78 w 300"/>
                <a:gd name="T25" fmla="*/ 396 h 426"/>
                <a:gd name="T26" fmla="*/ 72 w 300"/>
                <a:gd name="T27" fmla="*/ 396 h 426"/>
                <a:gd name="T28" fmla="*/ 66 w 300"/>
                <a:gd name="T29" fmla="*/ 378 h 426"/>
                <a:gd name="T30" fmla="*/ 54 w 300"/>
                <a:gd name="T31" fmla="*/ 372 h 426"/>
                <a:gd name="T32" fmla="*/ 42 w 300"/>
                <a:gd name="T33" fmla="*/ 372 h 426"/>
                <a:gd name="T34" fmla="*/ 30 w 300"/>
                <a:gd name="T35" fmla="*/ 360 h 426"/>
                <a:gd name="T36" fmla="*/ 42 w 300"/>
                <a:gd name="T37" fmla="*/ 342 h 426"/>
                <a:gd name="T38" fmla="*/ 24 w 300"/>
                <a:gd name="T39" fmla="*/ 318 h 426"/>
                <a:gd name="T40" fmla="*/ 30 w 300"/>
                <a:gd name="T41" fmla="*/ 282 h 426"/>
                <a:gd name="T42" fmla="*/ 60 w 300"/>
                <a:gd name="T43" fmla="*/ 258 h 426"/>
                <a:gd name="T44" fmla="*/ 60 w 300"/>
                <a:gd name="T45" fmla="*/ 210 h 426"/>
                <a:gd name="T46" fmla="*/ 42 w 300"/>
                <a:gd name="T47" fmla="*/ 204 h 426"/>
                <a:gd name="T48" fmla="*/ 30 w 300"/>
                <a:gd name="T49" fmla="*/ 204 h 426"/>
                <a:gd name="T50" fmla="*/ 30 w 300"/>
                <a:gd name="T51" fmla="*/ 192 h 426"/>
                <a:gd name="T52" fmla="*/ 0 w 300"/>
                <a:gd name="T53" fmla="*/ 180 h 426"/>
                <a:gd name="T54" fmla="*/ 0 w 300"/>
                <a:gd name="T55" fmla="*/ 114 h 426"/>
                <a:gd name="T56" fmla="*/ 6 w 300"/>
                <a:gd name="T57" fmla="*/ 120 h 426"/>
                <a:gd name="T58" fmla="*/ 108 w 300"/>
                <a:gd name="T59" fmla="*/ 108 h 426"/>
                <a:gd name="T60" fmla="*/ 120 w 300"/>
                <a:gd name="T61" fmla="*/ 42 h 426"/>
                <a:gd name="T62" fmla="*/ 150 w 300"/>
                <a:gd name="T63" fmla="*/ 30 h 426"/>
                <a:gd name="T64" fmla="*/ 168 w 300"/>
                <a:gd name="T65" fmla="*/ 36 h 426"/>
                <a:gd name="T66" fmla="*/ 186 w 300"/>
                <a:gd name="T67" fmla="*/ 6 h 426"/>
                <a:gd name="T68" fmla="*/ 186 w 300"/>
                <a:gd name="T69" fmla="*/ 0 h 426"/>
                <a:gd name="T70" fmla="*/ 210 w 300"/>
                <a:gd name="T71" fmla="*/ 12 h 426"/>
                <a:gd name="T72" fmla="*/ 234 w 300"/>
                <a:gd name="T73" fmla="*/ 48 h 426"/>
                <a:gd name="T74" fmla="*/ 270 w 300"/>
                <a:gd name="T75" fmla="*/ 66 h 426"/>
                <a:gd name="T76" fmla="*/ 258 w 300"/>
                <a:gd name="T77" fmla="*/ 102 h 426"/>
                <a:gd name="T78" fmla="*/ 258 w 300"/>
                <a:gd name="T79" fmla="*/ 138 h 426"/>
                <a:gd name="T80" fmla="*/ 270 w 300"/>
                <a:gd name="T81" fmla="*/ 150 h 426"/>
                <a:gd name="T82" fmla="*/ 270 w 300"/>
                <a:gd name="T83" fmla="*/ 162 h 426"/>
                <a:gd name="T84" fmla="*/ 288 w 300"/>
                <a:gd name="T85" fmla="*/ 180 h 426"/>
                <a:gd name="T86" fmla="*/ 300 w 300"/>
                <a:gd name="T87" fmla="*/ 180 h 426"/>
                <a:gd name="T88" fmla="*/ 300 w 300"/>
                <a:gd name="T89" fmla="*/ 204 h 426"/>
                <a:gd name="T90" fmla="*/ 288 w 300"/>
                <a:gd name="T91" fmla="*/ 204 h 426"/>
                <a:gd name="T92" fmla="*/ 276 w 300"/>
                <a:gd name="T93" fmla="*/ 234 h 426"/>
                <a:gd name="T94" fmla="*/ 252 w 300"/>
                <a:gd name="T95" fmla="*/ 252 h 426"/>
                <a:gd name="T96" fmla="*/ 246 w 300"/>
                <a:gd name="T97" fmla="*/ 252 h 426"/>
                <a:gd name="T98" fmla="*/ 228 w 300"/>
                <a:gd name="T99" fmla="*/ 252 h 426"/>
                <a:gd name="T100" fmla="*/ 216 w 300"/>
                <a:gd name="T101" fmla="*/ 270 h 426"/>
                <a:gd name="T102" fmla="*/ 228 w 300"/>
                <a:gd name="T103" fmla="*/ 282 h 426"/>
                <a:gd name="T104" fmla="*/ 228 w 300"/>
                <a:gd name="T105" fmla="*/ 312 h 426"/>
                <a:gd name="T106" fmla="*/ 216 w 300"/>
                <a:gd name="T107" fmla="*/ 306 h 426"/>
                <a:gd name="T108" fmla="*/ 216 w 300"/>
                <a:gd name="T109" fmla="*/ 324 h 426"/>
                <a:gd name="T110" fmla="*/ 228 w 300"/>
                <a:gd name="T111" fmla="*/ 330 h 426"/>
                <a:gd name="T112" fmla="*/ 222 w 300"/>
                <a:gd name="T113" fmla="*/ 348 h 426"/>
                <a:gd name="T114" fmla="*/ 222 w 300"/>
                <a:gd name="T115" fmla="*/ 354 h 426"/>
                <a:gd name="T116" fmla="*/ 222 w 300"/>
                <a:gd name="T117" fmla="*/ 366 h 426"/>
                <a:gd name="T118" fmla="*/ 240 w 300"/>
                <a:gd name="T119" fmla="*/ 384 h 426"/>
                <a:gd name="T120" fmla="*/ 240 w 300"/>
                <a:gd name="T121" fmla="*/ 402 h 426"/>
                <a:gd name="T122" fmla="*/ 246 w 300"/>
                <a:gd name="T123" fmla="*/ 408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426">
                  <a:moveTo>
                    <a:pt x="246" y="408"/>
                  </a:moveTo>
                  <a:lnTo>
                    <a:pt x="246" y="420"/>
                  </a:lnTo>
                  <a:lnTo>
                    <a:pt x="228" y="426"/>
                  </a:lnTo>
                  <a:lnTo>
                    <a:pt x="210" y="414"/>
                  </a:lnTo>
                  <a:lnTo>
                    <a:pt x="192" y="420"/>
                  </a:lnTo>
                  <a:lnTo>
                    <a:pt x="186" y="408"/>
                  </a:lnTo>
                  <a:lnTo>
                    <a:pt x="174" y="414"/>
                  </a:lnTo>
                  <a:lnTo>
                    <a:pt x="162" y="414"/>
                  </a:lnTo>
                  <a:lnTo>
                    <a:pt x="126" y="426"/>
                  </a:lnTo>
                  <a:lnTo>
                    <a:pt x="114" y="420"/>
                  </a:lnTo>
                  <a:lnTo>
                    <a:pt x="108" y="384"/>
                  </a:lnTo>
                  <a:lnTo>
                    <a:pt x="96" y="378"/>
                  </a:lnTo>
                  <a:lnTo>
                    <a:pt x="78" y="396"/>
                  </a:lnTo>
                  <a:lnTo>
                    <a:pt x="72" y="396"/>
                  </a:lnTo>
                  <a:lnTo>
                    <a:pt x="66" y="378"/>
                  </a:lnTo>
                  <a:lnTo>
                    <a:pt x="54" y="372"/>
                  </a:lnTo>
                  <a:lnTo>
                    <a:pt x="42" y="372"/>
                  </a:lnTo>
                  <a:lnTo>
                    <a:pt x="30" y="360"/>
                  </a:lnTo>
                  <a:lnTo>
                    <a:pt x="42" y="342"/>
                  </a:lnTo>
                  <a:lnTo>
                    <a:pt x="24" y="318"/>
                  </a:lnTo>
                  <a:lnTo>
                    <a:pt x="30" y="282"/>
                  </a:lnTo>
                  <a:lnTo>
                    <a:pt x="60" y="258"/>
                  </a:lnTo>
                  <a:lnTo>
                    <a:pt x="60" y="210"/>
                  </a:lnTo>
                  <a:lnTo>
                    <a:pt x="42" y="204"/>
                  </a:lnTo>
                  <a:lnTo>
                    <a:pt x="30" y="204"/>
                  </a:lnTo>
                  <a:lnTo>
                    <a:pt x="30" y="192"/>
                  </a:lnTo>
                  <a:lnTo>
                    <a:pt x="0" y="180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08" y="108"/>
                  </a:lnTo>
                  <a:lnTo>
                    <a:pt x="120" y="42"/>
                  </a:lnTo>
                  <a:lnTo>
                    <a:pt x="150" y="30"/>
                  </a:lnTo>
                  <a:lnTo>
                    <a:pt x="168" y="36"/>
                  </a:lnTo>
                  <a:lnTo>
                    <a:pt x="186" y="6"/>
                  </a:lnTo>
                  <a:lnTo>
                    <a:pt x="186" y="0"/>
                  </a:lnTo>
                  <a:lnTo>
                    <a:pt x="210" y="12"/>
                  </a:lnTo>
                  <a:lnTo>
                    <a:pt x="234" y="48"/>
                  </a:lnTo>
                  <a:lnTo>
                    <a:pt x="270" y="66"/>
                  </a:lnTo>
                  <a:lnTo>
                    <a:pt x="258" y="102"/>
                  </a:lnTo>
                  <a:lnTo>
                    <a:pt x="258" y="138"/>
                  </a:lnTo>
                  <a:lnTo>
                    <a:pt x="270" y="150"/>
                  </a:lnTo>
                  <a:lnTo>
                    <a:pt x="270" y="162"/>
                  </a:lnTo>
                  <a:lnTo>
                    <a:pt x="288" y="180"/>
                  </a:lnTo>
                  <a:lnTo>
                    <a:pt x="300" y="180"/>
                  </a:lnTo>
                  <a:lnTo>
                    <a:pt x="300" y="204"/>
                  </a:lnTo>
                  <a:lnTo>
                    <a:pt x="288" y="204"/>
                  </a:lnTo>
                  <a:lnTo>
                    <a:pt x="276" y="234"/>
                  </a:lnTo>
                  <a:lnTo>
                    <a:pt x="252" y="252"/>
                  </a:lnTo>
                  <a:lnTo>
                    <a:pt x="246" y="252"/>
                  </a:lnTo>
                  <a:lnTo>
                    <a:pt x="228" y="252"/>
                  </a:lnTo>
                  <a:lnTo>
                    <a:pt x="216" y="270"/>
                  </a:lnTo>
                  <a:lnTo>
                    <a:pt x="228" y="282"/>
                  </a:lnTo>
                  <a:lnTo>
                    <a:pt x="228" y="312"/>
                  </a:lnTo>
                  <a:lnTo>
                    <a:pt x="216" y="306"/>
                  </a:lnTo>
                  <a:lnTo>
                    <a:pt x="216" y="324"/>
                  </a:lnTo>
                  <a:lnTo>
                    <a:pt x="228" y="330"/>
                  </a:lnTo>
                  <a:lnTo>
                    <a:pt x="222" y="348"/>
                  </a:lnTo>
                  <a:lnTo>
                    <a:pt x="222" y="354"/>
                  </a:lnTo>
                  <a:lnTo>
                    <a:pt x="222" y="366"/>
                  </a:lnTo>
                  <a:lnTo>
                    <a:pt x="240" y="384"/>
                  </a:lnTo>
                  <a:lnTo>
                    <a:pt x="240" y="402"/>
                  </a:lnTo>
                  <a:lnTo>
                    <a:pt x="246" y="40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94802AB5-A743-45E7-80FD-47A6F4B9A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530" y="5970588"/>
              <a:ext cx="1123950" cy="590550"/>
            </a:xfrm>
            <a:custGeom>
              <a:avLst/>
              <a:gdLst>
                <a:gd name="T0" fmla="*/ 12 w 708"/>
                <a:gd name="T1" fmla="*/ 294 h 372"/>
                <a:gd name="T2" fmla="*/ 36 w 708"/>
                <a:gd name="T3" fmla="*/ 258 h 372"/>
                <a:gd name="T4" fmla="*/ 102 w 708"/>
                <a:gd name="T5" fmla="*/ 240 h 372"/>
                <a:gd name="T6" fmla="*/ 174 w 708"/>
                <a:gd name="T7" fmla="*/ 186 h 372"/>
                <a:gd name="T8" fmla="*/ 174 w 708"/>
                <a:gd name="T9" fmla="*/ 132 h 372"/>
                <a:gd name="T10" fmla="*/ 210 w 708"/>
                <a:gd name="T11" fmla="*/ 66 h 372"/>
                <a:gd name="T12" fmla="*/ 282 w 708"/>
                <a:gd name="T13" fmla="*/ 84 h 372"/>
                <a:gd name="T14" fmla="*/ 318 w 708"/>
                <a:gd name="T15" fmla="*/ 90 h 372"/>
                <a:gd name="T16" fmla="*/ 354 w 708"/>
                <a:gd name="T17" fmla="*/ 60 h 372"/>
                <a:gd name="T18" fmla="*/ 444 w 708"/>
                <a:gd name="T19" fmla="*/ 54 h 372"/>
                <a:gd name="T20" fmla="*/ 468 w 708"/>
                <a:gd name="T21" fmla="*/ 0 h 372"/>
                <a:gd name="T22" fmla="*/ 510 w 708"/>
                <a:gd name="T23" fmla="*/ 6 h 372"/>
                <a:gd name="T24" fmla="*/ 576 w 708"/>
                <a:gd name="T25" fmla="*/ 42 h 372"/>
                <a:gd name="T26" fmla="*/ 624 w 708"/>
                <a:gd name="T27" fmla="*/ 42 h 372"/>
                <a:gd name="T28" fmla="*/ 672 w 708"/>
                <a:gd name="T29" fmla="*/ 36 h 372"/>
                <a:gd name="T30" fmla="*/ 708 w 708"/>
                <a:gd name="T31" fmla="*/ 84 h 372"/>
                <a:gd name="T32" fmla="*/ 708 w 708"/>
                <a:gd name="T33" fmla="*/ 150 h 372"/>
                <a:gd name="T34" fmla="*/ 678 w 708"/>
                <a:gd name="T35" fmla="*/ 162 h 372"/>
                <a:gd name="T36" fmla="*/ 660 w 708"/>
                <a:gd name="T37" fmla="*/ 156 h 372"/>
                <a:gd name="T38" fmla="*/ 648 w 708"/>
                <a:gd name="T39" fmla="*/ 180 h 372"/>
                <a:gd name="T40" fmla="*/ 612 w 708"/>
                <a:gd name="T41" fmla="*/ 138 h 372"/>
                <a:gd name="T42" fmla="*/ 624 w 708"/>
                <a:gd name="T43" fmla="*/ 174 h 372"/>
                <a:gd name="T44" fmla="*/ 618 w 708"/>
                <a:gd name="T45" fmla="*/ 192 h 372"/>
                <a:gd name="T46" fmla="*/ 612 w 708"/>
                <a:gd name="T47" fmla="*/ 216 h 372"/>
                <a:gd name="T48" fmla="*/ 594 w 708"/>
                <a:gd name="T49" fmla="*/ 192 h 372"/>
                <a:gd name="T50" fmla="*/ 588 w 708"/>
                <a:gd name="T51" fmla="*/ 216 h 372"/>
                <a:gd name="T52" fmla="*/ 564 w 708"/>
                <a:gd name="T53" fmla="*/ 216 h 372"/>
                <a:gd name="T54" fmla="*/ 546 w 708"/>
                <a:gd name="T55" fmla="*/ 186 h 372"/>
                <a:gd name="T56" fmla="*/ 522 w 708"/>
                <a:gd name="T57" fmla="*/ 204 h 372"/>
                <a:gd name="T58" fmla="*/ 504 w 708"/>
                <a:gd name="T59" fmla="*/ 216 h 372"/>
                <a:gd name="T60" fmla="*/ 462 w 708"/>
                <a:gd name="T61" fmla="*/ 216 h 372"/>
                <a:gd name="T62" fmla="*/ 444 w 708"/>
                <a:gd name="T63" fmla="*/ 240 h 372"/>
                <a:gd name="T64" fmla="*/ 426 w 708"/>
                <a:gd name="T65" fmla="*/ 264 h 372"/>
                <a:gd name="T66" fmla="*/ 414 w 708"/>
                <a:gd name="T67" fmla="*/ 258 h 372"/>
                <a:gd name="T68" fmla="*/ 390 w 708"/>
                <a:gd name="T69" fmla="*/ 252 h 372"/>
                <a:gd name="T70" fmla="*/ 354 w 708"/>
                <a:gd name="T71" fmla="*/ 264 h 372"/>
                <a:gd name="T72" fmla="*/ 348 w 708"/>
                <a:gd name="T73" fmla="*/ 270 h 372"/>
                <a:gd name="T74" fmla="*/ 312 w 708"/>
                <a:gd name="T75" fmla="*/ 318 h 372"/>
                <a:gd name="T76" fmla="*/ 312 w 708"/>
                <a:gd name="T77" fmla="*/ 306 h 372"/>
                <a:gd name="T78" fmla="*/ 294 w 708"/>
                <a:gd name="T79" fmla="*/ 306 h 372"/>
                <a:gd name="T80" fmla="*/ 294 w 708"/>
                <a:gd name="T81" fmla="*/ 282 h 372"/>
                <a:gd name="T82" fmla="*/ 270 w 708"/>
                <a:gd name="T83" fmla="*/ 294 h 372"/>
                <a:gd name="T84" fmla="*/ 228 w 708"/>
                <a:gd name="T85" fmla="*/ 294 h 372"/>
                <a:gd name="T86" fmla="*/ 180 w 708"/>
                <a:gd name="T87" fmla="*/ 318 h 372"/>
                <a:gd name="T88" fmla="*/ 156 w 708"/>
                <a:gd name="T89" fmla="*/ 318 h 372"/>
                <a:gd name="T90" fmla="*/ 138 w 708"/>
                <a:gd name="T91" fmla="*/ 330 h 372"/>
                <a:gd name="T92" fmla="*/ 102 w 708"/>
                <a:gd name="T93" fmla="*/ 324 h 372"/>
                <a:gd name="T94" fmla="*/ 84 w 708"/>
                <a:gd name="T95" fmla="*/ 348 h 372"/>
                <a:gd name="T96" fmla="*/ 48 w 708"/>
                <a:gd name="T97" fmla="*/ 366 h 372"/>
                <a:gd name="T98" fmla="*/ 12 w 708"/>
                <a:gd name="T99" fmla="*/ 372 h 372"/>
                <a:gd name="T100" fmla="*/ 12 w 708"/>
                <a:gd name="T101" fmla="*/ 354 h 372"/>
                <a:gd name="T102" fmla="*/ 48 w 708"/>
                <a:gd name="T103" fmla="*/ 330 h 372"/>
                <a:gd name="T104" fmla="*/ 42 w 708"/>
                <a:gd name="T105" fmla="*/ 300 h 372"/>
                <a:gd name="T106" fmla="*/ 36 w 708"/>
                <a:gd name="T107" fmla="*/ 330 h 372"/>
                <a:gd name="T108" fmla="*/ 6 w 708"/>
                <a:gd name="T109" fmla="*/ 32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8" h="372">
                  <a:moveTo>
                    <a:pt x="0" y="312"/>
                  </a:moveTo>
                  <a:lnTo>
                    <a:pt x="0" y="300"/>
                  </a:lnTo>
                  <a:lnTo>
                    <a:pt x="6" y="300"/>
                  </a:lnTo>
                  <a:lnTo>
                    <a:pt x="12" y="294"/>
                  </a:lnTo>
                  <a:lnTo>
                    <a:pt x="18" y="300"/>
                  </a:lnTo>
                  <a:lnTo>
                    <a:pt x="30" y="300"/>
                  </a:lnTo>
                  <a:lnTo>
                    <a:pt x="30" y="282"/>
                  </a:lnTo>
                  <a:lnTo>
                    <a:pt x="36" y="258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90" y="234"/>
                  </a:lnTo>
                  <a:lnTo>
                    <a:pt x="102" y="240"/>
                  </a:lnTo>
                  <a:lnTo>
                    <a:pt x="132" y="228"/>
                  </a:lnTo>
                  <a:lnTo>
                    <a:pt x="156" y="234"/>
                  </a:lnTo>
                  <a:lnTo>
                    <a:pt x="156" y="198"/>
                  </a:lnTo>
                  <a:lnTo>
                    <a:pt x="174" y="186"/>
                  </a:lnTo>
                  <a:lnTo>
                    <a:pt x="180" y="162"/>
                  </a:lnTo>
                  <a:lnTo>
                    <a:pt x="186" y="162"/>
                  </a:lnTo>
                  <a:lnTo>
                    <a:pt x="186" y="138"/>
                  </a:lnTo>
                  <a:lnTo>
                    <a:pt x="174" y="132"/>
                  </a:lnTo>
                  <a:lnTo>
                    <a:pt x="174" y="114"/>
                  </a:lnTo>
                  <a:lnTo>
                    <a:pt x="204" y="108"/>
                  </a:lnTo>
                  <a:lnTo>
                    <a:pt x="216" y="78"/>
                  </a:lnTo>
                  <a:lnTo>
                    <a:pt x="210" y="66"/>
                  </a:lnTo>
                  <a:lnTo>
                    <a:pt x="216" y="60"/>
                  </a:lnTo>
                  <a:lnTo>
                    <a:pt x="240" y="60"/>
                  </a:lnTo>
                  <a:lnTo>
                    <a:pt x="270" y="66"/>
                  </a:lnTo>
                  <a:lnTo>
                    <a:pt x="282" y="84"/>
                  </a:lnTo>
                  <a:lnTo>
                    <a:pt x="294" y="78"/>
                  </a:lnTo>
                  <a:lnTo>
                    <a:pt x="306" y="78"/>
                  </a:lnTo>
                  <a:lnTo>
                    <a:pt x="312" y="96"/>
                  </a:lnTo>
                  <a:lnTo>
                    <a:pt x="318" y="90"/>
                  </a:lnTo>
                  <a:lnTo>
                    <a:pt x="342" y="90"/>
                  </a:lnTo>
                  <a:lnTo>
                    <a:pt x="342" y="66"/>
                  </a:lnTo>
                  <a:lnTo>
                    <a:pt x="348" y="60"/>
                  </a:lnTo>
                  <a:lnTo>
                    <a:pt x="354" y="60"/>
                  </a:lnTo>
                  <a:lnTo>
                    <a:pt x="372" y="60"/>
                  </a:lnTo>
                  <a:lnTo>
                    <a:pt x="396" y="54"/>
                  </a:lnTo>
                  <a:lnTo>
                    <a:pt x="426" y="48"/>
                  </a:lnTo>
                  <a:lnTo>
                    <a:pt x="444" y="54"/>
                  </a:lnTo>
                  <a:lnTo>
                    <a:pt x="456" y="36"/>
                  </a:lnTo>
                  <a:lnTo>
                    <a:pt x="444" y="30"/>
                  </a:lnTo>
                  <a:lnTo>
                    <a:pt x="456" y="0"/>
                  </a:lnTo>
                  <a:lnTo>
                    <a:pt x="468" y="0"/>
                  </a:lnTo>
                  <a:lnTo>
                    <a:pt x="480" y="6"/>
                  </a:lnTo>
                  <a:lnTo>
                    <a:pt x="486" y="24"/>
                  </a:lnTo>
                  <a:lnTo>
                    <a:pt x="492" y="24"/>
                  </a:lnTo>
                  <a:lnTo>
                    <a:pt x="510" y="6"/>
                  </a:lnTo>
                  <a:lnTo>
                    <a:pt x="522" y="12"/>
                  </a:lnTo>
                  <a:lnTo>
                    <a:pt x="528" y="48"/>
                  </a:lnTo>
                  <a:lnTo>
                    <a:pt x="540" y="54"/>
                  </a:lnTo>
                  <a:lnTo>
                    <a:pt x="576" y="42"/>
                  </a:lnTo>
                  <a:lnTo>
                    <a:pt x="588" y="42"/>
                  </a:lnTo>
                  <a:lnTo>
                    <a:pt x="600" y="36"/>
                  </a:lnTo>
                  <a:lnTo>
                    <a:pt x="606" y="48"/>
                  </a:lnTo>
                  <a:lnTo>
                    <a:pt x="624" y="42"/>
                  </a:lnTo>
                  <a:lnTo>
                    <a:pt x="642" y="54"/>
                  </a:lnTo>
                  <a:lnTo>
                    <a:pt x="660" y="48"/>
                  </a:lnTo>
                  <a:lnTo>
                    <a:pt x="660" y="36"/>
                  </a:lnTo>
                  <a:lnTo>
                    <a:pt x="672" y="36"/>
                  </a:lnTo>
                  <a:lnTo>
                    <a:pt x="678" y="42"/>
                  </a:lnTo>
                  <a:lnTo>
                    <a:pt x="690" y="66"/>
                  </a:lnTo>
                  <a:lnTo>
                    <a:pt x="702" y="66"/>
                  </a:lnTo>
                  <a:lnTo>
                    <a:pt x="708" y="84"/>
                  </a:lnTo>
                  <a:lnTo>
                    <a:pt x="708" y="120"/>
                  </a:lnTo>
                  <a:lnTo>
                    <a:pt x="708" y="132"/>
                  </a:lnTo>
                  <a:lnTo>
                    <a:pt x="708" y="138"/>
                  </a:lnTo>
                  <a:lnTo>
                    <a:pt x="708" y="150"/>
                  </a:lnTo>
                  <a:lnTo>
                    <a:pt x="702" y="156"/>
                  </a:lnTo>
                  <a:lnTo>
                    <a:pt x="690" y="168"/>
                  </a:lnTo>
                  <a:lnTo>
                    <a:pt x="684" y="168"/>
                  </a:lnTo>
                  <a:lnTo>
                    <a:pt x="678" y="162"/>
                  </a:lnTo>
                  <a:lnTo>
                    <a:pt x="672" y="150"/>
                  </a:lnTo>
                  <a:lnTo>
                    <a:pt x="666" y="150"/>
                  </a:lnTo>
                  <a:lnTo>
                    <a:pt x="666" y="156"/>
                  </a:lnTo>
                  <a:lnTo>
                    <a:pt x="660" y="156"/>
                  </a:lnTo>
                  <a:lnTo>
                    <a:pt x="660" y="168"/>
                  </a:lnTo>
                  <a:lnTo>
                    <a:pt x="660" y="174"/>
                  </a:lnTo>
                  <a:lnTo>
                    <a:pt x="654" y="180"/>
                  </a:lnTo>
                  <a:lnTo>
                    <a:pt x="648" y="180"/>
                  </a:lnTo>
                  <a:lnTo>
                    <a:pt x="642" y="168"/>
                  </a:lnTo>
                  <a:lnTo>
                    <a:pt x="636" y="162"/>
                  </a:lnTo>
                  <a:lnTo>
                    <a:pt x="618" y="144"/>
                  </a:lnTo>
                  <a:lnTo>
                    <a:pt x="612" y="138"/>
                  </a:lnTo>
                  <a:lnTo>
                    <a:pt x="606" y="144"/>
                  </a:lnTo>
                  <a:lnTo>
                    <a:pt x="612" y="156"/>
                  </a:lnTo>
                  <a:lnTo>
                    <a:pt x="618" y="162"/>
                  </a:lnTo>
                  <a:lnTo>
                    <a:pt x="624" y="174"/>
                  </a:lnTo>
                  <a:lnTo>
                    <a:pt x="636" y="192"/>
                  </a:lnTo>
                  <a:lnTo>
                    <a:pt x="630" y="198"/>
                  </a:lnTo>
                  <a:lnTo>
                    <a:pt x="624" y="198"/>
                  </a:lnTo>
                  <a:lnTo>
                    <a:pt x="618" y="192"/>
                  </a:lnTo>
                  <a:lnTo>
                    <a:pt x="612" y="198"/>
                  </a:lnTo>
                  <a:lnTo>
                    <a:pt x="612" y="204"/>
                  </a:lnTo>
                  <a:lnTo>
                    <a:pt x="612" y="210"/>
                  </a:lnTo>
                  <a:lnTo>
                    <a:pt x="612" y="216"/>
                  </a:lnTo>
                  <a:lnTo>
                    <a:pt x="606" y="216"/>
                  </a:lnTo>
                  <a:lnTo>
                    <a:pt x="600" y="204"/>
                  </a:lnTo>
                  <a:lnTo>
                    <a:pt x="600" y="198"/>
                  </a:lnTo>
                  <a:lnTo>
                    <a:pt x="594" y="192"/>
                  </a:lnTo>
                  <a:lnTo>
                    <a:pt x="588" y="198"/>
                  </a:lnTo>
                  <a:lnTo>
                    <a:pt x="594" y="210"/>
                  </a:lnTo>
                  <a:lnTo>
                    <a:pt x="594" y="222"/>
                  </a:lnTo>
                  <a:lnTo>
                    <a:pt x="588" y="216"/>
                  </a:lnTo>
                  <a:lnTo>
                    <a:pt x="582" y="216"/>
                  </a:lnTo>
                  <a:lnTo>
                    <a:pt x="576" y="222"/>
                  </a:lnTo>
                  <a:lnTo>
                    <a:pt x="570" y="222"/>
                  </a:lnTo>
                  <a:lnTo>
                    <a:pt x="564" y="216"/>
                  </a:lnTo>
                  <a:lnTo>
                    <a:pt x="552" y="210"/>
                  </a:lnTo>
                  <a:lnTo>
                    <a:pt x="552" y="204"/>
                  </a:lnTo>
                  <a:lnTo>
                    <a:pt x="546" y="192"/>
                  </a:lnTo>
                  <a:lnTo>
                    <a:pt x="546" y="186"/>
                  </a:lnTo>
                  <a:lnTo>
                    <a:pt x="540" y="186"/>
                  </a:lnTo>
                  <a:lnTo>
                    <a:pt x="534" y="192"/>
                  </a:lnTo>
                  <a:lnTo>
                    <a:pt x="528" y="192"/>
                  </a:lnTo>
                  <a:lnTo>
                    <a:pt x="522" y="204"/>
                  </a:lnTo>
                  <a:lnTo>
                    <a:pt x="522" y="210"/>
                  </a:lnTo>
                  <a:lnTo>
                    <a:pt x="516" y="216"/>
                  </a:lnTo>
                  <a:lnTo>
                    <a:pt x="510" y="216"/>
                  </a:lnTo>
                  <a:lnTo>
                    <a:pt x="504" y="216"/>
                  </a:lnTo>
                  <a:lnTo>
                    <a:pt x="498" y="216"/>
                  </a:lnTo>
                  <a:lnTo>
                    <a:pt x="492" y="216"/>
                  </a:lnTo>
                  <a:lnTo>
                    <a:pt x="486" y="216"/>
                  </a:lnTo>
                  <a:lnTo>
                    <a:pt x="462" y="216"/>
                  </a:lnTo>
                  <a:lnTo>
                    <a:pt x="462" y="222"/>
                  </a:lnTo>
                  <a:lnTo>
                    <a:pt x="456" y="240"/>
                  </a:lnTo>
                  <a:lnTo>
                    <a:pt x="450" y="240"/>
                  </a:lnTo>
                  <a:lnTo>
                    <a:pt x="444" y="240"/>
                  </a:lnTo>
                  <a:lnTo>
                    <a:pt x="438" y="240"/>
                  </a:lnTo>
                  <a:lnTo>
                    <a:pt x="438" y="258"/>
                  </a:lnTo>
                  <a:lnTo>
                    <a:pt x="432" y="264"/>
                  </a:lnTo>
                  <a:lnTo>
                    <a:pt x="426" y="264"/>
                  </a:lnTo>
                  <a:lnTo>
                    <a:pt x="426" y="258"/>
                  </a:lnTo>
                  <a:lnTo>
                    <a:pt x="426" y="252"/>
                  </a:lnTo>
                  <a:lnTo>
                    <a:pt x="420" y="252"/>
                  </a:lnTo>
                  <a:lnTo>
                    <a:pt x="414" y="258"/>
                  </a:lnTo>
                  <a:lnTo>
                    <a:pt x="408" y="264"/>
                  </a:lnTo>
                  <a:lnTo>
                    <a:pt x="402" y="264"/>
                  </a:lnTo>
                  <a:lnTo>
                    <a:pt x="396" y="258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2" y="258"/>
                  </a:lnTo>
                  <a:lnTo>
                    <a:pt x="360" y="264"/>
                  </a:lnTo>
                  <a:lnTo>
                    <a:pt x="354" y="264"/>
                  </a:lnTo>
                  <a:lnTo>
                    <a:pt x="354" y="258"/>
                  </a:lnTo>
                  <a:lnTo>
                    <a:pt x="348" y="258"/>
                  </a:lnTo>
                  <a:lnTo>
                    <a:pt x="348" y="264"/>
                  </a:lnTo>
                  <a:lnTo>
                    <a:pt x="348" y="270"/>
                  </a:lnTo>
                  <a:lnTo>
                    <a:pt x="342" y="282"/>
                  </a:lnTo>
                  <a:lnTo>
                    <a:pt x="336" y="288"/>
                  </a:lnTo>
                  <a:lnTo>
                    <a:pt x="330" y="300"/>
                  </a:lnTo>
                  <a:lnTo>
                    <a:pt x="312" y="318"/>
                  </a:lnTo>
                  <a:lnTo>
                    <a:pt x="306" y="324"/>
                  </a:lnTo>
                  <a:lnTo>
                    <a:pt x="300" y="324"/>
                  </a:lnTo>
                  <a:lnTo>
                    <a:pt x="300" y="318"/>
                  </a:lnTo>
                  <a:lnTo>
                    <a:pt x="312" y="306"/>
                  </a:lnTo>
                  <a:lnTo>
                    <a:pt x="312" y="300"/>
                  </a:lnTo>
                  <a:lnTo>
                    <a:pt x="312" y="294"/>
                  </a:lnTo>
                  <a:lnTo>
                    <a:pt x="306" y="294"/>
                  </a:lnTo>
                  <a:lnTo>
                    <a:pt x="294" y="306"/>
                  </a:lnTo>
                  <a:lnTo>
                    <a:pt x="288" y="300"/>
                  </a:lnTo>
                  <a:lnTo>
                    <a:pt x="288" y="294"/>
                  </a:lnTo>
                  <a:lnTo>
                    <a:pt x="294" y="288"/>
                  </a:lnTo>
                  <a:lnTo>
                    <a:pt x="294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288"/>
                  </a:lnTo>
                  <a:lnTo>
                    <a:pt x="270" y="294"/>
                  </a:lnTo>
                  <a:lnTo>
                    <a:pt x="264" y="294"/>
                  </a:lnTo>
                  <a:lnTo>
                    <a:pt x="258" y="294"/>
                  </a:lnTo>
                  <a:lnTo>
                    <a:pt x="240" y="294"/>
                  </a:lnTo>
                  <a:lnTo>
                    <a:pt x="228" y="294"/>
                  </a:lnTo>
                  <a:lnTo>
                    <a:pt x="210" y="300"/>
                  </a:lnTo>
                  <a:lnTo>
                    <a:pt x="192" y="306"/>
                  </a:lnTo>
                  <a:lnTo>
                    <a:pt x="186" y="312"/>
                  </a:lnTo>
                  <a:lnTo>
                    <a:pt x="180" y="318"/>
                  </a:lnTo>
                  <a:lnTo>
                    <a:pt x="174" y="318"/>
                  </a:lnTo>
                  <a:lnTo>
                    <a:pt x="168" y="318"/>
                  </a:lnTo>
                  <a:lnTo>
                    <a:pt x="162" y="318"/>
                  </a:lnTo>
                  <a:lnTo>
                    <a:pt x="156" y="318"/>
                  </a:lnTo>
                  <a:lnTo>
                    <a:pt x="162" y="330"/>
                  </a:lnTo>
                  <a:lnTo>
                    <a:pt x="156" y="336"/>
                  </a:lnTo>
                  <a:lnTo>
                    <a:pt x="144" y="336"/>
                  </a:lnTo>
                  <a:lnTo>
                    <a:pt x="138" y="330"/>
                  </a:lnTo>
                  <a:lnTo>
                    <a:pt x="132" y="336"/>
                  </a:lnTo>
                  <a:lnTo>
                    <a:pt x="120" y="336"/>
                  </a:lnTo>
                  <a:lnTo>
                    <a:pt x="108" y="330"/>
                  </a:lnTo>
                  <a:lnTo>
                    <a:pt x="102" y="324"/>
                  </a:lnTo>
                  <a:lnTo>
                    <a:pt x="96" y="324"/>
                  </a:lnTo>
                  <a:lnTo>
                    <a:pt x="90" y="330"/>
                  </a:lnTo>
                  <a:lnTo>
                    <a:pt x="84" y="342"/>
                  </a:lnTo>
                  <a:lnTo>
                    <a:pt x="84" y="348"/>
                  </a:lnTo>
                  <a:lnTo>
                    <a:pt x="72" y="360"/>
                  </a:lnTo>
                  <a:lnTo>
                    <a:pt x="66" y="360"/>
                  </a:lnTo>
                  <a:lnTo>
                    <a:pt x="60" y="366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0" y="366"/>
                  </a:lnTo>
                  <a:lnTo>
                    <a:pt x="24" y="366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0" y="360"/>
                  </a:lnTo>
                  <a:lnTo>
                    <a:pt x="6" y="354"/>
                  </a:lnTo>
                  <a:lnTo>
                    <a:pt x="12" y="354"/>
                  </a:lnTo>
                  <a:lnTo>
                    <a:pt x="30" y="348"/>
                  </a:lnTo>
                  <a:lnTo>
                    <a:pt x="42" y="342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48" y="300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42" y="312"/>
                  </a:lnTo>
                  <a:lnTo>
                    <a:pt x="42" y="324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18" y="330"/>
                  </a:lnTo>
                  <a:lnTo>
                    <a:pt x="12" y="330"/>
                  </a:lnTo>
                  <a:lnTo>
                    <a:pt x="6" y="324"/>
                  </a:lnTo>
                  <a:lnTo>
                    <a:pt x="6" y="318"/>
                  </a:lnTo>
                  <a:lnTo>
                    <a:pt x="0" y="3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" name="Freeform 25">
              <a:extLst>
                <a:ext uri="{FF2B5EF4-FFF2-40B4-BE49-F238E27FC236}">
                  <a16:creationId xmlns:a16="http://schemas.microsoft.com/office/drawing/2014/main" id="{3719D037-D608-4684-A980-1859EDDFD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255" y="6284913"/>
              <a:ext cx="28575" cy="66675"/>
            </a:xfrm>
            <a:custGeom>
              <a:avLst/>
              <a:gdLst>
                <a:gd name="T0" fmla="*/ 18 w 18"/>
                <a:gd name="T1" fmla="*/ 30 h 42"/>
                <a:gd name="T2" fmla="*/ 12 w 18"/>
                <a:gd name="T3" fmla="*/ 42 h 42"/>
                <a:gd name="T4" fmla="*/ 6 w 18"/>
                <a:gd name="T5" fmla="*/ 42 h 42"/>
                <a:gd name="T6" fmla="*/ 0 w 18"/>
                <a:gd name="T7" fmla="*/ 42 h 42"/>
                <a:gd name="T8" fmla="*/ 0 w 18"/>
                <a:gd name="T9" fmla="*/ 24 h 42"/>
                <a:gd name="T10" fmla="*/ 0 w 18"/>
                <a:gd name="T11" fmla="*/ 18 h 42"/>
                <a:gd name="T12" fmla="*/ 0 w 18"/>
                <a:gd name="T13" fmla="*/ 12 h 42"/>
                <a:gd name="T14" fmla="*/ 0 w 18"/>
                <a:gd name="T15" fmla="*/ 6 h 42"/>
                <a:gd name="T16" fmla="*/ 0 w 18"/>
                <a:gd name="T17" fmla="*/ 0 h 42"/>
                <a:gd name="T18" fmla="*/ 6 w 18"/>
                <a:gd name="T19" fmla="*/ 6 h 42"/>
                <a:gd name="T20" fmla="*/ 12 w 18"/>
                <a:gd name="T21" fmla="*/ 18 h 42"/>
                <a:gd name="T22" fmla="*/ 12 w 18"/>
                <a:gd name="T23" fmla="*/ 24 h 42"/>
                <a:gd name="T24" fmla="*/ 18 w 18"/>
                <a:gd name="T25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2">
                  <a:moveTo>
                    <a:pt x="18" y="30"/>
                  </a:moveTo>
                  <a:lnTo>
                    <a:pt x="12" y="42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1" name="Freeform 26">
              <a:extLst>
                <a:ext uri="{FF2B5EF4-FFF2-40B4-BE49-F238E27FC236}">
                  <a16:creationId xmlns:a16="http://schemas.microsoft.com/office/drawing/2014/main" id="{BD0979FD-168A-4917-A8E2-6E0AA588D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330" y="6456363"/>
              <a:ext cx="57150" cy="38100"/>
            </a:xfrm>
            <a:custGeom>
              <a:avLst/>
              <a:gdLst>
                <a:gd name="T0" fmla="*/ 36 w 36"/>
                <a:gd name="T1" fmla="*/ 6 h 24"/>
                <a:gd name="T2" fmla="*/ 30 w 36"/>
                <a:gd name="T3" fmla="*/ 12 h 24"/>
                <a:gd name="T4" fmla="*/ 18 w 36"/>
                <a:gd name="T5" fmla="*/ 18 h 24"/>
                <a:gd name="T6" fmla="*/ 12 w 36"/>
                <a:gd name="T7" fmla="*/ 24 h 24"/>
                <a:gd name="T8" fmla="*/ 6 w 36"/>
                <a:gd name="T9" fmla="*/ 18 h 24"/>
                <a:gd name="T10" fmla="*/ 0 w 36"/>
                <a:gd name="T11" fmla="*/ 18 h 24"/>
                <a:gd name="T12" fmla="*/ 6 w 36"/>
                <a:gd name="T13" fmla="*/ 18 h 24"/>
                <a:gd name="T14" fmla="*/ 12 w 36"/>
                <a:gd name="T15" fmla="*/ 6 h 24"/>
                <a:gd name="T16" fmla="*/ 24 w 36"/>
                <a:gd name="T17" fmla="*/ 0 h 24"/>
                <a:gd name="T18" fmla="*/ 36 w 36"/>
                <a:gd name="T19" fmla="*/ 0 h 24"/>
                <a:gd name="T20" fmla="*/ 36 w 36"/>
                <a:gd name="T2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0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36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584ADBCE-CE0A-4D9C-9116-F02735C13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930" y="6332538"/>
              <a:ext cx="47625" cy="28575"/>
            </a:xfrm>
            <a:custGeom>
              <a:avLst/>
              <a:gdLst>
                <a:gd name="T0" fmla="*/ 30 w 30"/>
                <a:gd name="T1" fmla="*/ 12 h 18"/>
                <a:gd name="T2" fmla="*/ 24 w 30"/>
                <a:gd name="T3" fmla="*/ 12 h 18"/>
                <a:gd name="T4" fmla="*/ 18 w 30"/>
                <a:gd name="T5" fmla="*/ 18 h 18"/>
                <a:gd name="T6" fmla="*/ 6 w 30"/>
                <a:gd name="T7" fmla="*/ 18 h 18"/>
                <a:gd name="T8" fmla="*/ 0 w 30"/>
                <a:gd name="T9" fmla="*/ 12 h 18"/>
                <a:gd name="T10" fmla="*/ 0 w 30"/>
                <a:gd name="T11" fmla="*/ 6 h 18"/>
                <a:gd name="T12" fmla="*/ 6 w 30"/>
                <a:gd name="T13" fmla="*/ 0 h 18"/>
                <a:gd name="T14" fmla="*/ 12 w 30"/>
                <a:gd name="T15" fmla="*/ 0 h 18"/>
                <a:gd name="T16" fmla="*/ 18 w 30"/>
                <a:gd name="T17" fmla="*/ 0 h 18"/>
                <a:gd name="T18" fmla="*/ 24 w 30"/>
                <a:gd name="T19" fmla="*/ 0 h 18"/>
                <a:gd name="T20" fmla="*/ 30 w 30"/>
                <a:gd name="T2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8">
                  <a:moveTo>
                    <a:pt x="30" y="12"/>
                  </a:moveTo>
                  <a:lnTo>
                    <a:pt x="24" y="12"/>
                  </a:lnTo>
                  <a:lnTo>
                    <a:pt x="18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1984BE5A-77E5-4A55-99B6-402F16D82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930" y="6513513"/>
              <a:ext cx="47625" cy="28575"/>
            </a:xfrm>
            <a:custGeom>
              <a:avLst/>
              <a:gdLst>
                <a:gd name="T0" fmla="*/ 30 w 30"/>
                <a:gd name="T1" fmla="*/ 6 h 18"/>
                <a:gd name="T2" fmla="*/ 24 w 30"/>
                <a:gd name="T3" fmla="*/ 12 h 18"/>
                <a:gd name="T4" fmla="*/ 18 w 30"/>
                <a:gd name="T5" fmla="*/ 12 h 18"/>
                <a:gd name="T6" fmla="*/ 12 w 30"/>
                <a:gd name="T7" fmla="*/ 18 h 18"/>
                <a:gd name="T8" fmla="*/ 0 w 30"/>
                <a:gd name="T9" fmla="*/ 18 h 18"/>
                <a:gd name="T10" fmla="*/ 0 w 30"/>
                <a:gd name="T11" fmla="*/ 12 h 18"/>
                <a:gd name="T12" fmla="*/ 6 w 30"/>
                <a:gd name="T13" fmla="*/ 6 h 18"/>
                <a:gd name="T14" fmla="*/ 12 w 30"/>
                <a:gd name="T15" fmla="*/ 6 h 18"/>
                <a:gd name="T16" fmla="*/ 18 w 30"/>
                <a:gd name="T17" fmla="*/ 0 h 18"/>
                <a:gd name="T18" fmla="*/ 30 w 30"/>
                <a:gd name="T19" fmla="*/ 0 h 18"/>
                <a:gd name="T20" fmla="*/ 30 w 30"/>
                <a:gd name="T2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8">
                  <a:moveTo>
                    <a:pt x="30" y="6"/>
                  </a:move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0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4ABAD842-A3BD-4186-9FAD-41499C182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0" y="6246813"/>
              <a:ext cx="38100" cy="19050"/>
            </a:xfrm>
            <a:custGeom>
              <a:avLst/>
              <a:gdLst>
                <a:gd name="T0" fmla="*/ 24 w 24"/>
                <a:gd name="T1" fmla="*/ 6 h 12"/>
                <a:gd name="T2" fmla="*/ 18 w 24"/>
                <a:gd name="T3" fmla="*/ 12 h 12"/>
                <a:gd name="T4" fmla="*/ 12 w 24"/>
                <a:gd name="T5" fmla="*/ 12 h 12"/>
                <a:gd name="T6" fmla="*/ 0 w 24"/>
                <a:gd name="T7" fmla="*/ 12 h 12"/>
                <a:gd name="T8" fmla="*/ 0 w 24"/>
                <a:gd name="T9" fmla="*/ 6 h 12"/>
                <a:gd name="T10" fmla="*/ 0 w 24"/>
                <a:gd name="T11" fmla="*/ 0 h 12"/>
                <a:gd name="T12" fmla="*/ 6 w 24"/>
                <a:gd name="T13" fmla="*/ 0 h 12"/>
                <a:gd name="T14" fmla="*/ 12 w 24"/>
                <a:gd name="T15" fmla="*/ 0 h 12"/>
                <a:gd name="T16" fmla="*/ 18 w 24"/>
                <a:gd name="T17" fmla="*/ 6 h 12"/>
                <a:gd name="T18" fmla="*/ 24 w 24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2">
                  <a:moveTo>
                    <a:pt x="24" y="6"/>
                  </a:moveTo>
                  <a:lnTo>
                    <a:pt x="18" y="12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2EB84AB7-30C4-4D2F-BB9B-67356728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680" y="6323013"/>
              <a:ext cx="19050" cy="38100"/>
            </a:xfrm>
            <a:custGeom>
              <a:avLst/>
              <a:gdLst>
                <a:gd name="T0" fmla="*/ 12 w 12"/>
                <a:gd name="T1" fmla="*/ 18 h 24"/>
                <a:gd name="T2" fmla="*/ 12 w 12"/>
                <a:gd name="T3" fmla="*/ 24 h 24"/>
                <a:gd name="T4" fmla="*/ 6 w 12"/>
                <a:gd name="T5" fmla="*/ 24 h 24"/>
                <a:gd name="T6" fmla="*/ 0 w 12"/>
                <a:gd name="T7" fmla="*/ 24 h 24"/>
                <a:gd name="T8" fmla="*/ 0 w 12"/>
                <a:gd name="T9" fmla="*/ 12 h 24"/>
                <a:gd name="T10" fmla="*/ 0 w 12"/>
                <a:gd name="T11" fmla="*/ 0 h 24"/>
                <a:gd name="T12" fmla="*/ 6 w 12"/>
                <a:gd name="T13" fmla="*/ 0 h 24"/>
                <a:gd name="T14" fmla="*/ 12 w 12"/>
                <a:gd name="T15" fmla="*/ 6 h 24"/>
                <a:gd name="T16" fmla="*/ 12 w 12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12" y="18"/>
                  </a:move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9220EF9E-F01E-491C-93AF-14F8E5AC7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530" y="6323013"/>
              <a:ext cx="38100" cy="19050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6 h 12"/>
                <a:gd name="T4" fmla="*/ 18 w 24"/>
                <a:gd name="T5" fmla="*/ 12 h 12"/>
                <a:gd name="T6" fmla="*/ 6 w 24"/>
                <a:gd name="T7" fmla="*/ 12 h 12"/>
                <a:gd name="T8" fmla="*/ 0 w 24"/>
                <a:gd name="T9" fmla="*/ 6 h 12"/>
                <a:gd name="T10" fmla="*/ 6 w 24"/>
                <a:gd name="T11" fmla="*/ 0 h 12"/>
                <a:gd name="T12" fmla="*/ 12 w 24"/>
                <a:gd name="T13" fmla="*/ 0 h 12"/>
                <a:gd name="T14" fmla="*/ 18 w 24"/>
                <a:gd name="T15" fmla="*/ 0 h 12"/>
                <a:gd name="T16" fmla="*/ 24 w 2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1F7E9455-8061-40EF-BF02-4065D989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230" y="6265863"/>
              <a:ext cx="28575" cy="28575"/>
            </a:xfrm>
            <a:custGeom>
              <a:avLst/>
              <a:gdLst>
                <a:gd name="T0" fmla="*/ 18 w 18"/>
                <a:gd name="T1" fmla="*/ 12 h 18"/>
                <a:gd name="T2" fmla="*/ 12 w 18"/>
                <a:gd name="T3" fmla="*/ 18 h 18"/>
                <a:gd name="T4" fmla="*/ 6 w 18"/>
                <a:gd name="T5" fmla="*/ 18 h 18"/>
                <a:gd name="T6" fmla="*/ 0 w 18"/>
                <a:gd name="T7" fmla="*/ 12 h 18"/>
                <a:gd name="T8" fmla="*/ 0 w 18"/>
                <a:gd name="T9" fmla="*/ 0 h 18"/>
                <a:gd name="T10" fmla="*/ 6 w 18"/>
                <a:gd name="T11" fmla="*/ 0 h 18"/>
                <a:gd name="T12" fmla="*/ 12 w 18"/>
                <a:gd name="T13" fmla="*/ 0 h 18"/>
                <a:gd name="T14" fmla="*/ 12 w 18"/>
                <a:gd name="T15" fmla="*/ 6 h 18"/>
                <a:gd name="T16" fmla="*/ 18 w 18"/>
                <a:gd name="T1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8" y="12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8" name="Freeform 33">
              <a:extLst>
                <a:ext uri="{FF2B5EF4-FFF2-40B4-BE49-F238E27FC236}">
                  <a16:creationId xmlns:a16="http://schemas.microsoft.com/office/drawing/2014/main" id="{350B4488-BBF1-451A-9FC1-A08BF2816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130" y="6294438"/>
              <a:ext cx="28575" cy="19050"/>
            </a:xfrm>
            <a:custGeom>
              <a:avLst/>
              <a:gdLst>
                <a:gd name="T0" fmla="*/ 18 w 18"/>
                <a:gd name="T1" fmla="*/ 12 h 12"/>
                <a:gd name="T2" fmla="*/ 12 w 18"/>
                <a:gd name="T3" fmla="*/ 12 h 12"/>
                <a:gd name="T4" fmla="*/ 0 w 18"/>
                <a:gd name="T5" fmla="*/ 12 h 12"/>
                <a:gd name="T6" fmla="*/ 0 w 18"/>
                <a:gd name="T7" fmla="*/ 6 h 12"/>
                <a:gd name="T8" fmla="*/ 6 w 18"/>
                <a:gd name="T9" fmla="*/ 6 h 12"/>
                <a:gd name="T10" fmla="*/ 6 w 18"/>
                <a:gd name="T11" fmla="*/ 0 h 12"/>
                <a:gd name="T12" fmla="*/ 18 w 18"/>
                <a:gd name="T13" fmla="*/ 0 h 12"/>
                <a:gd name="T14" fmla="*/ 18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1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8" y="0"/>
                  </a:lnTo>
                  <a:lnTo>
                    <a:pt x="18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182E3460-F492-4A16-B3C9-4048C4DB7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05" y="3941763"/>
              <a:ext cx="581025" cy="619125"/>
            </a:xfrm>
            <a:custGeom>
              <a:avLst/>
              <a:gdLst>
                <a:gd name="T0" fmla="*/ 324 w 366"/>
                <a:gd name="T1" fmla="*/ 324 h 390"/>
                <a:gd name="T2" fmla="*/ 288 w 366"/>
                <a:gd name="T3" fmla="*/ 366 h 390"/>
                <a:gd name="T4" fmla="*/ 252 w 366"/>
                <a:gd name="T5" fmla="*/ 390 h 390"/>
                <a:gd name="T6" fmla="*/ 222 w 366"/>
                <a:gd name="T7" fmla="*/ 366 h 390"/>
                <a:gd name="T8" fmla="*/ 192 w 366"/>
                <a:gd name="T9" fmla="*/ 318 h 390"/>
                <a:gd name="T10" fmla="*/ 138 w 366"/>
                <a:gd name="T11" fmla="*/ 270 h 390"/>
                <a:gd name="T12" fmla="*/ 120 w 366"/>
                <a:gd name="T13" fmla="*/ 192 h 390"/>
                <a:gd name="T14" fmla="*/ 96 w 366"/>
                <a:gd name="T15" fmla="*/ 174 h 390"/>
                <a:gd name="T16" fmla="*/ 126 w 366"/>
                <a:gd name="T17" fmla="*/ 168 h 390"/>
                <a:gd name="T18" fmla="*/ 156 w 366"/>
                <a:gd name="T19" fmla="*/ 162 h 390"/>
                <a:gd name="T20" fmla="*/ 102 w 366"/>
                <a:gd name="T21" fmla="*/ 132 h 390"/>
                <a:gd name="T22" fmla="*/ 60 w 366"/>
                <a:gd name="T23" fmla="*/ 138 h 390"/>
                <a:gd name="T24" fmla="*/ 12 w 366"/>
                <a:gd name="T25" fmla="*/ 114 h 390"/>
                <a:gd name="T26" fmla="*/ 6 w 366"/>
                <a:gd name="T27" fmla="*/ 66 h 390"/>
                <a:gd name="T28" fmla="*/ 18 w 366"/>
                <a:gd name="T29" fmla="*/ 66 h 390"/>
                <a:gd name="T30" fmla="*/ 30 w 366"/>
                <a:gd name="T31" fmla="*/ 78 h 390"/>
                <a:gd name="T32" fmla="*/ 36 w 366"/>
                <a:gd name="T33" fmla="*/ 66 h 390"/>
                <a:gd name="T34" fmla="*/ 54 w 366"/>
                <a:gd name="T35" fmla="*/ 60 h 390"/>
                <a:gd name="T36" fmla="*/ 66 w 366"/>
                <a:gd name="T37" fmla="*/ 60 h 390"/>
                <a:gd name="T38" fmla="*/ 72 w 366"/>
                <a:gd name="T39" fmla="*/ 66 h 390"/>
                <a:gd name="T40" fmla="*/ 84 w 366"/>
                <a:gd name="T41" fmla="*/ 60 h 390"/>
                <a:gd name="T42" fmla="*/ 96 w 366"/>
                <a:gd name="T43" fmla="*/ 54 h 390"/>
                <a:gd name="T44" fmla="*/ 96 w 366"/>
                <a:gd name="T45" fmla="*/ 42 h 390"/>
                <a:gd name="T46" fmla="*/ 96 w 366"/>
                <a:gd name="T47" fmla="*/ 6 h 390"/>
                <a:gd name="T48" fmla="*/ 108 w 366"/>
                <a:gd name="T49" fmla="*/ 0 h 390"/>
                <a:gd name="T50" fmla="*/ 120 w 366"/>
                <a:gd name="T51" fmla="*/ 6 h 390"/>
                <a:gd name="T52" fmla="*/ 132 w 366"/>
                <a:gd name="T53" fmla="*/ 12 h 390"/>
                <a:gd name="T54" fmla="*/ 162 w 366"/>
                <a:gd name="T55" fmla="*/ 42 h 390"/>
                <a:gd name="T56" fmla="*/ 186 w 366"/>
                <a:gd name="T57" fmla="*/ 54 h 390"/>
                <a:gd name="T58" fmla="*/ 180 w 366"/>
                <a:gd name="T59" fmla="*/ 36 h 390"/>
                <a:gd name="T60" fmla="*/ 216 w 366"/>
                <a:gd name="T61" fmla="*/ 12 h 390"/>
                <a:gd name="T62" fmla="*/ 234 w 366"/>
                <a:gd name="T63" fmla="*/ 54 h 390"/>
                <a:gd name="T64" fmla="*/ 252 w 366"/>
                <a:gd name="T65" fmla="*/ 90 h 390"/>
                <a:gd name="T66" fmla="*/ 270 w 366"/>
                <a:gd name="T67" fmla="*/ 102 h 390"/>
                <a:gd name="T68" fmla="*/ 306 w 366"/>
                <a:gd name="T69" fmla="*/ 180 h 390"/>
                <a:gd name="T70" fmla="*/ 366 w 366"/>
                <a:gd name="T71" fmla="*/ 252 h 390"/>
                <a:gd name="T72" fmla="*/ 324 w 366"/>
                <a:gd name="T73" fmla="*/ 28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" h="390">
                  <a:moveTo>
                    <a:pt x="324" y="294"/>
                  </a:moveTo>
                  <a:lnTo>
                    <a:pt x="324" y="324"/>
                  </a:lnTo>
                  <a:lnTo>
                    <a:pt x="318" y="372"/>
                  </a:lnTo>
                  <a:lnTo>
                    <a:pt x="288" y="366"/>
                  </a:lnTo>
                  <a:lnTo>
                    <a:pt x="258" y="378"/>
                  </a:lnTo>
                  <a:lnTo>
                    <a:pt x="252" y="390"/>
                  </a:lnTo>
                  <a:lnTo>
                    <a:pt x="216" y="366"/>
                  </a:lnTo>
                  <a:lnTo>
                    <a:pt x="222" y="366"/>
                  </a:lnTo>
                  <a:lnTo>
                    <a:pt x="234" y="360"/>
                  </a:lnTo>
                  <a:lnTo>
                    <a:pt x="192" y="318"/>
                  </a:lnTo>
                  <a:lnTo>
                    <a:pt x="168" y="312"/>
                  </a:lnTo>
                  <a:lnTo>
                    <a:pt x="138" y="270"/>
                  </a:lnTo>
                  <a:lnTo>
                    <a:pt x="138" y="234"/>
                  </a:lnTo>
                  <a:lnTo>
                    <a:pt x="120" y="192"/>
                  </a:lnTo>
                  <a:lnTo>
                    <a:pt x="108" y="192"/>
                  </a:lnTo>
                  <a:lnTo>
                    <a:pt x="96" y="174"/>
                  </a:lnTo>
                  <a:lnTo>
                    <a:pt x="108" y="162"/>
                  </a:lnTo>
                  <a:lnTo>
                    <a:pt x="126" y="168"/>
                  </a:lnTo>
                  <a:lnTo>
                    <a:pt x="144" y="168"/>
                  </a:lnTo>
                  <a:lnTo>
                    <a:pt x="156" y="162"/>
                  </a:lnTo>
                  <a:lnTo>
                    <a:pt x="114" y="126"/>
                  </a:lnTo>
                  <a:lnTo>
                    <a:pt x="102" y="132"/>
                  </a:lnTo>
                  <a:lnTo>
                    <a:pt x="90" y="126"/>
                  </a:lnTo>
                  <a:lnTo>
                    <a:pt x="60" y="138"/>
                  </a:lnTo>
                  <a:lnTo>
                    <a:pt x="24" y="108"/>
                  </a:lnTo>
                  <a:lnTo>
                    <a:pt x="12" y="114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84" y="60"/>
                  </a:lnTo>
                  <a:lnTo>
                    <a:pt x="96" y="60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96" y="42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62" y="42"/>
                  </a:lnTo>
                  <a:lnTo>
                    <a:pt x="168" y="42"/>
                  </a:lnTo>
                  <a:lnTo>
                    <a:pt x="186" y="54"/>
                  </a:lnTo>
                  <a:lnTo>
                    <a:pt x="192" y="48"/>
                  </a:lnTo>
                  <a:lnTo>
                    <a:pt x="180" y="36"/>
                  </a:lnTo>
                  <a:lnTo>
                    <a:pt x="192" y="18"/>
                  </a:lnTo>
                  <a:lnTo>
                    <a:pt x="216" y="1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46" y="60"/>
                  </a:lnTo>
                  <a:lnTo>
                    <a:pt x="252" y="90"/>
                  </a:lnTo>
                  <a:lnTo>
                    <a:pt x="270" y="96"/>
                  </a:lnTo>
                  <a:lnTo>
                    <a:pt x="270" y="102"/>
                  </a:lnTo>
                  <a:lnTo>
                    <a:pt x="288" y="156"/>
                  </a:lnTo>
                  <a:lnTo>
                    <a:pt x="306" y="180"/>
                  </a:lnTo>
                  <a:lnTo>
                    <a:pt x="330" y="204"/>
                  </a:lnTo>
                  <a:lnTo>
                    <a:pt x="366" y="252"/>
                  </a:lnTo>
                  <a:lnTo>
                    <a:pt x="348" y="264"/>
                  </a:lnTo>
                  <a:lnTo>
                    <a:pt x="324" y="288"/>
                  </a:lnTo>
                  <a:lnTo>
                    <a:pt x="324" y="29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B3119AB2-7626-48EF-8BEC-72122C19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780" y="4313238"/>
              <a:ext cx="876300" cy="895350"/>
            </a:xfrm>
            <a:custGeom>
              <a:avLst/>
              <a:gdLst>
                <a:gd name="T0" fmla="*/ 540 w 552"/>
                <a:gd name="T1" fmla="*/ 336 h 564"/>
                <a:gd name="T2" fmla="*/ 540 w 552"/>
                <a:gd name="T3" fmla="*/ 384 h 564"/>
                <a:gd name="T4" fmla="*/ 510 w 552"/>
                <a:gd name="T5" fmla="*/ 396 h 564"/>
                <a:gd name="T6" fmla="*/ 474 w 552"/>
                <a:gd name="T7" fmla="*/ 402 h 564"/>
                <a:gd name="T8" fmla="*/ 450 w 552"/>
                <a:gd name="T9" fmla="*/ 438 h 564"/>
                <a:gd name="T10" fmla="*/ 432 w 552"/>
                <a:gd name="T11" fmla="*/ 390 h 564"/>
                <a:gd name="T12" fmla="*/ 396 w 552"/>
                <a:gd name="T13" fmla="*/ 408 h 564"/>
                <a:gd name="T14" fmla="*/ 360 w 552"/>
                <a:gd name="T15" fmla="*/ 414 h 564"/>
                <a:gd name="T16" fmla="*/ 318 w 552"/>
                <a:gd name="T17" fmla="*/ 408 h 564"/>
                <a:gd name="T18" fmla="*/ 264 w 552"/>
                <a:gd name="T19" fmla="*/ 462 h 564"/>
                <a:gd name="T20" fmla="*/ 222 w 552"/>
                <a:gd name="T21" fmla="*/ 462 h 564"/>
                <a:gd name="T22" fmla="*/ 174 w 552"/>
                <a:gd name="T23" fmla="*/ 480 h 564"/>
                <a:gd name="T24" fmla="*/ 144 w 552"/>
                <a:gd name="T25" fmla="*/ 504 h 564"/>
                <a:gd name="T26" fmla="*/ 114 w 552"/>
                <a:gd name="T27" fmla="*/ 522 h 564"/>
                <a:gd name="T28" fmla="*/ 48 w 552"/>
                <a:gd name="T29" fmla="*/ 558 h 564"/>
                <a:gd name="T30" fmla="*/ 6 w 552"/>
                <a:gd name="T31" fmla="*/ 540 h 564"/>
                <a:gd name="T32" fmla="*/ 24 w 552"/>
                <a:gd name="T33" fmla="*/ 498 h 564"/>
                <a:gd name="T34" fmla="*/ 36 w 552"/>
                <a:gd name="T35" fmla="*/ 468 h 564"/>
                <a:gd name="T36" fmla="*/ 24 w 552"/>
                <a:gd name="T37" fmla="*/ 450 h 564"/>
                <a:gd name="T38" fmla="*/ 6 w 552"/>
                <a:gd name="T39" fmla="*/ 414 h 564"/>
                <a:gd name="T40" fmla="*/ 0 w 552"/>
                <a:gd name="T41" fmla="*/ 384 h 564"/>
                <a:gd name="T42" fmla="*/ 30 w 552"/>
                <a:gd name="T43" fmla="*/ 306 h 564"/>
                <a:gd name="T44" fmla="*/ 42 w 552"/>
                <a:gd name="T45" fmla="*/ 270 h 564"/>
                <a:gd name="T46" fmla="*/ 48 w 552"/>
                <a:gd name="T47" fmla="*/ 234 h 564"/>
                <a:gd name="T48" fmla="*/ 84 w 552"/>
                <a:gd name="T49" fmla="*/ 252 h 564"/>
                <a:gd name="T50" fmla="*/ 144 w 552"/>
                <a:gd name="T51" fmla="*/ 252 h 564"/>
                <a:gd name="T52" fmla="*/ 162 w 552"/>
                <a:gd name="T53" fmla="*/ 204 h 564"/>
                <a:gd name="T54" fmla="*/ 204 w 552"/>
                <a:gd name="T55" fmla="*/ 132 h 564"/>
                <a:gd name="T56" fmla="*/ 222 w 552"/>
                <a:gd name="T57" fmla="*/ 102 h 564"/>
                <a:gd name="T58" fmla="*/ 210 w 552"/>
                <a:gd name="T59" fmla="*/ 66 h 564"/>
                <a:gd name="T60" fmla="*/ 282 w 552"/>
                <a:gd name="T61" fmla="*/ 42 h 564"/>
                <a:gd name="T62" fmla="*/ 318 w 552"/>
                <a:gd name="T63" fmla="*/ 36 h 564"/>
                <a:gd name="T64" fmla="*/ 336 w 552"/>
                <a:gd name="T65" fmla="*/ 0 h 564"/>
                <a:gd name="T66" fmla="*/ 390 w 552"/>
                <a:gd name="T67" fmla="*/ 12 h 564"/>
                <a:gd name="T68" fmla="*/ 438 w 552"/>
                <a:gd name="T69" fmla="*/ 78 h 564"/>
                <a:gd name="T70" fmla="*/ 504 w 552"/>
                <a:gd name="T71" fmla="*/ 126 h 564"/>
                <a:gd name="T72" fmla="*/ 486 w 552"/>
                <a:gd name="T73" fmla="*/ 132 h 564"/>
                <a:gd name="T74" fmla="*/ 510 w 552"/>
                <a:gd name="T75" fmla="*/ 174 h 564"/>
                <a:gd name="T76" fmla="*/ 516 w 552"/>
                <a:gd name="T77" fmla="*/ 204 h 564"/>
                <a:gd name="T78" fmla="*/ 534 w 552"/>
                <a:gd name="T79" fmla="*/ 240 h 564"/>
                <a:gd name="T80" fmla="*/ 540 w 552"/>
                <a:gd name="T81" fmla="*/ 30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2" h="564">
                  <a:moveTo>
                    <a:pt x="546" y="324"/>
                  </a:moveTo>
                  <a:lnTo>
                    <a:pt x="540" y="336"/>
                  </a:lnTo>
                  <a:lnTo>
                    <a:pt x="552" y="348"/>
                  </a:lnTo>
                  <a:lnTo>
                    <a:pt x="540" y="384"/>
                  </a:lnTo>
                  <a:lnTo>
                    <a:pt x="540" y="390"/>
                  </a:lnTo>
                  <a:lnTo>
                    <a:pt x="510" y="396"/>
                  </a:lnTo>
                  <a:lnTo>
                    <a:pt x="510" y="408"/>
                  </a:lnTo>
                  <a:lnTo>
                    <a:pt x="474" y="402"/>
                  </a:lnTo>
                  <a:lnTo>
                    <a:pt x="450" y="432"/>
                  </a:lnTo>
                  <a:lnTo>
                    <a:pt x="450" y="438"/>
                  </a:lnTo>
                  <a:lnTo>
                    <a:pt x="432" y="426"/>
                  </a:lnTo>
                  <a:lnTo>
                    <a:pt x="432" y="390"/>
                  </a:lnTo>
                  <a:lnTo>
                    <a:pt x="414" y="384"/>
                  </a:lnTo>
                  <a:lnTo>
                    <a:pt x="396" y="408"/>
                  </a:lnTo>
                  <a:lnTo>
                    <a:pt x="384" y="414"/>
                  </a:lnTo>
                  <a:lnTo>
                    <a:pt x="360" y="414"/>
                  </a:lnTo>
                  <a:lnTo>
                    <a:pt x="354" y="420"/>
                  </a:lnTo>
                  <a:lnTo>
                    <a:pt x="318" y="408"/>
                  </a:lnTo>
                  <a:lnTo>
                    <a:pt x="300" y="444"/>
                  </a:lnTo>
                  <a:lnTo>
                    <a:pt x="264" y="462"/>
                  </a:lnTo>
                  <a:lnTo>
                    <a:pt x="228" y="462"/>
                  </a:lnTo>
                  <a:lnTo>
                    <a:pt x="222" y="462"/>
                  </a:lnTo>
                  <a:lnTo>
                    <a:pt x="192" y="450"/>
                  </a:lnTo>
                  <a:lnTo>
                    <a:pt x="174" y="480"/>
                  </a:lnTo>
                  <a:lnTo>
                    <a:pt x="156" y="486"/>
                  </a:lnTo>
                  <a:lnTo>
                    <a:pt x="144" y="504"/>
                  </a:lnTo>
                  <a:lnTo>
                    <a:pt x="132" y="522"/>
                  </a:lnTo>
                  <a:lnTo>
                    <a:pt x="114" y="522"/>
                  </a:lnTo>
                  <a:lnTo>
                    <a:pt x="66" y="564"/>
                  </a:lnTo>
                  <a:lnTo>
                    <a:pt x="48" y="558"/>
                  </a:lnTo>
                  <a:lnTo>
                    <a:pt x="24" y="552"/>
                  </a:lnTo>
                  <a:lnTo>
                    <a:pt x="6" y="540"/>
                  </a:lnTo>
                  <a:lnTo>
                    <a:pt x="12" y="504"/>
                  </a:lnTo>
                  <a:lnTo>
                    <a:pt x="24" y="498"/>
                  </a:lnTo>
                  <a:lnTo>
                    <a:pt x="18" y="480"/>
                  </a:lnTo>
                  <a:lnTo>
                    <a:pt x="36" y="468"/>
                  </a:lnTo>
                  <a:lnTo>
                    <a:pt x="30" y="456"/>
                  </a:lnTo>
                  <a:lnTo>
                    <a:pt x="24" y="450"/>
                  </a:lnTo>
                  <a:lnTo>
                    <a:pt x="18" y="414"/>
                  </a:lnTo>
                  <a:lnTo>
                    <a:pt x="6" y="414"/>
                  </a:lnTo>
                  <a:lnTo>
                    <a:pt x="0" y="390"/>
                  </a:lnTo>
                  <a:lnTo>
                    <a:pt x="0" y="384"/>
                  </a:lnTo>
                  <a:lnTo>
                    <a:pt x="18" y="318"/>
                  </a:lnTo>
                  <a:lnTo>
                    <a:pt x="30" y="306"/>
                  </a:lnTo>
                  <a:lnTo>
                    <a:pt x="48" y="282"/>
                  </a:lnTo>
                  <a:lnTo>
                    <a:pt x="42" y="270"/>
                  </a:lnTo>
                  <a:lnTo>
                    <a:pt x="42" y="252"/>
                  </a:lnTo>
                  <a:lnTo>
                    <a:pt x="48" y="234"/>
                  </a:lnTo>
                  <a:lnTo>
                    <a:pt x="54" y="222"/>
                  </a:lnTo>
                  <a:lnTo>
                    <a:pt x="84" y="252"/>
                  </a:lnTo>
                  <a:lnTo>
                    <a:pt x="126" y="270"/>
                  </a:lnTo>
                  <a:lnTo>
                    <a:pt x="144" y="252"/>
                  </a:lnTo>
                  <a:lnTo>
                    <a:pt x="168" y="222"/>
                  </a:lnTo>
                  <a:lnTo>
                    <a:pt x="162" y="204"/>
                  </a:lnTo>
                  <a:lnTo>
                    <a:pt x="204" y="138"/>
                  </a:lnTo>
                  <a:lnTo>
                    <a:pt x="204" y="132"/>
                  </a:lnTo>
                  <a:lnTo>
                    <a:pt x="222" y="132"/>
                  </a:lnTo>
                  <a:lnTo>
                    <a:pt x="222" y="102"/>
                  </a:lnTo>
                  <a:lnTo>
                    <a:pt x="210" y="102"/>
                  </a:lnTo>
                  <a:lnTo>
                    <a:pt x="210" y="66"/>
                  </a:lnTo>
                  <a:lnTo>
                    <a:pt x="246" y="48"/>
                  </a:lnTo>
                  <a:lnTo>
                    <a:pt x="282" y="42"/>
                  </a:lnTo>
                  <a:lnTo>
                    <a:pt x="306" y="48"/>
                  </a:lnTo>
                  <a:lnTo>
                    <a:pt x="318" y="36"/>
                  </a:lnTo>
                  <a:lnTo>
                    <a:pt x="324" y="36"/>
                  </a:lnTo>
                  <a:lnTo>
                    <a:pt x="336" y="0"/>
                  </a:lnTo>
                  <a:lnTo>
                    <a:pt x="360" y="0"/>
                  </a:lnTo>
                  <a:lnTo>
                    <a:pt x="390" y="12"/>
                  </a:lnTo>
                  <a:lnTo>
                    <a:pt x="408" y="36"/>
                  </a:lnTo>
                  <a:lnTo>
                    <a:pt x="438" y="78"/>
                  </a:lnTo>
                  <a:lnTo>
                    <a:pt x="462" y="84"/>
                  </a:lnTo>
                  <a:lnTo>
                    <a:pt x="504" y="126"/>
                  </a:lnTo>
                  <a:lnTo>
                    <a:pt x="492" y="132"/>
                  </a:lnTo>
                  <a:lnTo>
                    <a:pt x="486" y="132"/>
                  </a:lnTo>
                  <a:lnTo>
                    <a:pt x="522" y="156"/>
                  </a:lnTo>
                  <a:lnTo>
                    <a:pt x="510" y="174"/>
                  </a:lnTo>
                  <a:lnTo>
                    <a:pt x="510" y="198"/>
                  </a:lnTo>
                  <a:lnTo>
                    <a:pt x="516" y="204"/>
                  </a:lnTo>
                  <a:lnTo>
                    <a:pt x="516" y="216"/>
                  </a:lnTo>
                  <a:lnTo>
                    <a:pt x="534" y="240"/>
                  </a:lnTo>
                  <a:lnTo>
                    <a:pt x="516" y="246"/>
                  </a:lnTo>
                  <a:lnTo>
                    <a:pt x="540" y="300"/>
                  </a:lnTo>
                  <a:lnTo>
                    <a:pt x="546" y="32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51BE37C1-DDFC-42F3-9DE3-8A4158AD1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155" y="4246563"/>
              <a:ext cx="790575" cy="1323975"/>
            </a:xfrm>
            <a:custGeom>
              <a:avLst/>
              <a:gdLst>
                <a:gd name="T0" fmla="*/ 480 w 498"/>
                <a:gd name="T1" fmla="*/ 468 h 834"/>
                <a:gd name="T2" fmla="*/ 480 w 498"/>
                <a:gd name="T3" fmla="*/ 450 h 834"/>
                <a:gd name="T4" fmla="*/ 456 w 498"/>
                <a:gd name="T5" fmla="*/ 444 h 834"/>
                <a:gd name="T6" fmla="*/ 444 w 498"/>
                <a:gd name="T7" fmla="*/ 426 h 834"/>
                <a:gd name="T8" fmla="*/ 462 w 498"/>
                <a:gd name="T9" fmla="*/ 408 h 834"/>
                <a:gd name="T10" fmla="*/ 456 w 498"/>
                <a:gd name="T11" fmla="*/ 360 h 834"/>
                <a:gd name="T12" fmla="*/ 438 w 498"/>
                <a:gd name="T13" fmla="*/ 324 h 834"/>
                <a:gd name="T14" fmla="*/ 396 w 498"/>
                <a:gd name="T15" fmla="*/ 306 h 834"/>
                <a:gd name="T16" fmla="*/ 366 w 498"/>
                <a:gd name="T17" fmla="*/ 270 h 834"/>
                <a:gd name="T18" fmla="*/ 414 w 498"/>
                <a:gd name="T19" fmla="*/ 246 h 834"/>
                <a:gd name="T20" fmla="*/ 420 w 498"/>
                <a:gd name="T21" fmla="*/ 222 h 834"/>
                <a:gd name="T22" fmla="*/ 390 w 498"/>
                <a:gd name="T23" fmla="*/ 180 h 834"/>
                <a:gd name="T24" fmla="*/ 390 w 498"/>
                <a:gd name="T25" fmla="*/ 138 h 834"/>
                <a:gd name="T26" fmla="*/ 378 w 498"/>
                <a:gd name="T27" fmla="*/ 102 h 834"/>
                <a:gd name="T28" fmla="*/ 348 w 498"/>
                <a:gd name="T29" fmla="*/ 78 h 834"/>
                <a:gd name="T30" fmla="*/ 318 w 498"/>
                <a:gd name="T31" fmla="*/ 42 h 834"/>
                <a:gd name="T32" fmla="*/ 252 w 498"/>
                <a:gd name="T33" fmla="*/ 12 h 834"/>
                <a:gd name="T34" fmla="*/ 216 w 498"/>
                <a:gd name="T35" fmla="*/ 12 h 834"/>
                <a:gd name="T36" fmla="*/ 192 w 498"/>
                <a:gd name="T37" fmla="*/ 60 h 834"/>
                <a:gd name="T38" fmla="*/ 168 w 498"/>
                <a:gd name="T39" fmla="*/ 72 h 834"/>
                <a:gd name="T40" fmla="*/ 144 w 498"/>
                <a:gd name="T41" fmla="*/ 102 h 834"/>
                <a:gd name="T42" fmla="*/ 138 w 498"/>
                <a:gd name="T43" fmla="*/ 180 h 834"/>
                <a:gd name="T44" fmla="*/ 78 w 498"/>
                <a:gd name="T45" fmla="*/ 186 h 834"/>
                <a:gd name="T46" fmla="*/ 60 w 498"/>
                <a:gd name="T47" fmla="*/ 216 h 834"/>
                <a:gd name="T48" fmla="*/ 66 w 498"/>
                <a:gd name="T49" fmla="*/ 246 h 834"/>
                <a:gd name="T50" fmla="*/ 84 w 498"/>
                <a:gd name="T51" fmla="*/ 282 h 834"/>
                <a:gd name="T52" fmla="*/ 90 w 498"/>
                <a:gd name="T53" fmla="*/ 342 h 834"/>
                <a:gd name="T54" fmla="*/ 90 w 498"/>
                <a:gd name="T55" fmla="*/ 378 h 834"/>
                <a:gd name="T56" fmla="*/ 90 w 498"/>
                <a:gd name="T57" fmla="*/ 426 h 834"/>
                <a:gd name="T58" fmla="*/ 60 w 498"/>
                <a:gd name="T59" fmla="*/ 432 h 834"/>
                <a:gd name="T60" fmla="*/ 24 w 498"/>
                <a:gd name="T61" fmla="*/ 444 h 834"/>
                <a:gd name="T62" fmla="*/ 0 w 498"/>
                <a:gd name="T63" fmla="*/ 480 h 834"/>
                <a:gd name="T64" fmla="*/ 24 w 498"/>
                <a:gd name="T65" fmla="*/ 522 h 834"/>
                <a:gd name="T66" fmla="*/ 42 w 498"/>
                <a:gd name="T67" fmla="*/ 522 h 834"/>
                <a:gd name="T68" fmla="*/ 72 w 498"/>
                <a:gd name="T69" fmla="*/ 558 h 834"/>
                <a:gd name="T70" fmla="*/ 114 w 498"/>
                <a:gd name="T71" fmla="*/ 570 h 834"/>
                <a:gd name="T72" fmla="*/ 132 w 498"/>
                <a:gd name="T73" fmla="*/ 606 h 834"/>
                <a:gd name="T74" fmla="*/ 132 w 498"/>
                <a:gd name="T75" fmla="*/ 606 h 834"/>
                <a:gd name="T76" fmla="*/ 102 w 498"/>
                <a:gd name="T77" fmla="*/ 630 h 834"/>
                <a:gd name="T78" fmla="*/ 108 w 498"/>
                <a:gd name="T79" fmla="*/ 678 h 834"/>
                <a:gd name="T80" fmla="*/ 132 w 498"/>
                <a:gd name="T81" fmla="*/ 708 h 834"/>
                <a:gd name="T82" fmla="*/ 114 w 498"/>
                <a:gd name="T83" fmla="*/ 714 h 834"/>
                <a:gd name="T84" fmla="*/ 132 w 498"/>
                <a:gd name="T85" fmla="*/ 750 h 834"/>
                <a:gd name="T86" fmla="*/ 138 w 498"/>
                <a:gd name="T87" fmla="*/ 756 h 834"/>
                <a:gd name="T88" fmla="*/ 132 w 498"/>
                <a:gd name="T89" fmla="*/ 786 h 834"/>
                <a:gd name="T90" fmla="*/ 150 w 498"/>
                <a:gd name="T91" fmla="*/ 834 h 834"/>
                <a:gd name="T92" fmla="*/ 264 w 498"/>
                <a:gd name="T93" fmla="*/ 756 h 834"/>
                <a:gd name="T94" fmla="*/ 312 w 498"/>
                <a:gd name="T95" fmla="*/ 750 h 834"/>
                <a:gd name="T96" fmla="*/ 336 w 498"/>
                <a:gd name="T97" fmla="*/ 714 h 834"/>
                <a:gd name="T98" fmla="*/ 378 w 498"/>
                <a:gd name="T99" fmla="*/ 762 h 834"/>
                <a:gd name="T100" fmla="*/ 420 w 498"/>
                <a:gd name="T101" fmla="*/ 768 h 834"/>
                <a:gd name="T102" fmla="*/ 444 w 498"/>
                <a:gd name="T103" fmla="*/ 780 h 834"/>
                <a:gd name="T104" fmla="*/ 426 w 498"/>
                <a:gd name="T105" fmla="*/ 714 h 834"/>
                <a:gd name="T106" fmla="*/ 420 w 498"/>
                <a:gd name="T107" fmla="*/ 654 h 834"/>
                <a:gd name="T108" fmla="*/ 408 w 498"/>
                <a:gd name="T109" fmla="*/ 606 h 834"/>
                <a:gd name="T110" fmla="*/ 414 w 498"/>
                <a:gd name="T111" fmla="*/ 552 h 834"/>
                <a:gd name="T112" fmla="*/ 444 w 498"/>
                <a:gd name="T113" fmla="*/ 534 h 834"/>
                <a:gd name="T114" fmla="*/ 480 w 498"/>
                <a:gd name="T115" fmla="*/ 510 h 834"/>
                <a:gd name="T116" fmla="*/ 498 w 498"/>
                <a:gd name="T117" fmla="*/ 49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8" h="834">
                  <a:moveTo>
                    <a:pt x="498" y="492"/>
                  </a:moveTo>
                  <a:lnTo>
                    <a:pt x="480" y="468"/>
                  </a:lnTo>
                  <a:lnTo>
                    <a:pt x="486" y="462"/>
                  </a:lnTo>
                  <a:lnTo>
                    <a:pt x="480" y="450"/>
                  </a:lnTo>
                  <a:lnTo>
                    <a:pt x="468" y="450"/>
                  </a:lnTo>
                  <a:lnTo>
                    <a:pt x="456" y="444"/>
                  </a:lnTo>
                  <a:lnTo>
                    <a:pt x="438" y="432"/>
                  </a:lnTo>
                  <a:lnTo>
                    <a:pt x="444" y="426"/>
                  </a:lnTo>
                  <a:lnTo>
                    <a:pt x="444" y="420"/>
                  </a:lnTo>
                  <a:lnTo>
                    <a:pt x="462" y="408"/>
                  </a:lnTo>
                  <a:lnTo>
                    <a:pt x="462" y="396"/>
                  </a:lnTo>
                  <a:lnTo>
                    <a:pt x="456" y="360"/>
                  </a:lnTo>
                  <a:lnTo>
                    <a:pt x="438" y="330"/>
                  </a:lnTo>
                  <a:lnTo>
                    <a:pt x="438" y="324"/>
                  </a:lnTo>
                  <a:lnTo>
                    <a:pt x="420" y="336"/>
                  </a:lnTo>
                  <a:lnTo>
                    <a:pt x="396" y="306"/>
                  </a:lnTo>
                  <a:lnTo>
                    <a:pt x="372" y="276"/>
                  </a:lnTo>
                  <a:lnTo>
                    <a:pt x="366" y="270"/>
                  </a:lnTo>
                  <a:lnTo>
                    <a:pt x="408" y="264"/>
                  </a:lnTo>
                  <a:lnTo>
                    <a:pt x="414" y="246"/>
                  </a:lnTo>
                  <a:lnTo>
                    <a:pt x="402" y="234"/>
                  </a:lnTo>
                  <a:lnTo>
                    <a:pt x="420" y="222"/>
                  </a:lnTo>
                  <a:lnTo>
                    <a:pt x="396" y="192"/>
                  </a:lnTo>
                  <a:lnTo>
                    <a:pt x="390" y="180"/>
                  </a:lnTo>
                  <a:lnTo>
                    <a:pt x="390" y="150"/>
                  </a:lnTo>
                  <a:lnTo>
                    <a:pt x="390" y="138"/>
                  </a:lnTo>
                  <a:lnTo>
                    <a:pt x="384" y="120"/>
                  </a:lnTo>
                  <a:lnTo>
                    <a:pt x="378" y="102"/>
                  </a:lnTo>
                  <a:lnTo>
                    <a:pt x="384" y="72"/>
                  </a:lnTo>
                  <a:lnTo>
                    <a:pt x="348" y="78"/>
                  </a:lnTo>
                  <a:lnTo>
                    <a:pt x="330" y="48"/>
                  </a:lnTo>
                  <a:lnTo>
                    <a:pt x="318" y="42"/>
                  </a:lnTo>
                  <a:lnTo>
                    <a:pt x="288" y="42"/>
                  </a:lnTo>
                  <a:lnTo>
                    <a:pt x="252" y="12"/>
                  </a:lnTo>
                  <a:lnTo>
                    <a:pt x="234" y="0"/>
                  </a:lnTo>
                  <a:lnTo>
                    <a:pt x="216" y="12"/>
                  </a:lnTo>
                  <a:lnTo>
                    <a:pt x="210" y="54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8" y="72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44" y="132"/>
                  </a:lnTo>
                  <a:lnTo>
                    <a:pt x="138" y="180"/>
                  </a:lnTo>
                  <a:lnTo>
                    <a:pt x="108" y="174"/>
                  </a:lnTo>
                  <a:lnTo>
                    <a:pt x="78" y="186"/>
                  </a:lnTo>
                  <a:lnTo>
                    <a:pt x="72" y="198"/>
                  </a:lnTo>
                  <a:lnTo>
                    <a:pt x="60" y="216"/>
                  </a:lnTo>
                  <a:lnTo>
                    <a:pt x="60" y="240"/>
                  </a:lnTo>
                  <a:lnTo>
                    <a:pt x="66" y="246"/>
                  </a:lnTo>
                  <a:lnTo>
                    <a:pt x="66" y="258"/>
                  </a:lnTo>
                  <a:lnTo>
                    <a:pt x="84" y="282"/>
                  </a:lnTo>
                  <a:lnTo>
                    <a:pt x="66" y="288"/>
                  </a:lnTo>
                  <a:lnTo>
                    <a:pt x="90" y="342"/>
                  </a:lnTo>
                  <a:lnTo>
                    <a:pt x="102" y="366"/>
                  </a:lnTo>
                  <a:lnTo>
                    <a:pt x="90" y="378"/>
                  </a:lnTo>
                  <a:lnTo>
                    <a:pt x="102" y="390"/>
                  </a:lnTo>
                  <a:lnTo>
                    <a:pt x="90" y="426"/>
                  </a:lnTo>
                  <a:lnTo>
                    <a:pt x="90" y="432"/>
                  </a:lnTo>
                  <a:lnTo>
                    <a:pt x="60" y="432"/>
                  </a:lnTo>
                  <a:lnTo>
                    <a:pt x="60" y="450"/>
                  </a:lnTo>
                  <a:lnTo>
                    <a:pt x="24" y="444"/>
                  </a:lnTo>
                  <a:lnTo>
                    <a:pt x="0" y="474"/>
                  </a:lnTo>
                  <a:lnTo>
                    <a:pt x="0" y="480"/>
                  </a:lnTo>
                  <a:lnTo>
                    <a:pt x="6" y="504"/>
                  </a:lnTo>
                  <a:lnTo>
                    <a:pt x="24" y="522"/>
                  </a:lnTo>
                  <a:lnTo>
                    <a:pt x="30" y="522"/>
                  </a:lnTo>
                  <a:lnTo>
                    <a:pt x="42" y="522"/>
                  </a:lnTo>
                  <a:lnTo>
                    <a:pt x="48" y="546"/>
                  </a:lnTo>
                  <a:lnTo>
                    <a:pt x="72" y="558"/>
                  </a:lnTo>
                  <a:lnTo>
                    <a:pt x="90" y="546"/>
                  </a:lnTo>
                  <a:lnTo>
                    <a:pt x="114" y="570"/>
                  </a:lnTo>
                  <a:lnTo>
                    <a:pt x="120" y="576"/>
                  </a:lnTo>
                  <a:lnTo>
                    <a:pt x="132" y="606"/>
                  </a:lnTo>
                  <a:lnTo>
                    <a:pt x="150" y="606"/>
                  </a:lnTo>
                  <a:lnTo>
                    <a:pt x="132" y="606"/>
                  </a:lnTo>
                  <a:lnTo>
                    <a:pt x="108" y="636"/>
                  </a:lnTo>
                  <a:lnTo>
                    <a:pt x="102" y="630"/>
                  </a:lnTo>
                  <a:lnTo>
                    <a:pt x="90" y="654"/>
                  </a:lnTo>
                  <a:lnTo>
                    <a:pt x="108" y="678"/>
                  </a:lnTo>
                  <a:lnTo>
                    <a:pt x="126" y="702"/>
                  </a:lnTo>
                  <a:lnTo>
                    <a:pt x="132" y="708"/>
                  </a:lnTo>
                  <a:lnTo>
                    <a:pt x="138" y="720"/>
                  </a:lnTo>
                  <a:lnTo>
                    <a:pt x="114" y="714"/>
                  </a:lnTo>
                  <a:lnTo>
                    <a:pt x="114" y="744"/>
                  </a:lnTo>
                  <a:lnTo>
                    <a:pt x="132" y="750"/>
                  </a:lnTo>
                  <a:lnTo>
                    <a:pt x="144" y="750"/>
                  </a:lnTo>
                  <a:lnTo>
                    <a:pt x="138" y="756"/>
                  </a:lnTo>
                  <a:lnTo>
                    <a:pt x="126" y="768"/>
                  </a:lnTo>
                  <a:lnTo>
                    <a:pt x="132" y="786"/>
                  </a:lnTo>
                  <a:lnTo>
                    <a:pt x="156" y="804"/>
                  </a:lnTo>
                  <a:lnTo>
                    <a:pt x="150" y="834"/>
                  </a:lnTo>
                  <a:lnTo>
                    <a:pt x="252" y="822"/>
                  </a:lnTo>
                  <a:lnTo>
                    <a:pt x="264" y="756"/>
                  </a:lnTo>
                  <a:lnTo>
                    <a:pt x="294" y="744"/>
                  </a:lnTo>
                  <a:lnTo>
                    <a:pt x="312" y="750"/>
                  </a:lnTo>
                  <a:lnTo>
                    <a:pt x="330" y="720"/>
                  </a:lnTo>
                  <a:lnTo>
                    <a:pt x="336" y="714"/>
                  </a:lnTo>
                  <a:lnTo>
                    <a:pt x="354" y="726"/>
                  </a:lnTo>
                  <a:lnTo>
                    <a:pt x="378" y="762"/>
                  </a:lnTo>
                  <a:lnTo>
                    <a:pt x="414" y="780"/>
                  </a:lnTo>
                  <a:lnTo>
                    <a:pt x="420" y="768"/>
                  </a:lnTo>
                  <a:lnTo>
                    <a:pt x="444" y="774"/>
                  </a:lnTo>
                  <a:lnTo>
                    <a:pt x="444" y="780"/>
                  </a:lnTo>
                  <a:lnTo>
                    <a:pt x="450" y="756"/>
                  </a:lnTo>
                  <a:lnTo>
                    <a:pt x="426" y="714"/>
                  </a:lnTo>
                  <a:lnTo>
                    <a:pt x="426" y="690"/>
                  </a:lnTo>
                  <a:lnTo>
                    <a:pt x="420" y="654"/>
                  </a:lnTo>
                  <a:lnTo>
                    <a:pt x="426" y="636"/>
                  </a:lnTo>
                  <a:lnTo>
                    <a:pt x="408" y="606"/>
                  </a:lnTo>
                  <a:lnTo>
                    <a:pt x="402" y="588"/>
                  </a:lnTo>
                  <a:lnTo>
                    <a:pt x="414" y="552"/>
                  </a:lnTo>
                  <a:lnTo>
                    <a:pt x="420" y="552"/>
                  </a:lnTo>
                  <a:lnTo>
                    <a:pt x="444" y="534"/>
                  </a:lnTo>
                  <a:lnTo>
                    <a:pt x="468" y="546"/>
                  </a:lnTo>
                  <a:lnTo>
                    <a:pt x="480" y="510"/>
                  </a:lnTo>
                  <a:lnTo>
                    <a:pt x="480" y="498"/>
                  </a:lnTo>
                  <a:lnTo>
                    <a:pt x="498" y="49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2" name="Freeform 50">
              <a:extLst>
                <a:ext uri="{FF2B5EF4-FFF2-40B4-BE49-F238E27FC236}">
                  <a16:creationId xmlns:a16="http://schemas.microsoft.com/office/drawing/2014/main" id="{10C608DC-127E-465C-874C-BE4C45D8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480" y="6342063"/>
              <a:ext cx="85725" cy="47625"/>
            </a:xfrm>
            <a:custGeom>
              <a:avLst/>
              <a:gdLst>
                <a:gd name="T0" fmla="*/ 0 w 54"/>
                <a:gd name="T1" fmla="*/ 24 h 30"/>
                <a:gd name="T2" fmla="*/ 6 w 54"/>
                <a:gd name="T3" fmla="*/ 18 h 30"/>
                <a:gd name="T4" fmla="*/ 18 w 54"/>
                <a:gd name="T5" fmla="*/ 12 h 30"/>
                <a:gd name="T6" fmla="*/ 24 w 54"/>
                <a:gd name="T7" fmla="*/ 6 h 30"/>
                <a:gd name="T8" fmla="*/ 30 w 54"/>
                <a:gd name="T9" fmla="*/ 0 h 30"/>
                <a:gd name="T10" fmla="*/ 36 w 54"/>
                <a:gd name="T11" fmla="*/ 6 h 30"/>
                <a:gd name="T12" fmla="*/ 42 w 54"/>
                <a:gd name="T13" fmla="*/ 6 h 30"/>
                <a:gd name="T14" fmla="*/ 48 w 54"/>
                <a:gd name="T15" fmla="*/ 6 h 30"/>
                <a:gd name="T16" fmla="*/ 54 w 54"/>
                <a:gd name="T17" fmla="*/ 12 h 30"/>
                <a:gd name="T18" fmla="*/ 54 w 54"/>
                <a:gd name="T19" fmla="*/ 18 h 30"/>
                <a:gd name="T20" fmla="*/ 48 w 54"/>
                <a:gd name="T21" fmla="*/ 18 h 30"/>
                <a:gd name="T22" fmla="*/ 42 w 54"/>
                <a:gd name="T23" fmla="*/ 24 h 30"/>
                <a:gd name="T24" fmla="*/ 24 w 54"/>
                <a:gd name="T25" fmla="*/ 30 h 30"/>
                <a:gd name="T26" fmla="*/ 18 w 54"/>
                <a:gd name="T27" fmla="*/ 30 h 30"/>
                <a:gd name="T28" fmla="*/ 6 w 54"/>
                <a:gd name="T29" fmla="*/ 30 h 30"/>
                <a:gd name="T30" fmla="*/ 0 w 54"/>
                <a:gd name="T31" fmla="*/ 30 h 30"/>
                <a:gd name="T32" fmla="*/ 0 w 54"/>
                <a:gd name="T33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0">
                  <a:moveTo>
                    <a:pt x="0" y="24"/>
                  </a:moveTo>
                  <a:lnTo>
                    <a:pt x="6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163" name="Ryhmä 162">
              <a:extLst>
                <a:ext uri="{FF2B5EF4-FFF2-40B4-BE49-F238E27FC236}">
                  <a16:creationId xmlns:a16="http://schemas.microsoft.com/office/drawing/2014/main" id="{E81C2647-58A6-4914-8FFE-034E2332A758}"/>
                </a:ext>
              </a:extLst>
            </p:cNvPr>
            <p:cNvGrpSpPr/>
            <p:nvPr/>
          </p:nvGrpSpPr>
          <p:grpSpPr>
            <a:xfrm>
              <a:off x="3491830" y="6056313"/>
              <a:ext cx="533400" cy="400050"/>
              <a:chOff x="2952750" y="6056313"/>
              <a:chExt cx="533400" cy="400050"/>
            </a:xfrm>
          </p:grpSpPr>
          <p:sp>
            <p:nvSpPr>
              <p:cNvPr id="209" name="Freeform 38">
                <a:extLst>
                  <a:ext uri="{FF2B5EF4-FFF2-40B4-BE49-F238E27FC236}">
                    <a16:creationId xmlns:a16="http://schemas.microsoft.com/office/drawing/2014/main" id="{47D681E6-6CFC-4103-AFB1-54F07FDAB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050" y="6056313"/>
                <a:ext cx="38100" cy="66675"/>
              </a:xfrm>
              <a:custGeom>
                <a:avLst/>
                <a:gdLst>
                  <a:gd name="T0" fmla="*/ 18 w 24"/>
                  <a:gd name="T1" fmla="*/ 42 h 42"/>
                  <a:gd name="T2" fmla="*/ 6 w 24"/>
                  <a:gd name="T3" fmla="*/ 42 h 42"/>
                  <a:gd name="T4" fmla="*/ 6 w 24"/>
                  <a:gd name="T5" fmla="*/ 36 h 42"/>
                  <a:gd name="T6" fmla="*/ 0 w 24"/>
                  <a:gd name="T7" fmla="*/ 30 h 42"/>
                  <a:gd name="T8" fmla="*/ 0 w 24"/>
                  <a:gd name="T9" fmla="*/ 12 h 42"/>
                  <a:gd name="T10" fmla="*/ 6 w 24"/>
                  <a:gd name="T11" fmla="*/ 6 h 42"/>
                  <a:gd name="T12" fmla="*/ 6 w 24"/>
                  <a:gd name="T13" fmla="*/ 0 h 42"/>
                  <a:gd name="T14" fmla="*/ 12 w 24"/>
                  <a:gd name="T15" fmla="*/ 12 h 42"/>
                  <a:gd name="T16" fmla="*/ 24 w 24"/>
                  <a:gd name="T17" fmla="*/ 18 h 42"/>
                  <a:gd name="T18" fmla="*/ 18 w 24"/>
                  <a:gd name="T19" fmla="*/ 30 h 42"/>
                  <a:gd name="T20" fmla="*/ 18 w 24"/>
                  <a:gd name="T2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42">
                    <a:moveTo>
                      <a:pt x="18" y="42"/>
                    </a:moveTo>
                    <a:lnTo>
                      <a:pt x="6" y="42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12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8" y="4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0" name="Freeform 39">
                <a:extLst>
                  <a:ext uri="{FF2B5EF4-FFF2-40B4-BE49-F238E27FC236}">
                    <a16:creationId xmlns:a16="http://schemas.microsoft.com/office/drawing/2014/main" id="{3CF2CED4-7395-446B-B71E-552346889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6132513"/>
                <a:ext cx="28575" cy="57150"/>
              </a:xfrm>
              <a:custGeom>
                <a:avLst/>
                <a:gdLst>
                  <a:gd name="T0" fmla="*/ 18 w 18"/>
                  <a:gd name="T1" fmla="*/ 12 h 36"/>
                  <a:gd name="T2" fmla="*/ 12 w 18"/>
                  <a:gd name="T3" fmla="*/ 36 h 36"/>
                  <a:gd name="T4" fmla="*/ 6 w 18"/>
                  <a:gd name="T5" fmla="*/ 36 h 36"/>
                  <a:gd name="T6" fmla="*/ 0 w 18"/>
                  <a:gd name="T7" fmla="*/ 30 h 36"/>
                  <a:gd name="T8" fmla="*/ 0 w 18"/>
                  <a:gd name="T9" fmla="*/ 18 h 36"/>
                  <a:gd name="T10" fmla="*/ 0 w 18"/>
                  <a:gd name="T11" fmla="*/ 12 h 36"/>
                  <a:gd name="T12" fmla="*/ 0 w 18"/>
                  <a:gd name="T13" fmla="*/ 6 h 36"/>
                  <a:gd name="T14" fmla="*/ 6 w 18"/>
                  <a:gd name="T15" fmla="*/ 0 h 36"/>
                  <a:gd name="T16" fmla="*/ 18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12" y="36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8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1" name="Freeform 40">
                <a:extLst>
                  <a:ext uri="{FF2B5EF4-FFF2-40B4-BE49-F238E27FC236}">
                    <a16:creationId xmlns:a16="http://schemas.microsoft.com/office/drawing/2014/main" id="{01B29D3E-2A85-4BD3-917E-73683B059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425" y="6094413"/>
                <a:ext cx="28575" cy="47625"/>
              </a:xfrm>
              <a:custGeom>
                <a:avLst/>
                <a:gdLst>
                  <a:gd name="T0" fmla="*/ 0 w 18"/>
                  <a:gd name="T1" fmla="*/ 12 h 30"/>
                  <a:gd name="T2" fmla="*/ 6 w 18"/>
                  <a:gd name="T3" fmla="*/ 6 h 30"/>
                  <a:gd name="T4" fmla="*/ 6 w 18"/>
                  <a:gd name="T5" fmla="*/ 0 h 30"/>
                  <a:gd name="T6" fmla="*/ 12 w 18"/>
                  <a:gd name="T7" fmla="*/ 0 h 30"/>
                  <a:gd name="T8" fmla="*/ 18 w 18"/>
                  <a:gd name="T9" fmla="*/ 0 h 30"/>
                  <a:gd name="T10" fmla="*/ 18 w 18"/>
                  <a:gd name="T11" fmla="*/ 12 h 30"/>
                  <a:gd name="T12" fmla="*/ 18 w 18"/>
                  <a:gd name="T13" fmla="*/ 18 h 30"/>
                  <a:gd name="T14" fmla="*/ 18 w 18"/>
                  <a:gd name="T15" fmla="*/ 30 h 30"/>
                  <a:gd name="T16" fmla="*/ 12 w 18"/>
                  <a:gd name="T17" fmla="*/ 30 h 30"/>
                  <a:gd name="T18" fmla="*/ 6 w 18"/>
                  <a:gd name="T19" fmla="*/ 30 h 30"/>
                  <a:gd name="T20" fmla="*/ 6 w 18"/>
                  <a:gd name="T21" fmla="*/ 18 h 30"/>
                  <a:gd name="T22" fmla="*/ 0 w 18"/>
                  <a:gd name="T2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2" name="Freeform 41">
                <a:extLst>
                  <a:ext uri="{FF2B5EF4-FFF2-40B4-BE49-F238E27FC236}">
                    <a16:creationId xmlns:a16="http://schemas.microsoft.com/office/drawing/2014/main" id="{3876A400-770E-4A60-8BE0-1ADF6BAE2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375" y="6161088"/>
                <a:ext cx="28575" cy="38100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0 h 24"/>
                  <a:gd name="T4" fmla="*/ 12 w 18"/>
                  <a:gd name="T5" fmla="*/ 0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18 h 24"/>
                  <a:gd name="T12" fmla="*/ 12 w 18"/>
                  <a:gd name="T13" fmla="*/ 24 h 24"/>
                  <a:gd name="T14" fmla="*/ 6 w 18"/>
                  <a:gd name="T15" fmla="*/ 24 h 24"/>
                  <a:gd name="T16" fmla="*/ 0 w 18"/>
                  <a:gd name="T17" fmla="*/ 18 h 24"/>
                  <a:gd name="T18" fmla="*/ 0 w 18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3" name="Freeform 42">
                <a:extLst>
                  <a:ext uri="{FF2B5EF4-FFF2-40B4-BE49-F238E27FC236}">
                    <a16:creationId xmlns:a16="http://schemas.microsoft.com/office/drawing/2014/main" id="{5B856ED2-F1AA-438E-AEEB-64358162A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325" y="6418263"/>
                <a:ext cx="47625" cy="38100"/>
              </a:xfrm>
              <a:custGeom>
                <a:avLst/>
                <a:gdLst>
                  <a:gd name="T0" fmla="*/ 0 w 30"/>
                  <a:gd name="T1" fmla="*/ 12 h 24"/>
                  <a:gd name="T2" fmla="*/ 0 w 30"/>
                  <a:gd name="T3" fmla="*/ 6 h 24"/>
                  <a:gd name="T4" fmla="*/ 6 w 30"/>
                  <a:gd name="T5" fmla="*/ 6 h 24"/>
                  <a:gd name="T6" fmla="*/ 12 w 30"/>
                  <a:gd name="T7" fmla="*/ 0 h 24"/>
                  <a:gd name="T8" fmla="*/ 18 w 30"/>
                  <a:gd name="T9" fmla="*/ 0 h 24"/>
                  <a:gd name="T10" fmla="*/ 24 w 30"/>
                  <a:gd name="T11" fmla="*/ 6 h 24"/>
                  <a:gd name="T12" fmla="*/ 30 w 30"/>
                  <a:gd name="T13" fmla="*/ 6 h 24"/>
                  <a:gd name="T14" fmla="*/ 30 w 30"/>
                  <a:gd name="T15" fmla="*/ 12 h 24"/>
                  <a:gd name="T16" fmla="*/ 24 w 30"/>
                  <a:gd name="T17" fmla="*/ 18 h 24"/>
                  <a:gd name="T18" fmla="*/ 18 w 30"/>
                  <a:gd name="T19" fmla="*/ 18 h 24"/>
                  <a:gd name="T20" fmla="*/ 18 w 30"/>
                  <a:gd name="T21" fmla="*/ 24 h 24"/>
                  <a:gd name="T22" fmla="*/ 12 w 30"/>
                  <a:gd name="T23" fmla="*/ 24 h 24"/>
                  <a:gd name="T24" fmla="*/ 6 w 30"/>
                  <a:gd name="T25" fmla="*/ 24 h 24"/>
                  <a:gd name="T26" fmla="*/ 0 w 30"/>
                  <a:gd name="T27" fmla="*/ 18 h 24"/>
                  <a:gd name="T28" fmla="*/ 0 w 30"/>
                  <a:gd name="T2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24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4" name="Freeform 44">
                <a:extLst>
                  <a:ext uri="{FF2B5EF4-FFF2-40B4-BE49-F238E27FC236}">
                    <a16:creationId xmlns:a16="http://schemas.microsoft.com/office/drawing/2014/main" id="{9F64594C-0CCA-40FB-9C42-C53692F61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275" y="6161088"/>
                <a:ext cx="28575" cy="38100"/>
              </a:xfrm>
              <a:custGeom>
                <a:avLst/>
                <a:gdLst>
                  <a:gd name="T0" fmla="*/ 0 w 18"/>
                  <a:gd name="T1" fmla="*/ 18 h 24"/>
                  <a:gd name="T2" fmla="*/ 0 w 18"/>
                  <a:gd name="T3" fmla="*/ 6 h 24"/>
                  <a:gd name="T4" fmla="*/ 12 w 18"/>
                  <a:gd name="T5" fmla="*/ 0 h 24"/>
                  <a:gd name="T6" fmla="*/ 12 w 18"/>
                  <a:gd name="T7" fmla="*/ 6 h 24"/>
                  <a:gd name="T8" fmla="*/ 18 w 18"/>
                  <a:gd name="T9" fmla="*/ 6 h 24"/>
                  <a:gd name="T10" fmla="*/ 18 w 18"/>
                  <a:gd name="T11" fmla="*/ 12 h 24"/>
                  <a:gd name="T12" fmla="*/ 12 w 18"/>
                  <a:gd name="T13" fmla="*/ 18 h 24"/>
                  <a:gd name="T14" fmla="*/ 6 w 18"/>
                  <a:gd name="T15" fmla="*/ 24 h 24"/>
                  <a:gd name="T16" fmla="*/ 0 w 18"/>
                  <a:gd name="T17" fmla="*/ 24 h 24"/>
                  <a:gd name="T18" fmla="*/ 0 w 1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4">
                    <a:moveTo>
                      <a:pt x="0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215" name="Ryhmä 214">
                <a:extLst>
                  <a:ext uri="{FF2B5EF4-FFF2-40B4-BE49-F238E27FC236}">
                    <a16:creationId xmlns:a16="http://schemas.microsoft.com/office/drawing/2014/main" id="{3B18AB0F-29AE-4124-9B5E-EA5B0A5B518B}"/>
                  </a:ext>
                </a:extLst>
              </p:cNvPr>
              <p:cNvGrpSpPr/>
              <p:nvPr/>
            </p:nvGrpSpPr>
            <p:grpSpPr>
              <a:xfrm>
                <a:off x="2952750" y="6103938"/>
                <a:ext cx="428625" cy="285750"/>
                <a:chOff x="2952750" y="6103938"/>
                <a:chExt cx="428625" cy="285750"/>
              </a:xfrm>
            </p:grpSpPr>
            <p:sp>
              <p:nvSpPr>
                <p:cNvPr id="216" name="Freeform 37">
                  <a:extLst>
                    <a:ext uri="{FF2B5EF4-FFF2-40B4-BE49-F238E27FC236}">
                      <a16:creationId xmlns:a16="http://schemas.microsoft.com/office/drawing/2014/main" id="{A0F92B63-66C6-4720-B041-8E026E285A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750" y="6103938"/>
                  <a:ext cx="247650" cy="285750"/>
                </a:xfrm>
                <a:custGeom>
                  <a:avLst/>
                  <a:gdLst>
                    <a:gd name="T0" fmla="*/ 36 w 156"/>
                    <a:gd name="T1" fmla="*/ 42 h 180"/>
                    <a:gd name="T2" fmla="*/ 54 w 156"/>
                    <a:gd name="T3" fmla="*/ 42 h 180"/>
                    <a:gd name="T4" fmla="*/ 66 w 156"/>
                    <a:gd name="T5" fmla="*/ 36 h 180"/>
                    <a:gd name="T6" fmla="*/ 72 w 156"/>
                    <a:gd name="T7" fmla="*/ 42 h 180"/>
                    <a:gd name="T8" fmla="*/ 72 w 156"/>
                    <a:gd name="T9" fmla="*/ 60 h 180"/>
                    <a:gd name="T10" fmla="*/ 84 w 156"/>
                    <a:gd name="T11" fmla="*/ 54 h 180"/>
                    <a:gd name="T12" fmla="*/ 84 w 156"/>
                    <a:gd name="T13" fmla="*/ 36 h 180"/>
                    <a:gd name="T14" fmla="*/ 78 w 156"/>
                    <a:gd name="T15" fmla="*/ 30 h 180"/>
                    <a:gd name="T16" fmla="*/ 66 w 156"/>
                    <a:gd name="T17" fmla="*/ 30 h 180"/>
                    <a:gd name="T18" fmla="*/ 66 w 156"/>
                    <a:gd name="T19" fmla="*/ 18 h 180"/>
                    <a:gd name="T20" fmla="*/ 78 w 156"/>
                    <a:gd name="T21" fmla="*/ 6 h 180"/>
                    <a:gd name="T22" fmla="*/ 90 w 156"/>
                    <a:gd name="T23" fmla="*/ 0 h 180"/>
                    <a:gd name="T24" fmla="*/ 108 w 156"/>
                    <a:gd name="T25" fmla="*/ 18 h 180"/>
                    <a:gd name="T26" fmla="*/ 120 w 156"/>
                    <a:gd name="T27" fmla="*/ 18 h 180"/>
                    <a:gd name="T28" fmla="*/ 132 w 156"/>
                    <a:gd name="T29" fmla="*/ 30 h 180"/>
                    <a:gd name="T30" fmla="*/ 144 w 156"/>
                    <a:gd name="T31" fmla="*/ 36 h 180"/>
                    <a:gd name="T32" fmla="*/ 144 w 156"/>
                    <a:gd name="T33" fmla="*/ 54 h 180"/>
                    <a:gd name="T34" fmla="*/ 156 w 156"/>
                    <a:gd name="T35" fmla="*/ 66 h 180"/>
                    <a:gd name="T36" fmla="*/ 150 w 156"/>
                    <a:gd name="T37" fmla="*/ 84 h 180"/>
                    <a:gd name="T38" fmla="*/ 138 w 156"/>
                    <a:gd name="T39" fmla="*/ 96 h 180"/>
                    <a:gd name="T40" fmla="*/ 126 w 156"/>
                    <a:gd name="T41" fmla="*/ 96 h 180"/>
                    <a:gd name="T42" fmla="*/ 114 w 156"/>
                    <a:gd name="T43" fmla="*/ 84 h 180"/>
                    <a:gd name="T44" fmla="*/ 102 w 156"/>
                    <a:gd name="T45" fmla="*/ 84 h 180"/>
                    <a:gd name="T46" fmla="*/ 108 w 156"/>
                    <a:gd name="T47" fmla="*/ 96 h 180"/>
                    <a:gd name="T48" fmla="*/ 108 w 156"/>
                    <a:gd name="T49" fmla="*/ 108 h 180"/>
                    <a:gd name="T50" fmla="*/ 102 w 156"/>
                    <a:gd name="T51" fmla="*/ 132 h 180"/>
                    <a:gd name="T52" fmla="*/ 114 w 156"/>
                    <a:gd name="T53" fmla="*/ 132 h 180"/>
                    <a:gd name="T54" fmla="*/ 126 w 156"/>
                    <a:gd name="T55" fmla="*/ 132 h 180"/>
                    <a:gd name="T56" fmla="*/ 138 w 156"/>
                    <a:gd name="T57" fmla="*/ 138 h 180"/>
                    <a:gd name="T58" fmla="*/ 138 w 156"/>
                    <a:gd name="T59" fmla="*/ 156 h 180"/>
                    <a:gd name="T60" fmla="*/ 144 w 156"/>
                    <a:gd name="T61" fmla="*/ 174 h 180"/>
                    <a:gd name="T62" fmla="*/ 132 w 156"/>
                    <a:gd name="T63" fmla="*/ 180 h 180"/>
                    <a:gd name="T64" fmla="*/ 126 w 156"/>
                    <a:gd name="T65" fmla="*/ 174 h 180"/>
                    <a:gd name="T66" fmla="*/ 120 w 156"/>
                    <a:gd name="T67" fmla="*/ 174 h 180"/>
                    <a:gd name="T68" fmla="*/ 114 w 156"/>
                    <a:gd name="T69" fmla="*/ 156 h 180"/>
                    <a:gd name="T70" fmla="*/ 96 w 156"/>
                    <a:gd name="T71" fmla="*/ 144 h 180"/>
                    <a:gd name="T72" fmla="*/ 78 w 156"/>
                    <a:gd name="T73" fmla="*/ 150 h 180"/>
                    <a:gd name="T74" fmla="*/ 72 w 156"/>
                    <a:gd name="T75" fmla="*/ 132 h 180"/>
                    <a:gd name="T76" fmla="*/ 60 w 156"/>
                    <a:gd name="T77" fmla="*/ 126 h 180"/>
                    <a:gd name="T78" fmla="*/ 48 w 156"/>
                    <a:gd name="T79" fmla="*/ 108 h 180"/>
                    <a:gd name="T80" fmla="*/ 48 w 156"/>
                    <a:gd name="T81" fmla="*/ 102 h 180"/>
                    <a:gd name="T82" fmla="*/ 42 w 156"/>
                    <a:gd name="T83" fmla="*/ 90 h 180"/>
                    <a:gd name="T84" fmla="*/ 30 w 156"/>
                    <a:gd name="T85" fmla="*/ 90 h 180"/>
                    <a:gd name="T86" fmla="*/ 18 w 156"/>
                    <a:gd name="T87" fmla="*/ 102 h 180"/>
                    <a:gd name="T88" fmla="*/ 12 w 156"/>
                    <a:gd name="T89" fmla="*/ 96 h 180"/>
                    <a:gd name="T90" fmla="*/ 6 w 156"/>
                    <a:gd name="T91" fmla="*/ 84 h 180"/>
                    <a:gd name="T92" fmla="*/ 6 w 156"/>
                    <a:gd name="T93" fmla="*/ 66 h 180"/>
                    <a:gd name="T94" fmla="*/ 6 w 156"/>
                    <a:gd name="T95" fmla="*/ 60 h 180"/>
                    <a:gd name="T96" fmla="*/ 18 w 156"/>
                    <a:gd name="T97" fmla="*/ 54 h 180"/>
                    <a:gd name="T98" fmla="*/ 30 w 156"/>
                    <a:gd name="T99" fmla="*/ 4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6" h="180">
                      <a:moveTo>
                        <a:pt x="30" y="42"/>
                      </a:moveTo>
                      <a:lnTo>
                        <a:pt x="36" y="42"/>
                      </a:lnTo>
                      <a:lnTo>
                        <a:pt x="42" y="48"/>
                      </a:lnTo>
                      <a:lnTo>
                        <a:pt x="54" y="42"/>
                      </a:lnTo>
                      <a:lnTo>
                        <a:pt x="60" y="36"/>
                      </a:lnTo>
                      <a:lnTo>
                        <a:pt x="66" y="36"/>
                      </a:lnTo>
                      <a:lnTo>
                        <a:pt x="72" y="36"/>
                      </a:lnTo>
                      <a:lnTo>
                        <a:pt x="72" y="42"/>
                      </a:lnTo>
                      <a:lnTo>
                        <a:pt x="72" y="48"/>
                      </a:lnTo>
                      <a:lnTo>
                        <a:pt x="72" y="60"/>
                      </a:lnTo>
                      <a:lnTo>
                        <a:pt x="78" y="60"/>
                      </a:lnTo>
                      <a:lnTo>
                        <a:pt x="84" y="54"/>
                      </a:lnTo>
                      <a:lnTo>
                        <a:pt x="84" y="48"/>
                      </a:lnTo>
                      <a:lnTo>
                        <a:pt x="84" y="36"/>
                      </a:lnTo>
                      <a:lnTo>
                        <a:pt x="78" y="36"/>
                      </a:lnTo>
                      <a:lnTo>
                        <a:pt x="78" y="30"/>
                      </a:lnTo>
                      <a:lnTo>
                        <a:pt x="72" y="30"/>
                      </a:lnTo>
                      <a:lnTo>
                        <a:pt x="66" y="30"/>
                      </a:lnTo>
                      <a:lnTo>
                        <a:pt x="66" y="24"/>
                      </a:lnTo>
                      <a:lnTo>
                        <a:pt x="66" y="18"/>
                      </a:lnTo>
                      <a:lnTo>
                        <a:pt x="72" y="12"/>
                      </a:lnTo>
                      <a:lnTo>
                        <a:pt x="78" y="6"/>
                      </a:lnTo>
                      <a:lnTo>
                        <a:pt x="84" y="0"/>
                      </a:lnTo>
                      <a:lnTo>
                        <a:pt x="90" y="0"/>
                      </a:lnTo>
                      <a:lnTo>
                        <a:pt x="96" y="6"/>
                      </a:lnTo>
                      <a:lnTo>
                        <a:pt x="108" y="18"/>
                      </a:lnTo>
                      <a:lnTo>
                        <a:pt x="114" y="18"/>
                      </a:lnTo>
                      <a:lnTo>
                        <a:pt x="120" y="18"/>
                      </a:lnTo>
                      <a:lnTo>
                        <a:pt x="126" y="24"/>
                      </a:lnTo>
                      <a:lnTo>
                        <a:pt x="132" y="30"/>
                      </a:lnTo>
                      <a:lnTo>
                        <a:pt x="132" y="36"/>
                      </a:lnTo>
                      <a:lnTo>
                        <a:pt x="144" y="36"/>
                      </a:lnTo>
                      <a:lnTo>
                        <a:pt x="144" y="48"/>
                      </a:lnTo>
                      <a:lnTo>
                        <a:pt x="144" y="54"/>
                      </a:lnTo>
                      <a:lnTo>
                        <a:pt x="150" y="60"/>
                      </a:lnTo>
                      <a:lnTo>
                        <a:pt x="156" y="66"/>
                      </a:lnTo>
                      <a:lnTo>
                        <a:pt x="156" y="78"/>
                      </a:lnTo>
                      <a:lnTo>
                        <a:pt x="150" y="84"/>
                      </a:lnTo>
                      <a:lnTo>
                        <a:pt x="150" y="96"/>
                      </a:lnTo>
                      <a:lnTo>
                        <a:pt x="138" y="96"/>
                      </a:lnTo>
                      <a:lnTo>
                        <a:pt x="132" y="96"/>
                      </a:lnTo>
                      <a:lnTo>
                        <a:pt x="126" y="96"/>
                      </a:lnTo>
                      <a:lnTo>
                        <a:pt x="120" y="90"/>
                      </a:lnTo>
                      <a:lnTo>
                        <a:pt x="114" y="84"/>
                      </a:lnTo>
                      <a:lnTo>
                        <a:pt x="108" y="84"/>
                      </a:lnTo>
                      <a:lnTo>
                        <a:pt x="102" y="84"/>
                      </a:lnTo>
                      <a:lnTo>
                        <a:pt x="102" y="90"/>
                      </a:lnTo>
                      <a:lnTo>
                        <a:pt x="108" y="96"/>
                      </a:lnTo>
                      <a:lnTo>
                        <a:pt x="108" y="102"/>
                      </a:lnTo>
                      <a:lnTo>
                        <a:pt x="108" y="108"/>
                      </a:lnTo>
                      <a:lnTo>
                        <a:pt x="102" y="126"/>
                      </a:lnTo>
                      <a:lnTo>
                        <a:pt x="102" y="132"/>
                      </a:lnTo>
                      <a:lnTo>
                        <a:pt x="108" y="132"/>
                      </a:lnTo>
                      <a:lnTo>
                        <a:pt x="114" y="132"/>
                      </a:lnTo>
                      <a:lnTo>
                        <a:pt x="120" y="132"/>
                      </a:lnTo>
                      <a:lnTo>
                        <a:pt x="126" y="132"/>
                      </a:lnTo>
                      <a:lnTo>
                        <a:pt x="132" y="132"/>
                      </a:lnTo>
                      <a:lnTo>
                        <a:pt x="138" y="138"/>
                      </a:lnTo>
                      <a:lnTo>
                        <a:pt x="138" y="150"/>
                      </a:lnTo>
                      <a:lnTo>
                        <a:pt x="138" y="156"/>
                      </a:lnTo>
                      <a:lnTo>
                        <a:pt x="144" y="162"/>
                      </a:lnTo>
                      <a:lnTo>
                        <a:pt x="144" y="174"/>
                      </a:lnTo>
                      <a:lnTo>
                        <a:pt x="138" y="180"/>
                      </a:lnTo>
                      <a:lnTo>
                        <a:pt x="132" y="180"/>
                      </a:lnTo>
                      <a:lnTo>
                        <a:pt x="126" y="180"/>
                      </a:lnTo>
                      <a:lnTo>
                        <a:pt x="126" y="174"/>
                      </a:lnTo>
                      <a:lnTo>
                        <a:pt x="126" y="168"/>
                      </a:lnTo>
                      <a:lnTo>
                        <a:pt x="120" y="174"/>
                      </a:lnTo>
                      <a:lnTo>
                        <a:pt x="114" y="162"/>
                      </a:lnTo>
                      <a:lnTo>
                        <a:pt x="114" y="156"/>
                      </a:lnTo>
                      <a:lnTo>
                        <a:pt x="102" y="150"/>
                      </a:lnTo>
                      <a:lnTo>
                        <a:pt x="96" y="144"/>
                      </a:lnTo>
                      <a:lnTo>
                        <a:pt x="84" y="150"/>
                      </a:lnTo>
                      <a:lnTo>
                        <a:pt x="78" y="150"/>
                      </a:lnTo>
                      <a:lnTo>
                        <a:pt x="78" y="132"/>
                      </a:lnTo>
                      <a:lnTo>
                        <a:pt x="72" y="132"/>
                      </a:lnTo>
                      <a:lnTo>
                        <a:pt x="72" y="126"/>
                      </a:lnTo>
                      <a:lnTo>
                        <a:pt x="60" y="126"/>
                      </a:lnTo>
                      <a:lnTo>
                        <a:pt x="54" y="120"/>
                      </a:lnTo>
                      <a:lnTo>
                        <a:pt x="48" y="108"/>
                      </a:lnTo>
                      <a:lnTo>
                        <a:pt x="54" y="108"/>
                      </a:lnTo>
                      <a:lnTo>
                        <a:pt x="48" y="102"/>
                      </a:lnTo>
                      <a:lnTo>
                        <a:pt x="42" y="96"/>
                      </a:lnTo>
                      <a:lnTo>
                        <a:pt x="42" y="90"/>
                      </a:lnTo>
                      <a:lnTo>
                        <a:pt x="36" y="90"/>
                      </a:lnTo>
                      <a:lnTo>
                        <a:pt x="30" y="90"/>
                      </a:lnTo>
                      <a:lnTo>
                        <a:pt x="24" y="90"/>
                      </a:lnTo>
                      <a:lnTo>
                        <a:pt x="18" y="102"/>
                      </a:lnTo>
                      <a:lnTo>
                        <a:pt x="12" y="102"/>
                      </a:lnTo>
                      <a:lnTo>
                        <a:pt x="12" y="96"/>
                      </a:lnTo>
                      <a:lnTo>
                        <a:pt x="6" y="90"/>
                      </a:lnTo>
                      <a:lnTo>
                        <a:pt x="6" y="84"/>
                      </a:lnTo>
                      <a:lnTo>
                        <a:pt x="12" y="72"/>
                      </a:lnTo>
                      <a:lnTo>
                        <a:pt x="6" y="66"/>
                      </a:lnTo>
                      <a:lnTo>
                        <a:pt x="0" y="66"/>
                      </a:lnTo>
                      <a:lnTo>
                        <a:pt x="6" y="60"/>
                      </a:lnTo>
                      <a:lnTo>
                        <a:pt x="6" y="54"/>
                      </a:lnTo>
                      <a:lnTo>
                        <a:pt x="18" y="54"/>
                      </a:lnTo>
                      <a:lnTo>
                        <a:pt x="24" y="48"/>
                      </a:lnTo>
                      <a:lnTo>
                        <a:pt x="30" y="4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798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40" b="0" i="0" u="none" strike="noStrike" kern="1200" cap="none" spc="0" normalizeH="0" baseline="0" noProof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43">
                  <a:extLst>
                    <a:ext uri="{FF2B5EF4-FFF2-40B4-BE49-F238E27FC236}">
                      <a16:creationId xmlns:a16="http://schemas.microsoft.com/office/drawing/2014/main" id="{E833053B-5544-47CC-8D9E-AAE7D3BBC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2800" y="6208713"/>
                  <a:ext cx="28575" cy="47625"/>
                </a:xfrm>
                <a:custGeom>
                  <a:avLst/>
                  <a:gdLst>
                    <a:gd name="T0" fmla="*/ 0 w 18"/>
                    <a:gd name="T1" fmla="*/ 12 h 30"/>
                    <a:gd name="T2" fmla="*/ 0 w 18"/>
                    <a:gd name="T3" fmla="*/ 6 h 30"/>
                    <a:gd name="T4" fmla="*/ 6 w 18"/>
                    <a:gd name="T5" fmla="*/ 0 h 30"/>
                    <a:gd name="T6" fmla="*/ 12 w 18"/>
                    <a:gd name="T7" fmla="*/ 6 h 30"/>
                    <a:gd name="T8" fmla="*/ 12 w 18"/>
                    <a:gd name="T9" fmla="*/ 12 h 30"/>
                    <a:gd name="T10" fmla="*/ 18 w 18"/>
                    <a:gd name="T11" fmla="*/ 18 h 30"/>
                    <a:gd name="T12" fmla="*/ 12 w 18"/>
                    <a:gd name="T13" fmla="*/ 24 h 30"/>
                    <a:gd name="T14" fmla="*/ 6 w 18"/>
                    <a:gd name="T15" fmla="*/ 30 h 30"/>
                    <a:gd name="T16" fmla="*/ 0 w 18"/>
                    <a:gd name="T17" fmla="*/ 24 h 30"/>
                    <a:gd name="T18" fmla="*/ 0 w 18"/>
                    <a:gd name="T19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30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2" y="12"/>
                      </a:lnTo>
                      <a:lnTo>
                        <a:pt x="18" y="18"/>
                      </a:lnTo>
                      <a:lnTo>
                        <a:pt x="12" y="24"/>
                      </a:lnTo>
                      <a:lnTo>
                        <a:pt x="6" y="30"/>
                      </a:lnTo>
                      <a:lnTo>
                        <a:pt x="0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798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40" b="0" i="0" u="none" strike="noStrike" kern="1200" cap="none" spc="0" normalizeH="0" baseline="0" noProof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45">
                  <a:extLst>
                    <a:ext uri="{FF2B5EF4-FFF2-40B4-BE49-F238E27FC236}">
                      <a16:creationId xmlns:a16="http://schemas.microsoft.com/office/drawing/2014/main" id="{E5F17AA1-0D09-4096-AFBE-253594378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4700" y="6237288"/>
                  <a:ext cx="28575" cy="38100"/>
                </a:xfrm>
                <a:custGeom>
                  <a:avLst/>
                  <a:gdLst>
                    <a:gd name="T0" fmla="*/ 0 w 18"/>
                    <a:gd name="T1" fmla="*/ 6 h 24"/>
                    <a:gd name="T2" fmla="*/ 6 w 18"/>
                    <a:gd name="T3" fmla="*/ 0 h 24"/>
                    <a:gd name="T4" fmla="*/ 12 w 18"/>
                    <a:gd name="T5" fmla="*/ 6 h 24"/>
                    <a:gd name="T6" fmla="*/ 18 w 18"/>
                    <a:gd name="T7" fmla="*/ 12 h 24"/>
                    <a:gd name="T8" fmla="*/ 18 w 18"/>
                    <a:gd name="T9" fmla="*/ 18 h 24"/>
                    <a:gd name="T10" fmla="*/ 12 w 18"/>
                    <a:gd name="T11" fmla="*/ 24 h 24"/>
                    <a:gd name="T12" fmla="*/ 6 w 18"/>
                    <a:gd name="T13" fmla="*/ 24 h 24"/>
                    <a:gd name="T14" fmla="*/ 0 w 18"/>
                    <a:gd name="T15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24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8" y="12"/>
                      </a:lnTo>
                      <a:lnTo>
                        <a:pt x="18" y="18"/>
                      </a:lnTo>
                      <a:lnTo>
                        <a:pt x="12" y="24"/>
                      </a:lnTo>
                      <a:lnTo>
                        <a:pt x="6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798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40" b="0" i="0" u="none" strike="noStrike" kern="1200" cap="none" spc="0" normalizeH="0" baseline="0" noProof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46">
                  <a:extLst>
                    <a:ext uri="{FF2B5EF4-FFF2-40B4-BE49-F238E27FC236}">
                      <a16:creationId xmlns:a16="http://schemas.microsoft.com/office/drawing/2014/main" id="{784C5076-F7D8-4F81-BB99-4603FF5C4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5650" y="6275388"/>
                  <a:ext cx="38100" cy="57150"/>
                </a:xfrm>
                <a:custGeom>
                  <a:avLst/>
                  <a:gdLst>
                    <a:gd name="T0" fmla="*/ 6 w 24"/>
                    <a:gd name="T1" fmla="*/ 0 h 36"/>
                    <a:gd name="T2" fmla="*/ 12 w 24"/>
                    <a:gd name="T3" fmla="*/ 6 h 36"/>
                    <a:gd name="T4" fmla="*/ 18 w 24"/>
                    <a:gd name="T5" fmla="*/ 12 h 36"/>
                    <a:gd name="T6" fmla="*/ 24 w 24"/>
                    <a:gd name="T7" fmla="*/ 24 h 36"/>
                    <a:gd name="T8" fmla="*/ 24 w 24"/>
                    <a:gd name="T9" fmla="*/ 30 h 36"/>
                    <a:gd name="T10" fmla="*/ 18 w 24"/>
                    <a:gd name="T11" fmla="*/ 36 h 36"/>
                    <a:gd name="T12" fmla="*/ 12 w 24"/>
                    <a:gd name="T13" fmla="*/ 36 h 36"/>
                    <a:gd name="T14" fmla="*/ 6 w 24"/>
                    <a:gd name="T15" fmla="*/ 30 h 36"/>
                    <a:gd name="T16" fmla="*/ 0 w 24"/>
                    <a:gd name="T17" fmla="*/ 18 h 36"/>
                    <a:gd name="T18" fmla="*/ 0 w 24"/>
                    <a:gd name="T19" fmla="*/ 12 h 36"/>
                    <a:gd name="T20" fmla="*/ 0 w 24"/>
                    <a:gd name="T21" fmla="*/ 0 h 36"/>
                    <a:gd name="T22" fmla="*/ 6 w 24"/>
                    <a:gd name="T2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36">
                      <a:moveTo>
                        <a:pt x="6" y="0"/>
                      </a:moveTo>
                      <a:lnTo>
                        <a:pt x="12" y="6"/>
                      </a:lnTo>
                      <a:lnTo>
                        <a:pt x="18" y="12"/>
                      </a:lnTo>
                      <a:lnTo>
                        <a:pt x="24" y="24"/>
                      </a:lnTo>
                      <a:lnTo>
                        <a:pt x="24" y="30"/>
                      </a:lnTo>
                      <a:lnTo>
                        <a:pt x="18" y="36"/>
                      </a:lnTo>
                      <a:lnTo>
                        <a:pt x="12" y="36"/>
                      </a:lnTo>
                      <a:lnTo>
                        <a:pt x="6" y="30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798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40" b="0" i="0" u="none" strike="noStrike" kern="1200" cap="none" spc="0" normalizeH="0" baseline="0" noProof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47">
                  <a:extLst>
                    <a:ext uri="{FF2B5EF4-FFF2-40B4-BE49-F238E27FC236}">
                      <a16:creationId xmlns:a16="http://schemas.microsoft.com/office/drawing/2014/main" id="{7C15FBBB-7E8A-42CD-B4F1-EF375C95F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550" y="6313488"/>
                  <a:ext cx="28575" cy="19050"/>
                </a:xfrm>
                <a:custGeom>
                  <a:avLst/>
                  <a:gdLst>
                    <a:gd name="T0" fmla="*/ 0 w 18"/>
                    <a:gd name="T1" fmla="*/ 6 h 12"/>
                    <a:gd name="T2" fmla="*/ 0 w 18"/>
                    <a:gd name="T3" fmla="*/ 0 h 12"/>
                    <a:gd name="T4" fmla="*/ 12 w 18"/>
                    <a:gd name="T5" fmla="*/ 0 h 12"/>
                    <a:gd name="T6" fmla="*/ 18 w 18"/>
                    <a:gd name="T7" fmla="*/ 6 h 12"/>
                    <a:gd name="T8" fmla="*/ 18 w 18"/>
                    <a:gd name="T9" fmla="*/ 12 h 12"/>
                    <a:gd name="T10" fmla="*/ 6 w 18"/>
                    <a:gd name="T11" fmla="*/ 12 h 12"/>
                    <a:gd name="T12" fmla="*/ 0 w 18"/>
                    <a:gd name="T13" fmla="*/ 12 h 12"/>
                    <a:gd name="T14" fmla="*/ 0 w 18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798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40" b="0" i="0" u="none" strike="noStrike" kern="1200" cap="none" spc="0" normalizeH="0" baseline="0" noProof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48">
                  <a:extLst>
                    <a:ext uri="{FF2B5EF4-FFF2-40B4-BE49-F238E27FC236}">
                      <a16:creationId xmlns:a16="http://schemas.microsoft.com/office/drawing/2014/main" id="{9C56D222-9BBC-45E9-BCE1-2158A2925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9450" y="6189663"/>
                  <a:ext cx="38100" cy="66675"/>
                </a:xfrm>
                <a:custGeom>
                  <a:avLst/>
                  <a:gdLst>
                    <a:gd name="T0" fmla="*/ 0 w 24"/>
                    <a:gd name="T1" fmla="*/ 18 h 42"/>
                    <a:gd name="T2" fmla="*/ 0 w 24"/>
                    <a:gd name="T3" fmla="*/ 12 h 42"/>
                    <a:gd name="T4" fmla="*/ 6 w 24"/>
                    <a:gd name="T5" fmla="*/ 6 h 42"/>
                    <a:gd name="T6" fmla="*/ 12 w 24"/>
                    <a:gd name="T7" fmla="*/ 6 h 42"/>
                    <a:gd name="T8" fmla="*/ 18 w 24"/>
                    <a:gd name="T9" fmla="*/ 0 h 42"/>
                    <a:gd name="T10" fmla="*/ 18 w 24"/>
                    <a:gd name="T11" fmla="*/ 6 h 42"/>
                    <a:gd name="T12" fmla="*/ 18 w 24"/>
                    <a:gd name="T13" fmla="*/ 12 h 42"/>
                    <a:gd name="T14" fmla="*/ 18 w 24"/>
                    <a:gd name="T15" fmla="*/ 18 h 42"/>
                    <a:gd name="T16" fmla="*/ 18 w 24"/>
                    <a:gd name="T17" fmla="*/ 24 h 42"/>
                    <a:gd name="T18" fmla="*/ 24 w 24"/>
                    <a:gd name="T19" fmla="*/ 30 h 42"/>
                    <a:gd name="T20" fmla="*/ 18 w 24"/>
                    <a:gd name="T21" fmla="*/ 36 h 42"/>
                    <a:gd name="T22" fmla="*/ 12 w 24"/>
                    <a:gd name="T23" fmla="*/ 42 h 42"/>
                    <a:gd name="T24" fmla="*/ 6 w 24"/>
                    <a:gd name="T25" fmla="*/ 42 h 42"/>
                    <a:gd name="T26" fmla="*/ 6 w 24"/>
                    <a:gd name="T27" fmla="*/ 36 h 42"/>
                    <a:gd name="T28" fmla="*/ 6 w 24"/>
                    <a:gd name="T29" fmla="*/ 30 h 42"/>
                    <a:gd name="T30" fmla="*/ 6 w 24"/>
                    <a:gd name="T31" fmla="*/ 24 h 42"/>
                    <a:gd name="T32" fmla="*/ 0 w 24"/>
                    <a:gd name="T33" fmla="*/ 24 h 42"/>
                    <a:gd name="T34" fmla="*/ 0 w 24"/>
                    <a:gd name="T35" fmla="*/ 1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" h="42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18" y="18"/>
                      </a:lnTo>
                      <a:lnTo>
                        <a:pt x="18" y="24"/>
                      </a:lnTo>
                      <a:lnTo>
                        <a:pt x="24" y="30"/>
                      </a:lnTo>
                      <a:lnTo>
                        <a:pt x="18" y="36"/>
                      </a:lnTo>
                      <a:lnTo>
                        <a:pt x="12" y="42"/>
                      </a:lnTo>
                      <a:lnTo>
                        <a:pt x="6" y="42"/>
                      </a:lnTo>
                      <a:lnTo>
                        <a:pt x="6" y="36"/>
                      </a:lnTo>
                      <a:lnTo>
                        <a:pt x="6" y="30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798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40" b="0" i="0" u="none" strike="noStrike" kern="1200" cap="none" spc="0" normalizeH="0" baseline="0" noProof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49">
                  <a:extLst>
                    <a:ext uri="{FF2B5EF4-FFF2-40B4-BE49-F238E27FC236}">
                      <a16:creationId xmlns:a16="http://schemas.microsoft.com/office/drawing/2014/main" id="{39BC3901-B2F8-41DF-8655-E5DFF9D0D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9450" y="6151563"/>
                  <a:ext cx="38100" cy="28575"/>
                </a:xfrm>
                <a:custGeom>
                  <a:avLst/>
                  <a:gdLst>
                    <a:gd name="T0" fmla="*/ 0 w 24"/>
                    <a:gd name="T1" fmla="*/ 12 h 18"/>
                    <a:gd name="T2" fmla="*/ 0 w 24"/>
                    <a:gd name="T3" fmla="*/ 6 h 18"/>
                    <a:gd name="T4" fmla="*/ 0 w 24"/>
                    <a:gd name="T5" fmla="*/ 0 h 18"/>
                    <a:gd name="T6" fmla="*/ 6 w 24"/>
                    <a:gd name="T7" fmla="*/ 0 h 18"/>
                    <a:gd name="T8" fmla="*/ 12 w 24"/>
                    <a:gd name="T9" fmla="*/ 6 h 18"/>
                    <a:gd name="T10" fmla="*/ 18 w 24"/>
                    <a:gd name="T11" fmla="*/ 6 h 18"/>
                    <a:gd name="T12" fmla="*/ 24 w 24"/>
                    <a:gd name="T13" fmla="*/ 12 h 18"/>
                    <a:gd name="T14" fmla="*/ 24 w 24"/>
                    <a:gd name="T15" fmla="*/ 18 h 18"/>
                    <a:gd name="T16" fmla="*/ 12 w 24"/>
                    <a:gd name="T17" fmla="*/ 18 h 18"/>
                    <a:gd name="T18" fmla="*/ 0 w 24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4" y="12"/>
                      </a:lnTo>
                      <a:lnTo>
                        <a:pt x="24" y="18"/>
                      </a:lnTo>
                      <a:lnTo>
                        <a:pt x="12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798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40" b="0" i="0" u="none" strike="noStrike" kern="1200" cap="none" spc="0" normalizeH="0" baseline="0" noProof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51">
                  <a:extLst>
                    <a:ext uri="{FF2B5EF4-FFF2-40B4-BE49-F238E27FC236}">
                      <a16:creationId xmlns:a16="http://schemas.microsoft.com/office/drawing/2014/main" id="{7E187679-28B4-4E6D-848C-69C286C4C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1825" y="6275388"/>
                  <a:ext cx="28575" cy="57150"/>
                </a:xfrm>
                <a:custGeom>
                  <a:avLst/>
                  <a:gdLst>
                    <a:gd name="T0" fmla="*/ 18 w 18"/>
                    <a:gd name="T1" fmla="*/ 30 h 36"/>
                    <a:gd name="T2" fmla="*/ 12 w 18"/>
                    <a:gd name="T3" fmla="*/ 36 h 36"/>
                    <a:gd name="T4" fmla="*/ 6 w 18"/>
                    <a:gd name="T5" fmla="*/ 36 h 36"/>
                    <a:gd name="T6" fmla="*/ 6 w 18"/>
                    <a:gd name="T7" fmla="*/ 30 h 36"/>
                    <a:gd name="T8" fmla="*/ 0 w 18"/>
                    <a:gd name="T9" fmla="*/ 24 h 36"/>
                    <a:gd name="T10" fmla="*/ 0 w 18"/>
                    <a:gd name="T11" fmla="*/ 18 h 36"/>
                    <a:gd name="T12" fmla="*/ 0 w 18"/>
                    <a:gd name="T13" fmla="*/ 12 h 36"/>
                    <a:gd name="T14" fmla="*/ 6 w 18"/>
                    <a:gd name="T15" fmla="*/ 6 h 36"/>
                    <a:gd name="T16" fmla="*/ 12 w 18"/>
                    <a:gd name="T17" fmla="*/ 0 h 36"/>
                    <a:gd name="T18" fmla="*/ 18 w 18"/>
                    <a:gd name="T19" fmla="*/ 0 h 36"/>
                    <a:gd name="T20" fmla="*/ 18 w 18"/>
                    <a:gd name="T21" fmla="*/ 6 h 36"/>
                    <a:gd name="T22" fmla="*/ 18 w 18"/>
                    <a:gd name="T23" fmla="*/ 12 h 36"/>
                    <a:gd name="T24" fmla="*/ 18 w 18"/>
                    <a:gd name="T25" fmla="*/ 24 h 36"/>
                    <a:gd name="T26" fmla="*/ 18 w 18"/>
                    <a:gd name="T27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36">
                      <a:moveTo>
                        <a:pt x="18" y="30"/>
                      </a:moveTo>
                      <a:lnTo>
                        <a:pt x="12" y="36"/>
                      </a:lnTo>
                      <a:lnTo>
                        <a:pt x="6" y="36"/>
                      </a:lnTo>
                      <a:lnTo>
                        <a:pt x="6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18" y="24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798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340" b="0" i="0" u="none" strike="noStrike" kern="1200" cap="none" spc="0" normalizeH="0" baseline="0" noProof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4" name="Freeform 52">
              <a:extLst>
                <a:ext uri="{FF2B5EF4-FFF2-40B4-BE49-F238E27FC236}">
                  <a16:creationId xmlns:a16="http://schemas.microsoft.com/office/drawing/2014/main" id="{DB200E7D-D189-4FC0-A2D3-4C25A2C5D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480" y="4046538"/>
              <a:ext cx="790575" cy="1162050"/>
            </a:xfrm>
            <a:custGeom>
              <a:avLst/>
              <a:gdLst>
                <a:gd name="T0" fmla="*/ 390 w 498"/>
                <a:gd name="T1" fmla="*/ 204 h 732"/>
                <a:gd name="T2" fmla="*/ 282 w 498"/>
                <a:gd name="T3" fmla="*/ 234 h 732"/>
                <a:gd name="T4" fmla="*/ 276 w 498"/>
                <a:gd name="T5" fmla="*/ 300 h 732"/>
                <a:gd name="T6" fmla="*/ 216 w 498"/>
                <a:gd name="T7" fmla="*/ 420 h 732"/>
                <a:gd name="T8" fmla="*/ 120 w 498"/>
                <a:gd name="T9" fmla="*/ 402 h 732"/>
                <a:gd name="T10" fmla="*/ 102 w 498"/>
                <a:gd name="T11" fmla="*/ 474 h 732"/>
                <a:gd name="T12" fmla="*/ 78 w 498"/>
                <a:gd name="T13" fmla="*/ 582 h 732"/>
                <a:gd name="T14" fmla="*/ 108 w 498"/>
                <a:gd name="T15" fmla="*/ 636 h 732"/>
                <a:gd name="T16" fmla="*/ 78 w 498"/>
                <a:gd name="T17" fmla="*/ 708 h 732"/>
                <a:gd name="T18" fmla="*/ 12 w 498"/>
                <a:gd name="T19" fmla="*/ 714 h 732"/>
                <a:gd name="T20" fmla="*/ 30 w 498"/>
                <a:gd name="T21" fmla="*/ 660 h 732"/>
                <a:gd name="T22" fmla="*/ 42 w 498"/>
                <a:gd name="T23" fmla="*/ 636 h 732"/>
                <a:gd name="T24" fmla="*/ 30 w 498"/>
                <a:gd name="T25" fmla="*/ 618 h 732"/>
                <a:gd name="T26" fmla="*/ 36 w 498"/>
                <a:gd name="T27" fmla="*/ 582 h 732"/>
                <a:gd name="T28" fmla="*/ 24 w 498"/>
                <a:gd name="T29" fmla="*/ 570 h 732"/>
                <a:gd name="T30" fmla="*/ 6 w 498"/>
                <a:gd name="T31" fmla="*/ 558 h 732"/>
                <a:gd name="T32" fmla="*/ 6 w 498"/>
                <a:gd name="T33" fmla="*/ 528 h 732"/>
                <a:gd name="T34" fmla="*/ 18 w 498"/>
                <a:gd name="T35" fmla="*/ 486 h 732"/>
                <a:gd name="T36" fmla="*/ 6 w 498"/>
                <a:gd name="T37" fmla="*/ 474 h 732"/>
                <a:gd name="T38" fmla="*/ 6 w 498"/>
                <a:gd name="T39" fmla="*/ 438 h 732"/>
                <a:gd name="T40" fmla="*/ 12 w 498"/>
                <a:gd name="T41" fmla="*/ 402 h 732"/>
                <a:gd name="T42" fmla="*/ 36 w 498"/>
                <a:gd name="T43" fmla="*/ 384 h 732"/>
                <a:gd name="T44" fmla="*/ 54 w 498"/>
                <a:gd name="T45" fmla="*/ 372 h 732"/>
                <a:gd name="T46" fmla="*/ 72 w 498"/>
                <a:gd name="T47" fmla="*/ 348 h 732"/>
                <a:gd name="T48" fmla="*/ 78 w 498"/>
                <a:gd name="T49" fmla="*/ 324 h 732"/>
                <a:gd name="T50" fmla="*/ 66 w 498"/>
                <a:gd name="T51" fmla="*/ 300 h 732"/>
                <a:gd name="T52" fmla="*/ 78 w 498"/>
                <a:gd name="T53" fmla="*/ 306 h 732"/>
                <a:gd name="T54" fmla="*/ 102 w 498"/>
                <a:gd name="T55" fmla="*/ 306 h 732"/>
                <a:gd name="T56" fmla="*/ 90 w 498"/>
                <a:gd name="T57" fmla="*/ 276 h 732"/>
                <a:gd name="T58" fmla="*/ 102 w 498"/>
                <a:gd name="T59" fmla="*/ 234 h 732"/>
                <a:gd name="T60" fmla="*/ 114 w 498"/>
                <a:gd name="T61" fmla="*/ 234 h 732"/>
                <a:gd name="T62" fmla="*/ 150 w 498"/>
                <a:gd name="T63" fmla="*/ 234 h 732"/>
                <a:gd name="T64" fmla="*/ 204 w 498"/>
                <a:gd name="T65" fmla="*/ 246 h 732"/>
                <a:gd name="T66" fmla="*/ 228 w 498"/>
                <a:gd name="T67" fmla="*/ 222 h 732"/>
                <a:gd name="T68" fmla="*/ 252 w 498"/>
                <a:gd name="T69" fmla="*/ 210 h 732"/>
                <a:gd name="T70" fmla="*/ 228 w 498"/>
                <a:gd name="T71" fmla="*/ 168 h 732"/>
                <a:gd name="T72" fmla="*/ 240 w 498"/>
                <a:gd name="T73" fmla="*/ 150 h 732"/>
                <a:gd name="T74" fmla="*/ 252 w 498"/>
                <a:gd name="T75" fmla="*/ 120 h 732"/>
                <a:gd name="T76" fmla="*/ 264 w 498"/>
                <a:gd name="T77" fmla="*/ 114 h 732"/>
                <a:gd name="T78" fmla="*/ 282 w 498"/>
                <a:gd name="T79" fmla="*/ 96 h 732"/>
                <a:gd name="T80" fmla="*/ 300 w 498"/>
                <a:gd name="T81" fmla="*/ 78 h 732"/>
                <a:gd name="T82" fmla="*/ 318 w 498"/>
                <a:gd name="T83" fmla="*/ 60 h 732"/>
                <a:gd name="T84" fmla="*/ 318 w 498"/>
                <a:gd name="T85" fmla="*/ 24 h 732"/>
                <a:gd name="T86" fmla="*/ 354 w 498"/>
                <a:gd name="T87" fmla="*/ 48 h 732"/>
                <a:gd name="T88" fmla="*/ 432 w 498"/>
                <a:gd name="T89" fmla="*/ 60 h 732"/>
                <a:gd name="T90" fmla="*/ 486 w 498"/>
                <a:gd name="T91" fmla="*/ 102 h 732"/>
                <a:gd name="T92" fmla="*/ 450 w 498"/>
                <a:gd name="T93" fmla="*/ 126 h 732"/>
                <a:gd name="T94" fmla="*/ 462 w 498"/>
                <a:gd name="T95" fmla="*/ 18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8" h="732">
                  <a:moveTo>
                    <a:pt x="432" y="168"/>
                  </a:moveTo>
                  <a:lnTo>
                    <a:pt x="408" y="168"/>
                  </a:lnTo>
                  <a:lnTo>
                    <a:pt x="396" y="204"/>
                  </a:lnTo>
                  <a:lnTo>
                    <a:pt x="390" y="204"/>
                  </a:lnTo>
                  <a:lnTo>
                    <a:pt x="378" y="216"/>
                  </a:lnTo>
                  <a:lnTo>
                    <a:pt x="354" y="210"/>
                  </a:lnTo>
                  <a:lnTo>
                    <a:pt x="318" y="216"/>
                  </a:lnTo>
                  <a:lnTo>
                    <a:pt x="282" y="234"/>
                  </a:lnTo>
                  <a:lnTo>
                    <a:pt x="282" y="270"/>
                  </a:lnTo>
                  <a:lnTo>
                    <a:pt x="294" y="270"/>
                  </a:lnTo>
                  <a:lnTo>
                    <a:pt x="294" y="300"/>
                  </a:lnTo>
                  <a:lnTo>
                    <a:pt x="276" y="300"/>
                  </a:lnTo>
                  <a:lnTo>
                    <a:pt x="276" y="306"/>
                  </a:lnTo>
                  <a:lnTo>
                    <a:pt x="234" y="372"/>
                  </a:lnTo>
                  <a:lnTo>
                    <a:pt x="240" y="390"/>
                  </a:lnTo>
                  <a:lnTo>
                    <a:pt x="216" y="420"/>
                  </a:lnTo>
                  <a:lnTo>
                    <a:pt x="198" y="438"/>
                  </a:lnTo>
                  <a:lnTo>
                    <a:pt x="156" y="420"/>
                  </a:lnTo>
                  <a:lnTo>
                    <a:pt x="126" y="390"/>
                  </a:lnTo>
                  <a:lnTo>
                    <a:pt x="120" y="402"/>
                  </a:lnTo>
                  <a:lnTo>
                    <a:pt x="114" y="420"/>
                  </a:lnTo>
                  <a:lnTo>
                    <a:pt x="114" y="438"/>
                  </a:lnTo>
                  <a:lnTo>
                    <a:pt x="120" y="450"/>
                  </a:lnTo>
                  <a:lnTo>
                    <a:pt x="102" y="474"/>
                  </a:lnTo>
                  <a:lnTo>
                    <a:pt x="90" y="486"/>
                  </a:lnTo>
                  <a:lnTo>
                    <a:pt x="72" y="552"/>
                  </a:lnTo>
                  <a:lnTo>
                    <a:pt x="72" y="558"/>
                  </a:lnTo>
                  <a:lnTo>
                    <a:pt x="78" y="582"/>
                  </a:lnTo>
                  <a:lnTo>
                    <a:pt x="90" y="582"/>
                  </a:lnTo>
                  <a:lnTo>
                    <a:pt x="96" y="618"/>
                  </a:lnTo>
                  <a:lnTo>
                    <a:pt x="102" y="624"/>
                  </a:lnTo>
                  <a:lnTo>
                    <a:pt x="108" y="636"/>
                  </a:lnTo>
                  <a:lnTo>
                    <a:pt x="90" y="648"/>
                  </a:lnTo>
                  <a:lnTo>
                    <a:pt x="96" y="666"/>
                  </a:lnTo>
                  <a:lnTo>
                    <a:pt x="84" y="672"/>
                  </a:lnTo>
                  <a:lnTo>
                    <a:pt x="78" y="708"/>
                  </a:lnTo>
                  <a:lnTo>
                    <a:pt x="42" y="714"/>
                  </a:lnTo>
                  <a:lnTo>
                    <a:pt x="24" y="732"/>
                  </a:lnTo>
                  <a:lnTo>
                    <a:pt x="18" y="720"/>
                  </a:lnTo>
                  <a:lnTo>
                    <a:pt x="12" y="714"/>
                  </a:lnTo>
                  <a:lnTo>
                    <a:pt x="12" y="708"/>
                  </a:lnTo>
                  <a:lnTo>
                    <a:pt x="18" y="696"/>
                  </a:lnTo>
                  <a:lnTo>
                    <a:pt x="24" y="678"/>
                  </a:lnTo>
                  <a:lnTo>
                    <a:pt x="30" y="660"/>
                  </a:lnTo>
                  <a:lnTo>
                    <a:pt x="30" y="648"/>
                  </a:lnTo>
                  <a:lnTo>
                    <a:pt x="30" y="642"/>
                  </a:lnTo>
                  <a:lnTo>
                    <a:pt x="36" y="642"/>
                  </a:lnTo>
                  <a:lnTo>
                    <a:pt x="42" y="636"/>
                  </a:lnTo>
                  <a:lnTo>
                    <a:pt x="42" y="630"/>
                  </a:lnTo>
                  <a:lnTo>
                    <a:pt x="48" y="624"/>
                  </a:lnTo>
                  <a:lnTo>
                    <a:pt x="42" y="618"/>
                  </a:lnTo>
                  <a:lnTo>
                    <a:pt x="30" y="618"/>
                  </a:lnTo>
                  <a:lnTo>
                    <a:pt x="24" y="612"/>
                  </a:lnTo>
                  <a:lnTo>
                    <a:pt x="24" y="600"/>
                  </a:lnTo>
                  <a:lnTo>
                    <a:pt x="30" y="594"/>
                  </a:lnTo>
                  <a:lnTo>
                    <a:pt x="36" y="582"/>
                  </a:lnTo>
                  <a:lnTo>
                    <a:pt x="36" y="576"/>
                  </a:lnTo>
                  <a:lnTo>
                    <a:pt x="36" y="570"/>
                  </a:lnTo>
                  <a:lnTo>
                    <a:pt x="30" y="570"/>
                  </a:lnTo>
                  <a:lnTo>
                    <a:pt x="24" y="570"/>
                  </a:lnTo>
                  <a:lnTo>
                    <a:pt x="18" y="570"/>
                  </a:lnTo>
                  <a:lnTo>
                    <a:pt x="12" y="570"/>
                  </a:lnTo>
                  <a:lnTo>
                    <a:pt x="6" y="564"/>
                  </a:lnTo>
                  <a:lnTo>
                    <a:pt x="6" y="558"/>
                  </a:lnTo>
                  <a:lnTo>
                    <a:pt x="6" y="552"/>
                  </a:lnTo>
                  <a:lnTo>
                    <a:pt x="6" y="540"/>
                  </a:lnTo>
                  <a:lnTo>
                    <a:pt x="12" y="528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6" y="504"/>
                  </a:lnTo>
                  <a:lnTo>
                    <a:pt x="18" y="486"/>
                  </a:lnTo>
                  <a:lnTo>
                    <a:pt x="18" y="480"/>
                  </a:lnTo>
                  <a:lnTo>
                    <a:pt x="18" y="474"/>
                  </a:lnTo>
                  <a:lnTo>
                    <a:pt x="12" y="468"/>
                  </a:lnTo>
                  <a:lnTo>
                    <a:pt x="6" y="474"/>
                  </a:lnTo>
                  <a:lnTo>
                    <a:pt x="0" y="474"/>
                  </a:lnTo>
                  <a:lnTo>
                    <a:pt x="0" y="468"/>
                  </a:lnTo>
                  <a:lnTo>
                    <a:pt x="0" y="450"/>
                  </a:lnTo>
                  <a:lnTo>
                    <a:pt x="6" y="438"/>
                  </a:lnTo>
                  <a:lnTo>
                    <a:pt x="18" y="426"/>
                  </a:lnTo>
                  <a:lnTo>
                    <a:pt x="18" y="420"/>
                  </a:lnTo>
                  <a:lnTo>
                    <a:pt x="12" y="408"/>
                  </a:lnTo>
                  <a:lnTo>
                    <a:pt x="12" y="402"/>
                  </a:lnTo>
                  <a:lnTo>
                    <a:pt x="18" y="402"/>
                  </a:lnTo>
                  <a:lnTo>
                    <a:pt x="24" y="402"/>
                  </a:lnTo>
                  <a:lnTo>
                    <a:pt x="30" y="396"/>
                  </a:lnTo>
                  <a:lnTo>
                    <a:pt x="36" y="384"/>
                  </a:lnTo>
                  <a:lnTo>
                    <a:pt x="36" y="372"/>
                  </a:lnTo>
                  <a:lnTo>
                    <a:pt x="42" y="372"/>
                  </a:lnTo>
                  <a:lnTo>
                    <a:pt x="48" y="372"/>
                  </a:lnTo>
                  <a:lnTo>
                    <a:pt x="54" y="372"/>
                  </a:lnTo>
                  <a:lnTo>
                    <a:pt x="60" y="378"/>
                  </a:lnTo>
                  <a:lnTo>
                    <a:pt x="66" y="372"/>
                  </a:lnTo>
                  <a:lnTo>
                    <a:pt x="66" y="360"/>
                  </a:lnTo>
                  <a:lnTo>
                    <a:pt x="72" y="348"/>
                  </a:lnTo>
                  <a:lnTo>
                    <a:pt x="78" y="342"/>
                  </a:lnTo>
                  <a:lnTo>
                    <a:pt x="78" y="336"/>
                  </a:lnTo>
                  <a:lnTo>
                    <a:pt x="78" y="330"/>
                  </a:lnTo>
                  <a:lnTo>
                    <a:pt x="78" y="324"/>
                  </a:lnTo>
                  <a:lnTo>
                    <a:pt x="78" y="318"/>
                  </a:lnTo>
                  <a:lnTo>
                    <a:pt x="72" y="312"/>
                  </a:lnTo>
                  <a:lnTo>
                    <a:pt x="66" y="306"/>
                  </a:lnTo>
                  <a:lnTo>
                    <a:pt x="66" y="300"/>
                  </a:lnTo>
                  <a:lnTo>
                    <a:pt x="72" y="294"/>
                  </a:lnTo>
                  <a:lnTo>
                    <a:pt x="72" y="300"/>
                  </a:lnTo>
                  <a:lnTo>
                    <a:pt x="78" y="300"/>
                  </a:lnTo>
                  <a:lnTo>
                    <a:pt x="78" y="306"/>
                  </a:lnTo>
                  <a:lnTo>
                    <a:pt x="84" y="306"/>
                  </a:lnTo>
                  <a:lnTo>
                    <a:pt x="90" y="306"/>
                  </a:lnTo>
                  <a:lnTo>
                    <a:pt x="96" y="306"/>
                  </a:lnTo>
                  <a:lnTo>
                    <a:pt x="102" y="306"/>
                  </a:lnTo>
                  <a:lnTo>
                    <a:pt x="108" y="306"/>
                  </a:lnTo>
                  <a:lnTo>
                    <a:pt x="102" y="294"/>
                  </a:lnTo>
                  <a:lnTo>
                    <a:pt x="90" y="282"/>
                  </a:lnTo>
                  <a:lnTo>
                    <a:pt x="90" y="276"/>
                  </a:lnTo>
                  <a:lnTo>
                    <a:pt x="96" y="270"/>
                  </a:lnTo>
                  <a:lnTo>
                    <a:pt x="96" y="264"/>
                  </a:lnTo>
                  <a:lnTo>
                    <a:pt x="102" y="252"/>
                  </a:lnTo>
                  <a:lnTo>
                    <a:pt x="102" y="234"/>
                  </a:lnTo>
                  <a:lnTo>
                    <a:pt x="102" y="228"/>
                  </a:lnTo>
                  <a:lnTo>
                    <a:pt x="108" y="222"/>
                  </a:lnTo>
                  <a:lnTo>
                    <a:pt x="114" y="228"/>
                  </a:lnTo>
                  <a:lnTo>
                    <a:pt x="114" y="234"/>
                  </a:lnTo>
                  <a:lnTo>
                    <a:pt x="114" y="240"/>
                  </a:lnTo>
                  <a:lnTo>
                    <a:pt x="126" y="246"/>
                  </a:lnTo>
                  <a:lnTo>
                    <a:pt x="138" y="234"/>
                  </a:lnTo>
                  <a:lnTo>
                    <a:pt x="150" y="234"/>
                  </a:lnTo>
                  <a:lnTo>
                    <a:pt x="156" y="234"/>
                  </a:lnTo>
                  <a:lnTo>
                    <a:pt x="162" y="228"/>
                  </a:lnTo>
                  <a:lnTo>
                    <a:pt x="174" y="234"/>
                  </a:lnTo>
                  <a:lnTo>
                    <a:pt x="204" y="246"/>
                  </a:lnTo>
                  <a:lnTo>
                    <a:pt x="216" y="246"/>
                  </a:lnTo>
                  <a:lnTo>
                    <a:pt x="222" y="246"/>
                  </a:lnTo>
                  <a:lnTo>
                    <a:pt x="222" y="24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6" y="222"/>
                  </a:lnTo>
                  <a:lnTo>
                    <a:pt x="246" y="216"/>
                  </a:lnTo>
                  <a:lnTo>
                    <a:pt x="252" y="210"/>
                  </a:lnTo>
                  <a:lnTo>
                    <a:pt x="246" y="204"/>
                  </a:lnTo>
                  <a:lnTo>
                    <a:pt x="240" y="192"/>
                  </a:lnTo>
                  <a:lnTo>
                    <a:pt x="234" y="174"/>
                  </a:lnTo>
                  <a:lnTo>
                    <a:pt x="228" y="168"/>
                  </a:lnTo>
                  <a:lnTo>
                    <a:pt x="228" y="162"/>
                  </a:lnTo>
                  <a:lnTo>
                    <a:pt x="222" y="156"/>
                  </a:lnTo>
                  <a:lnTo>
                    <a:pt x="228" y="150"/>
                  </a:lnTo>
                  <a:lnTo>
                    <a:pt x="240" y="150"/>
                  </a:lnTo>
                  <a:lnTo>
                    <a:pt x="240" y="144"/>
                  </a:lnTo>
                  <a:lnTo>
                    <a:pt x="240" y="132"/>
                  </a:lnTo>
                  <a:lnTo>
                    <a:pt x="246" y="126"/>
                  </a:lnTo>
                  <a:lnTo>
                    <a:pt x="252" y="120"/>
                  </a:lnTo>
                  <a:lnTo>
                    <a:pt x="258" y="132"/>
                  </a:lnTo>
                  <a:lnTo>
                    <a:pt x="264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70" y="108"/>
                  </a:lnTo>
                  <a:lnTo>
                    <a:pt x="276" y="102"/>
                  </a:lnTo>
                  <a:lnTo>
                    <a:pt x="282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88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12" y="60"/>
                  </a:lnTo>
                  <a:lnTo>
                    <a:pt x="318" y="60"/>
                  </a:lnTo>
                  <a:lnTo>
                    <a:pt x="318" y="48"/>
                  </a:lnTo>
                  <a:lnTo>
                    <a:pt x="312" y="36"/>
                  </a:lnTo>
                  <a:lnTo>
                    <a:pt x="312" y="30"/>
                  </a:lnTo>
                  <a:lnTo>
                    <a:pt x="318" y="24"/>
                  </a:lnTo>
                  <a:lnTo>
                    <a:pt x="324" y="18"/>
                  </a:lnTo>
                  <a:lnTo>
                    <a:pt x="330" y="12"/>
                  </a:lnTo>
                  <a:lnTo>
                    <a:pt x="342" y="0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6" y="42"/>
                  </a:lnTo>
                  <a:lnTo>
                    <a:pt x="402" y="72"/>
                  </a:lnTo>
                  <a:lnTo>
                    <a:pt x="432" y="60"/>
                  </a:lnTo>
                  <a:lnTo>
                    <a:pt x="444" y="66"/>
                  </a:lnTo>
                  <a:lnTo>
                    <a:pt x="456" y="60"/>
                  </a:lnTo>
                  <a:lnTo>
                    <a:pt x="498" y="96"/>
                  </a:lnTo>
                  <a:lnTo>
                    <a:pt x="486" y="102"/>
                  </a:lnTo>
                  <a:lnTo>
                    <a:pt x="468" y="102"/>
                  </a:lnTo>
                  <a:lnTo>
                    <a:pt x="450" y="96"/>
                  </a:lnTo>
                  <a:lnTo>
                    <a:pt x="438" y="108"/>
                  </a:lnTo>
                  <a:lnTo>
                    <a:pt x="450" y="126"/>
                  </a:lnTo>
                  <a:lnTo>
                    <a:pt x="462" y="126"/>
                  </a:lnTo>
                  <a:lnTo>
                    <a:pt x="480" y="168"/>
                  </a:lnTo>
                  <a:lnTo>
                    <a:pt x="480" y="204"/>
                  </a:lnTo>
                  <a:lnTo>
                    <a:pt x="462" y="180"/>
                  </a:lnTo>
                  <a:lnTo>
                    <a:pt x="432" y="16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" name="Freeform 53">
              <a:extLst>
                <a:ext uri="{FF2B5EF4-FFF2-40B4-BE49-F238E27FC236}">
                  <a16:creationId xmlns:a16="http://schemas.microsoft.com/office/drawing/2014/main" id="{D9C77DF3-A6DD-41DB-B847-60B2644C8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580" y="4370388"/>
              <a:ext cx="95250" cy="95250"/>
            </a:xfrm>
            <a:custGeom>
              <a:avLst/>
              <a:gdLst>
                <a:gd name="T0" fmla="*/ 0 w 60"/>
                <a:gd name="T1" fmla="*/ 12 h 60"/>
                <a:gd name="T2" fmla="*/ 0 w 60"/>
                <a:gd name="T3" fmla="*/ 6 h 60"/>
                <a:gd name="T4" fmla="*/ 6 w 60"/>
                <a:gd name="T5" fmla="*/ 6 h 60"/>
                <a:gd name="T6" fmla="*/ 12 w 60"/>
                <a:gd name="T7" fmla="*/ 12 h 60"/>
                <a:gd name="T8" fmla="*/ 18 w 60"/>
                <a:gd name="T9" fmla="*/ 6 h 60"/>
                <a:gd name="T10" fmla="*/ 24 w 60"/>
                <a:gd name="T11" fmla="*/ 0 h 60"/>
                <a:gd name="T12" fmla="*/ 30 w 60"/>
                <a:gd name="T13" fmla="*/ 6 h 60"/>
                <a:gd name="T14" fmla="*/ 30 w 60"/>
                <a:gd name="T15" fmla="*/ 12 h 60"/>
                <a:gd name="T16" fmla="*/ 24 w 60"/>
                <a:gd name="T17" fmla="*/ 18 h 60"/>
                <a:gd name="T18" fmla="*/ 24 w 60"/>
                <a:gd name="T19" fmla="*/ 24 h 60"/>
                <a:gd name="T20" fmla="*/ 24 w 60"/>
                <a:gd name="T21" fmla="*/ 30 h 60"/>
                <a:gd name="T22" fmla="*/ 36 w 60"/>
                <a:gd name="T23" fmla="*/ 30 h 60"/>
                <a:gd name="T24" fmla="*/ 42 w 60"/>
                <a:gd name="T25" fmla="*/ 18 h 60"/>
                <a:gd name="T26" fmla="*/ 48 w 60"/>
                <a:gd name="T27" fmla="*/ 18 h 60"/>
                <a:gd name="T28" fmla="*/ 54 w 60"/>
                <a:gd name="T29" fmla="*/ 24 h 60"/>
                <a:gd name="T30" fmla="*/ 60 w 60"/>
                <a:gd name="T31" fmla="*/ 36 h 60"/>
                <a:gd name="T32" fmla="*/ 60 w 60"/>
                <a:gd name="T33" fmla="*/ 48 h 60"/>
                <a:gd name="T34" fmla="*/ 54 w 60"/>
                <a:gd name="T35" fmla="*/ 54 h 60"/>
                <a:gd name="T36" fmla="*/ 48 w 60"/>
                <a:gd name="T37" fmla="*/ 48 h 60"/>
                <a:gd name="T38" fmla="*/ 42 w 60"/>
                <a:gd name="T39" fmla="*/ 48 h 60"/>
                <a:gd name="T40" fmla="*/ 42 w 60"/>
                <a:gd name="T41" fmla="*/ 54 h 60"/>
                <a:gd name="T42" fmla="*/ 36 w 60"/>
                <a:gd name="T43" fmla="*/ 60 h 60"/>
                <a:gd name="T44" fmla="*/ 24 w 60"/>
                <a:gd name="T45" fmla="*/ 60 h 60"/>
                <a:gd name="T46" fmla="*/ 18 w 60"/>
                <a:gd name="T47" fmla="*/ 54 h 60"/>
                <a:gd name="T48" fmla="*/ 12 w 60"/>
                <a:gd name="T49" fmla="*/ 48 h 60"/>
                <a:gd name="T50" fmla="*/ 6 w 60"/>
                <a:gd name="T51" fmla="*/ 48 h 60"/>
                <a:gd name="T52" fmla="*/ 0 w 60"/>
                <a:gd name="T53" fmla="*/ 36 h 60"/>
                <a:gd name="T54" fmla="*/ 0 w 60"/>
                <a:gd name="T5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60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24" y="60"/>
                  </a:lnTo>
                  <a:lnTo>
                    <a:pt x="18" y="54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" name="Freeform 54">
              <a:extLst>
                <a:ext uri="{FF2B5EF4-FFF2-40B4-BE49-F238E27FC236}">
                  <a16:creationId xmlns:a16="http://schemas.microsoft.com/office/drawing/2014/main" id="{18CD2CE3-90EF-42CB-BDAC-8B12B0708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230" y="4379913"/>
              <a:ext cx="66675" cy="38100"/>
            </a:xfrm>
            <a:custGeom>
              <a:avLst/>
              <a:gdLst>
                <a:gd name="T0" fmla="*/ 24 w 42"/>
                <a:gd name="T1" fmla="*/ 24 h 24"/>
                <a:gd name="T2" fmla="*/ 18 w 42"/>
                <a:gd name="T3" fmla="*/ 24 h 24"/>
                <a:gd name="T4" fmla="*/ 12 w 42"/>
                <a:gd name="T5" fmla="*/ 18 h 24"/>
                <a:gd name="T6" fmla="*/ 6 w 42"/>
                <a:gd name="T7" fmla="*/ 18 h 24"/>
                <a:gd name="T8" fmla="*/ 0 w 42"/>
                <a:gd name="T9" fmla="*/ 18 h 24"/>
                <a:gd name="T10" fmla="*/ 0 w 42"/>
                <a:gd name="T11" fmla="*/ 12 h 24"/>
                <a:gd name="T12" fmla="*/ 0 w 42"/>
                <a:gd name="T13" fmla="*/ 6 h 24"/>
                <a:gd name="T14" fmla="*/ 12 w 42"/>
                <a:gd name="T15" fmla="*/ 0 h 24"/>
                <a:gd name="T16" fmla="*/ 18 w 42"/>
                <a:gd name="T17" fmla="*/ 0 h 24"/>
                <a:gd name="T18" fmla="*/ 24 w 42"/>
                <a:gd name="T19" fmla="*/ 6 h 24"/>
                <a:gd name="T20" fmla="*/ 30 w 42"/>
                <a:gd name="T21" fmla="*/ 6 h 24"/>
                <a:gd name="T22" fmla="*/ 42 w 42"/>
                <a:gd name="T23" fmla="*/ 0 h 24"/>
                <a:gd name="T24" fmla="*/ 42 w 42"/>
                <a:gd name="T25" fmla="*/ 12 h 24"/>
                <a:gd name="T26" fmla="*/ 42 w 42"/>
                <a:gd name="T27" fmla="*/ 18 h 24"/>
                <a:gd name="T28" fmla="*/ 36 w 42"/>
                <a:gd name="T29" fmla="*/ 24 h 24"/>
                <a:gd name="T30" fmla="*/ 30 w 42"/>
                <a:gd name="T31" fmla="*/ 24 h 24"/>
                <a:gd name="T32" fmla="*/ 24 w 42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18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" name="Freeform 55">
              <a:extLst>
                <a:ext uri="{FF2B5EF4-FFF2-40B4-BE49-F238E27FC236}">
                  <a16:creationId xmlns:a16="http://schemas.microsoft.com/office/drawing/2014/main" id="{0978B88A-0D8F-4A84-94AC-5E1017C9C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05" y="4341813"/>
              <a:ext cx="38100" cy="28575"/>
            </a:xfrm>
            <a:custGeom>
              <a:avLst/>
              <a:gdLst>
                <a:gd name="T0" fmla="*/ 0 w 24"/>
                <a:gd name="T1" fmla="*/ 6 h 18"/>
                <a:gd name="T2" fmla="*/ 6 w 24"/>
                <a:gd name="T3" fmla="*/ 6 h 18"/>
                <a:gd name="T4" fmla="*/ 18 w 24"/>
                <a:gd name="T5" fmla="*/ 0 h 18"/>
                <a:gd name="T6" fmla="*/ 24 w 24"/>
                <a:gd name="T7" fmla="*/ 0 h 18"/>
                <a:gd name="T8" fmla="*/ 24 w 24"/>
                <a:gd name="T9" fmla="*/ 6 h 18"/>
                <a:gd name="T10" fmla="*/ 24 w 24"/>
                <a:gd name="T11" fmla="*/ 18 h 18"/>
                <a:gd name="T12" fmla="*/ 18 w 24"/>
                <a:gd name="T13" fmla="*/ 18 h 18"/>
                <a:gd name="T14" fmla="*/ 6 w 24"/>
                <a:gd name="T15" fmla="*/ 18 h 18"/>
                <a:gd name="T16" fmla="*/ 0 w 24"/>
                <a:gd name="T1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8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6" y="18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8" name="Freeform 56">
              <a:extLst>
                <a:ext uri="{FF2B5EF4-FFF2-40B4-BE49-F238E27FC236}">
                  <a16:creationId xmlns:a16="http://schemas.microsoft.com/office/drawing/2014/main" id="{C10FA5AF-F404-44C8-AFFA-2F97A86C4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705" y="4341813"/>
              <a:ext cx="47625" cy="38100"/>
            </a:xfrm>
            <a:custGeom>
              <a:avLst/>
              <a:gdLst>
                <a:gd name="T0" fmla="*/ 0 w 30"/>
                <a:gd name="T1" fmla="*/ 18 h 24"/>
                <a:gd name="T2" fmla="*/ 6 w 30"/>
                <a:gd name="T3" fmla="*/ 12 h 24"/>
                <a:gd name="T4" fmla="*/ 12 w 30"/>
                <a:gd name="T5" fmla="*/ 6 h 24"/>
                <a:gd name="T6" fmla="*/ 24 w 30"/>
                <a:gd name="T7" fmla="*/ 0 h 24"/>
                <a:gd name="T8" fmla="*/ 30 w 30"/>
                <a:gd name="T9" fmla="*/ 6 h 24"/>
                <a:gd name="T10" fmla="*/ 30 w 30"/>
                <a:gd name="T11" fmla="*/ 12 h 24"/>
                <a:gd name="T12" fmla="*/ 24 w 30"/>
                <a:gd name="T13" fmla="*/ 12 h 24"/>
                <a:gd name="T14" fmla="*/ 12 w 30"/>
                <a:gd name="T15" fmla="*/ 18 h 24"/>
                <a:gd name="T16" fmla="*/ 6 w 30"/>
                <a:gd name="T17" fmla="*/ 18 h 24"/>
                <a:gd name="T18" fmla="*/ 6 w 30"/>
                <a:gd name="T19" fmla="*/ 24 h 24"/>
                <a:gd name="T20" fmla="*/ 0 w 30"/>
                <a:gd name="T21" fmla="*/ 24 h 24"/>
                <a:gd name="T22" fmla="*/ 0 w 30"/>
                <a:gd name="T2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0" y="18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9" name="Freeform 57">
              <a:extLst>
                <a:ext uri="{FF2B5EF4-FFF2-40B4-BE49-F238E27FC236}">
                  <a16:creationId xmlns:a16="http://schemas.microsoft.com/office/drawing/2014/main" id="{AF6FABA1-F3A7-421B-8C93-3A59DEBC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980" y="4379913"/>
              <a:ext cx="38100" cy="38100"/>
            </a:xfrm>
            <a:custGeom>
              <a:avLst/>
              <a:gdLst>
                <a:gd name="T0" fmla="*/ 0 w 24"/>
                <a:gd name="T1" fmla="*/ 18 h 24"/>
                <a:gd name="T2" fmla="*/ 0 w 24"/>
                <a:gd name="T3" fmla="*/ 6 h 24"/>
                <a:gd name="T4" fmla="*/ 6 w 24"/>
                <a:gd name="T5" fmla="*/ 0 h 24"/>
                <a:gd name="T6" fmla="*/ 12 w 24"/>
                <a:gd name="T7" fmla="*/ 0 h 24"/>
                <a:gd name="T8" fmla="*/ 18 w 24"/>
                <a:gd name="T9" fmla="*/ 6 h 24"/>
                <a:gd name="T10" fmla="*/ 24 w 24"/>
                <a:gd name="T11" fmla="*/ 12 h 24"/>
                <a:gd name="T12" fmla="*/ 24 w 24"/>
                <a:gd name="T13" fmla="*/ 18 h 24"/>
                <a:gd name="T14" fmla="*/ 18 w 24"/>
                <a:gd name="T15" fmla="*/ 18 h 24"/>
                <a:gd name="T16" fmla="*/ 12 w 24"/>
                <a:gd name="T17" fmla="*/ 12 h 24"/>
                <a:gd name="T18" fmla="*/ 6 w 24"/>
                <a:gd name="T19" fmla="*/ 12 h 24"/>
                <a:gd name="T20" fmla="*/ 6 w 24"/>
                <a:gd name="T21" fmla="*/ 24 h 24"/>
                <a:gd name="T22" fmla="*/ 0 w 24"/>
                <a:gd name="T23" fmla="*/ 24 h 24"/>
                <a:gd name="T24" fmla="*/ 0 w 24"/>
                <a:gd name="T25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0" y="18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0" name="Freeform 58">
              <a:extLst>
                <a:ext uri="{FF2B5EF4-FFF2-40B4-BE49-F238E27FC236}">
                  <a16:creationId xmlns:a16="http://schemas.microsoft.com/office/drawing/2014/main" id="{D728C3A9-A360-4C13-B4E5-202EA4B8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055" y="4551363"/>
              <a:ext cx="28575" cy="38100"/>
            </a:xfrm>
            <a:custGeom>
              <a:avLst/>
              <a:gdLst>
                <a:gd name="T0" fmla="*/ 0 w 18"/>
                <a:gd name="T1" fmla="*/ 18 h 24"/>
                <a:gd name="T2" fmla="*/ 0 w 18"/>
                <a:gd name="T3" fmla="*/ 6 h 24"/>
                <a:gd name="T4" fmla="*/ 6 w 18"/>
                <a:gd name="T5" fmla="*/ 0 h 24"/>
                <a:gd name="T6" fmla="*/ 12 w 18"/>
                <a:gd name="T7" fmla="*/ 0 h 24"/>
                <a:gd name="T8" fmla="*/ 18 w 18"/>
                <a:gd name="T9" fmla="*/ 6 h 24"/>
                <a:gd name="T10" fmla="*/ 18 w 18"/>
                <a:gd name="T11" fmla="*/ 18 h 24"/>
                <a:gd name="T12" fmla="*/ 12 w 18"/>
                <a:gd name="T13" fmla="*/ 24 h 24"/>
                <a:gd name="T14" fmla="*/ 6 w 18"/>
                <a:gd name="T15" fmla="*/ 24 h 24"/>
                <a:gd name="T16" fmla="*/ 0 w 18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1" name="Freeform 59">
              <a:extLst>
                <a:ext uri="{FF2B5EF4-FFF2-40B4-BE49-F238E27FC236}">
                  <a16:creationId xmlns:a16="http://schemas.microsoft.com/office/drawing/2014/main" id="{7F2C8482-A19E-4691-A953-D002C73A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205" y="4084638"/>
              <a:ext cx="19050" cy="47625"/>
            </a:xfrm>
            <a:custGeom>
              <a:avLst/>
              <a:gdLst>
                <a:gd name="T0" fmla="*/ 0 w 12"/>
                <a:gd name="T1" fmla="*/ 18 h 30"/>
                <a:gd name="T2" fmla="*/ 0 w 12"/>
                <a:gd name="T3" fmla="*/ 6 h 30"/>
                <a:gd name="T4" fmla="*/ 0 w 12"/>
                <a:gd name="T5" fmla="*/ 0 h 30"/>
                <a:gd name="T6" fmla="*/ 6 w 12"/>
                <a:gd name="T7" fmla="*/ 0 h 30"/>
                <a:gd name="T8" fmla="*/ 12 w 12"/>
                <a:gd name="T9" fmla="*/ 6 h 30"/>
                <a:gd name="T10" fmla="*/ 12 w 12"/>
                <a:gd name="T11" fmla="*/ 12 h 30"/>
                <a:gd name="T12" fmla="*/ 12 w 12"/>
                <a:gd name="T13" fmla="*/ 24 h 30"/>
                <a:gd name="T14" fmla="*/ 6 w 12"/>
                <a:gd name="T15" fmla="*/ 30 h 30"/>
                <a:gd name="T16" fmla="*/ 0 w 12"/>
                <a:gd name="T17" fmla="*/ 30 h 30"/>
                <a:gd name="T18" fmla="*/ 0 w 12"/>
                <a:gd name="T19" fmla="*/ 24 h 30"/>
                <a:gd name="T20" fmla="*/ 0 w 12"/>
                <a:gd name="T2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0">
                  <a:moveTo>
                    <a:pt x="0" y="18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2" name="Freeform 60">
              <a:extLst>
                <a:ext uri="{FF2B5EF4-FFF2-40B4-BE49-F238E27FC236}">
                  <a16:creationId xmlns:a16="http://schemas.microsoft.com/office/drawing/2014/main" id="{3438A8F7-C2CE-4156-9720-C3AC9F868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005" y="4646613"/>
              <a:ext cx="38100" cy="28575"/>
            </a:xfrm>
            <a:custGeom>
              <a:avLst/>
              <a:gdLst>
                <a:gd name="T0" fmla="*/ 0 w 24"/>
                <a:gd name="T1" fmla="*/ 12 h 18"/>
                <a:gd name="T2" fmla="*/ 0 w 24"/>
                <a:gd name="T3" fmla="*/ 6 h 18"/>
                <a:gd name="T4" fmla="*/ 6 w 24"/>
                <a:gd name="T5" fmla="*/ 0 h 18"/>
                <a:gd name="T6" fmla="*/ 12 w 24"/>
                <a:gd name="T7" fmla="*/ 0 h 18"/>
                <a:gd name="T8" fmla="*/ 18 w 24"/>
                <a:gd name="T9" fmla="*/ 0 h 18"/>
                <a:gd name="T10" fmla="*/ 24 w 24"/>
                <a:gd name="T11" fmla="*/ 0 h 18"/>
                <a:gd name="T12" fmla="*/ 24 w 24"/>
                <a:gd name="T13" fmla="*/ 6 h 18"/>
                <a:gd name="T14" fmla="*/ 18 w 24"/>
                <a:gd name="T15" fmla="*/ 6 h 18"/>
                <a:gd name="T16" fmla="*/ 12 w 24"/>
                <a:gd name="T17" fmla="*/ 12 h 18"/>
                <a:gd name="T18" fmla="*/ 6 w 24"/>
                <a:gd name="T19" fmla="*/ 18 h 18"/>
                <a:gd name="T20" fmla="*/ 0 w 24"/>
                <a:gd name="T21" fmla="*/ 18 h 18"/>
                <a:gd name="T22" fmla="*/ 0 w 24"/>
                <a:gd name="T2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3" name="Freeform 61">
              <a:extLst>
                <a:ext uri="{FF2B5EF4-FFF2-40B4-BE49-F238E27FC236}">
                  <a16:creationId xmlns:a16="http://schemas.microsoft.com/office/drawing/2014/main" id="{2681113B-1570-4B7A-B096-5A7420031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630" y="4322763"/>
              <a:ext cx="28575" cy="38100"/>
            </a:xfrm>
            <a:custGeom>
              <a:avLst/>
              <a:gdLst>
                <a:gd name="T0" fmla="*/ 0 w 18"/>
                <a:gd name="T1" fmla="*/ 18 h 24"/>
                <a:gd name="T2" fmla="*/ 12 w 18"/>
                <a:gd name="T3" fmla="*/ 0 h 24"/>
                <a:gd name="T4" fmla="*/ 18 w 18"/>
                <a:gd name="T5" fmla="*/ 0 h 24"/>
                <a:gd name="T6" fmla="*/ 18 w 18"/>
                <a:gd name="T7" fmla="*/ 6 h 24"/>
                <a:gd name="T8" fmla="*/ 12 w 18"/>
                <a:gd name="T9" fmla="*/ 18 h 24"/>
                <a:gd name="T10" fmla="*/ 12 w 18"/>
                <a:gd name="T11" fmla="*/ 24 h 24"/>
                <a:gd name="T12" fmla="*/ 6 w 18"/>
                <a:gd name="T13" fmla="*/ 24 h 24"/>
                <a:gd name="T14" fmla="*/ 0 w 18"/>
                <a:gd name="T15" fmla="*/ 24 h 24"/>
                <a:gd name="T16" fmla="*/ 0 w 18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4" name="Freeform 62">
              <a:extLst>
                <a:ext uri="{FF2B5EF4-FFF2-40B4-BE49-F238E27FC236}">
                  <a16:creationId xmlns:a16="http://schemas.microsoft.com/office/drawing/2014/main" id="{1B3C370C-AB6A-4D7C-A030-1242E21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080" y="4294188"/>
              <a:ext cx="28575" cy="19050"/>
            </a:xfrm>
            <a:custGeom>
              <a:avLst/>
              <a:gdLst>
                <a:gd name="T0" fmla="*/ 0 w 18"/>
                <a:gd name="T1" fmla="*/ 6 h 12"/>
                <a:gd name="T2" fmla="*/ 6 w 18"/>
                <a:gd name="T3" fmla="*/ 0 h 12"/>
                <a:gd name="T4" fmla="*/ 12 w 18"/>
                <a:gd name="T5" fmla="*/ 0 h 12"/>
                <a:gd name="T6" fmla="*/ 18 w 18"/>
                <a:gd name="T7" fmla="*/ 0 h 12"/>
                <a:gd name="T8" fmla="*/ 18 w 18"/>
                <a:gd name="T9" fmla="*/ 6 h 12"/>
                <a:gd name="T10" fmla="*/ 18 w 18"/>
                <a:gd name="T11" fmla="*/ 12 h 12"/>
                <a:gd name="T12" fmla="*/ 12 w 18"/>
                <a:gd name="T13" fmla="*/ 12 h 12"/>
                <a:gd name="T14" fmla="*/ 6 w 18"/>
                <a:gd name="T15" fmla="*/ 12 h 12"/>
                <a:gd name="T16" fmla="*/ 6 w 18"/>
                <a:gd name="T17" fmla="*/ 6 h 12"/>
                <a:gd name="T18" fmla="*/ 0 w 18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5" name="Freeform 63">
              <a:extLst>
                <a:ext uri="{FF2B5EF4-FFF2-40B4-BE49-F238E27FC236}">
                  <a16:creationId xmlns:a16="http://schemas.microsoft.com/office/drawing/2014/main" id="{BB53CFF3-DD89-4DB3-856E-CB5C9A625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330" y="4551363"/>
              <a:ext cx="19050" cy="28575"/>
            </a:xfrm>
            <a:custGeom>
              <a:avLst/>
              <a:gdLst>
                <a:gd name="T0" fmla="*/ 0 w 12"/>
                <a:gd name="T1" fmla="*/ 6 h 18"/>
                <a:gd name="T2" fmla="*/ 0 w 12"/>
                <a:gd name="T3" fmla="*/ 0 h 18"/>
                <a:gd name="T4" fmla="*/ 6 w 12"/>
                <a:gd name="T5" fmla="*/ 0 h 18"/>
                <a:gd name="T6" fmla="*/ 12 w 12"/>
                <a:gd name="T7" fmla="*/ 0 h 18"/>
                <a:gd name="T8" fmla="*/ 12 w 12"/>
                <a:gd name="T9" fmla="*/ 6 h 18"/>
                <a:gd name="T10" fmla="*/ 12 w 12"/>
                <a:gd name="T11" fmla="*/ 12 h 18"/>
                <a:gd name="T12" fmla="*/ 6 w 12"/>
                <a:gd name="T13" fmla="*/ 18 h 18"/>
                <a:gd name="T14" fmla="*/ 0 w 12"/>
                <a:gd name="T15" fmla="*/ 18 h 18"/>
                <a:gd name="T16" fmla="*/ 0 w 12"/>
                <a:gd name="T17" fmla="*/ 12 h 18"/>
                <a:gd name="T18" fmla="*/ 0 w 12"/>
                <a:gd name="T1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8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6" name="Freeform 64">
              <a:extLst>
                <a:ext uri="{FF2B5EF4-FFF2-40B4-BE49-F238E27FC236}">
                  <a16:creationId xmlns:a16="http://schemas.microsoft.com/office/drawing/2014/main" id="{DD476007-BE5B-42A8-ADD8-F34BD3A91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430" y="4818063"/>
              <a:ext cx="19050" cy="28575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6 w 12"/>
                <a:gd name="T5" fmla="*/ 0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8 h 18"/>
                <a:gd name="T12" fmla="*/ 6 w 12"/>
                <a:gd name="T13" fmla="*/ 18 h 18"/>
                <a:gd name="T14" fmla="*/ 0 w 12"/>
                <a:gd name="T15" fmla="*/ 18 h 18"/>
                <a:gd name="T16" fmla="*/ 0 w 12"/>
                <a:gd name="T1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7" name="Freeform 65">
              <a:extLst>
                <a:ext uri="{FF2B5EF4-FFF2-40B4-BE49-F238E27FC236}">
                  <a16:creationId xmlns:a16="http://schemas.microsoft.com/office/drawing/2014/main" id="{57CBDCC1-2563-4C97-B503-E68381434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955" y="4713288"/>
              <a:ext cx="19050" cy="28575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0 h 18"/>
                <a:gd name="T6" fmla="*/ 6 w 12"/>
                <a:gd name="T7" fmla="*/ 0 h 18"/>
                <a:gd name="T8" fmla="*/ 12 w 12"/>
                <a:gd name="T9" fmla="*/ 6 h 18"/>
                <a:gd name="T10" fmla="*/ 12 w 12"/>
                <a:gd name="T11" fmla="*/ 12 h 18"/>
                <a:gd name="T12" fmla="*/ 12 w 12"/>
                <a:gd name="T13" fmla="*/ 18 h 18"/>
                <a:gd name="T14" fmla="*/ 6 w 12"/>
                <a:gd name="T15" fmla="*/ 18 h 18"/>
                <a:gd name="T16" fmla="*/ 0 w 12"/>
                <a:gd name="T1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8" name="Freeform 66">
              <a:extLst>
                <a:ext uri="{FF2B5EF4-FFF2-40B4-BE49-F238E27FC236}">
                  <a16:creationId xmlns:a16="http://schemas.microsoft.com/office/drawing/2014/main" id="{44BA250D-380B-4F9A-B2A1-A035EA48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480" y="5027613"/>
              <a:ext cx="485775" cy="857250"/>
            </a:xfrm>
            <a:custGeom>
              <a:avLst/>
              <a:gdLst>
                <a:gd name="T0" fmla="*/ 288 w 306"/>
                <a:gd name="T1" fmla="*/ 186 h 540"/>
                <a:gd name="T2" fmla="*/ 258 w 306"/>
                <a:gd name="T3" fmla="*/ 210 h 540"/>
                <a:gd name="T4" fmla="*/ 258 w 306"/>
                <a:gd name="T5" fmla="*/ 240 h 540"/>
                <a:gd name="T6" fmla="*/ 252 w 306"/>
                <a:gd name="T7" fmla="*/ 270 h 540"/>
                <a:gd name="T8" fmla="*/ 210 w 306"/>
                <a:gd name="T9" fmla="*/ 312 h 540"/>
                <a:gd name="T10" fmla="*/ 222 w 306"/>
                <a:gd name="T11" fmla="*/ 348 h 540"/>
                <a:gd name="T12" fmla="*/ 234 w 306"/>
                <a:gd name="T13" fmla="*/ 390 h 540"/>
                <a:gd name="T14" fmla="*/ 270 w 306"/>
                <a:gd name="T15" fmla="*/ 420 h 540"/>
                <a:gd name="T16" fmla="*/ 300 w 306"/>
                <a:gd name="T17" fmla="*/ 420 h 540"/>
                <a:gd name="T18" fmla="*/ 306 w 306"/>
                <a:gd name="T19" fmla="*/ 480 h 540"/>
                <a:gd name="T20" fmla="*/ 294 w 306"/>
                <a:gd name="T21" fmla="*/ 486 h 540"/>
                <a:gd name="T22" fmla="*/ 270 w 306"/>
                <a:gd name="T23" fmla="*/ 504 h 540"/>
                <a:gd name="T24" fmla="*/ 210 w 306"/>
                <a:gd name="T25" fmla="*/ 510 h 540"/>
                <a:gd name="T26" fmla="*/ 186 w 306"/>
                <a:gd name="T27" fmla="*/ 522 h 540"/>
                <a:gd name="T28" fmla="*/ 144 w 306"/>
                <a:gd name="T29" fmla="*/ 540 h 540"/>
                <a:gd name="T30" fmla="*/ 108 w 306"/>
                <a:gd name="T31" fmla="*/ 522 h 540"/>
                <a:gd name="T32" fmla="*/ 78 w 306"/>
                <a:gd name="T33" fmla="*/ 474 h 540"/>
                <a:gd name="T34" fmla="*/ 42 w 306"/>
                <a:gd name="T35" fmla="*/ 462 h 540"/>
                <a:gd name="T36" fmla="*/ 18 w 306"/>
                <a:gd name="T37" fmla="*/ 474 h 540"/>
                <a:gd name="T38" fmla="*/ 6 w 306"/>
                <a:gd name="T39" fmla="*/ 450 h 540"/>
                <a:gd name="T40" fmla="*/ 12 w 306"/>
                <a:gd name="T41" fmla="*/ 432 h 540"/>
                <a:gd name="T42" fmla="*/ 12 w 306"/>
                <a:gd name="T43" fmla="*/ 414 h 540"/>
                <a:gd name="T44" fmla="*/ 18 w 306"/>
                <a:gd name="T45" fmla="*/ 402 h 540"/>
                <a:gd name="T46" fmla="*/ 18 w 306"/>
                <a:gd name="T47" fmla="*/ 390 h 540"/>
                <a:gd name="T48" fmla="*/ 30 w 306"/>
                <a:gd name="T49" fmla="*/ 390 h 540"/>
                <a:gd name="T50" fmla="*/ 36 w 306"/>
                <a:gd name="T51" fmla="*/ 384 h 540"/>
                <a:gd name="T52" fmla="*/ 30 w 306"/>
                <a:gd name="T53" fmla="*/ 372 h 540"/>
                <a:gd name="T54" fmla="*/ 36 w 306"/>
                <a:gd name="T55" fmla="*/ 360 h 540"/>
                <a:gd name="T56" fmla="*/ 36 w 306"/>
                <a:gd name="T57" fmla="*/ 336 h 540"/>
                <a:gd name="T58" fmla="*/ 30 w 306"/>
                <a:gd name="T59" fmla="*/ 312 h 540"/>
                <a:gd name="T60" fmla="*/ 48 w 306"/>
                <a:gd name="T61" fmla="*/ 312 h 540"/>
                <a:gd name="T62" fmla="*/ 48 w 306"/>
                <a:gd name="T63" fmla="*/ 306 h 540"/>
                <a:gd name="T64" fmla="*/ 42 w 306"/>
                <a:gd name="T65" fmla="*/ 300 h 540"/>
                <a:gd name="T66" fmla="*/ 30 w 306"/>
                <a:gd name="T67" fmla="*/ 288 h 540"/>
                <a:gd name="T68" fmla="*/ 36 w 306"/>
                <a:gd name="T69" fmla="*/ 282 h 540"/>
                <a:gd name="T70" fmla="*/ 54 w 306"/>
                <a:gd name="T71" fmla="*/ 294 h 540"/>
                <a:gd name="T72" fmla="*/ 48 w 306"/>
                <a:gd name="T73" fmla="*/ 282 h 540"/>
                <a:gd name="T74" fmla="*/ 36 w 306"/>
                <a:gd name="T75" fmla="*/ 264 h 540"/>
                <a:gd name="T76" fmla="*/ 42 w 306"/>
                <a:gd name="T77" fmla="*/ 252 h 540"/>
                <a:gd name="T78" fmla="*/ 60 w 306"/>
                <a:gd name="T79" fmla="*/ 264 h 540"/>
                <a:gd name="T80" fmla="*/ 54 w 306"/>
                <a:gd name="T81" fmla="*/ 240 h 540"/>
                <a:gd name="T82" fmla="*/ 54 w 306"/>
                <a:gd name="T83" fmla="*/ 228 h 540"/>
                <a:gd name="T84" fmla="*/ 54 w 306"/>
                <a:gd name="T85" fmla="*/ 204 h 540"/>
                <a:gd name="T86" fmla="*/ 42 w 306"/>
                <a:gd name="T87" fmla="*/ 186 h 540"/>
                <a:gd name="T88" fmla="*/ 36 w 306"/>
                <a:gd name="T89" fmla="*/ 174 h 540"/>
                <a:gd name="T90" fmla="*/ 48 w 306"/>
                <a:gd name="T91" fmla="*/ 174 h 540"/>
                <a:gd name="T92" fmla="*/ 48 w 306"/>
                <a:gd name="T93" fmla="*/ 162 h 540"/>
                <a:gd name="T94" fmla="*/ 42 w 306"/>
                <a:gd name="T95" fmla="*/ 150 h 540"/>
                <a:gd name="T96" fmla="*/ 30 w 306"/>
                <a:gd name="T97" fmla="*/ 120 h 540"/>
                <a:gd name="T98" fmla="*/ 24 w 306"/>
                <a:gd name="T99" fmla="*/ 114 h 540"/>
                <a:gd name="T100" fmla="*/ 78 w 306"/>
                <a:gd name="T101" fmla="*/ 90 h 540"/>
                <a:gd name="T102" fmla="*/ 120 w 306"/>
                <a:gd name="T103" fmla="*/ 108 h 540"/>
                <a:gd name="T104" fmla="*/ 186 w 306"/>
                <a:gd name="T105" fmla="*/ 72 h 540"/>
                <a:gd name="T106" fmla="*/ 216 w 306"/>
                <a:gd name="T107" fmla="*/ 54 h 540"/>
                <a:gd name="T108" fmla="*/ 246 w 306"/>
                <a:gd name="T109" fmla="*/ 30 h 540"/>
                <a:gd name="T110" fmla="*/ 294 w 306"/>
                <a:gd name="T111" fmla="*/ 12 h 540"/>
                <a:gd name="T112" fmla="*/ 300 w 306"/>
                <a:gd name="T113" fmla="*/ 48 h 540"/>
                <a:gd name="T114" fmla="*/ 282 w 306"/>
                <a:gd name="T115" fmla="*/ 90 h 540"/>
                <a:gd name="T116" fmla="*/ 246 w 306"/>
                <a:gd name="T117" fmla="*/ 114 h 540"/>
                <a:gd name="T118" fmla="*/ 264 w 306"/>
                <a:gd name="T119" fmla="*/ 13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6" h="540">
                  <a:moveTo>
                    <a:pt x="282" y="150"/>
                  </a:moveTo>
                  <a:lnTo>
                    <a:pt x="288" y="186"/>
                  </a:lnTo>
                  <a:lnTo>
                    <a:pt x="276" y="216"/>
                  </a:lnTo>
                  <a:lnTo>
                    <a:pt x="258" y="210"/>
                  </a:lnTo>
                  <a:lnTo>
                    <a:pt x="258" y="234"/>
                  </a:lnTo>
                  <a:lnTo>
                    <a:pt x="258" y="240"/>
                  </a:lnTo>
                  <a:lnTo>
                    <a:pt x="270" y="252"/>
                  </a:lnTo>
                  <a:lnTo>
                    <a:pt x="252" y="270"/>
                  </a:lnTo>
                  <a:lnTo>
                    <a:pt x="246" y="294"/>
                  </a:lnTo>
                  <a:lnTo>
                    <a:pt x="210" y="312"/>
                  </a:lnTo>
                  <a:lnTo>
                    <a:pt x="234" y="342"/>
                  </a:lnTo>
                  <a:lnTo>
                    <a:pt x="222" y="348"/>
                  </a:lnTo>
                  <a:lnTo>
                    <a:pt x="228" y="372"/>
                  </a:lnTo>
                  <a:lnTo>
                    <a:pt x="234" y="390"/>
                  </a:lnTo>
                  <a:lnTo>
                    <a:pt x="240" y="402"/>
                  </a:lnTo>
                  <a:lnTo>
                    <a:pt x="270" y="420"/>
                  </a:lnTo>
                  <a:lnTo>
                    <a:pt x="282" y="402"/>
                  </a:lnTo>
                  <a:lnTo>
                    <a:pt x="300" y="420"/>
                  </a:lnTo>
                  <a:lnTo>
                    <a:pt x="294" y="450"/>
                  </a:lnTo>
                  <a:lnTo>
                    <a:pt x="306" y="480"/>
                  </a:lnTo>
                  <a:lnTo>
                    <a:pt x="300" y="486"/>
                  </a:lnTo>
                  <a:lnTo>
                    <a:pt x="294" y="486"/>
                  </a:lnTo>
                  <a:lnTo>
                    <a:pt x="276" y="474"/>
                  </a:lnTo>
                  <a:lnTo>
                    <a:pt x="270" y="504"/>
                  </a:lnTo>
                  <a:lnTo>
                    <a:pt x="246" y="498"/>
                  </a:lnTo>
                  <a:lnTo>
                    <a:pt x="210" y="510"/>
                  </a:lnTo>
                  <a:lnTo>
                    <a:pt x="216" y="516"/>
                  </a:lnTo>
                  <a:lnTo>
                    <a:pt x="186" y="522"/>
                  </a:lnTo>
                  <a:lnTo>
                    <a:pt x="168" y="522"/>
                  </a:lnTo>
                  <a:lnTo>
                    <a:pt x="144" y="540"/>
                  </a:lnTo>
                  <a:lnTo>
                    <a:pt x="132" y="528"/>
                  </a:lnTo>
                  <a:lnTo>
                    <a:pt x="108" y="522"/>
                  </a:lnTo>
                  <a:lnTo>
                    <a:pt x="90" y="492"/>
                  </a:lnTo>
                  <a:lnTo>
                    <a:pt x="78" y="474"/>
                  </a:lnTo>
                  <a:lnTo>
                    <a:pt x="54" y="492"/>
                  </a:lnTo>
                  <a:lnTo>
                    <a:pt x="42" y="462"/>
                  </a:lnTo>
                  <a:lnTo>
                    <a:pt x="30" y="474"/>
                  </a:lnTo>
                  <a:lnTo>
                    <a:pt x="18" y="474"/>
                  </a:lnTo>
                  <a:lnTo>
                    <a:pt x="0" y="450"/>
                  </a:lnTo>
                  <a:lnTo>
                    <a:pt x="6" y="450"/>
                  </a:lnTo>
                  <a:lnTo>
                    <a:pt x="12" y="444"/>
                  </a:lnTo>
                  <a:lnTo>
                    <a:pt x="12" y="432"/>
                  </a:lnTo>
                  <a:lnTo>
                    <a:pt x="12" y="420"/>
                  </a:lnTo>
                  <a:lnTo>
                    <a:pt x="12" y="414"/>
                  </a:lnTo>
                  <a:lnTo>
                    <a:pt x="18" y="414"/>
                  </a:lnTo>
                  <a:lnTo>
                    <a:pt x="18" y="402"/>
                  </a:lnTo>
                  <a:lnTo>
                    <a:pt x="18" y="396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0" y="390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36" y="366"/>
                  </a:lnTo>
                  <a:lnTo>
                    <a:pt x="36" y="360"/>
                  </a:lnTo>
                  <a:lnTo>
                    <a:pt x="36" y="348"/>
                  </a:lnTo>
                  <a:lnTo>
                    <a:pt x="36" y="336"/>
                  </a:lnTo>
                  <a:lnTo>
                    <a:pt x="30" y="318"/>
                  </a:lnTo>
                  <a:lnTo>
                    <a:pt x="30" y="312"/>
                  </a:lnTo>
                  <a:lnTo>
                    <a:pt x="42" y="312"/>
                  </a:lnTo>
                  <a:lnTo>
                    <a:pt x="48" y="312"/>
                  </a:lnTo>
                  <a:lnTo>
                    <a:pt x="54" y="312"/>
                  </a:lnTo>
                  <a:lnTo>
                    <a:pt x="48" y="306"/>
                  </a:lnTo>
                  <a:lnTo>
                    <a:pt x="48" y="300"/>
                  </a:lnTo>
                  <a:lnTo>
                    <a:pt x="42" y="300"/>
                  </a:lnTo>
                  <a:lnTo>
                    <a:pt x="36" y="294"/>
                  </a:lnTo>
                  <a:lnTo>
                    <a:pt x="30" y="288"/>
                  </a:lnTo>
                  <a:lnTo>
                    <a:pt x="30" y="282"/>
                  </a:lnTo>
                  <a:lnTo>
                    <a:pt x="36" y="282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48" y="282"/>
                  </a:lnTo>
                  <a:lnTo>
                    <a:pt x="42" y="270"/>
                  </a:lnTo>
                  <a:lnTo>
                    <a:pt x="36" y="264"/>
                  </a:lnTo>
                  <a:lnTo>
                    <a:pt x="42" y="258"/>
                  </a:lnTo>
                  <a:lnTo>
                    <a:pt x="42" y="252"/>
                  </a:lnTo>
                  <a:lnTo>
                    <a:pt x="48" y="252"/>
                  </a:lnTo>
                  <a:lnTo>
                    <a:pt x="60" y="264"/>
                  </a:lnTo>
                  <a:lnTo>
                    <a:pt x="66" y="264"/>
                  </a:lnTo>
                  <a:lnTo>
                    <a:pt x="54" y="240"/>
                  </a:lnTo>
                  <a:lnTo>
                    <a:pt x="54" y="234"/>
                  </a:lnTo>
                  <a:lnTo>
                    <a:pt x="54" y="22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48" y="192"/>
                  </a:lnTo>
                  <a:lnTo>
                    <a:pt x="42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36" y="168"/>
                  </a:lnTo>
                  <a:lnTo>
                    <a:pt x="48" y="174"/>
                  </a:lnTo>
                  <a:lnTo>
                    <a:pt x="48" y="168"/>
                  </a:lnTo>
                  <a:lnTo>
                    <a:pt x="48" y="162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36" y="132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24" y="114"/>
                  </a:lnTo>
                  <a:lnTo>
                    <a:pt x="42" y="96"/>
                  </a:lnTo>
                  <a:lnTo>
                    <a:pt x="78" y="90"/>
                  </a:lnTo>
                  <a:lnTo>
                    <a:pt x="96" y="102"/>
                  </a:lnTo>
                  <a:lnTo>
                    <a:pt x="120" y="108"/>
                  </a:lnTo>
                  <a:lnTo>
                    <a:pt x="138" y="114"/>
                  </a:lnTo>
                  <a:lnTo>
                    <a:pt x="186" y="72"/>
                  </a:lnTo>
                  <a:lnTo>
                    <a:pt x="204" y="72"/>
                  </a:lnTo>
                  <a:lnTo>
                    <a:pt x="216" y="54"/>
                  </a:lnTo>
                  <a:lnTo>
                    <a:pt x="228" y="36"/>
                  </a:lnTo>
                  <a:lnTo>
                    <a:pt x="246" y="30"/>
                  </a:lnTo>
                  <a:lnTo>
                    <a:pt x="264" y="0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300" y="48"/>
                  </a:lnTo>
                  <a:lnTo>
                    <a:pt x="288" y="60"/>
                  </a:lnTo>
                  <a:lnTo>
                    <a:pt x="282" y="90"/>
                  </a:lnTo>
                  <a:lnTo>
                    <a:pt x="258" y="96"/>
                  </a:lnTo>
                  <a:lnTo>
                    <a:pt x="246" y="114"/>
                  </a:lnTo>
                  <a:lnTo>
                    <a:pt x="264" y="120"/>
                  </a:lnTo>
                  <a:lnTo>
                    <a:pt x="264" y="138"/>
                  </a:lnTo>
                  <a:lnTo>
                    <a:pt x="282" y="15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9" name="Freeform 67">
              <a:extLst>
                <a:ext uri="{FF2B5EF4-FFF2-40B4-BE49-F238E27FC236}">
                  <a16:creationId xmlns:a16="http://schemas.microsoft.com/office/drawing/2014/main" id="{8FFA5029-C5DD-45C2-B184-F5E2A6EE3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055" y="5380038"/>
              <a:ext cx="47625" cy="47625"/>
            </a:xfrm>
            <a:custGeom>
              <a:avLst/>
              <a:gdLst>
                <a:gd name="T0" fmla="*/ 12 w 30"/>
                <a:gd name="T1" fmla="*/ 0 h 30"/>
                <a:gd name="T2" fmla="*/ 18 w 30"/>
                <a:gd name="T3" fmla="*/ 0 h 30"/>
                <a:gd name="T4" fmla="*/ 18 w 30"/>
                <a:gd name="T5" fmla="*/ 6 h 30"/>
                <a:gd name="T6" fmla="*/ 24 w 30"/>
                <a:gd name="T7" fmla="*/ 12 h 30"/>
                <a:gd name="T8" fmla="*/ 30 w 30"/>
                <a:gd name="T9" fmla="*/ 18 h 30"/>
                <a:gd name="T10" fmla="*/ 30 w 30"/>
                <a:gd name="T11" fmla="*/ 24 h 30"/>
                <a:gd name="T12" fmla="*/ 24 w 30"/>
                <a:gd name="T13" fmla="*/ 30 h 30"/>
                <a:gd name="T14" fmla="*/ 18 w 30"/>
                <a:gd name="T15" fmla="*/ 30 h 30"/>
                <a:gd name="T16" fmla="*/ 12 w 30"/>
                <a:gd name="T17" fmla="*/ 30 h 30"/>
                <a:gd name="T18" fmla="*/ 6 w 30"/>
                <a:gd name="T19" fmla="*/ 24 h 30"/>
                <a:gd name="T20" fmla="*/ 0 w 30"/>
                <a:gd name="T21" fmla="*/ 18 h 30"/>
                <a:gd name="T22" fmla="*/ 6 w 30"/>
                <a:gd name="T23" fmla="*/ 12 h 30"/>
                <a:gd name="T24" fmla="*/ 12 w 30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0" name="Freeform 68">
              <a:extLst>
                <a:ext uri="{FF2B5EF4-FFF2-40B4-BE49-F238E27FC236}">
                  <a16:creationId xmlns:a16="http://schemas.microsoft.com/office/drawing/2014/main" id="{471D55D0-B3A3-4FC0-AD71-61A36177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955" y="5656263"/>
              <a:ext cx="28575" cy="28575"/>
            </a:xfrm>
            <a:custGeom>
              <a:avLst/>
              <a:gdLst>
                <a:gd name="T0" fmla="*/ 12 w 18"/>
                <a:gd name="T1" fmla="*/ 12 h 18"/>
                <a:gd name="T2" fmla="*/ 12 w 18"/>
                <a:gd name="T3" fmla="*/ 18 h 18"/>
                <a:gd name="T4" fmla="*/ 6 w 18"/>
                <a:gd name="T5" fmla="*/ 18 h 18"/>
                <a:gd name="T6" fmla="*/ 0 w 18"/>
                <a:gd name="T7" fmla="*/ 12 h 18"/>
                <a:gd name="T8" fmla="*/ 0 w 18"/>
                <a:gd name="T9" fmla="*/ 6 h 18"/>
                <a:gd name="T10" fmla="*/ 6 w 18"/>
                <a:gd name="T11" fmla="*/ 6 h 18"/>
                <a:gd name="T12" fmla="*/ 6 w 18"/>
                <a:gd name="T13" fmla="*/ 0 h 18"/>
                <a:gd name="T14" fmla="*/ 12 w 18"/>
                <a:gd name="T15" fmla="*/ 0 h 18"/>
                <a:gd name="T16" fmla="*/ 18 w 18"/>
                <a:gd name="T17" fmla="*/ 6 h 18"/>
                <a:gd name="T18" fmla="*/ 12 w 18"/>
                <a:gd name="T1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2" y="12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2" y="1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1" name="Freeform 80">
              <a:extLst>
                <a:ext uri="{FF2B5EF4-FFF2-40B4-BE49-F238E27FC236}">
                  <a16:creationId xmlns:a16="http://schemas.microsoft.com/office/drawing/2014/main" id="{51D5017E-AE55-45B6-ACEA-5864BDF59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730" y="6332538"/>
              <a:ext cx="57150" cy="19050"/>
            </a:xfrm>
            <a:custGeom>
              <a:avLst/>
              <a:gdLst>
                <a:gd name="T0" fmla="*/ 24 w 36"/>
                <a:gd name="T1" fmla="*/ 0 h 12"/>
                <a:gd name="T2" fmla="*/ 30 w 36"/>
                <a:gd name="T3" fmla="*/ 6 h 12"/>
                <a:gd name="T4" fmla="*/ 36 w 36"/>
                <a:gd name="T5" fmla="*/ 6 h 12"/>
                <a:gd name="T6" fmla="*/ 30 w 36"/>
                <a:gd name="T7" fmla="*/ 12 h 12"/>
                <a:gd name="T8" fmla="*/ 12 w 36"/>
                <a:gd name="T9" fmla="*/ 12 h 12"/>
                <a:gd name="T10" fmla="*/ 0 w 36"/>
                <a:gd name="T11" fmla="*/ 12 h 12"/>
                <a:gd name="T12" fmla="*/ 0 w 36"/>
                <a:gd name="T13" fmla="*/ 6 h 12"/>
                <a:gd name="T14" fmla="*/ 0 w 36"/>
                <a:gd name="T15" fmla="*/ 0 h 12"/>
                <a:gd name="T16" fmla="*/ 12 w 36"/>
                <a:gd name="T17" fmla="*/ 0 h 12"/>
                <a:gd name="T18" fmla="*/ 18 w 36"/>
                <a:gd name="T19" fmla="*/ 0 h 12"/>
                <a:gd name="T20" fmla="*/ 24 w 3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12">
                  <a:moveTo>
                    <a:pt x="24" y="0"/>
                  </a:moveTo>
                  <a:lnTo>
                    <a:pt x="30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182" name="Ryhmä 181">
              <a:extLst>
                <a:ext uri="{FF2B5EF4-FFF2-40B4-BE49-F238E27FC236}">
                  <a16:creationId xmlns:a16="http://schemas.microsoft.com/office/drawing/2014/main" id="{1889EB09-B900-4E46-AC7C-9A7646CA8AA3}"/>
                </a:ext>
              </a:extLst>
            </p:cNvPr>
            <p:cNvGrpSpPr/>
            <p:nvPr/>
          </p:nvGrpSpPr>
          <p:grpSpPr>
            <a:xfrm>
              <a:off x="4025230" y="5741988"/>
              <a:ext cx="838200" cy="790575"/>
              <a:chOff x="3486150" y="5741988"/>
              <a:chExt cx="838200" cy="790575"/>
            </a:xfrm>
          </p:grpSpPr>
          <p:sp>
            <p:nvSpPr>
              <p:cNvPr id="183" name="Freeform 69">
                <a:extLst>
                  <a:ext uri="{FF2B5EF4-FFF2-40B4-BE49-F238E27FC236}">
                    <a16:creationId xmlns:a16="http://schemas.microsoft.com/office/drawing/2014/main" id="{1F26CEE2-31C4-4C2D-A3BE-309861AD3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250" y="5741988"/>
                <a:ext cx="800100" cy="638175"/>
              </a:xfrm>
              <a:custGeom>
                <a:avLst/>
                <a:gdLst>
                  <a:gd name="T0" fmla="*/ 474 w 504"/>
                  <a:gd name="T1" fmla="*/ 306 h 402"/>
                  <a:gd name="T2" fmla="*/ 444 w 504"/>
                  <a:gd name="T3" fmla="*/ 342 h 402"/>
                  <a:gd name="T4" fmla="*/ 390 w 504"/>
                  <a:gd name="T5" fmla="*/ 384 h 402"/>
                  <a:gd name="T6" fmla="*/ 336 w 504"/>
                  <a:gd name="T7" fmla="*/ 402 h 402"/>
                  <a:gd name="T8" fmla="*/ 318 w 504"/>
                  <a:gd name="T9" fmla="*/ 396 h 402"/>
                  <a:gd name="T10" fmla="*/ 300 w 504"/>
                  <a:gd name="T11" fmla="*/ 378 h 402"/>
                  <a:gd name="T12" fmla="*/ 300 w 504"/>
                  <a:gd name="T13" fmla="*/ 360 h 402"/>
                  <a:gd name="T14" fmla="*/ 330 w 504"/>
                  <a:gd name="T15" fmla="*/ 324 h 402"/>
                  <a:gd name="T16" fmla="*/ 324 w 504"/>
                  <a:gd name="T17" fmla="*/ 306 h 402"/>
                  <a:gd name="T18" fmla="*/ 294 w 504"/>
                  <a:gd name="T19" fmla="*/ 324 h 402"/>
                  <a:gd name="T20" fmla="*/ 276 w 504"/>
                  <a:gd name="T21" fmla="*/ 336 h 402"/>
                  <a:gd name="T22" fmla="*/ 246 w 504"/>
                  <a:gd name="T23" fmla="*/ 342 h 402"/>
                  <a:gd name="T24" fmla="*/ 222 w 504"/>
                  <a:gd name="T25" fmla="*/ 336 h 402"/>
                  <a:gd name="T26" fmla="*/ 240 w 504"/>
                  <a:gd name="T27" fmla="*/ 300 h 402"/>
                  <a:gd name="T28" fmla="*/ 228 w 504"/>
                  <a:gd name="T29" fmla="*/ 288 h 402"/>
                  <a:gd name="T30" fmla="*/ 204 w 504"/>
                  <a:gd name="T31" fmla="*/ 294 h 402"/>
                  <a:gd name="T32" fmla="*/ 180 w 504"/>
                  <a:gd name="T33" fmla="*/ 300 h 402"/>
                  <a:gd name="T34" fmla="*/ 162 w 504"/>
                  <a:gd name="T35" fmla="*/ 288 h 402"/>
                  <a:gd name="T36" fmla="*/ 156 w 504"/>
                  <a:gd name="T37" fmla="*/ 270 h 402"/>
                  <a:gd name="T38" fmla="*/ 144 w 504"/>
                  <a:gd name="T39" fmla="*/ 258 h 402"/>
                  <a:gd name="T40" fmla="*/ 132 w 504"/>
                  <a:gd name="T41" fmla="*/ 258 h 402"/>
                  <a:gd name="T42" fmla="*/ 126 w 504"/>
                  <a:gd name="T43" fmla="*/ 246 h 402"/>
                  <a:gd name="T44" fmla="*/ 138 w 504"/>
                  <a:gd name="T45" fmla="*/ 246 h 402"/>
                  <a:gd name="T46" fmla="*/ 132 w 504"/>
                  <a:gd name="T47" fmla="*/ 228 h 402"/>
                  <a:gd name="T48" fmla="*/ 108 w 504"/>
                  <a:gd name="T49" fmla="*/ 234 h 402"/>
                  <a:gd name="T50" fmla="*/ 90 w 504"/>
                  <a:gd name="T51" fmla="*/ 234 h 402"/>
                  <a:gd name="T52" fmla="*/ 84 w 504"/>
                  <a:gd name="T53" fmla="*/ 234 h 402"/>
                  <a:gd name="T54" fmla="*/ 90 w 504"/>
                  <a:gd name="T55" fmla="*/ 210 h 402"/>
                  <a:gd name="T56" fmla="*/ 108 w 504"/>
                  <a:gd name="T57" fmla="*/ 198 h 402"/>
                  <a:gd name="T58" fmla="*/ 102 w 504"/>
                  <a:gd name="T59" fmla="*/ 186 h 402"/>
                  <a:gd name="T60" fmla="*/ 78 w 504"/>
                  <a:gd name="T61" fmla="*/ 204 h 402"/>
                  <a:gd name="T62" fmla="*/ 72 w 504"/>
                  <a:gd name="T63" fmla="*/ 228 h 402"/>
                  <a:gd name="T64" fmla="*/ 54 w 504"/>
                  <a:gd name="T65" fmla="*/ 204 h 402"/>
                  <a:gd name="T66" fmla="*/ 36 w 504"/>
                  <a:gd name="T67" fmla="*/ 192 h 402"/>
                  <a:gd name="T68" fmla="*/ 30 w 504"/>
                  <a:gd name="T69" fmla="*/ 168 h 402"/>
                  <a:gd name="T70" fmla="*/ 18 w 504"/>
                  <a:gd name="T71" fmla="*/ 132 h 402"/>
                  <a:gd name="T72" fmla="*/ 12 w 504"/>
                  <a:gd name="T73" fmla="*/ 102 h 402"/>
                  <a:gd name="T74" fmla="*/ 18 w 504"/>
                  <a:gd name="T75" fmla="*/ 84 h 402"/>
                  <a:gd name="T76" fmla="*/ 6 w 504"/>
                  <a:gd name="T77" fmla="*/ 72 h 402"/>
                  <a:gd name="T78" fmla="*/ 12 w 504"/>
                  <a:gd name="T79" fmla="*/ 60 h 402"/>
                  <a:gd name="T80" fmla="*/ 18 w 504"/>
                  <a:gd name="T81" fmla="*/ 42 h 402"/>
                  <a:gd name="T82" fmla="*/ 18 w 504"/>
                  <a:gd name="T83" fmla="*/ 30 h 402"/>
                  <a:gd name="T84" fmla="*/ 36 w 504"/>
                  <a:gd name="T85" fmla="*/ 54 h 402"/>
                  <a:gd name="T86" fmla="*/ 30 w 504"/>
                  <a:gd name="T87" fmla="*/ 30 h 402"/>
                  <a:gd name="T88" fmla="*/ 30 w 504"/>
                  <a:gd name="T89" fmla="*/ 0 h 402"/>
                  <a:gd name="T90" fmla="*/ 66 w 504"/>
                  <a:gd name="T91" fmla="*/ 24 h 402"/>
                  <a:gd name="T92" fmla="*/ 114 w 504"/>
                  <a:gd name="T93" fmla="*/ 24 h 402"/>
                  <a:gd name="T94" fmla="*/ 168 w 504"/>
                  <a:gd name="T95" fmla="*/ 78 h 402"/>
                  <a:gd name="T96" fmla="*/ 222 w 504"/>
                  <a:gd name="T97" fmla="*/ 72 h 402"/>
                  <a:gd name="T98" fmla="*/ 282 w 504"/>
                  <a:gd name="T99" fmla="*/ 48 h 402"/>
                  <a:gd name="T100" fmla="*/ 330 w 504"/>
                  <a:gd name="T101" fmla="*/ 36 h 402"/>
                  <a:gd name="T102" fmla="*/ 372 w 504"/>
                  <a:gd name="T103" fmla="*/ 54 h 402"/>
                  <a:gd name="T104" fmla="*/ 378 w 504"/>
                  <a:gd name="T105" fmla="*/ 66 h 402"/>
                  <a:gd name="T106" fmla="*/ 366 w 504"/>
                  <a:gd name="T107" fmla="*/ 102 h 402"/>
                  <a:gd name="T108" fmla="*/ 372 w 504"/>
                  <a:gd name="T109" fmla="*/ 132 h 402"/>
                  <a:gd name="T110" fmla="*/ 396 w 504"/>
                  <a:gd name="T111" fmla="*/ 162 h 402"/>
                  <a:gd name="T112" fmla="*/ 468 w 504"/>
                  <a:gd name="T113" fmla="*/ 192 h 402"/>
                  <a:gd name="T114" fmla="*/ 504 w 504"/>
                  <a:gd name="T115" fmla="*/ 222 h 402"/>
                  <a:gd name="T116" fmla="*/ 462 w 504"/>
                  <a:gd name="T117" fmla="*/ 27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4" h="402">
                    <a:moveTo>
                      <a:pt x="462" y="276"/>
                    </a:moveTo>
                    <a:lnTo>
                      <a:pt x="474" y="282"/>
                    </a:lnTo>
                    <a:lnTo>
                      <a:pt x="474" y="306"/>
                    </a:lnTo>
                    <a:lnTo>
                      <a:pt x="468" y="306"/>
                    </a:lnTo>
                    <a:lnTo>
                      <a:pt x="462" y="330"/>
                    </a:lnTo>
                    <a:lnTo>
                      <a:pt x="444" y="342"/>
                    </a:lnTo>
                    <a:lnTo>
                      <a:pt x="444" y="378"/>
                    </a:lnTo>
                    <a:lnTo>
                      <a:pt x="420" y="372"/>
                    </a:lnTo>
                    <a:lnTo>
                      <a:pt x="390" y="384"/>
                    </a:lnTo>
                    <a:lnTo>
                      <a:pt x="378" y="378"/>
                    </a:lnTo>
                    <a:lnTo>
                      <a:pt x="354" y="402"/>
                    </a:lnTo>
                    <a:lnTo>
                      <a:pt x="336" y="402"/>
                    </a:lnTo>
                    <a:lnTo>
                      <a:pt x="324" y="402"/>
                    </a:lnTo>
                    <a:lnTo>
                      <a:pt x="324" y="396"/>
                    </a:lnTo>
                    <a:lnTo>
                      <a:pt x="318" y="396"/>
                    </a:lnTo>
                    <a:lnTo>
                      <a:pt x="312" y="390"/>
                    </a:lnTo>
                    <a:lnTo>
                      <a:pt x="306" y="384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94" y="360"/>
                    </a:lnTo>
                    <a:lnTo>
                      <a:pt x="300" y="360"/>
                    </a:lnTo>
                    <a:lnTo>
                      <a:pt x="312" y="342"/>
                    </a:lnTo>
                    <a:lnTo>
                      <a:pt x="324" y="330"/>
                    </a:lnTo>
                    <a:lnTo>
                      <a:pt x="330" y="324"/>
                    </a:lnTo>
                    <a:lnTo>
                      <a:pt x="330" y="312"/>
                    </a:lnTo>
                    <a:lnTo>
                      <a:pt x="330" y="306"/>
                    </a:lnTo>
                    <a:lnTo>
                      <a:pt x="324" y="306"/>
                    </a:lnTo>
                    <a:lnTo>
                      <a:pt x="312" y="312"/>
                    </a:lnTo>
                    <a:lnTo>
                      <a:pt x="300" y="324"/>
                    </a:lnTo>
                    <a:lnTo>
                      <a:pt x="294" y="324"/>
                    </a:lnTo>
                    <a:lnTo>
                      <a:pt x="294" y="330"/>
                    </a:lnTo>
                    <a:lnTo>
                      <a:pt x="288" y="330"/>
                    </a:lnTo>
                    <a:lnTo>
                      <a:pt x="276" y="336"/>
                    </a:lnTo>
                    <a:lnTo>
                      <a:pt x="270" y="342"/>
                    </a:lnTo>
                    <a:lnTo>
                      <a:pt x="252" y="342"/>
                    </a:lnTo>
                    <a:lnTo>
                      <a:pt x="246" y="342"/>
                    </a:lnTo>
                    <a:lnTo>
                      <a:pt x="240" y="336"/>
                    </a:lnTo>
                    <a:lnTo>
                      <a:pt x="228" y="336"/>
                    </a:lnTo>
                    <a:lnTo>
                      <a:pt x="222" y="336"/>
                    </a:lnTo>
                    <a:lnTo>
                      <a:pt x="222" y="324"/>
                    </a:lnTo>
                    <a:lnTo>
                      <a:pt x="234" y="312"/>
                    </a:lnTo>
                    <a:lnTo>
                      <a:pt x="240" y="300"/>
                    </a:lnTo>
                    <a:lnTo>
                      <a:pt x="240" y="294"/>
                    </a:lnTo>
                    <a:lnTo>
                      <a:pt x="234" y="288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294"/>
                    </a:lnTo>
                    <a:lnTo>
                      <a:pt x="186" y="300"/>
                    </a:lnTo>
                    <a:lnTo>
                      <a:pt x="180" y="300"/>
                    </a:lnTo>
                    <a:lnTo>
                      <a:pt x="168" y="300"/>
                    </a:lnTo>
                    <a:lnTo>
                      <a:pt x="168" y="294"/>
                    </a:lnTo>
                    <a:lnTo>
                      <a:pt x="162" y="288"/>
                    </a:lnTo>
                    <a:lnTo>
                      <a:pt x="156" y="288"/>
                    </a:lnTo>
                    <a:lnTo>
                      <a:pt x="150" y="282"/>
                    </a:lnTo>
                    <a:lnTo>
                      <a:pt x="156" y="270"/>
                    </a:lnTo>
                    <a:lnTo>
                      <a:pt x="156" y="264"/>
                    </a:lnTo>
                    <a:lnTo>
                      <a:pt x="150" y="258"/>
                    </a:lnTo>
                    <a:lnTo>
                      <a:pt x="144" y="258"/>
                    </a:lnTo>
                    <a:lnTo>
                      <a:pt x="144" y="264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6" y="252"/>
                    </a:lnTo>
                    <a:lnTo>
                      <a:pt x="126" y="246"/>
                    </a:lnTo>
                    <a:lnTo>
                      <a:pt x="132" y="252"/>
                    </a:lnTo>
                    <a:lnTo>
                      <a:pt x="138" y="252"/>
                    </a:lnTo>
                    <a:lnTo>
                      <a:pt x="138" y="246"/>
                    </a:lnTo>
                    <a:lnTo>
                      <a:pt x="138" y="240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08" y="234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0" y="234"/>
                    </a:lnTo>
                    <a:lnTo>
                      <a:pt x="84" y="240"/>
                    </a:lnTo>
                    <a:lnTo>
                      <a:pt x="78" y="234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90" y="216"/>
                    </a:lnTo>
                    <a:lnTo>
                      <a:pt x="90" y="210"/>
                    </a:lnTo>
                    <a:lnTo>
                      <a:pt x="102" y="216"/>
                    </a:lnTo>
                    <a:lnTo>
                      <a:pt x="108" y="204"/>
                    </a:lnTo>
                    <a:lnTo>
                      <a:pt x="108" y="198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2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78" y="204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60" y="228"/>
                    </a:lnTo>
                    <a:lnTo>
                      <a:pt x="54" y="216"/>
                    </a:lnTo>
                    <a:lnTo>
                      <a:pt x="54" y="204"/>
                    </a:lnTo>
                    <a:lnTo>
                      <a:pt x="48" y="198"/>
                    </a:lnTo>
                    <a:lnTo>
                      <a:pt x="42" y="198"/>
                    </a:lnTo>
                    <a:lnTo>
                      <a:pt x="36" y="192"/>
                    </a:lnTo>
                    <a:lnTo>
                      <a:pt x="30" y="180"/>
                    </a:lnTo>
                    <a:lnTo>
                      <a:pt x="30" y="174"/>
                    </a:lnTo>
                    <a:lnTo>
                      <a:pt x="30" y="168"/>
                    </a:lnTo>
                    <a:lnTo>
                      <a:pt x="24" y="156"/>
                    </a:lnTo>
                    <a:lnTo>
                      <a:pt x="18" y="144"/>
                    </a:lnTo>
                    <a:lnTo>
                      <a:pt x="18" y="132"/>
                    </a:lnTo>
                    <a:lnTo>
                      <a:pt x="18" y="126"/>
                    </a:lnTo>
                    <a:lnTo>
                      <a:pt x="18" y="120"/>
                    </a:lnTo>
                    <a:lnTo>
                      <a:pt x="12" y="102"/>
                    </a:lnTo>
                    <a:lnTo>
                      <a:pt x="12" y="9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8" y="78"/>
                    </a:lnTo>
                    <a:lnTo>
                      <a:pt x="12" y="78"/>
                    </a:lnTo>
                    <a:lnTo>
                      <a:pt x="6" y="72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12" y="60"/>
                    </a:lnTo>
                    <a:lnTo>
                      <a:pt x="18" y="54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30" y="36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30" y="30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78" y="12"/>
                    </a:lnTo>
                    <a:lnTo>
                      <a:pt x="90" y="42"/>
                    </a:lnTo>
                    <a:lnTo>
                      <a:pt x="114" y="24"/>
                    </a:lnTo>
                    <a:lnTo>
                      <a:pt x="126" y="42"/>
                    </a:lnTo>
                    <a:lnTo>
                      <a:pt x="144" y="72"/>
                    </a:lnTo>
                    <a:lnTo>
                      <a:pt x="168" y="78"/>
                    </a:lnTo>
                    <a:lnTo>
                      <a:pt x="180" y="90"/>
                    </a:lnTo>
                    <a:lnTo>
                      <a:pt x="204" y="72"/>
                    </a:lnTo>
                    <a:lnTo>
                      <a:pt x="222" y="72"/>
                    </a:lnTo>
                    <a:lnTo>
                      <a:pt x="252" y="66"/>
                    </a:lnTo>
                    <a:lnTo>
                      <a:pt x="246" y="60"/>
                    </a:lnTo>
                    <a:lnTo>
                      <a:pt x="282" y="48"/>
                    </a:lnTo>
                    <a:lnTo>
                      <a:pt x="306" y="54"/>
                    </a:lnTo>
                    <a:lnTo>
                      <a:pt x="312" y="24"/>
                    </a:lnTo>
                    <a:lnTo>
                      <a:pt x="330" y="36"/>
                    </a:lnTo>
                    <a:lnTo>
                      <a:pt x="342" y="48"/>
                    </a:lnTo>
                    <a:lnTo>
                      <a:pt x="372" y="42"/>
                    </a:lnTo>
                    <a:lnTo>
                      <a:pt x="372" y="54"/>
                    </a:lnTo>
                    <a:lnTo>
                      <a:pt x="378" y="54"/>
                    </a:lnTo>
                    <a:lnTo>
                      <a:pt x="378" y="60"/>
                    </a:lnTo>
                    <a:lnTo>
                      <a:pt x="378" y="66"/>
                    </a:lnTo>
                    <a:lnTo>
                      <a:pt x="390" y="72"/>
                    </a:lnTo>
                    <a:lnTo>
                      <a:pt x="384" y="96"/>
                    </a:lnTo>
                    <a:lnTo>
                      <a:pt x="366" y="102"/>
                    </a:lnTo>
                    <a:lnTo>
                      <a:pt x="366" y="114"/>
                    </a:lnTo>
                    <a:lnTo>
                      <a:pt x="366" y="120"/>
                    </a:lnTo>
                    <a:lnTo>
                      <a:pt x="372" y="132"/>
                    </a:lnTo>
                    <a:lnTo>
                      <a:pt x="360" y="138"/>
                    </a:lnTo>
                    <a:lnTo>
                      <a:pt x="366" y="150"/>
                    </a:lnTo>
                    <a:lnTo>
                      <a:pt x="396" y="162"/>
                    </a:lnTo>
                    <a:lnTo>
                      <a:pt x="414" y="162"/>
                    </a:lnTo>
                    <a:lnTo>
                      <a:pt x="420" y="156"/>
                    </a:lnTo>
                    <a:lnTo>
                      <a:pt x="468" y="192"/>
                    </a:lnTo>
                    <a:lnTo>
                      <a:pt x="504" y="204"/>
                    </a:lnTo>
                    <a:lnTo>
                      <a:pt x="498" y="210"/>
                    </a:lnTo>
                    <a:lnTo>
                      <a:pt x="504" y="222"/>
                    </a:lnTo>
                    <a:lnTo>
                      <a:pt x="492" y="252"/>
                    </a:lnTo>
                    <a:lnTo>
                      <a:pt x="462" y="258"/>
                    </a:lnTo>
                    <a:lnTo>
                      <a:pt x="462" y="2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4" name="Freeform 70">
                <a:extLst>
                  <a:ext uri="{FF2B5EF4-FFF2-40B4-BE49-F238E27FC236}">
                    <a16:creationId xmlns:a16="http://schemas.microsoft.com/office/drawing/2014/main" id="{28EA3129-779D-40C1-8356-11AA79A2B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5" y="6284913"/>
                <a:ext cx="161925" cy="142875"/>
              </a:xfrm>
              <a:custGeom>
                <a:avLst/>
                <a:gdLst>
                  <a:gd name="T0" fmla="*/ 36 w 102"/>
                  <a:gd name="T1" fmla="*/ 84 h 90"/>
                  <a:gd name="T2" fmla="*/ 24 w 102"/>
                  <a:gd name="T3" fmla="*/ 90 h 90"/>
                  <a:gd name="T4" fmla="*/ 12 w 102"/>
                  <a:gd name="T5" fmla="*/ 90 h 90"/>
                  <a:gd name="T6" fmla="*/ 6 w 102"/>
                  <a:gd name="T7" fmla="*/ 90 h 90"/>
                  <a:gd name="T8" fmla="*/ 0 w 102"/>
                  <a:gd name="T9" fmla="*/ 78 h 90"/>
                  <a:gd name="T10" fmla="*/ 0 w 102"/>
                  <a:gd name="T11" fmla="*/ 66 h 90"/>
                  <a:gd name="T12" fmla="*/ 0 w 102"/>
                  <a:gd name="T13" fmla="*/ 60 h 90"/>
                  <a:gd name="T14" fmla="*/ 6 w 102"/>
                  <a:gd name="T15" fmla="*/ 54 h 90"/>
                  <a:gd name="T16" fmla="*/ 18 w 102"/>
                  <a:gd name="T17" fmla="*/ 48 h 90"/>
                  <a:gd name="T18" fmla="*/ 18 w 102"/>
                  <a:gd name="T19" fmla="*/ 42 h 90"/>
                  <a:gd name="T20" fmla="*/ 18 w 102"/>
                  <a:gd name="T21" fmla="*/ 30 h 90"/>
                  <a:gd name="T22" fmla="*/ 12 w 102"/>
                  <a:gd name="T23" fmla="*/ 30 h 90"/>
                  <a:gd name="T24" fmla="*/ 12 w 102"/>
                  <a:gd name="T25" fmla="*/ 24 h 90"/>
                  <a:gd name="T26" fmla="*/ 18 w 102"/>
                  <a:gd name="T27" fmla="*/ 24 h 90"/>
                  <a:gd name="T28" fmla="*/ 18 w 102"/>
                  <a:gd name="T29" fmla="*/ 18 h 90"/>
                  <a:gd name="T30" fmla="*/ 18 w 102"/>
                  <a:gd name="T31" fmla="*/ 12 h 90"/>
                  <a:gd name="T32" fmla="*/ 24 w 102"/>
                  <a:gd name="T33" fmla="*/ 6 h 90"/>
                  <a:gd name="T34" fmla="*/ 30 w 102"/>
                  <a:gd name="T35" fmla="*/ 12 h 90"/>
                  <a:gd name="T36" fmla="*/ 42 w 102"/>
                  <a:gd name="T37" fmla="*/ 12 h 90"/>
                  <a:gd name="T38" fmla="*/ 78 w 102"/>
                  <a:gd name="T39" fmla="*/ 6 h 90"/>
                  <a:gd name="T40" fmla="*/ 96 w 102"/>
                  <a:gd name="T41" fmla="*/ 0 h 90"/>
                  <a:gd name="T42" fmla="*/ 102 w 102"/>
                  <a:gd name="T43" fmla="*/ 0 h 90"/>
                  <a:gd name="T44" fmla="*/ 96 w 102"/>
                  <a:gd name="T45" fmla="*/ 18 h 90"/>
                  <a:gd name="T46" fmla="*/ 90 w 102"/>
                  <a:gd name="T47" fmla="*/ 24 h 90"/>
                  <a:gd name="T48" fmla="*/ 96 w 102"/>
                  <a:gd name="T49" fmla="*/ 36 h 90"/>
                  <a:gd name="T50" fmla="*/ 96 w 102"/>
                  <a:gd name="T51" fmla="*/ 48 h 90"/>
                  <a:gd name="T52" fmla="*/ 90 w 102"/>
                  <a:gd name="T53" fmla="*/ 54 h 90"/>
                  <a:gd name="T54" fmla="*/ 84 w 102"/>
                  <a:gd name="T55" fmla="*/ 66 h 90"/>
                  <a:gd name="T56" fmla="*/ 78 w 102"/>
                  <a:gd name="T57" fmla="*/ 72 h 90"/>
                  <a:gd name="T58" fmla="*/ 78 w 102"/>
                  <a:gd name="T59" fmla="*/ 78 h 90"/>
                  <a:gd name="T60" fmla="*/ 78 w 102"/>
                  <a:gd name="T61" fmla="*/ 84 h 90"/>
                  <a:gd name="T62" fmla="*/ 72 w 102"/>
                  <a:gd name="T63" fmla="*/ 90 h 90"/>
                  <a:gd name="T64" fmla="*/ 66 w 102"/>
                  <a:gd name="T65" fmla="*/ 90 h 90"/>
                  <a:gd name="T66" fmla="*/ 54 w 102"/>
                  <a:gd name="T67" fmla="*/ 90 h 90"/>
                  <a:gd name="T68" fmla="*/ 42 w 102"/>
                  <a:gd name="T69" fmla="*/ 84 h 90"/>
                  <a:gd name="T70" fmla="*/ 36 w 102"/>
                  <a:gd name="T71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" h="90">
                    <a:moveTo>
                      <a:pt x="36" y="84"/>
                    </a:moveTo>
                    <a:lnTo>
                      <a:pt x="24" y="90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0" y="78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6" y="54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78" y="6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90" y="24"/>
                    </a:lnTo>
                    <a:lnTo>
                      <a:pt x="96" y="36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78" y="72"/>
                    </a:lnTo>
                    <a:lnTo>
                      <a:pt x="78" y="78"/>
                    </a:lnTo>
                    <a:lnTo>
                      <a:pt x="78" y="84"/>
                    </a:lnTo>
                    <a:lnTo>
                      <a:pt x="72" y="90"/>
                    </a:lnTo>
                    <a:lnTo>
                      <a:pt x="66" y="90"/>
                    </a:lnTo>
                    <a:lnTo>
                      <a:pt x="54" y="90"/>
                    </a:lnTo>
                    <a:lnTo>
                      <a:pt x="42" y="84"/>
                    </a:lnTo>
                    <a:lnTo>
                      <a:pt x="36" y="8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5" name="Freeform 71">
                <a:extLst>
                  <a:ext uri="{FF2B5EF4-FFF2-40B4-BE49-F238E27FC236}">
                    <a16:creationId xmlns:a16="http://schemas.microsoft.com/office/drawing/2014/main" id="{8A611D9C-417A-4979-B0DB-7EB2307AC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375" y="6218238"/>
                <a:ext cx="123825" cy="85725"/>
              </a:xfrm>
              <a:custGeom>
                <a:avLst/>
                <a:gdLst>
                  <a:gd name="T0" fmla="*/ 0 w 78"/>
                  <a:gd name="T1" fmla="*/ 24 h 54"/>
                  <a:gd name="T2" fmla="*/ 6 w 78"/>
                  <a:gd name="T3" fmla="*/ 6 h 54"/>
                  <a:gd name="T4" fmla="*/ 12 w 78"/>
                  <a:gd name="T5" fmla="*/ 6 h 54"/>
                  <a:gd name="T6" fmla="*/ 24 w 78"/>
                  <a:gd name="T7" fmla="*/ 6 h 54"/>
                  <a:gd name="T8" fmla="*/ 36 w 78"/>
                  <a:gd name="T9" fmla="*/ 6 h 54"/>
                  <a:gd name="T10" fmla="*/ 42 w 78"/>
                  <a:gd name="T11" fmla="*/ 6 h 54"/>
                  <a:gd name="T12" fmla="*/ 48 w 78"/>
                  <a:gd name="T13" fmla="*/ 0 h 54"/>
                  <a:gd name="T14" fmla="*/ 60 w 78"/>
                  <a:gd name="T15" fmla="*/ 0 h 54"/>
                  <a:gd name="T16" fmla="*/ 66 w 78"/>
                  <a:gd name="T17" fmla="*/ 0 h 54"/>
                  <a:gd name="T18" fmla="*/ 72 w 78"/>
                  <a:gd name="T19" fmla="*/ 0 h 54"/>
                  <a:gd name="T20" fmla="*/ 78 w 78"/>
                  <a:gd name="T21" fmla="*/ 6 h 54"/>
                  <a:gd name="T22" fmla="*/ 78 w 78"/>
                  <a:gd name="T23" fmla="*/ 12 h 54"/>
                  <a:gd name="T24" fmla="*/ 72 w 78"/>
                  <a:gd name="T25" fmla="*/ 12 h 54"/>
                  <a:gd name="T26" fmla="*/ 66 w 78"/>
                  <a:gd name="T27" fmla="*/ 18 h 54"/>
                  <a:gd name="T28" fmla="*/ 60 w 78"/>
                  <a:gd name="T29" fmla="*/ 30 h 54"/>
                  <a:gd name="T30" fmla="*/ 54 w 78"/>
                  <a:gd name="T31" fmla="*/ 42 h 54"/>
                  <a:gd name="T32" fmla="*/ 48 w 78"/>
                  <a:gd name="T33" fmla="*/ 42 h 54"/>
                  <a:gd name="T34" fmla="*/ 42 w 78"/>
                  <a:gd name="T35" fmla="*/ 48 h 54"/>
                  <a:gd name="T36" fmla="*/ 36 w 78"/>
                  <a:gd name="T37" fmla="*/ 54 h 54"/>
                  <a:gd name="T38" fmla="*/ 24 w 78"/>
                  <a:gd name="T39" fmla="*/ 54 h 54"/>
                  <a:gd name="T40" fmla="*/ 18 w 78"/>
                  <a:gd name="T41" fmla="*/ 54 h 54"/>
                  <a:gd name="T42" fmla="*/ 18 w 78"/>
                  <a:gd name="T43" fmla="*/ 48 h 54"/>
                  <a:gd name="T44" fmla="*/ 18 w 78"/>
                  <a:gd name="T45" fmla="*/ 42 h 54"/>
                  <a:gd name="T46" fmla="*/ 18 w 78"/>
                  <a:gd name="T47" fmla="*/ 36 h 54"/>
                  <a:gd name="T48" fmla="*/ 6 w 78"/>
                  <a:gd name="T49" fmla="*/ 30 h 54"/>
                  <a:gd name="T50" fmla="*/ 0 w 78"/>
                  <a:gd name="T5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54">
                    <a:moveTo>
                      <a:pt x="0" y="24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6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2" y="48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6" y="3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6" name="Freeform 72">
                <a:extLst>
                  <a:ext uri="{FF2B5EF4-FFF2-40B4-BE49-F238E27FC236}">
                    <a16:creationId xmlns:a16="http://schemas.microsoft.com/office/drawing/2014/main" id="{65D0D8BA-3466-45BA-AC43-06255C6B1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650" y="6122988"/>
                <a:ext cx="66675" cy="123825"/>
              </a:xfrm>
              <a:custGeom>
                <a:avLst/>
                <a:gdLst>
                  <a:gd name="T0" fmla="*/ 18 w 42"/>
                  <a:gd name="T1" fmla="*/ 18 h 78"/>
                  <a:gd name="T2" fmla="*/ 24 w 42"/>
                  <a:gd name="T3" fmla="*/ 18 h 78"/>
                  <a:gd name="T4" fmla="*/ 36 w 42"/>
                  <a:gd name="T5" fmla="*/ 42 h 78"/>
                  <a:gd name="T6" fmla="*/ 42 w 42"/>
                  <a:gd name="T7" fmla="*/ 48 h 78"/>
                  <a:gd name="T8" fmla="*/ 36 w 42"/>
                  <a:gd name="T9" fmla="*/ 66 h 78"/>
                  <a:gd name="T10" fmla="*/ 36 w 42"/>
                  <a:gd name="T11" fmla="*/ 72 h 78"/>
                  <a:gd name="T12" fmla="*/ 30 w 42"/>
                  <a:gd name="T13" fmla="*/ 72 h 78"/>
                  <a:gd name="T14" fmla="*/ 24 w 42"/>
                  <a:gd name="T15" fmla="*/ 78 h 78"/>
                  <a:gd name="T16" fmla="*/ 18 w 42"/>
                  <a:gd name="T17" fmla="*/ 72 h 78"/>
                  <a:gd name="T18" fmla="*/ 18 w 42"/>
                  <a:gd name="T19" fmla="*/ 66 h 78"/>
                  <a:gd name="T20" fmla="*/ 18 w 42"/>
                  <a:gd name="T21" fmla="*/ 54 h 78"/>
                  <a:gd name="T22" fmla="*/ 18 w 42"/>
                  <a:gd name="T23" fmla="*/ 48 h 78"/>
                  <a:gd name="T24" fmla="*/ 6 w 42"/>
                  <a:gd name="T25" fmla="*/ 36 h 78"/>
                  <a:gd name="T26" fmla="*/ 0 w 42"/>
                  <a:gd name="T27" fmla="*/ 24 h 78"/>
                  <a:gd name="T28" fmla="*/ 0 w 42"/>
                  <a:gd name="T29" fmla="*/ 18 h 78"/>
                  <a:gd name="T30" fmla="*/ 0 w 42"/>
                  <a:gd name="T31" fmla="*/ 12 h 78"/>
                  <a:gd name="T32" fmla="*/ 0 w 42"/>
                  <a:gd name="T33" fmla="*/ 6 h 78"/>
                  <a:gd name="T34" fmla="*/ 6 w 42"/>
                  <a:gd name="T35" fmla="*/ 0 h 78"/>
                  <a:gd name="T36" fmla="*/ 12 w 42"/>
                  <a:gd name="T37" fmla="*/ 0 h 78"/>
                  <a:gd name="T38" fmla="*/ 18 w 42"/>
                  <a:gd name="T39" fmla="*/ 6 h 78"/>
                  <a:gd name="T40" fmla="*/ 18 w 42"/>
                  <a:gd name="T41" fmla="*/ 12 h 78"/>
                  <a:gd name="T42" fmla="*/ 18 w 42"/>
                  <a:gd name="T43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78">
                    <a:moveTo>
                      <a:pt x="18" y="18"/>
                    </a:moveTo>
                    <a:lnTo>
                      <a:pt x="24" y="18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36" y="66"/>
                    </a:lnTo>
                    <a:lnTo>
                      <a:pt x="36" y="72"/>
                    </a:lnTo>
                    <a:lnTo>
                      <a:pt x="30" y="72"/>
                    </a:lnTo>
                    <a:lnTo>
                      <a:pt x="24" y="78"/>
                    </a:lnTo>
                    <a:lnTo>
                      <a:pt x="18" y="72"/>
                    </a:lnTo>
                    <a:lnTo>
                      <a:pt x="18" y="66"/>
                    </a:lnTo>
                    <a:lnTo>
                      <a:pt x="18" y="54"/>
                    </a:lnTo>
                    <a:lnTo>
                      <a:pt x="18" y="48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7" name="Freeform 73">
                <a:extLst>
                  <a:ext uri="{FF2B5EF4-FFF2-40B4-BE49-F238E27FC236}">
                    <a16:creationId xmlns:a16="http://schemas.microsoft.com/office/drawing/2014/main" id="{E0A2ABC7-1E87-4EAD-BD94-3EF519D92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875" y="6294438"/>
                <a:ext cx="57150" cy="57150"/>
              </a:xfrm>
              <a:custGeom>
                <a:avLst/>
                <a:gdLst>
                  <a:gd name="T0" fmla="*/ 0 w 36"/>
                  <a:gd name="T1" fmla="*/ 24 h 36"/>
                  <a:gd name="T2" fmla="*/ 6 w 36"/>
                  <a:gd name="T3" fmla="*/ 12 h 36"/>
                  <a:gd name="T4" fmla="*/ 18 w 36"/>
                  <a:gd name="T5" fmla="*/ 0 h 36"/>
                  <a:gd name="T6" fmla="*/ 24 w 36"/>
                  <a:gd name="T7" fmla="*/ 0 h 36"/>
                  <a:gd name="T8" fmla="*/ 30 w 36"/>
                  <a:gd name="T9" fmla="*/ 0 h 36"/>
                  <a:gd name="T10" fmla="*/ 36 w 36"/>
                  <a:gd name="T11" fmla="*/ 0 h 36"/>
                  <a:gd name="T12" fmla="*/ 36 w 36"/>
                  <a:gd name="T13" fmla="*/ 12 h 36"/>
                  <a:gd name="T14" fmla="*/ 30 w 36"/>
                  <a:gd name="T15" fmla="*/ 24 h 36"/>
                  <a:gd name="T16" fmla="*/ 24 w 36"/>
                  <a:gd name="T17" fmla="*/ 30 h 36"/>
                  <a:gd name="T18" fmla="*/ 18 w 36"/>
                  <a:gd name="T19" fmla="*/ 36 h 36"/>
                  <a:gd name="T20" fmla="*/ 6 w 36"/>
                  <a:gd name="T21" fmla="*/ 36 h 36"/>
                  <a:gd name="T22" fmla="*/ 0 w 36"/>
                  <a:gd name="T23" fmla="*/ 30 h 36"/>
                  <a:gd name="T24" fmla="*/ 0 w 3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0" y="24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30" y="24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8" name="Freeform 74">
                <a:extLst>
                  <a:ext uri="{FF2B5EF4-FFF2-40B4-BE49-F238E27FC236}">
                    <a16:creationId xmlns:a16="http://schemas.microsoft.com/office/drawing/2014/main" id="{0E076135-93FF-46E1-9E9B-9CC46E0B3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6284913"/>
                <a:ext cx="66675" cy="57150"/>
              </a:xfrm>
              <a:custGeom>
                <a:avLst/>
                <a:gdLst>
                  <a:gd name="T0" fmla="*/ 18 w 42"/>
                  <a:gd name="T1" fmla="*/ 36 h 36"/>
                  <a:gd name="T2" fmla="*/ 12 w 42"/>
                  <a:gd name="T3" fmla="*/ 36 h 36"/>
                  <a:gd name="T4" fmla="*/ 6 w 42"/>
                  <a:gd name="T5" fmla="*/ 36 h 36"/>
                  <a:gd name="T6" fmla="*/ 0 w 42"/>
                  <a:gd name="T7" fmla="*/ 30 h 36"/>
                  <a:gd name="T8" fmla="*/ 6 w 42"/>
                  <a:gd name="T9" fmla="*/ 12 h 36"/>
                  <a:gd name="T10" fmla="*/ 12 w 42"/>
                  <a:gd name="T11" fmla="*/ 6 h 36"/>
                  <a:gd name="T12" fmla="*/ 12 w 42"/>
                  <a:gd name="T13" fmla="*/ 0 h 36"/>
                  <a:gd name="T14" fmla="*/ 24 w 42"/>
                  <a:gd name="T15" fmla="*/ 0 h 36"/>
                  <a:gd name="T16" fmla="*/ 36 w 42"/>
                  <a:gd name="T17" fmla="*/ 6 h 36"/>
                  <a:gd name="T18" fmla="*/ 42 w 42"/>
                  <a:gd name="T19" fmla="*/ 6 h 36"/>
                  <a:gd name="T20" fmla="*/ 42 w 42"/>
                  <a:gd name="T21" fmla="*/ 12 h 36"/>
                  <a:gd name="T22" fmla="*/ 36 w 42"/>
                  <a:gd name="T23" fmla="*/ 18 h 36"/>
                  <a:gd name="T24" fmla="*/ 30 w 42"/>
                  <a:gd name="T25" fmla="*/ 18 h 36"/>
                  <a:gd name="T26" fmla="*/ 24 w 42"/>
                  <a:gd name="T27" fmla="*/ 24 h 36"/>
                  <a:gd name="T28" fmla="*/ 18 w 42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36">
                    <a:moveTo>
                      <a:pt x="18" y="36"/>
                    </a:moveTo>
                    <a:lnTo>
                      <a:pt x="12" y="36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24"/>
                    </a:lnTo>
                    <a:lnTo>
                      <a:pt x="18" y="3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9" name="Freeform 75">
                <a:extLst>
                  <a:ext uri="{FF2B5EF4-FFF2-40B4-BE49-F238E27FC236}">
                    <a16:creationId xmlns:a16="http://schemas.microsoft.com/office/drawing/2014/main" id="{1168FAEB-04D4-4C37-9AE8-16DF9B359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200" y="6256338"/>
                <a:ext cx="66675" cy="47625"/>
              </a:xfrm>
              <a:custGeom>
                <a:avLst/>
                <a:gdLst>
                  <a:gd name="T0" fmla="*/ 24 w 42"/>
                  <a:gd name="T1" fmla="*/ 6 h 30"/>
                  <a:gd name="T2" fmla="*/ 36 w 42"/>
                  <a:gd name="T3" fmla="*/ 6 h 30"/>
                  <a:gd name="T4" fmla="*/ 42 w 42"/>
                  <a:gd name="T5" fmla="*/ 12 h 30"/>
                  <a:gd name="T6" fmla="*/ 42 w 42"/>
                  <a:gd name="T7" fmla="*/ 18 h 30"/>
                  <a:gd name="T8" fmla="*/ 36 w 42"/>
                  <a:gd name="T9" fmla="*/ 24 h 30"/>
                  <a:gd name="T10" fmla="*/ 30 w 42"/>
                  <a:gd name="T11" fmla="*/ 24 h 30"/>
                  <a:gd name="T12" fmla="*/ 24 w 42"/>
                  <a:gd name="T13" fmla="*/ 30 h 30"/>
                  <a:gd name="T14" fmla="*/ 12 w 42"/>
                  <a:gd name="T15" fmla="*/ 24 h 30"/>
                  <a:gd name="T16" fmla="*/ 0 w 42"/>
                  <a:gd name="T17" fmla="*/ 18 h 30"/>
                  <a:gd name="T18" fmla="*/ 0 w 42"/>
                  <a:gd name="T19" fmla="*/ 6 h 30"/>
                  <a:gd name="T20" fmla="*/ 6 w 42"/>
                  <a:gd name="T21" fmla="*/ 0 h 30"/>
                  <a:gd name="T22" fmla="*/ 12 w 42"/>
                  <a:gd name="T23" fmla="*/ 0 h 30"/>
                  <a:gd name="T24" fmla="*/ 18 w 42"/>
                  <a:gd name="T25" fmla="*/ 6 h 30"/>
                  <a:gd name="T26" fmla="*/ 24 w 42"/>
                  <a:gd name="T2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30">
                    <a:moveTo>
                      <a:pt x="24" y="6"/>
                    </a:moveTo>
                    <a:lnTo>
                      <a:pt x="36" y="6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30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0" name="Freeform 76">
                <a:extLst>
                  <a:ext uri="{FF2B5EF4-FFF2-40B4-BE49-F238E27FC236}">
                    <a16:creationId xmlns:a16="http://schemas.microsoft.com/office/drawing/2014/main" id="{857B54C0-52C8-4E23-BBFF-5B7FA8CAA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825" y="6046788"/>
                <a:ext cx="38100" cy="66675"/>
              </a:xfrm>
              <a:custGeom>
                <a:avLst/>
                <a:gdLst>
                  <a:gd name="T0" fmla="*/ 24 w 24"/>
                  <a:gd name="T1" fmla="*/ 24 h 42"/>
                  <a:gd name="T2" fmla="*/ 24 w 24"/>
                  <a:gd name="T3" fmla="*/ 30 h 42"/>
                  <a:gd name="T4" fmla="*/ 24 w 24"/>
                  <a:gd name="T5" fmla="*/ 42 h 42"/>
                  <a:gd name="T6" fmla="*/ 18 w 24"/>
                  <a:gd name="T7" fmla="*/ 42 h 42"/>
                  <a:gd name="T8" fmla="*/ 12 w 24"/>
                  <a:gd name="T9" fmla="*/ 42 h 42"/>
                  <a:gd name="T10" fmla="*/ 6 w 24"/>
                  <a:gd name="T11" fmla="*/ 36 h 42"/>
                  <a:gd name="T12" fmla="*/ 0 w 24"/>
                  <a:gd name="T13" fmla="*/ 24 h 42"/>
                  <a:gd name="T14" fmla="*/ 0 w 24"/>
                  <a:gd name="T15" fmla="*/ 18 h 42"/>
                  <a:gd name="T16" fmla="*/ 0 w 24"/>
                  <a:gd name="T17" fmla="*/ 6 h 42"/>
                  <a:gd name="T18" fmla="*/ 6 w 24"/>
                  <a:gd name="T19" fmla="*/ 0 h 42"/>
                  <a:gd name="T20" fmla="*/ 12 w 24"/>
                  <a:gd name="T21" fmla="*/ 6 h 42"/>
                  <a:gd name="T22" fmla="*/ 24 w 24"/>
                  <a:gd name="T23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42">
                    <a:moveTo>
                      <a:pt x="24" y="24"/>
                    </a:moveTo>
                    <a:lnTo>
                      <a:pt x="24" y="3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1" name="Freeform 77">
                <a:extLst>
                  <a:ext uri="{FF2B5EF4-FFF2-40B4-BE49-F238E27FC236}">
                    <a16:creationId xmlns:a16="http://schemas.microsoft.com/office/drawing/2014/main" id="{8EE97F20-F450-4E2F-B6E1-E1A02869A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925" y="6227763"/>
                <a:ext cx="28575" cy="57150"/>
              </a:xfrm>
              <a:custGeom>
                <a:avLst/>
                <a:gdLst>
                  <a:gd name="T0" fmla="*/ 0 w 18"/>
                  <a:gd name="T1" fmla="*/ 30 h 36"/>
                  <a:gd name="T2" fmla="*/ 0 w 18"/>
                  <a:gd name="T3" fmla="*/ 24 h 36"/>
                  <a:gd name="T4" fmla="*/ 0 w 18"/>
                  <a:gd name="T5" fmla="*/ 6 h 36"/>
                  <a:gd name="T6" fmla="*/ 6 w 18"/>
                  <a:gd name="T7" fmla="*/ 0 h 36"/>
                  <a:gd name="T8" fmla="*/ 12 w 18"/>
                  <a:gd name="T9" fmla="*/ 6 h 36"/>
                  <a:gd name="T10" fmla="*/ 18 w 18"/>
                  <a:gd name="T11" fmla="*/ 24 h 36"/>
                  <a:gd name="T12" fmla="*/ 18 w 18"/>
                  <a:gd name="T13" fmla="*/ 30 h 36"/>
                  <a:gd name="T14" fmla="*/ 12 w 18"/>
                  <a:gd name="T15" fmla="*/ 36 h 36"/>
                  <a:gd name="T16" fmla="*/ 6 w 18"/>
                  <a:gd name="T17" fmla="*/ 36 h 36"/>
                  <a:gd name="T18" fmla="*/ 0 w 18"/>
                  <a:gd name="T19" fmla="*/ 36 h 36"/>
                  <a:gd name="T20" fmla="*/ 0 w 18"/>
                  <a:gd name="T2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6">
                    <a:moveTo>
                      <a:pt x="0" y="30"/>
                    </a:moveTo>
                    <a:lnTo>
                      <a:pt x="0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2" y="36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2" name="Freeform 78">
                <a:extLst>
                  <a:ext uri="{FF2B5EF4-FFF2-40B4-BE49-F238E27FC236}">
                    <a16:creationId xmlns:a16="http://schemas.microsoft.com/office/drawing/2014/main" id="{781B95F3-1CA5-479A-9E1D-8D56AB616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475" y="6303963"/>
                <a:ext cx="47625" cy="47625"/>
              </a:xfrm>
              <a:custGeom>
                <a:avLst/>
                <a:gdLst>
                  <a:gd name="T0" fmla="*/ 24 w 30"/>
                  <a:gd name="T1" fmla="*/ 18 h 30"/>
                  <a:gd name="T2" fmla="*/ 18 w 30"/>
                  <a:gd name="T3" fmla="*/ 24 h 30"/>
                  <a:gd name="T4" fmla="*/ 12 w 30"/>
                  <a:gd name="T5" fmla="*/ 30 h 30"/>
                  <a:gd name="T6" fmla="*/ 6 w 30"/>
                  <a:gd name="T7" fmla="*/ 24 h 30"/>
                  <a:gd name="T8" fmla="*/ 0 w 30"/>
                  <a:gd name="T9" fmla="*/ 18 h 30"/>
                  <a:gd name="T10" fmla="*/ 6 w 30"/>
                  <a:gd name="T11" fmla="*/ 12 h 30"/>
                  <a:gd name="T12" fmla="*/ 18 w 30"/>
                  <a:gd name="T13" fmla="*/ 6 h 30"/>
                  <a:gd name="T14" fmla="*/ 18 w 30"/>
                  <a:gd name="T15" fmla="*/ 0 h 30"/>
                  <a:gd name="T16" fmla="*/ 30 w 30"/>
                  <a:gd name="T17" fmla="*/ 0 h 30"/>
                  <a:gd name="T18" fmla="*/ 30 w 30"/>
                  <a:gd name="T19" fmla="*/ 6 h 30"/>
                  <a:gd name="T20" fmla="*/ 30 w 30"/>
                  <a:gd name="T21" fmla="*/ 12 h 30"/>
                  <a:gd name="T22" fmla="*/ 24 w 30"/>
                  <a:gd name="T2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0">
                    <a:moveTo>
                      <a:pt x="24" y="18"/>
                    </a:moveTo>
                    <a:lnTo>
                      <a:pt x="18" y="24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1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3" name="Freeform 79">
                <a:extLst>
                  <a:ext uri="{FF2B5EF4-FFF2-40B4-BE49-F238E27FC236}">
                    <a16:creationId xmlns:a16="http://schemas.microsoft.com/office/drawing/2014/main" id="{DFD5D66D-E7E1-4F7C-A870-CC0424FD7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725" y="5999163"/>
                <a:ext cx="28575" cy="47625"/>
              </a:xfrm>
              <a:custGeom>
                <a:avLst/>
                <a:gdLst>
                  <a:gd name="T0" fmla="*/ 18 w 18"/>
                  <a:gd name="T1" fmla="*/ 0 h 30"/>
                  <a:gd name="T2" fmla="*/ 18 w 18"/>
                  <a:gd name="T3" fmla="*/ 6 h 30"/>
                  <a:gd name="T4" fmla="*/ 18 w 18"/>
                  <a:gd name="T5" fmla="*/ 24 h 30"/>
                  <a:gd name="T6" fmla="*/ 18 w 18"/>
                  <a:gd name="T7" fmla="*/ 30 h 30"/>
                  <a:gd name="T8" fmla="*/ 12 w 18"/>
                  <a:gd name="T9" fmla="*/ 30 h 30"/>
                  <a:gd name="T10" fmla="*/ 6 w 18"/>
                  <a:gd name="T11" fmla="*/ 24 h 30"/>
                  <a:gd name="T12" fmla="*/ 0 w 18"/>
                  <a:gd name="T13" fmla="*/ 12 h 30"/>
                  <a:gd name="T14" fmla="*/ 0 w 18"/>
                  <a:gd name="T15" fmla="*/ 6 h 30"/>
                  <a:gd name="T16" fmla="*/ 6 w 18"/>
                  <a:gd name="T17" fmla="*/ 0 h 30"/>
                  <a:gd name="T18" fmla="*/ 12 w 18"/>
                  <a:gd name="T19" fmla="*/ 0 h 30"/>
                  <a:gd name="T20" fmla="*/ 18 w 18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0">
                    <a:moveTo>
                      <a:pt x="18" y="0"/>
                    </a:moveTo>
                    <a:lnTo>
                      <a:pt x="18" y="6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4" name="Freeform 81">
                <a:extLst>
                  <a:ext uri="{FF2B5EF4-FFF2-40B4-BE49-F238E27FC236}">
                    <a16:creationId xmlns:a16="http://schemas.microsoft.com/office/drawing/2014/main" id="{952F9AB7-E801-492D-B448-FDBA75BB3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750" y="6294438"/>
                <a:ext cx="47625" cy="28575"/>
              </a:xfrm>
              <a:custGeom>
                <a:avLst/>
                <a:gdLst>
                  <a:gd name="T0" fmla="*/ 0 w 30"/>
                  <a:gd name="T1" fmla="*/ 18 h 18"/>
                  <a:gd name="T2" fmla="*/ 0 w 30"/>
                  <a:gd name="T3" fmla="*/ 12 h 18"/>
                  <a:gd name="T4" fmla="*/ 6 w 30"/>
                  <a:gd name="T5" fmla="*/ 6 h 18"/>
                  <a:gd name="T6" fmla="*/ 18 w 30"/>
                  <a:gd name="T7" fmla="*/ 0 h 18"/>
                  <a:gd name="T8" fmla="*/ 24 w 30"/>
                  <a:gd name="T9" fmla="*/ 0 h 18"/>
                  <a:gd name="T10" fmla="*/ 30 w 30"/>
                  <a:gd name="T11" fmla="*/ 0 h 18"/>
                  <a:gd name="T12" fmla="*/ 30 w 30"/>
                  <a:gd name="T13" fmla="*/ 6 h 18"/>
                  <a:gd name="T14" fmla="*/ 24 w 30"/>
                  <a:gd name="T15" fmla="*/ 18 h 18"/>
                  <a:gd name="T16" fmla="*/ 18 w 30"/>
                  <a:gd name="T17" fmla="*/ 18 h 18"/>
                  <a:gd name="T18" fmla="*/ 6 w 30"/>
                  <a:gd name="T19" fmla="*/ 18 h 18"/>
                  <a:gd name="T20" fmla="*/ 0 w 30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5" name="Freeform 82">
                <a:extLst>
                  <a:ext uri="{FF2B5EF4-FFF2-40B4-BE49-F238E27FC236}">
                    <a16:creationId xmlns:a16="http://schemas.microsoft.com/office/drawing/2014/main" id="{7F82B3FC-4DDD-45AE-AD94-ACB50B308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200" y="6046788"/>
                <a:ext cx="38100" cy="57150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18 w 24"/>
                  <a:gd name="T5" fmla="*/ 12 h 36"/>
                  <a:gd name="T6" fmla="*/ 18 w 24"/>
                  <a:gd name="T7" fmla="*/ 24 h 36"/>
                  <a:gd name="T8" fmla="*/ 24 w 24"/>
                  <a:gd name="T9" fmla="*/ 30 h 36"/>
                  <a:gd name="T10" fmla="*/ 18 w 24"/>
                  <a:gd name="T11" fmla="*/ 36 h 36"/>
                  <a:gd name="T12" fmla="*/ 12 w 24"/>
                  <a:gd name="T13" fmla="*/ 36 h 36"/>
                  <a:gd name="T14" fmla="*/ 6 w 24"/>
                  <a:gd name="T15" fmla="*/ 30 h 36"/>
                  <a:gd name="T16" fmla="*/ 6 w 24"/>
                  <a:gd name="T17" fmla="*/ 12 h 36"/>
                  <a:gd name="T18" fmla="*/ 0 w 24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6" name="Freeform 83">
                <a:extLst>
                  <a:ext uri="{FF2B5EF4-FFF2-40B4-BE49-F238E27FC236}">
                    <a16:creationId xmlns:a16="http://schemas.microsoft.com/office/drawing/2014/main" id="{25E778E9-2280-490D-825C-60196DC21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675" y="6446838"/>
                <a:ext cx="38100" cy="28575"/>
              </a:xfrm>
              <a:custGeom>
                <a:avLst/>
                <a:gdLst>
                  <a:gd name="T0" fmla="*/ 0 w 24"/>
                  <a:gd name="T1" fmla="*/ 0 h 18"/>
                  <a:gd name="T2" fmla="*/ 6 w 24"/>
                  <a:gd name="T3" fmla="*/ 0 h 18"/>
                  <a:gd name="T4" fmla="*/ 18 w 24"/>
                  <a:gd name="T5" fmla="*/ 0 h 18"/>
                  <a:gd name="T6" fmla="*/ 24 w 24"/>
                  <a:gd name="T7" fmla="*/ 6 h 18"/>
                  <a:gd name="T8" fmla="*/ 24 w 24"/>
                  <a:gd name="T9" fmla="*/ 12 h 18"/>
                  <a:gd name="T10" fmla="*/ 24 w 24"/>
                  <a:gd name="T11" fmla="*/ 18 h 18"/>
                  <a:gd name="T12" fmla="*/ 18 w 24"/>
                  <a:gd name="T13" fmla="*/ 18 h 18"/>
                  <a:gd name="T14" fmla="*/ 12 w 24"/>
                  <a:gd name="T15" fmla="*/ 18 h 18"/>
                  <a:gd name="T16" fmla="*/ 0 w 24"/>
                  <a:gd name="T17" fmla="*/ 12 h 18"/>
                  <a:gd name="T18" fmla="*/ 0 w 24"/>
                  <a:gd name="T19" fmla="*/ 6 h 18"/>
                  <a:gd name="T20" fmla="*/ 0 w 24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7" name="Freeform 84">
                <a:extLst>
                  <a:ext uri="{FF2B5EF4-FFF2-40B4-BE49-F238E27FC236}">
                    <a16:creationId xmlns:a16="http://schemas.microsoft.com/office/drawing/2014/main" id="{D75DA9AB-178B-404F-AB80-BF835E80E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050" y="6494463"/>
                <a:ext cx="47625" cy="38100"/>
              </a:xfrm>
              <a:custGeom>
                <a:avLst/>
                <a:gdLst>
                  <a:gd name="T0" fmla="*/ 0 w 30"/>
                  <a:gd name="T1" fmla="*/ 18 h 24"/>
                  <a:gd name="T2" fmla="*/ 6 w 30"/>
                  <a:gd name="T3" fmla="*/ 12 h 24"/>
                  <a:gd name="T4" fmla="*/ 12 w 30"/>
                  <a:gd name="T5" fmla="*/ 6 h 24"/>
                  <a:gd name="T6" fmla="*/ 18 w 30"/>
                  <a:gd name="T7" fmla="*/ 6 h 24"/>
                  <a:gd name="T8" fmla="*/ 30 w 30"/>
                  <a:gd name="T9" fmla="*/ 0 h 24"/>
                  <a:gd name="T10" fmla="*/ 30 w 30"/>
                  <a:gd name="T11" fmla="*/ 6 h 24"/>
                  <a:gd name="T12" fmla="*/ 30 w 30"/>
                  <a:gd name="T13" fmla="*/ 12 h 24"/>
                  <a:gd name="T14" fmla="*/ 24 w 30"/>
                  <a:gd name="T15" fmla="*/ 18 h 24"/>
                  <a:gd name="T16" fmla="*/ 12 w 30"/>
                  <a:gd name="T17" fmla="*/ 24 h 24"/>
                  <a:gd name="T18" fmla="*/ 6 w 30"/>
                  <a:gd name="T19" fmla="*/ 24 h 24"/>
                  <a:gd name="T20" fmla="*/ 0 w 30"/>
                  <a:gd name="T2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4">
                    <a:moveTo>
                      <a:pt x="0" y="18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8" name="Freeform 85">
                <a:extLst>
                  <a:ext uri="{FF2B5EF4-FFF2-40B4-BE49-F238E27FC236}">
                    <a16:creationId xmlns:a16="http://schemas.microsoft.com/office/drawing/2014/main" id="{8D68F27B-5A8C-45DC-B530-F401D7596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5" y="6180138"/>
                <a:ext cx="38100" cy="38100"/>
              </a:xfrm>
              <a:custGeom>
                <a:avLst/>
                <a:gdLst>
                  <a:gd name="T0" fmla="*/ 6 w 24"/>
                  <a:gd name="T1" fmla="*/ 0 h 24"/>
                  <a:gd name="T2" fmla="*/ 18 w 24"/>
                  <a:gd name="T3" fmla="*/ 0 h 24"/>
                  <a:gd name="T4" fmla="*/ 24 w 24"/>
                  <a:gd name="T5" fmla="*/ 6 h 24"/>
                  <a:gd name="T6" fmla="*/ 24 w 24"/>
                  <a:gd name="T7" fmla="*/ 12 h 24"/>
                  <a:gd name="T8" fmla="*/ 24 w 24"/>
                  <a:gd name="T9" fmla="*/ 18 h 24"/>
                  <a:gd name="T10" fmla="*/ 24 w 24"/>
                  <a:gd name="T11" fmla="*/ 24 h 24"/>
                  <a:gd name="T12" fmla="*/ 12 w 24"/>
                  <a:gd name="T13" fmla="*/ 24 h 24"/>
                  <a:gd name="T14" fmla="*/ 6 w 24"/>
                  <a:gd name="T15" fmla="*/ 18 h 24"/>
                  <a:gd name="T16" fmla="*/ 0 w 24"/>
                  <a:gd name="T17" fmla="*/ 12 h 24"/>
                  <a:gd name="T18" fmla="*/ 6 w 24"/>
                  <a:gd name="T19" fmla="*/ 6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9" name="Freeform 86">
                <a:extLst>
                  <a:ext uri="{FF2B5EF4-FFF2-40B4-BE49-F238E27FC236}">
                    <a16:creationId xmlns:a16="http://schemas.microsoft.com/office/drawing/2014/main" id="{3D8DA2C6-03A8-4955-9A40-D26A5A038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525" y="6437313"/>
                <a:ext cx="28575" cy="38100"/>
              </a:xfrm>
              <a:custGeom>
                <a:avLst/>
                <a:gdLst>
                  <a:gd name="T0" fmla="*/ 0 w 18"/>
                  <a:gd name="T1" fmla="*/ 12 h 24"/>
                  <a:gd name="T2" fmla="*/ 0 w 18"/>
                  <a:gd name="T3" fmla="*/ 6 h 24"/>
                  <a:gd name="T4" fmla="*/ 6 w 18"/>
                  <a:gd name="T5" fmla="*/ 0 h 24"/>
                  <a:gd name="T6" fmla="*/ 12 w 18"/>
                  <a:gd name="T7" fmla="*/ 0 h 24"/>
                  <a:gd name="T8" fmla="*/ 18 w 18"/>
                  <a:gd name="T9" fmla="*/ 6 h 24"/>
                  <a:gd name="T10" fmla="*/ 18 w 18"/>
                  <a:gd name="T11" fmla="*/ 18 h 24"/>
                  <a:gd name="T12" fmla="*/ 12 w 18"/>
                  <a:gd name="T13" fmla="*/ 24 h 24"/>
                  <a:gd name="T14" fmla="*/ 6 w 18"/>
                  <a:gd name="T15" fmla="*/ 24 h 24"/>
                  <a:gd name="T16" fmla="*/ 0 w 18"/>
                  <a:gd name="T17" fmla="*/ 18 h 24"/>
                  <a:gd name="T18" fmla="*/ 0 w 18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0" name="Freeform 87">
                <a:extLst>
                  <a:ext uri="{FF2B5EF4-FFF2-40B4-BE49-F238E27FC236}">
                    <a16:creationId xmlns:a16="http://schemas.microsoft.com/office/drawing/2014/main" id="{9C2CB0E1-1313-45E1-AADD-2B620D6AD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925" y="6399213"/>
                <a:ext cx="38100" cy="38100"/>
              </a:xfrm>
              <a:custGeom>
                <a:avLst/>
                <a:gdLst>
                  <a:gd name="T0" fmla="*/ 0 w 24"/>
                  <a:gd name="T1" fmla="*/ 12 h 24"/>
                  <a:gd name="T2" fmla="*/ 6 w 24"/>
                  <a:gd name="T3" fmla="*/ 6 h 24"/>
                  <a:gd name="T4" fmla="*/ 12 w 24"/>
                  <a:gd name="T5" fmla="*/ 0 h 24"/>
                  <a:gd name="T6" fmla="*/ 18 w 24"/>
                  <a:gd name="T7" fmla="*/ 6 h 24"/>
                  <a:gd name="T8" fmla="*/ 24 w 24"/>
                  <a:gd name="T9" fmla="*/ 18 h 24"/>
                  <a:gd name="T10" fmla="*/ 18 w 24"/>
                  <a:gd name="T11" fmla="*/ 18 h 24"/>
                  <a:gd name="T12" fmla="*/ 12 w 24"/>
                  <a:gd name="T13" fmla="*/ 24 h 24"/>
                  <a:gd name="T14" fmla="*/ 6 w 24"/>
                  <a:gd name="T15" fmla="*/ 18 h 24"/>
                  <a:gd name="T16" fmla="*/ 0 w 24"/>
                  <a:gd name="T17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1" name="Freeform 88">
                <a:extLst>
                  <a:ext uri="{FF2B5EF4-FFF2-40B4-BE49-F238E27FC236}">
                    <a16:creationId xmlns:a16="http://schemas.microsoft.com/office/drawing/2014/main" id="{BA04E171-79F4-4E15-ADE5-E1F088A35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025" y="6437313"/>
                <a:ext cx="28575" cy="38100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0 h 24"/>
                  <a:gd name="T6" fmla="*/ 12 w 18"/>
                  <a:gd name="T7" fmla="*/ 0 h 24"/>
                  <a:gd name="T8" fmla="*/ 18 w 18"/>
                  <a:gd name="T9" fmla="*/ 0 h 24"/>
                  <a:gd name="T10" fmla="*/ 18 w 18"/>
                  <a:gd name="T11" fmla="*/ 18 h 24"/>
                  <a:gd name="T12" fmla="*/ 18 w 18"/>
                  <a:gd name="T13" fmla="*/ 24 h 24"/>
                  <a:gd name="T14" fmla="*/ 6 w 18"/>
                  <a:gd name="T15" fmla="*/ 24 h 24"/>
                  <a:gd name="T16" fmla="*/ 6 w 18"/>
                  <a:gd name="T17" fmla="*/ 18 h 24"/>
                  <a:gd name="T18" fmla="*/ 0 w 18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2" name="Freeform 89">
                <a:extLst>
                  <a:ext uri="{FF2B5EF4-FFF2-40B4-BE49-F238E27FC236}">
                    <a16:creationId xmlns:a16="http://schemas.microsoft.com/office/drawing/2014/main" id="{549D2B0D-3D80-445F-B9B2-9C07B2422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6132513"/>
                <a:ext cx="28575" cy="38100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6 h 24"/>
                  <a:gd name="T4" fmla="*/ 18 w 18"/>
                  <a:gd name="T5" fmla="*/ 0 h 24"/>
                  <a:gd name="T6" fmla="*/ 18 w 18"/>
                  <a:gd name="T7" fmla="*/ 6 h 24"/>
                  <a:gd name="T8" fmla="*/ 18 w 18"/>
                  <a:gd name="T9" fmla="*/ 18 h 24"/>
                  <a:gd name="T10" fmla="*/ 12 w 18"/>
                  <a:gd name="T11" fmla="*/ 24 h 24"/>
                  <a:gd name="T12" fmla="*/ 0 w 18"/>
                  <a:gd name="T13" fmla="*/ 24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8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3" name="Freeform 90">
                <a:extLst>
                  <a:ext uri="{FF2B5EF4-FFF2-40B4-BE49-F238E27FC236}">
                    <a16:creationId xmlns:a16="http://schemas.microsoft.com/office/drawing/2014/main" id="{11E61E56-5C0C-4A1A-9975-DF3106857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775" y="6227763"/>
                <a:ext cx="28575" cy="38100"/>
              </a:xfrm>
              <a:custGeom>
                <a:avLst/>
                <a:gdLst>
                  <a:gd name="T0" fmla="*/ 12 w 18"/>
                  <a:gd name="T1" fmla="*/ 24 h 24"/>
                  <a:gd name="T2" fmla="*/ 0 w 18"/>
                  <a:gd name="T3" fmla="*/ 24 h 24"/>
                  <a:gd name="T4" fmla="*/ 0 w 18"/>
                  <a:gd name="T5" fmla="*/ 18 h 24"/>
                  <a:gd name="T6" fmla="*/ 6 w 18"/>
                  <a:gd name="T7" fmla="*/ 6 h 24"/>
                  <a:gd name="T8" fmla="*/ 12 w 18"/>
                  <a:gd name="T9" fmla="*/ 0 h 24"/>
                  <a:gd name="T10" fmla="*/ 18 w 18"/>
                  <a:gd name="T11" fmla="*/ 0 h 24"/>
                  <a:gd name="T12" fmla="*/ 18 w 18"/>
                  <a:gd name="T13" fmla="*/ 12 h 24"/>
                  <a:gd name="T14" fmla="*/ 18 w 18"/>
                  <a:gd name="T15" fmla="*/ 18 h 24"/>
                  <a:gd name="T16" fmla="*/ 12 w 18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4">
                    <a:moveTo>
                      <a:pt x="12" y="24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2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4" name="Freeform 91">
                <a:extLst>
                  <a:ext uri="{FF2B5EF4-FFF2-40B4-BE49-F238E27FC236}">
                    <a16:creationId xmlns:a16="http://schemas.microsoft.com/office/drawing/2014/main" id="{5C7C0E2B-085A-4E10-A8F4-8F6AD957E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875" y="6503988"/>
                <a:ext cx="38100" cy="28575"/>
              </a:xfrm>
              <a:custGeom>
                <a:avLst/>
                <a:gdLst>
                  <a:gd name="T0" fmla="*/ 0 w 24"/>
                  <a:gd name="T1" fmla="*/ 12 h 18"/>
                  <a:gd name="T2" fmla="*/ 0 w 24"/>
                  <a:gd name="T3" fmla="*/ 6 h 18"/>
                  <a:gd name="T4" fmla="*/ 12 w 24"/>
                  <a:gd name="T5" fmla="*/ 0 h 18"/>
                  <a:gd name="T6" fmla="*/ 18 w 24"/>
                  <a:gd name="T7" fmla="*/ 0 h 18"/>
                  <a:gd name="T8" fmla="*/ 24 w 24"/>
                  <a:gd name="T9" fmla="*/ 6 h 18"/>
                  <a:gd name="T10" fmla="*/ 18 w 24"/>
                  <a:gd name="T11" fmla="*/ 12 h 18"/>
                  <a:gd name="T12" fmla="*/ 12 w 24"/>
                  <a:gd name="T13" fmla="*/ 18 h 18"/>
                  <a:gd name="T14" fmla="*/ 6 w 24"/>
                  <a:gd name="T15" fmla="*/ 18 h 18"/>
                  <a:gd name="T16" fmla="*/ 0 w 24"/>
                  <a:gd name="T17" fmla="*/ 18 h 18"/>
                  <a:gd name="T18" fmla="*/ 0 w 2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8">
                    <a:moveTo>
                      <a:pt x="0" y="12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5" name="Freeform 92">
                <a:extLst>
                  <a:ext uri="{FF2B5EF4-FFF2-40B4-BE49-F238E27FC236}">
                    <a16:creationId xmlns:a16="http://schemas.microsoft.com/office/drawing/2014/main" id="{C293319E-66C4-4698-864B-95EA27A6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300" y="6142038"/>
                <a:ext cx="19050" cy="38100"/>
              </a:xfrm>
              <a:custGeom>
                <a:avLst/>
                <a:gdLst>
                  <a:gd name="T0" fmla="*/ 0 w 12"/>
                  <a:gd name="T1" fmla="*/ 6 h 24"/>
                  <a:gd name="T2" fmla="*/ 0 w 12"/>
                  <a:gd name="T3" fmla="*/ 0 h 24"/>
                  <a:gd name="T4" fmla="*/ 6 w 12"/>
                  <a:gd name="T5" fmla="*/ 0 h 24"/>
                  <a:gd name="T6" fmla="*/ 12 w 12"/>
                  <a:gd name="T7" fmla="*/ 0 h 24"/>
                  <a:gd name="T8" fmla="*/ 12 w 12"/>
                  <a:gd name="T9" fmla="*/ 12 h 24"/>
                  <a:gd name="T10" fmla="*/ 12 w 12"/>
                  <a:gd name="T11" fmla="*/ 18 h 24"/>
                  <a:gd name="T12" fmla="*/ 6 w 12"/>
                  <a:gd name="T13" fmla="*/ 24 h 24"/>
                  <a:gd name="T14" fmla="*/ 0 w 12"/>
                  <a:gd name="T15" fmla="*/ 12 h 24"/>
                  <a:gd name="T16" fmla="*/ 0 w 12"/>
                  <a:gd name="T1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6" name="Freeform 93">
                <a:extLst>
                  <a:ext uri="{FF2B5EF4-FFF2-40B4-BE49-F238E27FC236}">
                    <a16:creationId xmlns:a16="http://schemas.microsoft.com/office/drawing/2014/main" id="{C9BD7DA1-E995-4D71-AE01-4DE0D1D60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725" y="6161088"/>
                <a:ext cx="28575" cy="28575"/>
              </a:xfrm>
              <a:custGeom>
                <a:avLst/>
                <a:gdLst>
                  <a:gd name="T0" fmla="*/ 0 w 18"/>
                  <a:gd name="T1" fmla="*/ 12 h 18"/>
                  <a:gd name="T2" fmla="*/ 0 w 18"/>
                  <a:gd name="T3" fmla="*/ 6 h 18"/>
                  <a:gd name="T4" fmla="*/ 6 w 18"/>
                  <a:gd name="T5" fmla="*/ 0 h 18"/>
                  <a:gd name="T6" fmla="*/ 12 w 18"/>
                  <a:gd name="T7" fmla="*/ 6 h 18"/>
                  <a:gd name="T8" fmla="*/ 18 w 18"/>
                  <a:gd name="T9" fmla="*/ 12 h 18"/>
                  <a:gd name="T10" fmla="*/ 12 w 18"/>
                  <a:gd name="T11" fmla="*/ 18 h 18"/>
                  <a:gd name="T12" fmla="*/ 6 w 18"/>
                  <a:gd name="T13" fmla="*/ 18 h 18"/>
                  <a:gd name="T14" fmla="*/ 0 w 18"/>
                  <a:gd name="T15" fmla="*/ 18 h 18"/>
                  <a:gd name="T16" fmla="*/ 0 w 18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7" name="Freeform 94">
                <a:extLst>
                  <a:ext uri="{FF2B5EF4-FFF2-40B4-BE49-F238E27FC236}">
                    <a16:creationId xmlns:a16="http://schemas.microsoft.com/office/drawing/2014/main" id="{51D402CA-763C-4F42-BE31-68B713B53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975" y="6361113"/>
                <a:ext cx="28575" cy="28575"/>
              </a:xfrm>
              <a:custGeom>
                <a:avLst/>
                <a:gdLst>
                  <a:gd name="T0" fmla="*/ 0 w 18"/>
                  <a:gd name="T1" fmla="*/ 12 h 18"/>
                  <a:gd name="T2" fmla="*/ 0 w 18"/>
                  <a:gd name="T3" fmla="*/ 6 h 18"/>
                  <a:gd name="T4" fmla="*/ 6 w 18"/>
                  <a:gd name="T5" fmla="*/ 6 h 18"/>
                  <a:gd name="T6" fmla="*/ 12 w 18"/>
                  <a:gd name="T7" fmla="*/ 0 h 18"/>
                  <a:gd name="T8" fmla="*/ 18 w 18"/>
                  <a:gd name="T9" fmla="*/ 6 h 18"/>
                  <a:gd name="T10" fmla="*/ 18 w 18"/>
                  <a:gd name="T11" fmla="*/ 12 h 18"/>
                  <a:gd name="T12" fmla="*/ 12 w 18"/>
                  <a:gd name="T13" fmla="*/ 18 h 18"/>
                  <a:gd name="T14" fmla="*/ 6 w 18"/>
                  <a:gd name="T15" fmla="*/ 18 h 18"/>
                  <a:gd name="T16" fmla="*/ 0 w 18"/>
                  <a:gd name="T17" fmla="*/ 18 h 18"/>
                  <a:gd name="T18" fmla="*/ 0 w 18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8" name="Freeform 95">
                <a:extLst>
                  <a:ext uri="{FF2B5EF4-FFF2-40B4-BE49-F238E27FC236}">
                    <a16:creationId xmlns:a16="http://schemas.microsoft.com/office/drawing/2014/main" id="{F9B6BE6F-2D7D-43FD-A50E-3445785A7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150" y="6132513"/>
                <a:ext cx="19050" cy="28575"/>
              </a:xfrm>
              <a:custGeom>
                <a:avLst/>
                <a:gdLst>
                  <a:gd name="T0" fmla="*/ 0 w 12"/>
                  <a:gd name="T1" fmla="*/ 12 h 18"/>
                  <a:gd name="T2" fmla="*/ 0 w 12"/>
                  <a:gd name="T3" fmla="*/ 6 h 18"/>
                  <a:gd name="T4" fmla="*/ 0 w 12"/>
                  <a:gd name="T5" fmla="*/ 0 h 18"/>
                  <a:gd name="T6" fmla="*/ 6 w 12"/>
                  <a:gd name="T7" fmla="*/ 0 h 18"/>
                  <a:gd name="T8" fmla="*/ 12 w 12"/>
                  <a:gd name="T9" fmla="*/ 0 h 18"/>
                  <a:gd name="T10" fmla="*/ 12 w 12"/>
                  <a:gd name="T11" fmla="*/ 12 h 18"/>
                  <a:gd name="T12" fmla="*/ 6 w 12"/>
                  <a:gd name="T13" fmla="*/ 18 h 18"/>
                  <a:gd name="T14" fmla="*/ 0 w 12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340" b="0" i="0" u="none" strike="noStrike" kern="1200" cap="none" spc="0" normalizeH="0" baseline="0" noProof="0">
                  <a:ln>
                    <a:noFill/>
                  </a:ln>
                  <a:solidFill>
                    <a:srgbClr val="29282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A8BE24A-8C0F-48BC-8AB9-2CBA29504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845" y="646538"/>
            <a:ext cx="4957704" cy="648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i-FI" sz="1800" dirty="0"/>
              <a:t>Sähköautojakauma maakunnittain </a:t>
            </a:r>
            <a:br>
              <a:rPr lang="fi-FI" sz="1800" dirty="0"/>
            </a:br>
            <a:r>
              <a:rPr lang="fi-FI" sz="1800" dirty="0"/>
              <a:t>31.03.2018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F5BCA13-A4FF-45CD-9427-99E9946B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DCF9EA-1F3D-4267-98B5-0C661B34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7.5.2018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1BEA99-8F9E-493D-878D-887A2E6C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907DC94-56DC-477F-AA02-ABD77C7AB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Trafi</a:t>
            </a:r>
            <a:r>
              <a:rPr lang="fi-FI" dirty="0"/>
              <a:t>, </a:t>
            </a:r>
            <a:r>
              <a:rPr lang="fi-FI" dirty="0" err="1"/>
              <a:t>Korkia</a:t>
            </a:r>
            <a:endParaRPr lang="fi-FI" dirty="0"/>
          </a:p>
        </p:txBody>
      </p:sp>
      <p:graphicFrame>
        <p:nvGraphicFramePr>
          <p:cNvPr id="225" name="Kaavio 224">
            <a:extLst>
              <a:ext uri="{FF2B5EF4-FFF2-40B4-BE49-F238E27FC236}">
                <a16:creationId xmlns:a16="http://schemas.microsoft.com/office/drawing/2014/main" id="{D3C0D006-2DD7-4C72-ADAA-269B333C3E09}"/>
              </a:ext>
            </a:extLst>
          </p:cNvPr>
          <p:cNvGraphicFramePr/>
          <p:nvPr>
            <p:extLst/>
          </p:nvPr>
        </p:nvGraphicFramePr>
        <p:xfrm>
          <a:off x="1442898" y="1653276"/>
          <a:ext cx="2782391" cy="189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6" name="Tekstiruutu 225">
            <a:extLst>
              <a:ext uri="{FF2B5EF4-FFF2-40B4-BE49-F238E27FC236}">
                <a16:creationId xmlns:a16="http://schemas.microsoft.com/office/drawing/2014/main" id="{E305F3B7-DD95-4501-B9B9-0EAEEB113F0E}"/>
              </a:ext>
            </a:extLst>
          </p:cNvPr>
          <p:cNvSpPr txBox="1"/>
          <p:nvPr/>
        </p:nvSpPr>
        <p:spPr>
          <a:xfrm>
            <a:off x="2795330" y="1525761"/>
            <a:ext cx="3034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TÄYSSÄHKÖAUTOT</a:t>
            </a:r>
          </a:p>
        </p:txBody>
      </p:sp>
      <p:sp>
        <p:nvSpPr>
          <p:cNvPr id="227" name="Tekstiruutu 226">
            <a:extLst>
              <a:ext uri="{FF2B5EF4-FFF2-40B4-BE49-F238E27FC236}">
                <a16:creationId xmlns:a16="http://schemas.microsoft.com/office/drawing/2014/main" id="{55CDFAB0-16D6-48AD-9305-F8F8DE481697}"/>
              </a:ext>
            </a:extLst>
          </p:cNvPr>
          <p:cNvSpPr txBox="1"/>
          <p:nvPr/>
        </p:nvSpPr>
        <p:spPr>
          <a:xfrm>
            <a:off x="929555" y="3417532"/>
            <a:ext cx="3034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i-FI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LADATTAVAT HYBRIDIT</a:t>
            </a:r>
          </a:p>
        </p:txBody>
      </p:sp>
      <p:sp>
        <p:nvSpPr>
          <p:cNvPr id="228" name="Tekstiruutu 227">
            <a:extLst>
              <a:ext uri="{FF2B5EF4-FFF2-40B4-BE49-F238E27FC236}">
                <a16:creationId xmlns:a16="http://schemas.microsoft.com/office/drawing/2014/main" id="{71CEE16C-FD58-4B5F-8290-A2C23F46779E}"/>
              </a:ext>
            </a:extLst>
          </p:cNvPr>
          <p:cNvSpPr txBox="1"/>
          <p:nvPr/>
        </p:nvSpPr>
        <p:spPr>
          <a:xfrm>
            <a:off x="838696" y="4299942"/>
            <a:ext cx="14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Tilasto sisältää henkilöautot</a:t>
            </a:r>
          </a:p>
        </p:txBody>
      </p:sp>
      <p:graphicFrame>
        <p:nvGraphicFramePr>
          <p:cNvPr id="229" name="Kaavio 228">
            <a:extLst>
              <a:ext uri="{FF2B5EF4-FFF2-40B4-BE49-F238E27FC236}">
                <a16:creationId xmlns:a16="http://schemas.microsoft.com/office/drawing/2014/main" id="{A268E9CD-B49E-4E62-A8E7-0A38480EDA1A}"/>
              </a:ext>
            </a:extLst>
          </p:cNvPr>
          <p:cNvGraphicFramePr/>
          <p:nvPr>
            <p:extLst/>
          </p:nvPr>
        </p:nvGraphicFramePr>
        <p:xfrm>
          <a:off x="5412952" y="4360403"/>
          <a:ext cx="1705765" cy="114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0" name="Kaavio 229">
            <a:extLst>
              <a:ext uri="{FF2B5EF4-FFF2-40B4-BE49-F238E27FC236}">
                <a16:creationId xmlns:a16="http://schemas.microsoft.com/office/drawing/2014/main" id="{9852B4D9-3D0B-49BE-97D1-37F28F878091}"/>
              </a:ext>
            </a:extLst>
          </p:cNvPr>
          <p:cNvGraphicFramePr/>
          <p:nvPr>
            <p:extLst/>
          </p:nvPr>
        </p:nvGraphicFramePr>
        <p:xfrm>
          <a:off x="4929018" y="3171761"/>
          <a:ext cx="1652400" cy="10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1" name="Kaavio 230">
            <a:extLst>
              <a:ext uri="{FF2B5EF4-FFF2-40B4-BE49-F238E27FC236}">
                <a16:creationId xmlns:a16="http://schemas.microsoft.com/office/drawing/2014/main" id="{51E41133-66FD-41AE-AB39-CD6E743DBB5D}"/>
              </a:ext>
            </a:extLst>
          </p:cNvPr>
          <p:cNvGraphicFramePr/>
          <p:nvPr>
            <p:extLst/>
          </p:nvPr>
        </p:nvGraphicFramePr>
        <p:xfrm>
          <a:off x="4371806" y="4169028"/>
          <a:ext cx="1652400" cy="10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2" name="Kaavio 231">
            <a:extLst>
              <a:ext uri="{FF2B5EF4-FFF2-40B4-BE49-F238E27FC236}">
                <a16:creationId xmlns:a16="http://schemas.microsoft.com/office/drawing/2014/main" id="{65AA124D-BAF8-4D71-9806-2FBB54F13495}"/>
              </a:ext>
            </a:extLst>
          </p:cNvPr>
          <p:cNvGraphicFramePr/>
          <p:nvPr>
            <p:extLst/>
          </p:nvPr>
        </p:nvGraphicFramePr>
        <p:xfrm>
          <a:off x="5430986" y="1357248"/>
          <a:ext cx="1530000" cy="93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3" name="Kaavio 232">
            <a:extLst>
              <a:ext uri="{FF2B5EF4-FFF2-40B4-BE49-F238E27FC236}">
                <a16:creationId xmlns:a16="http://schemas.microsoft.com/office/drawing/2014/main" id="{540E5951-F684-446E-9D45-8BC8F274FDC8}"/>
              </a:ext>
            </a:extLst>
          </p:cNvPr>
          <p:cNvGraphicFramePr/>
          <p:nvPr>
            <p:extLst/>
          </p:nvPr>
        </p:nvGraphicFramePr>
        <p:xfrm>
          <a:off x="5703287" y="2734336"/>
          <a:ext cx="1335600" cy="8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4" name="Kaavio 233">
            <a:extLst>
              <a:ext uri="{FF2B5EF4-FFF2-40B4-BE49-F238E27FC236}">
                <a16:creationId xmlns:a16="http://schemas.microsoft.com/office/drawing/2014/main" id="{011F54B9-FCEF-4B98-B3DF-6189F4A6CE1F}"/>
              </a:ext>
            </a:extLst>
          </p:cNvPr>
          <p:cNvGraphicFramePr/>
          <p:nvPr>
            <p:extLst/>
          </p:nvPr>
        </p:nvGraphicFramePr>
        <p:xfrm>
          <a:off x="4315561" y="3451331"/>
          <a:ext cx="1335600" cy="8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5" name="Kaavio 234">
            <a:extLst>
              <a:ext uri="{FF2B5EF4-FFF2-40B4-BE49-F238E27FC236}">
                <a16:creationId xmlns:a16="http://schemas.microsoft.com/office/drawing/2014/main" id="{F9915D93-8FAA-4838-9A72-03DE1646414F}"/>
              </a:ext>
            </a:extLst>
          </p:cNvPr>
          <p:cNvGraphicFramePr/>
          <p:nvPr>
            <p:extLst/>
          </p:nvPr>
        </p:nvGraphicFramePr>
        <p:xfrm>
          <a:off x="5810924" y="3746819"/>
          <a:ext cx="1335600" cy="8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6" name="Kaavio 235">
            <a:extLst>
              <a:ext uri="{FF2B5EF4-FFF2-40B4-BE49-F238E27FC236}">
                <a16:creationId xmlns:a16="http://schemas.microsoft.com/office/drawing/2014/main" id="{4E66C127-F78E-417E-A523-596B73EA48C9}"/>
              </a:ext>
            </a:extLst>
          </p:cNvPr>
          <p:cNvGraphicFramePr/>
          <p:nvPr>
            <p:extLst/>
          </p:nvPr>
        </p:nvGraphicFramePr>
        <p:xfrm>
          <a:off x="4486845" y="2253688"/>
          <a:ext cx="1335600" cy="8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37" name="Kaavio 236">
            <a:extLst>
              <a:ext uri="{FF2B5EF4-FFF2-40B4-BE49-F238E27FC236}">
                <a16:creationId xmlns:a16="http://schemas.microsoft.com/office/drawing/2014/main" id="{2148312B-2BF8-4295-8AAF-A865332CC1BD}"/>
              </a:ext>
            </a:extLst>
          </p:cNvPr>
          <p:cNvGraphicFramePr/>
          <p:nvPr>
            <p:extLst/>
          </p:nvPr>
        </p:nvGraphicFramePr>
        <p:xfrm>
          <a:off x="5268560" y="3944526"/>
          <a:ext cx="1180800" cy="7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38" name="Kaavio 237">
            <a:extLst>
              <a:ext uri="{FF2B5EF4-FFF2-40B4-BE49-F238E27FC236}">
                <a16:creationId xmlns:a16="http://schemas.microsoft.com/office/drawing/2014/main" id="{7F23EBA6-0D05-4023-9CBD-668DED94FC75}"/>
              </a:ext>
            </a:extLst>
          </p:cNvPr>
          <p:cNvGraphicFramePr/>
          <p:nvPr>
            <p:extLst/>
          </p:nvPr>
        </p:nvGraphicFramePr>
        <p:xfrm>
          <a:off x="6410634" y="4295071"/>
          <a:ext cx="1180800" cy="7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39" name="Kaavio 238">
            <a:extLst>
              <a:ext uri="{FF2B5EF4-FFF2-40B4-BE49-F238E27FC236}">
                <a16:creationId xmlns:a16="http://schemas.microsoft.com/office/drawing/2014/main" id="{9BA8656D-11F6-4B42-A98A-86C53FE497B6}"/>
              </a:ext>
            </a:extLst>
          </p:cNvPr>
          <p:cNvGraphicFramePr/>
          <p:nvPr>
            <p:extLst/>
          </p:nvPr>
        </p:nvGraphicFramePr>
        <p:xfrm>
          <a:off x="6377316" y="2401320"/>
          <a:ext cx="1180800" cy="7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40" name="Kaavio 239">
            <a:extLst>
              <a:ext uri="{FF2B5EF4-FFF2-40B4-BE49-F238E27FC236}">
                <a16:creationId xmlns:a16="http://schemas.microsoft.com/office/drawing/2014/main" id="{80618268-E14C-4D82-BB66-C30CBC6F71AD}"/>
              </a:ext>
            </a:extLst>
          </p:cNvPr>
          <p:cNvGraphicFramePr/>
          <p:nvPr>
            <p:extLst/>
          </p:nvPr>
        </p:nvGraphicFramePr>
        <p:xfrm>
          <a:off x="6922146" y="3833879"/>
          <a:ext cx="1180800" cy="7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41" name="Kaavio 240">
            <a:extLst>
              <a:ext uri="{FF2B5EF4-FFF2-40B4-BE49-F238E27FC236}">
                <a16:creationId xmlns:a16="http://schemas.microsoft.com/office/drawing/2014/main" id="{E3F3D822-8AA1-4B27-9409-FD800E546714}"/>
              </a:ext>
            </a:extLst>
          </p:cNvPr>
          <p:cNvGraphicFramePr/>
          <p:nvPr>
            <p:extLst/>
          </p:nvPr>
        </p:nvGraphicFramePr>
        <p:xfrm>
          <a:off x="5969646" y="683962"/>
          <a:ext cx="1180800" cy="7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2" name="Kaavio 241">
            <a:extLst>
              <a:ext uri="{FF2B5EF4-FFF2-40B4-BE49-F238E27FC236}">
                <a16:creationId xmlns:a16="http://schemas.microsoft.com/office/drawing/2014/main" id="{839C3461-ABFF-47EB-A75B-E3D8DD4BE52B}"/>
              </a:ext>
            </a:extLst>
          </p:cNvPr>
          <p:cNvGraphicFramePr/>
          <p:nvPr>
            <p:extLst/>
          </p:nvPr>
        </p:nvGraphicFramePr>
        <p:xfrm>
          <a:off x="5145803" y="2652610"/>
          <a:ext cx="1180800" cy="7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43" name="Kaavio 242">
            <a:extLst>
              <a:ext uri="{FF2B5EF4-FFF2-40B4-BE49-F238E27FC236}">
                <a16:creationId xmlns:a16="http://schemas.microsoft.com/office/drawing/2014/main" id="{0E7947C8-18D7-4C92-8ABD-B18639D1AFDD}"/>
              </a:ext>
            </a:extLst>
          </p:cNvPr>
          <p:cNvGraphicFramePr/>
          <p:nvPr>
            <p:extLst/>
          </p:nvPr>
        </p:nvGraphicFramePr>
        <p:xfrm>
          <a:off x="6361193" y="3374605"/>
          <a:ext cx="1180800" cy="7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44" name="Kaavio 243">
            <a:extLst>
              <a:ext uri="{FF2B5EF4-FFF2-40B4-BE49-F238E27FC236}">
                <a16:creationId xmlns:a16="http://schemas.microsoft.com/office/drawing/2014/main" id="{5C073405-C206-4FF8-90EA-035F31A9CE10}"/>
              </a:ext>
            </a:extLst>
          </p:cNvPr>
          <p:cNvGraphicFramePr/>
          <p:nvPr>
            <p:extLst/>
          </p:nvPr>
        </p:nvGraphicFramePr>
        <p:xfrm>
          <a:off x="7101762" y="2715951"/>
          <a:ext cx="1260000" cy="6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46" name="Kaavio 245">
            <a:extLst>
              <a:ext uri="{FF2B5EF4-FFF2-40B4-BE49-F238E27FC236}">
                <a16:creationId xmlns:a16="http://schemas.microsoft.com/office/drawing/2014/main" id="{EB9B2020-872B-4983-B492-4EEBE7B2CE12}"/>
              </a:ext>
            </a:extLst>
          </p:cNvPr>
          <p:cNvGraphicFramePr/>
          <p:nvPr>
            <p:extLst/>
          </p:nvPr>
        </p:nvGraphicFramePr>
        <p:xfrm>
          <a:off x="5266616" y="2174629"/>
          <a:ext cx="1260000" cy="6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47" name="Kaavio 246">
            <a:extLst>
              <a:ext uri="{FF2B5EF4-FFF2-40B4-BE49-F238E27FC236}">
                <a16:creationId xmlns:a16="http://schemas.microsoft.com/office/drawing/2014/main" id="{D87A166B-CD9E-4ED8-AC40-5587227654E4}"/>
              </a:ext>
            </a:extLst>
          </p:cNvPr>
          <p:cNvGraphicFramePr/>
          <p:nvPr>
            <p:extLst/>
          </p:nvPr>
        </p:nvGraphicFramePr>
        <p:xfrm>
          <a:off x="6597413" y="1682965"/>
          <a:ext cx="1260000" cy="6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23" name="Tekstin paikkamerkki 13">
            <a:extLst>
              <a:ext uri="{FF2B5EF4-FFF2-40B4-BE49-F238E27FC236}">
                <a16:creationId xmlns:a16="http://schemas.microsoft.com/office/drawing/2014/main" id="{9A0E513B-48E5-4482-8F78-9FD83B90C6DA}"/>
              </a:ext>
            </a:extLst>
          </p:cNvPr>
          <p:cNvSpPr txBox="1">
            <a:spLocks/>
          </p:cNvSpPr>
          <p:nvPr/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/>
              <a:t>Sähköisen liikenteen tilannekatsaus Q1/2018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28841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A8BE24A-8C0F-48BC-8AB9-2CBA29504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7664" y="555526"/>
            <a:ext cx="7992000" cy="648000"/>
          </a:xfrm>
        </p:spPr>
        <p:txBody>
          <a:bodyPr>
            <a:noAutofit/>
          </a:bodyPr>
          <a:lstStyle/>
          <a:p>
            <a:r>
              <a:rPr lang="fi-FI" sz="1800" dirty="0"/>
              <a:t>Suosituimmat sähköautomerkit 31.03.2018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F5BCA13-A4FF-45CD-9427-99E9946B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DCF9EA-1F3D-4267-98B5-0C661B34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7.5.2018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1BEA99-8F9E-493D-878D-887A2E6C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907DC94-56DC-477F-AA02-ABD77C7AB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Trafi</a:t>
            </a:r>
            <a:r>
              <a:rPr lang="fi-FI" dirty="0"/>
              <a:t>, </a:t>
            </a:r>
            <a:r>
              <a:rPr lang="fi-FI" dirty="0" err="1"/>
              <a:t>Korkia</a:t>
            </a:r>
            <a:endParaRPr lang="fi-FI" dirty="0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8AE17739-DD96-4C4B-B019-6A3AA7C94EFB}"/>
              </a:ext>
            </a:extLst>
          </p:cNvPr>
          <p:cNvSpPr txBox="1"/>
          <p:nvPr/>
        </p:nvSpPr>
        <p:spPr>
          <a:xfrm>
            <a:off x="-224934" y="4300076"/>
            <a:ext cx="14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Tilasto sisältää henkilöautot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C23E1298-0E7B-4FBD-B511-3CB1E4AA0F7B}"/>
              </a:ext>
            </a:extLst>
          </p:cNvPr>
          <p:cNvGraphicFramePr/>
          <p:nvPr>
            <p:extLst/>
          </p:nvPr>
        </p:nvGraphicFramePr>
        <p:xfrm>
          <a:off x="88900" y="1079500"/>
          <a:ext cx="4711700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Kaavio 17">
            <a:extLst>
              <a:ext uri="{FF2B5EF4-FFF2-40B4-BE49-F238E27FC236}">
                <a16:creationId xmlns:a16="http://schemas.microsoft.com/office/drawing/2014/main" id="{B6C18D4D-A6F4-41AA-ACD1-B7B6CAC1C830}"/>
              </a:ext>
            </a:extLst>
          </p:cNvPr>
          <p:cNvGraphicFramePr/>
          <p:nvPr>
            <p:extLst/>
          </p:nvPr>
        </p:nvGraphicFramePr>
        <p:xfrm>
          <a:off x="4572000" y="1101724"/>
          <a:ext cx="4711700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65C86B7D-29C1-4A79-A4F1-684C6C1F9CD1}"/>
              </a:ext>
            </a:extLst>
          </p:cNvPr>
          <p:cNvSpPr txBox="1">
            <a:spLocks/>
          </p:cNvSpPr>
          <p:nvPr/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/>
              <a:t>Sähköisen liikenteen tilannekatsaus Q1/2018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901894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Kuva 145">
            <a:extLst>
              <a:ext uri="{FF2B5EF4-FFF2-40B4-BE49-F238E27FC236}">
                <a16:creationId xmlns:a16="http://schemas.microsoft.com/office/drawing/2014/main" id="{0553C8C5-FC22-47A1-9AAA-C23575CD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116" y="1759125"/>
            <a:ext cx="7250348" cy="3384375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05977" y="4504556"/>
            <a:ext cx="863990" cy="165406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10" name="Otsikko 3">
            <a:extLst>
              <a:ext uri="{FF2B5EF4-FFF2-40B4-BE49-F238E27FC236}">
                <a16:creationId xmlns:a16="http://schemas.microsoft.com/office/drawing/2014/main" id="{78346CDE-77EF-419C-9636-FAF3BD6F3F1D}"/>
              </a:ext>
            </a:extLst>
          </p:cNvPr>
          <p:cNvSpPr txBox="1">
            <a:spLocks/>
          </p:cNvSpPr>
          <p:nvPr/>
        </p:nvSpPr>
        <p:spPr>
          <a:xfrm>
            <a:off x="553144" y="20651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6858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cap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5pPr>
            <a:lvl6pPr marL="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685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10287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Sähköautomallitarjonnan laajentuminen</a:t>
            </a:r>
            <a:br>
              <a:rPr kumimoji="0" lang="fi-FI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fi-FI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9" name="Nuoli: Oikea 178">
            <a:extLst>
              <a:ext uri="{FF2B5EF4-FFF2-40B4-BE49-F238E27FC236}">
                <a16:creationId xmlns:a16="http://schemas.microsoft.com/office/drawing/2014/main" id="{AC2A4192-5428-4088-BD00-7AF110861437}"/>
              </a:ext>
            </a:extLst>
          </p:cNvPr>
          <p:cNvSpPr/>
          <p:nvPr/>
        </p:nvSpPr>
        <p:spPr bwMode="auto">
          <a:xfrm>
            <a:off x="199103" y="6495765"/>
            <a:ext cx="8922775" cy="30971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Sisällön paikkamerkki 5">
            <a:extLst>
              <a:ext uri="{FF2B5EF4-FFF2-40B4-BE49-F238E27FC236}">
                <a16:creationId xmlns:a16="http://schemas.microsoft.com/office/drawing/2014/main" id="{E38DD94C-FA0C-4973-A96E-75EA6A9D654C}"/>
              </a:ext>
            </a:extLst>
          </p:cNvPr>
          <p:cNvSpPr txBox="1">
            <a:spLocks/>
          </p:cNvSpPr>
          <p:nvPr/>
        </p:nvSpPr>
        <p:spPr>
          <a:xfrm>
            <a:off x="288873" y="703639"/>
            <a:ext cx="8581093" cy="1055486"/>
          </a:xfrm>
          <a:prstGeom prst="rect">
            <a:avLst/>
          </a:prstGeom>
        </p:spPr>
        <p:txBody>
          <a:bodyPr/>
          <a:lstStyle>
            <a:lvl1pPr marL="234000" indent="-212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6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200" kern="0" spc="0" dirty="0">
                <a:solidFill>
                  <a:srgbClr val="000000"/>
                </a:solidFill>
              </a:rPr>
              <a:t>Uusia sähköautomalleja tulee markkinoille kiihtyvissä määrin 2018 alkaen tarjonnan keskittyessä </a:t>
            </a:r>
            <a:br>
              <a:rPr lang="fi-FI" sz="1200" kern="0" spc="0" dirty="0">
                <a:solidFill>
                  <a:srgbClr val="000000"/>
                </a:solidFill>
              </a:rPr>
            </a:br>
            <a:r>
              <a:rPr lang="fi-FI" sz="1200" kern="0" spc="0" dirty="0">
                <a:solidFill>
                  <a:srgbClr val="000000"/>
                </a:solidFill>
              </a:rPr>
              <a:t>ensin Premium-malleihin ja D, E, J ja F -segmentteihin</a:t>
            </a:r>
            <a:endParaRPr lang="fi-FI" sz="12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Sähköautojen kysyntä maailmalla on vahvaa ja hankintatuen kaltaiset politiikkatoimet parantavat mahdollisuuksia saada Suomen markkinoille </a:t>
            </a:r>
            <a:r>
              <a:rPr lang="fi-FI" sz="1200" b="1" dirty="0"/>
              <a:t>suurempi osuus valmistusmääristä</a:t>
            </a:r>
            <a:r>
              <a:rPr lang="fi-FI" sz="1200" dirty="0"/>
              <a:t>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i-FI" sz="1400" dirty="0"/>
          </a:p>
          <a:p>
            <a:pPr marL="21600" indent="0">
              <a:lnSpc>
                <a:spcPct val="100000"/>
              </a:lnSpc>
              <a:buNone/>
            </a:pPr>
            <a:r>
              <a:rPr lang="fi-FI" sz="1400" b="1" dirty="0"/>
              <a:t> </a:t>
            </a:r>
            <a:endParaRPr lang="fi-FI" sz="14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i-FI" sz="14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i-FI" sz="14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i-FI" sz="14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i-FI" sz="1400" dirty="0"/>
          </a:p>
        </p:txBody>
      </p:sp>
      <p:sp>
        <p:nvSpPr>
          <p:cNvPr id="147" name="Tekstin paikkamerkki 6">
            <a:extLst>
              <a:ext uri="{FF2B5EF4-FFF2-40B4-BE49-F238E27FC236}">
                <a16:creationId xmlns:a16="http://schemas.microsoft.com/office/drawing/2014/main" id="{9FD6CB76-FD68-4A82-981D-47D8733441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 err="1"/>
              <a:t>Trafi</a:t>
            </a:r>
            <a:r>
              <a:rPr lang="fi-FI" dirty="0"/>
              <a:t>, </a:t>
            </a:r>
            <a:r>
              <a:rPr lang="fi-FI" dirty="0" err="1"/>
              <a:t>Korkia</a:t>
            </a:r>
            <a:endParaRPr lang="fi-FI" dirty="0"/>
          </a:p>
        </p:txBody>
      </p:sp>
      <p:sp>
        <p:nvSpPr>
          <p:cNvPr id="148" name="Alatunnisteen paikkamerkki 4">
            <a:extLst>
              <a:ext uri="{FF2B5EF4-FFF2-40B4-BE49-F238E27FC236}">
                <a16:creationId xmlns:a16="http://schemas.microsoft.com/office/drawing/2014/main" id="{1EF77068-E2F0-496B-9149-98A08AAF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8482114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BD257F-B133-4D2C-919A-BDFA69901D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Latausverkoston kehitys Q1/2018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8437BD-E0F6-4F4F-B73A-B19B336D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D9C034-CDBF-411A-A955-1360AF5E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21EA26-BA63-4FE6-B9F3-EAD14A1E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409A147F-FE4F-49EA-95C3-155C8C9D22CD}"/>
              </a:ext>
            </a:extLst>
          </p:cNvPr>
          <p:cNvSpPr txBox="1">
            <a:spLocks/>
          </p:cNvSpPr>
          <p:nvPr/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chemeClr val="bg1"/>
                </a:solidFill>
              </a:rPr>
              <a:t>Sähköisen liikenteen tilannekatsaus Q1/2018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5768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F74D34D-DCB2-42BD-92DC-4EEDF56D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B294CA-CAEB-4EFC-8A01-7B6FD56A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3869A8-AB1E-46C3-B769-517CB8A0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9CA8503-B10A-413A-A1F9-BF5D742263C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5" b="18478"/>
          <a:stretch/>
        </p:blipFill>
        <p:spPr>
          <a:xfrm>
            <a:off x="212006" y="3081175"/>
            <a:ext cx="8503964" cy="1512168"/>
          </a:xfr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A075D24-A0C9-4F1B-B970-B3E245262C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Sähköautoilijat ry, latauskartta.fi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37D3689-DC4B-4724-BA69-F14F776F442F}"/>
              </a:ext>
            </a:extLst>
          </p:cNvPr>
          <p:cNvSpPr txBox="1"/>
          <p:nvPr/>
        </p:nvSpPr>
        <p:spPr>
          <a:xfrm>
            <a:off x="827584" y="740273"/>
            <a:ext cx="626469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800" b="1" spc="-40" dirty="0">
                <a:latin typeface="+mj-lt"/>
              </a:rPr>
              <a:t>Latauspaikkojen määrän kasvu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D53B6CD-CC87-42A4-8535-07A08DBC1B5B}"/>
              </a:ext>
            </a:extLst>
          </p:cNvPr>
          <p:cNvSpPr/>
          <p:nvPr/>
        </p:nvSpPr>
        <p:spPr>
          <a:xfrm>
            <a:off x="467544" y="1265062"/>
            <a:ext cx="79928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Sähköautojen julkisten </a:t>
            </a:r>
            <a:r>
              <a:rPr lang="fi-FI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latauspaikkojen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(fyysisesti eri paikoissa) määrä on kasvanut </a:t>
            </a:r>
            <a:b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vuoden aikana noin 90 %. Latauspaikkoja oli maaliskuun 2018 lopussa yli 520.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Latauspaikoissa olevien </a:t>
            </a:r>
            <a:r>
              <a:rPr lang="fi-FI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peruslatauspisteiden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ja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Tesla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Destination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charger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määrä </a:t>
            </a:r>
            <a:b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lähes kaksinkertaistunut (1 206 kpl).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Pikalatauspisteiden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määrä (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CHAdeMO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CCS ja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Tesla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Supercharger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on kasvanut vuodessa lähes 60 % eli lähes samassa tahdissa kuin täyssähköautojen määräkin (225 kpl pikalatauspisteitä).</a:t>
            </a:r>
            <a:endParaRPr lang="fi-FI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in paikkamerkki 13">
            <a:extLst>
              <a:ext uri="{FF2B5EF4-FFF2-40B4-BE49-F238E27FC236}">
                <a16:creationId xmlns:a16="http://schemas.microsoft.com/office/drawing/2014/main" id="{015EAEE7-D949-46EB-ABCD-D7FA313B6B9C}"/>
              </a:ext>
            </a:extLst>
          </p:cNvPr>
          <p:cNvSpPr txBox="1">
            <a:spLocks/>
          </p:cNvSpPr>
          <p:nvPr/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/>
              <a:t>Sähköisen liikenteen tilannekatsaus Q1/2018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58626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700358-CAAF-4407-9388-B66DD03C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1A7AA4-2583-4D24-AC8A-D37EFC1F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2831823-3DCD-4DDB-ACB0-7C94B45C467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3568" y="1584553"/>
            <a:ext cx="5918832" cy="2849967"/>
          </a:xfrm>
        </p:spPr>
        <p:txBody>
          <a:bodyPr/>
          <a:lstStyle/>
          <a:p>
            <a:pPr marL="21600" indent="0">
              <a:lnSpc>
                <a:spcPct val="100000"/>
              </a:lnSpc>
              <a:buNone/>
            </a:pPr>
            <a:r>
              <a:rPr lang="fi-FI" sz="1400" dirty="0"/>
              <a:t>On odotettavaa, että uusia latauspisteitä asennetaan hotellien, kauppakeskuksien ja kiinteistöjen yhteyteen sekä muihin vastaaviin paikkoihin. Latauspisteet ovat pääosin type2-latauspisteitä (11–22kW).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Nykyiset ja valmistelussa olevat tuet latauspisteille kiihdyttävät investointeja.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Pikalatauspisteiden määrä kasvaa tulevaisuudessa sähköajoneuvokannan kasvaessa ja monipuolistuessa.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Peruslatausta tarjotaan yhä useammin osana kauppaliikkeiden ja kiinteistöjen palvelua. Yrityksillä on voimakas kiinnostus tarjota latauspalvelua toimipaikkojensa yhteydessä asiakkailleen ja työntekijöilleen.</a:t>
            </a:r>
          </a:p>
          <a:p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8897232-7700-4C01-9E17-595DFF2226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4829" y="1072108"/>
            <a:ext cx="5529600" cy="365682"/>
          </a:xfrm>
        </p:spPr>
        <p:txBody>
          <a:bodyPr>
            <a:noAutofit/>
          </a:bodyPr>
          <a:lstStyle/>
          <a:p>
            <a:r>
              <a:rPr lang="fi-FI" sz="1800" dirty="0"/>
              <a:t>Latausinfrastruktuuri kehittyy</a:t>
            </a:r>
          </a:p>
        </p:txBody>
      </p:sp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23DE5884-732E-4FA7-84A5-91D5A8E3890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0" r="41830"/>
          <a:stretch>
            <a:fillRect/>
          </a:stretch>
        </p:blipFill>
        <p:spPr>
          <a:xfrm flipH="1">
            <a:off x="6775200" y="0"/>
            <a:ext cx="2368805" cy="5143500"/>
          </a:xfr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2A3A2AD-B55A-4E25-BF11-0153A3C30C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7269706D-055C-4922-B0B6-DFB254872BD5}"/>
              </a:ext>
            </a:extLst>
          </p:cNvPr>
          <p:cNvSpPr txBox="1">
            <a:spLocks/>
          </p:cNvSpPr>
          <p:nvPr/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/>
              <a:t>Sähköisen liikenteen tilannekatsaus Q1/2018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3042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0AE331-CD53-4C91-BE55-91FDB22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D40B8-EAFA-4B1A-A29C-2C541999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EC1CF18-2767-40C0-98FE-D898BA11D6D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3568" y="1779662"/>
            <a:ext cx="5904656" cy="265485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Kuluttajien kiinnostus </a:t>
            </a:r>
            <a:r>
              <a:rPr lang="fi-FI" sz="1400" dirty="0"/>
              <a:t>sähköautoiluun kasvaa voimakkaasti.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Ladattavien sähköautojen valikoima </a:t>
            </a:r>
            <a:r>
              <a:rPr lang="fi-FI" sz="1400" dirty="0"/>
              <a:t>kasvaa tulevien vuosien aikana yhä voimakkaammin.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Yritysten autovalinnat </a:t>
            </a:r>
            <a:r>
              <a:rPr lang="fi-FI" sz="1400" dirty="0"/>
              <a:t>voimistavat entistä enemmän puhtaan liikenteen kasvua.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Latauspisteisiin saatava tuki </a:t>
            </a:r>
            <a:r>
              <a:rPr lang="fi-FI" sz="1400" dirty="0"/>
              <a:t>nopeuttaa latauspisteiden lisääntymistä.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dirty="0"/>
              <a:t>Lataaminen on yhä useammin maksullista.</a:t>
            </a:r>
          </a:p>
          <a:p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7FE3EEB-A0E4-45A3-BAAF-A1747105B2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1600" y="977665"/>
            <a:ext cx="5529600" cy="3656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Latausverkoston kehittymiseen </a:t>
            </a:r>
            <a:br>
              <a:rPr lang="fi-FI" sz="1800" dirty="0"/>
            </a:br>
            <a:r>
              <a:rPr lang="fi-FI" sz="1800" dirty="0"/>
              <a:t>vaikuttaa moni tekijä </a:t>
            </a:r>
          </a:p>
        </p:txBody>
      </p:sp>
      <p:pic>
        <p:nvPicPr>
          <p:cNvPr id="14" name="Kuvan paikkamerkki 13">
            <a:extLst>
              <a:ext uri="{FF2B5EF4-FFF2-40B4-BE49-F238E27FC236}">
                <a16:creationId xmlns:a16="http://schemas.microsoft.com/office/drawing/2014/main" id="{5BD6AE8C-146B-4FBC-AC46-A9C6E286B59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r="34650"/>
          <a:stretch>
            <a:fillRect/>
          </a:stretch>
        </p:blipFill>
        <p:spPr>
          <a:xfrm>
            <a:off x="6775450" y="0"/>
            <a:ext cx="2368550" cy="5143500"/>
          </a:xfrm>
          <a:solidFill>
            <a:srgbClr val="0F78B2"/>
          </a:solidFill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CFE095-DD46-4DDD-BDCB-781A079F76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12" name="Tekstin paikkamerkki 13">
            <a:extLst>
              <a:ext uri="{FF2B5EF4-FFF2-40B4-BE49-F238E27FC236}">
                <a16:creationId xmlns:a16="http://schemas.microsoft.com/office/drawing/2014/main" id="{9381FA02-6EB9-4D47-B69E-784A2FB43D90}"/>
              </a:ext>
            </a:extLst>
          </p:cNvPr>
          <p:cNvSpPr txBox="1">
            <a:spLocks/>
          </p:cNvSpPr>
          <p:nvPr/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/>
              <a:t>Sähköisen liikenteen tilannekatsaus Q1/2018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44402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E01822-BFB5-49F4-85DF-0D0EAEEF99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449" y="627534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>
                <a:solidFill>
                  <a:schemeClr val="bg1"/>
                </a:solidFill>
              </a:rPr>
              <a:t>Sähköautojen määrän kasvu 31.3.2018</a:t>
            </a:r>
          </a:p>
          <a:p>
            <a:pPr>
              <a:lnSpc>
                <a:spcPct val="100000"/>
              </a:lnSpc>
            </a:pPr>
            <a:endParaRPr lang="fi-FI" sz="160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907D56F-64FB-4605-A97F-64EB30DA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D0ACF7F-94B9-4269-8D12-B43031AC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C540839-8A47-4FB7-82E8-10B9532F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2DD17A-E270-4187-934B-4ED9E3335C9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1" y="1491629"/>
            <a:ext cx="8223448" cy="315339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Sähköautojen määrä liikenteessä on </a:t>
            </a:r>
            <a:r>
              <a:rPr lang="fi-FI" sz="1400" b="1" dirty="0">
                <a:solidFill>
                  <a:schemeClr val="bg1"/>
                </a:solidFill>
              </a:rPr>
              <a:t>kaksinkertaistunut alle 11 kuukaudessa</a:t>
            </a:r>
            <a:r>
              <a:rPr lang="fi-FI" sz="1400" dirty="0">
                <a:solidFill>
                  <a:schemeClr val="bg1"/>
                </a:solidFill>
              </a:rPr>
              <a:t> ja ylittänee 10 000 kpl rajan vuoden toisella neljänneksellä.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Ladattavien hybridien autokanta on kasvanut vuodessa lähes </a:t>
            </a:r>
            <a:r>
              <a:rPr lang="fi-FI" sz="1400" b="1" dirty="0">
                <a:solidFill>
                  <a:schemeClr val="bg1"/>
                </a:solidFill>
              </a:rPr>
              <a:t>150%</a:t>
            </a:r>
            <a:r>
              <a:rPr lang="fi-FI" sz="1400" dirty="0">
                <a:solidFill>
                  <a:schemeClr val="bg1"/>
                </a:solidFill>
              </a:rPr>
              <a:t> ja 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dirty="0">
                <a:solidFill>
                  <a:schemeClr val="bg1"/>
                </a:solidFill>
              </a:rPr>
              <a:t>täyssähköautojen kanta melkein </a:t>
            </a:r>
            <a:r>
              <a:rPr lang="fi-FI" sz="1400" b="1" dirty="0">
                <a:solidFill>
                  <a:schemeClr val="bg1"/>
                </a:solidFill>
              </a:rPr>
              <a:t>70 %</a:t>
            </a:r>
            <a:r>
              <a:rPr lang="fi-FI" sz="1400" dirty="0">
                <a:solidFill>
                  <a:schemeClr val="bg1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Täyssähköautoja otettiin käyttöön vuoden ensimmäisellä neljänneksellä ennätysmäärä eli </a:t>
            </a:r>
            <a:r>
              <a:rPr lang="fi-FI" sz="1400" b="1" dirty="0">
                <a:solidFill>
                  <a:schemeClr val="bg1"/>
                </a:solidFill>
              </a:rPr>
              <a:t>209 kpl</a:t>
            </a:r>
            <a:r>
              <a:rPr lang="fi-FI" sz="1400" dirty="0">
                <a:solidFill>
                  <a:schemeClr val="bg1"/>
                </a:solidFill>
              </a:rPr>
              <a:t>. Täyssähköautojen osuus kaikista liikenteessä olevista sähköautoista on </a:t>
            </a:r>
            <a:r>
              <a:rPr lang="fi-FI" sz="1400" b="1" dirty="0">
                <a:solidFill>
                  <a:schemeClr val="bg1"/>
                </a:solidFill>
              </a:rPr>
              <a:t>18 %</a:t>
            </a:r>
            <a:r>
              <a:rPr lang="fi-FI" sz="1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Vuoden 2018 ensimmäisellä neljänneksellä </a:t>
            </a:r>
            <a:r>
              <a:rPr lang="fi-FI" sz="1400" b="1" dirty="0">
                <a:solidFill>
                  <a:schemeClr val="bg1"/>
                </a:solidFill>
              </a:rPr>
              <a:t>Nissan</a:t>
            </a:r>
            <a:r>
              <a:rPr lang="fi-FI" sz="1400" dirty="0">
                <a:solidFill>
                  <a:schemeClr val="bg1"/>
                </a:solidFill>
              </a:rPr>
              <a:t> oli niukasti suosituin täyssähkö (73 kpl) ja </a:t>
            </a:r>
            <a:r>
              <a:rPr lang="fi-FI" sz="1400" b="1" dirty="0">
                <a:solidFill>
                  <a:schemeClr val="bg1"/>
                </a:solidFill>
              </a:rPr>
              <a:t>Volvo</a:t>
            </a:r>
            <a:r>
              <a:rPr lang="fi-FI" sz="1400" dirty="0">
                <a:solidFill>
                  <a:schemeClr val="bg1"/>
                </a:solidFill>
              </a:rPr>
              <a:t> ylivoimaisesti suosituin ladattava hybridi (554 kpl).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i-FI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0587B4D-001E-412D-A117-48716EDB22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41974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0B9CBE6-9ADF-4077-A610-9D2381DA3A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275606"/>
            <a:ext cx="6977283" cy="2808312"/>
          </a:xfrm>
        </p:spPr>
        <p:txBody>
          <a:bodyPr/>
          <a:lstStyle/>
          <a:p>
            <a:r>
              <a:rPr lang="fi-FI" sz="1800" dirty="0"/>
              <a:t>Lisätietoja:</a:t>
            </a:r>
          </a:p>
          <a:p>
            <a:endParaRPr lang="fi-FI" dirty="0"/>
          </a:p>
          <a:p>
            <a:r>
              <a:rPr lang="fi-FI" sz="1400" dirty="0"/>
              <a:t>Heikki Karsimus, Teknologiateollisuus ry</a:t>
            </a:r>
            <a:br>
              <a:rPr lang="fi-FI" sz="1400" dirty="0"/>
            </a:br>
            <a:r>
              <a:rPr lang="fi-FI" sz="1400" dirty="0"/>
              <a:t>johtava asiantuntija, liikenne ja teknologiat</a:t>
            </a:r>
            <a:br>
              <a:rPr lang="fi-FI" sz="1400" dirty="0"/>
            </a:br>
            <a:r>
              <a:rPr lang="fi-FI" sz="1400" dirty="0"/>
              <a:t>puh. 040 564 9020, </a:t>
            </a:r>
            <a:r>
              <a:rPr lang="fi-FI" sz="1400" dirty="0">
                <a:hlinkClick r:id="rId2"/>
              </a:rPr>
              <a:t>heikki.karsimus@teknologiateollisuus.fi</a:t>
            </a:r>
            <a:br>
              <a:rPr lang="fi-FI" sz="1400" dirty="0"/>
            </a:br>
            <a:r>
              <a:rPr lang="fi-FI" sz="1400" dirty="0">
                <a:hlinkClick r:id="rId3"/>
              </a:rPr>
              <a:t>@</a:t>
            </a:r>
            <a:r>
              <a:rPr lang="fi-FI" sz="1400" dirty="0" err="1">
                <a:hlinkClick r:id="rId3"/>
              </a:rPr>
              <a:t>HeikkiKarsimus</a:t>
            </a:r>
            <a:endParaRPr lang="fi-FI" sz="140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C2185B-9123-4BA6-B975-D90A0D90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10B7-6068-4592-8DF6-C21B5E169149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DE7221-F807-48B2-AC12-672CA021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670223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9023E20-92AE-447B-A618-4AD560AC200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727575"/>
            <a:ext cx="915988" cy="165100"/>
          </a:xfrm>
        </p:spPr>
        <p:txBody>
          <a:bodyPr/>
          <a:lstStyle/>
          <a:p>
            <a:fld id="{26EC10B7-6068-4592-8DF6-C21B5E169149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69BFE2-22F8-4562-85B5-E892627F4F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27575"/>
            <a:ext cx="1295400" cy="165100"/>
          </a:xfrm>
        </p:spPr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550400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DFAFFD2-1FD4-4AD1-9056-552CBD4888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56" y="771622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>
                <a:solidFill>
                  <a:schemeClr val="bg1"/>
                </a:solidFill>
              </a:rPr>
              <a:t>Latausverkoston kasvu 31.3.2018</a:t>
            </a:r>
          </a:p>
          <a:p>
            <a:pPr>
              <a:lnSpc>
                <a:spcPct val="100000"/>
              </a:lnSpc>
            </a:pPr>
            <a:endParaRPr lang="fi-FI" sz="160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41C4BFC-5918-4878-890A-8B00110B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1E0D36C-E01C-43E6-BF0D-7E23179B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E990B3D-8A68-43A0-9B93-D276D3C7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FB6FD8B-836C-4268-92E6-67C432EDB2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275605"/>
            <a:ext cx="8391525" cy="3369419"/>
          </a:xfrm>
          <a:noFill/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Sähköautojen julkisten </a:t>
            </a:r>
            <a:r>
              <a:rPr lang="fi-FI" sz="1400" b="1" dirty="0">
                <a:solidFill>
                  <a:schemeClr val="bg1"/>
                </a:solidFill>
              </a:rPr>
              <a:t>latauspaikkojen</a:t>
            </a:r>
            <a:r>
              <a:rPr lang="fi-FI" sz="1400" dirty="0">
                <a:solidFill>
                  <a:schemeClr val="bg1"/>
                </a:solidFill>
              </a:rPr>
              <a:t> määrä on kasvanut vuoden aikana noin 90 %. Latauspaikkoja oli maaliskuun 2018 lopussa yli 520.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Latauspaikoissa olevien </a:t>
            </a:r>
            <a:r>
              <a:rPr lang="fi-FI" sz="1400" b="1" dirty="0">
                <a:solidFill>
                  <a:schemeClr val="bg1"/>
                </a:solidFill>
              </a:rPr>
              <a:t>peruslatauspisteiden</a:t>
            </a:r>
            <a:r>
              <a:rPr lang="fi-FI" sz="1400" dirty="0">
                <a:solidFill>
                  <a:schemeClr val="bg1"/>
                </a:solidFill>
              </a:rPr>
              <a:t> (</a:t>
            </a:r>
            <a:r>
              <a:rPr lang="fi-FI" sz="1400" dirty="0" err="1">
                <a:solidFill>
                  <a:schemeClr val="bg1"/>
                </a:solidFill>
              </a:rPr>
              <a:t>Type</a:t>
            </a:r>
            <a:r>
              <a:rPr lang="fi-FI" sz="1400" dirty="0">
                <a:solidFill>
                  <a:schemeClr val="bg1"/>
                </a:solidFill>
              </a:rPr>
              <a:t> 2 ja </a:t>
            </a:r>
            <a:r>
              <a:rPr lang="fi-FI" sz="1400" dirty="0" err="1">
                <a:solidFill>
                  <a:schemeClr val="bg1"/>
                </a:solidFill>
              </a:rPr>
              <a:t>Tesla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Destination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charger</a:t>
            </a:r>
            <a:r>
              <a:rPr lang="fi-FI" sz="1400" dirty="0">
                <a:solidFill>
                  <a:schemeClr val="bg1"/>
                </a:solidFill>
              </a:rPr>
              <a:t>) määrä on lähes kaksinkertaistunut (1 206 kpl).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b="1" dirty="0">
                <a:solidFill>
                  <a:schemeClr val="bg1"/>
                </a:solidFill>
              </a:rPr>
              <a:t>Pikalatauspisteiden</a:t>
            </a:r>
            <a:r>
              <a:rPr lang="fi-FI" sz="1400" dirty="0">
                <a:solidFill>
                  <a:schemeClr val="bg1"/>
                </a:solidFill>
              </a:rPr>
              <a:t> määrä (</a:t>
            </a:r>
            <a:r>
              <a:rPr lang="fi-FI" sz="1400" dirty="0" err="1">
                <a:solidFill>
                  <a:schemeClr val="bg1"/>
                </a:solidFill>
              </a:rPr>
              <a:t>CHAdeMO</a:t>
            </a:r>
            <a:r>
              <a:rPr lang="fi-FI" sz="1400" dirty="0">
                <a:solidFill>
                  <a:schemeClr val="bg1"/>
                </a:solidFill>
              </a:rPr>
              <a:t>, CCS ja </a:t>
            </a:r>
            <a:r>
              <a:rPr lang="fi-FI" sz="1400" dirty="0" err="1">
                <a:solidFill>
                  <a:schemeClr val="bg1"/>
                </a:solidFill>
              </a:rPr>
              <a:t>Tesla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Supercharger</a:t>
            </a:r>
            <a:r>
              <a:rPr lang="fi-FI" sz="1400" dirty="0">
                <a:solidFill>
                  <a:schemeClr val="bg1"/>
                </a:solidFill>
              </a:rPr>
              <a:t>) on kasvanut vuodessa lähes 60 % eli lähes samassa tahdissa kuin täyssähköautojen määräkin (225 kpl pikalatauspisteitä).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Nykyiset ja valmistelussa olevat tuet latauspisteille </a:t>
            </a:r>
            <a:r>
              <a:rPr lang="fi-FI" sz="1400" b="1" dirty="0">
                <a:solidFill>
                  <a:schemeClr val="bg1"/>
                </a:solidFill>
              </a:rPr>
              <a:t>kiihdyttävät investointeja</a:t>
            </a:r>
            <a:r>
              <a:rPr lang="fi-FI" sz="1400" dirty="0">
                <a:solidFill>
                  <a:schemeClr val="bg1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i-FI" sz="1400" b="1" dirty="0">
                <a:solidFill>
                  <a:schemeClr val="bg1"/>
                </a:solidFill>
              </a:rPr>
              <a:t>Pikalatauspisteiden määrä kasvaa </a:t>
            </a:r>
            <a:r>
              <a:rPr lang="fi-FI" sz="1400" dirty="0">
                <a:solidFill>
                  <a:schemeClr val="bg1"/>
                </a:solidFill>
              </a:rPr>
              <a:t>tulevaisuudessa sähköajoneuvokannan kasvaessa ja monipuolistuessa.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0265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sähköautoilutavoitteet ja </a:t>
            </a:r>
            <a:br>
              <a:rPr lang="fi-FI" dirty="0"/>
            </a:br>
            <a:r>
              <a:rPr lang="fi-FI" dirty="0"/>
              <a:t>niiden edistäminen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49F65-936D-47C1-B476-B10D0AC9DEC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7.5.2018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6290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408F5B-0889-478D-9D3F-BD75EEAD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DD1E71-BE96-4F87-AD58-382E34EA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5A343A8-7A32-4C2E-A313-52935F158A1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7584" y="1203598"/>
            <a:ext cx="5529600" cy="34469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Sähköautojen määrän tavoitteet</a:t>
            </a:r>
          </a:p>
          <a:p>
            <a:pPr marL="757082" lvl="1" indent="-285750">
              <a:buFont typeface="Wingdings" panose="05000000000000000000" pitchFamily="2" charset="2"/>
              <a:buChar char="Ø"/>
            </a:pPr>
            <a:r>
              <a:rPr lang="fi-FI" sz="1400" dirty="0"/>
              <a:t>vuonna 2020 – 20 000 kpl</a:t>
            </a:r>
          </a:p>
          <a:p>
            <a:pPr marL="757082" lvl="1" indent="-285750">
              <a:buFont typeface="Wingdings" panose="05000000000000000000" pitchFamily="2" charset="2"/>
              <a:buChar char="Ø"/>
            </a:pPr>
            <a:r>
              <a:rPr lang="fi-FI" sz="1400" dirty="0"/>
              <a:t>vuonna 2030 – 250 000 kpl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b="1" dirty="0"/>
              <a:t>Julkisia latauspisteitä tulisi olla vähintään</a:t>
            </a:r>
          </a:p>
          <a:p>
            <a:pPr marL="757082" lvl="1" indent="-285750">
              <a:buFont typeface="Wingdings" panose="05000000000000000000" pitchFamily="2" charset="2"/>
              <a:buChar char="Ø"/>
            </a:pPr>
            <a:r>
              <a:rPr lang="fi-FI" sz="1400" dirty="0"/>
              <a:t>2 000 kappaletta vuonna 2020 </a:t>
            </a:r>
          </a:p>
          <a:p>
            <a:pPr marL="757082" lvl="1" indent="-285750">
              <a:buFont typeface="Wingdings" panose="05000000000000000000" pitchFamily="2" charset="2"/>
              <a:buChar char="Ø"/>
            </a:pPr>
            <a:r>
              <a:rPr lang="fi-FI" sz="1400" dirty="0"/>
              <a:t>25 000 kappaletta vuonna 2030.</a:t>
            </a:r>
            <a:br>
              <a:rPr lang="fi-FI" sz="1400" dirty="0"/>
            </a:br>
            <a:endParaRPr lang="fi-FI" sz="1400" dirty="0"/>
          </a:p>
          <a:p>
            <a:pPr marL="21600" indent="0">
              <a:lnSpc>
                <a:spcPct val="100000"/>
              </a:lnSpc>
              <a:buNone/>
            </a:pPr>
            <a:r>
              <a:rPr lang="fi-FI" sz="1100" dirty="0"/>
              <a:t>EU:n direktiivi 2014/94/EU liikenteen vaihtoehtoisten polttoaineiden infrastruktuurin käyttöönotosta (jakeluinfradirektiivi) tuli voimaan 10/2014. Direktiivin vaatimusten mukaisesti ja osana energia- ja ilmastostrategiaa </a:t>
            </a:r>
            <a:br>
              <a:rPr lang="fi-FI" sz="1100" dirty="0"/>
            </a:br>
            <a:r>
              <a:rPr lang="fi-FI" sz="1100" dirty="0"/>
              <a:t>Suomi asetti kansalliset tavoitteet. Jakeluinfradirektiivin suosituksena on, </a:t>
            </a:r>
            <a:br>
              <a:rPr lang="fi-FI" sz="1100" dirty="0"/>
            </a:br>
            <a:r>
              <a:rPr lang="fi-FI" sz="1100" dirty="0"/>
              <a:t>että sähköautojen julkisia latauspisteitä tulisi olla </a:t>
            </a:r>
            <a:r>
              <a:rPr lang="fi-FI" sz="1100" b="1" dirty="0"/>
              <a:t>1 kappale kymmentä sähköautoa kohti. </a:t>
            </a:r>
            <a:r>
              <a:rPr lang="fi-FI" sz="1100" dirty="0"/>
              <a:t>Suomessa latauspisteverkoston mitoituksen pohjaksi </a:t>
            </a:r>
            <a:br>
              <a:rPr lang="fi-FI" sz="1100" dirty="0"/>
            </a:br>
            <a:r>
              <a:rPr lang="fi-FI" sz="1100" dirty="0"/>
              <a:t>on asetettu sähköautomäärien tavoitteet.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5FF475C-E039-441C-9CBC-D2E3C72A89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000" y="290513"/>
            <a:ext cx="4320000" cy="250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900" dirty="0"/>
              <a:t>Sähköisen liikenteen tilannekatsaus Q1/2018</a:t>
            </a:r>
          </a:p>
          <a:p>
            <a:pPr>
              <a:lnSpc>
                <a:spcPct val="100000"/>
              </a:lnSpc>
            </a:pPr>
            <a:endParaRPr lang="fi-FI" sz="16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516B6DF-18AE-4866-B94B-C80C71FF15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08A04988-6190-4027-97E2-D657DA7EE0F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9" r="37049"/>
          <a:stretch>
            <a:fillRect/>
          </a:stretch>
        </p:blipFill>
        <p:spPr/>
      </p:pic>
      <p:sp>
        <p:nvSpPr>
          <p:cNvPr id="18" name="Tekstin paikkamerkki 1">
            <a:extLst>
              <a:ext uri="{FF2B5EF4-FFF2-40B4-BE49-F238E27FC236}">
                <a16:creationId xmlns:a16="http://schemas.microsoft.com/office/drawing/2014/main" id="{3D794EF0-BB4F-4D28-8584-DA195DDB9524}"/>
              </a:ext>
            </a:extLst>
          </p:cNvPr>
          <p:cNvSpPr txBox="1">
            <a:spLocks/>
          </p:cNvSpPr>
          <p:nvPr/>
        </p:nvSpPr>
        <p:spPr>
          <a:xfrm>
            <a:off x="575308" y="806048"/>
            <a:ext cx="7992000" cy="648000"/>
          </a:xfrm>
          <a:prstGeom prst="rect">
            <a:avLst/>
          </a:prstGeom>
        </p:spPr>
        <p:txBody>
          <a:bodyPr/>
          <a:lstStyle>
            <a:lvl1pPr marL="234000" indent="-212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6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" indent="0">
              <a:buNone/>
            </a:pPr>
            <a:r>
              <a:rPr lang="fi-FI" sz="1800" b="1" dirty="0"/>
              <a:t>Suomen kansalliset tavoitteet</a:t>
            </a:r>
          </a:p>
        </p:txBody>
      </p:sp>
    </p:spTree>
    <p:extLst>
      <p:ext uri="{BB962C8B-B14F-4D97-AF65-F5344CB8AC3E}">
        <p14:creationId xmlns:p14="http://schemas.microsoft.com/office/powerpoint/2010/main" val="126695360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1E16DCB-6F0A-4757-BC4B-C0C0CEA0B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771550"/>
            <a:ext cx="7992000" cy="648000"/>
          </a:xfrm>
        </p:spPr>
        <p:txBody>
          <a:bodyPr>
            <a:normAutofit/>
          </a:bodyPr>
          <a:lstStyle/>
          <a:p>
            <a:r>
              <a:rPr lang="fi-FI" sz="1800" dirty="0"/>
              <a:t>Sähköautokannan kasvun edistäminen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F53EB49-6D69-4637-87D4-60C7BFAC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67A2F2-75C1-4A42-A41A-B32F6535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773B45-ABF8-4BE5-92F6-0E0F667B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60913CF-4F1B-4CE0-AEA3-BB3061AF351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544" y="1275606"/>
            <a:ext cx="8295456" cy="329741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b="1" dirty="0"/>
              <a:t>Hankintatuki</a:t>
            </a:r>
            <a:br>
              <a:rPr lang="fi-FI" sz="1400" b="1" dirty="0"/>
            </a:br>
            <a:r>
              <a:rPr lang="fi-FI" sz="1200" b="1" dirty="0"/>
              <a:t>Täyssähköauton</a:t>
            </a:r>
            <a:r>
              <a:rPr lang="fi-FI" sz="1200" dirty="0"/>
              <a:t> ostajalle tai pitkäaikaisvuokraajalle maksetaan hankintatukea</a:t>
            </a:r>
            <a:r>
              <a:rPr lang="fi-FI" sz="1200" b="1" dirty="0"/>
              <a:t> 2000 euroa </a:t>
            </a:r>
            <a:r>
              <a:rPr lang="fi-FI" sz="1200" dirty="0"/>
              <a:t>vuosina 2018–2021. Hankintatukea voidaan myöntää yksityiselle henkilölle joka ostaa tai pitkäaikaisvuokraa vähintään kolmeksi vuodeksi uuden täyssähköauton. Auto saa maksaa enintään 50 000 euroa auton arvonlisävero sekä autovero mukaan laskettuna.</a:t>
            </a:r>
          </a:p>
          <a:p>
            <a:pPr>
              <a:lnSpc>
                <a:spcPct val="100000"/>
              </a:lnSpc>
            </a:pPr>
            <a:r>
              <a:rPr lang="fi-FI" b="1" dirty="0"/>
              <a:t>Romutuspalkkio</a:t>
            </a:r>
            <a:br>
              <a:rPr lang="fi-FI" sz="1400" b="1" dirty="0"/>
            </a:br>
            <a:r>
              <a:rPr lang="fi-FI" sz="1200" dirty="0"/>
              <a:t>Romutuspalkkiona voi saada tukea 1000 euroa sellaisen uuden henkilöauton hankintaa, jonka hiilidioksidipäästöt ovat enintään 110 grammaa kilometriä kohden. Uuden etanoli-, kaasu- sekä</a:t>
            </a:r>
            <a:r>
              <a:rPr lang="fi-FI" sz="1200" b="1" dirty="0"/>
              <a:t> täyssähkö- ja ladattavien hybridiautojen hankintaa tuetaan 2000 eurolla</a:t>
            </a:r>
            <a:r>
              <a:rPr lang="fi-FI" sz="1200" dirty="0"/>
              <a:t>. Näiden kohdalla ei sovelleta 110 gramman päästörajaa.</a:t>
            </a:r>
            <a:br>
              <a:rPr lang="fi-FI" sz="1200" dirty="0"/>
            </a:br>
            <a:endParaRPr lang="fi-FI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400" b="1" dirty="0"/>
              <a:t>Romutuspalkkiokampanjan alaisuudessa ladattavien hybridien osuus rekisteröinneistä on ollut vähän yli 1% eli arviolta muutamia kymmeniä autoja. Täyssähköautoja on rekisteröity yksittäisiä kappaleita.</a:t>
            </a:r>
          </a:p>
          <a:p>
            <a:pPr>
              <a:lnSpc>
                <a:spcPct val="100000"/>
              </a:lnSpc>
            </a:pPr>
            <a:endParaRPr lang="fi-FI" dirty="0"/>
          </a:p>
          <a:p>
            <a:pPr>
              <a:lnSpc>
                <a:spcPct val="100000"/>
              </a:lnSpc>
            </a:pPr>
            <a:endParaRPr lang="fi-FI" dirty="0"/>
          </a:p>
        </p:txBody>
      </p:sp>
      <p:sp>
        <p:nvSpPr>
          <p:cNvPr id="8" name="Tekstin paikkamerkki 1">
            <a:extLst>
              <a:ext uri="{FF2B5EF4-FFF2-40B4-BE49-F238E27FC236}">
                <a16:creationId xmlns:a16="http://schemas.microsoft.com/office/drawing/2014/main" id="{2184C6DB-1268-469E-BE94-C6C661006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000" y="290513"/>
            <a:ext cx="4320000" cy="250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900" dirty="0"/>
              <a:t>Sähköisen liikenteen tilannekatsaus Q1/2018</a:t>
            </a:r>
          </a:p>
          <a:p>
            <a:pPr>
              <a:lnSpc>
                <a:spcPct val="100000"/>
              </a:lnSpc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40034949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E747B8-E82E-48CE-95A4-8A285A74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DFB126-5D03-4774-A698-1FA6B73F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548BF2E-5FEC-4B15-9945-B566859028C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3568" y="1347614"/>
            <a:ext cx="5529600" cy="28499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400" dirty="0"/>
              <a:t>Julkisten latauspisteiden </a:t>
            </a:r>
            <a:r>
              <a:rPr lang="fi-FI" sz="1400" b="1" dirty="0"/>
              <a:t>investointituki. </a:t>
            </a:r>
            <a:r>
              <a:rPr lang="fi-FI" sz="1200" dirty="0"/>
              <a:t>Sähköautojen julkisten latauspisteiden investointeja tuetaan vuosina 2017-2019 yhteensä 4,8 miljoonalla eurolla. Tavoitteena on sysätä liikkeelle noin 15 M€ investoinnit julkiseen lataukseen ja kolminkertaistaa julkinen latausverkosto kahden vuoden kuluessa.</a:t>
            </a:r>
            <a:br>
              <a:rPr lang="fi-FI" sz="1200" dirty="0"/>
            </a:br>
            <a:endParaRPr lang="fi-FI" sz="12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Nykyiset ja valmistelussa olevat tuet latauspisteille kiihdyttävät investointeja.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Investointituki on nopeuttanut latausverkoston kasvua ja luonut siten pohjaa sähköautoilun kasvulle Suomessa.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1200" dirty="0"/>
              <a:t>Eri yritykset ovat todennäköisesti aikaistaneet päätöksiään latauspisteisiin saatavan tuen vuoksi. Tuki on kannustanut ja mahdollistanut latauspisteiden hankkimista myös pienemmille yrityksille toimipisteiden yhteyteen.</a:t>
            </a:r>
          </a:p>
          <a:p>
            <a:pPr>
              <a:lnSpc>
                <a:spcPct val="100000"/>
              </a:lnSpc>
            </a:pPr>
            <a:endParaRPr lang="fi-FI" sz="1400" dirty="0"/>
          </a:p>
        </p:txBody>
      </p:sp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A47BAE48-1452-49B8-ABF9-E8734B790B6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0" r="41830"/>
          <a:stretch>
            <a:fillRect/>
          </a:stretch>
        </p:blipFill>
        <p:spPr/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223EBCF-BB4D-4F1D-BA8C-97545CC229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12" name="Tekstin paikkamerkki 1">
            <a:extLst>
              <a:ext uri="{FF2B5EF4-FFF2-40B4-BE49-F238E27FC236}">
                <a16:creationId xmlns:a16="http://schemas.microsoft.com/office/drawing/2014/main" id="{179765FE-4F0E-42C2-B675-3BC80D2BBD2B}"/>
              </a:ext>
            </a:extLst>
          </p:cNvPr>
          <p:cNvSpPr txBox="1">
            <a:spLocks/>
          </p:cNvSpPr>
          <p:nvPr/>
        </p:nvSpPr>
        <p:spPr>
          <a:xfrm>
            <a:off x="575308" y="806048"/>
            <a:ext cx="7992000" cy="648000"/>
          </a:xfrm>
          <a:prstGeom prst="rect">
            <a:avLst/>
          </a:prstGeom>
        </p:spPr>
        <p:txBody>
          <a:bodyPr/>
          <a:lstStyle>
            <a:lvl1pPr marL="234000" indent="-212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6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" indent="0">
              <a:buNone/>
            </a:pPr>
            <a:r>
              <a:rPr lang="fi-FI" sz="1800" b="1" dirty="0"/>
              <a:t>Latausverkoston kasvun edistäminen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722113B-15C7-4338-93EC-75572CDF8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sz="800" dirty="0"/>
              <a:t>Sähköisen liikenteen tilannekatsaus Q1/2018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2087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5FF475C-E039-441C-9CBC-D2E3C72A89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560" y="915566"/>
            <a:ext cx="7992000" cy="3026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800" dirty="0">
                <a:solidFill>
                  <a:schemeClr val="bg1"/>
                </a:solidFill>
              </a:rPr>
              <a:t>Tavoitteiden saavuttaminen 31.3.2018</a:t>
            </a:r>
          </a:p>
          <a:p>
            <a:pPr>
              <a:lnSpc>
                <a:spcPct val="100000"/>
              </a:lnSpc>
            </a:pPr>
            <a:endParaRPr lang="fi-FI" sz="16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516B6DF-18AE-4866-B94B-C80C71FF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408F5B-0889-478D-9D3F-BD75EEAD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DD1E71-BE96-4F87-AD58-382E34EA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5A343A8-7A32-4C2E-A313-52935F158A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491629"/>
            <a:ext cx="8391525" cy="315339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Nykyisellä kasvutrendillä sähköautojen määrä liikenteessä ylittänee vuoden 2019 puoliväliin mennessä </a:t>
            </a:r>
            <a:r>
              <a:rPr lang="fi-FI" sz="1400" b="1" dirty="0">
                <a:solidFill>
                  <a:schemeClr val="bg1"/>
                </a:solidFill>
              </a:rPr>
              <a:t>20 000 kappaleen rajapyykin</a:t>
            </a:r>
            <a:r>
              <a:rPr lang="fi-FI" sz="1400" dirty="0">
                <a:solidFill>
                  <a:schemeClr val="bg1"/>
                </a:solidFill>
              </a:rPr>
              <a:t>, joka on energia- ja ilmastostrategian mukainen sähköautojen määrän tavoite vuoden 2020 loppuun mennessä.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Julkisten latauspisteiden määrä on hieman yli jakeluinfradirektiivin suosituksen. Julkisia latauspisteitä (perus- ja pikalataus) on tällä hetkellä yksi jokaista kahdeksaa (8) sähköautoa kohden (BEV ja PHEV).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Pikalatauspisteiden määrä ylittää reilusti jakeluinfradirektiivin suosituksen, tukee sähköautoilun kasvua ja mahdollistaa jo nyt sujuvan täyssähköautolla liikkumisen suuressa osassa maata.</a:t>
            </a:r>
          </a:p>
        </p:txBody>
      </p:sp>
      <p:sp>
        <p:nvSpPr>
          <p:cNvPr id="9" name="Tekstin paikkamerkki 13">
            <a:extLst>
              <a:ext uri="{FF2B5EF4-FFF2-40B4-BE49-F238E27FC236}">
                <a16:creationId xmlns:a16="http://schemas.microsoft.com/office/drawing/2014/main" id="{0FFE2276-42EC-4C99-A75F-A1FC8CD89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000" y="290513"/>
            <a:ext cx="4320000" cy="250837"/>
          </a:xfrm>
        </p:spPr>
        <p:txBody>
          <a:bodyPr/>
          <a:lstStyle/>
          <a:p>
            <a:r>
              <a:rPr lang="fi-FI" sz="800" dirty="0"/>
              <a:t>Sähköisen liikenteen tilannekatsaus Q1/2018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303380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Sähköautokannan kehitys Q1/2018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49F65-936D-47C1-B476-B10D0AC9DEC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7.5.2018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3682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29282E"/>
    </a:dk1>
    <a:lt1>
      <a:srgbClr val="FFFFFF"/>
    </a:lt1>
    <a:dk2>
      <a:srgbClr val="29282E"/>
    </a:dk2>
    <a:lt2>
      <a:srgbClr val="FFFFFF"/>
    </a:lt2>
    <a:accent1>
      <a:srgbClr val="0070C0"/>
    </a:accent1>
    <a:accent2>
      <a:srgbClr val="FF00B8"/>
    </a:accent2>
    <a:accent3>
      <a:srgbClr val="85E869"/>
    </a:accent3>
    <a:accent4>
      <a:srgbClr val="FF805C"/>
    </a:accent4>
    <a:accent5>
      <a:srgbClr val="8A0FA6"/>
    </a:accent5>
    <a:accent6>
      <a:srgbClr val="FFFF00"/>
    </a:accent6>
    <a:hlink>
      <a:srgbClr val="0ACFCF"/>
    </a:hlink>
    <a:folHlink>
      <a:srgbClr val="0ACFC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776</Words>
  <Application>Microsoft Office PowerPoint</Application>
  <PresentationFormat>Näytössä katseltava esitys (16:9)</PresentationFormat>
  <Paragraphs>247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Adobe Fan Heiti Std B</vt:lpstr>
      <vt:lpstr>Adobe Hebrew</vt:lpstr>
      <vt:lpstr>Arial</vt:lpstr>
      <vt:lpstr>Calibri</vt:lpstr>
      <vt:lpstr>Symbol</vt:lpstr>
      <vt:lpstr>Verdana</vt:lpstr>
      <vt:lpstr>Wingdings</vt:lpstr>
      <vt:lpstr>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Karsimus Heikki</dc:creator>
  <cp:keywords>Teknologiateollisuus_FI</cp:keywords>
  <cp:lastModifiedBy>Storm Anna</cp:lastModifiedBy>
  <cp:revision>94</cp:revision>
  <cp:lastPrinted>2018-05-04T16:29:05Z</cp:lastPrinted>
  <dcterms:created xsi:type="dcterms:W3CDTF">2017-12-05T11:30:53Z</dcterms:created>
  <dcterms:modified xsi:type="dcterms:W3CDTF">2018-05-07T06:58:01Z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