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3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theme/themeOverride1.xml" ContentType="application/vnd.openxmlformats-officedocument.themeOverride+xml"/>
  <Override PartName="/ppt/charts/chart2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5.xml" ContentType="application/vnd.openxmlformats-officedocument.presentationml.notesSl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drawings/drawing1.xml" ContentType="application/vnd.openxmlformats-officedocument.drawingml.chartshapes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notesSlides/notesSlide6.xml" ContentType="application/vnd.openxmlformats-officedocument.presentationml.notesSlide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2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notesSlides/notesSlide7.xml" ContentType="application/vnd.openxmlformats-officedocument.presentationml.notesSl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drawings/drawing3.xml" ContentType="application/vnd.openxmlformats-officedocument.drawingml.chartshapes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charts/chart40.xml" ContentType="application/vnd.openxmlformats-officedocument.drawingml.chart+xml"/>
  <Override PartName="/ppt/notesSlides/notesSlide9.xml" ContentType="application/vnd.openxmlformats-officedocument.presentationml.notesSlide+xml"/>
  <Override PartName="/ppt/charts/chart41.xml" ContentType="application/vnd.openxmlformats-officedocument.drawingml.chart+xml"/>
  <Override PartName="/ppt/notesSlides/notesSlide10.xml" ContentType="application/vnd.openxmlformats-officedocument.presentationml.notesSlide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4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46.xml" ContentType="application/vnd.openxmlformats-officedocument.drawingml.chart+xml"/>
  <Override PartName="/ppt/theme/themeOverride2.xml" ContentType="application/vnd.openxmlformats-officedocument.themeOverride+xml"/>
  <Override PartName="/ppt/charts/chart47.xml" ContentType="application/vnd.openxmlformats-officedocument.drawingml.chart+xml"/>
  <Override PartName="/ppt/theme/themeOverride3.xml" ContentType="application/vnd.openxmlformats-officedocument.themeOverride+xml"/>
  <Override PartName="/ppt/charts/chart48.xml" ContentType="application/vnd.openxmlformats-officedocument.drawingml.chart+xml"/>
  <Override PartName="/ppt/theme/themeOverride4.xml" ContentType="application/vnd.openxmlformats-officedocument.themeOverride+xml"/>
  <Override PartName="/ppt/charts/chart49.xml" ContentType="application/vnd.openxmlformats-officedocument.drawingml.chart+xml"/>
  <Override PartName="/ppt/theme/themeOverride5.xml" ContentType="application/vnd.openxmlformats-officedocument.themeOverride+xml"/>
  <Override PartName="/ppt/charts/chart50.xml" ContentType="application/vnd.openxmlformats-officedocument.drawingml.chart+xml"/>
  <Override PartName="/ppt/theme/themeOverride6.xml" ContentType="application/vnd.openxmlformats-officedocument.themeOverride+xml"/>
  <Override PartName="/ppt/charts/chart51.xml" ContentType="application/vnd.openxmlformats-officedocument.drawingml.chart+xml"/>
  <Override PartName="/ppt/theme/themeOverride7.xml" ContentType="application/vnd.openxmlformats-officedocument.themeOverride+xml"/>
  <Override PartName="/ppt/charts/chart52.xml" ContentType="application/vnd.openxmlformats-officedocument.drawingml.chart+xml"/>
  <Override PartName="/ppt/theme/themeOverride8.xml" ContentType="application/vnd.openxmlformats-officedocument.themeOverride+xml"/>
  <Override PartName="/ppt/charts/chart53.xml" ContentType="application/vnd.openxmlformats-officedocument.drawingml.chart+xml"/>
  <Override PartName="/ppt/theme/themeOverride9.xml" ContentType="application/vnd.openxmlformats-officedocument.themeOverride+xml"/>
  <Override PartName="/ppt/charts/chart54.xml" ContentType="application/vnd.openxmlformats-officedocument.drawingml.chart+xml"/>
  <Override PartName="/ppt/theme/themeOverride10.xml" ContentType="application/vnd.openxmlformats-officedocument.themeOverride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theme/themeOverride11.xml" ContentType="application/vnd.openxmlformats-officedocument.themeOverride+xml"/>
  <Override PartName="/ppt/charts/chart57.xml" ContentType="application/vnd.openxmlformats-officedocument.drawingml.chart+xml"/>
  <Override PartName="/ppt/theme/themeOverride12.xml" ContentType="application/vnd.openxmlformats-officedocument.themeOverride+xml"/>
  <Override PartName="/ppt/charts/chart58.xml" ContentType="application/vnd.openxmlformats-officedocument.drawingml.chart+xml"/>
  <Override PartName="/ppt/theme/themeOverride13.xml" ContentType="application/vnd.openxmlformats-officedocument.themeOverride+xml"/>
  <Override PartName="/ppt/charts/chart59.xml" ContentType="application/vnd.openxmlformats-officedocument.drawingml.chart+xml"/>
  <Override PartName="/ppt/theme/themeOverride14.xml" ContentType="application/vnd.openxmlformats-officedocument.themeOverride+xml"/>
  <Override PartName="/ppt/charts/chart60.xml" ContentType="application/vnd.openxmlformats-officedocument.drawingml.chart+xml"/>
  <Override PartName="/ppt/theme/themeOverride15.xml" ContentType="application/vnd.openxmlformats-officedocument.themeOverride+xml"/>
  <Override PartName="/ppt/charts/chart61.xml" ContentType="application/vnd.openxmlformats-officedocument.drawingml.chart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notesSlides/notesSlide12.xml" ContentType="application/vnd.openxmlformats-officedocument.presentationml.notesSlide+xml"/>
  <Override PartName="/ppt/charts/chart64.xml" ContentType="application/vnd.openxmlformats-officedocument.drawingml.chart+xml"/>
  <Override PartName="/ppt/notesSlides/notesSlide13.xml" ContentType="application/vnd.openxmlformats-officedocument.presentationml.notesSlide+xml"/>
  <Override PartName="/ppt/charts/chart65.xml" ContentType="application/vnd.openxmlformats-officedocument.drawingml.chart+xml"/>
  <Override PartName="/ppt/notesSlides/notesSlide14.xml" ContentType="application/vnd.openxmlformats-officedocument.presentationml.notesSlide+xml"/>
  <Override PartName="/ppt/charts/chart66.xml" ContentType="application/vnd.openxmlformats-officedocument.drawingml.chart+xml"/>
  <Override PartName="/ppt/notesSlides/notesSlide15.xml" ContentType="application/vnd.openxmlformats-officedocument.presentationml.notesSlide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notesSlides/notesSlide16.xml" ContentType="application/vnd.openxmlformats-officedocument.presentationml.notesSlide+xml"/>
  <Override PartName="/ppt/charts/chart70.xml" ContentType="application/vnd.openxmlformats-officedocument.drawingml.chart+xml"/>
  <Override PartName="/ppt/notesSlides/notesSlide17.xml" ContentType="application/vnd.openxmlformats-officedocument.presentationml.notesSlide+xml"/>
  <Override PartName="/ppt/charts/chart71.xml" ContentType="application/vnd.openxmlformats-officedocument.drawingml.chart+xml"/>
  <Override PartName="/ppt/notesSlides/notesSlide18.xml" ContentType="application/vnd.openxmlformats-officedocument.presentationml.notesSlide+xml"/>
  <Override PartName="/ppt/charts/chart7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4057" r:id="rId2"/>
    <p:sldMasterId id="2147484075" r:id="rId3"/>
    <p:sldMasterId id="2147484093" r:id="rId4"/>
    <p:sldMasterId id="2147484111" r:id="rId5"/>
    <p:sldMasterId id="2147484129" r:id="rId6"/>
  </p:sldMasterIdLst>
  <p:notesMasterIdLst>
    <p:notesMasterId r:id="rId114"/>
  </p:notesMasterIdLst>
  <p:handoutMasterIdLst>
    <p:handoutMasterId r:id="rId115"/>
  </p:handoutMasterIdLst>
  <p:sldIdLst>
    <p:sldId id="257" r:id="rId7"/>
    <p:sldId id="360" r:id="rId8"/>
    <p:sldId id="361" r:id="rId9"/>
    <p:sldId id="412" r:id="rId10"/>
    <p:sldId id="261" r:id="rId11"/>
    <p:sldId id="262" r:id="rId12"/>
    <p:sldId id="263" r:id="rId13"/>
    <p:sldId id="362" r:id="rId14"/>
    <p:sldId id="265" r:id="rId15"/>
    <p:sldId id="266" r:id="rId16"/>
    <p:sldId id="409" r:id="rId17"/>
    <p:sldId id="388" r:id="rId18"/>
    <p:sldId id="268" r:id="rId19"/>
    <p:sldId id="364" r:id="rId20"/>
    <p:sldId id="270" r:id="rId21"/>
    <p:sldId id="365" r:id="rId22"/>
    <p:sldId id="406" r:id="rId23"/>
    <p:sldId id="366" r:id="rId24"/>
    <p:sldId id="274" r:id="rId25"/>
    <p:sldId id="389" r:id="rId26"/>
    <p:sldId id="407" r:id="rId27"/>
    <p:sldId id="277" r:id="rId28"/>
    <p:sldId id="390" r:id="rId29"/>
    <p:sldId id="413" r:id="rId30"/>
    <p:sldId id="414" r:id="rId31"/>
    <p:sldId id="415" r:id="rId32"/>
    <p:sldId id="416" r:id="rId33"/>
    <p:sldId id="417" r:id="rId34"/>
    <p:sldId id="418" r:id="rId35"/>
    <p:sldId id="419" r:id="rId36"/>
    <p:sldId id="420" r:id="rId37"/>
    <p:sldId id="421" r:id="rId38"/>
    <p:sldId id="422" r:id="rId39"/>
    <p:sldId id="423" r:id="rId40"/>
    <p:sldId id="424" r:id="rId41"/>
    <p:sldId id="425" r:id="rId42"/>
    <p:sldId id="426" r:id="rId43"/>
    <p:sldId id="427" r:id="rId44"/>
    <p:sldId id="428" r:id="rId45"/>
    <p:sldId id="295" r:id="rId46"/>
    <p:sldId id="429" r:id="rId47"/>
    <p:sldId id="398" r:id="rId48"/>
    <p:sldId id="392" r:id="rId49"/>
    <p:sldId id="393" r:id="rId50"/>
    <p:sldId id="394" r:id="rId51"/>
    <p:sldId id="301" r:id="rId52"/>
    <p:sldId id="408" r:id="rId53"/>
    <p:sldId id="374" r:id="rId54"/>
    <p:sldId id="304" r:id="rId55"/>
    <p:sldId id="375" r:id="rId56"/>
    <p:sldId id="396" r:id="rId57"/>
    <p:sldId id="376" r:id="rId58"/>
    <p:sldId id="397" r:id="rId59"/>
    <p:sldId id="377" r:id="rId60"/>
    <p:sldId id="310" r:id="rId61"/>
    <p:sldId id="311" r:id="rId62"/>
    <p:sldId id="378" r:id="rId63"/>
    <p:sldId id="370" r:id="rId64"/>
    <p:sldId id="314" r:id="rId65"/>
    <p:sldId id="379" r:id="rId66"/>
    <p:sldId id="380" r:id="rId67"/>
    <p:sldId id="317" r:id="rId68"/>
    <p:sldId id="434" r:id="rId69"/>
    <p:sldId id="319" r:id="rId70"/>
    <p:sldId id="382" r:id="rId71"/>
    <p:sldId id="321" r:id="rId72"/>
    <p:sldId id="399" r:id="rId73"/>
    <p:sldId id="323" r:id="rId74"/>
    <p:sldId id="324" r:id="rId75"/>
    <p:sldId id="325" r:id="rId76"/>
    <p:sldId id="326" r:id="rId77"/>
    <p:sldId id="327" r:id="rId78"/>
    <p:sldId id="402" r:id="rId79"/>
    <p:sldId id="400" r:id="rId80"/>
    <p:sldId id="411" r:id="rId81"/>
    <p:sldId id="431" r:id="rId82"/>
    <p:sldId id="432" r:id="rId83"/>
    <p:sldId id="433" r:id="rId84"/>
    <p:sldId id="435" r:id="rId85"/>
    <p:sldId id="436" r:id="rId86"/>
    <p:sldId id="437" r:id="rId87"/>
    <p:sldId id="438" r:id="rId88"/>
    <p:sldId id="439" r:id="rId89"/>
    <p:sldId id="440" r:id="rId90"/>
    <p:sldId id="441" r:id="rId91"/>
    <p:sldId id="442" r:id="rId92"/>
    <p:sldId id="443" r:id="rId93"/>
    <p:sldId id="444" r:id="rId94"/>
    <p:sldId id="445" r:id="rId95"/>
    <p:sldId id="446" r:id="rId96"/>
    <p:sldId id="447" r:id="rId97"/>
    <p:sldId id="448" r:id="rId98"/>
    <p:sldId id="449" r:id="rId99"/>
    <p:sldId id="450" r:id="rId100"/>
    <p:sldId id="404" r:id="rId101"/>
    <p:sldId id="405" r:id="rId102"/>
    <p:sldId id="349" r:id="rId103"/>
    <p:sldId id="350" r:id="rId104"/>
    <p:sldId id="351" r:id="rId105"/>
    <p:sldId id="352" r:id="rId106"/>
    <p:sldId id="353" r:id="rId107"/>
    <p:sldId id="354" r:id="rId108"/>
    <p:sldId id="355" r:id="rId109"/>
    <p:sldId id="356" r:id="rId110"/>
    <p:sldId id="357" r:id="rId111"/>
    <p:sldId id="358" r:id="rId112"/>
    <p:sldId id="359" r:id="rId113"/>
  </p:sldIdLst>
  <p:sldSz cx="10369550" cy="6911975"/>
  <p:notesSz cx="9926638" cy="6797675"/>
  <p:defaultTextStyle>
    <a:defPPr>
      <a:defRPr lang="fi-FI"/>
    </a:defPPr>
    <a:lvl1pPr marL="0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>
          <p15:clr>
            <a:srgbClr val="A4A3A4"/>
          </p15:clr>
        </p15:guide>
        <p15:guide id="2" pos="326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C501"/>
    <a:srgbClr val="FF4770"/>
    <a:srgbClr val="9F01FF"/>
    <a:srgbClr val="F0F0F0"/>
    <a:srgbClr val="2F20EC"/>
    <a:srgbClr val="FCEE21"/>
    <a:srgbClr val="C11A4D"/>
    <a:srgbClr val="FE01D3"/>
    <a:srgbClr val="30BEFE"/>
    <a:srgbClr val="D49D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 preferSingleView="1">
    <p:restoredLeft sz="6061" autoAdjust="0"/>
    <p:restoredTop sz="94625" autoAdjust="0"/>
  </p:normalViewPr>
  <p:slideViewPr>
    <p:cSldViewPr showGuides="1">
      <p:cViewPr varScale="1">
        <p:scale>
          <a:sx n="116" d="100"/>
          <a:sy n="116" d="100"/>
        </p:scale>
        <p:origin x="1932" y="564"/>
      </p:cViewPr>
      <p:guideLst>
        <p:guide orient="horz" pos="2177"/>
        <p:guide pos="3266"/>
      </p:guideLst>
    </p:cSldViewPr>
  </p:slideViewPr>
  <p:outlineViewPr>
    <p:cViewPr>
      <p:scale>
        <a:sx n="33" d="100"/>
        <a:sy n="33" d="100"/>
      </p:scale>
      <p:origin x="0" y="1832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117" Type="http://schemas.openxmlformats.org/officeDocument/2006/relationships/viewProps" Target="viewProps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slide" Target="slides/slide83.xml"/><Relationship Id="rId112" Type="http://schemas.openxmlformats.org/officeDocument/2006/relationships/slide" Target="slides/slide106.xml"/><Relationship Id="rId16" Type="http://schemas.openxmlformats.org/officeDocument/2006/relationships/slide" Target="slides/slide10.xml"/><Relationship Id="rId107" Type="http://schemas.openxmlformats.org/officeDocument/2006/relationships/slide" Target="slides/slide10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87" Type="http://schemas.openxmlformats.org/officeDocument/2006/relationships/slide" Target="slides/slide81.xml"/><Relationship Id="rId102" Type="http://schemas.openxmlformats.org/officeDocument/2006/relationships/slide" Target="slides/slide96.xml"/><Relationship Id="rId110" Type="http://schemas.openxmlformats.org/officeDocument/2006/relationships/slide" Target="slides/slide104.xml"/><Relationship Id="rId115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90" Type="http://schemas.openxmlformats.org/officeDocument/2006/relationships/slide" Target="slides/slide84.xml"/><Relationship Id="rId95" Type="http://schemas.openxmlformats.org/officeDocument/2006/relationships/slide" Target="slides/slide89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slide" Target="slides/slide71.xml"/><Relationship Id="rId100" Type="http://schemas.openxmlformats.org/officeDocument/2006/relationships/slide" Target="slides/slide94.xml"/><Relationship Id="rId105" Type="http://schemas.openxmlformats.org/officeDocument/2006/relationships/slide" Target="slides/slide99.xml"/><Relationship Id="rId113" Type="http://schemas.openxmlformats.org/officeDocument/2006/relationships/slide" Target="slides/slide107.xml"/><Relationship Id="rId118" Type="http://schemas.openxmlformats.org/officeDocument/2006/relationships/theme" Target="theme/theme1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slide" Target="slides/slide87.xml"/><Relationship Id="rId98" Type="http://schemas.openxmlformats.org/officeDocument/2006/relationships/slide" Target="slides/slide9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103" Type="http://schemas.openxmlformats.org/officeDocument/2006/relationships/slide" Target="slides/slide97.xml"/><Relationship Id="rId108" Type="http://schemas.openxmlformats.org/officeDocument/2006/relationships/slide" Target="slides/slide102.xml"/><Relationship Id="rId11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slide" Target="slides/slide82.xml"/><Relationship Id="rId91" Type="http://schemas.openxmlformats.org/officeDocument/2006/relationships/slide" Target="slides/slide85.xml"/><Relationship Id="rId96" Type="http://schemas.openxmlformats.org/officeDocument/2006/relationships/slide" Target="slides/slide90.xml"/><Relationship Id="rId111" Type="http://schemas.openxmlformats.org/officeDocument/2006/relationships/slide" Target="slides/slide10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6" Type="http://schemas.openxmlformats.org/officeDocument/2006/relationships/slide" Target="slides/slide100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slide" Target="slides/slide80.xml"/><Relationship Id="rId94" Type="http://schemas.openxmlformats.org/officeDocument/2006/relationships/slide" Target="slides/slide88.xml"/><Relationship Id="rId99" Type="http://schemas.openxmlformats.org/officeDocument/2006/relationships/slide" Target="slides/slide93.xml"/><Relationship Id="rId101" Type="http://schemas.openxmlformats.org/officeDocument/2006/relationships/slide" Target="slides/slide9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109" Type="http://schemas.openxmlformats.org/officeDocument/2006/relationships/slide" Target="slides/slide10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97" Type="http://schemas.openxmlformats.org/officeDocument/2006/relationships/slide" Target="slides/slide91.xml"/><Relationship Id="rId104" Type="http://schemas.openxmlformats.org/officeDocument/2006/relationships/slide" Target="slides/slide98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slide" Target="slides/slide86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4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4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6.xlsx"/><Relationship Id="rId1" Type="http://schemas.openxmlformats.org/officeDocument/2006/relationships/themeOverride" Target="../theme/themeOverride2.xml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7.xlsx"/><Relationship Id="rId1" Type="http://schemas.openxmlformats.org/officeDocument/2006/relationships/themeOverride" Target="../theme/themeOverride3.xml"/></Relationships>
</file>

<file path=ppt/charts/_rels/chart4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8.xlsx"/><Relationship Id="rId1" Type="http://schemas.openxmlformats.org/officeDocument/2006/relationships/themeOverride" Target="../theme/themeOverride4.xml"/></Relationships>
</file>

<file path=ppt/charts/_rels/chart4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9.xlsx"/><Relationship Id="rId1" Type="http://schemas.openxmlformats.org/officeDocument/2006/relationships/themeOverride" Target="../theme/themeOverride5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5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0.xlsx"/><Relationship Id="rId1" Type="http://schemas.openxmlformats.org/officeDocument/2006/relationships/themeOverride" Target="../theme/themeOverride6.xml"/></Relationships>
</file>

<file path=ppt/charts/_rels/chart5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1.xlsx"/><Relationship Id="rId1" Type="http://schemas.openxmlformats.org/officeDocument/2006/relationships/themeOverride" Target="../theme/themeOverride7.xml"/></Relationships>
</file>

<file path=ppt/charts/_rels/chart5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2.xlsx"/><Relationship Id="rId1" Type="http://schemas.openxmlformats.org/officeDocument/2006/relationships/themeOverride" Target="../theme/themeOverride8.xml"/></Relationships>
</file>

<file path=ppt/charts/_rels/chart5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3.xlsx"/><Relationship Id="rId1" Type="http://schemas.openxmlformats.org/officeDocument/2006/relationships/themeOverride" Target="../theme/themeOverride9.xml"/></Relationships>
</file>

<file path=ppt/charts/_rels/chart5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4.xlsx"/><Relationship Id="rId1" Type="http://schemas.openxmlformats.org/officeDocument/2006/relationships/themeOverride" Target="../theme/themeOverride10.xml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6.xlsx"/><Relationship Id="rId1" Type="http://schemas.openxmlformats.org/officeDocument/2006/relationships/themeOverride" Target="../theme/themeOverride11.xml"/></Relationships>
</file>

<file path=ppt/charts/_rels/chart5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7.xlsx"/><Relationship Id="rId1" Type="http://schemas.openxmlformats.org/officeDocument/2006/relationships/themeOverride" Target="../theme/themeOverride12.xml"/></Relationships>
</file>

<file path=ppt/charts/_rels/chart5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8.xlsx"/><Relationship Id="rId1" Type="http://schemas.openxmlformats.org/officeDocument/2006/relationships/themeOverride" Target="../theme/themeOverride13.xml"/></Relationships>
</file>

<file path=ppt/charts/_rels/chart5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9.xlsx"/><Relationship Id="rId1" Type="http://schemas.openxmlformats.org/officeDocument/2006/relationships/themeOverride" Target="../theme/themeOverride1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0.xlsx"/><Relationship Id="rId1" Type="http://schemas.openxmlformats.org/officeDocument/2006/relationships/themeOverride" Target="../theme/themeOverride15.xml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1.xlsx"/><Relationship Id="rId1" Type="http://schemas.openxmlformats.org/officeDocument/2006/relationships/themeOverride" Target="../theme/themeOverride16.xml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Taul1!$A$2:$A$42</c:f>
              <c:strCache>
                <c:ptCount val="41"/>
                <c:pt idx="0">
                  <c:v>1975</c:v>
                </c:pt>
                <c:pt idx="1">
                  <c:v>1976</c:v>
                </c:pt>
                <c:pt idx="2">
                  <c:v>1977</c:v>
                </c:pt>
                <c:pt idx="3">
                  <c:v>1978</c:v>
                </c:pt>
                <c:pt idx="4">
                  <c:v>1979</c:v>
                </c:pt>
                <c:pt idx="5">
                  <c:v>1980</c:v>
                </c:pt>
                <c:pt idx="6">
                  <c:v>1981</c:v>
                </c:pt>
                <c:pt idx="7">
                  <c:v>1982</c:v>
                </c:pt>
                <c:pt idx="8">
                  <c:v>1983</c:v>
                </c:pt>
                <c:pt idx="9">
                  <c:v>1984</c:v>
                </c:pt>
                <c:pt idx="10">
                  <c:v>1985</c:v>
                </c:pt>
                <c:pt idx="11">
                  <c:v>1986</c:v>
                </c:pt>
                <c:pt idx="12">
                  <c:v>1987</c:v>
                </c:pt>
                <c:pt idx="13">
                  <c:v>1988</c:v>
                </c:pt>
                <c:pt idx="14">
                  <c:v>1989</c:v>
                </c:pt>
                <c:pt idx="15">
                  <c:v>1990</c:v>
                </c:pt>
                <c:pt idx="16">
                  <c:v>1991</c:v>
                </c:pt>
                <c:pt idx="17">
                  <c:v>1992</c:v>
                </c:pt>
                <c:pt idx="18">
                  <c:v>1993</c:v>
                </c:pt>
                <c:pt idx="19">
                  <c:v>1994</c:v>
                </c:pt>
                <c:pt idx="20">
                  <c:v>1995</c:v>
                </c:pt>
                <c:pt idx="21">
                  <c:v>1996</c:v>
                </c:pt>
                <c:pt idx="22">
                  <c:v>1997</c:v>
                </c:pt>
                <c:pt idx="23">
                  <c:v>1998</c:v>
                </c:pt>
                <c:pt idx="24">
                  <c:v>1999</c:v>
                </c:pt>
                <c:pt idx="25">
                  <c:v>2000</c:v>
                </c:pt>
                <c:pt idx="26">
                  <c:v>2001</c:v>
                </c:pt>
                <c:pt idx="27">
                  <c:v>2002</c:v>
                </c:pt>
                <c:pt idx="28">
                  <c:v>2003</c:v>
                </c:pt>
                <c:pt idx="29">
                  <c:v>2004</c:v>
                </c:pt>
                <c:pt idx="30">
                  <c:v>2005</c:v>
                </c:pt>
                <c:pt idx="31">
                  <c:v>2006</c:v>
                </c:pt>
                <c:pt idx="32">
                  <c:v>2007</c:v>
                </c:pt>
                <c:pt idx="33">
                  <c:v>2008</c:v>
                </c:pt>
                <c:pt idx="34">
                  <c:v>2009</c:v>
                </c:pt>
                <c:pt idx="35">
                  <c:v>2010</c:v>
                </c:pt>
                <c:pt idx="36">
                  <c:v>2011</c:v>
                </c:pt>
                <c:pt idx="37">
                  <c:v>2012</c:v>
                </c:pt>
                <c:pt idx="38">
                  <c:v>2013</c:v>
                </c:pt>
                <c:pt idx="39">
                  <c:v>2014</c:v>
                </c:pt>
                <c:pt idx="40">
                  <c:v>2015e</c:v>
                </c:pt>
              </c:strCache>
            </c:strRef>
          </c:cat>
          <c:val>
            <c:numRef>
              <c:f>Taul1!$B$2:$B$42</c:f>
              <c:numCache>
                <c:formatCode>General</c:formatCode>
                <c:ptCount val="41"/>
                <c:pt idx="0">
                  <c:v>24.5</c:v>
                </c:pt>
                <c:pt idx="1">
                  <c:v>32.799999999999997</c:v>
                </c:pt>
                <c:pt idx="2">
                  <c:v>31.7</c:v>
                </c:pt>
                <c:pt idx="3">
                  <c:v>30.9</c:v>
                </c:pt>
                <c:pt idx="4">
                  <c:v>22.1</c:v>
                </c:pt>
                <c:pt idx="5">
                  <c:v>22</c:v>
                </c:pt>
                <c:pt idx="6">
                  <c:v>30</c:v>
                </c:pt>
                <c:pt idx="7">
                  <c:v>34.9</c:v>
                </c:pt>
                <c:pt idx="8">
                  <c:v>40.1</c:v>
                </c:pt>
                <c:pt idx="9">
                  <c:v>26.8</c:v>
                </c:pt>
                <c:pt idx="10">
                  <c:v>30.7</c:v>
                </c:pt>
                <c:pt idx="11">
                  <c:v>27.2</c:v>
                </c:pt>
                <c:pt idx="12">
                  <c:v>30.8</c:v>
                </c:pt>
                <c:pt idx="13">
                  <c:v>21.3</c:v>
                </c:pt>
                <c:pt idx="14">
                  <c:v>20.100000000000001</c:v>
                </c:pt>
                <c:pt idx="15">
                  <c:v>16.100000000000001</c:v>
                </c:pt>
                <c:pt idx="16">
                  <c:v>6.2</c:v>
                </c:pt>
                <c:pt idx="17">
                  <c:v>3.7</c:v>
                </c:pt>
                <c:pt idx="18">
                  <c:v>5.8</c:v>
                </c:pt>
                <c:pt idx="19">
                  <c:v>5.0999999999999996</c:v>
                </c:pt>
                <c:pt idx="20">
                  <c:v>4.4000000000000004</c:v>
                </c:pt>
                <c:pt idx="21">
                  <c:v>4.8</c:v>
                </c:pt>
                <c:pt idx="22">
                  <c:v>6.1</c:v>
                </c:pt>
                <c:pt idx="23">
                  <c:v>5.2</c:v>
                </c:pt>
                <c:pt idx="24">
                  <c:v>3.6</c:v>
                </c:pt>
                <c:pt idx="25">
                  <c:v>3.8</c:v>
                </c:pt>
                <c:pt idx="26">
                  <c:v>5.4</c:v>
                </c:pt>
                <c:pt idx="27">
                  <c:v>6.3</c:v>
                </c:pt>
                <c:pt idx="28">
                  <c:v>7.6</c:v>
                </c:pt>
                <c:pt idx="29">
                  <c:v>10</c:v>
                </c:pt>
                <c:pt idx="30">
                  <c:v>12.6</c:v>
                </c:pt>
                <c:pt idx="31">
                  <c:v>10.8</c:v>
                </c:pt>
                <c:pt idx="32">
                  <c:v>10.7</c:v>
                </c:pt>
                <c:pt idx="33">
                  <c:v>12.4</c:v>
                </c:pt>
                <c:pt idx="34">
                  <c:v>7.7</c:v>
                </c:pt>
                <c:pt idx="35">
                  <c:v>8.3000000000000007</c:v>
                </c:pt>
                <c:pt idx="36">
                  <c:v>8.9</c:v>
                </c:pt>
                <c:pt idx="37">
                  <c:v>9.6</c:v>
                </c:pt>
                <c:pt idx="38">
                  <c:v>9.4</c:v>
                </c:pt>
                <c:pt idx="39">
                  <c:v>8.1</c:v>
                </c:pt>
                <c:pt idx="40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13950216"/>
        <c:axId val="113950608"/>
      </c:lineChart>
      <c:catAx>
        <c:axId val="113950216"/>
        <c:scaling>
          <c:orientation val="minMax"/>
        </c:scaling>
        <c:delete val="0"/>
        <c:axPos val="b"/>
        <c:numFmt formatCode="#,##0.00" sourceLinked="0"/>
        <c:majorTickMark val="out"/>
        <c:minorTickMark val="none"/>
        <c:tickLblPos val="nextTo"/>
        <c:txPr>
          <a:bodyPr rot="-5400000" vert="horz" anchor="ctr" anchorCtr="0"/>
          <a:lstStyle/>
          <a:p>
            <a:pPr>
              <a:defRPr sz="1200" b="1"/>
            </a:pPr>
            <a:endParaRPr lang="fi-FI"/>
          </a:p>
        </c:txPr>
        <c:crossAx val="113950608"/>
        <c:crosses val="autoZero"/>
        <c:auto val="1"/>
        <c:lblAlgn val="ctr"/>
        <c:lblOffset val="100"/>
        <c:noMultiLvlLbl val="0"/>
      </c:catAx>
      <c:valAx>
        <c:axId val="113950608"/>
        <c:scaling>
          <c:orientation val="minMax"/>
          <c:max val="42"/>
          <c:min val="0"/>
        </c:scaling>
        <c:delete val="0"/>
        <c:axPos val="l"/>
        <c:majorGridlines>
          <c:spPr>
            <a:ln w="3175" cmpd="sng">
              <a:solidFill>
                <a:schemeClr val="tx2">
                  <a:alpha val="20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fi-FI"/>
          </a:p>
        </c:txPr>
        <c:crossAx val="113950216"/>
        <c:crosses val="autoZero"/>
        <c:crossBetween val="between"/>
        <c:maj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485115766262397E-2"/>
          <c:y val="5.7395143487858721E-2"/>
          <c:w val="0.74090407938257996"/>
          <c:h val="0.9073079377821471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559.4</c:v>
                </c:pt>
                <c:pt idx="1">
                  <c:v>659</c:v>
                </c:pt>
                <c:pt idx="2">
                  <c:v>576.6</c:v>
                </c:pt>
                <c:pt idx="3">
                  <c:v>580.70000000000005</c:v>
                </c:pt>
                <c:pt idx="4">
                  <c:v>685.8</c:v>
                </c:pt>
                <c:pt idx="5">
                  <c:v>526</c:v>
                </c:pt>
                <c:pt idx="6">
                  <c:v>526</c:v>
                </c:pt>
                <c:pt idx="7">
                  <c:v>540.5</c:v>
                </c:pt>
                <c:pt idx="8">
                  <c:v>385.2</c:v>
                </c:pt>
                <c:pt idx="9">
                  <c:v>481.1</c:v>
                </c:pt>
                <c:pt idx="10">
                  <c:v>626.6</c:v>
                </c:pt>
                <c:pt idx="11">
                  <c:v>577.79999999999995</c:v>
                </c:pt>
                <c:pt idx="12">
                  <c:v>593.5</c:v>
                </c:pt>
                <c:pt idx="13">
                  <c:v>660.7</c:v>
                </c:pt>
                <c:pt idx="14">
                  <c:v>914.4</c:v>
                </c:pt>
                <c:pt idx="15">
                  <c:v>885.8</c:v>
                </c:pt>
                <c:pt idx="16">
                  <c:v>902.5</c:v>
                </c:pt>
                <c:pt idx="17">
                  <c:v>560.70000000000005</c:v>
                </c:pt>
                <c:pt idx="18">
                  <c:v>574.4</c:v>
                </c:pt>
                <c:pt idx="19">
                  <c:v>601.9</c:v>
                </c:pt>
                <c:pt idx="20">
                  <c:v>624.6</c:v>
                </c:pt>
                <c:pt idx="21">
                  <c:v>775.1</c:v>
                </c:pt>
                <c:pt idx="22">
                  <c:v>574.70000000000005</c:v>
                </c:pt>
                <c:pt idx="23">
                  <c:v>725.9</c:v>
                </c:pt>
                <c:pt idx="24">
                  <c:v>723.9</c:v>
                </c:pt>
                <c:pt idx="25">
                  <c:v>779.6</c:v>
                </c:pt>
                <c:pt idx="26">
                  <c:v>712.9</c:v>
                </c:pt>
                <c:pt idx="27">
                  <c:v>823.8</c:v>
                </c:pt>
                <c:pt idx="28">
                  <c:v>881.6</c:v>
                </c:pt>
                <c:pt idx="29">
                  <c:v>611.1</c:v>
                </c:pt>
                <c:pt idx="30">
                  <c:v>634.1</c:v>
                </c:pt>
                <c:pt idx="31">
                  <c:v>521.70000000000005</c:v>
                </c:pt>
                <c:pt idx="32">
                  <c:v>586.4</c:v>
                </c:pt>
                <c:pt idx="33">
                  <c:v>573.79999999999995</c:v>
                </c:pt>
                <c:pt idx="34">
                  <c:v>476.1</c:v>
                </c:pt>
                <c:pt idx="35">
                  <c:v>409.1</c:v>
                </c:pt>
                <c:pt idx="36">
                  <c:v>391.1</c:v>
                </c:pt>
                <c:pt idx="37">
                  <c:v>475.9</c:v>
                </c:pt>
                <c:pt idx="38">
                  <c:v>515.29999999999995</c:v>
                </c:pt>
                <c:pt idx="39">
                  <c:v>567.20000000000005</c:v>
                </c:pt>
                <c:pt idx="40">
                  <c:v>548</c:v>
                </c:pt>
                <c:pt idx="41">
                  <c:v>729.8</c:v>
                </c:pt>
                <c:pt idx="42">
                  <c:v>632.79999999999995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392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5200.2</c:v>
                </c:pt>
                <c:pt idx="1">
                  <c:v>5767</c:v>
                </c:pt>
                <c:pt idx="2">
                  <c:v>5818.9</c:v>
                </c:pt>
                <c:pt idx="3">
                  <c:v>6703.4</c:v>
                </c:pt>
                <c:pt idx="4">
                  <c:v>5543.7</c:v>
                </c:pt>
                <c:pt idx="5">
                  <c:v>5843.1</c:v>
                </c:pt>
                <c:pt idx="6">
                  <c:v>5969.9</c:v>
                </c:pt>
                <c:pt idx="7">
                  <c:v>6255.2</c:v>
                </c:pt>
                <c:pt idx="8">
                  <c:v>6634.9</c:v>
                </c:pt>
                <c:pt idx="9">
                  <c:v>6076.3</c:v>
                </c:pt>
                <c:pt idx="10">
                  <c:v>6294.4</c:v>
                </c:pt>
                <c:pt idx="11">
                  <c:v>6663.3</c:v>
                </c:pt>
                <c:pt idx="12">
                  <c:v>7508.8</c:v>
                </c:pt>
                <c:pt idx="13">
                  <c:v>6670.8</c:v>
                </c:pt>
                <c:pt idx="14">
                  <c:v>6418.7</c:v>
                </c:pt>
                <c:pt idx="15">
                  <c:v>6812.8</c:v>
                </c:pt>
                <c:pt idx="16">
                  <c:v>7157.5</c:v>
                </c:pt>
                <c:pt idx="17">
                  <c:v>4374.7</c:v>
                </c:pt>
                <c:pt idx="18">
                  <c:v>4472.2</c:v>
                </c:pt>
                <c:pt idx="19">
                  <c:v>4383.2</c:v>
                </c:pt>
                <c:pt idx="20">
                  <c:v>4848.3</c:v>
                </c:pt>
                <c:pt idx="21">
                  <c:v>4297.5</c:v>
                </c:pt>
                <c:pt idx="22">
                  <c:v>4350.3999999999996</c:v>
                </c:pt>
                <c:pt idx="23">
                  <c:v>4292.1000000000004</c:v>
                </c:pt>
                <c:pt idx="24">
                  <c:v>5310.6</c:v>
                </c:pt>
                <c:pt idx="25">
                  <c:v>4100.8</c:v>
                </c:pt>
                <c:pt idx="26">
                  <c:v>3886.8</c:v>
                </c:pt>
                <c:pt idx="27">
                  <c:v>3927.6</c:v>
                </c:pt>
                <c:pt idx="28">
                  <c:v>4788.5</c:v>
                </c:pt>
                <c:pt idx="29">
                  <c:v>3918.9</c:v>
                </c:pt>
                <c:pt idx="30">
                  <c:v>4578.8999999999996</c:v>
                </c:pt>
                <c:pt idx="31">
                  <c:v>4284.8999999999996</c:v>
                </c:pt>
                <c:pt idx="32">
                  <c:v>4602</c:v>
                </c:pt>
                <c:pt idx="33">
                  <c:v>3292.7</c:v>
                </c:pt>
                <c:pt idx="34">
                  <c:v>3676.3</c:v>
                </c:pt>
                <c:pt idx="35">
                  <c:v>3334.4</c:v>
                </c:pt>
                <c:pt idx="36">
                  <c:v>3916</c:v>
                </c:pt>
                <c:pt idx="37">
                  <c:v>3099.9</c:v>
                </c:pt>
                <c:pt idx="38">
                  <c:v>3134</c:v>
                </c:pt>
                <c:pt idx="39">
                  <c:v>3725.7</c:v>
                </c:pt>
                <c:pt idx="40">
                  <c:v>3714.9</c:v>
                </c:pt>
                <c:pt idx="41">
                  <c:v>3060.3</c:v>
                </c:pt>
                <c:pt idx="42">
                  <c:v>3174.7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54429600"/>
        <c:axId val="454429992"/>
      </c:areaChart>
      <c:catAx>
        <c:axId val="4544296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2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442999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54429992"/>
        <c:scaling>
          <c:orientation val="minMax"/>
          <c:max val="85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68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4429600"/>
        <c:crosses val="autoZero"/>
        <c:crossBetween val="midCat"/>
        <c:majorUnit val="500"/>
        <c:minorUnit val="100"/>
      </c:valAx>
      <c:spPr>
        <a:noFill/>
        <a:ln w="284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351708930540247"/>
          <c:y val="0.22967906356293097"/>
          <c:w val="0.16648291069459759"/>
          <c:h val="0.72438007146082473"/>
        </c:manualLayout>
      </c:layout>
      <c:overlay val="0"/>
      <c:spPr>
        <a:solidFill>
          <a:schemeClr val="bg1"/>
        </a:solidFill>
        <a:ln w="2848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2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54430776"/>
        <c:axId val="454431168"/>
      </c:lineChart>
      <c:catAx>
        <c:axId val="45443077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54431168"/>
        <c:crosses val="autoZero"/>
        <c:auto val="1"/>
        <c:lblAlgn val="ctr"/>
        <c:lblOffset val="100"/>
        <c:noMultiLvlLbl val="0"/>
      </c:catAx>
      <c:valAx>
        <c:axId val="45443116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5443077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37297875993577E-2"/>
          <c:y val="8.7128712871287123E-2"/>
          <c:w val="0.71970843727801292"/>
          <c:h val="0.7919995095171553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7274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1894.8</c:v>
                </c:pt>
                <c:pt idx="2">
                  <c:v>2909</c:v>
                </c:pt>
                <c:pt idx="3">
                  <c:v>1945.2</c:v>
                </c:pt>
                <c:pt idx="4">
                  <c:v>3121.1</c:v>
                </c:pt>
                <c:pt idx="5">
                  <c:v>3246.6</c:v>
                </c:pt>
                <c:pt idx="6">
                  <c:v>2292.5</c:v>
                </c:pt>
                <c:pt idx="7">
                  <c:v>2283.6</c:v>
                </c:pt>
                <c:pt idx="8">
                  <c:v>2886.5</c:v>
                </c:pt>
                <c:pt idx="9">
                  <c:v>2965.9</c:v>
                </c:pt>
                <c:pt idx="10">
                  <c:v>4169.8999999999996</c:v>
                </c:pt>
                <c:pt idx="11">
                  <c:v>2830.7</c:v>
                </c:pt>
                <c:pt idx="12">
                  <c:v>3315.2</c:v>
                </c:pt>
                <c:pt idx="13">
                  <c:v>3853.5</c:v>
                </c:pt>
                <c:pt idx="14">
                  <c:v>3214.9</c:v>
                </c:pt>
                <c:pt idx="15">
                  <c:v>3747.7</c:v>
                </c:pt>
                <c:pt idx="16">
                  <c:v>1848.4</c:v>
                </c:pt>
                <c:pt idx="17">
                  <c:v>1553.3</c:v>
                </c:pt>
                <c:pt idx="18">
                  <c:v>1445.8</c:v>
                </c:pt>
                <c:pt idx="19">
                  <c:v>1679</c:v>
                </c:pt>
                <c:pt idx="20">
                  <c:v>2092.9</c:v>
                </c:pt>
                <c:pt idx="21">
                  <c:v>1816.1</c:v>
                </c:pt>
                <c:pt idx="22">
                  <c:v>2226.9</c:v>
                </c:pt>
                <c:pt idx="23">
                  <c:v>2053.4</c:v>
                </c:pt>
                <c:pt idx="24">
                  <c:v>2763.2</c:v>
                </c:pt>
                <c:pt idx="25">
                  <c:v>2848.9</c:v>
                </c:pt>
                <c:pt idx="26">
                  <c:v>3653.7</c:v>
                </c:pt>
                <c:pt idx="27">
                  <c:v>2748.3</c:v>
                </c:pt>
                <c:pt idx="28">
                  <c:v>3262.5</c:v>
                </c:pt>
                <c:pt idx="29">
                  <c:v>3058.4</c:v>
                </c:pt>
                <c:pt idx="30">
                  <c:v>2899.8</c:v>
                </c:pt>
                <c:pt idx="31">
                  <c:v>2655.4</c:v>
                </c:pt>
                <c:pt idx="32">
                  <c:v>3345.7</c:v>
                </c:pt>
                <c:pt idx="33">
                  <c:v>2665.2</c:v>
                </c:pt>
                <c:pt idx="34">
                  <c:v>2856.1</c:v>
                </c:pt>
                <c:pt idx="35">
                  <c:v>2693.9</c:v>
                </c:pt>
                <c:pt idx="36">
                  <c:v>2661.6</c:v>
                </c:pt>
                <c:pt idx="37">
                  <c:v>3268.1</c:v>
                </c:pt>
                <c:pt idx="38">
                  <c:v>3511.9</c:v>
                </c:pt>
                <c:pt idx="39">
                  <c:v>4096.2</c:v>
                </c:pt>
                <c:pt idx="40">
                  <c:v>3287</c:v>
                </c:pt>
                <c:pt idx="41">
                  <c:v>2978.6</c:v>
                </c:pt>
                <c:pt idx="42">
                  <c:v>4863.1000000000004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1340.2</c:v>
                </c:pt>
                <c:pt idx="2">
                  <c:v>2343.1999999999998</c:v>
                </c:pt>
                <c:pt idx="3">
                  <c:v>1498.3</c:v>
                </c:pt>
                <c:pt idx="4">
                  <c:v>2293.9</c:v>
                </c:pt>
                <c:pt idx="5">
                  <c:v>2654</c:v>
                </c:pt>
                <c:pt idx="6">
                  <c:v>1691.6</c:v>
                </c:pt>
                <c:pt idx="7">
                  <c:v>1745.8</c:v>
                </c:pt>
                <c:pt idx="8">
                  <c:v>2291.1</c:v>
                </c:pt>
                <c:pt idx="9">
                  <c:v>2373.5</c:v>
                </c:pt>
                <c:pt idx="10">
                  <c:v>3557.9</c:v>
                </c:pt>
                <c:pt idx="11">
                  <c:v>2247.5</c:v>
                </c:pt>
                <c:pt idx="12">
                  <c:v>2655</c:v>
                </c:pt>
                <c:pt idx="13">
                  <c:v>3226.6</c:v>
                </c:pt>
                <c:pt idx="14">
                  <c:v>2572.6</c:v>
                </c:pt>
                <c:pt idx="15">
                  <c:v>3199.2</c:v>
                </c:pt>
                <c:pt idx="16">
                  <c:v>1390</c:v>
                </c:pt>
                <c:pt idx="17">
                  <c:v>1188.5999999999999</c:v>
                </c:pt>
                <c:pt idx="18">
                  <c:v>1071.2</c:v>
                </c:pt>
                <c:pt idx="19">
                  <c:v>1380.2</c:v>
                </c:pt>
                <c:pt idx="20">
                  <c:v>1668.1</c:v>
                </c:pt>
                <c:pt idx="21">
                  <c:v>1445.1</c:v>
                </c:pt>
                <c:pt idx="22">
                  <c:v>1776</c:v>
                </c:pt>
                <c:pt idx="23">
                  <c:v>1730.7</c:v>
                </c:pt>
                <c:pt idx="24">
                  <c:v>2052.4</c:v>
                </c:pt>
                <c:pt idx="25">
                  <c:v>2170.1</c:v>
                </c:pt>
                <c:pt idx="26">
                  <c:v>2941.5</c:v>
                </c:pt>
                <c:pt idx="27">
                  <c:v>2247.8000000000002</c:v>
                </c:pt>
                <c:pt idx="28">
                  <c:v>2628.2</c:v>
                </c:pt>
                <c:pt idx="29">
                  <c:v>2449.4</c:v>
                </c:pt>
                <c:pt idx="30">
                  <c:v>2303.3000000000002</c:v>
                </c:pt>
                <c:pt idx="31">
                  <c:v>2130.5</c:v>
                </c:pt>
                <c:pt idx="32">
                  <c:v>2774.4</c:v>
                </c:pt>
                <c:pt idx="33">
                  <c:v>2166.5</c:v>
                </c:pt>
                <c:pt idx="34">
                  <c:v>2210.4</c:v>
                </c:pt>
                <c:pt idx="35">
                  <c:v>2207.1999999999998</c:v>
                </c:pt>
                <c:pt idx="36">
                  <c:v>2123.1</c:v>
                </c:pt>
                <c:pt idx="37">
                  <c:v>2512.9</c:v>
                </c:pt>
                <c:pt idx="38">
                  <c:v>2688.2</c:v>
                </c:pt>
                <c:pt idx="39">
                  <c:v>3034.4</c:v>
                </c:pt>
                <c:pt idx="40">
                  <c:v>2603.1</c:v>
                </c:pt>
                <c:pt idx="41">
                  <c:v>2298.8000000000002</c:v>
                </c:pt>
                <c:pt idx="42">
                  <c:v>3910.6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554.6</c:v>
                </c:pt>
                <c:pt idx="2">
                  <c:v>565.70000000000005</c:v>
                </c:pt>
                <c:pt idx="3">
                  <c:v>446.9</c:v>
                </c:pt>
                <c:pt idx="4">
                  <c:v>827.2</c:v>
                </c:pt>
                <c:pt idx="5">
                  <c:v>592.6</c:v>
                </c:pt>
                <c:pt idx="6">
                  <c:v>600.9</c:v>
                </c:pt>
                <c:pt idx="7">
                  <c:v>537.79999999999995</c:v>
                </c:pt>
                <c:pt idx="8">
                  <c:v>595.4</c:v>
                </c:pt>
                <c:pt idx="9">
                  <c:v>592.4</c:v>
                </c:pt>
                <c:pt idx="10">
                  <c:v>611.9</c:v>
                </c:pt>
                <c:pt idx="11">
                  <c:v>583.20000000000005</c:v>
                </c:pt>
                <c:pt idx="12">
                  <c:v>660.2</c:v>
                </c:pt>
                <c:pt idx="13">
                  <c:v>626.9</c:v>
                </c:pt>
                <c:pt idx="14">
                  <c:v>642.29999999999995</c:v>
                </c:pt>
                <c:pt idx="15">
                  <c:v>548.5</c:v>
                </c:pt>
                <c:pt idx="16">
                  <c:v>458.4</c:v>
                </c:pt>
                <c:pt idx="17">
                  <c:v>364.6</c:v>
                </c:pt>
                <c:pt idx="18">
                  <c:v>374.5</c:v>
                </c:pt>
                <c:pt idx="19">
                  <c:v>298.8</c:v>
                </c:pt>
                <c:pt idx="20">
                  <c:v>424.8</c:v>
                </c:pt>
                <c:pt idx="21">
                  <c:v>370.9</c:v>
                </c:pt>
                <c:pt idx="22">
                  <c:v>450.8</c:v>
                </c:pt>
                <c:pt idx="23">
                  <c:v>322.7</c:v>
                </c:pt>
                <c:pt idx="24">
                  <c:v>710.8</c:v>
                </c:pt>
                <c:pt idx="25">
                  <c:v>678.8</c:v>
                </c:pt>
                <c:pt idx="26">
                  <c:v>712.2</c:v>
                </c:pt>
                <c:pt idx="27">
                  <c:v>500.5</c:v>
                </c:pt>
                <c:pt idx="28">
                  <c:v>634.29999999999995</c:v>
                </c:pt>
                <c:pt idx="29">
                  <c:v>609</c:v>
                </c:pt>
                <c:pt idx="30">
                  <c:v>596.5</c:v>
                </c:pt>
                <c:pt idx="31">
                  <c:v>524.9</c:v>
                </c:pt>
                <c:pt idx="32">
                  <c:v>571.29999999999995</c:v>
                </c:pt>
                <c:pt idx="33">
                  <c:v>498.8</c:v>
                </c:pt>
                <c:pt idx="34">
                  <c:v>645.79999999999995</c:v>
                </c:pt>
                <c:pt idx="35">
                  <c:v>486.7</c:v>
                </c:pt>
                <c:pt idx="36">
                  <c:v>538.5</c:v>
                </c:pt>
                <c:pt idx="37">
                  <c:v>755.2</c:v>
                </c:pt>
                <c:pt idx="38">
                  <c:v>823.6</c:v>
                </c:pt>
                <c:pt idx="39">
                  <c:v>1061.7</c:v>
                </c:pt>
                <c:pt idx="40">
                  <c:v>683.9</c:v>
                </c:pt>
                <c:pt idx="41">
                  <c:v>679.8</c:v>
                </c:pt>
                <c:pt idx="42">
                  <c:v>952.5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6321632"/>
        <c:axId val="246322024"/>
      </c:lineChart>
      <c:catAx>
        <c:axId val="24632163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93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632202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46322024"/>
        <c:scaling>
          <c:orientation val="minMax"/>
          <c:max val="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10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2" b="0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6321632"/>
        <c:crosses val="autoZero"/>
        <c:crossBetween val="midCat"/>
        <c:majorUnit val="500"/>
        <c:minorUnit val="100"/>
      </c:valAx>
      <c:spPr>
        <a:noFill/>
        <a:ln w="310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7214781387"/>
          <c:y val="0.26947676867499193"/>
          <c:w val="0.17688275259661471"/>
          <c:h val="0.60180248262570901"/>
        </c:manualLayout>
      </c:layout>
      <c:overlay val="0"/>
      <c:spPr>
        <a:solidFill>
          <a:schemeClr val="bg1"/>
        </a:solidFill>
        <a:ln w="310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6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9119170984455959E-2"/>
          <c:y val="6.2780269058295965E-2"/>
          <c:w val="0.73886010362694299"/>
          <c:h val="0.90408781319917431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1192.4000000000001</c:v>
                </c:pt>
                <c:pt idx="1">
                  <c:v>1291.3</c:v>
                </c:pt>
                <c:pt idx="2">
                  <c:v>1281</c:v>
                </c:pt>
                <c:pt idx="3">
                  <c:v>1234.9000000000001</c:v>
                </c:pt>
                <c:pt idx="4">
                  <c:v>1451.3</c:v>
                </c:pt>
                <c:pt idx="5">
                  <c:v>1508.1</c:v>
                </c:pt>
                <c:pt idx="6">
                  <c:v>1911.9</c:v>
                </c:pt>
                <c:pt idx="7">
                  <c:v>1774.7</c:v>
                </c:pt>
                <c:pt idx="8">
                  <c:v>1755</c:v>
                </c:pt>
                <c:pt idx="9">
                  <c:v>1953.2</c:v>
                </c:pt>
                <c:pt idx="10">
                  <c:v>2068.1</c:v>
                </c:pt>
                <c:pt idx="11">
                  <c:v>2258</c:v>
                </c:pt>
                <c:pt idx="12">
                  <c:v>1994.2</c:v>
                </c:pt>
                <c:pt idx="13">
                  <c:v>1859.6</c:v>
                </c:pt>
                <c:pt idx="14">
                  <c:v>1749</c:v>
                </c:pt>
                <c:pt idx="15">
                  <c:v>1729.8</c:v>
                </c:pt>
                <c:pt idx="16">
                  <c:v>1508.7</c:v>
                </c:pt>
                <c:pt idx="17">
                  <c:v>1429.3</c:v>
                </c:pt>
                <c:pt idx="18">
                  <c:v>1245.2</c:v>
                </c:pt>
                <c:pt idx="19">
                  <c:v>1198.7</c:v>
                </c:pt>
                <c:pt idx="20">
                  <c:v>1178.8</c:v>
                </c:pt>
                <c:pt idx="21">
                  <c:v>1140.5999999999999</c:v>
                </c:pt>
                <c:pt idx="22">
                  <c:v>1229.8</c:v>
                </c:pt>
                <c:pt idx="23">
                  <c:v>1067.5</c:v>
                </c:pt>
                <c:pt idx="24">
                  <c:v>1374.1</c:v>
                </c:pt>
                <c:pt idx="25">
                  <c:v>1716.3</c:v>
                </c:pt>
                <c:pt idx="26">
                  <c:v>1899.7</c:v>
                </c:pt>
                <c:pt idx="27">
                  <c:v>1843.4</c:v>
                </c:pt>
                <c:pt idx="28">
                  <c:v>1730.4</c:v>
                </c:pt>
                <c:pt idx="29">
                  <c:v>1791</c:v>
                </c:pt>
                <c:pt idx="30">
                  <c:v>2042.8</c:v>
                </c:pt>
                <c:pt idx="31">
                  <c:v>1649.3</c:v>
                </c:pt>
                <c:pt idx="32">
                  <c:v>1664.2</c:v>
                </c:pt>
                <c:pt idx="33">
                  <c:v>1448.8</c:v>
                </c:pt>
                <c:pt idx="34">
                  <c:v>1557.9</c:v>
                </c:pt>
                <c:pt idx="35">
                  <c:v>1571.8</c:v>
                </c:pt>
                <c:pt idx="36">
                  <c:v>1391.3</c:v>
                </c:pt>
                <c:pt idx="37">
                  <c:v>1587.6</c:v>
                </c:pt>
                <c:pt idx="38">
                  <c:v>1669.4</c:v>
                </c:pt>
                <c:pt idx="39">
                  <c:v>2113.9</c:v>
                </c:pt>
                <c:pt idx="40">
                  <c:v>2187.6999999999998</c:v>
                </c:pt>
                <c:pt idx="41">
                  <c:v>2287.6999999999998</c:v>
                </c:pt>
                <c:pt idx="42">
                  <c:v>2419.1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4490.2</c:v>
                </c:pt>
                <c:pt idx="1">
                  <c:v>4854.1000000000004</c:v>
                </c:pt>
                <c:pt idx="2">
                  <c:v>5961.7</c:v>
                </c:pt>
                <c:pt idx="3">
                  <c:v>6658.8</c:v>
                </c:pt>
                <c:pt idx="4">
                  <c:v>7516.7</c:v>
                </c:pt>
                <c:pt idx="5">
                  <c:v>8889.7999999999993</c:v>
                </c:pt>
                <c:pt idx="6">
                  <c:v>8164.4</c:v>
                </c:pt>
                <c:pt idx="7">
                  <c:v>8695.7999999999993</c:v>
                </c:pt>
                <c:pt idx="8">
                  <c:v>9114.6</c:v>
                </c:pt>
                <c:pt idx="9">
                  <c:v>9359.9</c:v>
                </c:pt>
                <c:pt idx="10">
                  <c:v>10658.7</c:v>
                </c:pt>
                <c:pt idx="11">
                  <c:v>10644.1</c:v>
                </c:pt>
                <c:pt idx="12">
                  <c:v>10859.3</c:v>
                </c:pt>
                <c:pt idx="13">
                  <c:v>11627.6</c:v>
                </c:pt>
                <c:pt idx="14">
                  <c:v>11427.6</c:v>
                </c:pt>
                <c:pt idx="15">
                  <c:v>12390.5</c:v>
                </c:pt>
                <c:pt idx="16">
                  <c:v>10935.4</c:v>
                </c:pt>
                <c:pt idx="17">
                  <c:v>9772.7999999999993</c:v>
                </c:pt>
                <c:pt idx="18">
                  <c:v>8518.9</c:v>
                </c:pt>
                <c:pt idx="19">
                  <c:v>8263.6</c:v>
                </c:pt>
                <c:pt idx="20">
                  <c:v>7040.6</c:v>
                </c:pt>
                <c:pt idx="21">
                  <c:v>6769.8</c:v>
                </c:pt>
                <c:pt idx="22">
                  <c:v>6776.1</c:v>
                </c:pt>
                <c:pt idx="23">
                  <c:v>6709.4</c:v>
                </c:pt>
                <c:pt idx="24">
                  <c:v>5747.3</c:v>
                </c:pt>
                <c:pt idx="25">
                  <c:v>5759.1</c:v>
                </c:pt>
                <c:pt idx="26">
                  <c:v>6490.4</c:v>
                </c:pt>
                <c:pt idx="27">
                  <c:v>6829.5</c:v>
                </c:pt>
                <c:pt idx="28">
                  <c:v>6895.3</c:v>
                </c:pt>
                <c:pt idx="29">
                  <c:v>6980.8</c:v>
                </c:pt>
                <c:pt idx="30">
                  <c:v>6635.9</c:v>
                </c:pt>
                <c:pt idx="31">
                  <c:v>6350.3</c:v>
                </c:pt>
                <c:pt idx="32">
                  <c:v>6674.6</c:v>
                </c:pt>
                <c:pt idx="33">
                  <c:v>6926.4</c:v>
                </c:pt>
                <c:pt idx="34">
                  <c:v>6677.5</c:v>
                </c:pt>
                <c:pt idx="35">
                  <c:v>6718.5</c:v>
                </c:pt>
                <c:pt idx="36">
                  <c:v>6091.4</c:v>
                </c:pt>
                <c:pt idx="37">
                  <c:v>6605.7</c:v>
                </c:pt>
                <c:pt idx="38">
                  <c:v>6621.9</c:v>
                </c:pt>
                <c:pt idx="39">
                  <c:v>7248.3</c:v>
                </c:pt>
                <c:pt idx="40">
                  <c:v>7335.2</c:v>
                </c:pt>
                <c:pt idx="41">
                  <c:v>7557.8</c:v>
                </c:pt>
                <c:pt idx="42">
                  <c:v>8547.6</c:v>
                </c:pt>
              </c:numCache>
            </c:numRef>
          </c:val>
        </c:ser>
        <c:ser>
          <c:idx val="4"/>
          <c:order val="2"/>
          <c:tx>
            <c:strRef>
              <c:f>Sheet1!$F$1</c:f>
              <c:strCache>
                <c:ptCount val="1"/>
              </c:strCache>
            </c:strRef>
          </c:tx>
          <c:spPr>
            <a:noFill/>
            <a:ln w="22895">
              <a:noFill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Sheet1!$F$2:$F$44</c:f>
              <c:numCache>
                <c:formatCode>General</c:formatCode>
                <c:ptCount val="4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46322808"/>
        <c:axId val="379724152"/>
      </c:areaChart>
      <c:catAx>
        <c:axId val="24632280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972415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9724152"/>
        <c:scaling>
          <c:orientation val="minMax"/>
          <c:max val="15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52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6322808"/>
        <c:crosses val="autoZero"/>
        <c:crossBetween val="midCat"/>
        <c:majorUnit val="1000"/>
        <c:minorUnit val="50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84248704663212437"/>
          <c:y val="0.12553233043671738"/>
          <c:w val="0.15751295336787566"/>
          <c:h val="0.71710157109482198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183299389002037"/>
          <c:w val="0.91956782713085239"/>
          <c:h val="0.81873727087576376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9724936"/>
        <c:axId val="379725328"/>
      </c:lineChart>
      <c:catAx>
        <c:axId val="379724936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379725328"/>
        <c:crosses val="autoZero"/>
        <c:auto val="1"/>
        <c:lblAlgn val="ctr"/>
        <c:lblOffset val="100"/>
        <c:noMultiLvlLbl val="0"/>
      </c:catAx>
      <c:valAx>
        <c:axId val="379725328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9724936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40696676921622E-2"/>
          <c:y val="8.7128712871287123E-2"/>
          <c:w val="0.72822008136330296"/>
          <c:h val="0.7720336060307384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132.5</c:v>
                </c:pt>
                <c:pt idx="2">
                  <c:v>130.6</c:v>
                </c:pt>
                <c:pt idx="3">
                  <c:v>128.6</c:v>
                </c:pt>
                <c:pt idx="4">
                  <c:v>138.4</c:v>
                </c:pt>
                <c:pt idx="5">
                  <c:v>148.1</c:v>
                </c:pt>
                <c:pt idx="6">
                  <c:v>139</c:v>
                </c:pt>
                <c:pt idx="7">
                  <c:v>129.9</c:v>
                </c:pt>
                <c:pt idx="8">
                  <c:v>140.1</c:v>
                </c:pt>
                <c:pt idx="9">
                  <c:v>150.4</c:v>
                </c:pt>
                <c:pt idx="10">
                  <c:v>145.6</c:v>
                </c:pt>
                <c:pt idx="11">
                  <c:v>140.80000000000001</c:v>
                </c:pt>
                <c:pt idx="12">
                  <c:v>149.19999999999999</c:v>
                </c:pt>
                <c:pt idx="13">
                  <c:v>157.5</c:v>
                </c:pt>
                <c:pt idx="14">
                  <c:v>147.1</c:v>
                </c:pt>
                <c:pt idx="15">
                  <c:v>136.80000000000001</c:v>
                </c:pt>
                <c:pt idx="16">
                  <c:v>129.9</c:v>
                </c:pt>
                <c:pt idx="17">
                  <c:v>123</c:v>
                </c:pt>
                <c:pt idx="18">
                  <c:v>114</c:v>
                </c:pt>
                <c:pt idx="19">
                  <c:v>105.1</c:v>
                </c:pt>
                <c:pt idx="20">
                  <c:v>109.4</c:v>
                </c:pt>
                <c:pt idx="21">
                  <c:v>113.6</c:v>
                </c:pt>
                <c:pt idx="22">
                  <c:v>116.7</c:v>
                </c:pt>
                <c:pt idx="23">
                  <c:v>119.7</c:v>
                </c:pt>
                <c:pt idx="24">
                  <c:v>171.8</c:v>
                </c:pt>
                <c:pt idx="25">
                  <c:v>198</c:v>
                </c:pt>
                <c:pt idx="26">
                  <c:v>167.3</c:v>
                </c:pt>
                <c:pt idx="27">
                  <c:v>177</c:v>
                </c:pt>
                <c:pt idx="28">
                  <c:v>222.7</c:v>
                </c:pt>
                <c:pt idx="29">
                  <c:v>226.1</c:v>
                </c:pt>
                <c:pt idx="30">
                  <c:v>255.8</c:v>
                </c:pt>
                <c:pt idx="31">
                  <c:v>164.9</c:v>
                </c:pt>
                <c:pt idx="32">
                  <c:v>187</c:v>
                </c:pt>
                <c:pt idx="33">
                  <c:v>210.6</c:v>
                </c:pt>
                <c:pt idx="34">
                  <c:v>187.4</c:v>
                </c:pt>
                <c:pt idx="35">
                  <c:v>175.5</c:v>
                </c:pt>
                <c:pt idx="36">
                  <c:v>221.9</c:v>
                </c:pt>
                <c:pt idx="37">
                  <c:v>226.9</c:v>
                </c:pt>
                <c:pt idx="38">
                  <c:v>217.5</c:v>
                </c:pt>
                <c:pt idx="39">
                  <c:v>166.1</c:v>
                </c:pt>
                <c:pt idx="40">
                  <c:v>268.89999999999998</c:v>
                </c:pt>
                <c:pt idx="41">
                  <c:v>231.3</c:v>
                </c:pt>
                <c:pt idx="42">
                  <c:v>241.4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32.5</c:v>
                </c:pt>
                <c:pt idx="2">
                  <c:v>37.299999999999997</c:v>
                </c:pt>
                <c:pt idx="3">
                  <c:v>42.1</c:v>
                </c:pt>
                <c:pt idx="4">
                  <c:v>47.4</c:v>
                </c:pt>
                <c:pt idx="5">
                  <c:v>52.6</c:v>
                </c:pt>
                <c:pt idx="6">
                  <c:v>44.1</c:v>
                </c:pt>
                <c:pt idx="7">
                  <c:v>35.6</c:v>
                </c:pt>
                <c:pt idx="8">
                  <c:v>36.200000000000003</c:v>
                </c:pt>
                <c:pt idx="9">
                  <c:v>36.799999999999997</c:v>
                </c:pt>
                <c:pt idx="10">
                  <c:v>39.200000000000003</c:v>
                </c:pt>
                <c:pt idx="11">
                  <c:v>41.7</c:v>
                </c:pt>
                <c:pt idx="12">
                  <c:v>41.9</c:v>
                </c:pt>
                <c:pt idx="13">
                  <c:v>42.1</c:v>
                </c:pt>
                <c:pt idx="14">
                  <c:v>35.5</c:v>
                </c:pt>
                <c:pt idx="15">
                  <c:v>28.9</c:v>
                </c:pt>
                <c:pt idx="16">
                  <c:v>27.9</c:v>
                </c:pt>
                <c:pt idx="17">
                  <c:v>26.8</c:v>
                </c:pt>
                <c:pt idx="18">
                  <c:v>24.9</c:v>
                </c:pt>
                <c:pt idx="19">
                  <c:v>22.9</c:v>
                </c:pt>
                <c:pt idx="20">
                  <c:v>22.7</c:v>
                </c:pt>
                <c:pt idx="21">
                  <c:v>22.4</c:v>
                </c:pt>
                <c:pt idx="22">
                  <c:v>23.4</c:v>
                </c:pt>
                <c:pt idx="23">
                  <c:v>24.4</c:v>
                </c:pt>
                <c:pt idx="24">
                  <c:v>15.9</c:v>
                </c:pt>
                <c:pt idx="25">
                  <c:v>29.1</c:v>
                </c:pt>
                <c:pt idx="26">
                  <c:v>25.1</c:v>
                </c:pt>
                <c:pt idx="27">
                  <c:v>17.5</c:v>
                </c:pt>
                <c:pt idx="28">
                  <c:v>23.7</c:v>
                </c:pt>
                <c:pt idx="29">
                  <c:v>29.6</c:v>
                </c:pt>
                <c:pt idx="30">
                  <c:v>56.4</c:v>
                </c:pt>
                <c:pt idx="31">
                  <c:v>23.5</c:v>
                </c:pt>
                <c:pt idx="32">
                  <c:v>21.1</c:v>
                </c:pt>
                <c:pt idx="33">
                  <c:v>28.3</c:v>
                </c:pt>
                <c:pt idx="34">
                  <c:v>27.4</c:v>
                </c:pt>
                <c:pt idx="35">
                  <c:v>21.2</c:v>
                </c:pt>
                <c:pt idx="36">
                  <c:v>27.5</c:v>
                </c:pt>
                <c:pt idx="37">
                  <c:v>26.7</c:v>
                </c:pt>
                <c:pt idx="38">
                  <c:v>34.5</c:v>
                </c:pt>
                <c:pt idx="39">
                  <c:v>23.1</c:v>
                </c:pt>
                <c:pt idx="40">
                  <c:v>32.200000000000003</c:v>
                </c:pt>
                <c:pt idx="41">
                  <c:v>23.2</c:v>
                </c:pt>
                <c:pt idx="42">
                  <c:v>32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100</c:v>
                </c:pt>
                <c:pt idx="2">
                  <c:v>93.3</c:v>
                </c:pt>
                <c:pt idx="3">
                  <c:v>86.5</c:v>
                </c:pt>
                <c:pt idx="4">
                  <c:v>91</c:v>
                </c:pt>
                <c:pt idx="5">
                  <c:v>95.5</c:v>
                </c:pt>
                <c:pt idx="6">
                  <c:v>94.9</c:v>
                </c:pt>
                <c:pt idx="7">
                  <c:v>94.3</c:v>
                </c:pt>
                <c:pt idx="8">
                  <c:v>104</c:v>
                </c:pt>
                <c:pt idx="9">
                  <c:v>113.6</c:v>
                </c:pt>
                <c:pt idx="10">
                  <c:v>106.4</c:v>
                </c:pt>
                <c:pt idx="11">
                  <c:v>99.1</c:v>
                </c:pt>
                <c:pt idx="12">
                  <c:v>107.2</c:v>
                </c:pt>
                <c:pt idx="13">
                  <c:v>115.4</c:v>
                </c:pt>
                <c:pt idx="14">
                  <c:v>111.6</c:v>
                </c:pt>
                <c:pt idx="15">
                  <c:v>107.9</c:v>
                </c:pt>
                <c:pt idx="16">
                  <c:v>102</c:v>
                </c:pt>
                <c:pt idx="17">
                  <c:v>96.1</c:v>
                </c:pt>
                <c:pt idx="18">
                  <c:v>89.1</c:v>
                </c:pt>
                <c:pt idx="19">
                  <c:v>82.2</c:v>
                </c:pt>
                <c:pt idx="20">
                  <c:v>86.7</c:v>
                </c:pt>
                <c:pt idx="21">
                  <c:v>91.2</c:v>
                </c:pt>
                <c:pt idx="22">
                  <c:v>93.3</c:v>
                </c:pt>
                <c:pt idx="23">
                  <c:v>95.3</c:v>
                </c:pt>
                <c:pt idx="24">
                  <c:v>155.80000000000001</c:v>
                </c:pt>
                <c:pt idx="25">
                  <c:v>168.9</c:v>
                </c:pt>
                <c:pt idx="26">
                  <c:v>142.19999999999999</c:v>
                </c:pt>
                <c:pt idx="27">
                  <c:v>159.5</c:v>
                </c:pt>
                <c:pt idx="28">
                  <c:v>199</c:v>
                </c:pt>
                <c:pt idx="29">
                  <c:v>196.5</c:v>
                </c:pt>
                <c:pt idx="30">
                  <c:v>199.4</c:v>
                </c:pt>
                <c:pt idx="31">
                  <c:v>141.4</c:v>
                </c:pt>
                <c:pt idx="32">
                  <c:v>165.9</c:v>
                </c:pt>
                <c:pt idx="33">
                  <c:v>182.3</c:v>
                </c:pt>
                <c:pt idx="34">
                  <c:v>160</c:v>
                </c:pt>
                <c:pt idx="35">
                  <c:v>154.30000000000001</c:v>
                </c:pt>
                <c:pt idx="36">
                  <c:v>194.3</c:v>
                </c:pt>
                <c:pt idx="37">
                  <c:v>200.3</c:v>
                </c:pt>
                <c:pt idx="38">
                  <c:v>183</c:v>
                </c:pt>
                <c:pt idx="39">
                  <c:v>143</c:v>
                </c:pt>
                <c:pt idx="40">
                  <c:v>236.7</c:v>
                </c:pt>
                <c:pt idx="41">
                  <c:v>208.1</c:v>
                </c:pt>
                <c:pt idx="42">
                  <c:v>209.4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70725624"/>
        <c:axId val="370726016"/>
      </c:lineChart>
      <c:catAx>
        <c:axId val="3707256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01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07260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370726016"/>
        <c:scaling>
          <c:orientation val="minMax"/>
          <c:max val="32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9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7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0725624"/>
        <c:crosses val="autoZero"/>
        <c:crossBetween val="midCat"/>
        <c:majorUnit val="20"/>
        <c:minorUnit val="10"/>
      </c:valAx>
      <c:spPr>
        <a:noFill/>
        <a:ln w="2919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1693363844393596"/>
          <c:y val="0.23459971914020986"/>
          <c:w val="0.16760738971325739"/>
          <c:h val="0.63927545627616122"/>
        </c:manualLayout>
      </c:layout>
      <c:overlay val="0"/>
      <c:spPr>
        <a:solidFill>
          <a:schemeClr val="bg1"/>
        </a:solidFill>
        <a:ln w="2919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99082447770842E-2"/>
          <c:y val="6.2780156016536651E-2"/>
          <c:w val="0.76165803108808294"/>
          <c:h val="0.9047051314957237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448">
              <a:solidFill>
                <a:schemeClr val="tx1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160.4</c:v>
                </c:pt>
                <c:pt idx="1">
                  <c:v>181.1</c:v>
                </c:pt>
                <c:pt idx="2">
                  <c:v>181.4</c:v>
                </c:pt>
                <c:pt idx="3">
                  <c:v>181.6</c:v>
                </c:pt>
                <c:pt idx="4">
                  <c:v>182.9</c:v>
                </c:pt>
                <c:pt idx="5">
                  <c:v>184.2</c:v>
                </c:pt>
                <c:pt idx="6">
                  <c:v>191.7</c:v>
                </c:pt>
                <c:pt idx="7">
                  <c:v>199.2</c:v>
                </c:pt>
                <c:pt idx="8">
                  <c:v>205.5</c:v>
                </c:pt>
                <c:pt idx="9">
                  <c:v>211.8</c:v>
                </c:pt>
                <c:pt idx="10">
                  <c:v>210.9</c:v>
                </c:pt>
                <c:pt idx="11">
                  <c:v>210</c:v>
                </c:pt>
                <c:pt idx="12">
                  <c:v>219</c:v>
                </c:pt>
                <c:pt idx="13">
                  <c:v>228</c:v>
                </c:pt>
                <c:pt idx="14">
                  <c:v>231.9</c:v>
                </c:pt>
                <c:pt idx="15">
                  <c:v>235.8</c:v>
                </c:pt>
                <c:pt idx="16">
                  <c:v>221.5</c:v>
                </c:pt>
                <c:pt idx="17">
                  <c:v>207.2</c:v>
                </c:pt>
                <c:pt idx="18">
                  <c:v>206.6</c:v>
                </c:pt>
                <c:pt idx="19">
                  <c:v>206</c:v>
                </c:pt>
                <c:pt idx="20">
                  <c:v>205</c:v>
                </c:pt>
                <c:pt idx="21">
                  <c:v>204.1</c:v>
                </c:pt>
                <c:pt idx="22">
                  <c:v>203.7</c:v>
                </c:pt>
                <c:pt idx="23">
                  <c:v>203.4</c:v>
                </c:pt>
                <c:pt idx="24">
                  <c:v>226</c:v>
                </c:pt>
                <c:pt idx="25">
                  <c:v>248.6</c:v>
                </c:pt>
                <c:pt idx="26">
                  <c:v>259.7</c:v>
                </c:pt>
                <c:pt idx="27">
                  <c:v>270.39999999999998</c:v>
                </c:pt>
                <c:pt idx="28">
                  <c:v>256.5</c:v>
                </c:pt>
                <c:pt idx="29">
                  <c:v>275.2</c:v>
                </c:pt>
                <c:pt idx="30">
                  <c:v>321.89999999999998</c:v>
                </c:pt>
                <c:pt idx="31">
                  <c:v>269.10000000000002</c:v>
                </c:pt>
                <c:pt idx="32">
                  <c:v>267.8</c:v>
                </c:pt>
                <c:pt idx="33">
                  <c:v>310.10000000000002</c:v>
                </c:pt>
                <c:pt idx="34">
                  <c:v>337.1</c:v>
                </c:pt>
                <c:pt idx="35">
                  <c:v>327.5</c:v>
                </c:pt>
                <c:pt idx="36">
                  <c:v>333.3</c:v>
                </c:pt>
                <c:pt idx="37">
                  <c:v>363.2</c:v>
                </c:pt>
                <c:pt idx="38">
                  <c:v>386.6</c:v>
                </c:pt>
                <c:pt idx="39">
                  <c:v>372.2</c:v>
                </c:pt>
                <c:pt idx="40">
                  <c:v>402.4</c:v>
                </c:pt>
                <c:pt idx="41">
                  <c:v>417</c:v>
                </c:pt>
                <c:pt idx="42">
                  <c:v>438.1</c:v>
                </c:pt>
              </c:numCache>
            </c:numRef>
          </c:val>
        </c:ser>
        <c:ser>
          <c:idx val="2"/>
          <c:order val="1"/>
          <c:tx>
            <c:strRef>
              <c:f>Sheet1!$D$1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448">
              <a:solidFill>
                <a:schemeClr val="tx1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Sheet1!$D$2:$D$44</c:f>
              <c:numCache>
                <c:formatCode>General</c:formatCode>
                <c:ptCount val="43"/>
                <c:pt idx="0">
                  <c:v>127.9</c:v>
                </c:pt>
                <c:pt idx="1">
                  <c:v>130.5</c:v>
                </c:pt>
                <c:pt idx="2">
                  <c:v>149.9</c:v>
                </c:pt>
                <c:pt idx="3">
                  <c:v>169.3</c:v>
                </c:pt>
                <c:pt idx="4">
                  <c:v>194.1</c:v>
                </c:pt>
                <c:pt idx="5">
                  <c:v>218.8</c:v>
                </c:pt>
                <c:pt idx="6">
                  <c:v>207.6</c:v>
                </c:pt>
                <c:pt idx="7">
                  <c:v>196.3</c:v>
                </c:pt>
                <c:pt idx="8">
                  <c:v>186.9</c:v>
                </c:pt>
                <c:pt idx="9">
                  <c:v>177.6</c:v>
                </c:pt>
                <c:pt idx="10">
                  <c:v>185.3</c:v>
                </c:pt>
                <c:pt idx="11">
                  <c:v>193.1</c:v>
                </c:pt>
                <c:pt idx="12">
                  <c:v>195.5</c:v>
                </c:pt>
                <c:pt idx="13">
                  <c:v>197.9</c:v>
                </c:pt>
                <c:pt idx="14">
                  <c:v>184.1</c:v>
                </c:pt>
                <c:pt idx="15">
                  <c:v>170.3</c:v>
                </c:pt>
                <c:pt idx="16">
                  <c:v>139.69999999999999</c:v>
                </c:pt>
                <c:pt idx="17">
                  <c:v>109.2</c:v>
                </c:pt>
                <c:pt idx="18">
                  <c:v>101.1</c:v>
                </c:pt>
                <c:pt idx="19">
                  <c:v>93</c:v>
                </c:pt>
                <c:pt idx="20">
                  <c:v>85.6</c:v>
                </c:pt>
                <c:pt idx="21">
                  <c:v>78.2</c:v>
                </c:pt>
                <c:pt idx="22">
                  <c:v>85.1</c:v>
                </c:pt>
                <c:pt idx="23">
                  <c:v>92</c:v>
                </c:pt>
                <c:pt idx="24">
                  <c:v>80.599999999999994</c:v>
                </c:pt>
                <c:pt idx="25">
                  <c:v>84.8</c:v>
                </c:pt>
                <c:pt idx="26">
                  <c:v>83.1</c:v>
                </c:pt>
                <c:pt idx="27">
                  <c:v>75.099999999999994</c:v>
                </c:pt>
                <c:pt idx="28">
                  <c:v>68.7</c:v>
                </c:pt>
                <c:pt idx="29">
                  <c:v>70.8</c:v>
                </c:pt>
                <c:pt idx="30">
                  <c:v>80.099999999999994</c:v>
                </c:pt>
                <c:pt idx="31">
                  <c:v>64.7</c:v>
                </c:pt>
                <c:pt idx="32">
                  <c:v>58.9</c:v>
                </c:pt>
                <c:pt idx="33">
                  <c:v>64.099999999999994</c:v>
                </c:pt>
                <c:pt idx="34">
                  <c:v>71.7</c:v>
                </c:pt>
                <c:pt idx="35">
                  <c:v>61.9</c:v>
                </c:pt>
                <c:pt idx="36">
                  <c:v>65.599999999999994</c:v>
                </c:pt>
                <c:pt idx="37">
                  <c:v>66.3</c:v>
                </c:pt>
                <c:pt idx="38">
                  <c:v>69.2</c:v>
                </c:pt>
                <c:pt idx="39">
                  <c:v>67.5</c:v>
                </c:pt>
                <c:pt idx="40">
                  <c:v>69.400000000000006</c:v>
                </c:pt>
                <c:pt idx="41">
                  <c:v>63</c:v>
                </c:pt>
                <c:pt idx="42">
                  <c:v>63.6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70726800"/>
        <c:axId val="370727192"/>
      </c:areaChart>
      <c:catAx>
        <c:axId val="3707268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1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0727192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70727192"/>
        <c:scaling>
          <c:orientation val="minMax"/>
          <c:max val="6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6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70726800"/>
        <c:crosses val="autoZero"/>
        <c:crossBetween val="midCat"/>
        <c:majorUnit val="50"/>
        <c:minorUnit val="10"/>
      </c:valAx>
      <c:spPr>
        <a:noFill/>
        <a:ln w="286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248704663212437"/>
          <c:y val="0.22076895665086946"/>
          <c:w val="0.15751295336787566"/>
          <c:h val="0.75447848585126165"/>
        </c:manualLayout>
      </c:layout>
      <c:overlay val="0"/>
      <c:spPr>
        <a:solidFill>
          <a:schemeClr val="bg1"/>
        </a:solidFill>
        <a:ln w="286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51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268872"/>
        <c:axId val="463269264"/>
      </c:lineChart>
      <c:catAx>
        <c:axId val="463268872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463269264"/>
        <c:crosses val="autoZero"/>
        <c:auto val="1"/>
        <c:lblAlgn val="ctr"/>
        <c:lblOffset val="100"/>
        <c:noMultiLvlLbl val="0"/>
      </c:catAx>
      <c:valAx>
        <c:axId val="463269264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3268872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719178184051295E-2"/>
          <c:y val="7.4803149606299218E-2"/>
          <c:w val="0.75765837916521972"/>
          <c:h val="0.89556211384962758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1646">
              <a:solidFill>
                <a:srgbClr val="FF0000"/>
              </a:solidFill>
              <a:prstDash val="solid"/>
            </a:ln>
          </c:spPr>
          <c:marker>
            <c:symbol val="diamond"/>
            <c:size val="4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0">
                  <c:v>288.39999999999998</c:v>
                </c:pt>
                <c:pt idx="11">
                  <c:v>243.2</c:v>
                </c:pt>
                <c:pt idx="12">
                  <c:v>393.8</c:v>
                </c:pt>
                <c:pt idx="13">
                  <c:v>446.1</c:v>
                </c:pt>
                <c:pt idx="14">
                  <c:v>522.70000000000005</c:v>
                </c:pt>
                <c:pt idx="15">
                  <c:v>281.8</c:v>
                </c:pt>
                <c:pt idx="16">
                  <c:v>433.3</c:v>
                </c:pt>
                <c:pt idx="17">
                  <c:v>373.7</c:v>
                </c:pt>
                <c:pt idx="18">
                  <c:v>432.8</c:v>
                </c:pt>
                <c:pt idx="19">
                  <c:v>383.1</c:v>
                </c:pt>
                <c:pt idx="20">
                  <c:v>507.2</c:v>
                </c:pt>
                <c:pt idx="21">
                  <c:v>414.9</c:v>
                </c:pt>
                <c:pt idx="22">
                  <c:v>319.89999999999998</c:v>
                </c:pt>
                <c:pt idx="23">
                  <c:v>310</c:v>
                </c:pt>
                <c:pt idx="24">
                  <c:v>506.3</c:v>
                </c:pt>
                <c:pt idx="25">
                  <c:v>610.20000000000005</c:v>
                </c:pt>
                <c:pt idx="26">
                  <c:v>378.1</c:v>
                </c:pt>
                <c:pt idx="27">
                  <c:v>337.8</c:v>
                </c:pt>
                <c:pt idx="28">
                  <c:v>505</c:v>
                </c:pt>
                <c:pt idx="29">
                  <c:v>546.29999999999995</c:v>
                </c:pt>
                <c:pt idx="30">
                  <c:v>555.9</c:v>
                </c:pt>
                <c:pt idx="31">
                  <c:v>380.8</c:v>
                </c:pt>
                <c:pt idx="32">
                  <c:v>482.7</c:v>
                </c:pt>
                <c:pt idx="33">
                  <c:v>673.6</c:v>
                </c:pt>
                <c:pt idx="34">
                  <c:v>572.79999999999995</c:v>
                </c:pt>
                <c:pt idx="35">
                  <c:v>474.8</c:v>
                </c:pt>
                <c:pt idx="36">
                  <c:v>619.29999999999995</c:v>
                </c:pt>
                <c:pt idx="37">
                  <c:v>654.20000000000005</c:v>
                </c:pt>
                <c:pt idx="38">
                  <c:v>501.8</c:v>
                </c:pt>
                <c:pt idx="39">
                  <c:v>553.70000000000005</c:v>
                </c:pt>
                <c:pt idx="40">
                  <c:v>605.6</c:v>
                </c:pt>
                <c:pt idx="41">
                  <c:v>537.9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3270048"/>
        <c:axId val="469413384"/>
      </c:lineChart>
      <c:catAx>
        <c:axId val="463270048"/>
        <c:scaling>
          <c:orientation val="minMax"/>
        </c:scaling>
        <c:delete val="0"/>
        <c:axPos val="b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742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9413384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469413384"/>
        <c:scaling>
          <c:orientation val="minMax"/>
          <c:max val="85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646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55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3270048"/>
        <c:crosses val="autoZero"/>
        <c:crossBetween val="midCat"/>
        <c:majorUnit val="50"/>
        <c:minorUnit val="10"/>
      </c:valAx>
      <c:spPr>
        <a:noFill/>
        <a:ln w="11646">
          <a:solidFill>
            <a:srgbClr val="003366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51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451751412700767E-2"/>
          <c:y val="6.8897637795275593E-2"/>
          <c:w val="0.83962515318894193"/>
          <c:h val="0.88039222112942284"/>
        </c:manualLayout>
      </c:layout>
      <c:areaChart>
        <c:grouping val="stacked"/>
        <c:varyColors val="0"/>
        <c:ser>
          <c:idx val="1"/>
          <c:order val="0"/>
          <c:tx>
            <c:strRef>
              <c:f>Sheet1!$C$1</c:f>
              <c:strCache>
                <c:ptCount val="1"/>
                <c:pt idx="0">
                  <c:v>Yhteensä / Total</c:v>
                </c:pt>
              </c:strCache>
            </c:strRef>
          </c:tx>
          <c:spPr>
            <a:solidFill>
              <a:srgbClr val="00CCFF"/>
            </a:solidFill>
            <a:ln w="11020">
              <a:solidFill>
                <a:srgbClr val="003366"/>
              </a:solidFill>
              <a:prstDash val="solid"/>
            </a:ln>
          </c:spPr>
          <c:cat>
            <c:strRef>
              <c:f>Sheet1!$A$2:$A$36</c:f>
              <c:strCache>
                <c:ptCount val="34"/>
                <c:pt idx="0">
                  <c:v>2006,IV</c:v>
                </c:pt>
                <c:pt idx="1">
                  <c:v>2007,I</c:v>
                </c:pt>
                <c:pt idx="2">
                  <c:v>2007,II</c:v>
                </c:pt>
                <c:pt idx="3">
                  <c:v>2007,III</c:v>
                </c:pt>
                <c:pt idx="4">
                  <c:v>2007,IV</c:v>
                </c:pt>
                <c:pt idx="5">
                  <c:v>2008,I</c:v>
                </c:pt>
                <c:pt idx="6">
                  <c:v>2008,II</c:v>
                </c:pt>
                <c:pt idx="7">
                  <c:v>2008,III</c:v>
                </c:pt>
                <c:pt idx="8">
                  <c:v>2008,IV</c:v>
                </c:pt>
                <c:pt idx="9">
                  <c:v>2009,I</c:v>
                </c:pt>
                <c:pt idx="10">
                  <c:v>2009,II</c:v>
                </c:pt>
                <c:pt idx="11">
                  <c:v>2009,III</c:v>
                </c:pt>
                <c:pt idx="12">
                  <c:v>2009,IV</c:v>
                </c:pt>
                <c:pt idx="13">
                  <c:v>2010,I</c:v>
                </c:pt>
                <c:pt idx="17">
                  <c:v>2011,I</c:v>
                </c:pt>
                <c:pt idx="21">
                  <c:v>2012,I</c:v>
                </c:pt>
                <c:pt idx="25">
                  <c:v>2013,I</c:v>
                </c:pt>
                <c:pt idx="29">
                  <c:v>2014,I</c:v>
                </c:pt>
                <c:pt idx="33">
                  <c:v>2015,I</c:v>
                </c:pt>
              </c:strCache>
            </c:strRef>
          </c:cat>
          <c:val>
            <c:numRef>
              <c:f>Sheet1!$C$2:$C$36</c:f>
              <c:numCache>
                <c:formatCode>General</c:formatCode>
                <c:ptCount val="35"/>
                <c:pt idx="0">
                  <c:v>962.6</c:v>
                </c:pt>
                <c:pt idx="1">
                  <c:v>962.6</c:v>
                </c:pt>
                <c:pt idx="2">
                  <c:v>962.6</c:v>
                </c:pt>
                <c:pt idx="3">
                  <c:v>901.6</c:v>
                </c:pt>
                <c:pt idx="4">
                  <c:v>881.5</c:v>
                </c:pt>
                <c:pt idx="5">
                  <c:v>920.1</c:v>
                </c:pt>
                <c:pt idx="6">
                  <c:v>1043.3</c:v>
                </c:pt>
                <c:pt idx="7">
                  <c:v>965.4</c:v>
                </c:pt>
                <c:pt idx="8">
                  <c:v>942.5</c:v>
                </c:pt>
                <c:pt idx="9">
                  <c:v>931.9</c:v>
                </c:pt>
                <c:pt idx="10">
                  <c:v>963.2</c:v>
                </c:pt>
                <c:pt idx="11">
                  <c:v>1004.5</c:v>
                </c:pt>
                <c:pt idx="12">
                  <c:v>1088.4000000000001</c:v>
                </c:pt>
                <c:pt idx="13">
                  <c:v>1108.3</c:v>
                </c:pt>
                <c:pt idx="14">
                  <c:v>996.2</c:v>
                </c:pt>
                <c:pt idx="15">
                  <c:v>977.6</c:v>
                </c:pt>
                <c:pt idx="16">
                  <c:v>1039.0999999999999</c:v>
                </c:pt>
                <c:pt idx="17">
                  <c:v>1260.7</c:v>
                </c:pt>
                <c:pt idx="18">
                  <c:v>1228.2</c:v>
                </c:pt>
                <c:pt idx="19">
                  <c:v>1187.5999999999999</c:v>
                </c:pt>
                <c:pt idx="20">
                  <c:v>1244.8</c:v>
                </c:pt>
                <c:pt idx="21">
                  <c:v>1358.1</c:v>
                </c:pt>
                <c:pt idx="22">
                  <c:v>1488.9</c:v>
                </c:pt>
                <c:pt idx="23">
                  <c:v>1434.6</c:v>
                </c:pt>
                <c:pt idx="24">
                  <c:v>1373.5</c:v>
                </c:pt>
                <c:pt idx="25">
                  <c:v>1394</c:v>
                </c:pt>
                <c:pt idx="26">
                  <c:v>1421.6</c:v>
                </c:pt>
                <c:pt idx="27">
                  <c:v>1383.7</c:v>
                </c:pt>
                <c:pt idx="28">
                  <c:v>1355.4</c:v>
                </c:pt>
                <c:pt idx="29">
                  <c:v>1429.3</c:v>
                </c:pt>
                <c:pt idx="30">
                  <c:v>1406.3</c:v>
                </c:pt>
                <c:pt idx="31">
                  <c:v>1474.9</c:v>
                </c:pt>
                <c:pt idx="32">
                  <c:v>1528.3</c:v>
                </c:pt>
                <c:pt idx="33">
                  <c:v>1534.4</c:v>
                </c:pt>
                <c:pt idx="34">
                  <c:v>1489.1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9414168"/>
        <c:axId val="469414560"/>
      </c:areaChart>
      <c:catAx>
        <c:axId val="46941416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6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9414560"/>
        <c:crossesAt val="0"/>
        <c:auto val="1"/>
        <c:lblAlgn val="ctr"/>
        <c:lblOffset val="100"/>
        <c:tickLblSkip val="11"/>
        <c:tickMarkSkip val="4"/>
        <c:noMultiLvlLbl val="0"/>
      </c:catAx>
      <c:valAx>
        <c:axId val="469414560"/>
        <c:scaling>
          <c:orientation val="minMax"/>
          <c:max val="1700"/>
          <c:min val="0"/>
        </c:scaling>
        <c:delete val="0"/>
        <c:axPos val="l"/>
        <c:majorGridlines>
          <c:spPr>
            <a:ln w="3175">
              <a:solidFill>
                <a:srgbClr val="003366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11020">
            <a:solidFill>
              <a:srgbClr val="003366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469414168"/>
        <c:crosses val="autoZero"/>
        <c:crossBetween val="midCat"/>
        <c:majorUnit val="100"/>
        <c:minorUnit val="50"/>
      </c:valAx>
      <c:spPr>
        <a:noFill/>
        <a:ln w="11020">
          <a:solidFill>
            <a:srgbClr val="003366"/>
          </a:solidFill>
          <a:prstDash val="solid"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846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113951392"/>
        <c:axId val="113951784"/>
      </c:barChart>
      <c:catAx>
        <c:axId val="113951392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113951784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113951784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113951392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8616709084461717E-2"/>
          <c:y val="6.1726891542255774E-2"/>
          <c:w val="0.87725631768953072"/>
          <c:h val="0.787945639785475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Henkilöstö Suomessa </c:v>
                </c:pt>
              </c:strCache>
            </c:strRef>
          </c:tx>
          <c:spPr>
            <a:solidFill>
              <a:srgbClr val="00FFFF"/>
            </a:solidFill>
            <a:ln w="3195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Sheet1!$B$2:$B$12</c:f>
              <c:numCache>
                <c:formatCode>#,##0</c:formatCode>
                <c:ptCount val="11"/>
                <c:pt idx="0">
                  <c:v>291600</c:v>
                </c:pt>
                <c:pt idx="1">
                  <c:v>302300</c:v>
                </c:pt>
                <c:pt idx="2">
                  <c:v>311000</c:v>
                </c:pt>
                <c:pt idx="3">
                  <c:v>326300</c:v>
                </c:pt>
                <c:pt idx="4">
                  <c:v>299000</c:v>
                </c:pt>
                <c:pt idx="5">
                  <c:v>283900</c:v>
                </c:pt>
                <c:pt idx="6">
                  <c:v>289800</c:v>
                </c:pt>
                <c:pt idx="7">
                  <c:v>296300</c:v>
                </c:pt>
                <c:pt idx="8">
                  <c:v>290100</c:v>
                </c:pt>
                <c:pt idx="9">
                  <c:v>284800</c:v>
                </c:pt>
                <c:pt idx="10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Henkilöstö tytäryrityksissä ulkomailla </c:v>
                </c:pt>
              </c:strCache>
            </c:strRef>
          </c:tx>
          <c:spPr>
            <a:solidFill>
              <a:srgbClr val="FF0000"/>
            </a:solidFill>
            <a:ln w="3195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 (30.6)</c:v>
                </c:pt>
              </c:strCache>
            </c:strRef>
          </c:cat>
          <c:val>
            <c:numRef>
              <c:f>Sheet1!$C$2:$C$12</c:f>
              <c:numCache>
                <c:formatCode>#,##0</c:formatCode>
                <c:ptCount val="11"/>
                <c:pt idx="0">
                  <c:v>188884</c:v>
                </c:pt>
                <c:pt idx="1">
                  <c:v>218801</c:v>
                </c:pt>
                <c:pt idx="2">
                  <c:v>284004</c:v>
                </c:pt>
                <c:pt idx="3">
                  <c:v>297345</c:v>
                </c:pt>
                <c:pt idx="4">
                  <c:v>284683</c:v>
                </c:pt>
                <c:pt idx="5">
                  <c:v>304473</c:v>
                </c:pt>
                <c:pt idx="6">
                  <c:v>327105</c:v>
                </c:pt>
                <c:pt idx="7">
                  <c:v>302967</c:v>
                </c:pt>
                <c:pt idx="8">
                  <c:v>287327</c:v>
                </c:pt>
                <c:pt idx="9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522035832"/>
        <c:axId val="522036224"/>
      </c:barChart>
      <c:catAx>
        <c:axId val="522035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20362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036224"/>
        <c:scaling>
          <c:orientation val="minMax"/>
          <c:max val="350000"/>
          <c:min val="150000"/>
        </c:scaling>
        <c:delete val="0"/>
        <c:axPos val="l"/>
        <c:majorGridlines>
          <c:spPr>
            <a:ln w="3195">
              <a:solidFill>
                <a:schemeClr val="tx2"/>
              </a:solidFill>
              <a:prstDash val="dash"/>
            </a:ln>
          </c:spPr>
        </c:majorGridlines>
        <c:numFmt formatCode="#,##0" sourceLinked="1"/>
        <c:majorTickMark val="out"/>
        <c:minorTickMark val="none"/>
        <c:tickLblPos val="nextTo"/>
        <c:spPr>
          <a:ln w="319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7" b="1" i="0" u="none" strike="noStrike" baseline="0">
                <a:solidFill>
                  <a:schemeClr val="tx2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2035832"/>
        <c:crosses val="autoZero"/>
        <c:crossBetween val="between"/>
        <c:majorUnit val="20000"/>
      </c:valAx>
      <c:spPr>
        <a:noFill/>
        <a:ln w="1277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7.4608904933814682E-2"/>
          <c:y val="0.93476126285096073"/>
          <c:w val="0.89169675090252709"/>
          <c:h val="6.3344576417293907E-2"/>
        </c:manualLayout>
      </c:layout>
      <c:overlay val="0"/>
      <c:spPr>
        <a:noFill/>
        <a:ln w="25556">
          <a:noFill/>
        </a:ln>
      </c:spPr>
      <c:txPr>
        <a:bodyPr/>
        <a:lstStyle/>
        <a:p>
          <a:pPr>
            <a:defRPr sz="1200" b="1" i="0" u="none" strike="noStrike" baseline="0">
              <a:solidFill>
                <a:schemeClr val="tx2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vuosineljännekseen verrattuna</c:v>
                </c:pt>
              </c:strCache>
            </c:strRef>
          </c:tx>
          <c:spPr>
            <a:solidFill>
              <a:srgbClr val="FF4770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-1698</c:v>
                </c:pt>
                <c:pt idx="1">
                  <c:v>-2747</c:v>
                </c:pt>
                <c:pt idx="2">
                  <c:v>403</c:v>
                </c:pt>
                <c:pt idx="3">
                  <c:v>1431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Rekrytoitujen määrä vuosineljänneksen aikana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Taul1!$A$2:$A$5</c:f>
              <c:strCache>
                <c:ptCount val="4"/>
                <c:pt idx="0">
                  <c:v>2014 Q3</c:v>
                </c:pt>
                <c:pt idx="1">
                  <c:v>2014 Q4</c:v>
                </c:pt>
                <c:pt idx="2">
                  <c:v>2015 Q1</c:v>
                </c:pt>
                <c:pt idx="3">
                  <c:v>2015 Q2</c:v>
                </c:pt>
              </c:strCache>
            </c:strRef>
          </c:cat>
          <c:val>
            <c:numRef>
              <c:f>Taul1!$C$2:$C$5</c:f>
              <c:numCache>
                <c:formatCode>#,##0</c:formatCode>
                <c:ptCount val="4"/>
                <c:pt idx="0">
                  <c:v>6039.6008389420494</c:v>
                </c:pt>
                <c:pt idx="1">
                  <c:v>4797.7897681127743</c:v>
                </c:pt>
                <c:pt idx="2">
                  <c:v>7851.4313289360571</c:v>
                </c:pt>
                <c:pt idx="3">
                  <c:v>6685.9122554600544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522037008"/>
        <c:axId val="522037400"/>
      </c:barChart>
      <c:catAx>
        <c:axId val="5220370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2037400"/>
        <c:crosses val="autoZero"/>
        <c:auto val="1"/>
        <c:lblAlgn val="ctr"/>
        <c:lblOffset val="0"/>
        <c:noMultiLvlLbl val="0"/>
      </c:catAx>
      <c:valAx>
        <c:axId val="52203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20370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328033950426202E-2"/>
          <c:y val="3.8924230512077253E-2"/>
          <c:w val="0.71579377100593577"/>
          <c:h val="0.83742813430070639"/>
        </c:manualLayout>
      </c:layout>
      <c:lineChart>
        <c:grouping val="standar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Teollisuuden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13.516</c:v>
                </c:pt>
                <c:pt idx="1">
                  <c:v>12.869</c:v>
                </c:pt>
                <c:pt idx="2">
                  <c:v>12.595000000000001</c:v>
                </c:pt>
                <c:pt idx="3">
                  <c:v>12.137</c:v>
                </c:pt>
                <c:pt idx="4">
                  <c:v>11.502000000000001</c:v>
                </c:pt>
                <c:pt idx="5">
                  <c:v>10.96</c:v>
                </c:pt>
                <c:pt idx="6">
                  <c:v>8.8949999999999996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Muiden toimialojen palveluvienti Suomesta </c:v>
                </c:pt>
              </c:strCache>
            </c:strRef>
          </c:tx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</c:numCache>
            </c:numRef>
          </c:cat>
          <c:val>
            <c:numRef>
              <c:f>Taul1!$C$2:$C$8</c:f>
              <c:numCache>
                <c:formatCode>General</c:formatCode>
                <c:ptCount val="7"/>
                <c:pt idx="0">
                  <c:v>3.0230000000000015</c:v>
                </c:pt>
                <c:pt idx="1">
                  <c:v>2.6289999999999996</c:v>
                </c:pt>
                <c:pt idx="2">
                  <c:v>2.7509999999999994</c:v>
                </c:pt>
                <c:pt idx="3">
                  <c:v>3.2419999999999991</c:v>
                </c:pt>
                <c:pt idx="4">
                  <c:v>4.8879999999999999</c:v>
                </c:pt>
                <c:pt idx="5">
                  <c:v>4.3959999999999999</c:v>
                </c:pt>
                <c:pt idx="6">
                  <c:v>6.463000000000001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038576"/>
        <c:axId val="522038968"/>
      </c:lineChart>
      <c:catAx>
        <c:axId val="522038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2038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038968"/>
        <c:scaling>
          <c:orientation val="minMax"/>
          <c:max val="14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2038576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77892663527028072"/>
          <c:y val="8.0294007096391534E-2"/>
          <c:w val="0.22107336472971931"/>
          <c:h val="0.7492197526164458"/>
        </c:manualLayout>
      </c:layout>
      <c:overlay val="0"/>
      <c:txPr>
        <a:bodyPr/>
        <a:lstStyle/>
        <a:p>
          <a:pPr>
            <a:defRPr sz="1200" b="1" baseline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589611652948449E-2"/>
          <c:y val="3.1747870267673152E-2"/>
          <c:w val="0.91449014413971497"/>
          <c:h val="0.80993469861373435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Teollisuus*</c:v>
                </c:pt>
              </c:strCache>
            </c:strRef>
          </c:tx>
          <c:spPr>
            <a:ln w="762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Taul1!$B$2:$B$116</c:f>
              <c:numCache>
                <c:formatCode>0.0\ %</c:formatCode>
                <c:ptCount val="115"/>
                <c:pt idx="0">
                  <c:v>0.16663504489377826</c:v>
                </c:pt>
                <c:pt idx="1">
                  <c:v>0.15668540862129912</c:v>
                </c:pt>
                <c:pt idx="2">
                  <c:v>0.15737956872657702</c:v>
                </c:pt>
                <c:pt idx="3">
                  <c:v>0.15964146407013824</c:v>
                </c:pt>
                <c:pt idx="4">
                  <c:v>0.16363575542675027</c:v>
                </c:pt>
                <c:pt idx="5">
                  <c:v>0.17099420224293357</c:v>
                </c:pt>
                <c:pt idx="6">
                  <c:v>0.18246886420762254</c:v>
                </c:pt>
                <c:pt idx="7">
                  <c:v>0.18503546607313462</c:v>
                </c:pt>
                <c:pt idx="8">
                  <c:v>0.17462210032926329</c:v>
                </c:pt>
                <c:pt idx="9">
                  <c:v>0.18420469950851637</c:v>
                </c:pt>
                <c:pt idx="10">
                  <c:v>0.19040914915122045</c:v>
                </c:pt>
                <c:pt idx="11">
                  <c:v>0.18935595429556515</c:v>
                </c:pt>
                <c:pt idx="12">
                  <c:v>0.18897962544767352</c:v>
                </c:pt>
                <c:pt idx="13">
                  <c:v>0.18998468783905381</c:v>
                </c:pt>
                <c:pt idx="14">
                  <c:v>0.18175919081370184</c:v>
                </c:pt>
                <c:pt idx="15">
                  <c:v>0.21228686987781195</c:v>
                </c:pt>
                <c:pt idx="16">
                  <c:v>0.25021782933659475</c:v>
                </c:pt>
                <c:pt idx="17">
                  <c:v>0.18562690472857279</c:v>
                </c:pt>
                <c:pt idx="18">
                  <c:v>0.14639312901448168</c:v>
                </c:pt>
                <c:pt idx="19">
                  <c:v>0.1648362268774802</c:v>
                </c:pt>
                <c:pt idx="20">
                  <c:v>0.196070275974151</c:v>
                </c:pt>
                <c:pt idx="21">
                  <c:v>0.19450574192640299</c:v>
                </c:pt>
                <c:pt idx="22">
                  <c:v>0.21216486231772139</c:v>
                </c:pt>
                <c:pt idx="23">
                  <c:v>0.22187892432630049</c:v>
                </c:pt>
                <c:pt idx="24">
                  <c:v>0.21184728993837346</c:v>
                </c:pt>
                <c:pt idx="25">
                  <c:v>0.21384707805043549</c:v>
                </c:pt>
                <c:pt idx="26">
                  <c:v>0.2207995703133776</c:v>
                </c:pt>
                <c:pt idx="27">
                  <c:v>0.22789122105034529</c:v>
                </c:pt>
                <c:pt idx="28">
                  <c:v>0.22987785487892703</c:v>
                </c:pt>
                <c:pt idx="29">
                  <c:v>0.23222888439706474</c:v>
                </c:pt>
                <c:pt idx="30">
                  <c:v>0.22386727454461258</c:v>
                </c:pt>
                <c:pt idx="31">
                  <c:v>0.2192006276838703</c:v>
                </c:pt>
                <c:pt idx="32">
                  <c:v>0.21399177448494544</c:v>
                </c:pt>
                <c:pt idx="33">
                  <c:v>0.22802303120874842</c:v>
                </c:pt>
                <c:pt idx="34">
                  <c:v>0.23529029008727631</c:v>
                </c:pt>
                <c:pt idx="35">
                  <c:v>0.23057423058001733</c:v>
                </c:pt>
                <c:pt idx="36">
                  <c:v>0.23531360723280639</c:v>
                </c:pt>
                <c:pt idx="37">
                  <c:v>0.25115623708649792</c:v>
                </c:pt>
                <c:pt idx="38">
                  <c:v>0.23159033068448032</c:v>
                </c:pt>
                <c:pt idx="39">
                  <c:v>0.23307994399895446</c:v>
                </c:pt>
                <c:pt idx="40">
                  <c:v>0.22863343621687096</c:v>
                </c:pt>
                <c:pt idx="41">
                  <c:v>0.22373589367306743</c:v>
                </c:pt>
                <c:pt idx="42">
                  <c:v>0.23207916434541268</c:v>
                </c:pt>
                <c:pt idx="43">
                  <c:v>0.23535776845319487</c:v>
                </c:pt>
                <c:pt idx="44">
                  <c:v>0.20933597428060877</c:v>
                </c:pt>
                <c:pt idx="45">
                  <c:v>0.22442365422779392</c:v>
                </c:pt>
                <c:pt idx="46">
                  <c:v>0.2576340702685076</c:v>
                </c:pt>
                <c:pt idx="47">
                  <c:v>0.26675354789886696</c:v>
                </c:pt>
                <c:pt idx="48">
                  <c:v>0.29735723408122472</c:v>
                </c:pt>
                <c:pt idx="49">
                  <c:v>0.30382903475896195</c:v>
                </c:pt>
                <c:pt idx="50">
                  <c:v>0.30107267019555917</c:v>
                </c:pt>
                <c:pt idx="51">
                  <c:v>0.31771900299385286</c:v>
                </c:pt>
                <c:pt idx="52">
                  <c:v>0.25986659235995674</c:v>
                </c:pt>
                <c:pt idx="53">
                  <c:v>0.27916381486828418</c:v>
                </c:pt>
                <c:pt idx="54">
                  <c:v>0.29941987512942425</c:v>
                </c:pt>
                <c:pt idx="55">
                  <c:v>0.29794920099813266</c:v>
                </c:pt>
                <c:pt idx="56">
                  <c:v>0.29138052439711998</c:v>
                </c:pt>
                <c:pt idx="57">
                  <c:v>0.29457437176646217</c:v>
                </c:pt>
                <c:pt idx="58">
                  <c:v>0.28888354067664518</c:v>
                </c:pt>
                <c:pt idx="59">
                  <c:v>0.29442653577315442</c:v>
                </c:pt>
                <c:pt idx="60">
                  <c:v>0.28589041095890411</c:v>
                </c:pt>
                <c:pt idx="61">
                  <c:v>0.2839983098931611</c:v>
                </c:pt>
                <c:pt idx="62">
                  <c:v>0.27852254086769612</c:v>
                </c:pt>
                <c:pt idx="63">
                  <c:v>0.27381810691111341</c:v>
                </c:pt>
                <c:pt idx="64">
                  <c:v>0.26856935432642132</c:v>
                </c:pt>
                <c:pt idx="65">
                  <c:v>0.26368816582707078</c:v>
                </c:pt>
                <c:pt idx="66">
                  <c:v>0.26453656840397172</c:v>
                </c:pt>
                <c:pt idx="67">
                  <c:v>0.26336096027436412</c:v>
                </c:pt>
                <c:pt idx="68">
                  <c:v>0.27185929648241208</c:v>
                </c:pt>
                <c:pt idx="69">
                  <c:v>0.29177588466579291</c:v>
                </c:pt>
                <c:pt idx="70">
                  <c:v>0.30006329422075079</c:v>
                </c:pt>
                <c:pt idx="71">
                  <c:v>0.28878993654681062</c:v>
                </c:pt>
                <c:pt idx="72">
                  <c:v>0.29595872742906276</c:v>
                </c:pt>
                <c:pt idx="73">
                  <c:v>0.3018385868117055</c:v>
                </c:pt>
                <c:pt idx="74">
                  <c:v>0.32201565557729939</c:v>
                </c:pt>
                <c:pt idx="75">
                  <c:v>0.25407600460633978</c:v>
                </c:pt>
                <c:pt idx="76">
                  <c:v>0.25371777040761739</c:v>
                </c:pt>
                <c:pt idx="77">
                  <c:v>0.2491369957589506</c:v>
                </c:pt>
                <c:pt idx="78">
                  <c:v>0.25799812072128508</c:v>
                </c:pt>
                <c:pt idx="79">
                  <c:v>0.26807333102732617</c:v>
                </c:pt>
                <c:pt idx="80">
                  <c:v>0.27055033378723969</c:v>
                </c:pt>
                <c:pt idx="81">
                  <c:v>0.26224147074421073</c:v>
                </c:pt>
                <c:pt idx="82">
                  <c:v>0.25457409108806928</c:v>
                </c:pt>
                <c:pt idx="83">
                  <c:v>0.24985323470705648</c:v>
                </c:pt>
                <c:pt idx="84">
                  <c:v>0.2520565906062977</c:v>
                </c:pt>
                <c:pt idx="85">
                  <c:v>0.246241626421561</c:v>
                </c:pt>
                <c:pt idx="86">
                  <c:v>0.2362144698152249</c:v>
                </c:pt>
                <c:pt idx="87">
                  <c:v>0.24164936621263525</c:v>
                </c:pt>
                <c:pt idx="88">
                  <c:v>0.2411030003186985</c:v>
                </c:pt>
                <c:pt idx="89">
                  <c:v>0.23746063497641479</c:v>
                </c:pt>
                <c:pt idx="90">
                  <c:v>0.22439431490566991</c:v>
                </c:pt>
                <c:pt idx="91">
                  <c:v>0.19708164263339456</c:v>
                </c:pt>
                <c:pt idx="92">
                  <c:v>0.20744644908439761</c:v>
                </c:pt>
                <c:pt idx="93">
                  <c:v>0.22673495791818388</c:v>
                </c:pt>
                <c:pt idx="94">
                  <c:v>0.23978500037763401</c:v>
                </c:pt>
                <c:pt idx="95">
                  <c:v>0.25372892347600517</c:v>
                </c:pt>
                <c:pt idx="96">
                  <c:v>0.24491146224669455</c:v>
                </c:pt>
                <c:pt idx="97">
                  <c:v>0.24982303464357095</c:v>
                </c:pt>
                <c:pt idx="98">
                  <c:v>0.26367275193687367</c:v>
                </c:pt>
                <c:pt idx="99">
                  <c:v>0.26233531036356228</c:v>
                </c:pt>
                <c:pt idx="100">
                  <c:v>0.27643456375838926</c:v>
                </c:pt>
                <c:pt idx="101">
                  <c:v>0.26854481516155171</c:v>
                </c:pt>
                <c:pt idx="102">
                  <c:v>0.26115012190338482</c:v>
                </c:pt>
                <c:pt idx="103">
                  <c:v>0.25184697866805805</c:v>
                </c:pt>
                <c:pt idx="104">
                  <c:v>0.24649014068265682</c:v>
                </c:pt>
                <c:pt idx="105">
                  <c:v>0.24327222342136595</c:v>
                </c:pt>
                <c:pt idx="106">
                  <c:v>0.25060641302541953</c:v>
                </c:pt>
                <c:pt idx="107">
                  <c:v>0.25296051425568578</c:v>
                </c:pt>
                <c:pt idx="108">
                  <c:v>0.23701477820947731</c:v>
                </c:pt>
                <c:pt idx="109">
                  <c:v>0.19130017429964383</c:v>
                </c:pt>
                <c:pt idx="110">
                  <c:v>0.19500000000000001</c:v>
                </c:pt>
                <c:pt idx="111">
                  <c:v>0.189</c:v>
                </c:pt>
                <c:pt idx="112">
                  <c:v>0.16900000000000001</c:v>
                </c:pt>
                <c:pt idx="113">
                  <c:v>0.16900000000000001</c:v>
                </c:pt>
                <c:pt idx="114">
                  <c:v>0.16700000000000001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Taul1!$C$1</c:f>
              <c:strCache>
                <c:ptCount val="1"/>
                <c:pt idx="0">
                  <c:v>Teollisuus + teknologiateollisuuden palvelualat</c:v>
                </c:pt>
              </c:strCache>
            </c:strRef>
          </c:tx>
          <c:spPr>
            <a:ln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Taul1!$A$2:$A$116</c:f>
              <c:strCache>
                <c:ptCount val="111"/>
                <c:pt idx="0">
                  <c:v>1900</c:v>
                </c:pt>
                <c:pt idx="5">
                  <c:v>1905</c:v>
                </c:pt>
                <c:pt idx="10">
                  <c:v>1910</c:v>
                </c:pt>
                <c:pt idx="15">
                  <c:v>1915</c:v>
                </c:pt>
                <c:pt idx="20">
                  <c:v>1920</c:v>
                </c:pt>
                <c:pt idx="25">
                  <c:v>1925</c:v>
                </c:pt>
                <c:pt idx="30">
                  <c:v>1930</c:v>
                </c:pt>
                <c:pt idx="35">
                  <c:v>1935</c:v>
                </c:pt>
                <c:pt idx="40">
                  <c:v>1940</c:v>
                </c:pt>
                <c:pt idx="45">
                  <c:v>1945</c:v>
                </c:pt>
                <c:pt idx="50">
                  <c:v>1950</c:v>
                </c:pt>
                <c:pt idx="55">
                  <c:v>1955</c:v>
                </c:pt>
                <c:pt idx="60">
                  <c:v>1960</c:v>
                </c:pt>
                <c:pt idx="65">
                  <c:v>1965</c:v>
                </c:pt>
                <c:pt idx="70">
                  <c:v>1970</c:v>
                </c:pt>
                <c:pt idx="75">
                  <c:v>1975</c:v>
                </c:pt>
                <c:pt idx="80">
                  <c:v>1980</c:v>
                </c:pt>
                <c:pt idx="85">
                  <c:v>1985</c:v>
                </c:pt>
                <c:pt idx="90">
                  <c:v>1990</c:v>
                </c:pt>
                <c:pt idx="95">
                  <c:v>1995</c:v>
                </c:pt>
                <c:pt idx="100">
                  <c:v>2000</c:v>
                </c:pt>
                <c:pt idx="105">
                  <c:v>2005</c:v>
                </c:pt>
                <c:pt idx="110">
                  <c:v>2010</c:v>
                </c:pt>
              </c:strCache>
            </c:strRef>
          </c:cat>
          <c:val>
            <c:numRef>
              <c:f>Taul1!$C$2:$C$116</c:f>
              <c:numCache>
                <c:formatCode>General</c:formatCode>
                <c:ptCount val="115"/>
                <c:pt idx="75" formatCode="0.0\ %">
                  <c:v>0.26444026910721863</c:v>
                </c:pt>
                <c:pt idx="76" formatCode="0.0\ %">
                  <c:v>0.26404193858992192</c:v>
                </c:pt>
                <c:pt idx="77" formatCode="0.0\ %">
                  <c:v>0.25929578853930368</c:v>
                </c:pt>
                <c:pt idx="78" formatCode="0.0\ %">
                  <c:v>0.26846838784733096</c:v>
                </c:pt>
                <c:pt idx="79" formatCode="0.0\ %">
                  <c:v>0.27883469772089625</c:v>
                </c:pt>
                <c:pt idx="80" formatCode="0.0\ %">
                  <c:v>0.28293865621574943</c:v>
                </c:pt>
                <c:pt idx="81" formatCode="0.0\ %">
                  <c:v>0.27482175475811677</c:v>
                </c:pt>
                <c:pt idx="82" formatCode="0.0\ %">
                  <c:v>0.26819792623703897</c:v>
                </c:pt>
                <c:pt idx="83" formatCode="0.0\ %">
                  <c:v>0.26356698367969944</c:v>
                </c:pt>
                <c:pt idx="84" formatCode="0.0\ %">
                  <c:v>0.26675407617315539</c:v>
                </c:pt>
                <c:pt idx="85" formatCode="0.0\ %">
                  <c:v>0.2612361738588565</c:v>
                </c:pt>
                <c:pt idx="86" formatCode="0.0\ %">
                  <c:v>0.25296765528006682</c:v>
                </c:pt>
                <c:pt idx="87" formatCode="0.0\ %">
                  <c:v>0.25955744594663022</c:v>
                </c:pt>
                <c:pt idx="88" formatCode="0.0\ %">
                  <c:v>0.2601642056060583</c:v>
                </c:pt>
                <c:pt idx="89" formatCode="0.0\ %">
                  <c:v>0.25757227621068568</c:v>
                </c:pt>
                <c:pt idx="90" formatCode="0.0\ %">
                  <c:v>0.24518233776743714</c:v>
                </c:pt>
                <c:pt idx="91" formatCode="0.0\ %">
                  <c:v>0.21637875203214424</c:v>
                </c:pt>
                <c:pt idx="92" formatCode="0.0\ %">
                  <c:v>0.22578552604905736</c:v>
                </c:pt>
                <c:pt idx="93" formatCode="0.0\ %">
                  <c:v>0.24611526816320542</c:v>
                </c:pt>
                <c:pt idx="94" formatCode="0.0\ %">
                  <c:v>0.26059263361949597</c:v>
                </c:pt>
                <c:pt idx="95" formatCode="0.0\ %">
                  <c:v>0.27559292199370022</c:v>
                </c:pt>
                <c:pt idx="96" formatCode="0.0\ %">
                  <c:v>0.26810285855266847</c:v>
                </c:pt>
                <c:pt idx="97" formatCode="0.0\ %">
                  <c:v>0.27371335776149236</c:v>
                </c:pt>
                <c:pt idx="98" formatCode="0.0\ %">
                  <c:v>0.29017281403146761</c:v>
                </c:pt>
                <c:pt idx="99" formatCode="0.0\ %">
                  <c:v>0.2909856476660479</c:v>
                </c:pt>
                <c:pt idx="100" formatCode="0.0\ %">
                  <c:v>0.3059479865771812</c:v>
                </c:pt>
                <c:pt idx="101" formatCode="0.0\ %">
                  <c:v>0.30201949477228562</c:v>
                </c:pt>
                <c:pt idx="102" formatCode="0.0\ %">
                  <c:v>0.29349874251082519</c:v>
                </c:pt>
                <c:pt idx="103" formatCode="0.0\ %">
                  <c:v>0.28538372541457768</c:v>
                </c:pt>
                <c:pt idx="104" formatCode="0.0\ %">
                  <c:v>0.28157431964944651</c:v>
                </c:pt>
                <c:pt idx="105" formatCode="0.0\ %">
                  <c:v>0.27961788317864378</c:v>
                </c:pt>
                <c:pt idx="106" formatCode="0.0\ %">
                  <c:v>0.28755607243728193</c:v>
                </c:pt>
                <c:pt idx="107" formatCode="0.0\ %">
                  <c:v>0.29306341427646132</c:v>
                </c:pt>
                <c:pt idx="108" formatCode="0.0\ %">
                  <c:v>0.27674222060497927</c:v>
                </c:pt>
                <c:pt idx="109" formatCode="0.0\ %">
                  <c:v>0.23085861520196024</c:v>
                </c:pt>
                <c:pt idx="110" formatCode="0.0\ %">
                  <c:v>0.23400000000000001</c:v>
                </c:pt>
                <c:pt idx="111" formatCode="0.0\ %">
                  <c:v>0.22900000000000001</c:v>
                </c:pt>
                <c:pt idx="112" formatCode="0.0\ %">
                  <c:v>0.21199999999999999</c:v>
                </c:pt>
                <c:pt idx="113" formatCode="0.0\ %">
                  <c:v>0.214</c:v>
                </c:pt>
                <c:pt idx="114" formatCode="0.00%">
                  <c:v>0.215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307968"/>
        <c:axId val="523308360"/>
      </c:lineChart>
      <c:catAx>
        <c:axId val="523307968"/>
        <c:scaling>
          <c:orientation val="minMax"/>
        </c:scaling>
        <c:delete val="0"/>
        <c:axPos val="b"/>
        <c:majorGridlines>
          <c:spPr>
            <a:ln>
              <a:prstDash val="dash"/>
            </a:ln>
          </c:spPr>
        </c:majorGridlines>
        <c:numFmt formatCode="General" sourceLinked="1"/>
        <c:majorTickMark val="out"/>
        <c:minorTickMark val="out"/>
        <c:tickLblPos val="nextTo"/>
        <c:txPr>
          <a:bodyPr/>
          <a:lstStyle/>
          <a:p>
            <a:pPr>
              <a:defRPr sz="12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3308360"/>
        <c:crosses val="autoZero"/>
        <c:auto val="1"/>
        <c:lblAlgn val="ctr"/>
        <c:lblOffset val="100"/>
        <c:tickMarkSkip val="10"/>
        <c:noMultiLvlLbl val="0"/>
      </c:catAx>
      <c:valAx>
        <c:axId val="523308360"/>
        <c:scaling>
          <c:orientation val="minMax"/>
        </c:scaling>
        <c:delete val="0"/>
        <c:axPos val="l"/>
        <c:majorGridlines/>
        <c:numFmt formatCode="0%" sourceLinked="0"/>
        <c:majorTickMark val="none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2330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471215448503073"/>
          <c:y val="0.93902530243593463"/>
          <c:w val="0.83450280886664763"/>
          <c:h val="4.1531154072682951E-2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78170801983085447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 </c:v>
                </c:pt>
              </c:strCache>
            </c:strRef>
          </c:tx>
          <c:spPr>
            <a:ln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General</c:formatCode>
                <c:ptCount val="15"/>
                <c:pt idx="0">
                  <c:v>440200</c:v>
                </c:pt>
                <c:pt idx="1">
                  <c:v>444000</c:v>
                </c:pt>
                <c:pt idx="2">
                  <c:v>434700</c:v>
                </c:pt>
                <c:pt idx="3">
                  <c:v>422700</c:v>
                </c:pt>
                <c:pt idx="4">
                  <c:v>411800</c:v>
                </c:pt>
                <c:pt idx="5">
                  <c:v>412600</c:v>
                </c:pt>
                <c:pt idx="6">
                  <c:v>415700</c:v>
                </c:pt>
                <c:pt idx="7">
                  <c:v>420500</c:v>
                </c:pt>
                <c:pt idx="8">
                  <c:v>426100</c:v>
                </c:pt>
                <c:pt idx="9">
                  <c:v>383000</c:v>
                </c:pt>
                <c:pt idx="10">
                  <c:v>364800</c:v>
                </c:pt>
                <c:pt idx="11">
                  <c:v>368800</c:v>
                </c:pt>
                <c:pt idx="12">
                  <c:v>367600</c:v>
                </c:pt>
                <c:pt idx="13">
                  <c:v>353500</c:v>
                </c:pt>
                <c:pt idx="14">
                  <c:v>342100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Julkinen sektori </c:v>
                </c:pt>
              </c:strCache>
            </c:strRef>
          </c:tx>
          <c:spPr>
            <a:ln>
              <a:solidFill>
                <a:schemeClr val="accent5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General</c:formatCode>
                <c:ptCount val="15"/>
                <c:pt idx="0">
                  <c:v>583200</c:v>
                </c:pt>
                <c:pt idx="1">
                  <c:v>591700</c:v>
                </c:pt>
                <c:pt idx="2">
                  <c:v>605400</c:v>
                </c:pt>
                <c:pt idx="3">
                  <c:v>610700</c:v>
                </c:pt>
                <c:pt idx="4">
                  <c:v>613800</c:v>
                </c:pt>
                <c:pt idx="5">
                  <c:v>613800</c:v>
                </c:pt>
                <c:pt idx="6">
                  <c:v>617200</c:v>
                </c:pt>
                <c:pt idx="7">
                  <c:v>616400</c:v>
                </c:pt>
                <c:pt idx="8">
                  <c:v>622300</c:v>
                </c:pt>
                <c:pt idx="9">
                  <c:v>624900</c:v>
                </c:pt>
                <c:pt idx="10">
                  <c:v>624200</c:v>
                </c:pt>
                <c:pt idx="11">
                  <c:v>628800</c:v>
                </c:pt>
                <c:pt idx="12">
                  <c:v>629800</c:v>
                </c:pt>
                <c:pt idx="13">
                  <c:v>632800</c:v>
                </c:pt>
                <c:pt idx="14">
                  <c:v>627000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309144"/>
        <c:axId val="523309536"/>
      </c:lineChart>
      <c:catAx>
        <c:axId val="523309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33095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3309536"/>
        <c:scaling>
          <c:orientation val="minMax"/>
          <c:max val="650000"/>
          <c:min val="3000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3309144"/>
        <c:crosses val="autoZero"/>
        <c:crossBetween val="between"/>
        <c:majorUnit val="50000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4.9402541558609937E-2"/>
          <c:y val="0.92196083736955559"/>
          <c:w val="0.93402327759436299"/>
          <c:h val="6.4369943447790665E-2"/>
        </c:manualLayout>
      </c:layout>
      <c:overlay val="0"/>
      <c:txPr>
        <a:bodyPr/>
        <a:lstStyle/>
        <a:p>
          <a:pPr>
            <a:defRPr sz="16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0137682781424265E-2"/>
          <c:y val="3.8924155099169307E-2"/>
          <c:w val="0.91316719395132218"/>
          <c:h val="0.84691560187896686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Yrityksiä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Taul1!$A$2:$A$8</c:f>
              <c:numCache>
                <c:formatCode>General</c:formatCod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  <c:pt idx="6">
                  <c:v>2013</c:v>
                </c:pt>
              </c:numCache>
            </c:numRef>
          </c:cat>
          <c:val>
            <c:numRef>
              <c:f>Taul1!$B$2:$B$8</c:f>
              <c:numCache>
                <c:formatCode>General</c:formatCode>
                <c:ptCount val="7"/>
                <c:pt idx="0">
                  <c:v>6457</c:v>
                </c:pt>
                <c:pt idx="1">
                  <c:v>6348</c:v>
                </c:pt>
                <c:pt idx="2">
                  <c:v>6005</c:v>
                </c:pt>
                <c:pt idx="3">
                  <c:v>5806</c:v>
                </c:pt>
                <c:pt idx="4">
                  <c:v>5908</c:v>
                </c:pt>
                <c:pt idx="5">
                  <c:v>5702</c:v>
                </c:pt>
                <c:pt idx="6">
                  <c:v>5732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3310320"/>
        <c:axId val="523310712"/>
      </c:lineChart>
      <c:catAx>
        <c:axId val="5233103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33107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3310712"/>
        <c:scaling>
          <c:orientation val="minMax"/>
          <c:max val="6600"/>
          <c:min val="520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</a:defRPr>
            </a:pPr>
            <a:endParaRPr lang="fi-FI"/>
          </a:p>
        </c:txPr>
        <c:crossAx val="523310320"/>
        <c:crosses val="autoZero"/>
        <c:crossBetween val="between"/>
        <c:majorUnit val="200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044352244495914E-2"/>
          <c:y val="4.6908039361746694E-2"/>
          <c:w val="0.64907365403570305"/>
          <c:h val="0.92502841056746687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Teollisuuden tuotantokyky (tuotanto, jos kapasiteetti täyskäytössä), vas. ast.</c:v>
                </c:pt>
              </c:strCache>
            </c:strRef>
          </c:tx>
          <c:spPr>
            <a:ln w="44450">
              <a:solidFill>
                <a:srgbClr val="0070C0"/>
              </a:solidFill>
              <a:prstDash val="sysDash"/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122.9163662</c:v>
                </c:pt>
                <c:pt idx="1">
                  <c:v>118.80668060000001</c:v>
                </c:pt>
                <c:pt idx="2">
                  <c:v>122.1573166</c:v>
                </c:pt>
                <c:pt idx="3">
                  <c:v>118.625269</c:v>
                </c:pt>
                <c:pt idx="4">
                  <c:v>105.4601258</c:v>
                </c:pt>
                <c:pt idx="5">
                  <c:v>105.62895880000001</c:v>
                </c:pt>
                <c:pt idx="6">
                  <c:v>106.89347309999999</c:v>
                </c:pt>
                <c:pt idx="7">
                  <c:v>104.5767156</c:v>
                </c:pt>
                <c:pt idx="8">
                  <c:v>100.7383648</c:v>
                </c:pt>
                <c:pt idx="9">
                  <c:v>104.5429769</c:v>
                </c:pt>
                <c:pt idx="10">
                  <c:v>105.74750520000001</c:v>
                </c:pt>
                <c:pt idx="11">
                  <c:v>104.64819009999999</c:v>
                </c:pt>
                <c:pt idx="12">
                  <c:v>102.5388679</c:v>
                </c:pt>
                <c:pt idx="13">
                  <c:v>99.969140460000006</c:v>
                </c:pt>
                <c:pt idx="14">
                  <c:v>104.5597205</c:v>
                </c:pt>
                <c:pt idx="15">
                  <c:v>103.5108875</c:v>
                </c:pt>
                <c:pt idx="16">
                  <c:v>102.08995109999999</c:v>
                </c:pt>
                <c:pt idx="17">
                  <c:v>100.4607128</c:v>
                </c:pt>
                <c:pt idx="18">
                  <c:v>102.0779874</c:v>
                </c:pt>
                <c:pt idx="19">
                  <c:v>100.332914</c:v>
                </c:pt>
                <c:pt idx="20">
                  <c:v>98.949685529999996</c:v>
                </c:pt>
                <c:pt idx="21">
                  <c:v>96.635611460000007</c:v>
                </c:pt>
                <c:pt idx="22">
                  <c:v>99.232480780000003</c:v>
                </c:pt>
                <c:pt idx="23">
                  <c:v>97.713179589999996</c:v>
                </c:pt>
                <c:pt idx="24">
                  <c:v>97.31611461</c:v>
                </c:pt>
                <c:pt idx="25">
                  <c:v>95.771516419999998</c:v>
                </c:pt>
                <c:pt idx="26">
                  <c:v>97.578560449999998</c:v>
                </c:pt>
                <c:pt idx="27">
                  <c:v>96.500628930000005</c:v>
                </c:pt>
                <c:pt idx="28">
                  <c:v>94.01028651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Teollisuuden tuotanto (2008=100), vas. ast.</c:v>
                </c:pt>
              </c:strCache>
            </c:strRef>
          </c:tx>
          <c:spPr>
            <a:ln w="4445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Sheet1!$C$2:$C$33</c:f>
              <c:numCache>
                <c:formatCode>General</c:formatCode>
                <c:ptCount val="32"/>
                <c:pt idx="0">
                  <c:v>103.1447</c:v>
                </c:pt>
                <c:pt idx="1">
                  <c:v>101.747</c:v>
                </c:pt>
                <c:pt idx="2">
                  <c:v>100.8526</c:v>
                </c:pt>
                <c:pt idx="3">
                  <c:v>94.255769999999998</c:v>
                </c:pt>
                <c:pt idx="4">
                  <c:v>80.754720000000006</c:v>
                </c:pt>
                <c:pt idx="5">
                  <c:v>78.965760000000003</c:v>
                </c:pt>
                <c:pt idx="6">
                  <c:v>79.664569999999998</c:v>
                </c:pt>
                <c:pt idx="7">
                  <c:v>79.552760000000006</c:v>
                </c:pt>
                <c:pt idx="8">
                  <c:v>79.580709999999996</c:v>
                </c:pt>
                <c:pt idx="9">
                  <c:v>83.326350000000005</c:v>
                </c:pt>
                <c:pt idx="10">
                  <c:v>84.192869999999999</c:v>
                </c:pt>
                <c:pt idx="11">
                  <c:v>85.422780000000003</c:v>
                </c:pt>
                <c:pt idx="12">
                  <c:v>86.233400000000003</c:v>
                </c:pt>
                <c:pt idx="13">
                  <c:v>85.562539999999998</c:v>
                </c:pt>
                <c:pt idx="14">
                  <c:v>85.590500000000006</c:v>
                </c:pt>
                <c:pt idx="15">
                  <c:v>86.037739999999999</c:v>
                </c:pt>
                <c:pt idx="16">
                  <c:v>85.702309999999997</c:v>
                </c:pt>
                <c:pt idx="17">
                  <c:v>85.842070000000007</c:v>
                </c:pt>
                <c:pt idx="18">
                  <c:v>84.276730000000001</c:v>
                </c:pt>
                <c:pt idx="19">
                  <c:v>83.494060000000005</c:v>
                </c:pt>
                <c:pt idx="20">
                  <c:v>82.208250000000007</c:v>
                </c:pt>
                <c:pt idx="21">
                  <c:v>81.20196</c:v>
                </c:pt>
                <c:pt idx="22">
                  <c:v>81.62124</c:v>
                </c:pt>
                <c:pt idx="23">
                  <c:v>81.20196</c:v>
                </c:pt>
                <c:pt idx="24">
                  <c:v>80.587000000000003</c:v>
                </c:pt>
                <c:pt idx="25">
                  <c:v>80.279520000000005</c:v>
                </c:pt>
                <c:pt idx="26">
                  <c:v>79.944100000000006</c:v>
                </c:pt>
                <c:pt idx="27">
                  <c:v>79.888189999999994</c:v>
                </c:pt>
                <c:pt idx="28">
                  <c:v>78.294899999999998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311496"/>
        <c:axId val="522786832"/>
      </c:line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Kapasiteetin käyttöaste, %, oik. ast.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Sheet1!$A$2:$A$33</c:f>
              <c:strCache>
                <c:ptCount val="29"/>
                <c:pt idx="0">
                  <c:v>2008,I</c:v>
                </c:pt>
                <c:pt idx="4">
                  <c:v>2009,I</c:v>
                </c:pt>
                <c:pt idx="8">
                  <c:v>2010,I</c:v>
                </c:pt>
                <c:pt idx="12">
                  <c:v>2011,I</c:v>
                </c:pt>
                <c:pt idx="16">
                  <c:v>2012,I</c:v>
                </c:pt>
                <c:pt idx="20">
                  <c:v>2013,I</c:v>
                </c:pt>
                <c:pt idx="24">
                  <c:v>2014,I</c:v>
                </c:pt>
                <c:pt idx="28">
                  <c:v>2015,I</c:v>
                </c:pt>
              </c:strCache>
            </c:strRef>
          </c:cat>
          <c:val>
            <c:numRef>
              <c:f>Sheet1!$D$2:$D$33</c:f>
              <c:numCache>
                <c:formatCode>General</c:formatCode>
                <c:ptCount val="32"/>
                <c:pt idx="0">
                  <c:v>80.83</c:v>
                </c:pt>
                <c:pt idx="1">
                  <c:v>83.23</c:v>
                </c:pt>
                <c:pt idx="2">
                  <c:v>78.900000000000006</c:v>
                </c:pt>
                <c:pt idx="3">
                  <c:v>73.599999999999994</c:v>
                </c:pt>
                <c:pt idx="4">
                  <c:v>69.400000000000006</c:v>
                </c:pt>
                <c:pt idx="5">
                  <c:v>66.23</c:v>
                </c:pt>
                <c:pt idx="6">
                  <c:v>65.83</c:v>
                </c:pt>
                <c:pt idx="7">
                  <c:v>68.53</c:v>
                </c:pt>
                <c:pt idx="8">
                  <c:v>73.400000000000006</c:v>
                </c:pt>
                <c:pt idx="9">
                  <c:v>74.47</c:v>
                </c:pt>
                <c:pt idx="10">
                  <c:v>74.37</c:v>
                </c:pt>
                <c:pt idx="11">
                  <c:v>77.5</c:v>
                </c:pt>
                <c:pt idx="12">
                  <c:v>81.099999999999994</c:v>
                </c:pt>
                <c:pt idx="13">
                  <c:v>83.17</c:v>
                </c:pt>
                <c:pt idx="14">
                  <c:v>77.8</c:v>
                </c:pt>
                <c:pt idx="15">
                  <c:v>79.7</c:v>
                </c:pt>
                <c:pt idx="16">
                  <c:v>80.87</c:v>
                </c:pt>
                <c:pt idx="17">
                  <c:v>82.97</c:v>
                </c:pt>
                <c:pt idx="18">
                  <c:v>78.900000000000006</c:v>
                </c:pt>
                <c:pt idx="19">
                  <c:v>79.83</c:v>
                </c:pt>
                <c:pt idx="20">
                  <c:v>79.63</c:v>
                </c:pt>
                <c:pt idx="21">
                  <c:v>81</c:v>
                </c:pt>
                <c:pt idx="22">
                  <c:v>78.430000000000007</c:v>
                </c:pt>
                <c:pt idx="23">
                  <c:v>79.67</c:v>
                </c:pt>
                <c:pt idx="24">
                  <c:v>79.23</c:v>
                </c:pt>
                <c:pt idx="25">
                  <c:v>80.7</c:v>
                </c:pt>
                <c:pt idx="26">
                  <c:v>77.930000000000007</c:v>
                </c:pt>
                <c:pt idx="27">
                  <c:v>79.2</c:v>
                </c:pt>
                <c:pt idx="28">
                  <c:v>79.930000000000007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2787616"/>
        <c:axId val="522787224"/>
      </c:lineChart>
      <c:catAx>
        <c:axId val="523311496"/>
        <c:scaling>
          <c:orientation val="minMax"/>
        </c:scaling>
        <c:delete val="0"/>
        <c:axPos val="b"/>
        <c:majorGridlines>
          <c:spPr>
            <a:ln w="3175" cmpd="sng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3319">
            <a:solidFill>
              <a:schemeClr val="tx1"/>
            </a:solidFill>
            <a:prstDash val="solid"/>
          </a:ln>
        </c:spPr>
        <c:crossAx val="522786832"/>
        <c:crossesAt val="10"/>
        <c:auto val="1"/>
        <c:lblAlgn val="ctr"/>
        <c:lblOffset val="100"/>
        <c:tickLblSkip val="1"/>
        <c:tickMarkSkip val="4"/>
        <c:noMultiLvlLbl val="0"/>
      </c:catAx>
      <c:valAx>
        <c:axId val="522786832"/>
        <c:scaling>
          <c:orientation val="minMax"/>
          <c:max val="125"/>
          <c:min val="70"/>
        </c:scaling>
        <c:delete val="0"/>
        <c:axPos val="l"/>
        <c:majorGridlines>
          <c:spPr>
            <a:ln w="3175" cmpd="sng">
              <a:noFill/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331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00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3311496"/>
        <c:crosses val="autoZero"/>
        <c:crossBetween val="between"/>
        <c:majorUnit val="5"/>
      </c:valAx>
      <c:valAx>
        <c:axId val="522787224"/>
        <c:scaling>
          <c:orientation val="minMax"/>
          <c:max val="100"/>
          <c:min val="55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500" baseline="0">
                <a:latin typeface="Arial" panose="020B0604020202020204" pitchFamily="34" charset="0"/>
              </a:defRPr>
            </a:pPr>
            <a:endParaRPr lang="fi-FI"/>
          </a:p>
        </c:txPr>
        <c:crossAx val="522787616"/>
        <c:crosses val="max"/>
        <c:crossBetween val="between"/>
      </c:valAx>
      <c:catAx>
        <c:axId val="52278761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2787224"/>
        <c:crosses val="autoZero"/>
        <c:auto val="1"/>
        <c:lblAlgn val="ctr"/>
        <c:lblOffset val="100"/>
        <c:noMultiLvlLbl val="0"/>
      </c:catAx>
      <c:spPr>
        <a:noFill/>
        <a:ln w="13275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373884227616163"/>
          <c:y val="5.2570350335143866E-2"/>
          <c:w val="0.22626115772383834"/>
          <c:h val="0.88383728566538311"/>
        </c:manualLayout>
      </c:layout>
      <c:overlay val="0"/>
      <c:spPr>
        <a:solidFill>
          <a:schemeClr val="bg1"/>
        </a:solidFill>
        <a:ln w="26550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8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fi-FI"/>
    </a:p>
  </c:txPr>
  <c:externalData r:id="rId1">
    <c:autoUpdate val="0"/>
  </c:externalData>
  <c:userShapes r:id="rId2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4.9306638719932253E-2"/>
          <c:y val="2.1684839773854631E-2"/>
          <c:w val="0.93399825653667523"/>
          <c:h val="0.82556879982788089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63500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Taul1!$B$2:$B$10</c:f>
              <c:numCache>
                <c:formatCode>General</c:formatCode>
                <c:ptCount val="9"/>
                <c:pt idx="0">
                  <c:v>48.3</c:v>
                </c:pt>
                <c:pt idx="1">
                  <c:v>54.8</c:v>
                </c:pt>
                <c:pt idx="2">
                  <c:v>54.8</c:v>
                </c:pt>
                <c:pt idx="3">
                  <c:v>54.4</c:v>
                </c:pt>
                <c:pt idx="4">
                  <c:v>56.1</c:v>
                </c:pt>
                <c:pt idx="5">
                  <c:v>57.8</c:v>
                </c:pt>
                <c:pt idx="6">
                  <c:v>58.7</c:v>
                </c:pt>
                <c:pt idx="7">
                  <c:v>59.3</c:v>
                </c:pt>
                <c:pt idx="8">
                  <c:v>59.1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Tanska</c:v>
                </c:pt>
              </c:strCache>
            </c:strRef>
          </c:tx>
          <c:spPr>
            <a:ln w="635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Taul1!$C$2:$C$10</c:f>
              <c:numCache>
                <c:formatCode>General</c:formatCode>
                <c:ptCount val="9"/>
                <c:pt idx="0">
                  <c:v>50.5</c:v>
                </c:pt>
                <c:pt idx="1">
                  <c:v>56.8</c:v>
                </c:pt>
                <c:pt idx="2">
                  <c:v>57.1</c:v>
                </c:pt>
                <c:pt idx="3">
                  <c:v>56.8</c:v>
                </c:pt>
                <c:pt idx="4">
                  <c:v>58.8</c:v>
                </c:pt>
                <c:pt idx="5">
                  <c:v>57.1</c:v>
                </c:pt>
                <c:pt idx="6">
                  <c:v>57.2</c:v>
                </c:pt>
                <c:pt idx="7">
                  <c:v>57.5</c:v>
                </c:pt>
                <c:pt idx="8">
                  <c:v>56.9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Taul1!$D$2:$D$10</c:f>
              <c:numCache>
                <c:formatCode>General</c:formatCode>
                <c:ptCount val="9"/>
                <c:pt idx="0">
                  <c:v>50.4</c:v>
                </c:pt>
                <c:pt idx="1">
                  <c:v>53.1</c:v>
                </c:pt>
                <c:pt idx="2">
                  <c:v>52.1</c:v>
                </c:pt>
                <c:pt idx="3">
                  <c:v>51.5</c:v>
                </c:pt>
                <c:pt idx="4">
                  <c:v>52.5</c:v>
                </c:pt>
                <c:pt idx="5">
                  <c:v>53.2</c:v>
                </c:pt>
                <c:pt idx="6">
                  <c:v>52.9</c:v>
                </c:pt>
                <c:pt idx="7">
                  <c:v>52.2</c:v>
                </c:pt>
                <c:pt idx="8">
                  <c:v>51.8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Saksa</c:v>
                </c:pt>
              </c:strCache>
            </c:strRef>
          </c:tx>
          <c:spPr>
            <a:ln w="635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Taul1!$A$2:$A$10</c:f>
              <c:strCache>
                <c:ptCount val="9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2015e</c:v>
                </c:pt>
                <c:pt idx="8">
                  <c:v>2016e</c:v>
                </c:pt>
              </c:strCache>
            </c:strRef>
          </c:cat>
          <c:val>
            <c:numRef>
              <c:f>Taul1!$E$2:$E$10</c:f>
              <c:numCache>
                <c:formatCode>General</c:formatCode>
                <c:ptCount val="9"/>
                <c:pt idx="0">
                  <c:v>43.5</c:v>
                </c:pt>
                <c:pt idx="1">
                  <c:v>47.5</c:v>
                </c:pt>
                <c:pt idx="2">
                  <c:v>47.3</c:v>
                </c:pt>
                <c:pt idx="3">
                  <c:v>44.6</c:v>
                </c:pt>
                <c:pt idx="4">
                  <c:v>44.2</c:v>
                </c:pt>
                <c:pt idx="5">
                  <c:v>44.3</c:v>
                </c:pt>
                <c:pt idx="6">
                  <c:v>43.8</c:v>
                </c:pt>
                <c:pt idx="7">
                  <c:v>43.7</c:v>
                </c:pt>
                <c:pt idx="8">
                  <c:v>43.2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788400"/>
        <c:axId val="522788792"/>
      </c:lineChart>
      <c:catAx>
        <c:axId val="522788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522788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22788792"/>
        <c:scaling>
          <c:orientation val="minMax"/>
          <c:max val="60"/>
          <c:min val="42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fi-FI"/>
          </a:p>
        </c:txPr>
        <c:crossAx val="522788400"/>
        <c:crosses val="autoZero"/>
        <c:crossBetween val="between"/>
        <c:majorUnit val="2"/>
      </c:valAx>
      <c:spPr>
        <a:ln>
          <a:noFill/>
        </a:ln>
      </c:spPr>
    </c:plotArea>
    <c:legend>
      <c:legendPos val="b"/>
      <c:layout>
        <c:manualLayout>
          <c:xMode val="edge"/>
          <c:yMode val="edge"/>
          <c:x val="0.29871538770407835"/>
          <c:y val="0.92720155751256084"/>
          <c:w val="0.49251563385462754"/>
          <c:h val="6.4902871614458318E-2"/>
        </c:manualLayout>
      </c:layout>
      <c:overlay val="0"/>
      <c:txPr>
        <a:bodyPr/>
        <a:lstStyle/>
        <a:p>
          <a:pPr>
            <a:defRPr sz="16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000">
          <a:latin typeface="Arial Narrow" pitchFamily="34" charset="0"/>
        </a:defRPr>
      </a:pPr>
      <a:endParaRPr lang="fi-FI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4709346050578463E-2"/>
          <c:y val="3.5889751226935981E-2"/>
          <c:w val="0.79126722375199821"/>
          <c:h val="0.86344396477992746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0-9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Taul1!$B$2:$B$13</c:f>
              <c:numCache>
                <c:formatCode>0.00</c:formatCode>
                <c:ptCount val="12"/>
                <c:pt idx="0">
                  <c:v>3.1431518375766792</c:v>
                </c:pt>
                <c:pt idx="1">
                  <c:v>14.242747029793733</c:v>
                </c:pt>
                <c:pt idx="2">
                  <c:v>4.9042821925312712</c:v>
                </c:pt>
                <c:pt idx="3">
                  <c:v>3.9800640162626273</c:v>
                </c:pt>
                <c:pt idx="4">
                  <c:v>10.902427096440954</c:v>
                </c:pt>
                <c:pt idx="5">
                  <c:v>8.3420891854875521</c:v>
                </c:pt>
                <c:pt idx="6">
                  <c:v>15.031310708587926</c:v>
                </c:pt>
                <c:pt idx="7">
                  <c:v>15.01178247247625</c:v>
                </c:pt>
                <c:pt idx="8">
                  <c:v>18.49937521299557</c:v>
                </c:pt>
                <c:pt idx="9">
                  <c:v>14.461029155534904</c:v>
                </c:pt>
                <c:pt idx="10">
                  <c:v>6.9434594287042266</c:v>
                </c:pt>
                <c:pt idx="11">
                  <c:v>14.287616511318243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10-49</c:v>
                </c:pt>
              </c:strCache>
            </c:strRef>
          </c:tx>
          <c:spPr>
            <a:solidFill>
              <a:schemeClr val="accent2">
                <a:lumMod val="25000"/>
                <a:lumOff val="75000"/>
              </a:schemeClr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Taul1!$C$2:$C$13</c:f>
              <c:numCache>
                <c:formatCode>0.00</c:formatCode>
                <c:ptCount val="12"/>
                <c:pt idx="0">
                  <c:v>8.3355952445578421</c:v>
                </c:pt>
                <c:pt idx="1">
                  <c:v>6.2089091793427285</c:v>
                </c:pt>
                <c:pt idx="2">
                  <c:v>8.5029065343762369</c:v>
                </c:pt>
                <c:pt idx="3">
                  <c:v>8.3381627867580832</c:v>
                </c:pt>
                <c:pt idx="4">
                  <c:v>8.4528015737387836</c:v>
                </c:pt>
                <c:pt idx="5">
                  <c:v>10.412778285039074</c:v>
                </c:pt>
                <c:pt idx="6">
                  <c:v>9.0129258419161928</c:v>
                </c:pt>
                <c:pt idx="7">
                  <c:v>10.296109547470749</c:v>
                </c:pt>
                <c:pt idx="8">
                  <c:v>11.636184634026279</c:v>
                </c:pt>
                <c:pt idx="9">
                  <c:v>11.251597165756767</c:v>
                </c:pt>
                <c:pt idx="10">
                  <c:v>18.413049488526404</c:v>
                </c:pt>
                <c:pt idx="11">
                  <c:v>17.822902796271638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50-249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Taul1!$D$2:$D$13</c:f>
              <c:numCache>
                <c:formatCode>0.00</c:formatCode>
                <c:ptCount val="12"/>
                <c:pt idx="0">
                  <c:v>15.737473535638674</c:v>
                </c:pt>
                <c:pt idx="1">
                  <c:v>9.1257797691110678</c:v>
                </c:pt>
                <c:pt idx="2">
                  <c:v>19.403475667285512</c:v>
                </c:pt>
                <c:pt idx="3">
                  <c:v>20.918517461817597</c:v>
                </c:pt>
                <c:pt idx="4">
                  <c:v>16.642397533889781</c:v>
                </c:pt>
                <c:pt idx="5">
                  <c:v>17.694010661438892</c:v>
                </c:pt>
                <c:pt idx="6">
                  <c:v>13.876558752346945</c:v>
                </c:pt>
                <c:pt idx="7">
                  <c:v>14.660187052342092</c:v>
                </c:pt>
                <c:pt idx="8">
                  <c:v>15.701086750728917</c:v>
                </c:pt>
                <c:pt idx="9">
                  <c:v>22.680915321175512</c:v>
                </c:pt>
                <c:pt idx="10">
                  <c:v>28.749303810909034</c:v>
                </c:pt>
                <c:pt idx="11">
                  <c:v>40.692410119840211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250+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0000"/>
              </a:solidFill>
            </a:ln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 baseline="0"/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Taul1!$A$2:$A$13</c:f>
              <c:strCache>
                <c:ptCount val="12"/>
                <c:pt idx="0">
                  <c:v>Suomi</c:v>
                </c:pt>
                <c:pt idx="1">
                  <c:v>USA</c:v>
                </c:pt>
                <c:pt idx="2">
                  <c:v>Puola</c:v>
                </c:pt>
                <c:pt idx="3">
                  <c:v>Tšekki</c:v>
                </c:pt>
                <c:pt idx="4">
                  <c:v>Ruotsi</c:v>
                </c:pt>
                <c:pt idx="5">
                  <c:v>Saksa</c:v>
                </c:pt>
                <c:pt idx="6">
                  <c:v>Iso- 
Britannia</c:v>
                </c:pt>
                <c:pt idx="7">
                  <c:v>Ranska</c:v>
                </c:pt>
                <c:pt idx="8">
                  <c:v>Tanska</c:v>
                </c:pt>
                <c:pt idx="9">
                  <c:v>Itävalta</c:v>
                </c:pt>
                <c:pt idx="10">
                  <c:v>Italia</c:v>
                </c:pt>
                <c:pt idx="11">
                  <c:v>Viro</c:v>
                </c:pt>
              </c:strCache>
            </c:strRef>
          </c:cat>
          <c:val>
            <c:numRef>
              <c:f>Taul1!$E$2:$E$13</c:f>
              <c:numCache>
                <c:formatCode>0.00</c:formatCode>
                <c:ptCount val="12"/>
                <c:pt idx="0">
                  <c:v>72.783779382226811</c:v>
                </c:pt>
                <c:pt idx="1">
                  <c:v>70.422564021752478</c:v>
                </c:pt>
                <c:pt idx="2">
                  <c:v>67.189335605806974</c:v>
                </c:pt>
                <c:pt idx="3">
                  <c:v>66.763255735161692</c:v>
                </c:pt>
                <c:pt idx="4">
                  <c:v>64.002373795930481</c:v>
                </c:pt>
                <c:pt idx="5">
                  <c:v>63.551121868034478</c:v>
                </c:pt>
                <c:pt idx="6">
                  <c:v>62.079204697148938</c:v>
                </c:pt>
                <c:pt idx="7">
                  <c:v>60.031920927710914</c:v>
                </c:pt>
                <c:pt idx="8">
                  <c:v>54.163353402249236</c:v>
                </c:pt>
                <c:pt idx="9">
                  <c:v>51.606458357532816</c:v>
                </c:pt>
                <c:pt idx="10">
                  <c:v>45.894187271860339</c:v>
                </c:pt>
                <c:pt idx="11">
                  <c:v>27.19707057256991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22789576"/>
        <c:axId val="522789968"/>
      </c:barChart>
      <c:catAx>
        <c:axId val="5227895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t" anchorCtr="1"/>
          <a:lstStyle/>
          <a:p>
            <a:pPr>
              <a:defRPr sz="11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2789968"/>
        <c:crosses val="autoZero"/>
        <c:auto val="1"/>
        <c:lblAlgn val="ctr"/>
        <c:lblOffset val="100"/>
        <c:noMultiLvlLbl val="0"/>
      </c:catAx>
      <c:valAx>
        <c:axId val="52278996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27895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92764211675518"/>
          <c:y val="0.39367480327999688"/>
          <c:w val="8.8791917356649847E-2"/>
          <c:h val="0.24057468041469818"/>
        </c:manualLayout>
      </c:layout>
      <c:overlay val="0"/>
      <c:txPr>
        <a:bodyPr/>
        <a:lstStyle/>
        <a:p>
          <a:pPr>
            <a:defRPr sz="1400" b="0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393208514680174E-2"/>
          <c:y val="3.5328973864015109E-2"/>
          <c:w val="0.67799105330634002"/>
          <c:h val="0.8744629384613830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Suuri yritys</c:v>
                </c:pt>
              </c:strCache>
            </c:strRef>
          </c:tx>
          <c:spPr>
            <a:ln>
              <a:solidFill>
                <a:srgbClr val="FF477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0.86250000000000004</c:v>
                </c:pt>
                <c:pt idx="1">
                  <c:v>0.84299999999999997</c:v>
                </c:pt>
                <c:pt idx="2">
                  <c:v>0.85120000000000007</c:v>
                </c:pt>
                <c:pt idx="3">
                  <c:v>0.87599999999999989</c:v>
                </c:pt>
                <c:pt idx="4">
                  <c:v>0.87970000000000004</c:v>
                </c:pt>
                <c:pt idx="5">
                  <c:v>0.88319999999999999</c:v>
                </c:pt>
                <c:pt idx="6">
                  <c:v>0.88340000000000007</c:v>
                </c:pt>
                <c:pt idx="7">
                  <c:v>0.86909999999999998</c:v>
                </c:pt>
                <c:pt idx="8">
                  <c:v>0.87239999999999995</c:v>
                </c:pt>
                <c:pt idx="9">
                  <c:v>0.87599999999999989</c:v>
                </c:pt>
                <c:pt idx="10">
                  <c:v>0.86900000000000011</c:v>
                </c:pt>
                <c:pt idx="11">
                  <c:v>0.86250000000000004</c:v>
                </c:pt>
                <c:pt idx="12">
                  <c:v>0.90170000000000006</c:v>
                </c:pt>
                <c:pt idx="13">
                  <c:v>0.90249999999999997</c:v>
                </c:pt>
                <c:pt idx="14">
                  <c:v>0.90049999999999997</c:v>
                </c:pt>
                <c:pt idx="15">
                  <c:v>0.89439999999999997</c:v>
                </c:pt>
                <c:pt idx="16">
                  <c:v>0.87419999999999998</c:v>
                </c:pt>
                <c:pt idx="17">
                  <c:v>0.87</c:v>
                </c:pt>
                <c:pt idx="18">
                  <c:v>0.86959999999999993</c:v>
                </c:pt>
                <c:pt idx="19">
                  <c:v>0.87890000000000001</c:v>
                </c:pt>
                <c:pt idx="20">
                  <c:v>0.86080000000000001</c:v>
                </c:pt>
                <c:pt idx="21">
                  <c:v>0.85589999999999999</c:v>
                </c:pt>
                <c:pt idx="22">
                  <c:v>0.86849999999999994</c:v>
                </c:pt>
                <c:pt idx="23">
                  <c:v>0.87139999999999995</c:v>
                </c:pt>
                <c:pt idx="24">
                  <c:v>0.84959999999999991</c:v>
                </c:pt>
                <c:pt idx="25">
                  <c:v>0.86459999999999992</c:v>
                </c:pt>
                <c:pt idx="26">
                  <c:v>0.8640000000000001</c:v>
                </c:pt>
                <c:pt idx="27">
                  <c:v>0.86099999999999999</c:v>
                </c:pt>
                <c:pt idx="28">
                  <c:v>0.87</c:v>
                </c:pt>
                <c:pt idx="29">
                  <c:v>0.86699999999999999</c:v>
                </c:pt>
                <c:pt idx="30">
                  <c:v>0.86799999999999999</c:v>
                </c:pt>
                <c:pt idx="31">
                  <c:v>0.86099999999999999</c:v>
                </c:pt>
                <c:pt idx="32">
                  <c:v>0.871</c:v>
                </c:pt>
                <c:pt idx="33">
                  <c:v>0.86499999999999999</c:v>
                </c:pt>
                <c:pt idx="34">
                  <c:v>0.86299999999999999</c:v>
                </c:pt>
                <c:pt idx="35">
                  <c:v>0.86</c:v>
                </c:pt>
                <c:pt idx="36">
                  <c:v>0.85970000000000002</c:v>
                </c:pt>
                <c:pt idx="37">
                  <c:v>0.86499999999999999</c:v>
                </c:pt>
                <c:pt idx="38">
                  <c:v>0.86199999999999999</c:v>
                </c:pt>
                <c:pt idx="39">
                  <c:v>0.85499999999999998</c:v>
                </c:pt>
                <c:pt idx="40">
                  <c:v>0.85209999999999997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Keskisuuri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7.3800000000000004E-2</c:v>
                </c:pt>
                <c:pt idx="1">
                  <c:v>8.2500000000000004E-2</c:v>
                </c:pt>
                <c:pt idx="2">
                  <c:v>7.6700000000000004E-2</c:v>
                </c:pt>
                <c:pt idx="3">
                  <c:v>7.6399999999999996E-2</c:v>
                </c:pt>
                <c:pt idx="4">
                  <c:v>7.5700000000000003E-2</c:v>
                </c:pt>
                <c:pt idx="5">
                  <c:v>7.3800000000000004E-2</c:v>
                </c:pt>
                <c:pt idx="6">
                  <c:v>7.4499999999999997E-2</c:v>
                </c:pt>
                <c:pt idx="7">
                  <c:v>8.0299999999999996E-2</c:v>
                </c:pt>
                <c:pt idx="8">
                  <c:v>7.980000000000001E-2</c:v>
                </c:pt>
                <c:pt idx="9">
                  <c:v>7.5300000000000006E-2</c:v>
                </c:pt>
                <c:pt idx="10">
                  <c:v>8.1699999999999995E-2</c:v>
                </c:pt>
                <c:pt idx="11">
                  <c:v>8.3900000000000002E-2</c:v>
                </c:pt>
                <c:pt idx="12">
                  <c:v>6.3E-2</c:v>
                </c:pt>
                <c:pt idx="13">
                  <c:v>6.1200000000000004E-2</c:v>
                </c:pt>
                <c:pt idx="14">
                  <c:v>6.3600000000000004E-2</c:v>
                </c:pt>
                <c:pt idx="15">
                  <c:v>6.6299999999999998E-2</c:v>
                </c:pt>
                <c:pt idx="16">
                  <c:v>8.3800000000000013E-2</c:v>
                </c:pt>
                <c:pt idx="17">
                  <c:v>8.4900000000000003E-2</c:v>
                </c:pt>
                <c:pt idx="18">
                  <c:v>8.3299999999999999E-2</c:v>
                </c:pt>
                <c:pt idx="19">
                  <c:v>7.9199999999999993E-2</c:v>
                </c:pt>
                <c:pt idx="20">
                  <c:v>9.1199999999999989E-2</c:v>
                </c:pt>
                <c:pt idx="21">
                  <c:v>9.9199999999999997E-2</c:v>
                </c:pt>
                <c:pt idx="22">
                  <c:v>8.5299999999999987E-2</c:v>
                </c:pt>
                <c:pt idx="23">
                  <c:v>7.85E-2</c:v>
                </c:pt>
                <c:pt idx="24">
                  <c:v>8.6999999999999994E-2</c:v>
                </c:pt>
                <c:pt idx="25">
                  <c:v>8.5800000000000001E-2</c:v>
                </c:pt>
                <c:pt idx="26">
                  <c:v>8.8800000000000004E-2</c:v>
                </c:pt>
                <c:pt idx="27">
                  <c:v>8.6300000000000002E-2</c:v>
                </c:pt>
                <c:pt idx="28">
                  <c:v>8.5900000000000004E-2</c:v>
                </c:pt>
                <c:pt idx="29">
                  <c:v>8.72E-2</c:v>
                </c:pt>
                <c:pt idx="30">
                  <c:v>8.7899999999999992E-2</c:v>
                </c:pt>
                <c:pt idx="31">
                  <c:v>9.1899999999999996E-2</c:v>
                </c:pt>
                <c:pt idx="32">
                  <c:v>8.48E-2</c:v>
                </c:pt>
                <c:pt idx="33">
                  <c:v>8.900000000000001E-2</c:v>
                </c:pt>
                <c:pt idx="34">
                  <c:v>8.9200000000000002E-2</c:v>
                </c:pt>
                <c:pt idx="35">
                  <c:v>9.2799999999999994E-2</c:v>
                </c:pt>
                <c:pt idx="36">
                  <c:v>8.929999999999999E-2</c:v>
                </c:pt>
                <c:pt idx="37">
                  <c:v>8.6400000000000005E-2</c:v>
                </c:pt>
                <c:pt idx="38">
                  <c:v>8.8400000000000006E-2</c:v>
                </c:pt>
                <c:pt idx="39">
                  <c:v>9.2100000000000001E-2</c:v>
                </c:pt>
                <c:pt idx="40">
                  <c:v>9.1800000000000007E-2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Pieni yritys</c:v>
                </c:pt>
              </c:strCache>
            </c:strRef>
          </c:tx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3.2799999999999996E-2</c:v>
                </c:pt>
                <c:pt idx="1">
                  <c:v>3.7900000000000003E-2</c:v>
                </c:pt>
                <c:pt idx="2">
                  <c:v>3.44E-2</c:v>
                </c:pt>
                <c:pt idx="3">
                  <c:v>3.4799999999999998E-2</c:v>
                </c:pt>
                <c:pt idx="4">
                  <c:v>3.2400000000000005E-2</c:v>
                </c:pt>
                <c:pt idx="5">
                  <c:v>3.0899999999999997E-2</c:v>
                </c:pt>
                <c:pt idx="6">
                  <c:v>0.03</c:v>
                </c:pt>
                <c:pt idx="7">
                  <c:v>3.7200000000000004E-2</c:v>
                </c:pt>
                <c:pt idx="8">
                  <c:v>3.5799999999999998E-2</c:v>
                </c:pt>
                <c:pt idx="9">
                  <c:v>3.7400000000000003E-2</c:v>
                </c:pt>
                <c:pt idx="10">
                  <c:v>3.7499999999999999E-2</c:v>
                </c:pt>
                <c:pt idx="11">
                  <c:v>4.1900000000000007E-2</c:v>
                </c:pt>
                <c:pt idx="12">
                  <c:v>2.98E-2</c:v>
                </c:pt>
                <c:pt idx="13">
                  <c:v>3.0699999999999998E-2</c:v>
                </c:pt>
                <c:pt idx="14">
                  <c:v>3.0099999999999998E-2</c:v>
                </c:pt>
                <c:pt idx="15">
                  <c:v>3.2599999999999997E-2</c:v>
                </c:pt>
                <c:pt idx="16">
                  <c:v>3.3599999999999998E-2</c:v>
                </c:pt>
                <c:pt idx="17">
                  <c:v>3.4700000000000002E-2</c:v>
                </c:pt>
                <c:pt idx="18">
                  <c:v>3.7499999999999999E-2</c:v>
                </c:pt>
                <c:pt idx="19">
                  <c:v>3.2500000000000001E-2</c:v>
                </c:pt>
                <c:pt idx="20">
                  <c:v>3.7999999999999999E-2</c:v>
                </c:pt>
                <c:pt idx="21">
                  <c:v>3.3599999999999998E-2</c:v>
                </c:pt>
                <c:pt idx="22">
                  <c:v>3.49E-2</c:v>
                </c:pt>
                <c:pt idx="23">
                  <c:v>3.8900000000000004E-2</c:v>
                </c:pt>
                <c:pt idx="24">
                  <c:v>4.6600000000000003E-2</c:v>
                </c:pt>
                <c:pt idx="25">
                  <c:v>3.85E-2</c:v>
                </c:pt>
                <c:pt idx="26">
                  <c:v>3.6699999999999997E-2</c:v>
                </c:pt>
                <c:pt idx="27">
                  <c:v>4.0399999999999998E-2</c:v>
                </c:pt>
                <c:pt idx="28">
                  <c:v>3.3500000000000002E-2</c:v>
                </c:pt>
                <c:pt idx="29">
                  <c:v>3.56E-2</c:v>
                </c:pt>
                <c:pt idx="30">
                  <c:v>3.4200000000000001E-2</c:v>
                </c:pt>
                <c:pt idx="31">
                  <c:v>3.5499999999999997E-2</c:v>
                </c:pt>
                <c:pt idx="32">
                  <c:v>3.2300000000000002E-2</c:v>
                </c:pt>
                <c:pt idx="33">
                  <c:v>3.4099999999999998E-2</c:v>
                </c:pt>
                <c:pt idx="34">
                  <c:v>3.5699999999999996E-2</c:v>
                </c:pt>
                <c:pt idx="35">
                  <c:v>3.5799999999999998E-2</c:v>
                </c:pt>
                <c:pt idx="36">
                  <c:v>3.5799999999999998E-2</c:v>
                </c:pt>
                <c:pt idx="37">
                  <c:v>3.5000000000000003E-2</c:v>
                </c:pt>
                <c:pt idx="38">
                  <c:v>3.5200000000000002E-2</c:v>
                </c:pt>
                <c:pt idx="39">
                  <c:v>3.61E-2</c:v>
                </c:pt>
                <c:pt idx="40">
                  <c:v>4.0599999999999997E-2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Mikroyritys</c:v>
                </c:pt>
              </c:strCache>
            </c:strRef>
          </c:tx>
          <c:spPr>
            <a:ln>
              <a:solidFill>
                <a:srgbClr val="92D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3.0899999999999997E-2</c:v>
                </c:pt>
                <c:pt idx="1">
                  <c:v>3.6699999999999997E-2</c:v>
                </c:pt>
                <c:pt idx="2">
                  <c:v>3.7699999999999997E-2</c:v>
                </c:pt>
                <c:pt idx="3">
                  <c:v>1.2800000000000001E-2</c:v>
                </c:pt>
                <c:pt idx="4">
                  <c:v>1.21E-2</c:v>
                </c:pt>
                <c:pt idx="5">
                  <c:v>1.2E-2</c:v>
                </c:pt>
                <c:pt idx="6">
                  <c:v>1.2E-2</c:v>
                </c:pt>
                <c:pt idx="7">
                  <c:v>1.34E-2</c:v>
                </c:pt>
                <c:pt idx="8">
                  <c:v>1.1899999999999999E-2</c:v>
                </c:pt>
                <c:pt idx="9">
                  <c:v>1.1299999999999999E-2</c:v>
                </c:pt>
                <c:pt idx="10">
                  <c:v>1.18E-2</c:v>
                </c:pt>
                <c:pt idx="11">
                  <c:v>1.1599999999999999E-2</c:v>
                </c:pt>
                <c:pt idx="12">
                  <c:v>5.5000000000000005E-3</c:v>
                </c:pt>
                <c:pt idx="13">
                  <c:v>5.6000000000000008E-3</c:v>
                </c:pt>
                <c:pt idx="14">
                  <c:v>5.7999999999999996E-3</c:v>
                </c:pt>
                <c:pt idx="15">
                  <c:v>6.7000000000000002E-3</c:v>
                </c:pt>
                <c:pt idx="16">
                  <c:v>8.3999999999999995E-3</c:v>
                </c:pt>
                <c:pt idx="17">
                  <c:v>1.04E-2</c:v>
                </c:pt>
                <c:pt idx="18">
                  <c:v>9.5999999999999992E-3</c:v>
                </c:pt>
                <c:pt idx="19">
                  <c:v>9.3999999999999986E-3</c:v>
                </c:pt>
                <c:pt idx="20">
                  <c:v>1.01E-2</c:v>
                </c:pt>
                <c:pt idx="21">
                  <c:v>1.1299999999999999E-2</c:v>
                </c:pt>
                <c:pt idx="22">
                  <c:v>1.1299999999999999E-2</c:v>
                </c:pt>
                <c:pt idx="23">
                  <c:v>1.1299999999999999E-2</c:v>
                </c:pt>
                <c:pt idx="24">
                  <c:v>1.6799999999999999E-2</c:v>
                </c:pt>
                <c:pt idx="25">
                  <c:v>1.11E-2</c:v>
                </c:pt>
                <c:pt idx="26">
                  <c:v>1.0500000000000001E-2</c:v>
                </c:pt>
                <c:pt idx="27">
                  <c:v>1.18E-2</c:v>
                </c:pt>
                <c:pt idx="28">
                  <c:v>1.01E-2</c:v>
                </c:pt>
                <c:pt idx="29">
                  <c:v>1.0800000000000001E-2</c:v>
                </c:pt>
                <c:pt idx="30">
                  <c:v>1.01E-2</c:v>
                </c:pt>
                <c:pt idx="31">
                  <c:v>1.1899999999999999E-2</c:v>
                </c:pt>
                <c:pt idx="32">
                  <c:v>1.23E-2</c:v>
                </c:pt>
                <c:pt idx="33">
                  <c:v>1.1699999999999999E-2</c:v>
                </c:pt>
                <c:pt idx="34">
                  <c:v>1.123E-2</c:v>
                </c:pt>
                <c:pt idx="35">
                  <c:v>1.1399999999999999E-2</c:v>
                </c:pt>
                <c:pt idx="36">
                  <c:v>1.5100000000000001E-2</c:v>
                </c:pt>
                <c:pt idx="37">
                  <c:v>1.35E-2</c:v>
                </c:pt>
                <c:pt idx="38">
                  <c:v>1.4800000000000001E-2</c:v>
                </c:pt>
                <c:pt idx="39">
                  <c:v>1.6899999999999998E-2</c:v>
                </c:pt>
                <c:pt idx="40">
                  <c:v>1.55E-2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210424"/>
        <c:axId val="522210816"/>
      </c:lineChart>
      <c:catAx>
        <c:axId val="52221042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txPr>
          <a:bodyPr rot="60000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22210816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522210816"/>
        <c:scaling>
          <c:orientation val="minMax"/>
          <c:max val="1"/>
          <c:min val="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2221042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12514696725472E-2"/>
          <c:y val="5.2962930800055937E-2"/>
          <c:w val="0.87536136628488803"/>
          <c:h val="0.85375494071146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Kasvun osuus 2007</c:v>
                </c:pt>
              </c:strCache>
            </c:strRef>
          </c:tx>
          <c:spPr>
            <a:solidFill>
              <a:srgbClr val="00FFFF"/>
            </a:solidFill>
            <a:ln w="11797">
              <a:solidFill>
                <a:srgbClr val="000000"/>
              </a:solidFill>
              <a:prstDash val="solid"/>
            </a:ln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55</c:v>
                </c:pt>
                <c:pt idx="12">
                  <c:v>60</c:v>
                </c:pt>
                <c:pt idx="13">
                  <c:v>65</c:v>
                </c:pt>
                <c:pt idx="14">
                  <c:v>70</c:v>
                </c:pt>
                <c:pt idx="15">
                  <c:v>75</c:v>
                </c:pt>
                <c:pt idx="16">
                  <c:v>80</c:v>
                </c:pt>
                <c:pt idx="17">
                  <c:v>85</c:v>
                </c:pt>
                <c:pt idx="18">
                  <c:v>90</c:v>
                </c:pt>
                <c:pt idx="19">
                  <c:v>95</c:v>
                </c:pt>
                <c:pt idx="20">
                  <c:v>100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axId val="244852160"/>
        <c:axId val="244852552"/>
      </c:barChart>
      <c:catAx>
        <c:axId val="244852160"/>
        <c:scaling>
          <c:orientation val="minMax"/>
        </c:scaling>
        <c:delete val="0"/>
        <c:axPos val="b"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out"/>
        <c:tickLblPos val="nextTo"/>
        <c:spPr>
          <a:ln w="2359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244852552"/>
        <c:crossesAt val="-5"/>
        <c:auto val="0"/>
        <c:lblAlgn val="ctr"/>
        <c:lblOffset val="100"/>
        <c:tickLblSkip val="2"/>
        <c:tickMarkSkip val="1"/>
        <c:noMultiLvlLbl val="0"/>
      </c:catAx>
      <c:valAx>
        <c:axId val="244852552"/>
        <c:scaling>
          <c:orientation val="minMax"/>
          <c:max val="9"/>
          <c:min val="-4"/>
        </c:scaling>
        <c:delete val="0"/>
        <c:axPos val="l"/>
        <c:majorGridlines>
          <c:spPr>
            <a:ln w="11797">
              <a:solidFill>
                <a:srgbClr val="555555"/>
              </a:solidFill>
              <a:prstDash val="sys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294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baseline="0">
                <a:solidFill>
                  <a:srgbClr val="002060"/>
                </a:solidFill>
              </a:defRPr>
            </a:pPr>
            <a:endParaRPr lang="fi-FI"/>
          </a:p>
        </c:txPr>
        <c:crossAx val="244852160"/>
        <c:crosses val="autoZero"/>
        <c:crossBetween val="midCat"/>
        <c:majorUnit val="1"/>
        <c:minorUnit val="0.5"/>
      </c:valAx>
      <c:spPr>
        <a:noFill/>
        <a:ln w="2949">
          <a:solidFill>
            <a:srgbClr val="000000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00" b="1" i="0" u="none" strike="noStrike" baseline="0">
          <a:solidFill>
            <a:srgbClr val="000000"/>
          </a:solidFill>
          <a:latin typeface="Arial" pitchFamily="34" charset="0"/>
          <a:ea typeface="Times New Roman"/>
          <a:cs typeface="Times New Roman"/>
        </a:defRPr>
      </a:pPr>
      <a:endParaRPr lang="fi-FI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099644043168345E-2"/>
          <c:y val="2.8281583771735234E-2"/>
          <c:w val="0.88612145577931145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Viennin osuus liikevaihdosta, %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4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Taul1!$B$2:$B$1221</c:f>
              <c:numCache>
                <c:formatCode>General</c:formatCode>
                <c:ptCount val="1220"/>
                <c:pt idx="2" formatCode="#,##0.0">
                  <c:v>27</c:v>
                </c:pt>
                <c:pt idx="3" formatCode="#,##0.0">
                  <c:v>90</c:v>
                </c:pt>
                <c:pt idx="4" formatCode="#,##0.0">
                  <c:v>10</c:v>
                </c:pt>
                <c:pt idx="5" formatCode="#,##0.0">
                  <c:v>100</c:v>
                </c:pt>
                <c:pt idx="6" formatCode="#,##0.0">
                  <c:v>0</c:v>
                </c:pt>
                <c:pt idx="7" formatCode="#,##0.0">
                  <c:v>1.2</c:v>
                </c:pt>
                <c:pt idx="8" formatCode="#,##0.0">
                  <c:v>0</c:v>
                </c:pt>
                <c:pt idx="9" formatCode="#,##0.0">
                  <c:v>0</c:v>
                </c:pt>
                <c:pt idx="10" formatCode="#,##0.0">
                  <c:v>0.9</c:v>
                </c:pt>
                <c:pt idx="11" formatCode="#,##0.0">
                  <c:v>0</c:v>
                </c:pt>
                <c:pt idx="12" formatCode="#,##0.0">
                  <c:v>0</c:v>
                </c:pt>
                <c:pt idx="13" formatCode="#,##0.0">
                  <c:v>7</c:v>
                </c:pt>
                <c:pt idx="14" formatCode="#,##0.0">
                  <c:v>4</c:v>
                </c:pt>
                <c:pt idx="15" formatCode="#,##0.0">
                  <c:v>1</c:v>
                </c:pt>
                <c:pt idx="16" formatCode="#,##0.0">
                  <c:v>0</c:v>
                </c:pt>
                <c:pt idx="17" formatCode="#,##0.0">
                  <c:v>20</c:v>
                </c:pt>
                <c:pt idx="18" formatCode="#,##0.0">
                  <c:v>0</c:v>
                </c:pt>
                <c:pt idx="19" formatCode="#,##0.0">
                  <c:v>75</c:v>
                </c:pt>
                <c:pt idx="20" formatCode="#,##0.0">
                  <c:v>19</c:v>
                </c:pt>
                <c:pt idx="21" formatCode="#,##0.0">
                  <c:v>37</c:v>
                </c:pt>
                <c:pt idx="22" formatCode="#,##0.0">
                  <c:v>5.6</c:v>
                </c:pt>
                <c:pt idx="23" formatCode="#,##0.0">
                  <c:v>0</c:v>
                </c:pt>
                <c:pt idx="24" formatCode="#,##0.0">
                  <c:v>70</c:v>
                </c:pt>
                <c:pt idx="25" formatCode="#,##0.0">
                  <c:v>20</c:v>
                </c:pt>
                <c:pt idx="26" formatCode="#,##0.0">
                  <c:v>93</c:v>
                </c:pt>
                <c:pt idx="27" formatCode="#,##0.0">
                  <c:v>25</c:v>
                </c:pt>
                <c:pt idx="28" formatCode="#,##0.0">
                  <c:v>40</c:v>
                </c:pt>
                <c:pt idx="29" formatCode="#,##0.0">
                  <c:v>65.5</c:v>
                </c:pt>
                <c:pt idx="30" formatCode="#,##0.0">
                  <c:v>2.6</c:v>
                </c:pt>
                <c:pt idx="31" formatCode="#,##0.0">
                  <c:v>2.2000000000000002</c:v>
                </c:pt>
                <c:pt idx="32" formatCode="#,##0.0">
                  <c:v>58</c:v>
                </c:pt>
                <c:pt idx="33" formatCode="#,##0.0">
                  <c:v>35</c:v>
                </c:pt>
                <c:pt idx="34" formatCode="#,##0.0">
                  <c:v>100</c:v>
                </c:pt>
                <c:pt idx="35" formatCode="#,##0.0">
                  <c:v>14</c:v>
                </c:pt>
                <c:pt idx="36" formatCode="#,##0.0">
                  <c:v>97</c:v>
                </c:pt>
                <c:pt idx="37" formatCode="#,##0.0">
                  <c:v>83</c:v>
                </c:pt>
                <c:pt idx="38" formatCode="#,##0.0">
                  <c:v>96</c:v>
                </c:pt>
                <c:pt idx="39" formatCode="#,##0.0">
                  <c:v>0</c:v>
                </c:pt>
                <c:pt idx="40" formatCode="#,##0.0">
                  <c:v>93</c:v>
                </c:pt>
                <c:pt idx="41" formatCode="#,##0.0">
                  <c:v>3</c:v>
                </c:pt>
                <c:pt idx="42" formatCode="#,##0.0">
                  <c:v>0</c:v>
                </c:pt>
                <c:pt idx="43" formatCode="#,##0.0">
                  <c:v>5</c:v>
                </c:pt>
                <c:pt idx="44" formatCode="#,##0.0">
                  <c:v>12</c:v>
                </c:pt>
                <c:pt idx="45" formatCode="#,##0.0">
                  <c:v>0</c:v>
                </c:pt>
                <c:pt idx="46" formatCode="#,##0.0">
                  <c:v>10</c:v>
                </c:pt>
                <c:pt idx="47" formatCode="#,##0.0">
                  <c:v>85</c:v>
                </c:pt>
                <c:pt idx="48" formatCode="#,##0.0">
                  <c:v>8</c:v>
                </c:pt>
                <c:pt idx="49" formatCode="#,##0.0">
                  <c:v>35</c:v>
                </c:pt>
                <c:pt idx="50" formatCode="#,##0.0">
                  <c:v>39.299999999999997</c:v>
                </c:pt>
                <c:pt idx="51" formatCode="#,##0.0">
                  <c:v>0</c:v>
                </c:pt>
                <c:pt idx="52" formatCode="#,##0.0">
                  <c:v>20</c:v>
                </c:pt>
                <c:pt idx="53" formatCode="#,##0.0">
                  <c:v>50</c:v>
                </c:pt>
                <c:pt idx="54" formatCode="#,##0.0">
                  <c:v>14</c:v>
                </c:pt>
                <c:pt idx="55" formatCode="#,##0.0">
                  <c:v>33</c:v>
                </c:pt>
                <c:pt idx="56" formatCode="#,##0.0">
                  <c:v>70</c:v>
                </c:pt>
                <c:pt idx="57" formatCode="#,##0.0">
                  <c:v>30</c:v>
                </c:pt>
                <c:pt idx="58" formatCode="#,##0.0">
                  <c:v>58.7</c:v>
                </c:pt>
                <c:pt idx="59" formatCode="#,##0.0">
                  <c:v>38.799999999999997</c:v>
                </c:pt>
                <c:pt idx="60" formatCode="#,##0.0">
                  <c:v>29</c:v>
                </c:pt>
                <c:pt idx="61" formatCode="#,##0.0">
                  <c:v>0</c:v>
                </c:pt>
                <c:pt idx="62" formatCode="#,##0.0">
                  <c:v>63</c:v>
                </c:pt>
                <c:pt idx="63" formatCode="#,##0.0">
                  <c:v>10</c:v>
                </c:pt>
                <c:pt idx="64" formatCode="#,##0.0">
                  <c:v>0</c:v>
                </c:pt>
                <c:pt idx="65" formatCode="#,##0.0">
                  <c:v>0</c:v>
                </c:pt>
                <c:pt idx="66" formatCode="#,##0.0">
                  <c:v>0</c:v>
                </c:pt>
                <c:pt idx="67" formatCode="#,##0.0">
                  <c:v>18</c:v>
                </c:pt>
                <c:pt idx="68" formatCode="#,##0.0">
                  <c:v>0</c:v>
                </c:pt>
                <c:pt idx="69" formatCode="#,##0.0">
                  <c:v>50</c:v>
                </c:pt>
                <c:pt idx="70" formatCode="#,##0.0">
                  <c:v>70</c:v>
                </c:pt>
                <c:pt idx="71" formatCode="#,##0.0">
                  <c:v>13</c:v>
                </c:pt>
                <c:pt idx="72" formatCode="#,##0.0">
                  <c:v>1.3</c:v>
                </c:pt>
                <c:pt idx="73" formatCode="#,##0.0">
                  <c:v>3</c:v>
                </c:pt>
                <c:pt idx="74" formatCode="#,##0.0">
                  <c:v>0</c:v>
                </c:pt>
                <c:pt idx="75" formatCode="#,##0.0">
                  <c:v>10</c:v>
                </c:pt>
                <c:pt idx="76" formatCode="#,##0.0">
                  <c:v>15</c:v>
                </c:pt>
                <c:pt idx="77" formatCode="#,##0.0">
                  <c:v>20</c:v>
                </c:pt>
                <c:pt idx="78" formatCode="#,##0.0">
                  <c:v>95</c:v>
                </c:pt>
                <c:pt idx="79" formatCode="#,##0.0">
                  <c:v>0</c:v>
                </c:pt>
                <c:pt idx="80" formatCode="#,##0.0">
                  <c:v>0</c:v>
                </c:pt>
                <c:pt idx="81" formatCode="#,##0.0">
                  <c:v>57</c:v>
                </c:pt>
                <c:pt idx="82" formatCode="#,##0.0">
                  <c:v>37</c:v>
                </c:pt>
                <c:pt idx="83" formatCode="#,##0.0">
                  <c:v>0</c:v>
                </c:pt>
                <c:pt idx="84" formatCode="#,##0.0">
                  <c:v>43</c:v>
                </c:pt>
                <c:pt idx="85" formatCode="#,##0.0">
                  <c:v>0</c:v>
                </c:pt>
                <c:pt idx="86" formatCode="#,##0.0">
                  <c:v>22</c:v>
                </c:pt>
                <c:pt idx="87" formatCode="#,##0.0">
                  <c:v>1.5</c:v>
                </c:pt>
                <c:pt idx="88" formatCode="#,##0.0">
                  <c:v>0</c:v>
                </c:pt>
                <c:pt idx="89" formatCode="#,##0.0">
                  <c:v>6</c:v>
                </c:pt>
                <c:pt idx="90" formatCode="#,##0.0">
                  <c:v>53</c:v>
                </c:pt>
                <c:pt idx="91" formatCode="#,##0.0">
                  <c:v>55</c:v>
                </c:pt>
                <c:pt idx="92" formatCode="#,##0.0">
                  <c:v>40</c:v>
                </c:pt>
                <c:pt idx="93" formatCode="#,##0.0">
                  <c:v>15</c:v>
                </c:pt>
                <c:pt idx="94" formatCode="#,##0.0">
                  <c:v>10</c:v>
                </c:pt>
                <c:pt idx="95" formatCode="#,##0.0">
                  <c:v>73</c:v>
                </c:pt>
                <c:pt idx="96" formatCode="#,##0.0">
                  <c:v>76</c:v>
                </c:pt>
                <c:pt idx="97" formatCode="#,##0.0">
                  <c:v>65</c:v>
                </c:pt>
                <c:pt idx="98" formatCode="#,##0.0">
                  <c:v>40</c:v>
                </c:pt>
                <c:pt idx="99" formatCode="#,##0.0">
                  <c:v>0</c:v>
                </c:pt>
                <c:pt idx="100" formatCode="#,##0.0">
                  <c:v>25.4</c:v>
                </c:pt>
                <c:pt idx="101" formatCode="#,##0.0">
                  <c:v>75</c:v>
                </c:pt>
                <c:pt idx="102" formatCode="#,##0.0">
                  <c:v>65</c:v>
                </c:pt>
                <c:pt idx="103" formatCode="#,##0.0">
                  <c:v>23</c:v>
                </c:pt>
                <c:pt idx="104" formatCode="#,##0.0">
                  <c:v>15</c:v>
                </c:pt>
                <c:pt idx="105" formatCode="#,##0.0">
                  <c:v>1</c:v>
                </c:pt>
                <c:pt idx="106" formatCode="#,##0.0">
                  <c:v>1</c:v>
                </c:pt>
                <c:pt idx="107" formatCode="#,##0.0">
                  <c:v>88</c:v>
                </c:pt>
                <c:pt idx="108" formatCode="#,##0.0">
                  <c:v>16</c:v>
                </c:pt>
                <c:pt idx="109" formatCode="#,##0.0">
                  <c:v>33</c:v>
                </c:pt>
                <c:pt idx="110" formatCode="#,##0.0">
                  <c:v>68</c:v>
                </c:pt>
                <c:pt idx="111" formatCode="#,##0.0">
                  <c:v>0</c:v>
                </c:pt>
                <c:pt idx="112" formatCode="#,##0.0">
                  <c:v>0</c:v>
                </c:pt>
                <c:pt idx="113" formatCode="#,##0.0">
                  <c:v>30</c:v>
                </c:pt>
                <c:pt idx="114" formatCode="#,##0.0">
                  <c:v>50</c:v>
                </c:pt>
                <c:pt idx="115" formatCode="#,##0.0">
                  <c:v>97</c:v>
                </c:pt>
                <c:pt idx="116" formatCode="#,##0.0">
                  <c:v>32</c:v>
                </c:pt>
                <c:pt idx="117" formatCode="#,##0.0">
                  <c:v>0</c:v>
                </c:pt>
                <c:pt idx="118" formatCode="#,##0.0">
                  <c:v>6</c:v>
                </c:pt>
                <c:pt idx="119" formatCode="#,##0.0">
                  <c:v>10</c:v>
                </c:pt>
                <c:pt idx="120" formatCode="#,##0.0">
                  <c:v>78</c:v>
                </c:pt>
                <c:pt idx="121" formatCode="#,##0.0">
                  <c:v>70</c:v>
                </c:pt>
                <c:pt idx="122" formatCode="#,##0.0">
                  <c:v>8</c:v>
                </c:pt>
                <c:pt idx="123" formatCode="#,##0.0">
                  <c:v>8</c:v>
                </c:pt>
                <c:pt idx="124" formatCode="#,##0.0">
                  <c:v>11</c:v>
                </c:pt>
                <c:pt idx="125" formatCode="#,##0.0">
                  <c:v>95</c:v>
                </c:pt>
                <c:pt idx="126" formatCode="#,##0.0">
                  <c:v>0</c:v>
                </c:pt>
                <c:pt idx="127" formatCode="#,##0.0">
                  <c:v>15</c:v>
                </c:pt>
                <c:pt idx="128" formatCode="#,##0.0">
                  <c:v>0</c:v>
                </c:pt>
                <c:pt idx="129" formatCode="#,##0.0">
                  <c:v>77</c:v>
                </c:pt>
                <c:pt idx="130" formatCode="#,##0.0">
                  <c:v>30</c:v>
                </c:pt>
                <c:pt idx="131" formatCode="#,##0.0">
                  <c:v>2</c:v>
                </c:pt>
                <c:pt idx="132" formatCode="#,##0.0">
                  <c:v>0.9</c:v>
                </c:pt>
                <c:pt idx="133" formatCode="#,##0.0">
                  <c:v>85</c:v>
                </c:pt>
                <c:pt idx="134" formatCode="#,##0.0">
                  <c:v>85</c:v>
                </c:pt>
                <c:pt idx="135" formatCode="#,##0.0">
                  <c:v>4</c:v>
                </c:pt>
                <c:pt idx="136" formatCode="#,##0.0">
                  <c:v>11</c:v>
                </c:pt>
                <c:pt idx="137" formatCode="#,##0.0">
                  <c:v>1</c:v>
                </c:pt>
                <c:pt idx="138" formatCode="#,##0.0">
                  <c:v>0</c:v>
                </c:pt>
                <c:pt idx="139" formatCode="#,##0.0">
                  <c:v>51</c:v>
                </c:pt>
                <c:pt idx="140" formatCode="#,##0.0">
                  <c:v>0</c:v>
                </c:pt>
                <c:pt idx="141" formatCode="#,##0.0">
                  <c:v>27</c:v>
                </c:pt>
                <c:pt idx="142" formatCode="#,##0.0">
                  <c:v>15</c:v>
                </c:pt>
                <c:pt idx="143" formatCode="#,##0.0">
                  <c:v>25</c:v>
                </c:pt>
                <c:pt idx="144" formatCode="#,##0.0">
                  <c:v>90</c:v>
                </c:pt>
                <c:pt idx="145" formatCode="#,##0.0">
                  <c:v>44</c:v>
                </c:pt>
                <c:pt idx="146" formatCode="#,##0.0">
                  <c:v>10</c:v>
                </c:pt>
                <c:pt idx="147" formatCode="#,##0.0">
                  <c:v>47.8</c:v>
                </c:pt>
                <c:pt idx="148" formatCode="#,##0.0">
                  <c:v>2</c:v>
                </c:pt>
                <c:pt idx="149" formatCode="#,##0.0">
                  <c:v>1</c:v>
                </c:pt>
                <c:pt idx="150" formatCode="#,##0.0">
                  <c:v>97</c:v>
                </c:pt>
                <c:pt idx="151" formatCode="#,##0.0">
                  <c:v>95</c:v>
                </c:pt>
                <c:pt idx="152" formatCode="#,##0.0">
                  <c:v>90</c:v>
                </c:pt>
                <c:pt idx="153" formatCode="#,##0.0">
                  <c:v>93</c:v>
                </c:pt>
                <c:pt idx="154" formatCode="#,##0.0">
                  <c:v>23.4</c:v>
                </c:pt>
                <c:pt idx="155" formatCode="#,##0.0">
                  <c:v>9</c:v>
                </c:pt>
                <c:pt idx="156" formatCode="#,##0.0">
                  <c:v>85</c:v>
                </c:pt>
                <c:pt idx="157" formatCode="#,##0.0">
                  <c:v>2</c:v>
                </c:pt>
                <c:pt idx="158" formatCode="#,##0.0">
                  <c:v>95</c:v>
                </c:pt>
                <c:pt idx="159" formatCode="#,##0.0">
                  <c:v>85</c:v>
                </c:pt>
                <c:pt idx="160" formatCode="#,##0.0">
                  <c:v>68</c:v>
                </c:pt>
                <c:pt idx="161" formatCode="#,##0.0">
                  <c:v>6</c:v>
                </c:pt>
                <c:pt idx="162" formatCode="#,##0.0">
                  <c:v>95</c:v>
                </c:pt>
                <c:pt idx="163" formatCode="#,##0.0">
                  <c:v>36</c:v>
                </c:pt>
                <c:pt idx="164" formatCode="#,##0.0">
                  <c:v>0</c:v>
                </c:pt>
                <c:pt idx="165" formatCode="#,##0.0">
                  <c:v>40</c:v>
                </c:pt>
                <c:pt idx="166" formatCode="#,##0.0">
                  <c:v>100</c:v>
                </c:pt>
                <c:pt idx="167" formatCode="#,##0.0">
                  <c:v>30</c:v>
                </c:pt>
                <c:pt idx="168" formatCode="#,##0.0">
                  <c:v>21</c:v>
                </c:pt>
                <c:pt idx="169" formatCode="#,##0.0">
                  <c:v>22</c:v>
                </c:pt>
                <c:pt idx="170" formatCode="#,##0.0">
                  <c:v>79</c:v>
                </c:pt>
                <c:pt idx="171" formatCode="#,##0.0">
                  <c:v>44</c:v>
                </c:pt>
                <c:pt idx="172" formatCode="#,##0.0">
                  <c:v>92</c:v>
                </c:pt>
                <c:pt idx="173" formatCode="#,##0.0">
                  <c:v>50</c:v>
                </c:pt>
                <c:pt idx="174" formatCode="#,##0.0">
                  <c:v>10</c:v>
                </c:pt>
                <c:pt idx="175" formatCode="#,##0.0">
                  <c:v>49</c:v>
                </c:pt>
                <c:pt idx="176" formatCode="#,##0.0">
                  <c:v>5</c:v>
                </c:pt>
                <c:pt idx="177" formatCode="#,##0.0">
                  <c:v>1</c:v>
                </c:pt>
                <c:pt idx="178" formatCode="#,##0.0">
                  <c:v>83</c:v>
                </c:pt>
                <c:pt idx="179" formatCode="#,##0.0">
                  <c:v>5</c:v>
                </c:pt>
                <c:pt idx="180" formatCode="#,##0.0">
                  <c:v>1</c:v>
                </c:pt>
                <c:pt idx="181" formatCode="#,##0.0">
                  <c:v>75</c:v>
                </c:pt>
                <c:pt idx="182" formatCode="#,##0.0">
                  <c:v>10</c:v>
                </c:pt>
                <c:pt idx="183" formatCode="#,##0.0">
                  <c:v>90</c:v>
                </c:pt>
                <c:pt idx="184" formatCode="#,##0.0">
                  <c:v>1</c:v>
                </c:pt>
                <c:pt idx="185" formatCode="#,##0.0">
                  <c:v>1</c:v>
                </c:pt>
                <c:pt idx="186" formatCode="#,##0.0">
                  <c:v>0</c:v>
                </c:pt>
                <c:pt idx="187" formatCode="#,##0.0">
                  <c:v>0</c:v>
                </c:pt>
                <c:pt idx="188" formatCode="#,##0.0">
                  <c:v>40</c:v>
                </c:pt>
                <c:pt idx="189" formatCode="#,##0.0">
                  <c:v>87.2</c:v>
                </c:pt>
                <c:pt idx="190" formatCode="#,##0.0">
                  <c:v>10</c:v>
                </c:pt>
                <c:pt idx="191" formatCode="#,##0.0">
                  <c:v>20</c:v>
                </c:pt>
                <c:pt idx="192" formatCode="#,##0.0">
                  <c:v>5</c:v>
                </c:pt>
                <c:pt idx="193" formatCode="#,##0.0">
                  <c:v>8.5</c:v>
                </c:pt>
                <c:pt idx="194" formatCode="#,##0.0">
                  <c:v>3</c:v>
                </c:pt>
                <c:pt idx="195" formatCode="#,##0.0">
                  <c:v>27.73</c:v>
                </c:pt>
                <c:pt idx="196" formatCode="#,##0.0">
                  <c:v>2</c:v>
                </c:pt>
                <c:pt idx="197" formatCode="#,##0.0">
                  <c:v>80</c:v>
                </c:pt>
                <c:pt idx="198" formatCode="#,##0.0">
                  <c:v>1</c:v>
                </c:pt>
                <c:pt idx="199" formatCode="#,##0.0">
                  <c:v>5</c:v>
                </c:pt>
                <c:pt idx="200" formatCode="#,##0.0">
                  <c:v>50</c:v>
                </c:pt>
                <c:pt idx="201" formatCode="#,##0.0">
                  <c:v>82</c:v>
                </c:pt>
                <c:pt idx="202" formatCode="#,##0.0">
                  <c:v>10</c:v>
                </c:pt>
                <c:pt idx="203" formatCode="#,##0.0">
                  <c:v>25</c:v>
                </c:pt>
                <c:pt idx="204" formatCode="#,##0.0">
                  <c:v>0</c:v>
                </c:pt>
                <c:pt idx="205" formatCode="#,##0.0">
                  <c:v>0</c:v>
                </c:pt>
                <c:pt idx="206" formatCode="#,##0.0">
                  <c:v>0</c:v>
                </c:pt>
                <c:pt idx="207" formatCode="#,##0.0">
                  <c:v>45</c:v>
                </c:pt>
                <c:pt idx="208" formatCode="#,##0.0">
                  <c:v>0</c:v>
                </c:pt>
                <c:pt idx="209" formatCode="#,##0.0">
                  <c:v>0</c:v>
                </c:pt>
                <c:pt idx="210" formatCode="#,##0.0">
                  <c:v>17</c:v>
                </c:pt>
                <c:pt idx="211" formatCode="#,##0.0">
                  <c:v>7</c:v>
                </c:pt>
                <c:pt idx="212" formatCode="#,##0.0">
                  <c:v>40</c:v>
                </c:pt>
                <c:pt idx="213" formatCode="#,##0.0">
                  <c:v>10</c:v>
                </c:pt>
                <c:pt idx="214" formatCode="#,##0.0">
                  <c:v>60</c:v>
                </c:pt>
                <c:pt idx="215" formatCode="#,##0.0">
                  <c:v>0</c:v>
                </c:pt>
                <c:pt idx="216" formatCode="#,##0.0">
                  <c:v>0</c:v>
                </c:pt>
                <c:pt idx="217" formatCode="#,##0.0">
                  <c:v>0</c:v>
                </c:pt>
                <c:pt idx="218" formatCode="#,##0.0">
                  <c:v>0</c:v>
                </c:pt>
                <c:pt idx="219" formatCode="#,##0.0">
                  <c:v>0</c:v>
                </c:pt>
                <c:pt idx="220" formatCode="#,##0.0">
                  <c:v>0</c:v>
                </c:pt>
                <c:pt idx="221" formatCode="#,##0.0">
                  <c:v>0</c:v>
                </c:pt>
                <c:pt idx="222" formatCode="#,##0.0">
                  <c:v>0</c:v>
                </c:pt>
                <c:pt idx="223" formatCode="#,##0.0">
                  <c:v>0</c:v>
                </c:pt>
                <c:pt idx="224" formatCode="#,##0.0">
                  <c:v>0</c:v>
                </c:pt>
                <c:pt idx="225" formatCode="#,##0.0">
                  <c:v>5</c:v>
                </c:pt>
                <c:pt idx="226" formatCode="#,##0.0">
                  <c:v>0</c:v>
                </c:pt>
                <c:pt idx="227" formatCode="#,##0.0">
                  <c:v>95</c:v>
                </c:pt>
                <c:pt idx="228" formatCode="#,##0.0">
                  <c:v>30</c:v>
                </c:pt>
                <c:pt idx="229" formatCode="#,##0.0">
                  <c:v>2.4</c:v>
                </c:pt>
                <c:pt idx="230" formatCode="#,##0.0">
                  <c:v>0</c:v>
                </c:pt>
                <c:pt idx="231" formatCode="#,##0.0">
                  <c:v>4</c:v>
                </c:pt>
                <c:pt idx="232" formatCode="#,##0.0">
                  <c:v>13</c:v>
                </c:pt>
                <c:pt idx="233" formatCode="#,##0.0">
                  <c:v>13</c:v>
                </c:pt>
                <c:pt idx="234" formatCode="#,##0.0">
                  <c:v>75</c:v>
                </c:pt>
                <c:pt idx="235" formatCode="#,##0.0">
                  <c:v>25</c:v>
                </c:pt>
                <c:pt idx="236" formatCode="#,##0.0">
                  <c:v>22</c:v>
                </c:pt>
                <c:pt idx="237" formatCode="#,##0.0">
                  <c:v>3</c:v>
                </c:pt>
                <c:pt idx="238" formatCode="#,##0.0">
                  <c:v>10</c:v>
                </c:pt>
                <c:pt idx="239" formatCode="#,##0.0">
                  <c:v>0</c:v>
                </c:pt>
                <c:pt idx="240" formatCode="#,##0.0">
                  <c:v>82</c:v>
                </c:pt>
                <c:pt idx="241" formatCode="#,##0.0">
                  <c:v>65</c:v>
                </c:pt>
                <c:pt idx="242" formatCode="#,##0.0">
                  <c:v>43</c:v>
                </c:pt>
                <c:pt idx="243" formatCode="#,##0.0">
                  <c:v>82.5</c:v>
                </c:pt>
                <c:pt idx="244" formatCode="#,##0.0">
                  <c:v>0</c:v>
                </c:pt>
                <c:pt idx="245" formatCode="#,##0.0">
                  <c:v>96</c:v>
                </c:pt>
                <c:pt idx="246" formatCode="#,##0.0">
                  <c:v>5</c:v>
                </c:pt>
                <c:pt idx="247" formatCode="#,##0.0">
                  <c:v>0</c:v>
                </c:pt>
                <c:pt idx="248" formatCode="#,##0.0">
                  <c:v>0</c:v>
                </c:pt>
                <c:pt idx="249" formatCode="#,##0.0">
                  <c:v>20</c:v>
                </c:pt>
                <c:pt idx="250" formatCode="#,##0.0">
                  <c:v>2</c:v>
                </c:pt>
                <c:pt idx="251" formatCode="#,##0.0">
                  <c:v>19</c:v>
                </c:pt>
                <c:pt idx="252" formatCode="#,##0.0">
                  <c:v>0</c:v>
                </c:pt>
                <c:pt idx="253" formatCode="#,##0.0">
                  <c:v>48</c:v>
                </c:pt>
                <c:pt idx="254" formatCode="#,##0.0">
                  <c:v>10</c:v>
                </c:pt>
                <c:pt idx="255" formatCode="#,##0.0">
                  <c:v>21</c:v>
                </c:pt>
                <c:pt idx="256" formatCode="#,##0.0">
                  <c:v>0</c:v>
                </c:pt>
                <c:pt idx="257" formatCode="#,##0.0">
                  <c:v>0.7</c:v>
                </c:pt>
                <c:pt idx="258" formatCode="#,##0.0">
                  <c:v>0</c:v>
                </c:pt>
                <c:pt idx="259" formatCode="#,##0.0">
                  <c:v>2</c:v>
                </c:pt>
                <c:pt idx="260" formatCode="#,##0.0">
                  <c:v>15</c:v>
                </c:pt>
                <c:pt idx="261" formatCode="#,##0.0">
                  <c:v>32</c:v>
                </c:pt>
                <c:pt idx="262" formatCode="#,##0.0">
                  <c:v>5</c:v>
                </c:pt>
                <c:pt idx="263" formatCode="#,##0.0">
                  <c:v>6</c:v>
                </c:pt>
                <c:pt idx="264" formatCode="#,##0.0">
                  <c:v>5</c:v>
                </c:pt>
                <c:pt idx="265" formatCode="#,##0.0">
                  <c:v>50</c:v>
                </c:pt>
                <c:pt idx="266" formatCode="#,##0.0">
                  <c:v>90</c:v>
                </c:pt>
                <c:pt idx="267" formatCode="#,##0.0">
                  <c:v>15</c:v>
                </c:pt>
                <c:pt idx="268" formatCode="#,##0.0">
                  <c:v>8.51</c:v>
                </c:pt>
                <c:pt idx="269" formatCode="#,##0.0">
                  <c:v>0</c:v>
                </c:pt>
                <c:pt idx="270" formatCode="#,##0.0">
                  <c:v>0</c:v>
                </c:pt>
                <c:pt idx="271" formatCode="#,##0.0">
                  <c:v>3</c:v>
                </c:pt>
                <c:pt idx="272" formatCode="#,##0.0">
                  <c:v>34</c:v>
                </c:pt>
                <c:pt idx="273" formatCode="#,##0.0">
                  <c:v>47.4</c:v>
                </c:pt>
                <c:pt idx="274" formatCode="#,##0.0">
                  <c:v>70</c:v>
                </c:pt>
                <c:pt idx="275" formatCode="#,##0.0">
                  <c:v>1</c:v>
                </c:pt>
                <c:pt idx="276" formatCode="#,##0.0">
                  <c:v>35</c:v>
                </c:pt>
                <c:pt idx="277" formatCode="#,##0.0">
                  <c:v>64</c:v>
                </c:pt>
                <c:pt idx="278" formatCode="#,##0.0">
                  <c:v>67</c:v>
                </c:pt>
                <c:pt idx="279" formatCode="#,##0.0">
                  <c:v>67</c:v>
                </c:pt>
                <c:pt idx="280" formatCode="#,##0.0">
                  <c:v>37</c:v>
                </c:pt>
                <c:pt idx="281" formatCode="#,##0.0">
                  <c:v>76</c:v>
                </c:pt>
                <c:pt idx="282" formatCode="#,##0.0">
                  <c:v>39.9</c:v>
                </c:pt>
                <c:pt idx="283" formatCode="#,##0.0">
                  <c:v>12</c:v>
                </c:pt>
                <c:pt idx="284" formatCode="#,##0.0">
                  <c:v>13.32</c:v>
                </c:pt>
                <c:pt idx="285" formatCode="#,##0.0">
                  <c:v>75</c:v>
                </c:pt>
                <c:pt idx="286" formatCode="#,##0.0">
                  <c:v>57</c:v>
                </c:pt>
                <c:pt idx="287" formatCode="#,##0.0">
                  <c:v>19</c:v>
                </c:pt>
                <c:pt idx="288" formatCode="#,##0.0">
                  <c:v>5</c:v>
                </c:pt>
                <c:pt idx="289" formatCode="#,##0.0">
                  <c:v>15</c:v>
                </c:pt>
                <c:pt idx="290" formatCode="#,##0.0">
                  <c:v>90</c:v>
                </c:pt>
                <c:pt idx="291" formatCode="#,##0.0">
                  <c:v>95</c:v>
                </c:pt>
                <c:pt idx="292" formatCode="#,##0.0">
                  <c:v>5</c:v>
                </c:pt>
                <c:pt idx="293" formatCode="#,##0.0">
                  <c:v>0</c:v>
                </c:pt>
                <c:pt idx="294" formatCode="#,##0.0">
                  <c:v>0</c:v>
                </c:pt>
                <c:pt idx="295" formatCode="#,##0.0">
                  <c:v>27</c:v>
                </c:pt>
                <c:pt idx="296" formatCode="#,##0.0">
                  <c:v>62</c:v>
                </c:pt>
                <c:pt idx="297" formatCode="#,##0.0">
                  <c:v>0</c:v>
                </c:pt>
                <c:pt idx="298" formatCode="#,##0.0">
                  <c:v>15</c:v>
                </c:pt>
                <c:pt idx="299" formatCode="#,##0.0">
                  <c:v>23</c:v>
                </c:pt>
                <c:pt idx="300" formatCode="#,##0.0">
                  <c:v>70</c:v>
                </c:pt>
                <c:pt idx="301" formatCode="#,##0.0">
                  <c:v>1</c:v>
                </c:pt>
                <c:pt idx="302" formatCode="#,##0.0">
                  <c:v>85</c:v>
                </c:pt>
                <c:pt idx="303" formatCode="#,##0.0">
                  <c:v>0</c:v>
                </c:pt>
                <c:pt idx="304" formatCode="#,##0.0">
                  <c:v>50</c:v>
                </c:pt>
                <c:pt idx="305" formatCode="#,##0.0">
                  <c:v>5</c:v>
                </c:pt>
                <c:pt idx="306" formatCode="#,##0.0">
                  <c:v>80</c:v>
                </c:pt>
                <c:pt idx="307" formatCode="#,##0.0">
                  <c:v>83</c:v>
                </c:pt>
                <c:pt idx="308" formatCode="#,##0.0">
                  <c:v>10</c:v>
                </c:pt>
                <c:pt idx="309" formatCode="#,##0.0">
                  <c:v>10.15</c:v>
                </c:pt>
                <c:pt idx="310" formatCode="#,##0.0">
                  <c:v>63</c:v>
                </c:pt>
                <c:pt idx="311" formatCode="#,##0.0">
                  <c:v>2</c:v>
                </c:pt>
                <c:pt idx="312" formatCode="#,##0.0">
                  <c:v>77</c:v>
                </c:pt>
                <c:pt idx="313" formatCode="#,##0.0">
                  <c:v>96</c:v>
                </c:pt>
                <c:pt idx="314" formatCode="#,##0.0">
                  <c:v>0</c:v>
                </c:pt>
                <c:pt idx="315" formatCode="#,##0.0">
                  <c:v>0</c:v>
                </c:pt>
                <c:pt idx="316" formatCode="#,##0.0">
                  <c:v>1.5</c:v>
                </c:pt>
                <c:pt idx="317" formatCode="#,##0.0">
                  <c:v>25</c:v>
                </c:pt>
                <c:pt idx="318" formatCode="#,##0.0">
                  <c:v>0</c:v>
                </c:pt>
                <c:pt idx="319" formatCode="#,##0.0">
                  <c:v>13</c:v>
                </c:pt>
                <c:pt idx="320" formatCode="#,##0.0">
                  <c:v>1</c:v>
                </c:pt>
                <c:pt idx="321" formatCode="#,##0.0">
                  <c:v>0</c:v>
                </c:pt>
                <c:pt idx="322" formatCode="#,##0.0">
                  <c:v>66</c:v>
                </c:pt>
                <c:pt idx="323" formatCode="#,##0.0">
                  <c:v>0.5</c:v>
                </c:pt>
                <c:pt idx="324" formatCode="#,##0.0">
                  <c:v>19</c:v>
                </c:pt>
                <c:pt idx="325" formatCode="#,##0.0">
                  <c:v>75</c:v>
                </c:pt>
                <c:pt idx="326" formatCode="#,##0.0">
                  <c:v>92</c:v>
                </c:pt>
                <c:pt idx="327" formatCode="#,##0.0">
                  <c:v>0</c:v>
                </c:pt>
                <c:pt idx="328" formatCode="#,##0.0">
                  <c:v>88</c:v>
                </c:pt>
                <c:pt idx="329" formatCode="#,##0.0">
                  <c:v>74.8</c:v>
                </c:pt>
                <c:pt idx="330" formatCode="#,##0.0">
                  <c:v>70</c:v>
                </c:pt>
                <c:pt idx="331" formatCode="#,##0.0">
                  <c:v>97</c:v>
                </c:pt>
                <c:pt idx="332" formatCode="#,##0.0">
                  <c:v>1</c:v>
                </c:pt>
                <c:pt idx="333" formatCode="#,##0.0">
                  <c:v>35</c:v>
                </c:pt>
                <c:pt idx="334" formatCode="#,##0.0">
                  <c:v>0</c:v>
                </c:pt>
                <c:pt idx="335" formatCode="#,##0.0">
                  <c:v>50</c:v>
                </c:pt>
                <c:pt idx="336" formatCode="#,##0.0">
                  <c:v>48</c:v>
                </c:pt>
                <c:pt idx="337" formatCode="#,##0.0">
                  <c:v>0</c:v>
                </c:pt>
                <c:pt idx="338" formatCode="#,##0.0">
                  <c:v>90</c:v>
                </c:pt>
                <c:pt idx="339" formatCode="#,##0.0">
                  <c:v>78</c:v>
                </c:pt>
                <c:pt idx="340" formatCode="#,##0.0">
                  <c:v>60</c:v>
                </c:pt>
                <c:pt idx="341" formatCode="#,##0.0">
                  <c:v>34</c:v>
                </c:pt>
                <c:pt idx="342" formatCode="#,##0.0">
                  <c:v>21</c:v>
                </c:pt>
                <c:pt idx="343" formatCode="#,##0.0">
                  <c:v>0</c:v>
                </c:pt>
                <c:pt idx="344" formatCode="#,##0.0">
                  <c:v>21</c:v>
                </c:pt>
                <c:pt idx="345" formatCode="#,##0.0">
                  <c:v>10</c:v>
                </c:pt>
                <c:pt idx="346" formatCode="#,##0.0">
                  <c:v>74</c:v>
                </c:pt>
                <c:pt idx="347" formatCode="#,##0.0">
                  <c:v>0</c:v>
                </c:pt>
                <c:pt idx="348" formatCode="#,##0.0">
                  <c:v>37</c:v>
                </c:pt>
                <c:pt idx="349" formatCode="#,##0.0">
                  <c:v>99</c:v>
                </c:pt>
                <c:pt idx="350" formatCode="#,##0.0">
                  <c:v>0</c:v>
                </c:pt>
                <c:pt idx="351" formatCode="#,##0.0">
                  <c:v>95</c:v>
                </c:pt>
                <c:pt idx="352" formatCode="#,##0.0">
                  <c:v>20</c:v>
                </c:pt>
                <c:pt idx="353" formatCode="#,##0.0">
                  <c:v>4</c:v>
                </c:pt>
                <c:pt idx="354" formatCode="#,##0.0">
                  <c:v>77</c:v>
                </c:pt>
                <c:pt idx="355" formatCode="#,##0.0">
                  <c:v>0</c:v>
                </c:pt>
                <c:pt idx="356" formatCode="#,##0.0">
                  <c:v>65</c:v>
                </c:pt>
                <c:pt idx="357" formatCode="#,##0.0">
                  <c:v>0</c:v>
                </c:pt>
                <c:pt idx="358" formatCode="#,##0.0">
                  <c:v>36</c:v>
                </c:pt>
                <c:pt idx="359" formatCode="#,##0.0">
                  <c:v>49</c:v>
                </c:pt>
                <c:pt idx="360" formatCode="#,##0.0">
                  <c:v>7.6</c:v>
                </c:pt>
                <c:pt idx="361" formatCode="#,##0.0">
                  <c:v>0</c:v>
                </c:pt>
                <c:pt idx="362" formatCode="#,##0.0">
                  <c:v>20</c:v>
                </c:pt>
                <c:pt idx="363" formatCode="#,##0.0">
                  <c:v>32</c:v>
                </c:pt>
                <c:pt idx="364" formatCode="#,##0.0">
                  <c:v>10.9</c:v>
                </c:pt>
                <c:pt idx="365" formatCode="#,##0.0">
                  <c:v>99</c:v>
                </c:pt>
                <c:pt idx="366" formatCode="#,##0.0">
                  <c:v>7</c:v>
                </c:pt>
                <c:pt idx="367" formatCode="#,##0.0">
                  <c:v>7</c:v>
                </c:pt>
                <c:pt idx="368" formatCode="#,##0.0">
                  <c:v>90</c:v>
                </c:pt>
                <c:pt idx="369" formatCode="#,##0.0">
                  <c:v>0</c:v>
                </c:pt>
                <c:pt idx="370" formatCode="#,##0.0">
                  <c:v>90</c:v>
                </c:pt>
                <c:pt idx="371" formatCode="#,##0.0">
                  <c:v>0</c:v>
                </c:pt>
                <c:pt idx="372" formatCode="#,##0.0">
                  <c:v>87.2</c:v>
                </c:pt>
                <c:pt idx="373" formatCode="#,##0.0">
                  <c:v>5</c:v>
                </c:pt>
                <c:pt idx="374" formatCode="#,##0.0">
                  <c:v>41.8</c:v>
                </c:pt>
                <c:pt idx="375" formatCode="#,##0.0">
                  <c:v>10</c:v>
                </c:pt>
                <c:pt idx="376" formatCode="#,##0.0">
                  <c:v>16</c:v>
                </c:pt>
                <c:pt idx="377" formatCode="#,##0.0">
                  <c:v>3</c:v>
                </c:pt>
                <c:pt idx="378" formatCode="#,##0.0">
                  <c:v>0</c:v>
                </c:pt>
                <c:pt idx="379" formatCode="#,##0.0">
                  <c:v>0</c:v>
                </c:pt>
                <c:pt idx="380" formatCode="#,##0.0">
                  <c:v>4</c:v>
                </c:pt>
                <c:pt idx="381" formatCode="#,##0.0">
                  <c:v>79</c:v>
                </c:pt>
                <c:pt idx="382" formatCode="#,##0.0">
                  <c:v>1</c:v>
                </c:pt>
                <c:pt idx="383" formatCode="#,##0.0">
                  <c:v>5</c:v>
                </c:pt>
                <c:pt idx="384" formatCode="#,##0.0">
                  <c:v>0</c:v>
                </c:pt>
                <c:pt idx="385" formatCode="#,##0.0">
                  <c:v>3</c:v>
                </c:pt>
                <c:pt idx="386" formatCode="#,##0.0">
                  <c:v>98</c:v>
                </c:pt>
                <c:pt idx="387" formatCode="#,##0.0">
                  <c:v>0</c:v>
                </c:pt>
                <c:pt idx="388" formatCode="#,##0.0">
                  <c:v>0</c:v>
                </c:pt>
                <c:pt idx="389" formatCode="#,##0.0">
                  <c:v>0</c:v>
                </c:pt>
                <c:pt idx="390" formatCode="#,##0.0">
                  <c:v>0</c:v>
                </c:pt>
                <c:pt idx="391" formatCode="#,##0.0">
                  <c:v>0</c:v>
                </c:pt>
                <c:pt idx="392" formatCode="#,##0.0">
                  <c:v>5</c:v>
                </c:pt>
                <c:pt idx="393" formatCode="#,##0.0">
                  <c:v>38</c:v>
                </c:pt>
                <c:pt idx="394" formatCode="#,##0.0">
                  <c:v>85</c:v>
                </c:pt>
                <c:pt idx="395" formatCode="#,##0.0">
                  <c:v>95</c:v>
                </c:pt>
                <c:pt idx="396" formatCode="#,##0.0">
                  <c:v>0</c:v>
                </c:pt>
                <c:pt idx="397" formatCode="#,##0.0">
                  <c:v>1</c:v>
                </c:pt>
                <c:pt idx="398" formatCode="#,##0.0">
                  <c:v>1.4</c:v>
                </c:pt>
                <c:pt idx="399" formatCode="#,##0.0">
                  <c:v>95</c:v>
                </c:pt>
                <c:pt idx="400" formatCode="#,##0.0">
                  <c:v>0</c:v>
                </c:pt>
                <c:pt idx="401" formatCode="#,##0.0">
                  <c:v>5</c:v>
                </c:pt>
                <c:pt idx="402" formatCode="#,##0.0">
                  <c:v>3</c:v>
                </c:pt>
                <c:pt idx="403" formatCode="#,##0.0">
                  <c:v>82</c:v>
                </c:pt>
                <c:pt idx="404" formatCode="#,##0.0">
                  <c:v>8</c:v>
                </c:pt>
                <c:pt idx="405" formatCode="#,##0.0">
                  <c:v>24</c:v>
                </c:pt>
                <c:pt idx="406" formatCode="#,##0.0">
                  <c:v>32.200000000000003</c:v>
                </c:pt>
                <c:pt idx="407" formatCode="#,##0.0">
                  <c:v>6</c:v>
                </c:pt>
                <c:pt idx="408" formatCode="#,##0.0">
                  <c:v>59</c:v>
                </c:pt>
                <c:pt idx="409" formatCode="#,##0.0">
                  <c:v>6</c:v>
                </c:pt>
                <c:pt idx="410" formatCode="#,##0.0">
                  <c:v>0</c:v>
                </c:pt>
                <c:pt idx="411" formatCode="#,##0.0">
                  <c:v>0</c:v>
                </c:pt>
                <c:pt idx="412" formatCode="#,##0.0">
                  <c:v>0</c:v>
                </c:pt>
                <c:pt idx="413" formatCode="#,##0.0">
                  <c:v>0</c:v>
                </c:pt>
                <c:pt idx="414" formatCode="#,##0.0">
                  <c:v>100</c:v>
                </c:pt>
                <c:pt idx="415" formatCode="#,##0.0">
                  <c:v>0</c:v>
                </c:pt>
                <c:pt idx="416" formatCode="#,##0.0">
                  <c:v>50</c:v>
                </c:pt>
                <c:pt idx="417" formatCode="#,##0.0">
                  <c:v>35</c:v>
                </c:pt>
                <c:pt idx="418" formatCode="#,##0.0">
                  <c:v>3</c:v>
                </c:pt>
                <c:pt idx="419" formatCode="#,##0.0">
                  <c:v>35</c:v>
                </c:pt>
                <c:pt idx="420" formatCode="#,##0.0">
                  <c:v>85</c:v>
                </c:pt>
                <c:pt idx="421" formatCode="#,##0.0">
                  <c:v>13</c:v>
                </c:pt>
                <c:pt idx="422" formatCode="#,##0.0">
                  <c:v>0</c:v>
                </c:pt>
                <c:pt idx="423" formatCode="#,##0.0">
                  <c:v>0</c:v>
                </c:pt>
                <c:pt idx="424" formatCode="#,##0.0">
                  <c:v>5</c:v>
                </c:pt>
                <c:pt idx="425" formatCode="#,##0.0">
                  <c:v>0</c:v>
                </c:pt>
                <c:pt idx="426" formatCode="#,##0.0">
                  <c:v>17</c:v>
                </c:pt>
                <c:pt idx="427" formatCode="#,##0.0">
                  <c:v>0</c:v>
                </c:pt>
                <c:pt idx="428" formatCode="#,##0.0">
                  <c:v>0</c:v>
                </c:pt>
                <c:pt idx="429" formatCode="#,##0.0">
                  <c:v>20</c:v>
                </c:pt>
                <c:pt idx="430" formatCode="#,##0.0">
                  <c:v>60</c:v>
                </c:pt>
                <c:pt idx="431" formatCode="#,##0.0">
                  <c:v>0</c:v>
                </c:pt>
                <c:pt idx="432" formatCode="#,##0.0">
                  <c:v>0</c:v>
                </c:pt>
                <c:pt idx="433" formatCode="#,##0.0">
                  <c:v>12.95</c:v>
                </c:pt>
                <c:pt idx="434" formatCode="#,##0.0">
                  <c:v>96</c:v>
                </c:pt>
                <c:pt idx="435" formatCode="#,##0.0">
                  <c:v>66</c:v>
                </c:pt>
                <c:pt idx="436" formatCode="#,##0.0">
                  <c:v>30</c:v>
                </c:pt>
                <c:pt idx="437" formatCode="#,##0.0">
                  <c:v>0</c:v>
                </c:pt>
                <c:pt idx="438" formatCode="#,##0.0">
                  <c:v>99</c:v>
                </c:pt>
                <c:pt idx="439" formatCode="#,##0.0">
                  <c:v>63</c:v>
                </c:pt>
                <c:pt idx="440" formatCode="#,##0.0">
                  <c:v>37</c:v>
                </c:pt>
                <c:pt idx="441" formatCode="#,##0.0">
                  <c:v>98.9</c:v>
                </c:pt>
                <c:pt idx="442" formatCode="#,##0.0">
                  <c:v>43</c:v>
                </c:pt>
                <c:pt idx="443" formatCode="#,##0.0">
                  <c:v>25</c:v>
                </c:pt>
                <c:pt idx="444" formatCode="#,##0.0">
                  <c:v>14</c:v>
                </c:pt>
                <c:pt idx="445" formatCode="#,##0.0">
                  <c:v>2.5</c:v>
                </c:pt>
                <c:pt idx="446" formatCode="#,##0.0">
                  <c:v>0</c:v>
                </c:pt>
                <c:pt idx="447" formatCode="#,##0.0">
                  <c:v>0</c:v>
                </c:pt>
                <c:pt idx="448" formatCode="#,##0.0">
                  <c:v>2</c:v>
                </c:pt>
                <c:pt idx="449" formatCode="#,##0.0">
                  <c:v>0</c:v>
                </c:pt>
                <c:pt idx="450" formatCode="#,##0.0">
                  <c:v>15</c:v>
                </c:pt>
                <c:pt idx="451" formatCode="#,##0.0">
                  <c:v>0.3</c:v>
                </c:pt>
                <c:pt idx="452" formatCode="#,##0.0">
                  <c:v>2</c:v>
                </c:pt>
                <c:pt idx="453" formatCode="#,##0.0">
                  <c:v>10</c:v>
                </c:pt>
                <c:pt idx="454" formatCode="#,##0.0">
                  <c:v>21</c:v>
                </c:pt>
                <c:pt idx="455" formatCode="#,##0.0">
                  <c:v>46</c:v>
                </c:pt>
                <c:pt idx="456" formatCode="#,##0.0">
                  <c:v>90</c:v>
                </c:pt>
                <c:pt idx="457" formatCode="#,##0.0">
                  <c:v>99.9</c:v>
                </c:pt>
                <c:pt idx="458" formatCode="#,##0.0">
                  <c:v>87</c:v>
                </c:pt>
                <c:pt idx="459" formatCode="#,##0.0">
                  <c:v>0</c:v>
                </c:pt>
                <c:pt idx="460" formatCode="#,##0.0">
                  <c:v>16</c:v>
                </c:pt>
                <c:pt idx="461" formatCode="#,##0.0">
                  <c:v>26</c:v>
                </c:pt>
                <c:pt idx="462" formatCode="#,##0.0">
                  <c:v>95</c:v>
                </c:pt>
                <c:pt idx="463" formatCode="#,##0.0">
                  <c:v>12</c:v>
                </c:pt>
                <c:pt idx="464" formatCode="#,##0.0">
                  <c:v>95</c:v>
                </c:pt>
                <c:pt idx="465" formatCode="#,##0.0">
                  <c:v>86</c:v>
                </c:pt>
                <c:pt idx="466" formatCode="#,##0.0">
                  <c:v>20</c:v>
                </c:pt>
                <c:pt idx="467" formatCode="#,##0.0">
                  <c:v>0</c:v>
                </c:pt>
                <c:pt idx="468" formatCode="#,##0.0">
                  <c:v>98</c:v>
                </c:pt>
                <c:pt idx="469" formatCode="#,##0.0">
                  <c:v>3</c:v>
                </c:pt>
                <c:pt idx="470" formatCode="#,##0.0">
                  <c:v>44</c:v>
                </c:pt>
                <c:pt idx="471" formatCode="#,##0.0">
                  <c:v>18</c:v>
                </c:pt>
                <c:pt idx="472" formatCode="#,##0.0">
                  <c:v>26</c:v>
                </c:pt>
                <c:pt idx="473" formatCode="#,##0.0">
                  <c:v>99</c:v>
                </c:pt>
                <c:pt idx="474" formatCode="#,##0.0">
                  <c:v>0</c:v>
                </c:pt>
                <c:pt idx="475" formatCode="#,##0.0">
                  <c:v>15</c:v>
                </c:pt>
                <c:pt idx="476" formatCode="#,##0.0">
                  <c:v>2</c:v>
                </c:pt>
                <c:pt idx="477" formatCode="#,##0.0">
                  <c:v>0</c:v>
                </c:pt>
                <c:pt idx="478" formatCode="#,##0.0">
                  <c:v>30</c:v>
                </c:pt>
                <c:pt idx="479" formatCode="#,##0.0">
                  <c:v>7</c:v>
                </c:pt>
                <c:pt idx="480" formatCode="#,##0.0">
                  <c:v>19</c:v>
                </c:pt>
                <c:pt idx="481" formatCode="#,##0.0">
                  <c:v>28</c:v>
                </c:pt>
                <c:pt idx="482" formatCode="#,##0.0">
                  <c:v>3</c:v>
                </c:pt>
                <c:pt idx="483" formatCode="#,##0.0">
                  <c:v>6</c:v>
                </c:pt>
                <c:pt idx="484" formatCode="#,##0.0">
                  <c:v>59</c:v>
                </c:pt>
                <c:pt idx="485" formatCode="#,##0.0">
                  <c:v>3</c:v>
                </c:pt>
                <c:pt idx="486" formatCode="#,##0.0">
                  <c:v>0</c:v>
                </c:pt>
                <c:pt idx="487" formatCode="#,##0.0">
                  <c:v>0.3</c:v>
                </c:pt>
                <c:pt idx="488" formatCode="#,##0.0">
                  <c:v>0</c:v>
                </c:pt>
                <c:pt idx="489" formatCode="#,##0.0">
                  <c:v>0</c:v>
                </c:pt>
                <c:pt idx="490" formatCode="#,##0.0">
                  <c:v>1</c:v>
                </c:pt>
                <c:pt idx="491" formatCode="#,##0.0">
                  <c:v>4</c:v>
                </c:pt>
                <c:pt idx="492" formatCode="#,##0.0">
                  <c:v>68</c:v>
                </c:pt>
                <c:pt idx="493" formatCode="#,##0.0">
                  <c:v>1</c:v>
                </c:pt>
                <c:pt idx="494" formatCode="#,##0.0">
                  <c:v>0.5</c:v>
                </c:pt>
                <c:pt idx="495" formatCode="#,##0.0">
                  <c:v>79</c:v>
                </c:pt>
                <c:pt idx="496" formatCode="#,##0.0">
                  <c:v>8</c:v>
                </c:pt>
                <c:pt idx="497" formatCode="#,##0.0">
                  <c:v>91</c:v>
                </c:pt>
                <c:pt idx="498" formatCode="#,##0.0">
                  <c:v>89</c:v>
                </c:pt>
                <c:pt idx="499" formatCode="#,##0.0">
                  <c:v>73.7</c:v>
                </c:pt>
                <c:pt idx="500" formatCode="#,##0.0">
                  <c:v>90</c:v>
                </c:pt>
                <c:pt idx="501" formatCode="#,##0.0">
                  <c:v>5</c:v>
                </c:pt>
                <c:pt idx="502" formatCode="#,##0.0">
                  <c:v>0</c:v>
                </c:pt>
                <c:pt idx="503" formatCode="#,##0.0">
                  <c:v>5</c:v>
                </c:pt>
                <c:pt idx="504" formatCode="#,##0.0">
                  <c:v>2</c:v>
                </c:pt>
                <c:pt idx="505" formatCode="#,##0.0">
                  <c:v>3</c:v>
                </c:pt>
                <c:pt idx="506" formatCode="#,##0.0">
                  <c:v>70</c:v>
                </c:pt>
                <c:pt idx="507" formatCode="#,##0.0">
                  <c:v>84</c:v>
                </c:pt>
                <c:pt idx="508" formatCode="#,##0.0">
                  <c:v>59</c:v>
                </c:pt>
                <c:pt idx="509" formatCode="#,##0.0">
                  <c:v>60</c:v>
                </c:pt>
                <c:pt idx="510" formatCode="#,##0.0">
                  <c:v>67</c:v>
                </c:pt>
                <c:pt idx="511" formatCode="#,##0.0">
                  <c:v>10</c:v>
                </c:pt>
                <c:pt idx="512" formatCode="#,##0.0">
                  <c:v>60</c:v>
                </c:pt>
                <c:pt idx="513" formatCode="#,##0.0">
                  <c:v>6</c:v>
                </c:pt>
                <c:pt idx="514" formatCode="#,##0.0">
                  <c:v>4</c:v>
                </c:pt>
                <c:pt idx="515" formatCode="#,##0.0">
                  <c:v>55</c:v>
                </c:pt>
                <c:pt idx="516" formatCode="#,##0.0">
                  <c:v>45</c:v>
                </c:pt>
                <c:pt idx="517" formatCode="#,##0.0">
                  <c:v>15</c:v>
                </c:pt>
                <c:pt idx="518" formatCode="#,##0.0">
                  <c:v>13</c:v>
                </c:pt>
                <c:pt idx="519" formatCode="#,##0.0">
                  <c:v>95.9</c:v>
                </c:pt>
                <c:pt idx="520" formatCode="#,##0.0">
                  <c:v>99</c:v>
                </c:pt>
                <c:pt idx="521" formatCode="#,##0.0">
                  <c:v>0</c:v>
                </c:pt>
                <c:pt idx="522" formatCode="#,##0.0">
                  <c:v>0</c:v>
                </c:pt>
                <c:pt idx="523" formatCode="#,##0.0">
                  <c:v>25</c:v>
                </c:pt>
                <c:pt idx="524" formatCode="#,##0.0">
                  <c:v>52</c:v>
                </c:pt>
                <c:pt idx="525" formatCode="#,##0.0">
                  <c:v>43</c:v>
                </c:pt>
                <c:pt idx="526" formatCode="#,##0.0">
                  <c:v>5</c:v>
                </c:pt>
                <c:pt idx="527" formatCode="#,##0.0">
                  <c:v>0</c:v>
                </c:pt>
                <c:pt idx="528" formatCode="#,##0.0">
                  <c:v>87</c:v>
                </c:pt>
                <c:pt idx="529" formatCode="#,##0.0">
                  <c:v>63</c:v>
                </c:pt>
                <c:pt idx="530" formatCode="#,##0.0">
                  <c:v>89</c:v>
                </c:pt>
                <c:pt idx="531" formatCode="#,##0.0">
                  <c:v>0</c:v>
                </c:pt>
                <c:pt idx="532" formatCode="#,##0.0">
                  <c:v>0</c:v>
                </c:pt>
                <c:pt idx="533" formatCode="#,##0.0">
                  <c:v>0</c:v>
                </c:pt>
                <c:pt idx="534" formatCode="#,##0.0">
                  <c:v>0</c:v>
                </c:pt>
                <c:pt idx="535" formatCode="#,##0.0">
                  <c:v>15</c:v>
                </c:pt>
                <c:pt idx="536" formatCode="#,##0.0">
                  <c:v>2</c:v>
                </c:pt>
                <c:pt idx="537" formatCode="#,##0.0">
                  <c:v>20</c:v>
                </c:pt>
                <c:pt idx="538" formatCode="#,##0.0">
                  <c:v>83</c:v>
                </c:pt>
                <c:pt idx="539" formatCode="#,##0.0">
                  <c:v>1</c:v>
                </c:pt>
                <c:pt idx="540" formatCode="#,##0.0">
                  <c:v>39</c:v>
                </c:pt>
                <c:pt idx="541" formatCode="#,##0.0">
                  <c:v>95</c:v>
                </c:pt>
                <c:pt idx="542" formatCode="#,##0.0">
                  <c:v>90</c:v>
                </c:pt>
                <c:pt idx="543" formatCode="#,##0.0">
                  <c:v>85</c:v>
                </c:pt>
                <c:pt idx="544" formatCode="#,##0.0">
                  <c:v>96</c:v>
                </c:pt>
                <c:pt idx="545" formatCode="#,##0.0">
                  <c:v>0</c:v>
                </c:pt>
                <c:pt idx="546" formatCode="#,##0.0">
                  <c:v>45</c:v>
                </c:pt>
                <c:pt idx="547" formatCode="#,##0.0">
                  <c:v>0.4</c:v>
                </c:pt>
                <c:pt idx="548" formatCode="#,##0.0">
                  <c:v>3</c:v>
                </c:pt>
                <c:pt idx="549" formatCode="#,##0.0">
                  <c:v>65</c:v>
                </c:pt>
                <c:pt idx="550" formatCode="#,##0.0">
                  <c:v>21</c:v>
                </c:pt>
                <c:pt idx="551" formatCode="#,##0.0">
                  <c:v>0</c:v>
                </c:pt>
                <c:pt idx="552" formatCode="#,##0.0">
                  <c:v>3.2</c:v>
                </c:pt>
                <c:pt idx="553" formatCode="#,##0.0">
                  <c:v>10</c:v>
                </c:pt>
                <c:pt idx="554" formatCode="#,##0.0">
                  <c:v>0</c:v>
                </c:pt>
                <c:pt idx="555" formatCode="#,##0.0">
                  <c:v>9</c:v>
                </c:pt>
                <c:pt idx="556" formatCode="#,##0.0">
                  <c:v>0</c:v>
                </c:pt>
                <c:pt idx="557" formatCode="#,##0.0">
                  <c:v>8</c:v>
                </c:pt>
                <c:pt idx="558" formatCode="#,##0.0">
                  <c:v>71</c:v>
                </c:pt>
                <c:pt idx="559" formatCode="#,##0.0">
                  <c:v>67.84</c:v>
                </c:pt>
                <c:pt idx="560" formatCode="#,##0.0">
                  <c:v>60</c:v>
                </c:pt>
                <c:pt idx="561" formatCode="#,##0.0">
                  <c:v>0</c:v>
                </c:pt>
                <c:pt idx="562" formatCode="#,##0.0">
                  <c:v>50</c:v>
                </c:pt>
                <c:pt idx="563" formatCode="#,##0.0">
                  <c:v>24.4</c:v>
                </c:pt>
                <c:pt idx="564" formatCode="#,##0.0">
                  <c:v>0</c:v>
                </c:pt>
                <c:pt idx="565" formatCode="#,##0.0">
                  <c:v>10</c:v>
                </c:pt>
                <c:pt idx="566" formatCode="#,##0.0">
                  <c:v>7</c:v>
                </c:pt>
                <c:pt idx="567" formatCode="#,##0.0">
                  <c:v>41</c:v>
                </c:pt>
                <c:pt idx="568" formatCode="#,##0.0">
                  <c:v>84</c:v>
                </c:pt>
                <c:pt idx="569" formatCode="#,##0.0">
                  <c:v>24</c:v>
                </c:pt>
                <c:pt idx="570" formatCode="#,##0.0">
                  <c:v>90</c:v>
                </c:pt>
                <c:pt idx="571" formatCode="#,##0.0">
                  <c:v>52</c:v>
                </c:pt>
                <c:pt idx="572" formatCode="#,##0.0">
                  <c:v>33</c:v>
                </c:pt>
                <c:pt idx="573" formatCode="#,##0.0">
                  <c:v>75</c:v>
                </c:pt>
                <c:pt idx="574" formatCode="#,##0.0">
                  <c:v>90</c:v>
                </c:pt>
                <c:pt idx="575" formatCode="#,##0.0">
                  <c:v>0</c:v>
                </c:pt>
                <c:pt idx="576" formatCode="#,##0.0">
                  <c:v>77</c:v>
                </c:pt>
                <c:pt idx="577" formatCode="#,##0.0">
                  <c:v>85</c:v>
                </c:pt>
                <c:pt idx="578" formatCode="#,##0.0">
                  <c:v>0</c:v>
                </c:pt>
                <c:pt idx="579" formatCode="#,##0.0">
                  <c:v>0</c:v>
                </c:pt>
                <c:pt idx="580" formatCode="#,##0.0">
                  <c:v>95</c:v>
                </c:pt>
                <c:pt idx="581" formatCode="#,##0.0">
                  <c:v>31</c:v>
                </c:pt>
                <c:pt idx="582" formatCode="#,##0.0">
                  <c:v>16</c:v>
                </c:pt>
                <c:pt idx="583" formatCode="#,##0.0">
                  <c:v>5</c:v>
                </c:pt>
                <c:pt idx="584" formatCode="#,##0.0">
                  <c:v>56</c:v>
                </c:pt>
                <c:pt idx="585" formatCode="#,##0.0">
                  <c:v>36</c:v>
                </c:pt>
                <c:pt idx="586" formatCode="#,##0.0">
                  <c:v>68</c:v>
                </c:pt>
                <c:pt idx="587" formatCode="#,##0.0">
                  <c:v>13</c:v>
                </c:pt>
                <c:pt idx="588" formatCode="#,##0.0">
                  <c:v>70</c:v>
                </c:pt>
                <c:pt idx="589" formatCode="#,##0.0">
                  <c:v>0</c:v>
                </c:pt>
                <c:pt idx="590" formatCode="#,##0.0">
                  <c:v>0</c:v>
                </c:pt>
                <c:pt idx="591" formatCode="#,##0.0">
                  <c:v>75.5</c:v>
                </c:pt>
                <c:pt idx="592" formatCode="#,##0.0">
                  <c:v>34</c:v>
                </c:pt>
                <c:pt idx="593" formatCode="#,##0.0">
                  <c:v>75</c:v>
                </c:pt>
                <c:pt idx="594" formatCode="#,##0.0">
                  <c:v>0</c:v>
                </c:pt>
                <c:pt idx="595" formatCode="#,##0.0">
                  <c:v>7</c:v>
                </c:pt>
                <c:pt idx="596" formatCode="#,##0.0">
                  <c:v>0</c:v>
                </c:pt>
                <c:pt idx="597" formatCode="#,##0.0">
                  <c:v>76</c:v>
                </c:pt>
                <c:pt idx="598" formatCode="#,##0.0">
                  <c:v>60</c:v>
                </c:pt>
                <c:pt idx="599" formatCode="#,##0.0">
                  <c:v>19</c:v>
                </c:pt>
                <c:pt idx="600" formatCode="#,##0.0">
                  <c:v>1.4</c:v>
                </c:pt>
                <c:pt idx="601" formatCode="#,##0.0">
                  <c:v>0</c:v>
                </c:pt>
                <c:pt idx="602" formatCode="#,##0.0">
                  <c:v>97</c:v>
                </c:pt>
                <c:pt idx="603" formatCode="#,##0.0">
                  <c:v>0</c:v>
                </c:pt>
                <c:pt idx="604" formatCode="#,##0.0">
                  <c:v>20</c:v>
                </c:pt>
                <c:pt idx="605" formatCode="#,##0.0">
                  <c:v>61</c:v>
                </c:pt>
                <c:pt idx="606" formatCode="#,##0.0">
                  <c:v>26</c:v>
                </c:pt>
                <c:pt idx="607" formatCode="#,##0.0">
                  <c:v>52</c:v>
                </c:pt>
                <c:pt idx="608" formatCode="#,##0.0">
                  <c:v>97</c:v>
                </c:pt>
                <c:pt idx="609" formatCode="#,##0.0">
                  <c:v>65</c:v>
                </c:pt>
                <c:pt idx="610" formatCode="#,##0.0">
                  <c:v>1</c:v>
                </c:pt>
                <c:pt idx="611" formatCode="#,##0.0">
                  <c:v>40</c:v>
                </c:pt>
                <c:pt idx="612" formatCode="#,##0.0">
                  <c:v>7</c:v>
                </c:pt>
                <c:pt idx="613" formatCode="#,##0.0">
                  <c:v>0</c:v>
                </c:pt>
                <c:pt idx="614" formatCode="#,##0.0">
                  <c:v>80</c:v>
                </c:pt>
                <c:pt idx="615" formatCode="#,##0.0">
                  <c:v>100</c:v>
                </c:pt>
                <c:pt idx="616" formatCode="#,##0.0">
                  <c:v>3</c:v>
                </c:pt>
                <c:pt idx="617" formatCode="#,##0.0">
                  <c:v>0</c:v>
                </c:pt>
                <c:pt idx="618" formatCode="#,##0.0">
                  <c:v>20</c:v>
                </c:pt>
                <c:pt idx="619" formatCode="#,##0.0">
                  <c:v>75</c:v>
                </c:pt>
                <c:pt idx="620" formatCode="#,##0.0">
                  <c:v>50</c:v>
                </c:pt>
                <c:pt idx="621" formatCode="#,##0.0">
                  <c:v>7</c:v>
                </c:pt>
                <c:pt idx="622" formatCode="#,##0.0">
                  <c:v>3.3</c:v>
                </c:pt>
                <c:pt idx="623" formatCode="#,##0.0">
                  <c:v>0</c:v>
                </c:pt>
                <c:pt idx="624" formatCode="#,##0.0">
                  <c:v>95</c:v>
                </c:pt>
                <c:pt idx="625" formatCode="#,##0.0">
                  <c:v>0</c:v>
                </c:pt>
                <c:pt idx="626" formatCode="#,##0.0">
                  <c:v>5</c:v>
                </c:pt>
                <c:pt idx="627" formatCode="#,##0.0">
                  <c:v>0</c:v>
                </c:pt>
                <c:pt idx="628" formatCode="#,##0.0">
                  <c:v>73</c:v>
                </c:pt>
                <c:pt idx="629" formatCode="#,##0.0">
                  <c:v>0</c:v>
                </c:pt>
                <c:pt idx="630" formatCode="#,##0.0">
                  <c:v>0</c:v>
                </c:pt>
                <c:pt idx="631" formatCode="#,##0.0">
                  <c:v>42</c:v>
                </c:pt>
                <c:pt idx="632" formatCode="#,##0.0">
                  <c:v>6</c:v>
                </c:pt>
                <c:pt idx="633" formatCode="#,##0.0">
                  <c:v>100</c:v>
                </c:pt>
                <c:pt idx="634" formatCode="#,##0.0">
                  <c:v>0</c:v>
                </c:pt>
                <c:pt idx="635" formatCode="#,##0.0">
                  <c:v>60</c:v>
                </c:pt>
                <c:pt idx="636" formatCode="#,##0.0">
                  <c:v>0</c:v>
                </c:pt>
                <c:pt idx="637" formatCode="#,##0.0">
                  <c:v>92</c:v>
                </c:pt>
                <c:pt idx="638" formatCode="#,##0.0">
                  <c:v>52</c:v>
                </c:pt>
                <c:pt idx="639" formatCode="#,##0.0">
                  <c:v>90</c:v>
                </c:pt>
                <c:pt idx="640" formatCode="#,##0.0">
                  <c:v>0</c:v>
                </c:pt>
                <c:pt idx="641" formatCode="#,##0.0">
                  <c:v>3</c:v>
                </c:pt>
                <c:pt idx="642" formatCode="#,##0.0">
                  <c:v>78</c:v>
                </c:pt>
                <c:pt idx="643" formatCode="#,##0.0">
                  <c:v>0</c:v>
                </c:pt>
                <c:pt idx="644" formatCode="#,##0.0">
                  <c:v>20</c:v>
                </c:pt>
                <c:pt idx="645" formatCode="#,##0.0">
                  <c:v>0</c:v>
                </c:pt>
                <c:pt idx="646" formatCode="#,##0.0">
                  <c:v>0</c:v>
                </c:pt>
                <c:pt idx="647" formatCode="#,##0.0">
                  <c:v>0</c:v>
                </c:pt>
                <c:pt idx="648" formatCode="#,##0.0">
                  <c:v>97</c:v>
                </c:pt>
                <c:pt idx="649" formatCode="#,##0.0">
                  <c:v>25</c:v>
                </c:pt>
                <c:pt idx="650" formatCode="#,##0.0">
                  <c:v>0</c:v>
                </c:pt>
                <c:pt idx="651" formatCode="#,##0.0">
                  <c:v>80</c:v>
                </c:pt>
                <c:pt idx="652" formatCode="#,##0.0">
                  <c:v>75</c:v>
                </c:pt>
                <c:pt idx="653" formatCode="#,##0.0">
                  <c:v>14</c:v>
                </c:pt>
                <c:pt idx="654" formatCode="#,##0.0">
                  <c:v>11</c:v>
                </c:pt>
                <c:pt idx="655" formatCode="#,##0.0">
                  <c:v>1</c:v>
                </c:pt>
                <c:pt idx="656" formatCode="#,##0.0">
                  <c:v>1</c:v>
                </c:pt>
                <c:pt idx="657" formatCode="#,##0.0">
                  <c:v>0</c:v>
                </c:pt>
                <c:pt idx="658" formatCode="#,##0.0">
                  <c:v>0</c:v>
                </c:pt>
                <c:pt idx="659" formatCode="#,##0.0">
                  <c:v>35</c:v>
                </c:pt>
                <c:pt idx="660" formatCode="#,##0.0">
                  <c:v>33</c:v>
                </c:pt>
                <c:pt idx="661" formatCode="#,##0.0">
                  <c:v>5</c:v>
                </c:pt>
                <c:pt idx="662" formatCode="#,##0.0">
                  <c:v>0</c:v>
                </c:pt>
                <c:pt idx="663" formatCode="#,##0.0">
                  <c:v>0.3</c:v>
                </c:pt>
                <c:pt idx="664" formatCode="#,##0.0">
                  <c:v>9</c:v>
                </c:pt>
                <c:pt idx="665" formatCode="#,##0.0">
                  <c:v>5</c:v>
                </c:pt>
                <c:pt idx="666" formatCode="#,##0.0">
                  <c:v>0</c:v>
                </c:pt>
                <c:pt idx="667" formatCode="#,##0.0">
                  <c:v>8</c:v>
                </c:pt>
                <c:pt idx="668" formatCode="#,##0.0">
                  <c:v>0</c:v>
                </c:pt>
                <c:pt idx="669" formatCode="#,##0.0">
                  <c:v>0</c:v>
                </c:pt>
                <c:pt idx="670" formatCode="#,##0.0">
                  <c:v>66</c:v>
                </c:pt>
                <c:pt idx="671" formatCode="#,##0.0">
                  <c:v>10</c:v>
                </c:pt>
                <c:pt idx="672" formatCode="#,##0.0">
                  <c:v>0</c:v>
                </c:pt>
                <c:pt idx="673" formatCode="#,##0.0">
                  <c:v>93</c:v>
                </c:pt>
                <c:pt idx="674" formatCode="#,##0.0">
                  <c:v>99</c:v>
                </c:pt>
                <c:pt idx="675" formatCode="#,##0.0">
                  <c:v>84</c:v>
                </c:pt>
                <c:pt idx="676" formatCode="#,##0.0">
                  <c:v>2</c:v>
                </c:pt>
                <c:pt idx="677" formatCode="#,##0.0">
                  <c:v>0</c:v>
                </c:pt>
                <c:pt idx="678" formatCode="#,##0.0">
                  <c:v>70</c:v>
                </c:pt>
                <c:pt idx="679" formatCode="#,##0.0">
                  <c:v>5</c:v>
                </c:pt>
                <c:pt idx="680" formatCode="#,##0.0">
                  <c:v>0</c:v>
                </c:pt>
                <c:pt idx="681" formatCode="#,##0.0">
                  <c:v>80</c:v>
                </c:pt>
                <c:pt idx="682" formatCode="#,##0.0">
                  <c:v>55</c:v>
                </c:pt>
                <c:pt idx="683" formatCode="#,##0.0">
                  <c:v>95</c:v>
                </c:pt>
                <c:pt idx="684" formatCode="#,##0.0">
                  <c:v>93.3</c:v>
                </c:pt>
                <c:pt idx="685" formatCode="#,##0.0">
                  <c:v>0</c:v>
                </c:pt>
                <c:pt idx="686" formatCode="#,##0.0">
                  <c:v>69</c:v>
                </c:pt>
                <c:pt idx="687" formatCode="#,##0.0">
                  <c:v>35</c:v>
                </c:pt>
                <c:pt idx="688" formatCode="#,##0.0">
                  <c:v>2</c:v>
                </c:pt>
                <c:pt idx="689" formatCode="#,##0.0">
                  <c:v>0</c:v>
                </c:pt>
                <c:pt idx="690" formatCode="#,##0.0">
                  <c:v>20</c:v>
                </c:pt>
                <c:pt idx="691" formatCode="#,##0.0">
                  <c:v>3</c:v>
                </c:pt>
                <c:pt idx="692" formatCode="#,##0.0">
                  <c:v>62</c:v>
                </c:pt>
                <c:pt idx="693" formatCode="#,##0.0">
                  <c:v>0</c:v>
                </c:pt>
                <c:pt idx="694" formatCode="#,##0.0">
                  <c:v>96</c:v>
                </c:pt>
                <c:pt idx="695" formatCode="#,##0.0">
                  <c:v>43</c:v>
                </c:pt>
                <c:pt idx="696" formatCode="#,##0.0">
                  <c:v>20</c:v>
                </c:pt>
                <c:pt idx="697" formatCode="#,##0.0">
                  <c:v>56.2</c:v>
                </c:pt>
                <c:pt idx="698" formatCode="#,##0.0">
                  <c:v>50</c:v>
                </c:pt>
                <c:pt idx="699" formatCode="#,##0.0">
                  <c:v>0</c:v>
                </c:pt>
                <c:pt idx="700" formatCode="#,##0.0">
                  <c:v>1.8</c:v>
                </c:pt>
                <c:pt idx="701" formatCode="#,##0.0">
                  <c:v>20</c:v>
                </c:pt>
                <c:pt idx="702" formatCode="#,##0.0">
                  <c:v>0</c:v>
                </c:pt>
                <c:pt idx="703" formatCode="#,##0.0">
                  <c:v>5</c:v>
                </c:pt>
                <c:pt idx="704" formatCode="#,##0.0">
                  <c:v>0</c:v>
                </c:pt>
                <c:pt idx="705" formatCode="#,##0.0">
                  <c:v>5</c:v>
                </c:pt>
                <c:pt idx="706" formatCode="#,##0.0">
                  <c:v>0</c:v>
                </c:pt>
                <c:pt idx="707" formatCode="#,##0.0">
                  <c:v>34</c:v>
                </c:pt>
                <c:pt idx="708" formatCode="#,##0.0">
                  <c:v>5</c:v>
                </c:pt>
                <c:pt idx="709" formatCode="#,##0.0">
                  <c:v>15</c:v>
                </c:pt>
                <c:pt idx="710" formatCode="#,##0.0">
                  <c:v>14</c:v>
                </c:pt>
                <c:pt idx="711" formatCode="#,##0.0">
                  <c:v>0</c:v>
                </c:pt>
                <c:pt idx="712" formatCode="#,##0.0">
                  <c:v>8</c:v>
                </c:pt>
                <c:pt idx="713" formatCode="#,##0.0">
                  <c:v>1</c:v>
                </c:pt>
                <c:pt idx="714" formatCode="#,##0.0">
                  <c:v>65</c:v>
                </c:pt>
                <c:pt idx="715" formatCode="#,##0.0">
                  <c:v>43</c:v>
                </c:pt>
                <c:pt idx="716" formatCode="#,##0.0">
                  <c:v>0</c:v>
                </c:pt>
                <c:pt idx="717" formatCode="#,##0.0">
                  <c:v>48</c:v>
                </c:pt>
                <c:pt idx="718" formatCode="#,##0.0">
                  <c:v>2</c:v>
                </c:pt>
                <c:pt idx="719" formatCode="#,##0.0">
                  <c:v>0</c:v>
                </c:pt>
                <c:pt idx="720" formatCode="#,##0.0">
                  <c:v>0</c:v>
                </c:pt>
                <c:pt idx="721" formatCode="#,##0.0">
                  <c:v>42</c:v>
                </c:pt>
                <c:pt idx="722" formatCode="#,##0.0">
                  <c:v>40</c:v>
                </c:pt>
                <c:pt idx="723" formatCode="#,##0.0">
                  <c:v>5</c:v>
                </c:pt>
                <c:pt idx="724" formatCode="#,##0.0">
                  <c:v>3</c:v>
                </c:pt>
                <c:pt idx="725" formatCode="#,##0.0">
                  <c:v>0</c:v>
                </c:pt>
                <c:pt idx="726" formatCode="#,##0.0">
                  <c:v>74</c:v>
                </c:pt>
                <c:pt idx="727" formatCode="#,##0.0">
                  <c:v>90</c:v>
                </c:pt>
                <c:pt idx="728" formatCode="#,##0.0">
                  <c:v>90</c:v>
                </c:pt>
                <c:pt idx="729" formatCode="#,##0.0">
                  <c:v>0.5</c:v>
                </c:pt>
                <c:pt idx="730" formatCode="#,##0.0">
                  <c:v>50</c:v>
                </c:pt>
                <c:pt idx="731" formatCode="#,##0.0">
                  <c:v>45</c:v>
                </c:pt>
                <c:pt idx="732" formatCode="#,##0.0">
                  <c:v>63</c:v>
                </c:pt>
                <c:pt idx="733" formatCode="#,##0.0">
                  <c:v>0</c:v>
                </c:pt>
                <c:pt idx="734" formatCode="#,##0.0">
                  <c:v>0</c:v>
                </c:pt>
                <c:pt idx="735" formatCode="#,##0.0">
                  <c:v>3</c:v>
                </c:pt>
                <c:pt idx="736" formatCode="#,##0.0">
                  <c:v>0</c:v>
                </c:pt>
                <c:pt idx="737" formatCode="#,##0.0">
                  <c:v>0</c:v>
                </c:pt>
                <c:pt idx="738" formatCode="#,##0.0">
                  <c:v>1</c:v>
                </c:pt>
                <c:pt idx="739" formatCode="#,##0.0">
                  <c:v>10</c:v>
                </c:pt>
                <c:pt idx="740" formatCode="#,##0.0">
                  <c:v>40</c:v>
                </c:pt>
                <c:pt idx="741" formatCode="#,##0.0">
                  <c:v>58</c:v>
                </c:pt>
                <c:pt idx="742" formatCode="#,##0.0">
                  <c:v>0</c:v>
                </c:pt>
                <c:pt idx="743" formatCode="#,##0.0">
                  <c:v>85</c:v>
                </c:pt>
                <c:pt idx="744" formatCode="#,##0.0">
                  <c:v>5</c:v>
                </c:pt>
                <c:pt idx="745" formatCode="#,##0.0">
                  <c:v>4</c:v>
                </c:pt>
                <c:pt idx="746" formatCode="#,##0.0">
                  <c:v>5.2</c:v>
                </c:pt>
                <c:pt idx="747" formatCode="#,##0.0">
                  <c:v>58.8</c:v>
                </c:pt>
                <c:pt idx="748" formatCode="#,##0.0">
                  <c:v>0</c:v>
                </c:pt>
                <c:pt idx="749" formatCode="#,##0.0">
                  <c:v>6.2</c:v>
                </c:pt>
                <c:pt idx="750" formatCode="#,##0.0">
                  <c:v>95</c:v>
                </c:pt>
                <c:pt idx="751" formatCode="#,##0.0">
                  <c:v>1</c:v>
                </c:pt>
                <c:pt idx="752" formatCode="#,##0.0">
                  <c:v>9</c:v>
                </c:pt>
                <c:pt idx="753" formatCode="#,##0.0">
                  <c:v>43</c:v>
                </c:pt>
                <c:pt idx="754" formatCode="#,##0.0">
                  <c:v>52</c:v>
                </c:pt>
                <c:pt idx="755" formatCode="#,##0.0">
                  <c:v>10</c:v>
                </c:pt>
                <c:pt idx="756" formatCode="#,##0.0">
                  <c:v>0</c:v>
                </c:pt>
                <c:pt idx="757" formatCode="#,##0.0">
                  <c:v>0</c:v>
                </c:pt>
                <c:pt idx="758" formatCode="#,##0.0">
                  <c:v>2</c:v>
                </c:pt>
                <c:pt idx="759" formatCode="#,##0.0">
                  <c:v>0</c:v>
                </c:pt>
                <c:pt idx="760" formatCode="#,##0.0">
                  <c:v>99</c:v>
                </c:pt>
                <c:pt idx="761" formatCode="#,##0.0">
                  <c:v>78</c:v>
                </c:pt>
                <c:pt idx="762" formatCode="#,##0.0">
                  <c:v>0</c:v>
                </c:pt>
                <c:pt idx="763" formatCode="#,##0.0">
                  <c:v>1.54</c:v>
                </c:pt>
                <c:pt idx="764" formatCode="#,##0.0">
                  <c:v>0</c:v>
                </c:pt>
                <c:pt idx="765" formatCode="#,##0.0">
                  <c:v>5</c:v>
                </c:pt>
                <c:pt idx="766" formatCode="#,##0.0">
                  <c:v>25</c:v>
                </c:pt>
                <c:pt idx="767" formatCode="#,##0.0">
                  <c:v>2.8</c:v>
                </c:pt>
                <c:pt idx="768" formatCode="#,##0.0">
                  <c:v>4.5</c:v>
                </c:pt>
                <c:pt idx="769" formatCode="#,##0.0">
                  <c:v>2</c:v>
                </c:pt>
                <c:pt idx="770" formatCode="#,##0.0">
                  <c:v>70</c:v>
                </c:pt>
                <c:pt idx="771" formatCode="#,##0.0">
                  <c:v>24</c:v>
                </c:pt>
                <c:pt idx="772" formatCode="#,##0.0">
                  <c:v>77</c:v>
                </c:pt>
                <c:pt idx="773" formatCode="#,##0.0">
                  <c:v>19</c:v>
                </c:pt>
                <c:pt idx="774" formatCode="#,##0.0">
                  <c:v>0</c:v>
                </c:pt>
                <c:pt idx="775" formatCode="#,##0.0">
                  <c:v>50</c:v>
                </c:pt>
                <c:pt idx="776" formatCode="#,##0.0">
                  <c:v>0</c:v>
                </c:pt>
                <c:pt idx="777" formatCode="#,##0.0">
                  <c:v>70</c:v>
                </c:pt>
                <c:pt idx="778" formatCode="#,##0.0">
                  <c:v>7</c:v>
                </c:pt>
                <c:pt idx="779" formatCode="#,##0.0">
                  <c:v>0</c:v>
                </c:pt>
                <c:pt idx="780" formatCode="#,##0.0">
                  <c:v>81</c:v>
                </c:pt>
                <c:pt idx="781" formatCode="#,##0.0">
                  <c:v>10</c:v>
                </c:pt>
                <c:pt idx="782" formatCode="#,##0.0">
                  <c:v>90</c:v>
                </c:pt>
                <c:pt idx="783" formatCode="#,##0.0">
                  <c:v>75</c:v>
                </c:pt>
                <c:pt idx="784" formatCode="#,##0.0">
                  <c:v>6</c:v>
                </c:pt>
                <c:pt idx="785" formatCode="#,##0.0">
                  <c:v>45</c:v>
                </c:pt>
                <c:pt idx="786" formatCode="#,##0.0">
                  <c:v>92</c:v>
                </c:pt>
                <c:pt idx="787" formatCode="#,##0.0">
                  <c:v>1</c:v>
                </c:pt>
                <c:pt idx="788" formatCode="#,##0.0">
                  <c:v>0</c:v>
                </c:pt>
                <c:pt idx="789" formatCode="#,##0.0">
                  <c:v>37</c:v>
                </c:pt>
                <c:pt idx="790" formatCode="#,##0.0">
                  <c:v>95</c:v>
                </c:pt>
                <c:pt idx="791" formatCode="#,##0.0">
                  <c:v>17</c:v>
                </c:pt>
                <c:pt idx="792" formatCode="#,##0.0">
                  <c:v>0</c:v>
                </c:pt>
                <c:pt idx="793" formatCode="#,##0.0">
                  <c:v>5</c:v>
                </c:pt>
                <c:pt idx="794" formatCode="#,##0.0">
                  <c:v>14.7</c:v>
                </c:pt>
                <c:pt idx="795" formatCode="#,##0.0">
                  <c:v>20</c:v>
                </c:pt>
                <c:pt idx="796" formatCode="#,##0.0">
                  <c:v>35</c:v>
                </c:pt>
                <c:pt idx="797" formatCode="#,##0.0">
                  <c:v>25.4</c:v>
                </c:pt>
                <c:pt idx="798" formatCode="#,##0.0">
                  <c:v>12</c:v>
                </c:pt>
                <c:pt idx="799" formatCode="#,##0.0">
                  <c:v>58</c:v>
                </c:pt>
                <c:pt idx="800" formatCode="#,##0.0">
                  <c:v>54</c:v>
                </c:pt>
                <c:pt idx="801" formatCode="#,##0.0">
                  <c:v>85</c:v>
                </c:pt>
                <c:pt idx="802" formatCode="#,##0.0">
                  <c:v>83</c:v>
                </c:pt>
                <c:pt idx="803" formatCode="#,##0.0">
                  <c:v>0</c:v>
                </c:pt>
                <c:pt idx="804" formatCode="#,##0.0">
                  <c:v>0</c:v>
                </c:pt>
                <c:pt idx="805" formatCode="#,##0.0">
                  <c:v>5</c:v>
                </c:pt>
                <c:pt idx="806" formatCode="#,##0.0">
                  <c:v>90</c:v>
                </c:pt>
                <c:pt idx="807" formatCode="#,##0.0">
                  <c:v>66</c:v>
                </c:pt>
                <c:pt idx="808" formatCode="#,##0.0">
                  <c:v>85</c:v>
                </c:pt>
                <c:pt idx="809" formatCode="#,##0.0">
                  <c:v>28.67</c:v>
                </c:pt>
                <c:pt idx="810" formatCode="#,##0.0">
                  <c:v>77</c:v>
                </c:pt>
                <c:pt idx="811" formatCode="#,##0.0">
                  <c:v>20</c:v>
                </c:pt>
                <c:pt idx="812" formatCode="#,##0.0">
                  <c:v>5</c:v>
                </c:pt>
                <c:pt idx="813" formatCode="#,##0.0">
                  <c:v>70</c:v>
                </c:pt>
                <c:pt idx="814" formatCode="#,##0.0">
                  <c:v>99</c:v>
                </c:pt>
                <c:pt idx="815" formatCode="#,##0.0">
                  <c:v>5</c:v>
                </c:pt>
                <c:pt idx="816" formatCode="#,##0.0">
                  <c:v>100</c:v>
                </c:pt>
                <c:pt idx="817" formatCode="#,##0.0">
                  <c:v>80</c:v>
                </c:pt>
                <c:pt idx="818" formatCode="#,##0.0">
                  <c:v>52</c:v>
                </c:pt>
                <c:pt idx="819" formatCode="#,##0.0">
                  <c:v>2</c:v>
                </c:pt>
                <c:pt idx="820" formatCode="#,##0.0">
                  <c:v>60</c:v>
                </c:pt>
                <c:pt idx="821" formatCode="#,##0.0">
                  <c:v>10</c:v>
                </c:pt>
                <c:pt idx="822" formatCode="#,##0.0">
                  <c:v>0</c:v>
                </c:pt>
                <c:pt idx="823" formatCode="#,##0.0">
                  <c:v>41</c:v>
                </c:pt>
                <c:pt idx="824" formatCode="#,##0.0">
                  <c:v>7</c:v>
                </c:pt>
                <c:pt idx="825" formatCode="#,##0.0">
                  <c:v>4</c:v>
                </c:pt>
                <c:pt idx="826" formatCode="#,##0.0">
                  <c:v>80</c:v>
                </c:pt>
                <c:pt idx="827" formatCode="#,##0.0">
                  <c:v>100</c:v>
                </c:pt>
                <c:pt idx="828" formatCode="#,##0.0">
                  <c:v>30</c:v>
                </c:pt>
                <c:pt idx="829" formatCode="#,##0.0">
                  <c:v>96</c:v>
                </c:pt>
                <c:pt idx="830" formatCode="#,##0.0">
                  <c:v>97</c:v>
                </c:pt>
                <c:pt idx="831" formatCode="#,##0.0">
                  <c:v>4</c:v>
                </c:pt>
                <c:pt idx="832" formatCode="#,##0.0">
                  <c:v>0</c:v>
                </c:pt>
                <c:pt idx="833" formatCode="#,##0.0">
                  <c:v>8</c:v>
                </c:pt>
                <c:pt idx="834" formatCode="#,##0.0">
                  <c:v>88</c:v>
                </c:pt>
                <c:pt idx="835" formatCode="#,##0.0">
                  <c:v>0</c:v>
                </c:pt>
                <c:pt idx="836" formatCode="#,##0.0">
                  <c:v>0</c:v>
                </c:pt>
                <c:pt idx="837" formatCode="#,##0.0">
                  <c:v>14</c:v>
                </c:pt>
                <c:pt idx="838" formatCode="#,##0.0">
                  <c:v>69</c:v>
                </c:pt>
                <c:pt idx="839" formatCode="#,##0.0">
                  <c:v>18</c:v>
                </c:pt>
                <c:pt idx="840" formatCode="#,##0.0">
                  <c:v>99</c:v>
                </c:pt>
                <c:pt idx="841" formatCode="#,##0.0">
                  <c:v>29</c:v>
                </c:pt>
                <c:pt idx="842" formatCode="#,##0.0">
                  <c:v>0</c:v>
                </c:pt>
                <c:pt idx="843" formatCode="#,##0.0">
                  <c:v>58</c:v>
                </c:pt>
                <c:pt idx="844" formatCode="#,##0.0">
                  <c:v>7.5</c:v>
                </c:pt>
                <c:pt idx="845" formatCode="#,##0.0">
                  <c:v>15</c:v>
                </c:pt>
                <c:pt idx="846" formatCode="#,##0.0">
                  <c:v>52.48</c:v>
                </c:pt>
                <c:pt idx="847" formatCode="#,##0.0">
                  <c:v>1</c:v>
                </c:pt>
                <c:pt idx="848" formatCode="#,##0.0">
                  <c:v>80</c:v>
                </c:pt>
                <c:pt idx="849" formatCode="#,##0.0">
                  <c:v>0</c:v>
                </c:pt>
                <c:pt idx="850" formatCode="#,##0.0">
                  <c:v>14.8</c:v>
                </c:pt>
                <c:pt idx="851" formatCode="#,##0.0">
                  <c:v>5</c:v>
                </c:pt>
                <c:pt idx="852" formatCode="#,##0.0">
                  <c:v>9</c:v>
                </c:pt>
                <c:pt idx="853" formatCode="#,##0.0">
                  <c:v>0</c:v>
                </c:pt>
                <c:pt idx="854" formatCode="#,##0.0">
                  <c:v>0</c:v>
                </c:pt>
                <c:pt idx="855" formatCode="#,##0.0">
                  <c:v>56</c:v>
                </c:pt>
                <c:pt idx="856" formatCode="#,##0.0">
                  <c:v>98</c:v>
                </c:pt>
                <c:pt idx="857" formatCode="#,##0.0">
                  <c:v>1</c:v>
                </c:pt>
                <c:pt idx="858" formatCode="#,##0.0">
                  <c:v>21</c:v>
                </c:pt>
                <c:pt idx="859" formatCode="#,##0.0">
                  <c:v>84</c:v>
                </c:pt>
                <c:pt idx="860" formatCode="#,##0.0">
                  <c:v>18</c:v>
                </c:pt>
                <c:pt idx="861" formatCode="#,##0.0">
                  <c:v>0</c:v>
                </c:pt>
                <c:pt idx="862" formatCode="#,##0.0">
                  <c:v>30</c:v>
                </c:pt>
                <c:pt idx="863" formatCode="#,##0.0">
                  <c:v>4</c:v>
                </c:pt>
                <c:pt idx="864" formatCode="#,##0.0">
                  <c:v>6</c:v>
                </c:pt>
                <c:pt idx="865" formatCode="#,##0.0">
                  <c:v>88</c:v>
                </c:pt>
                <c:pt idx="866" formatCode="#,##0.0">
                  <c:v>63</c:v>
                </c:pt>
                <c:pt idx="867" formatCode="#,##0.0">
                  <c:v>50</c:v>
                </c:pt>
                <c:pt idx="868" formatCode="#,##0.0">
                  <c:v>95</c:v>
                </c:pt>
                <c:pt idx="869" formatCode="#,##0.0">
                  <c:v>95</c:v>
                </c:pt>
                <c:pt idx="870" formatCode="#,##0.0">
                  <c:v>8</c:v>
                </c:pt>
                <c:pt idx="871" formatCode="#,##0.0">
                  <c:v>24</c:v>
                </c:pt>
                <c:pt idx="872" formatCode="#,##0.0">
                  <c:v>0</c:v>
                </c:pt>
                <c:pt idx="873" formatCode="#,##0.0">
                  <c:v>0</c:v>
                </c:pt>
                <c:pt idx="874" formatCode="#,##0.0">
                  <c:v>1</c:v>
                </c:pt>
                <c:pt idx="875" formatCode="#,##0.0">
                  <c:v>2</c:v>
                </c:pt>
                <c:pt idx="876" formatCode="#,##0.0">
                  <c:v>5</c:v>
                </c:pt>
                <c:pt idx="877" formatCode="#,##0.0">
                  <c:v>0</c:v>
                </c:pt>
                <c:pt idx="878" formatCode="#,##0.0">
                  <c:v>77</c:v>
                </c:pt>
                <c:pt idx="879" formatCode="#,##0.0">
                  <c:v>5.95</c:v>
                </c:pt>
                <c:pt idx="880" formatCode="#,##0.0">
                  <c:v>25</c:v>
                </c:pt>
                <c:pt idx="881" formatCode="#,##0.0">
                  <c:v>94</c:v>
                </c:pt>
                <c:pt idx="882" formatCode="#,##0.0">
                  <c:v>53</c:v>
                </c:pt>
                <c:pt idx="883" formatCode="#,##0.0">
                  <c:v>54</c:v>
                </c:pt>
                <c:pt idx="884" formatCode="#,##0.0">
                  <c:v>30</c:v>
                </c:pt>
                <c:pt idx="885" formatCode="#,##0.0">
                  <c:v>5</c:v>
                </c:pt>
                <c:pt idx="886" formatCode="#,##0.0">
                  <c:v>65</c:v>
                </c:pt>
                <c:pt idx="887" formatCode="#,##0.0">
                  <c:v>3</c:v>
                </c:pt>
                <c:pt idx="888" formatCode="#,##0.0">
                  <c:v>2.7</c:v>
                </c:pt>
                <c:pt idx="889" formatCode="#,##0.0">
                  <c:v>95.3</c:v>
                </c:pt>
                <c:pt idx="890" formatCode="#,##0.0">
                  <c:v>0</c:v>
                </c:pt>
                <c:pt idx="891" formatCode="#,##0.0">
                  <c:v>15</c:v>
                </c:pt>
                <c:pt idx="893" formatCode="#,##0.0">
                  <c:v>0</c:v>
                </c:pt>
                <c:pt idx="894" formatCode="#,##0.0">
                  <c:v>58</c:v>
                </c:pt>
                <c:pt idx="895" formatCode="#,##0.0">
                  <c:v>12</c:v>
                </c:pt>
                <c:pt idx="896" formatCode="#,##0.0">
                  <c:v>1</c:v>
                </c:pt>
                <c:pt idx="897" formatCode="#,##0.0">
                  <c:v>5</c:v>
                </c:pt>
                <c:pt idx="898" formatCode="#,##0.0">
                  <c:v>25</c:v>
                </c:pt>
                <c:pt idx="899" formatCode="#,##0.0">
                  <c:v>10</c:v>
                </c:pt>
                <c:pt idx="900" formatCode="#,##0.0">
                  <c:v>1</c:v>
                </c:pt>
                <c:pt idx="901" formatCode="#,##0.0">
                  <c:v>67</c:v>
                </c:pt>
                <c:pt idx="902" formatCode="#,##0.0">
                  <c:v>3</c:v>
                </c:pt>
                <c:pt idx="903" formatCode="#,##0.0">
                  <c:v>5</c:v>
                </c:pt>
                <c:pt idx="904" formatCode="#,##0.0">
                  <c:v>1</c:v>
                </c:pt>
                <c:pt idx="905" formatCode="#,##0.0">
                  <c:v>0</c:v>
                </c:pt>
                <c:pt idx="906" formatCode="#,##0.0">
                  <c:v>10</c:v>
                </c:pt>
                <c:pt idx="907" formatCode="#,##0.0">
                  <c:v>58</c:v>
                </c:pt>
                <c:pt idx="908" formatCode="#,##0.0">
                  <c:v>30</c:v>
                </c:pt>
                <c:pt idx="909" formatCode="#,##0.0">
                  <c:v>17</c:v>
                </c:pt>
                <c:pt idx="910" formatCode="#,##0.0">
                  <c:v>87</c:v>
                </c:pt>
                <c:pt idx="911" formatCode="#,##0.0">
                  <c:v>0</c:v>
                </c:pt>
                <c:pt idx="912" formatCode="#,##0.0">
                  <c:v>2</c:v>
                </c:pt>
                <c:pt idx="913" formatCode="#,##0.0">
                  <c:v>0</c:v>
                </c:pt>
                <c:pt idx="914" formatCode="#,##0.0">
                  <c:v>85</c:v>
                </c:pt>
                <c:pt idx="915" formatCode="#,##0.0">
                  <c:v>2</c:v>
                </c:pt>
                <c:pt idx="916" formatCode="#,##0.0">
                  <c:v>1.75</c:v>
                </c:pt>
                <c:pt idx="917" formatCode="#,##0.0">
                  <c:v>3</c:v>
                </c:pt>
                <c:pt idx="918" formatCode="#,##0.0">
                  <c:v>2</c:v>
                </c:pt>
                <c:pt idx="919" formatCode="#,##0.0">
                  <c:v>0.5</c:v>
                </c:pt>
                <c:pt idx="920" formatCode="#,##0.0">
                  <c:v>2</c:v>
                </c:pt>
                <c:pt idx="921" formatCode="#,##0.0">
                  <c:v>50</c:v>
                </c:pt>
                <c:pt idx="922" formatCode="#,##0.0">
                  <c:v>65</c:v>
                </c:pt>
                <c:pt idx="923" formatCode="#,##0.0">
                  <c:v>0</c:v>
                </c:pt>
                <c:pt idx="924" formatCode="#,##0.0">
                  <c:v>1</c:v>
                </c:pt>
                <c:pt idx="925" formatCode="#,##0.0">
                  <c:v>1</c:v>
                </c:pt>
                <c:pt idx="926" formatCode="#,##0.0">
                  <c:v>12</c:v>
                </c:pt>
                <c:pt idx="927" formatCode="#,##0.0">
                  <c:v>2</c:v>
                </c:pt>
                <c:pt idx="928" formatCode="#,##0.0">
                  <c:v>63</c:v>
                </c:pt>
                <c:pt idx="929" formatCode="#,##0.0">
                  <c:v>1</c:v>
                </c:pt>
                <c:pt idx="930" formatCode="#,##0.0">
                  <c:v>1.6</c:v>
                </c:pt>
                <c:pt idx="931" formatCode="#,##0.0">
                  <c:v>0</c:v>
                </c:pt>
                <c:pt idx="932" formatCode="#,##0.0">
                  <c:v>10</c:v>
                </c:pt>
                <c:pt idx="933" formatCode="#,##0.0">
                  <c:v>37</c:v>
                </c:pt>
                <c:pt idx="934" formatCode="#,##0.0">
                  <c:v>49</c:v>
                </c:pt>
                <c:pt idx="935" formatCode="#,##0.0">
                  <c:v>10</c:v>
                </c:pt>
                <c:pt idx="936" formatCode="#,##0.0">
                  <c:v>90.8</c:v>
                </c:pt>
                <c:pt idx="937" formatCode="#,##0.0">
                  <c:v>80</c:v>
                </c:pt>
                <c:pt idx="938" formatCode="#,##0.0">
                  <c:v>0</c:v>
                </c:pt>
                <c:pt idx="939" formatCode="#,##0.0">
                  <c:v>0</c:v>
                </c:pt>
                <c:pt idx="940" formatCode="#,##0.0">
                  <c:v>1.88</c:v>
                </c:pt>
                <c:pt idx="941" formatCode="#,##0.0">
                  <c:v>52</c:v>
                </c:pt>
                <c:pt idx="942" formatCode="#,##0.0">
                  <c:v>0</c:v>
                </c:pt>
                <c:pt idx="943" formatCode="#,##0.0">
                  <c:v>20</c:v>
                </c:pt>
                <c:pt idx="944" formatCode="#,##0.0">
                  <c:v>3</c:v>
                </c:pt>
                <c:pt idx="945" formatCode="#,##0.0">
                  <c:v>68</c:v>
                </c:pt>
                <c:pt idx="946" formatCode="#,##0.0">
                  <c:v>40</c:v>
                </c:pt>
                <c:pt idx="947" formatCode="#,##0.0">
                  <c:v>17</c:v>
                </c:pt>
                <c:pt idx="948" formatCode="#,##0.0">
                  <c:v>44</c:v>
                </c:pt>
                <c:pt idx="949" formatCode="#,##0.0">
                  <c:v>99</c:v>
                </c:pt>
                <c:pt idx="950" formatCode="#,##0.0">
                  <c:v>80.900000000000006</c:v>
                </c:pt>
                <c:pt idx="951" formatCode="#,##0.0">
                  <c:v>0</c:v>
                </c:pt>
                <c:pt idx="952" formatCode="#,##0.0">
                  <c:v>4.49</c:v>
                </c:pt>
                <c:pt idx="953" formatCode="#,##0.0">
                  <c:v>20</c:v>
                </c:pt>
                <c:pt idx="954" formatCode="#,##0.0">
                  <c:v>70</c:v>
                </c:pt>
                <c:pt idx="955" formatCode="#,##0.0">
                  <c:v>0</c:v>
                </c:pt>
                <c:pt idx="956" formatCode="#,##0.0">
                  <c:v>2.0699999999999998</c:v>
                </c:pt>
                <c:pt idx="957" formatCode="#,##0.0">
                  <c:v>40</c:v>
                </c:pt>
                <c:pt idx="958" formatCode="#,##0.0">
                  <c:v>59</c:v>
                </c:pt>
                <c:pt idx="959" formatCode="#,##0.0">
                  <c:v>3</c:v>
                </c:pt>
                <c:pt idx="960" formatCode="#,##0.0">
                  <c:v>4</c:v>
                </c:pt>
                <c:pt idx="961" formatCode="#,##0.0">
                  <c:v>5</c:v>
                </c:pt>
                <c:pt idx="962" formatCode="#,##0.0">
                  <c:v>68</c:v>
                </c:pt>
                <c:pt idx="963" formatCode="#,##0.0">
                  <c:v>90</c:v>
                </c:pt>
                <c:pt idx="964" formatCode="#,##0.0">
                  <c:v>4</c:v>
                </c:pt>
                <c:pt idx="965" formatCode="#,##0.0">
                  <c:v>5.9</c:v>
                </c:pt>
                <c:pt idx="966" formatCode="#,##0.0">
                  <c:v>50</c:v>
                </c:pt>
                <c:pt idx="967" formatCode="#,##0.0">
                  <c:v>20</c:v>
                </c:pt>
                <c:pt idx="968" formatCode="#,##0.0">
                  <c:v>88</c:v>
                </c:pt>
                <c:pt idx="969" formatCode="#,##0.0">
                  <c:v>65</c:v>
                </c:pt>
                <c:pt idx="970" formatCode="#,##0.0">
                  <c:v>0</c:v>
                </c:pt>
                <c:pt idx="971" formatCode="#,##0.0">
                  <c:v>0</c:v>
                </c:pt>
                <c:pt idx="972" formatCode="#,##0.0">
                  <c:v>1</c:v>
                </c:pt>
                <c:pt idx="973" formatCode="#,##0.0">
                  <c:v>85</c:v>
                </c:pt>
                <c:pt idx="974" formatCode="#,##0.0">
                  <c:v>1.3</c:v>
                </c:pt>
                <c:pt idx="975" formatCode="#,##0.0">
                  <c:v>4</c:v>
                </c:pt>
                <c:pt idx="976" formatCode="#,##0.0">
                  <c:v>95</c:v>
                </c:pt>
                <c:pt idx="977" formatCode="#,##0.0">
                  <c:v>90</c:v>
                </c:pt>
                <c:pt idx="978" formatCode="#,##0.0">
                  <c:v>0</c:v>
                </c:pt>
                <c:pt idx="979" formatCode="#,##0.0">
                  <c:v>50</c:v>
                </c:pt>
                <c:pt idx="980" formatCode="#,##0.0">
                  <c:v>0</c:v>
                </c:pt>
                <c:pt idx="981" formatCode="#,##0.0">
                  <c:v>0</c:v>
                </c:pt>
                <c:pt idx="982" formatCode="#,##0.0">
                  <c:v>4</c:v>
                </c:pt>
                <c:pt idx="983" formatCode="#,##0.0">
                  <c:v>10</c:v>
                </c:pt>
                <c:pt idx="984" formatCode="#,##0.0">
                  <c:v>13</c:v>
                </c:pt>
                <c:pt idx="985" formatCode="#,##0.0">
                  <c:v>4.5999999999999996</c:v>
                </c:pt>
                <c:pt idx="986" formatCode="#,##0.0">
                  <c:v>30</c:v>
                </c:pt>
                <c:pt idx="987" formatCode="#,##0.0">
                  <c:v>54</c:v>
                </c:pt>
                <c:pt idx="988" formatCode="#,##0.0">
                  <c:v>38</c:v>
                </c:pt>
                <c:pt idx="989" formatCode="#,##0.0">
                  <c:v>0</c:v>
                </c:pt>
                <c:pt idx="990" formatCode="#,##0.0">
                  <c:v>50</c:v>
                </c:pt>
                <c:pt idx="991" formatCode="#,##0.0">
                  <c:v>49</c:v>
                </c:pt>
                <c:pt idx="992" formatCode="#,##0.0">
                  <c:v>52</c:v>
                </c:pt>
                <c:pt idx="993" formatCode="#,##0.0">
                  <c:v>70</c:v>
                </c:pt>
                <c:pt idx="994" formatCode="#,##0.0">
                  <c:v>0</c:v>
                </c:pt>
                <c:pt idx="995" formatCode="#,##0.0">
                  <c:v>10</c:v>
                </c:pt>
                <c:pt idx="996" formatCode="#,##0.0">
                  <c:v>10</c:v>
                </c:pt>
                <c:pt idx="997" formatCode="#,##0.0">
                  <c:v>5</c:v>
                </c:pt>
                <c:pt idx="998" formatCode="#,##0.0">
                  <c:v>0.5</c:v>
                </c:pt>
                <c:pt idx="999" formatCode="#,##0.0">
                  <c:v>0</c:v>
                </c:pt>
                <c:pt idx="1000" formatCode="#,##0.0">
                  <c:v>5</c:v>
                </c:pt>
                <c:pt idx="1001" formatCode="#,##0.0">
                  <c:v>0.5</c:v>
                </c:pt>
                <c:pt idx="1002" formatCode="#,##0.0">
                  <c:v>40</c:v>
                </c:pt>
                <c:pt idx="1003" formatCode="#,##0.0">
                  <c:v>0</c:v>
                </c:pt>
                <c:pt idx="1004" formatCode="#,##0.0">
                  <c:v>0</c:v>
                </c:pt>
                <c:pt idx="1005" formatCode="#,##0.0">
                  <c:v>80</c:v>
                </c:pt>
                <c:pt idx="1006" formatCode="#,##0.0">
                  <c:v>80</c:v>
                </c:pt>
                <c:pt idx="1007" formatCode="#,##0.0">
                  <c:v>12.73</c:v>
                </c:pt>
                <c:pt idx="1008" formatCode="#,##0.0">
                  <c:v>2</c:v>
                </c:pt>
                <c:pt idx="1009" formatCode="#,##0.0">
                  <c:v>100</c:v>
                </c:pt>
                <c:pt idx="1010" formatCode="#,##0.0">
                  <c:v>0</c:v>
                </c:pt>
                <c:pt idx="1011" formatCode="#,##0.0">
                  <c:v>0</c:v>
                </c:pt>
                <c:pt idx="1012" formatCode="#,##0.0">
                  <c:v>30</c:v>
                </c:pt>
                <c:pt idx="1013" formatCode="#,##0.0">
                  <c:v>5</c:v>
                </c:pt>
                <c:pt idx="1014" formatCode="#,##0.0">
                  <c:v>98</c:v>
                </c:pt>
                <c:pt idx="1015" formatCode="#,##0.0">
                  <c:v>0</c:v>
                </c:pt>
                <c:pt idx="1016" formatCode="#,##0.0">
                  <c:v>3</c:v>
                </c:pt>
                <c:pt idx="1017" formatCode="#,##0.0">
                  <c:v>0</c:v>
                </c:pt>
                <c:pt idx="1018" formatCode="#,##0.0">
                  <c:v>41</c:v>
                </c:pt>
                <c:pt idx="1019" formatCode="#,##0.0">
                  <c:v>45</c:v>
                </c:pt>
                <c:pt idx="1020" formatCode="#,##0.0">
                  <c:v>97</c:v>
                </c:pt>
                <c:pt idx="1021" formatCode="#,##0.0">
                  <c:v>4</c:v>
                </c:pt>
                <c:pt idx="1022" formatCode="#,##0.0">
                  <c:v>80</c:v>
                </c:pt>
                <c:pt idx="1023" formatCode="#,##0.0">
                  <c:v>0</c:v>
                </c:pt>
                <c:pt idx="1024" formatCode="#,##0.0">
                  <c:v>35</c:v>
                </c:pt>
                <c:pt idx="1025" formatCode="#,##0.0">
                  <c:v>10</c:v>
                </c:pt>
                <c:pt idx="1026" formatCode="#,##0.0">
                  <c:v>0</c:v>
                </c:pt>
                <c:pt idx="1027" formatCode="#,##0.0">
                  <c:v>9</c:v>
                </c:pt>
                <c:pt idx="1028" formatCode="#,##0.0">
                  <c:v>0</c:v>
                </c:pt>
                <c:pt idx="1029" formatCode="#,##0.0">
                  <c:v>8</c:v>
                </c:pt>
                <c:pt idx="1030" formatCode="#,##0.0">
                  <c:v>53.1</c:v>
                </c:pt>
                <c:pt idx="1031" formatCode="#,##0.0">
                  <c:v>0</c:v>
                </c:pt>
                <c:pt idx="1032" formatCode="#,##0.0">
                  <c:v>7.65</c:v>
                </c:pt>
                <c:pt idx="1033" formatCode="#,##0.0">
                  <c:v>5</c:v>
                </c:pt>
                <c:pt idx="1034" formatCode="#,##0.0">
                  <c:v>80</c:v>
                </c:pt>
                <c:pt idx="1035" formatCode="#,##0.0">
                  <c:v>5</c:v>
                </c:pt>
                <c:pt idx="1036" formatCode="#,##0.0">
                  <c:v>0</c:v>
                </c:pt>
                <c:pt idx="1037" formatCode="#,##0.0">
                  <c:v>0</c:v>
                </c:pt>
                <c:pt idx="1038" formatCode="#,##0.0">
                  <c:v>0.5</c:v>
                </c:pt>
                <c:pt idx="1039" formatCode="#,##0.0">
                  <c:v>0</c:v>
                </c:pt>
                <c:pt idx="1040" formatCode="#,##0.0">
                  <c:v>99</c:v>
                </c:pt>
                <c:pt idx="1041" formatCode="#,##0.0">
                  <c:v>80</c:v>
                </c:pt>
                <c:pt idx="1042" formatCode="#,##0.0">
                  <c:v>44</c:v>
                </c:pt>
                <c:pt idx="1043" formatCode="#,##0.0">
                  <c:v>0.8</c:v>
                </c:pt>
                <c:pt idx="1044" formatCode="#,##0.0">
                  <c:v>24</c:v>
                </c:pt>
                <c:pt idx="1045" formatCode="#,##0.0">
                  <c:v>0</c:v>
                </c:pt>
                <c:pt idx="1046" formatCode="#,##0.0">
                  <c:v>0</c:v>
                </c:pt>
                <c:pt idx="1047" formatCode="#,##0.0">
                  <c:v>0</c:v>
                </c:pt>
                <c:pt idx="1048" formatCode="#,##0.0">
                  <c:v>0.6</c:v>
                </c:pt>
                <c:pt idx="1049" formatCode="#,##0.0">
                  <c:v>96.5</c:v>
                </c:pt>
                <c:pt idx="1050" formatCode="#,##0.0">
                  <c:v>28</c:v>
                </c:pt>
                <c:pt idx="1051" formatCode="#,##0.0">
                  <c:v>7</c:v>
                </c:pt>
                <c:pt idx="1052" formatCode="#,##0.0">
                  <c:v>100</c:v>
                </c:pt>
                <c:pt idx="1053" formatCode="#,##0.0">
                  <c:v>0</c:v>
                </c:pt>
                <c:pt idx="1054" formatCode="#,##0.0">
                  <c:v>20</c:v>
                </c:pt>
                <c:pt idx="1055" formatCode="#,##0.0">
                  <c:v>22</c:v>
                </c:pt>
                <c:pt idx="1056" formatCode="#,##0.0">
                  <c:v>1</c:v>
                </c:pt>
                <c:pt idx="1057" formatCode="#,##0.0">
                  <c:v>0</c:v>
                </c:pt>
                <c:pt idx="1058" formatCode="#,##0.0">
                  <c:v>35</c:v>
                </c:pt>
                <c:pt idx="1059" formatCode="#,##0.0">
                  <c:v>84</c:v>
                </c:pt>
                <c:pt idx="1060" formatCode="#,##0.0">
                  <c:v>21.9</c:v>
                </c:pt>
                <c:pt idx="1061" formatCode="#,##0.0">
                  <c:v>10.1</c:v>
                </c:pt>
                <c:pt idx="1062" formatCode="#,##0.0">
                  <c:v>13.4</c:v>
                </c:pt>
                <c:pt idx="1063" formatCode="#,##0.0">
                  <c:v>0.28999999999999998</c:v>
                </c:pt>
                <c:pt idx="1064" formatCode="#,##0.0">
                  <c:v>2</c:v>
                </c:pt>
                <c:pt idx="1065" formatCode="#,##0.0">
                  <c:v>22</c:v>
                </c:pt>
                <c:pt idx="1066" formatCode="#,##0.0">
                  <c:v>40</c:v>
                </c:pt>
                <c:pt idx="1067" formatCode="#,##0.0">
                  <c:v>38</c:v>
                </c:pt>
                <c:pt idx="1068" formatCode="#,##0.0">
                  <c:v>5</c:v>
                </c:pt>
                <c:pt idx="1069" formatCode="#,##0.0">
                  <c:v>55</c:v>
                </c:pt>
                <c:pt idx="1070" formatCode="#,##0.0">
                  <c:v>30</c:v>
                </c:pt>
                <c:pt idx="1071" formatCode="#,##0.0">
                  <c:v>95</c:v>
                </c:pt>
                <c:pt idx="1072" formatCode="#,##0.0">
                  <c:v>1</c:v>
                </c:pt>
                <c:pt idx="1073" formatCode="#,##0.0">
                  <c:v>1</c:v>
                </c:pt>
                <c:pt idx="1074" formatCode="#,##0.0">
                  <c:v>0</c:v>
                </c:pt>
                <c:pt idx="1075" formatCode="#,##0.0">
                  <c:v>14.84</c:v>
                </c:pt>
                <c:pt idx="1076" formatCode="#,##0.0">
                  <c:v>30</c:v>
                </c:pt>
                <c:pt idx="1077" formatCode="#,##0.0">
                  <c:v>42</c:v>
                </c:pt>
                <c:pt idx="1078" formatCode="#,##0.0">
                  <c:v>99.5</c:v>
                </c:pt>
                <c:pt idx="1079" formatCode="#,##0.0">
                  <c:v>10</c:v>
                </c:pt>
                <c:pt idx="1080" formatCode="#,##0.0">
                  <c:v>26.2</c:v>
                </c:pt>
                <c:pt idx="1081" formatCode="#,##0.0">
                  <c:v>34</c:v>
                </c:pt>
                <c:pt idx="1082" formatCode="#,##0.0">
                  <c:v>5</c:v>
                </c:pt>
                <c:pt idx="1083" formatCode="#,##0.0">
                  <c:v>93</c:v>
                </c:pt>
                <c:pt idx="1084" formatCode="#,##0.0">
                  <c:v>93</c:v>
                </c:pt>
                <c:pt idx="1085" formatCode="#,##0.0">
                  <c:v>5</c:v>
                </c:pt>
                <c:pt idx="1086" formatCode="#,##0.0">
                  <c:v>20</c:v>
                </c:pt>
                <c:pt idx="1087" formatCode="#,##0.0">
                  <c:v>41</c:v>
                </c:pt>
                <c:pt idx="1088" formatCode="#,##0.0">
                  <c:v>22</c:v>
                </c:pt>
                <c:pt idx="1089" formatCode="#,##0.0">
                  <c:v>3</c:v>
                </c:pt>
                <c:pt idx="1090" formatCode="#,##0.0">
                  <c:v>0</c:v>
                </c:pt>
                <c:pt idx="1091" formatCode="#,##0.0">
                  <c:v>90</c:v>
                </c:pt>
                <c:pt idx="1092" formatCode="#,##0.0">
                  <c:v>0</c:v>
                </c:pt>
                <c:pt idx="1093" formatCode="#,##0.0">
                  <c:v>10</c:v>
                </c:pt>
                <c:pt idx="1094" formatCode="#,##0.0">
                  <c:v>50</c:v>
                </c:pt>
                <c:pt idx="1095" formatCode="#,##0.0">
                  <c:v>51</c:v>
                </c:pt>
                <c:pt idx="1096" formatCode="#,##0.0">
                  <c:v>80</c:v>
                </c:pt>
                <c:pt idx="1097" formatCode="#,##0.0">
                  <c:v>20</c:v>
                </c:pt>
                <c:pt idx="1098" formatCode="#,##0.0">
                  <c:v>0</c:v>
                </c:pt>
                <c:pt idx="1099" formatCode="#,##0.0">
                  <c:v>80</c:v>
                </c:pt>
                <c:pt idx="1100" formatCode="#,##0.0">
                  <c:v>1</c:v>
                </c:pt>
                <c:pt idx="1101" formatCode="#,##0.0">
                  <c:v>70</c:v>
                </c:pt>
                <c:pt idx="1102" formatCode="#,##0.0">
                  <c:v>19</c:v>
                </c:pt>
                <c:pt idx="1103" formatCode="#,##0.0">
                  <c:v>8</c:v>
                </c:pt>
                <c:pt idx="1104" formatCode="#,##0.0">
                  <c:v>94</c:v>
                </c:pt>
                <c:pt idx="1105" formatCode="#,##0.0">
                  <c:v>0</c:v>
                </c:pt>
                <c:pt idx="1106" formatCode="#,##0.0">
                  <c:v>50.9</c:v>
                </c:pt>
                <c:pt idx="1107" formatCode="#,##0.0">
                  <c:v>0</c:v>
                </c:pt>
                <c:pt idx="1108" formatCode="#,##0.0">
                  <c:v>85</c:v>
                </c:pt>
                <c:pt idx="1109" formatCode="#,##0.0">
                  <c:v>65</c:v>
                </c:pt>
                <c:pt idx="1110" formatCode="#,##0.0">
                  <c:v>3</c:v>
                </c:pt>
                <c:pt idx="1111" formatCode="#,##0.0">
                  <c:v>0</c:v>
                </c:pt>
                <c:pt idx="1112" formatCode="#,##0.0">
                  <c:v>40</c:v>
                </c:pt>
                <c:pt idx="1113" formatCode="#,##0.0">
                  <c:v>25</c:v>
                </c:pt>
                <c:pt idx="1114" formatCode="#,##0.0">
                  <c:v>15</c:v>
                </c:pt>
                <c:pt idx="1115" formatCode="#,##0.0">
                  <c:v>3</c:v>
                </c:pt>
                <c:pt idx="1116" formatCode="#,##0.0">
                  <c:v>80</c:v>
                </c:pt>
                <c:pt idx="1117" formatCode="#,##0.0">
                  <c:v>80</c:v>
                </c:pt>
                <c:pt idx="1118" formatCode="#,##0.0">
                  <c:v>0</c:v>
                </c:pt>
                <c:pt idx="1119" formatCode="#,##0.0">
                  <c:v>32</c:v>
                </c:pt>
                <c:pt idx="1120" formatCode="#,##0.0">
                  <c:v>10</c:v>
                </c:pt>
                <c:pt idx="1121" formatCode="#,##0.0">
                  <c:v>20</c:v>
                </c:pt>
                <c:pt idx="1122" formatCode="#,##0.0">
                  <c:v>50</c:v>
                </c:pt>
                <c:pt idx="1123" formatCode="#,##0.0">
                  <c:v>10</c:v>
                </c:pt>
                <c:pt idx="1124" formatCode="#,##0.0">
                  <c:v>10</c:v>
                </c:pt>
                <c:pt idx="1125" formatCode="#,##0.0">
                  <c:v>0</c:v>
                </c:pt>
                <c:pt idx="1126" formatCode="#,##0.0">
                  <c:v>100</c:v>
                </c:pt>
                <c:pt idx="1127" formatCode="#,##0.0">
                  <c:v>80</c:v>
                </c:pt>
                <c:pt idx="1128" formatCode="#,##0.0">
                  <c:v>0</c:v>
                </c:pt>
                <c:pt idx="1129" formatCode="#,##0.0">
                  <c:v>50</c:v>
                </c:pt>
                <c:pt idx="1130" formatCode="#,##0.0">
                  <c:v>100</c:v>
                </c:pt>
                <c:pt idx="1131" formatCode="#,##0.0">
                  <c:v>3</c:v>
                </c:pt>
                <c:pt idx="1132" formatCode="#,##0.0">
                  <c:v>11</c:v>
                </c:pt>
                <c:pt idx="1133" formatCode="#,##0.0">
                  <c:v>0</c:v>
                </c:pt>
                <c:pt idx="1134" formatCode="#,##0.0">
                  <c:v>9</c:v>
                </c:pt>
                <c:pt idx="1135" formatCode="#,##0.0">
                  <c:v>0</c:v>
                </c:pt>
                <c:pt idx="1136" formatCode="#,##0.0">
                  <c:v>90</c:v>
                </c:pt>
                <c:pt idx="1137" formatCode="#,##0.0">
                  <c:v>0</c:v>
                </c:pt>
                <c:pt idx="1138" formatCode="#,##0.0">
                  <c:v>90</c:v>
                </c:pt>
                <c:pt idx="1139" formatCode="#,##0.0">
                  <c:v>16</c:v>
                </c:pt>
                <c:pt idx="1140" formatCode="#,##0.0">
                  <c:v>41</c:v>
                </c:pt>
                <c:pt idx="1141" formatCode="#,##0.0">
                  <c:v>99</c:v>
                </c:pt>
                <c:pt idx="1142" formatCode="#,##0.0">
                  <c:v>5</c:v>
                </c:pt>
                <c:pt idx="1143" formatCode="#,##0.0">
                  <c:v>60</c:v>
                </c:pt>
                <c:pt idx="1144" formatCode="#,##0.0">
                  <c:v>0</c:v>
                </c:pt>
                <c:pt idx="1145" formatCode="#,##0.0">
                  <c:v>3</c:v>
                </c:pt>
                <c:pt idx="1146" formatCode="#,##0.0">
                  <c:v>0</c:v>
                </c:pt>
                <c:pt idx="1147" formatCode="#,##0.0">
                  <c:v>80</c:v>
                </c:pt>
                <c:pt idx="1148" formatCode="#,##0.0">
                  <c:v>0</c:v>
                </c:pt>
                <c:pt idx="1149" formatCode="#,##0.0">
                  <c:v>10</c:v>
                </c:pt>
                <c:pt idx="1150" formatCode="#,##0.0">
                  <c:v>55</c:v>
                </c:pt>
                <c:pt idx="1151" formatCode="#,##0.0">
                  <c:v>85</c:v>
                </c:pt>
                <c:pt idx="1152" formatCode="#,##0.0">
                  <c:v>96</c:v>
                </c:pt>
                <c:pt idx="1153" formatCode="#,##0.0">
                  <c:v>67</c:v>
                </c:pt>
                <c:pt idx="1154" formatCode="#,##0.0">
                  <c:v>45</c:v>
                </c:pt>
                <c:pt idx="1155" formatCode="#,##0.0">
                  <c:v>28</c:v>
                </c:pt>
                <c:pt idx="1156" formatCode="#,##0.0">
                  <c:v>99</c:v>
                </c:pt>
                <c:pt idx="1157" formatCode="#,##0.0">
                  <c:v>10</c:v>
                </c:pt>
                <c:pt idx="1158" formatCode="#,##0.0">
                  <c:v>0</c:v>
                </c:pt>
                <c:pt idx="1159" formatCode="#,##0.0">
                  <c:v>0</c:v>
                </c:pt>
                <c:pt idx="1160" formatCode="#,##0.0">
                  <c:v>80</c:v>
                </c:pt>
                <c:pt idx="1161" formatCode="#,##0.0">
                  <c:v>22</c:v>
                </c:pt>
                <c:pt idx="1162" formatCode="#,##0.0">
                  <c:v>61</c:v>
                </c:pt>
                <c:pt idx="1163" formatCode="#,##0.0">
                  <c:v>50</c:v>
                </c:pt>
                <c:pt idx="1164" formatCode="#,##0.0">
                  <c:v>1</c:v>
                </c:pt>
                <c:pt idx="1165" formatCode="#,##0.0">
                  <c:v>70</c:v>
                </c:pt>
                <c:pt idx="1166" formatCode="#,##0.0">
                  <c:v>6</c:v>
                </c:pt>
                <c:pt idx="1167" formatCode="#,##0.0">
                  <c:v>60</c:v>
                </c:pt>
                <c:pt idx="1168" formatCode="#,##0.0">
                  <c:v>95</c:v>
                </c:pt>
                <c:pt idx="1169" formatCode="#,##0.0">
                  <c:v>93</c:v>
                </c:pt>
                <c:pt idx="1170" formatCode="#,##0.0">
                  <c:v>0</c:v>
                </c:pt>
                <c:pt idx="1171" formatCode="#,##0.0">
                  <c:v>20</c:v>
                </c:pt>
                <c:pt idx="1172" formatCode="#,##0.0">
                  <c:v>50</c:v>
                </c:pt>
                <c:pt idx="1173" formatCode="#,##0.0">
                  <c:v>20</c:v>
                </c:pt>
                <c:pt idx="1174" formatCode="#,##0.0">
                  <c:v>1</c:v>
                </c:pt>
                <c:pt idx="1175" formatCode="#,##0.0">
                  <c:v>80</c:v>
                </c:pt>
                <c:pt idx="1176" formatCode="#,##0.0">
                  <c:v>5</c:v>
                </c:pt>
                <c:pt idx="1177" formatCode="#,##0.0">
                  <c:v>90</c:v>
                </c:pt>
                <c:pt idx="1178" formatCode="#,##0.0">
                  <c:v>6</c:v>
                </c:pt>
                <c:pt idx="1179" formatCode="#,##0.0">
                  <c:v>10</c:v>
                </c:pt>
                <c:pt idx="1180" formatCode="#,##0.0">
                  <c:v>0</c:v>
                </c:pt>
                <c:pt idx="1181" formatCode="#,##0.0">
                  <c:v>50</c:v>
                </c:pt>
                <c:pt idx="1182" formatCode="#,##0.0">
                  <c:v>3</c:v>
                </c:pt>
                <c:pt idx="1183" formatCode="#,##0.0">
                  <c:v>1</c:v>
                </c:pt>
                <c:pt idx="1184" formatCode="#,##0.0">
                  <c:v>10</c:v>
                </c:pt>
                <c:pt idx="1185" formatCode="#,##0.0">
                  <c:v>15</c:v>
                </c:pt>
                <c:pt idx="1186" formatCode="#,##0.0">
                  <c:v>98</c:v>
                </c:pt>
                <c:pt idx="1187" formatCode="#,##0.0">
                  <c:v>59.4</c:v>
                </c:pt>
                <c:pt idx="1188" formatCode="#,##0.0">
                  <c:v>35</c:v>
                </c:pt>
                <c:pt idx="1189" formatCode="#,##0.0">
                  <c:v>30</c:v>
                </c:pt>
                <c:pt idx="1190" formatCode="#,##0.0">
                  <c:v>86</c:v>
                </c:pt>
                <c:pt idx="1191" formatCode="#,##0.0">
                  <c:v>6</c:v>
                </c:pt>
                <c:pt idx="1192" formatCode="#,##0.0">
                  <c:v>10</c:v>
                </c:pt>
                <c:pt idx="1193" formatCode="#,##0.0">
                  <c:v>25</c:v>
                </c:pt>
                <c:pt idx="1194" formatCode="#,##0.0">
                  <c:v>95</c:v>
                </c:pt>
                <c:pt idx="1195" formatCode="#,##0.0">
                  <c:v>95</c:v>
                </c:pt>
                <c:pt idx="1196" formatCode="#,##0.0">
                  <c:v>0</c:v>
                </c:pt>
                <c:pt idx="1197" formatCode="#,##0.0">
                  <c:v>3</c:v>
                </c:pt>
                <c:pt idx="1198" formatCode="#,##0.0">
                  <c:v>9</c:v>
                </c:pt>
                <c:pt idx="1199" formatCode="#,##0.0">
                  <c:v>1</c:v>
                </c:pt>
                <c:pt idx="1200" formatCode="#,##0.0">
                  <c:v>94</c:v>
                </c:pt>
                <c:pt idx="1201" formatCode="#,##0.0">
                  <c:v>0</c:v>
                </c:pt>
                <c:pt idx="1202" formatCode="#,##0.0">
                  <c:v>50</c:v>
                </c:pt>
                <c:pt idx="1203" formatCode="#,##0.0">
                  <c:v>1</c:v>
                </c:pt>
                <c:pt idx="1204" formatCode="#,##0.0">
                  <c:v>1</c:v>
                </c:pt>
                <c:pt idx="1205" formatCode="#,##0.0">
                  <c:v>100</c:v>
                </c:pt>
                <c:pt idx="1206" formatCode="#,##0.0">
                  <c:v>4</c:v>
                </c:pt>
                <c:pt idx="1207" formatCode="#,##0.0">
                  <c:v>95</c:v>
                </c:pt>
                <c:pt idx="1208" formatCode="#,##0.0">
                  <c:v>5</c:v>
                </c:pt>
                <c:pt idx="1209" formatCode="#,##0.0">
                  <c:v>42</c:v>
                </c:pt>
                <c:pt idx="1210" formatCode="#,##0.0">
                  <c:v>0</c:v>
                </c:pt>
                <c:pt idx="1211" formatCode="#,##0.0">
                  <c:v>11</c:v>
                </c:pt>
                <c:pt idx="1212" formatCode="#,##0.0">
                  <c:v>41</c:v>
                </c:pt>
                <c:pt idx="1213" formatCode="#,##0.0">
                  <c:v>0</c:v>
                </c:pt>
                <c:pt idx="1214" formatCode="#,##0.0">
                  <c:v>1</c:v>
                </c:pt>
                <c:pt idx="1215" formatCode="#,##0.0">
                  <c:v>2</c:v>
                </c:pt>
                <c:pt idx="1216" formatCode="#,##0.0">
                  <c:v>1</c:v>
                </c:pt>
                <c:pt idx="1217" formatCode="#,##0.0">
                  <c:v>14</c:v>
                </c:pt>
                <c:pt idx="1218" formatCode="#,##0.0">
                  <c:v>4</c:v>
                </c:pt>
                <c:pt idx="1219" formatCode="#,##0.0">
                  <c:v>57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2211600"/>
        <c:axId val="522211992"/>
      </c:scatterChart>
      <c:valAx>
        <c:axId val="522211600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22211992"/>
        <c:crosses val="autoZero"/>
        <c:crossBetween val="midCat"/>
      </c:valAx>
      <c:valAx>
        <c:axId val="522211992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2211600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967598171874026E-2"/>
          <c:y val="6.3142289745583821E-2"/>
          <c:w val="0.88882988828213327"/>
          <c:h val="0.866337551035996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Investoinnit yhteensä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Sarake1</c:v>
                </c:pt>
              </c:strCache>
            </c:strRef>
          </c:tx>
          <c:spPr>
            <a:pattFill prst="wdUpDiag">
              <a:fgClr>
                <a:srgbClr val="C00000"/>
              </a:fgClr>
              <a:bgClr>
                <a:schemeClr val="bg1"/>
              </a:bgClr>
            </a:patt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212776"/>
        <c:axId val="522213168"/>
      </c:barChart>
      <c:catAx>
        <c:axId val="5222127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522213168"/>
        <c:crosses val="autoZero"/>
        <c:auto val="1"/>
        <c:lblAlgn val="ctr"/>
        <c:lblOffset val="100"/>
        <c:noMultiLvlLbl val="0"/>
      </c:catAx>
      <c:valAx>
        <c:axId val="522213168"/>
        <c:scaling>
          <c:orientation val="minMax"/>
          <c:max val="28000"/>
          <c:min val="10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/>
            </a:pPr>
            <a:endParaRPr lang="fi-FI"/>
          </a:p>
        </c:txPr>
        <c:crossAx val="522212776"/>
        <c:crosses val="autoZero"/>
        <c:crossBetween val="between"/>
        <c:dispUnits>
          <c:builtInUnit val="thousands"/>
        </c:dispUnits>
      </c:valAx>
    </c:plotArea>
    <c:plotVisOnly val="1"/>
    <c:dispBlanksAs val="gap"/>
    <c:showDLblsOverMax val="0"/>
  </c:chart>
  <c:txPr>
    <a:bodyPr/>
    <a:lstStyle/>
    <a:p>
      <a:pPr>
        <a:defRPr sz="1800" baseline="0">
          <a:solidFill>
            <a:srgbClr val="002060"/>
          </a:solidFill>
        </a:defRPr>
      </a:pPr>
      <a:endParaRPr lang="fi-FI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015046939228974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7187</c:v>
                </c:pt>
                <c:pt idx="1">
                  <c:v>7509</c:v>
                </c:pt>
                <c:pt idx="2">
                  <c:v>8627</c:v>
                </c:pt>
                <c:pt idx="3">
                  <c:v>8942</c:v>
                </c:pt>
                <c:pt idx="4">
                  <c:v>7854</c:v>
                </c:pt>
                <c:pt idx="5">
                  <c:v>7246</c:v>
                </c:pt>
                <c:pt idx="6">
                  <c:v>7203</c:v>
                </c:pt>
                <c:pt idx="7">
                  <c:v>6845</c:v>
                </c:pt>
                <c:pt idx="8">
                  <c:v>6321</c:v>
                </c:pt>
                <c:pt idx="9">
                  <c:v>6051</c:v>
                </c:pt>
                <c:pt idx="10">
                  <c:v>6891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invertIfNegative val="0"/>
          <c:cat>
            <c:strRef>
              <c:f>Taul1!$A$2:$A$12</c:f>
              <c:strCach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2015e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5154</c:v>
                </c:pt>
                <c:pt idx="1">
                  <c:v>5361</c:v>
                </c:pt>
                <c:pt idx="2">
                  <c:v>6161</c:v>
                </c:pt>
                <c:pt idx="3">
                  <c:v>7463</c:v>
                </c:pt>
                <c:pt idx="4">
                  <c:v>6490</c:v>
                </c:pt>
                <c:pt idx="5">
                  <c:v>6374</c:v>
                </c:pt>
                <c:pt idx="6">
                  <c:v>6438</c:v>
                </c:pt>
                <c:pt idx="7">
                  <c:v>5745</c:v>
                </c:pt>
                <c:pt idx="8">
                  <c:v>5182</c:v>
                </c:pt>
                <c:pt idx="9">
                  <c:v>5494</c:v>
                </c:pt>
                <c:pt idx="10">
                  <c:v>5665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213952"/>
        <c:axId val="522371752"/>
      </c:barChart>
      <c:catAx>
        <c:axId val="522213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2371752"/>
        <c:crosses val="autoZero"/>
        <c:auto val="1"/>
        <c:lblAlgn val="ctr"/>
        <c:lblOffset val="100"/>
        <c:noMultiLvlLbl val="0"/>
      </c:catAx>
      <c:valAx>
        <c:axId val="522371752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22139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7.0849466275910739E-2"/>
          <c:y val="0.93841851773414064"/>
          <c:w val="0.86844099457043999"/>
          <c:h val="4.634597891900899E-2"/>
        </c:manualLayout>
      </c:layout>
      <c:overlay val="0"/>
      <c:txPr>
        <a:bodyPr/>
        <a:lstStyle/>
        <a:p>
          <a:pPr>
            <a:defRPr sz="1400" b="1" i="0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927927927927929E-2"/>
          <c:y val="5.0704258788452437E-2"/>
          <c:w val="0.73198198198198194"/>
          <c:h val="0.8600099091688827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USA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100</c:v>
                </c:pt>
                <c:pt idx="1">
                  <c:v>107.1</c:v>
                </c:pt>
                <c:pt idx="2">
                  <c:v>113.41889999999999</c:v>
                </c:pt>
                <c:pt idx="3">
                  <c:v>112.625</c:v>
                </c:pt>
                <c:pt idx="4">
                  <c:v>95.05547</c:v>
                </c:pt>
                <c:pt idx="5">
                  <c:v>97.43186</c:v>
                </c:pt>
                <c:pt idx="6">
                  <c:v>104.9341</c:v>
                </c:pt>
                <c:pt idx="7">
                  <c:v>112.4894</c:v>
                </c:pt>
                <c:pt idx="8">
                  <c:v>115.864</c:v>
                </c:pt>
                <c:pt idx="9">
                  <c:v>123.1635</c:v>
                </c:pt>
                <c:pt idx="10">
                  <c:v>127.22790000000001</c:v>
                </c:pt>
                <c:pt idx="11">
                  <c:v>133.7165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Alankomaat</c:v>
                </c:pt>
              </c:strCache>
            </c:strRef>
          </c:tx>
          <c:spPr>
            <a:ln w="41275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100</c:v>
                </c:pt>
                <c:pt idx="1">
                  <c:v>107.3</c:v>
                </c:pt>
                <c:pt idx="2">
                  <c:v>116.95699999999999</c:v>
                </c:pt>
                <c:pt idx="3">
                  <c:v>125.26090000000001</c:v>
                </c:pt>
                <c:pt idx="4">
                  <c:v>111.7328</c:v>
                </c:pt>
                <c:pt idx="5">
                  <c:v>110.0568</c:v>
                </c:pt>
                <c:pt idx="6">
                  <c:v>124.25409999999999</c:v>
                </c:pt>
                <c:pt idx="7">
                  <c:v>118.0414</c:v>
                </c:pt>
                <c:pt idx="8">
                  <c:v>115.2084</c:v>
                </c:pt>
                <c:pt idx="9">
                  <c:v>119.01</c:v>
                </c:pt>
                <c:pt idx="10">
                  <c:v>125.67489999999999</c:v>
                </c:pt>
                <c:pt idx="11">
                  <c:v>133.21539999999999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Sveitsi</c:v>
                </c:pt>
              </c:strCache>
            </c:strRef>
          </c:tx>
          <c:spPr>
            <a:ln w="41275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100</c:v>
                </c:pt>
                <c:pt idx="1">
                  <c:v>106.8</c:v>
                </c:pt>
                <c:pt idx="2">
                  <c:v>114.4896</c:v>
                </c:pt>
                <c:pt idx="3">
                  <c:v>115.291</c:v>
                </c:pt>
                <c:pt idx="4">
                  <c:v>103.0702</c:v>
                </c:pt>
                <c:pt idx="5">
                  <c:v>107.3991</c:v>
                </c:pt>
                <c:pt idx="6">
                  <c:v>112.87649999999999</c:v>
                </c:pt>
                <c:pt idx="7">
                  <c:v>116.4885</c:v>
                </c:pt>
                <c:pt idx="8">
                  <c:v>119.2842</c:v>
                </c:pt>
                <c:pt idx="9">
                  <c:v>122.2663</c:v>
                </c:pt>
                <c:pt idx="10">
                  <c:v>123.12220000000001</c:v>
                </c:pt>
                <c:pt idx="11">
                  <c:v>124.2303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Ruotsi </c:v>
                </c:pt>
              </c:strCache>
            </c:strRef>
          </c:tx>
          <c:spPr>
            <a:ln w="41275">
              <a:solidFill>
                <a:srgbClr val="00B05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100</c:v>
                </c:pt>
                <c:pt idx="1">
                  <c:v>109.5</c:v>
                </c:pt>
                <c:pt idx="2">
                  <c:v>120.669</c:v>
                </c:pt>
                <c:pt idx="3">
                  <c:v>125.375</c:v>
                </c:pt>
                <c:pt idx="4">
                  <c:v>106.193</c:v>
                </c:pt>
                <c:pt idx="5">
                  <c:v>109.697</c:v>
                </c:pt>
                <c:pt idx="6">
                  <c:v>117.485</c:v>
                </c:pt>
                <c:pt idx="7">
                  <c:v>121.01</c:v>
                </c:pt>
                <c:pt idx="8">
                  <c:v>119.074</c:v>
                </c:pt>
                <c:pt idx="9">
                  <c:v>124.789</c:v>
                </c:pt>
                <c:pt idx="10">
                  <c:v>129.53100000000001</c:v>
                </c:pt>
                <c:pt idx="11">
                  <c:v>135.619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Saksa </c:v>
                </c:pt>
              </c:strCache>
            </c:strRef>
          </c:tx>
          <c:spPr>
            <a:ln w="41275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100</c:v>
                </c:pt>
                <c:pt idx="1">
                  <c:v>108.2</c:v>
                </c:pt>
                <c:pt idx="2">
                  <c:v>116.5314</c:v>
                </c:pt>
                <c:pt idx="3">
                  <c:v>118.3959</c:v>
                </c:pt>
                <c:pt idx="4">
                  <c:v>100.5181</c:v>
                </c:pt>
                <c:pt idx="5">
                  <c:v>105.946</c:v>
                </c:pt>
                <c:pt idx="6">
                  <c:v>113.892</c:v>
                </c:pt>
                <c:pt idx="7">
                  <c:v>111.8419</c:v>
                </c:pt>
                <c:pt idx="8">
                  <c:v>110.6116</c:v>
                </c:pt>
                <c:pt idx="9">
                  <c:v>115.036</c:v>
                </c:pt>
                <c:pt idx="10">
                  <c:v>118.947</c:v>
                </c:pt>
                <c:pt idx="11">
                  <c:v>124.776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Suomi </c:v>
                </c:pt>
              </c:strCache>
            </c:strRef>
          </c:tx>
          <c:spPr>
            <a:ln w="63500">
              <a:solidFill>
                <a:schemeClr val="tx2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2014e</c:v>
                </c:pt>
                <c:pt idx="10">
                  <c:v>2015e</c:v>
                </c:pt>
                <c:pt idx="11">
                  <c:v>2016e</c:v>
                </c:pt>
              </c:strCache>
            </c:strRef>
          </c:cat>
          <c:val>
            <c:numRef>
              <c:f>Sheet1!$G$2:$G$13</c:f>
              <c:numCache>
                <c:formatCode>General</c:formatCode>
                <c:ptCount val="12"/>
                <c:pt idx="0">
                  <c:v>100</c:v>
                </c:pt>
                <c:pt idx="1">
                  <c:v>100.3</c:v>
                </c:pt>
                <c:pt idx="2">
                  <c:v>118.55459999999999</c:v>
                </c:pt>
                <c:pt idx="3">
                  <c:v>124.83799999999999</c:v>
                </c:pt>
                <c:pt idx="4">
                  <c:v>105.9875</c:v>
                </c:pt>
                <c:pt idx="5">
                  <c:v>98.462000000000003</c:v>
                </c:pt>
                <c:pt idx="6">
                  <c:v>103.28700000000001</c:v>
                </c:pt>
                <c:pt idx="7">
                  <c:v>100.911</c:v>
                </c:pt>
                <c:pt idx="8">
                  <c:v>92.232699999999994</c:v>
                </c:pt>
                <c:pt idx="9">
                  <c:v>86.052999999999997</c:v>
                </c:pt>
                <c:pt idx="10">
                  <c:v>84.676000000000002</c:v>
                </c:pt>
                <c:pt idx="11">
                  <c:v>87.64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372536"/>
        <c:axId val="522372928"/>
      </c:lineChart>
      <c:catAx>
        <c:axId val="522372536"/>
        <c:scaling>
          <c:orientation val="minMax"/>
        </c:scaling>
        <c:delete val="0"/>
        <c:axPos val="b"/>
        <c:majorGridlines>
          <c:spPr>
            <a:ln w="3175">
              <a:solidFill>
                <a:srgbClr val="C0C0C0"/>
              </a:solidFill>
              <a:prstDash val="dash"/>
            </a:ln>
          </c:spPr>
        </c:majorGridlines>
        <c:numFmt formatCode="General" sourceLinked="1"/>
        <c:majorTickMark val="cross"/>
        <c:minorTickMark val="none"/>
        <c:tickLblPos val="low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400" baseline="0"/>
            </a:pPr>
            <a:endParaRPr lang="fi-FI"/>
          </a:p>
        </c:txPr>
        <c:crossAx val="522372928"/>
        <c:crossesAt val="80"/>
        <c:auto val="1"/>
        <c:lblAlgn val="ctr"/>
        <c:lblOffset val="100"/>
        <c:tickLblSkip val="1"/>
        <c:tickMarkSkip val="1"/>
        <c:noMultiLvlLbl val="0"/>
      </c:catAx>
      <c:valAx>
        <c:axId val="522372928"/>
        <c:scaling>
          <c:orientation val="minMax"/>
          <c:max val="140"/>
          <c:min val="80"/>
        </c:scaling>
        <c:delete val="0"/>
        <c:axPos val="l"/>
        <c:majorGridlines>
          <c:spPr>
            <a:ln w="3175">
              <a:solidFill>
                <a:srgbClr val="00206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12318">
            <a:solidFill>
              <a:schemeClr val="tx2"/>
            </a:solidFill>
            <a:prstDash val="solid"/>
          </a:ln>
        </c:spPr>
        <c:txPr>
          <a:bodyPr rot="0" vert="horz"/>
          <a:lstStyle/>
          <a:p>
            <a:pPr>
              <a:defRPr sz="1400" baseline="0"/>
            </a:pPr>
            <a:endParaRPr lang="fi-FI"/>
          </a:p>
        </c:txPr>
        <c:crossAx val="522372536"/>
        <c:crosses val="autoZero"/>
        <c:crossBetween val="between"/>
        <c:majorUnit val="5"/>
        <c:minorUnit val="1"/>
      </c:valAx>
      <c:spPr>
        <a:noFill/>
        <a:ln w="12318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95495495495496"/>
          <c:y val="0.17134304077581627"/>
          <c:w val="0.16946944204620684"/>
          <c:h val="0.66044500593007505"/>
        </c:manualLayout>
      </c:layout>
      <c:overlay val="0"/>
      <c:spPr>
        <a:noFill/>
        <a:ln w="24636">
          <a:noFill/>
        </a:ln>
      </c:spPr>
      <c:txPr>
        <a:bodyPr/>
        <a:lstStyle/>
        <a:p>
          <a:pPr>
            <a:defRPr sz="1400" baseline="0"/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64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4130412080452805E-2"/>
          <c:y val="3.0256176909409457E-2"/>
          <c:w val="0.89551768011976851"/>
          <c:h val="0.66764791461595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Suorat sijoitukset sisään, vuosivirta keskimäärin 2003-2012, % bkt:sta</c:v>
                </c:pt>
              </c:strCache>
            </c:strRef>
          </c:tx>
          <c:spPr>
            <a:solidFill>
              <a:srgbClr val="0070C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Taul1!$B$2:$B$12</c:f>
              <c:numCache>
                <c:formatCode>General</c:formatCode>
                <c:ptCount val="11"/>
                <c:pt idx="0">
                  <c:v>5.4</c:v>
                </c:pt>
                <c:pt idx="1">
                  <c:v>9.5</c:v>
                </c:pt>
                <c:pt idx="2">
                  <c:v>3.6</c:v>
                </c:pt>
                <c:pt idx="3">
                  <c:v>15.1</c:v>
                </c:pt>
                <c:pt idx="4">
                  <c:v>2.6</c:v>
                </c:pt>
                <c:pt idx="5">
                  <c:v>3.7</c:v>
                </c:pt>
                <c:pt idx="6">
                  <c:v>2.7</c:v>
                </c:pt>
                <c:pt idx="7">
                  <c:v>4</c:v>
                </c:pt>
                <c:pt idx="8">
                  <c:v>1.2</c:v>
                </c:pt>
                <c:pt idx="9">
                  <c:v>2</c:v>
                </c:pt>
                <c:pt idx="10">
                  <c:v>1.1000000000000001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Ulkomaisomisteisten tytäryhtiöiden vuosittaiset investoinnit aineelliseen kiinteään pääomaan keskimäärin 2003-2012, % bkt:sta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aseline="0">
                    <a:latin typeface="Arial" panose="020B0604020202020204" pitchFamily="34" charset="0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Taul1!$A$2:$A$12</c:f>
              <c:strCache>
                <c:ptCount val="11"/>
                <c:pt idx="0">
                  <c:v>Irlanti</c:v>
                </c:pt>
                <c:pt idx="1">
                  <c:v>Viro</c:v>
                </c:pt>
                <c:pt idx="2">
                  <c:v>Puola</c:v>
                </c:pt>
                <c:pt idx="3">
                  <c:v>Belgia</c:v>
                </c:pt>
                <c:pt idx="4">
                  <c:v>Itävalta</c:v>
                </c:pt>
                <c:pt idx="5">
                  <c:v>Ruotsi</c:v>
                </c:pt>
                <c:pt idx="6">
                  <c:v>Norja</c:v>
                </c:pt>
                <c:pt idx="7">
                  <c:v>Alankomaat</c:v>
                </c:pt>
                <c:pt idx="8">
                  <c:v>Saksa</c:v>
                </c:pt>
                <c:pt idx="9">
                  <c:v>Suomi</c:v>
                </c:pt>
                <c:pt idx="10">
                  <c:v>Italia</c:v>
                </c:pt>
              </c:strCache>
            </c:strRef>
          </c:cat>
          <c:val>
            <c:numRef>
              <c:f>Taul1!$C$2:$C$12</c:f>
              <c:numCache>
                <c:formatCode>General</c:formatCode>
                <c:ptCount val="11"/>
                <c:pt idx="0">
                  <c:v>3.4</c:v>
                </c:pt>
                <c:pt idx="1">
                  <c:v>3.3</c:v>
                </c:pt>
                <c:pt idx="2">
                  <c:v>2.8</c:v>
                </c:pt>
                <c:pt idx="3">
                  <c:v>2.7</c:v>
                </c:pt>
                <c:pt idx="4">
                  <c:v>2.2999999999999998</c:v>
                </c:pt>
                <c:pt idx="5">
                  <c:v>2.2000000000000002</c:v>
                </c:pt>
                <c:pt idx="6">
                  <c:v>2.1</c:v>
                </c:pt>
                <c:pt idx="7">
                  <c:v>1.4</c:v>
                </c:pt>
                <c:pt idx="8">
                  <c:v>1.4</c:v>
                </c:pt>
                <c:pt idx="9">
                  <c:v>1</c:v>
                </c:pt>
                <c:pt idx="10">
                  <c:v>0.9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2373712"/>
        <c:axId val="522374104"/>
      </c:barChart>
      <c:catAx>
        <c:axId val="52237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0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2374104"/>
        <c:crosses val="autoZero"/>
        <c:auto val="1"/>
        <c:lblAlgn val="ctr"/>
        <c:lblOffset val="100"/>
        <c:noMultiLvlLbl val="0"/>
      </c:catAx>
      <c:valAx>
        <c:axId val="522374104"/>
        <c:scaling>
          <c:orientation val="minMax"/>
          <c:max val="17"/>
          <c:min val="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0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2373712"/>
        <c:crosses val="autoZero"/>
        <c:crossBetween val="between"/>
        <c:majorUnit val="1"/>
        <c:minorUnit val="0.5"/>
      </c:valAx>
    </c:plotArea>
    <c:legend>
      <c:legendPos val="b"/>
      <c:layout>
        <c:manualLayout>
          <c:xMode val="edge"/>
          <c:yMode val="edge"/>
          <c:x val="6.7384027806294058E-2"/>
          <c:y val="0.855650201688684"/>
          <c:w val="0.93213063345803626"/>
          <c:h val="0.13877761709789907"/>
        </c:manualLayout>
      </c:layout>
      <c:overlay val="0"/>
      <c:txPr>
        <a:bodyPr/>
        <a:lstStyle/>
        <a:p>
          <a:pPr>
            <a:defRPr sz="12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1595563805785396E-2"/>
          <c:y val="4.5754898761248747E-2"/>
          <c:w val="0.70815729459172416"/>
          <c:h val="0.9140017334678487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Kaikki yritykset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Taul1!$B$2:$B$15</c:f>
              <c:numCache>
                <c:formatCode>General</c:formatCode>
                <c:ptCount val="14"/>
                <c:pt idx="0">
                  <c:v>4.7100999999999997E-2</c:v>
                </c:pt>
                <c:pt idx="1">
                  <c:v>6.1315999999999996E-2</c:v>
                </c:pt>
                <c:pt idx="2">
                  <c:v>4.7685999999999999E-2</c:v>
                </c:pt>
                <c:pt idx="3">
                  <c:v>4.6924E-2</c:v>
                </c:pt>
                <c:pt idx="4">
                  <c:v>5.0133999999999998E-2</c:v>
                </c:pt>
                <c:pt idx="5">
                  <c:v>4.8894E-2</c:v>
                </c:pt>
                <c:pt idx="6">
                  <c:v>6.1671150000000001E-2</c:v>
                </c:pt>
                <c:pt idx="7">
                  <c:v>6.6664440000000005E-2</c:v>
                </c:pt>
                <c:pt idx="8">
                  <c:v>3.3349660000000003E-2</c:v>
                </c:pt>
                <c:pt idx="9">
                  <c:v>1.8056849999999999E-2</c:v>
                </c:pt>
                <c:pt idx="10">
                  <c:v>3.8843759999999998E-2</c:v>
                </c:pt>
                <c:pt idx="11">
                  <c:v>3.8096290000000005E-2</c:v>
                </c:pt>
                <c:pt idx="12">
                  <c:v>2.5175860000000001E-2</c:v>
                </c:pt>
                <c:pt idx="13">
                  <c:v>1.9E-2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Taul1!$A$2:$A$15</c:f>
              <c:numCache>
                <c:formatCode>General</c:formatCode>
                <c:ptCount val="1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</c:numCache>
            </c:numRef>
          </c:cat>
          <c:val>
            <c:numRef>
              <c:f>Taul1!$C$2:$C$15</c:f>
              <c:numCache>
                <c:formatCode>General</c:formatCode>
                <c:ptCount val="14"/>
                <c:pt idx="0">
                  <c:v>7.9232999999999998E-2</c:v>
                </c:pt>
                <c:pt idx="1">
                  <c:v>8.8247999999999993E-2</c:v>
                </c:pt>
                <c:pt idx="2">
                  <c:v>6.5589000000000008E-2</c:v>
                </c:pt>
                <c:pt idx="3">
                  <c:v>6.9463999999999998E-2</c:v>
                </c:pt>
                <c:pt idx="4">
                  <c:v>6.5909999999999996E-2</c:v>
                </c:pt>
                <c:pt idx="5">
                  <c:v>6.7253999999999994E-2</c:v>
                </c:pt>
                <c:pt idx="6">
                  <c:v>0.118836</c:v>
                </c:pt>
                <c:pt idx="7">
                  <c:v>0.12026999999999999</c:v>
                </c:pt>
                <c:pt idx="8">
                  <c:v>6.3288999999999998E-2</c:v>
                </c:pt>
                <c:pt idx="9">
                  <c:v>3.5260000000000001E-3</c:v>
                </c:pt>
                <c:pt idx="10">
                  <c:v>3.1972E-2</c:v>
                </c:pt>
                <c:pt idx="11">
                  <c:v>4.6131999999999999E-2</c:v>
                </c:pt>
                <c:pt idx="12">
                  <c:v>-4.4529999999999995E-3</c:v>
                </c:pt>
                <c:pt idx="13">
                  <c:v>8.9910000000000007E-3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2374888"/>
        <c:axId val="522375280"/>
      </c:lineChart>
      <c:catAx>
        <c:axId val="522374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522375280"/>
        <c:crosses val="autoZero"/>
        <c:auto val="1"/>
        <c:lblAlgn val="ctr"/>
        <c:lblOffset val="100"/>
        <c:noMultiLvlLbl val="0"/>
      </c:catAx>
      <c:valAx>
        <c:axId val="522375280"/>
        <c:scaling>
          <c:orientation val="minMax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itchFamily="34" charset="0"/>
              </a:defRPr>
            </a:pPr>
            <a:endParaRPr lang="fi-FI"/>
          </a:p>
        </c:txPr>
        <c:crossAx val="5223748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728994024405651"/>
          <c:y val="0.15191417892466078"/>
          <c:w val="0.21366548066359198"/>
          <c:h val="0.59175665986873127"/>
        </c:manualLayout>
      </c:layout>
      <c:overlay val="0"/>
      <c:txPr>
        <a:bodyPr/>
        <a:lstStyle/>
        <a:p>
          <a:pPr>
            <a:defRPr sz="1400" b="1" i="0" baseline="0">
              <a:latin typeface="Arial Narrow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888383792422005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Työlliset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Ennuste</c:v>
                </c:pt>
              </c:strCache>
            </c:strRef>
          </c:tx>
          <c:invertIfNegative val="0"/>
          <c:cat>
            <c:strRef>
              <c:f>Taul1!$A$2:$A$11</c:f>
              <c:strCach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strCache>
            </c:strRef>
          </c:cat>
          <c:val>
            <c:numRef>
              <c:f>Taul1!$C$2:$C$11</c:f>
              <c:numCache>
                <c:formatCode>General</c:formatCode>
                <c:ptCount val="10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3989360"/>
        <c:axId val="523989752"/>
      </c:barChart>
      <c:catAx>
        <c:axId val="523989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3989752"/>
        <c:crosses val="autoZero"/>
        <c:auto val="1"/>
        <c:lblAlgn val="ctr"/>
        <c:lblOffset val="100"/>
        <c:noMultiLvlLbl val="0"/>
      </c:catAx>
      <c:valAx>
        <c:axId val="523989752"/>
        <c:scaling>
          <c:orientation val="minMax"/>
          <c:max val="1550"/>
          <c:min val="13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3989360"/>
        <c:crosses val="autoZero"/>
        <c:crossBetween val="between"/>
        <c:majorUnit val="50"/>
        <c:minorUnit val="1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8084522019337891E-2"/>
          <c:y val="4.14882287384735E-2"/>
          <c:w val="0.87671290829405835"/>
          <c:h val="0.77136769986189613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Yhteisöverotuotot, vas,ast.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Taul1!$B$2:$B$16</c:f>
              <c:numCache>
                <c:formatCode>#,##0</c:formatCode>
                <c:ptCount val="15"/>
                <c:pt idx="0">
                  <c:v>7431208000</c:v>
                </c:pt>
                <c:pt idx="1">
                  <c:v>5586256000</c:v>
                </c:pt>
                <c:pt idx="2">
                  <c:v>5138705000</c:v>
                </c:pt>
                <c:pt idx="3">
                  <c:v>5244546000</c:v>
                </c:pt>
                <c:pt idx="4">
                  <c:v>5190361000</c:v>
                </c:pt>
                <c:pt idx="5">
                  <c:v>5251862000</c:v>
                </c:pt>
                <c:pt idx="6">
                  <c:v>6015775000</c:v>
                </c:pt>
                <c:pt idx="7">
                  <c:v>7163627000</c:v>
                </c:pt>
                <c:pt idx="8">
                  <c:v>5477160000</c:v>
                </c:pt>
                <c:pt idx="9">
                  <c:v>4351832000</c:v>
                </c:pt>
                <c:pt idx="10">
                  <c:v>4725858000</c:v>
                </c:pt>
                <c:pt idx="11">
                  <c:v>4806816000</c:v>
                </c:pt>
                <c:pt idx="12">
                  <c:v>4675515000</c:v>
                </c:pt>
                <c:pt idx="13">
                  <c:v>4640111000</c:v>
                </c:pt>
                <c:pt idx="14">
                  <c:v>3987000000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990536"/>
        <c:axId val="523990928"/>
      </c:line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BKT, oik.ast.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102.6036</c:v>
                </c:pt>
                <c:pt idx="2">
                  <c:v>104.2604</c:v>
                </c:pt>
                <c:pt idx="3">
                  <c:v>106.3905</c:v>
                </c:pt>
                <c:pt idx="4">
                  <c:v>110.5325</c:v>
                </c:pt>
                <c:pt idx="5">
                  <c:v>113.6095</c:v>
                </c:pt>
                <c:pt idx="6">
                  <c:v>118.22490000000001</c:v>
                </c:pt>
                <c:pt idx="7">
                  <c:v>124.37869999999999</c:v>
                </c:pt>
                <c:pt idx="8">
                  <c:v>125.2071</c:v>
                </c:pt>
                <c:pt idx="9">
                  <c:v>114.91119999999999</c:v>
                </c:pt>
                <c:pt idx="10">
                  <c:v>118.3432</c:v>
                </c:pt>
                <c:pt idx="11">
                  <c:v>121.42010000000001</c:v>
                </c:pt>
                <c:pt idx="12">
                  <c:v>119.645</c:v>
                </c:pt>
                <c:pt idx="13">
                  <c:v>118.1065</c:v>
                </c:pt>
                <c:pt idx="14">
                  <c:v>117.98820000000001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991712"/>
        <c:axId val="523991320"/>
      </c:lineChart>
      <c:catAx>
        <c:axId val="523990536"/>
        <c:scaling>
          <c:orientation val="minMax"/>
        </c:scaling>
        <c:delete val="0"/>
        <c:axPos val="b"/>
        <c:majorGridlines>
          <c:spPr>
            <a:ln>
              <a:solidFill>
                <a:srgbClr val="0070C0">
                  <a:alpha val="20000"/>
                </a:srgb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3990928"/>
        <c:crosses val="autoZero"/>
        <c:auto val="1"/>
        <c:lblAlgn val="ctr"/>
        <c:lblOffset val="100"/>
        <c:noMultiLvlLbl val="0"/>
      </c:catAx>
      <c:valAx>
        <c:axId val="523990928"/>
        <c:scaling>
          <c:orientation val="minMax"/>
          <c:max val="8000000000"/>
          <c:min val="350000000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3990536"/>
        <c:crosses val="autoZero"/>
        <c:crossBetween val="between"/>
        <c:majorUnit val="500000000"/>
        <c:minorUnit val="10"/>
        <c:dispUnits>
          <c:builtInUnit val="millions"/>
        </c:dispUnits>
      </c:valAx>
      <c:valAx>
        <c:axId val="523991320"/>
        <c:scaling>
          <c:orientation val="minMax"/>
          <c:max val="130"/>
          <c:min val="92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3991712"/>
        <c:crosses val="max"/>
        <c:crossBetween val="between"/>
        <c:majorUnit val="4"/>
      </c:valAx>
      <c:catAx>
        <c:axId val="523991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399132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  <c:userShapes r:id="rId2"/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2885594971632236E-2"/>
          <c:y val="4.1488240210719063E-2"/>
          <c:w val="0.87671290829405835"/>
          <c:h val="0.7687691129791364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Yhteisöverotuotot, vas,ast.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Taul1!$B$2:$B$16</c:f>
              <c:numCache>
                <c:formatCode>#,##0</c:formatCode>
                <c:ptCount val="15"/>
                <c:pt idx="0">
                  <c:v>54600000</c:v>
                </c:pt>
                <c:pt idx="1">
                  <c:v>47800000</c:v>
                </c:pt>
                <c:pt idx="2">
                  <c:v>86200000</c:v>
                </c:pt>
                <c:pt idx="3">
                  <c:v>137400000</c:v>
                </c:pt>
                <c:pt idx="4">
                  <c:v>161200000</c:v>
                </c:pt>
                <c:pt idx="5">
                  <c:v>159600000</c:v>
                </c:pt>
                <c:pt idx="6">
                  <c:v>199600000</c:v>
                </c:pt>
                <c:pt idx="7">
                  <c:v>261000000</c:v>
                </c:pt>
                <c:pt idx="8">
                  <c:v>266300000</c:v>
                </c:pt>
                <c:pt idx="9">
                  <c:v>256300000</c:v>
                </c:pt>
                <c:pt idx="10">
                  <c:v>193800000</c:v>
                </c:pt>
                <c:pt idx="11">
                  <c:v>201100000</c:v>
                </c:pt>
                <c:pt idx="12">
                  <c:v>252400000</c:v>
                </c:pt>
                <c:pt idx="13">
                  <c:v>326600000</c:v>
                </c:pt>
                <c:pt idx="14">
                  <c:v>344700000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992496"/>
        <c:axId val="523992888"/>
      </c:line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BKT, oik.ast.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strRef>
              <c:f>Taul1!$A$2:$A$16</c:f>
              <c:strCache>
                <c:ptCount val="15"/>
                <c:pt idx="0">
                  <c:v>2000</c:v>
                </c:pt>
                <c:pt idx="1">
                  <c:v>01</c:v>
                </c:pt>
                <c:pt idx="2">
                  <c:v>02</c:v>
                </c:pt>
                <c:pt idx="3">
                  <c:v>03</c:v>
                </c:pt>
                <c:pt idx="4">
                  <c:v>04</c:v>
                </c:pt>
                <c:pt idx="5">
                  <c:v>05</c:v>
                </c:pt>
                <c:pt idx="6">
                  <c:v>06</c:v>
                </c:pt>
                <c:pt idx="7">
                  <c:v>07</c:v>
                </c:pt>
                <c:pt idx="8">
                  <c:v>08</c:v>
                </c:pt>
                <c:pt idx="9">
                  <c:v>09</c:v>
                </c:pt>
                <c:pt idx="10">
                  <c:v>2010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</c:strCache>
            </c:strRef>
          </c:cat>
          <c:val>
            <c:numRef>
              <c:f>Taul1!$C$2:$C$16</c:f>
              <c:numCache>
                <c:formatCode>General</c:formatCode>
                <c:ptCount val="15"/>
                <c:pt idx="0">
                  <c:v>100</c:v>
                </c:pt>
                <c:pt idx="1">
                  <c:v>106.11960000000001</c:v>
                </c:pt>
                <c:pt idx="2">
                  <c:v>112.65649999999999</c:v>
                </c:pt>
                <c:pt idx="3">
                  <c:v>121.1405</c:v>
                </c:pt>
                <c:pt idx="4">
                  <c:v>128.92910000000001</c:v>
                </c:pt>
                <c:pt idx="5">
                  <c:v>141.16829999999999</c:v>
                </c:pt>
                <c:pt idx="6">
                  <c:v>155.77189999999999</c:v>
                </c:pt>
                <c:pt idx="7">
                  <c:v>168.15020000000001</c:v>
                </c:pt>
                <c:pt idx="8">
                  <c:v>159.249</c:v>
                </c:pt>
                <c:pt idx="9">
                  <c:v>135.7441</c:v>
                </c:pt>
                <c:pt idx="10">
                  <c:v>139.0821</c:v>
                </c:pt>
                <c:pt idx="11">
                  <c:v>150.6259</c:v>
                </c:pt>
                <c:pt idx="12">
                  <c:v>157.58000000000001</c:v>
                </c:pt>
                <c:pt idx="13">
                  <c:v>160.08340000000001</c:v>
                </c:pt>
                <c:pt idx="14">
                  <c:v>163.42140000000001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3993672"/>
        <c:axId val="523993280"/>
      </c:lineChart>
      <c:catAx>
        <c:axId val="523992496"/>
        <c:scaling>
          <c:orientation val="minMax"/>
        </c:scaling>
        <c:delete val="0"/>
        <c:axPos val="b"/>
        <c:majorGridlines>
          <c:spPr>
            <a:ln>
              <a:solidFill>
                <a:srgbClr val="0070C0">
                  <a:alpha val="20000"/>
                </a:srgbClr>
              </a:solidFill>
              <a:prstDash val="sysDash"/>
            </a:ln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i="0" spc="-10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3992888"/>
        <c:crosses val="autoZero"/>
        <c:auto val="1"/>
        <c:lblAlgn val="ctr"/>
        <c:lblOffset val="100"/>
        <c:noMultiLvlLbl val="0"/>
      </c:catAx>
      <c:valAx>
        <c:axId val="523992888"/>
        <c:scaling>
          <c:orientation val="minMax"/>
          <c:max val="35000000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3992496"/>
        <c:crosses val="autoZero"/>
        <c:crossBetween val="between"/>
        <c:majorUnit val="50000000"/>
        <c:minorUnit val="10"/>
        <c:dispUnits>
          <c:builtInUnit val="millions"/>
        </c:dispUnits>
      </c:valAx>
      <c:valAx>
        <c:axId val="523993280"/>
        <c:scaling>
          <c:orientation val="minMax"/>
          <c:max val="170"/>
          <c:min val="90"/>
        </c:scaling>
        <c:delete val="0"/>
        <c:axPos val="r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>
                <a:solidFill>
                  <a:srgbClr val="002060"/>
                </a:solidFill>
                <a:latin typeface="Arial" panose="020B0604020202020204" pitchFamily="34" charset="0"/>
              </a:defRPr>
            </a:pPr>
            <a:endParaRPr lang="fi-FI"/>
          </a:p>
        </c:txPr>
        <c:crossAx val="523993672"/>
        <c:crosses val="max"/>
        <c:crossBetween val="between"/>
        <c:majorUnit val="10"/>
      </c:valAx>
      <c:catAx>
        <c:axId val="52399367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3993280"/>
        <c:crosses val="autoZero"/>
        <c:auto val="1"/>
        <c:lblAlgn val="ctr"/>
        <c:lblOffset val="100"/>
        <c:noMultiLvlLbl val="0"/>
      </c:catAx>
    </c:plotArea>
    <c:legend>
      <c:legendPos val="b"/>
      <c:layout/>
      <c:overlay val="0"/>
      <c:txPr>
        <a:bodyPr/>
        <a:lstStyle/>
        <a:p>
          <a:pPr>
            <a:defRPr sz="1400" baseline="0">
              <a:solidFill>
                <a:srgbClr val="002060"/>
              </a:solidFill>
              <a:latin typeface="Arial" panose="020B0604020202020204" pitchFamily="34" charset="0"/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Taul1!$B$1</c:f>
              <c:strCache>
                <c:ptCount val="1"/>
                <c:pt idx="0">
                  <c:v>Yritysten investoinnit(vas.)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Taul1!$B$2:$B$11</c:f>
              <c:numCache>
                <c:formatCode>General</c:formatCode>
                <c:ptCount val="10"/>
                <c:pt idx="0">
                  <c:v>19841</c:v>
                </c:pt>
                <c:pt idx="1">
                  <c:v>20794</c:v>
                </c:pt>
                <c:pt idx="2">
                  <c:v>24821</c:v>
                </c:pt>
                <c:pt idx="3">
                  <c:v>27286</c:v>
                </c:pt>
                <c:pt idx="4">
                  <c:v>22924</c:v>
                </c:pt>
                <c:pt idx="5">
                  <c:v>21672</c:v>
                </c:pt>
                <c:pt idx="6">
                  <c:v>23038</c:v>
                </c:pt>
                <c:pt idx="7">
                  <c:v>23101</c:v>
                </c:pt>
                <c:pt idx="8">
                  <c:v>21442</c:v>
                </c:pt>
                <c:pt idx="9">
                  <c:v>20768</c:v>
                </c:pt>
              </c:numCache>
            </c:numRef>
          </c:val>
        </c:ser>
        <c:ser>
          <c:idx val="0"/>
          <c:order val="1"/>
          <c:tx>
            <c:strRef>
              <c:f>Taul1!$D$1</c:f>
              <c:strCache>
                <c:ptCount val="1"/>
                <c:pt idx="0">
                  <c:v>Ennuste: investoinnit (vas.)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15e</c:v>
                </c:pt>
                <c:pt idx="11">
                  <c:v>16e</c:v>
                </c:pt>
                <c:pt idx="12">
                  <c:v>17e</c:v>
                </c:pt>
                <c:pt idx="13">
                  <c:v>18e</c:v>
                </c:pt>
                <c:pt idx="14">
                  <c:v>19e</c:v>
                </c:pt>
                <c:pt idx="15">
                  <c:v>20e</c:v>
                </c:pt>
              </c:strCache>
            </c:strRef>
          </c:cat>
          <c:val>
            <c:numRef>
              <c:f>Taul1!$D$2:$D$17</c:f>
              <c:numCache>
                <c:formatCode>General</c:formatCode>
                <c:ptCount val="16"/>
                <c:pt idx="10">
                  <c:v>20768</c:v>
                </c:pt>
                <c:pt idx="11">
                  <c:v>21579</c:v>
                </c:pt>
                <c:pt idx="12">
                  <c:v>22389</c:v>
                </c:pt>
                <c:pt idx="13">
                  <c:v>23200</c:v>
                </c:pt>
                <c:pt idx="14">
                  <c:v>24010</c:v>
                </c:pt>
                <c:pt idx="15">
                  <c:v>24821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100"/>
        <c:axId val="523994456"/>
        <c:axId val="523994848"/>
      </c:barChart>
      <c:barChart>
        <c:barDir val="col"/>
        <c:grouping val="clustered"/>
        <c:varyColors val="0"/>
        <c:ser>
          <c:idx val="3"/>
          <c:order val="2"/>
          <c:tx>
            <c:strRef>
              <c:f>Taul1!$C$1</c:f>
              <c:strCache>
                <c:ptCount val="1"/>
                <c:pt idx="0">
                  <c:v>Yritysten työpaikat (oik.)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Taul1!$C$2:$C$11</c:f>
              <c:numCache>
                <c:formatCode>General</c:formatCode>
                <c:ptCount val="10"/>
                <c:pt idx="0">
                  <c:v>1421.4</c:v>
                </c:pt>
                <c:pt idx="1">
                  <c:v>1450.7</c:v>
                </c:pt>
                <c:pt idx="2">
                  <c:v>1497.7</c:v>
                </c:pt>
                <c:pt idx="3">
                  <c:v>1542.7</c:v>
                </c:pt>
                <c:pt idx="4">
                  <c:v>1473.2</c:v>
                </c:pt>
                <c:pt idx="5">
                  <c:v>1449.9</c:v>
                </c:pt>
                <c:pt idx="6">
                  <c:v>1475</c:v>
                </c:pt>
                <c:pt idx="7">
                  <c:v>1496.4</c:v>
                </c:pt>
                <c:pt idx="8">
                  <c:v>1483.1</c:v>
                </c:pt>
                <c:pt idx="9">
                  <c:v>1467</c:v>
                </c:pt>
              </c:numCache>
            </c:numRef>
          </c:val>
        </c:ser>
        <c:ser>
          <c:idx val="1"/>
          <c:order val="3"/>
          <c:tx>
            <c:strRef>
              <c:f>Taul1!$E$1</c:f>
              <c:strCache>
                <c:ptCount val="1"/>
                <c:pt idx="0">
                  <c:v>Ennuste: työpaikat (oik.)</c:v>
                </c:pt>
              </c:strCache>
            </c:strRef>
          </c:tx>
          <c:spPr>
            <a:pattFill prst="wdUpDiag">
              <a:fgClr>
                <a:schemeClr val="accent3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Taul1!$A$2:$A$17</c:f>
              <c:strCache>
                <c:ptCount val="16"/>
                <c:pt idx="0">
                  <c:v>2005</c:v>
                </c:pt>
                <c:pt idx="1">
                  <c:v>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</c:v>
                </c:pt>
                <c:pt idx="6">
                  <c:v>11</c:v>
                </c:pt>
                <c:pt idx="7">
                  <c:v>12</c:v>
                </c:pt>
                <c:pt idx="8">
                  <c:v>13</c:v>
                </c:pt>
                <c:pt idx="9">
                  <c:v>14</c:v>
                </c:pt>
                <c:pt idx="10">
                  <c:v>15e</c:v>
                </c:pt>
                <c:pt idx="11">
                  <c:v>16e</c:v>
                </c:pt>
                <c:pt idx="12">
                  <c:v>17e</c:v>
                </c:pt>
                <c:pt idx="13">
                  <c:v>18e</c:v>
                </c:pt>
                <c:pt idx="14">
                  <c:v>19e</c:v>
                </c:pt>
                <c:pt idx="15">
                  <c:v>20e</c:v>
                </c:pt>
              </c:strCache>
            </c:strRef>
          </c:cat>
          <c:val>
            <c:numRef>
              <c:f>Taul1!$E$2:$E$17</c:f>
              <c:numCache>
                <c:formatCode>General</c:formatCode>
                <c:ptCount val="16"/>
                <c:pt idx="10">
                  <c:v>1467</c:v>
                </c:pt>
                <c:pt idx="11">
                  <c:v>1479</c:v>
                </c:pt>
                <c:pt idx="12">
                  <c:v>1491</c:v>
                </c:pt>
                <c:pt idx="13">
                  <c:v>1503</c:v>
                </c:pt>
                <c:pt idx="14">
                  <c:v>1515</c:v>
                </c:pt>
                <c:pt idx="15">
                  <c:v>1527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2"/>
        <c:overlap val="100"/>
        <c:axId val="523995632"/>
        <c:axId val="523995240"/>
      </c:barChart>
      <c:catAx>
        <c:axId val="523994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3994848"/>
        <c:crosses val="autoZero"/>
        <c:auto val="1"/>
        <c:lblAlgn val="ctr"/>
        <c:lblOffset val="100"/>
        <c:noMultiLvlLbl val="0"/>
      </c:catAx>
      <c:valAx>
        <c:axId val="523994848"/>
        <c:scaling>
          <c:orientation val="minMax"/>
          <c:max val="3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3994456"/>
        <c:crosses val="autoZero"/>
        <c:crossBetween val="between"/>
        <c:dispUnits>
          <c:builtInUnit val="thousands"/>
        </c:dispUnits>
      </c:valAx>
      <c:valAx>
        <c:axId val="523995240"/>
        <c:scaling>
          <c:orientation val="minMax"/>
          <c:max val="155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3995632"/>
        <c:crosses val="max"/>
        <c:crossBetween val="between"/>
      </c:valAx>
      <c:catAx>
        <c:axId val="52399563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2399524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9.4097395548819549E-3"/>
          <c:y val="0.87875987917051357"/>
          <c:w val="0.94779015484876217"/>
          <c:h val="0.104705559535530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206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160933615801912E-2"/>
          <c:y val="8.3809523809523806E-2"/>
          <c:w val="0.94731732405922042"/>
          <c:h val="0.7733333333333333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Euroalue</c:v>
                </c:pt>
              </c:strCache>
            </c:strRef>
          </c:tx>
          <c:spPr>
            <a:solidFill>
              <a:schemeClr val="tx1"/>
            </a:solidFill>
            <a:ln w="3187">
              <a:solidFill>
                <a:schemeClr val="tx1"/>
              </a:solidFill>
              <a:prstDash val="solid"/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1.5</c:v>
                </c:pt>
                <c:pt idx="1">
                  <c:v>1.8</c:v>
                </c:pt>
                <c:pt idx="2">
                  <c:v>1.6</c:v>
                </c:pt>
                <c:pt idx="3">
                  <c:v>1.6</c:v>
                </c:pt>
                <c:pt idx="4">
                  <c:v>1.5</c:v>
                </c:pt>
                <c:pt idx="5">
                  <c:v>1.4</c:v>
                </c:pt>
                <c:pt idx="6">
                  <c:v>1.4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rgbClr val="FFFF99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Sheet1!$C$2:$C$8</c:f>
              <c:numCache>
                <c:formatCode>#,##0.0</c:formatCode>
                <c:ptCount val="7"/>
                <c:pt idx="0">
                  <c:v>1.9</c:v>
                </c:pt>
                <c:pt idx="1">
                  <c:v>2</c:v>
                </c:pt>
                <c:pt idx="2">
                  <c:v>1.6</c:v>
                </c:pt>
                <c:pt idx="3">
                  <c:v>1.4</c:v>
                </c:pt>
                <c:pt idx="4">
                  <c:v>1.3</c:v>
                </c:pt>
                <c:pt idx="5">
                  <c:v>1.4</c:v>
                </c:pt>
                <c:pt idx="6">
                  <c:v>1.2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Venäjä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-4</c:v>
                </c:pt>
                <c:pt idx="1">
                  <c:v>0.2</c:v>
                </c:pt>
                <c:pt idx="2">
                  <c:v>1.7</c:v>
                </c:pt>
                <c:pt idx="3">
                  <c:v>2</c:v>
                </c:pt>
                <c:pt idx="4">
                  <c:v>2.1</c:v>
                </c:pt>
                <c:pt idx="5">
                  <c:v>2.2999999999999998</c:v>
                </c:pt>
                <c:pt idx="6">
                  <c:v>2.2000000000000002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USA</c:v>
                </c:pt>
              </c:strCache>
            </c:strRef>
          </c:tx>
          <c:spPr>
            <a:solidFill>
              <a:srgbClr val="00B05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Sheet1!$E$2:$E$8</c:f>
              <c:numCache>
                <c:formatCode>General</c:formatCode>
                <c:ptCount val="7"/>
                <c:pt idx="0">
                  <c:v>2.9</c:v>
                </c:pt>
                <c:pt idx="1">
                  <c:v>2.8</c:v>
                </c:pt>
                <c:pt idx="2">
                  <c:v>2.6</c:v>
                </c:pt>
                <c:pt idx="3">
                  <c:v>2.5</c:v>
                </c:pt>
                <c:pt idx="4">
                  <c:v>2.4</c:v>
                </c:pt>
                <c:pt idx="5">
                  <c:v>2.4</c:v>
                </c:pt>
                <c:pt idx="6">
                  <c:v>2.2999999999999998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Brasilia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Sheet1!$F$2:$F$8</c:f>
              <c:numCache>
                <c:formatCode>General</c:formatCode>
                <c:ptCount val="7"/>
                <c:pt idx="0">
                  <c:v>-1.1000000000000001</c:v>
                </c:pt>
                <c:pt idx="1">
                  <c:v>1.2</c:v>
                </c:pt>
                <c:pt idx="2">
                  <c:v>2.1</c:v>
                </c:pt>
                <c:pt idx="3">
                  <c:v>2.5</c:v>
                </c:pt>
                <c:pt idx="4">
                  <c:v>2.8</c:v>
                </c:pt>
                <c:pt idx="5">
                  <c:v>3</c:v>
                </c:pt>
                <c:pt idx="6">
                  <c:v>3.1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Kiina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Sheet1!$G$2:$G$8</c:f>
              <c:numCache>
                <c:formatCode>General</c:formatCode>
                <c:ptCount val="7"/>
                <c:pt idx="0">
                  <c:v>6.9</c:v>
                </c:pt>
                <c:pt idx="1">
                  <c:v>6.8</c:v>
                </c:pt>
                <c:pt idx="2">
                  <c:v>6.6</c:v>
                </c:pt>
                <c:pt idx="3">
                  <c:v>6.4</c:v>
                </c:pt>
                <c:pt idx="4">
                  <c:v>6.2</c:v>
                </c:pt>
                <c:pt idx="5">
                  <c:v>6</c:v>
                </c:pt>
                <c:pt idx="6">
                  <c:v>5.4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Intia</c:v>
                </c:pt>
              </c:strCache>
            </c:strRef>
          </c:tx>
          <c:spPr>
            <a:solidFill>
              <a:srgbClr val="7030A0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Sheet1!$A$2:$A$8</c:f>
              <c:strCache>
                <c:ptCount val="7"/>
                <c:pt idx="0">
                  <c:v>2015e</c:v>
                </c:pt>
                <c:pt idx="1">
                  <c:v>2016e</c:v>
                </c:pt>
                <c:pt idx="2">
                  <c:v>2017e</c:v>
                </c:pt>
                <c:pt idx="3">
                  <c:v>2018e</c:v>
                </c:pt>
                <c:pt idx="4">
                  <c:v>2019e</c:v>
                </c:pt>
                <c:pt idx="5">
                  <c:v>2020e</c:v>
                </c:pt>
                <c:pt idx="6">
                  <c:v>2021-2025e</c:v>
                </c:pt>
              </c:strCache>
            </c:strRef>
          </c:cat>
          <c:val>
            <c:numRef>
              <c:f>Sheet1!$H$2:$H$8</c:f>
              <c:numCache>
                <c:formatCode>General</c:formatCode>
                <c:ptCount val="7"/>
                <c:pt idx="0">
                  <c:v>7.7</c:v>
                </c:pt>
                <c:pt idx="1">
                  <c:v>8</c:v>
                </c:pt>
                <c:pt idx="2">
                  <c:v>7.5</c:v>
                </c:pt>
                <c:pt idx="3">
                  <c:v>7.4</c:v>
                </c:pt>
                <c:pt idx="4">
                  <c:v>7.5</c:v>
                </c:pt>
                <c:pt idx="5">
                  <c:v>7.3</c:v>
                </c:pt>
                <c:pt idx="6">
                  <c:v>7.2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44853336"/>
        <c:axId val="383005280"/>
      </c:barChart>
      <c:catAx>
        <c:axId val="2448533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  <c:crossAx val="383005280"/>
        <c:crosses val="autoZero"/>
        <c:auto val="1"/>
        <c:lblAlgn val="ctr"/>
        <c:lblOffset val="100"/>
        <c:tickLblSkip val="1"/>
        <c:noMultiLvlLbl val="0"/>
      </c:catAx>
      <c:valAx>
        <c:axId val="383005280"/>
        <c:scaling>
          <c:orientation val="minMax"/>
          <c:max val="8.5"/>
          <c:min val="-4.5"/>
        </c:scaling>
        <c:delete val="0"/>
        <c:axPos val="b"/>
        <c:majorGridlines>
          <c:spPr>
            <a:ln w="3187">
              <a:solidFill>
                <a:schemeClr val="tx1"/>
              </a:solidFill>
              <a:prstDash val="dash"/>
            </a:ln>
          </c:spPr>
        </c:majorGridlines>
        <c:numFmt formatCode="#,##0.0" sourceLinked="0"/>
        <c:majorTickMark val="out"/>
        <c:minorTickMark val="none"/>
        <c:tickLblPos val="nextTo"/>
        <c:spPr>
          <a:ln w="31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5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853336"/>
        <c:crosses val="autoZero"/>
        <c:crossBetween val="between"/>
        <c:majorUnit val="1"/>
        <c:minorUnit val="0.5"/>
      </c:valAx>
      <c:spPr>
        <a:noFill/>
        <a:ln w="25400">
          <a:noFill/>
        </a:ln>
      </c:spPr>
    </c:plotArea>
    <c:legend>
      <c:legendPos val="b"/>
      <c:legendEntry>
        <c:idx val="5"/>
        <c:txPr>
          <a:bodyPr/>
          <a:lstStyle/>
          <a:p>
            <a:pPr>
              <a:defRPr sz="1400" b="1" i="0" u="none" strike="noStrike" baseline="0">
                <a:solidFill>
                  <a:srgbClr val="002060"/>
                </a:solidFill>
                <a:latin typeface="Arial Narrow"/>
                <a:ea typeface="Arial Narrow"/>
                <a:cs typeface="Arial Narrow"/>
              </a:defRPr>
            </a:pPr>
            <a:endParaRPr lang="fi-FI"/>
          </a:p>
        </c:txPr>
      </c:legendEntry>
      <c:layout>
        <c:manualLayout>
          <c:xMode val="edge"/>
          <c:yMode val="edge"/>
          <c:x val="9.0101272333182311E-2"/>
          <c:y val="0.94857142857142862"/>
          <c:w val="0.62986223533877861"/>
          <c:h val="5.1259779568606764E-2"/>
        </c:manualLayout>
      </c:layout>
      <c:overlay val="0"/>
      <c:spPr>
        <a:noFill/>
        <a:ln w="25494">
          <a:noFill/>
        </a:ln>
      </c:spPr>
      <c:txPr>
        <a:bodyPr/>
        <a:lstStyle/>
        <a:p>
          <a:pPr>
            <a:defRPr sz="1400" b="1" i="0" u="none" strike="noStrike" baseline="0">
              <a:solidFill>
                <a:srgbClr val="002060"/>
              </a:solidFill>
              <a:latin typeface="Arial Narrow"/>
              <a:ea typeface="Arial Narrow"/>
              <a:cs typeface="Arial Narrow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31" b="1" i="0" u="none" strike="noStrike" baseline="0">
          <a:solidFill>
            <a:schemeClr val="tx1"/>
          </a:solidFill>
          <a:latin typeface="Arial Narrow"/>
          <a:ea typeface="Arial Narrow"/>
          <a:cs typeface="Arial Narrow"/>
        </a:defRPr>
      </a:pPr>
      <a:endParaRPr lang="fi-FI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739645671020691E-2"/>
          <c:y val="2.522458765417834E-2"/>
          <c:w val="0.75057316168297783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Sarake2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rgbClr val="C00000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Taul1!$B$2:$B$1445</c:f>
              <c:numCache>
                <c:formatCode>General</c:formatCode>
                <c:ptCount val="1444"/>
                <c:pt idx="2" formatCode="0.00">
                  <c:v>4.7699220000000002</c:v>
                </c:pt>
                <c:pt idx="3" formatCode="0.00">
                  <c:v>7.3721620000000003</c:v>
                </c:pt>
                <c:pt idx="4" formatCode="0.00">
                  <c:v>-14.5177</c:v>
                </c:pt>
                <c:pt idx="5" formatCode="0.00">
                  <c:v>2.295042</c:v>
                </c:pt>
                <c:pt idx="6" formatCode="0.00">
                  <c:v>-31.7392</c:v>
                </c:pt>
                <c:pt idx="7" formatCode="0.00">
                  <c:v>-113.038</c:v>
                </c:pt>
                <c:pt idx="8" formatCode="0.00">
                  <c:v>6.6431849999999999</c:v>
                </c:pt>
                <c:pt idx="9" formatCode="0.00">
                  <c:v>3.8538009999999998</c:v>
                </c:pt>
                <c:pt idx="10" formatCode="0.00">
                  <c:v>15.38625</c:v>
                </c:pt>
                <c:pt idx="11" formatCode="0.00">
                  <c:v>15.52027</c:v>
                </c:pt>
                <c:pt idx="12" formatCode="0.00">
                  <c:v>12.9328</c:v>
                </c:pt>
                <c:pt idx="13" formatCode="0.00">
                  <c:v>19.786010000000001</c:v>
                </c:pt>
                <c:pt idx="14" formatCode="0.00">
                  <c:v>9.0068710000000003</c:v>
                </c:pt>
                <c:pt idx="15" formatCode="0.00">
                  <c:v>19.821490000000001</c:v>
                </c:pt>
                <c:pt idx="16" formatCode="0.00">
                  <c:v>8.4378150000000005</c:v>
                </c:pt>
                <c:pt idx="17" formatCode="0.00">
                  <c:v>5.0767559999999996</c:v>
                </c:pt>
                <c:pt idx="18" formatCode="0.00">
                  <c:v>9.9509270000000001</c:v>
                </c:pt>
                <c:pt idx="19" formatCode="0.00">
                  <c:v>26.98556</c:v>
                </c:pt>
                <c:pt idx="20" formatCode="0.00">
                  <c:v>11.91131</c:v>
                </c:pt>
                <c:pt idx="21" formatCode="0.00">
                  <c:v>1.880476</c:v>
                </c:pt>
                <c:pt idx="22" formatCode="0.00">
                  <c:v>-19.713200000000001</c:v>
                </c:pt>
                <c:pt idx="23" formatCode="0.00">
                  <c:v>21.63288</c:v>
                </c:pt>
                <c:pt idx="24" formatCode="0.00">
                  <c:v>39.04336</c:v>
                </c:pt>
                <c:pt idx="25" formatCode="0.00">
                  <c:v>8.2697299999999991</c:v>
                </c:pt>
                <c:pt idx="26" formatCode="0.00">
                  <c:v>5.0577920000000001</c:v>
                </c:pt>
                <c:pt idx="27" formatCode="0.00">
                  <c:v>16.457529999999998</c:v>
                </c:pt>
                <c:pt idx="28" formatCode="0.00">
                  <c:v>6.1893500000000001</c:v>
                </c:pt>
                <c:pt idx="29" formatCode="0.00">
                  <c:v>0.20296800000000001</c:v>
                </c:pt>
                <c:pt idx="30" formatCode="0.00">
                  <c:v>13.235290000000001</c:v>
                </c:pt>
                <c:pt idx="31" formatCode="0.00">
                  <c:v>1.2204699999999999</c:v>
                </c:pt>
                <c:pt idx="32" formatCode="0.00">
                  <c:v>9.7488919999999997</c:v>
                </c:pt>
                <c:pt idx="33" formatCode="0.00">
                  <c:v>2.4303129999999999</c:v>
                </c:pt>
                <c:pt idx="34" formatCode="0.00">
                  <c:v>5.8701410000000003</c:v>
                </c:pt>
                <c:pt idx="35" formatCode="0.00">
                  <c:v>8.108943</c:v>
                </c:pt>
                <c:pt idx="36" formatCode="0.00">
                  <c:v>4.9836229999999997</c:v>
                </c:pt>
                <c:pt idx="37" formatCode="0.00">
                  <c:v>3.889602</c:v>
                </c:pt>
                <c:pt idx="38" formatCode="0.00">
                  <c:v>11.359529999999999</c:v>
                </c:pt>
                <c:pt idx="39" formatCode="0.00">
                  <c:v>8.1092440000000003</c:v>
                </c:pt>
                <c:pt idx="40" formatCode="0.00">
                  <c:v>-0.71930000000000005</c:v>
                </c:pt>
                <c:pt idx="41" formatCode="0.00">
                  <c:v>4.9687849999999996</c:v>
                </c:pt>
                <c:pt idx="42" formatCode="0.00">
                  <c:v>-1.01139</c:v>
                </c:pt>
                <c:pt idx="43" formatCode="0.00">
                  <c:v>7.3444019999999997</c:v>
                </c:pt>
                <c:pt idx="44" formatCode="0.00">
                  <c:v>3.0862880000000001</c:v>
                </c:pt>
                <c:pt idx="45" formatCode="0.00">
                  <c:v>-1.70929</c:v>
                </c:pt>
                <c:pt idx="46" formatCode="0.00">
                  <c:v>-4.3511499999999996</c:v>
                </c:pt>
                <c:pt idx="47" formatCode="0.00">
                  <c:v>5.8726929999999999</c:v>
                </c:pt>
                <c:pt idx="48" formatCode="0.00">
                  <c:v>1.253344</c:v>
                </c:pt>
                <c:pt idx="49" formatCode="0.00">
                  <c:v>1.4866569999999999</c:v>
                </c:pt>
                <c:pt idx="50" formatCode="0.00">
                  <c:v>8.1074479999999998</c:v>
                </c:pt>
                <c:pt idx="51" formatCode="0.00">
                  <c:v>12.42478</c:v>
                </c:pt>
                <c:pt idx="52" formatCode="0.00">
                  <c:v>3.026373</c:v>
                </c:pt>
                <c:pt idx="53" formatCode="0.00">
                  <c:v>-6.7204300000000003</c:v>
                </c:pt>
                <c:pt idx="54" formatCode="0.00">
                  <c:v>6.923705</c:v>
                </c:pt>
                <c:pt idx="55" formatCode="0.00">
                  <c:v>-7.1181000000000001</c:v>
                </c:pt>
                <c:pt idx="56" formatCode="0.00">
                  <c:v>1.8438749999999999</c:v>
                </c:pt>
                <c:pt idx="57" formatCode="0.00">
                  <c:v>3.3652769999999999</c:v>
                </c:pt>
                <c:pt idx="58" formatCode="0.00">
                  <c:v>14.280110000000001</c:v>
                </c:pt>
                <c:pt idx="59" formatCode="0.00">
                  <c:v>10.977169999999999</c:v>
                </c:pt>
                <c:pt idx="60" formatCode="0.00">
                  <c:v>-3.8573599999999999</c:v>
                </c:pt>
                <c:pt idx="61" formatCode="0.00">
                  <c:v>27.395980000000002</c:v>
                </c:pt>
                <c:pt idx="62" formatCode="0.00">
                  <c:v>12.663550000000001</c:v>
                </c:pt>
                <c:pt idx="63" formatCode="0.00">
                  <c:v>-8.5854999999999997</c:v>
                </c:pt>
                <c:pt idx="64" formatCode="0.00">
                  <c:v>-40.755600000000001</c:v>
                </c:pt>
                <c:pt idx="65" formatCode="0.00">
                  <c:v>-29.173500000000001</c:v>
                </c:pt>
                <c:pt idx="66" formatCode="0.00">
                  <c:v>4.8777299999999997</c:v>
                </c:pt>
                <c:pt idx="67" formatCode="0.00">
                  <c:v>3.1234160000000002</c:v>
                </c:pt>
                <c:pt idx="68" formatCode="0.00">
                  <c:v>3.3723730000000001</c:v>
                </c:pt>
                <c:pt idx="69" formatCode="0.00">
                  <c:v>3.2933159999999999</c:v>
                </c:pt>
                <c:pt idx="70" formatCode="0.00">
                  <c:v>3.9078629999999999</c:v>
                </c:pt>
                <c:pt idx="71" formatCode="0.00">
                  <c:v>2.2704119999999999</c:v>
                </c:pt>
                <c:pt idx="72" formatCode="0.00">
                  <c:v>2.2258140000000002</c:v>
                </c:pt>
                <c:pt idx="73" formatCode="0.00">
                  <c:v>0.15672800000000001</c:v>
                </c:pt>
                <c:pt idx="74" formatCode="0.00">
                  <c:v>2.6239819999999998</c:v>
                </c:pt>
                <c:pt idx="75" formatCode="0.00">
                  <c:v>1.9585269999999999</c:v>
                </c:pt>
                <c:pt idx="76" formatCode="0.00">
                  <c:v>24.933789999999998</c:v>
                </c:pt>
                <c:pt idx="77" formatCode="0.00">
                  <c:v>1.938096</c:v>
                </c:pt>
                <c:pt idx="78" formatCode="0.00">
                  <c:v>-2.4499499999999999</c:v>
                </c:pt>
                <c:pt idx="79" formatCode="0.00">
                  <c:v>1.1785319999999999</c:v>
                </c:pt>
                <c:pt idx="80" formatCode="0.00">
                  <c:v>5.662655</c:v>
                </c:pt>
                <c:pt idx="81" formatCode="0.00">
                  <c:v>-8.9081299999999999</c:v>
                </c:pt>
                <c:pt idx="82" formatCode="0.00">
                  <c:v>2.561855</c:v>
                </c:pt>
                <c:pt idx="83" formatCode="0.00">
                  <c:v>2.0843449999999999</c:v>
                </c:pt>
                <c:pt idx="84" formatCode="0.00">
                  <c:v>39.533110000000001</c:v>
                </c:pt>
                <c:pt idx="85" formatCode="0.00">
                  <c:v>-1.40866</c:v>
                </c:pt>
                <c:pt idx="86" formatCode="0.00">
                  <c:v>-8.2646700000000006</c:v>
                </c:pt>
                <c:pt idx="87" formatCode="0.00">
                  <c:v>0.51052799999999998</c:v>
                </c:pt>
                <c:pt idx="88" formatCode="0.00">
                  <c:v>6.1201999999999999E-2</c:v>
                </c:pt>
                <c:pt idx="89" formatCode="0.00">
                  <c:v>-6.8023400000000001</c:v>
                </c:pt>
                <c:pt idx="90" formatCode="0.00">
                  <c:v>0.65543700000000005</c:v>
                </c:pt>
                <c:pt idx="91" formatCode="0.00">
                  <c:v>3.1770740000000002</c:v>
                </c:pt>
                <c:pt idx="92" formatCode="0.00">
                  <c:v>9.0656610000000004</c:v>
                </c:pt>
                <c:pt idx="93" formatCode="0.00">
                  <c:v>-5.96652</c:v>
                </c:pt>
                <c:pt idx="94" formatCode="0.00">
                  <c:v>1.8227070000000001</c:v>
                </c:pt>
                <c:pt idx="95" formatCode="0.00">
                  <c:v>7.3473009999999999</c:v>
                </c:pt>
                <c:pt idx="96" formatCode="0.00">
                  <c:v>8.2126970000000004</c:v>
                </c:pt>
                <c:pt idx="97" formatCode="0.00">
                  <c:v>3.917859</c:v>
                </c:pt>
                <c:pt idx="98" formatCode="0.00">
                  <c:v>5.9315049999999996</c:v>
                </c:pt>
                <c:pt idx="99" formatCode="0.00">
                  <c:v>5.99641</c:v>
                </c:pt>
                <c:pt idx="100" formatCode="0.00">
                  <c:v>8.0593939999999993</c:v>
                </c:pt>
                <c:pt idx="101" formatCode="0.00">
                  <c:v>2.4987089999999998</c:v>
                </c:pt>
                <c:pt idx="102" formatCode="0.00">
                  <c:v>-2.5619100000000001</c:v>
                </c:pt>
                <c:pt idx="103" formatCode="0.00">
                  <c:v>3.8711169999999999</c:v>
                </c:pt>
                <c:pt idx="104" formatCode="0.00">
                  <c:v>7.4981369999999998</c:v>
                </c:pt>
                <c:pt idx="105" formatCode="0.00">
                  <c:v>0.62111099999999997</c:v>
                </c:pt>
                <c:pt idx="106" formatCode="0.00">
                  <c:v>-0.68994</c:v>
                </c:pt>
                <c:pt idx="107" formatCode="0.00">
                  <c:v>2.1408740000000002</c:v>
                </c:pt>
                <c:pt idx="108" formatCode="0.00">
                  <c:v>10.44196</c:v>
                </c:pt>
                <c:pt idx="109" formatCode="0.00">
                  <c:v>5.7901429999999996</c:v>
                </c:pt>
                <c:pt idx="110" formatCode="0.00">
                  <c:v>2.6049020000000001</c:v>
                </c:pt>
                <c:pt idx="111" formatCode="0.00">
                  <c:v>3.5161709999999999</c:v>
                </c:pt>
                <c:pt idx="112" formatCode="0.00">
                  <c:v>1.557299</c:v>
                </c:pt>
                <c:pt idx="113" formatCode="0.00">
                  <c:v>21.506969999999999</c:v>
                </c:pt>
                <c:pt idx="114" formatCode="0.00">
                  <c:v>50.152180000000001</c:v>
                </c:pt>
                <c:pt idx="115" formatCode="0.00">
                  <c:v>4.0026520000000003</c:v>
                </c:pt>
                <c:pt idx="116" formatCode="0.00">
                  <c:v>23.019850000000002</c:v>
                </c:pt>
                <c:pt idx="117" formatCode="0.00">
                  <c:v>-4.1597499999999998</c:v>
                </c:pt>
                <c:pt idx="118" formatCode="0.00">
                  <c:v>11.069750000000001</c:v>
                </c:pt>
                <c:pt idx="119" formatCode="0.00">
                  <c:v>28.718389999999999</c:v>
                </c:pt>
                <c:pt idx="120" formatCode="0.00">
                  <c:v>-5.8987699999999998</c:v>
                </c:pt>
                <c:pt idx="121" formatCode="0.00">
                  <c:v>4.1400819999999996</c:v>
                </c:pt>
                <c:pt idx="122" formatCode="0.00">
                  <c:v>3.493296</c:v>
                </c:pt>
                <c:pt idx="123" formatCode="0.00">
                  <c:v>-1.2544500000000001</c:v>
                </c:pt>
                <c:pt idx="124" formatCode="0.00">
                  <c:v>2.7705500000000001</c:v>
                </c:pt>
                <c:pt idx="125" formatCode="0.00">
                  <c:v>7.0580420000000004</c:v>
                </c:pt>
                <c:pt idx="126" formatCode="0.00">
                  <c:v>-171.739</c:v>
                </c:pt>
                <c:pt idx="127" formatCode="0.00">
                  <c:v>4.1609769999999999</c:v>
                </c:pt>
                <c:pt idx="128" formatCode="0.00">
                  <c:v>3.1780349999999999</c:v>
                </c:pt>
                <c:pt idx="129" formatCode="0.00">
                  <c:v>-0.40744999999999998</c:v>
                </c:pt>
                <c:pt idx="130" formatCode="0.00">
                  <c:v>7.0046879999999998</c:v>
                </c:pt>
                <c:pt idx="131" formatCode="0.00">
                  <c:v>1.006138</c:v>
                </c:pt>
                <c:pt idx="132" formatCode="0.00">
                  <c:v>3.3507579999999999</c:v>
                </c:pt>
                <c:pt idx="133" formatCode="0.00">
                  <c:v>7.0389160000000004</c:v>
                </c:pt>
                <c:pt idx="134" formatCode="0.00">
                  <c:v>7.9291E-2</c:v>
                </c:pt>
                <c:pt idx="135" formatCode="0.00">
                  <c:v>2.3755600000000001</c:v>
                </c:pt>
                <c:pt idx="136" formatCode="0.00">
                  <c:v>1.5464180000000001</c:v>
                </c:pt>
                <c:pt idx="137" formatCode="0.00">
                  <c:v>-7.75936</c:v>
                </c:pt>
                <c:pt idx="138" formatCode="0.00">
                  <c:v>36.336829999999999</c:v>
                </c:pt>
                <c:pt idx="139" formatCode="0.00">
                  <c:v>-25.567399999999999</c:v>
                </c:pt>
                <c:pt idx="140" formatCode="0.00">
                  <c:v>14.269679999999999</c:v>
                </c:pt>
                <c:pt idx="141" formatCode="0.00">
                  <c:v>2.9360710000000001</c:v>
                </c:pt>
                <c:pt idx="142" formatCode="0.00">
                  <c:v>-4.5037399999999996</c:v>
                </c:pt>
                <c:pt idx="143" formatCode="0.00">
                  <c:v>6.2163839999999997</c:v>
                </c:pt>
                <c:pt idx="144" formatCode="0.00">
                  <c:v>7.6875859999999996</c:v>
                </c:pt>
                <c:pt idx="145" formatCode="0.00">
                  <c:v>3.3123640000000001</c:v>
                </c:pt>
                <c:pt idx="146" formatCode="0.00">
                  <c:v>3.9471910000000001</c:v>
                </c:pt>
                <c:pt idx="147" formatCode="0.00">
                  <c:v>-7.5810500000000003</c:v>
                </c:pt>
                <c:pt idx="148" formatCode="0.00">
                  <c:v>22.602889999999999</c:v>
                </c:pt>
                <c:pt idx="149" formatCode="0.00">
                  <c:v>-6.3026299999999997</c:v>
                </c:pt>
                <c:pt idx="150" formatCode="0.00">
                  <c:v>23.175909999999998</c:v>
                </c:pt>
                <c:pt idx="151" formatCode="0.00">
                  <c:v>10.37777</c:v>
                </c:pt>
                <c:pt idx="152" formatCode="0.00">
                  <c:v>41.604779999999998</c:v>
                </c:pt>
                <c:pt idx="153" formatCode="0.00">
                  <c:v>17.27112</c:v>
                </c:pt>
                <c:pt idx="154" formatCode="0.00">
                  <c:v>4.0360620000000003</c:v>
                </c:pt>
                <c:pt idx="155" formatCode="0.00">
                  <c:v>-0.94030000000000002</c:v>
                </c:pt>
                <c:pt idx="156" formatCode="0.00">
                  <c:v>-0.44170999999999999</c:v>
                </c:pt>
                <c:pt idx="157" formatCode="0.00">
                  <c:v>1.729322</c:v>
                </c:pt>
                <c:pt idx="158" formatCode="0.00">
                  <c:v>3.2665E-2</c:v>
                </c:pt>
                <c:pt idx="159" formatCode="0.00">
                  <c:v>2.4756619999999998</c:v>
                </c:pt>
                <c:pt idx="160" formatCode="0.00">
                  <c:v>-25.135400000000001</c:v>
                </c:pt>
                <c:pt idx="161" formatCode="0.00">
                  <c:v>-587.25800000000004</c:v>
                </c:pt>
                <c:pt idx="162" formatCode="0.00">
                  <c:v>5.2443549999999997</c:v>
                </c:pt>
                <c:pt idx="163" formatCode="0.00">
                  <c:v>8.7020230000000005</c:v>
                </c:pt>
                <c:pt idx="164" formatCode="0.00">
                  <c:v>1.3504449999999999</c:v>
                </c:pt>
                <c:pt idx="165" formatCode="0.00">
                  <c:v>-22.5063</c:v>
                </c:pt>
                <c:pt idx="166" formatCode="0.00">
                  <c:v>1.197835</c:v>
                </c:pt>
                <c:pt idx="167" formatCode="0.00">
                  <c:v>-1.0304500000000001</c:v>
                </c:pt>
                <c:pt idx="168" formatCode="0.00">
                  <c:v>-8.3018000000000001</c:v>
                </c:pt>
                <c:pt idx="169" formatCode="0.00">
                  <c:v>-6.0110000000000001</c:v>
                </c:pt>
                <c:pt idx="170" formatCode="0.00">
                  <c:v>5.9610760000000003</c:v>
                </c:pt>
                <c:pt idx="171" formatCode="0.00">
                  <c:v>4.9831430000000001</c:v>
                </c:pt>
                <c:pt idx="172" formatCode="0.00">
                  <c:v>25.500050000000002</c:v>
                </c:pt>
                <c:pt idx="173" formatCode="0.00">
                  <c:v>-31.234200000000001</c:v>
                </c:pt>
                <c:pt idx="174" formatCode="0.00">
                  <c:v>6.5056839999999996</c:v>
                </c:pt>
                <c:pt idx="175" formatCode="0.00">
                  <c:v>-0.45957999999999999</c:v>
                </c:pt>
                <c:pt idx="176" formatCode="0.00">
                  <c:v>1.1448739999999999</c:v>
                </c:pt>
                <c:pt idx="177" formatCode="0.00">
                  <c:v>3.7461509999999998</c:v>
                </c:pt>
                <c:pt idx="178" formatCode="0.00">
                  <c:v>6.6999659999999999</c:v>
                </c:pt>
                <c:pt idx="179" formatCode="0.00">
                  <c:v>0.375608</c:v>
                </c:pt>
                <c:pt idx="180" formatCode="0.00">
                  <c:v>6.1771479999999999</c:v>
                </c:pt>
                <c:pt idx="181" formatCode="0.00">
                  <c:v>4.1274850000000001</c:v>
                </c:pt>
                <c:pt idx="182" formatCode="0.00">
                  <c:v>7.7843689999999999</c:v>
                </c:pt>
                <c:pt idx="183" formatCode="0.00">
                  <c:v>7.5325470000000001</c:v>
                </c:pt>
                <c:pt idx="184" formatCode="0.00">
                  <c:v>1.0929949999999999</c:v>
                </c:pt>
                <c:pt idx="185" formatCode="0.00">
                  <c:v>-2.2646000000000002</c:v>
                </c:pt>
                <c:pt idx="186" formatCode="0.00">
                  <c:v>1.0533399999999999</c:v>
                </c:pt>
                <c:pt idx="187" formatCode="0.00">
                  <c:v>-7.7964099999999998</c:v>
                </c:pt>
                <c:pt idx="188" formatCode="0.00">
                  <c:v>15.07072</c:v>
                </c:pt>
                <c:pt idx="189" formatCode="0.00">
                  <c:v>-6.7987599999999997</c:v>
                </c:pt>
                <c:pt idx="190" formatCode="0.00">
                  <c:v>31.929179999999999</c:v>
                </c:pt>
                <c:pt idx="191" formatCode="0.00">
                  <c:v>-312.29700000000003</c:v>
                </c:pt>
                <c:pt idx="192" formatCode="0.00">
                  <c:v>5.5721800000000004</c:v>
                </c:pt>
                <c:pt idx="193" formatCode="0.00">
                  <c:v>1.5529999999999999E-3</c:v>
                </c:pt>
                <c:pt idx="194" formatCode="0.00">
                  <c:v>6.036435</c:v>
                </c:pt>
                <c:pt idx="195" formatCode="0.00">
                  <c:v>0.45480500000000001</c:v>
                </c:pt>
                <c:pt idx="196" formatCode="0.00">
                  <c:v>9.5766380000000009</c:v>
                </c:pt>
                <c:pt idx="197" formatCode="0.00">
                  <c:v>1.605532</c:v>
                </c:pt>
                <c:pt idx="198" formatCode="0.00">
                  <c:v>2.3286159999999998</c:v>
                </c:pt>
                <c:pt idx="199" formatCode="0.00">
                  <c:v>-1.9158999999999999</c:v>
                </c:pt>
                <c:pt idx="200" formatCode="0.00">
                  <c:v>-4.9435200000000004</c:v>
                </c:pt>
                <c:pt idx="201" formatCode="0.00">
                  <c:v>6.0714379999999997</c:v>
                </c:pt>
                <c:pt idx="202" formatCode="0.00">
                  <c:v>14.38537</c:v>
                </c:pt>
                <c:pt idx="203" formatCode="0.00">
                  <c:v>11.60571</c:v>
                </c:pt>
                <c:pt idx="204" formatCode="0.00">
                  <c:v>6.7694000000000001</c:v>
                </c:pt>
                <c:pt idx="205" formatCode="0.00">
                  <c:v>6.8846369999999997</c:v>
                </c:pt>
                <c:pt idx="206" formatCode="0.00">
                  <c:v>4.5296180000000001</c:v>
                </c:pt>
                <c:pt idx="207" formatCode="0.00">
                  <c:v>4.3564299999999996</c:v>
                </c:pt>
                <c:pt idx="208" formatCode="0.00">
                  <c:v>12.23784</c:v>
                </c:pt>
                <c:pt idx="209" formatCode="0.00">
                  <c:v>0.40418500000000002</c:v>
                </c:pt>
                <c:pt idx="210" formatCode="0.00">
                  <c:v>4.5512430000000004</c:v>
                </c:pt>
                <c:pt idx="211" formatCode="0.00">
                  <c:v>0.46216400000000002</c:v>
                </c:pt>
                <c:pt idx="212" formatCode="0.00">
                  <c:v>22.486239999999999</c:v>
                </c:pt>
                <c:pt idx="213" formatCode="0.00">
                  <c:v>0.266957</c:v>
                </c:pt>
                <c:pt idx="214" formatCode="0.00">
                  <c:v>4.295083</c:v>
                </c:pt>
                <c:pt idx="215" formatCode="0.00">
                  <c:v>8.7330410000000001</c:v>
                </c:pt>
                <c:pt idx="216" formatCode="0.00">
                  <c:v>-51.723300000000002</c:v>
                </c:pt>
                <c:pt idx="217" formatCode="0.00">
                  <c:v>7.0519179999999997</c:v>
                </c:pt>
                <c:pt idx="218" formatCode="0.00">
                  <c:v>10.44342</c:v>
                </c:pt>
                <c:pt idx="219" formatCode="0.00">
                  <c:v>-8.7667999999999999</c:v>
                </c:pt>
                <c:pt idx="220" formatCode="0.00">
                  <c:v>8.8127739999999992</c:v>
                </c:pt>
                <c:pt idx="221" formatCode="0.00">
                  <c:v>-17.890799999999999</c:v>
                </c:pt>
                <c:pt idx="222" formatCode="0.00">
                  <c:v>-9.7803699999999996</c:v>
                </c:pt>
                <c:pt idx="223" formatCode="0.00">
                  <c:v>8.2392000000000003</c:v>
                </c:pt>
                <c:pt idx="224" formatCode="0.00">
                  <c:v>0.56230800000000003</c:v>
                </c:pt>
                <c:pt idx="225" formatCode="0.00">
                  <c:v>7.7225219999999997</c:v>
                </c:pt>
                <c:pt idx="226" formatCode="0.00">
                  <c:v>-3.0917599999999998</c:v>
                </c:pt>
                <c:pt idx="227" formatCode="0.00">
                  <c:v>9.4843159999999997</c:v>
                </c:pt>
                <c:pt idx="228" formatCode="0.00">
                  <c:v>7.3825459999999996</c:v>
                </c:pt>
                <c:pt idx="229" formatCode="0.00">
                  <c:v>0.66462200000000005</c:v>
                </c:pt>
                <c:pt idx="230" formatCode="0.00">
                  <c:v>-0.68794999999999995</c:v>
                </c:pt>
                <c:pt idx="231" formatCode="0.00">
                  <c:v>20.818370000000002</c:v>
                </c:pt>
                <c:pt idx="232" formatCode="0.00">
                  <c:v>11.814970000000001</c:v>
                </c:pt>
                <c:pt idx="233" formatCode="0.00">
                  <c:v>0.96696099999999996</c:v>
                </c:pt>
                <c:pt idx="234" formatCode="0.00">
                  <c:v>-10.6053</c:v>
                </c:pt>
                <c:pt idx="235" formatCode="0.00">
                  <c:v>1.2411999999999999E-2</c:v>
                </c:pt>
                <c:pt idx="236" formatCode="0.00">
                  <c:v>3.5299550000000002</c:v>
                </c:pt>
                <c:pt idx="237" formatCode="0.00">
                  <c:v>7.3820680000000003</c:v>
                </c:pt>
                <c:pt idx="238" formatCode="0.00">
                  <c:v>-1.1967300000000001</c:v>
                </c:pt>
                <c:pt idx="239" formatCode="0.00">
                  <c:v>10.734870000000001</c:v>
                </c:pt>
                <c:pt idx="240" formatCode="0.00">
                  <c:v>-8.6176399999999997</c:v>
                </c:pt>
                <c:pt idx="241" formatCode="0.00">
                  <c:v>5.9680929999999996</c:v>
                </c:pt>
                <c:pt idx="242" formatCode="0.00">
                  <c:v>-0.83975</c:v>
                </c:pt>
                <c:pt idx="243" formatCode="0.00">
                  <c:v>5.7895000000000002E-2</c:v>
                </c:pt>
                <c:pt idx="244" formatCode="0.00">
                  <c:v>12.79373</c:v>
                </c:pt>
                <c:pt idx="245" formatCode="0.00">
                  <c:v>-16.740500000000001</c:v>
                </c:pt>
                <c:pt idx="246" formatCode="0.00">
                  <c:v>6.5058119999999997</c:v>
                </c:pt>
                <c:pt idx="247" formatCode="0.00">
                  <c:v>2.6484679999999998</c:v>
                </c:pt>
                <c:pt idx="248" formatCode="0.00">
                  <c:v>5.4679529999999996</c:v>
                </c:pt>
                <c:pt idx="249" formatCode="0.00">
                  <c:v>5.5405519999999999</c:v>
                </c:pt>
                <c:pt idx="250" formatCode="0.00">
                  <c:v>-1.605</c:v>
                </c:pt>
                <c:pt idx="251" formatCode="0.00">
                  <c:v>11.46932</c:v>
                </c:pt>
                <c:pt idx="252" formatCode="0.00">
                  <c:v>-32.893099999999997</c:v>
                </c:pt>
                <c:pt idx="253" formatCode="0.00">
                  <c:v>38.106299999999997</c:v>
                </c:pt>
                <c:pt idx="254" formatCode="0.00">
                  <c:v>-4.0385900000000001</c:v>
                </c:pt>
                <c:pt idx="255" formatCode="0.00">
                  <c:v>12.355420000000001</c:v>
                </c:pt>
                <c:pt idx="256" formatCode="0.00">
                  <c:v>-29.9435</c:v>
                </c:pt>
                <c:pt idx="257" formatCode="0.00">
                  <c:v>3.7338399999999998</c:v>
                </c:pt>
                <c:pt idx="258" formatCode="0.00">
                  <c:v>6.6361590000000001</c:v>
                </c:pt>
                <c:pt idx="259" formatCode="0.00">
                  <c:v>3.8820269999999999</c:v>
                </c:pt>
                <c:pt idx="260" formatCode="0.00">
                  <c:v>0</c:v>
                </c:pt>
                <c:pt idx="261" formatCode="0.00">
                  <c:v>4.5319390000000004</c:v>
                </c:pt>
                <c:pt idx="262" formatCode="0.00">
                  <c:v>-2.5791599999999999</c:v>
                </c:pt>
                <c:pt idx="263" formatCode="0.00">
                  <c:v>1.3257460000000001</c:v>
                </c:pt>
                <c:pt idx="264" formatCode="0.00">
                  <c:v>-17.2288</c:v>
                </c:pt>
                <c:pt idx="265" formatCode="0.00">
                  <c:v>9.6790819999999993</c:v>
                </c:pt>
                <c:pt idx="266" formatCode="0.00">
                  <c:v>2.2026829999999999</c:v>
                </c:pt>
                <c:pt idx="267" formatCode="0.00">
                  <c:v>-18.235099999999999</c:v>
                </c:pt>
                <c:pt idx="268" formatCode="0.00">
                  <c:v>0.32224700000000001</c:v>
                </c:pt>
                <c:pt idx="269" formatCode="0.00">
                  <c:v>-1.4268400000000001</c:v>
                </c:pt>
                <c:pt idx="270" formatCode="0.00">
                  <c:v>5.4146580000000002</c:v>
                </c:pt>
                <c:pt idx="271" formatCode="0.00">
                  <c:v>-4.2339700000000002</c:v>
                </c:pt>
                <c:pt idx="272" formatCode="0.00">
                  <c:v>0.54290899999999997</c:v>
                </c:pt>
                <c:pt idx="273" formatCode="0.00">
                  <c:v>2.8174350000000001</c:v>
                </c:pt>
                <c:pt idx="274" formatCode="0.00">
                  <c:v>-7.2906199999999997</c:v>
                </c:pt>
                <c:pt idx="275" formatCode="0.00">
                  <c:v>0.234153</c:v>
                </c:pt>
                <c:pt idx="276" formatCode="0.00">
                  <c:v>7.6961089999999999</c:v>
                </c:pt>
                <c:pt idx="277" formatCode="0.00">
                  <c:v>7.1045480000000003</c:v>
                </c:pt>
                <c:pt idx="278" formatCode="0.00">
                  <c:v>3.5352420000000002</c:v>
                </c:pt>
                <c:pt idx="279" formatCode="0.00">
                  <c:v>12.82461</c:v>
                </c:pt>
                <c:pt idx="280" formatCode="0.00">
                  <c:v>6.8468580000000001</c:v>
                </c:pt>
                <c:pt idx="281" formatCode="0.00">
                  <c:v>16.120619999999999</c:v>
                </c:pt>
                <c:pt idx="282" formatCode="0.00">
                  <c:v>-2.1169199999999999</c:v>
                </c:pt>
                <c:pt idx="283" formatCode="0.00">
                  <c:v>9.0902100000000008</c:v>
                </c:pt>
                <c:pt idx="284" formatCode="0.00">
                  <c:v>-2.60636</c:v>
                </c:pt>
                <c:pt idx="285" formatCode="0.00">
                  <c:v>-4.5879300000000001</c:v>
                </c:pt>
                <c:pt idx="286" formatCode="0.00">
                  <c:v>7.761107</c:v>
                </c:pt>
                <c:pt idx="287" formatCode="0.00">
                  <c:v>-3.1264799999999999</c:v>
                </c:pt>
                <c:pt idx="288" formatCode="0.00">
                  <c:v>2.2248209999999999</c:v>
                </c:pt>
                <c:pt idx="289" formatCode="0.00">
                  <c:v>18.561430000000001</c:v>
                </c:pt>
                <c:pt idx="290" formatCode="0.00">
                  <c:v>-24.081399999999999</c:v>
                </c:pt>
                <c:pt idx="291" formatCode="0.00">
                  <c:v>4.4489340000000004</c:v>
                </c:pt>
                <c:pt idx="292" formatCode="0.00">
                  <c:v>1.935106</c:v>
                </c:pt>
                <c:pt idx="293" formatCode="0.00">
                  <c:v>3.8653379999999999</c:v>
                </c:pt>
                <c:pt idx="294" formatCode="0.00">
                  <c:v>-0.37969999999999998</c:v>
                </c:pt>
                <c:pt idx="295" formatCode="0.00">
                  <c:v>-5.8201000000000001</c:v>
                </c:pt>
                <c:pt idx="296" formatCode="0.00">
                  <c:v>24.0656</c:v>
                </c:pt>
                <c:pt idx="297" formatCode="0.00">
                  <c:v>15.012689999999999</c:v>
                </c:pt>
                <c:pt idx="298" formatCode="0.00">
                  <c:v>1.9318070000000001</c:v>
                </c:pt>
                <c:pt idx="299" formatCode="0.00">
                  <c:v>1.6789099999999999</c:v>
                </c:pt>
                <c:pt idx="300" formatCode="0.00">
                  <c:v>11.0181</c:v>
                </c:pt>
                <c:pt idx="301" formatCode="0.00">
                  <c:v>21.458570000000002</c:v>
                </c:pt>
                <c:pt idx="302" formatCode="0.00">
                  <c:v>6.5257779999999999</c:v>
                </c:pt>
                <c:pt idx="303" formatCode="0.00">
                  <c:v>-199.334</c:v>
                </c:pt>
                <c:pt idx="304" formatCode="0.00">
                  <c:v>8.5828869999999995</c:v>
                </c:pt>
                <c:pt idx="305" formatCode="0.00">
                  <c:v>3.10663</c:v>
                </c:pt>
                <c:pt idx="306" formatCode="0.00">
                  <c:v>7.059145</c:v>
                </c:pt>
                <c:pt idx="307" formatCode="0.00">
                  <c:v>7.6984729999999999</c:v>
                </c:pt>
                <c:pt idx="308" formatCode="0.00">
                  <c:v>0.45447700000000002</c:v>
                </c:pt>
                <c:pt idx="309" formatCode="0.00">
                  <c:v>4.5693510000000002</c:v>
                </c:pt>
                <c:pt idx="310" formatCode="0.00">
                  <c:v>15.57216</c:v>
                </c:pt>
                <c:pt idx="311" formatCode="0.00">
                  <c:v>2.3308049999999998</c:v>
                </c:pt>
                <c:pt idx="312" formatCode="0.00">
                  <c:v>55.195039999999999</c:v>
                </c:pt>
                <c:pt idx="313" formatCode="0.00">
                  <c:v>4.036181</c:v>
                </c:pt>
                <c:pt idx="314" formatCode="0.00">
                  <c:v>10.59277</c:v>
                </c:pt>
                <c:pt idx="315" formatCode="0.00">
                  <c:v>7.1364179999999999</c:v>
                </c:pt>
                <c:pt idx="316" formatCode="0.00">
                  <c:v>13.25854</c:v>
                </c:pt>
                <c:pt idx="317" formatCode="0.00">
                  <c:v>-7.7357100000000001</c:v>
                </c:pt>
                <c:pt idx="318" formatCode="0.00">
                  <c:v>16.923500000000001</c:v>
                </c:pt>
                <c:pt idx="319" formatCode="0.00">
                  <c:v>0.87929199999999996</c:v>
                </c:pt>
                <c:pt idx="320" formatCode="0.00">
                  <c:v>-2.1900900000000001</c:v>
                </c:pt>
                <c:pt idx="321" formatCode="0.00">
                  <c:v>8.3024959999999997</c:v>
                </c:pt>
                <c:pt idx="322" formatCode="0.00">
                  <c:v>-3.3845399999999999</c:v>
                </c:pt>
                <c:pt idx="323" formatCode="0.00">
                  <c:v>4.883057</c:v>
                </c:pt>
                <c:pt idx="324" formatCode="0.00">
                  <c:v>5.3729680000000002</c:v>
                </c:pt>
                <c:pt idx="325" formatCode="0.00">
                  <c:v>-15.0915</c:v>
                </c:pt>
                <c:pt idx="326" formatCode="0.00">
                  <c:v>15.82146</c:v>
                </c:pt>
                <c:pt idx="327" formatCode="0.00">
                  <c:v>1.8494330000000001</c:v>
                </c:pt>
                <c:pt idx="328" formatCode="0.00">
                  <c:v>-20.256699999999999</c:v>
                </c:pt>
                <c:pt idx="329" formatCode="0.00">
                  <c:v>4.0515939999999997</c:v>
                </c:pt>
                <c:pt idx="330" formatCode="0.00">
                  <c:v>2.1425580000000002</c:v>
                </c:pt>
                <c:pt idx="331" formatCode="0.00">
                  <c:v>8.3552579999999992</c:v>
                </c:pt>
                <c:pt idx="332" formatCode="0.00">
                  <c:v>16.874949999999998</c:v>
                </c:pt>
                <c:pt idx="333" formatCode="0.00">
                  <c:v>13.72894</c:v>
                </c:pt>
                <c:pt idx="334" formatCode="0.00">
                  <c:v>-36.1755</c:v>
                </c:pt>
                <c:pt idx="335" formatCode="0.00">
                  <c:v>2.974863</c:v>
                </c:pt>
                <c:pt idx="336" formatCode="0.00">
                  <c:v>-1.5107299999999999</c:v>
                </c:pt>
                <c:pt idx="337" formatCode="0.00">
                  <c:v>6.0675910000000002</c:v>
                </c:pt>
                <c:pt idx="338" formatCode="0.00">
                  <c:v>10.25554</c:v>
                </c:pt>
                <c:pt idx="339" formatCode="0.00">
                  <c:v>2.379076</c:v>
                </c:pt>
                <c:pt idx="340" formatCode="0.00">
                  <c:v>7.5975999999999999</c:v>
                </c:pt>
                <c:pt idx="341" formatCode="0.00">
                  <c:v>13.37847</c:v>
                </c:pt>
                <c:pt idx="342" formatCode="0.00">
                  <c:v>2.4195090000000001</c:v>
                </c:pt>
                <c:pt idx="343" formatCode="0.00">
                  <c:v>-0.67190000000000005</c:v>
                </c:pt>
                <c:pt idx="344" formatCode="0.00">
                  <c:v>0.31263299999999999</c:v>
                </c:pt>
                <c:pt idx="345" formatCode="0.00">
                  <c:v>9.4554030000000004</c:v>
                </c:pt>
                <c:pt idx="346" formatCode="0.00">
                  <c:v>0.97741400000000001</c:v>
                </c:pt>
                <c:pt idx="347" formatCode="0.00">
                  <c:v>-8.4681700000000006</c:v>
                </c:pt>
                <c:pt idx="348" formatCode="0.00">
                  <c:v>5.9429299999999996</c:v>
                </c:pt>
                <c:pt idx="349" formatCode="0.00">
                  <c:v>4.9189119999999997</c:v>
                </c:pt>
                <c:pt idx="350" formatCode="0.00">
                  <c:v>5.2620909999999999</c:v>
                </c:pt>
                <c:pt idx="351" formatCode="0.00">
                  <c:v>6.141248</c:v>
                </c:pt>
                <c:pt idx="352" formatCode="0.00">
                  <c:v>10.75248</c:v>
                </c:pt>
                <c:pt idx="353" formatCode="0.00">
                  <c:v>0.69408499999999995</c:v>
                </c:pt>
                <c:pt idx="354" formatCode="0.00">
                  <c:v>2.685343</c:v>
                </c:pt>
                <c:pt idx="355" formatCode="0.00">
                  <c:v>1.3266119999999999</c:v>
                </c:pt>
                <c:pt idx="356" formatCode="0.00">
                  <c:v>-4.4051299999999998</c:v>
                </c:pt>
                <c:pt idx="357" formatCode="0.00">
                  <c:v>13.788169999999999</c:v>
                </c:pt>
                <c:pt idx="358" formatCode="0.00">
                  <c:v>2.0298669999999999</c:v>
                </c:pt>
                <c:pt idx="359" formatCode="0.00">
                  <c:v>-4.1099999999999999E-3</c:v>
                </c:pt>
                <c:pt idx="360" formatCode="0.00">
                  <c:v>21.992899999999999</c:v>
                </c:pt>
                <c:pt idx="361" formatCode="0.00">
                  <c:v>20.981359999999999</c:v>
                </c:pt>
                <c:pt idx="362" formatCode="0.00">
                  <c:v>7.7403490000000001</c:v>
                </c:pt>
                <c:pt idx="363" formatCode="0.00">
                  <c:v>-3.6457899999999999</c:v>
                </c:pt>
                <c:pt idx="364" formatCode="0.00">
                  <c:v>12.779909999999999</c:v>
                </c:pt>
                <c:pt idx="365" formatCode="0.00">
                  <c:v>-5.95106</c:v>
                </c:pt>
                <c:pt idx="366" formatCode="0.00">
                  <c:v>1.7555750000000001</c:v>
                </c:pt>
                <c:pt idx="367" formatCode="0.00">
                  <c:v>1.79908</c:v>
                </c:pt>
                <c:pt idx="368" formatCode="0.00">
                  <c:v>8.5933259999999994</c:v>
                </c:pt>
                <c:pt idx="369" formatCode="0.00">
                  <c:v>7.1899499999999996</c:v>
                </c:pt>
                <c:pt idx="370" formatCode="0.00">
                  <c:v>-4.0038</c:v>
                </c:pt>
                <c:pt idx="371" formatCode="0.00">
                  <c:v>2.826689</c:v>
                </c:pt>
                <c:pt idx="372" formatCode="0.00">
                  <c:v>14.822509999999999</c:v>
                </c:pt>
                <c:pt idx="373" formatCode="0.00">
                  <c:v>17.127939999999999</c:v>
                </c:pt>
                <c:pt idx="374" formatCode="0.00">
                  <c:v>22.639060000000001</c:v>
                </c:pt>
                <c:pt idx="375" formatCode="0.00">
                  <c:v>-8.1043500000000002</c:v>
                </c:pt>
                <c:pt idx="376" formatCode="0.00">
                  <c:v>-1.74088</c:v>
                </c:pt>
                <c:pt idx="377" formatCode="0.00">
                  <c:v>-13.096399999999999</c:v>
                </c:pt>
                <c:pt idx="378" formatCode="0.00">
                  <c:v>-2.7218800000000001</c:v>
                </c:pt>
                <c:pt idx="379" formatCode="0.00">
                  <c:v>16.086870000000001</c:v>
                </c:pt>
                <c:pt idx="380" formatCode="0.00">
                  <c:v>-3.3655300000000001</c:v>
                </c:pt>
                <c:pt idx="381" formatCode="0.00">
                  <c:v>-51.342599999999997</c:v>
                </c:pt>
                <c:pt idx="382" formatCode="0.00">
                  <c:v>6.8928859999999998</c:v>
                </c:pt>
                <c:pt idx="383" formatCode="0.00">
                  <c:v>-10.6157</c:v>
                </c:pt>
                <c:pt idx="384" formatCode="0.00">
                  <c:v>1.1120840000000001</c:v>
                </c:pt>
                <c:pt idx="385" formatCode="0.00">
                  <c:v>1.5505800000000001</c:v>
                </c:pt>
                <c:pt idx="386" formatCode="0.00">
                  <c:v>3.7675239999999999</c:v>
                </c:pt>
                <c:pt idx="387" formatCode="0.00">
                  <c:v>8.6664580000000004</c:v>
                </c:pt>
                <c:pt idx="388" formatCode="0.00">
                  <c:v>-4.0289999999999999E-2</c:v>
                </c:pt>
                <c:pt idx="389" formatCode="0.00">
                  <c:v>0.62347399999999997</c:v>
                </c:pt>
                <c:pt idx="390" formatCode="0.00">
                  <c:v>-13.982200000000001</c:v>
                </c:pt>
                <c:pt idx="391" formatCode="0.00">
                  <c:v>2.3240319999999999</c:v>
                </c:pt>
                <c:pt idx="392" formatCode="0.00">
                  <c:v>5.2260410000000004</c:v>
                </c:pt>
                <c:pt idx="393" formatCode="0.00">
                  <c:v>-7.4554799999999997</c:v>
                </c:pt>
                <c:pt idx="394" formatCode="0.00">
                  <c:v>3.0223260000000001</c:v>
                </c:pt>
                <c:pt idx="395" formatCode="0.00">
                  <c:v>11.381</c:v>
                </c:pt>
                <c:pt idx="396" formatCode="0.00">
                  <c:v>5.5107460000000001</c:v>
                </c:pt>
                <c:pt idx="397" formatCode="0.00">
                  <c:v>-10.3215</c:v>
                </c:pt>
                <c:pt idx="398" formatCode="0.00">
                  <c:v>-57.913499999999999</c:v>
                </c:pt>
                <c:pt idx="399" formatCode="0.00">
                  <c:v>13.59172</c:v>
                </c:pt>
                <c:pt idx="400" formatCode="0.00">
                  <c:v>18.190709999999999</c:v>
                </c:pt>
                <c:pt idx="401" formatCode="0.00">
                  <c:v>-6.8534600000000001</c:v>
                </c:pt>
                <c:pt idx="402" formatCode="0.00">
                  <c:v>0.51665000000000005</c:v>
                </c:pt>
                <c:pt idx="403" formatCode="0.00">
                  <c:v>3.120009</c:v>
                </c:pt>
                <c:pt idx="404" formatCode="0.00">
                  <c:v>3.1453630000000001</c:v>
                </c:pt>
                <c:pt idx="405" formatCode="0.00">
                  <c:v>14.253270000000001</c:v>
                </c:pt>
                <c:pt idx="406" formatCode="0.00">
                  <c:v>23.062580000000001</c:v>
                </c:pt>
                <c:pt idx="407" formatCode="0.00">
                  <c:v>1.4677849999999999</c:v>
                </c:pt>
                <c:pt idx="408" formatCode="0.00">
                  <c:v>6.4582079999999999</c:v>
                </c:pt>
                <c:pt idx="409" formatCode="0.00">
                  <c:v>4.7301469999999997</c:v>
                </c:pt>
                <c:pt idx="410" formatCode="0.00">
                  <c:v>17.069759999999999</c:v>
                </c:pt>
                <c:pt idx="411" formatCode="0.00">
                  <c:v>8.9557629999999993</c:v>
                </c:pt>
                <c:pt idx="412" formatCode="0.00">
                  <c:v>19.547440000000002</c:v>
                </c:pt>
                <c:pt idx="413" formatCode="0.00">
                  <c:v>7.625578</c:v>
                </c:pt>
                <c:pt idx="414" formatCode="0.00">
                  <c:v>14.89635</c:v>
                </c:pt>
                <c:pt idx="415" formatCode="0.00">
                  <c:v>15.2225</c:v>
                </c:pt>
                <c:pt idx="416" formatCode="0.00">
                  <c:v>1.7331110000000001</c:v>
                </c:pt>
                <c:pt idx="417" formatCode="0.00">
                  <c:v>-7.7508900000000001</c:v>
                </c:pt>
                <c:pt idx="418" formatCode="0.00">
                  <c:v>8.0254130000000004</c:v>
                </c:pt>
                <c:pt idx="419" formatCode="0.00">
                  <c:v>16.98366</c:v>
                </c:pt>
                <c:pt idx="420" formatCode="0.00">
                  <c:v>-1.92</c:v>
                </c:pt>
                <c:pt idx="421" formatCode="0.00">
                  <c:v>-0.80357999999999996</c:v>
                </c:pt>
                <c:pt idx="422" formatCode="0.00">
                  <c:v>-9.8732199999999999</c:v>
                </c:pt>
                <c:pt idx="423" formatCode="0.00">
                  <c:v>1.4295370000000001</c:v>
                </c:pt>
                <c:pt idx="424" formatCode="0.00">
                  <c:v>-16.360600000000002</c:v>
                </c:pt>
                <c:pt idx="425" formatCode="0.00">
                  <c:v>-4.2576700000000001</c:v>
                </c:pt>
                <c:pt idx="426" formatCode="0.00">
                  <c:v>7.8413740000000001</c:v>
                </c:pt>
                <c:pt idx="427" formatCode="0.00">
                  <c:v>9.7991589999999995</c:v>
                </c:pt>
                <c:pt idx="428" formatCode="0.00">
                  <c:v>1.999047</c:v>
                </c:pt>
                <c:pt idx="429" formatCode="0.00">
                  <c:v>0.53132500000000005</c:v>
                </c:pt>
                <c:pt idx="430" formatCode="0.00">
                  <c:v>-9.8775499999999994</c:v>
                </c:pt>
                <c:pt idx="431" formatCode="0.00">
                  <c:v>0.56016699999999997</c:v>
                </c:pt>
                <c:pt idx="432" formatCode="0.00">
                  <c:v>10.77393</c:v>
                </c:pt>
                <c:pt idx="433" formatCode="0.00">
                  <c:v>25.145520000000001</c:v>
                </c:pt>
                <c:pt idx="434" formatCode="0.00">
                  <c:v>5.7299189999999998</c:v>
                </c:pt>
                <c:pt idx="435" formatCode="0.00">
                  <c:v>14.750679999999999</c:v>
                </c:pt>
                <c:pt idx="436" formatCode="0.00">
                  <c:v>6.5662440000000002</c:v>
                </c:pt>
                <c:pt idx="437" formatCode="0.00">
                  <c:v>31.904669999999999</c:v>
                </c:pt>
                <c:pt idx="438" formatCode="0.00">
                  <c:v>0</c:v>
                </c:pt>
                <c:pt idx="439" formatCode="0.00">
                  <c:v>9.9924370000000007</c:v>
                </c:pt>
                <c:pt idx="440" formatCode="0.00">
                  <c:v>1.1396679999999999</c:v>
                </c:pt>
                <c:pt idx="441" formatCode="0.00">
                  <c:v>-0.23257</c:v>
                </c:pt>
                <c:pt idx="442" formatCode="0.00">
                  <c:v>19.384879999999999</c:v>
                </c:pt>
                <c:pt idx="443" formatCode="0.00">
                  <c:v>22.596150000000002</c:v>
                </c:pt>
                <c:pt idx="444" formatCode="0.00">
                  <c:v>9.5864750000000001</c:v>
                </c:pt>
                <c:pt idx="445" formatCode="0.00">
                  <c:v>2.487552</c:v>
                </c:pt>
                <c:pt idx="446" formatCode="0.00">
                  <c:v>-1431.51</c:v>
                </c:pt>
                <c:pt idx="447" formatCode="0.00">
                  <c:v>0.52570600000000001</c:v>
                </c:pt>
                <c:pt idx="448" formatCode="0.00">
                  <c:v>9.5065620000000006</c:v>
                </c:pt>
                <c:pt idx="449" formatCode="0.00">
                  <c:v>-19.7242</c:v>
                </c:pt>
                <c:pt idx="450" formatCode="0.00">
                  <c:v>15.41802</c:v>
                </c:pt>
                <c:pt idx="451" formatCode="0.00">
                  <c:v>6.4759279999999997</c:v>
                </c:pt>
                <c:pt idx="452" formatCode="0.00">
                  <c:v>5.537388</c:v>
                </c:pt>
                <c:pt idx="453" formatCode="0.00">
                  <c:v>13.64489</c:v>
                </c:pt>
                <c:pt idx="454" formatCode="0.00">
                  <c:v>2.9775589999999998</c:v>
                </c:pt>
                <c:pt idx="455" formatCode="0.00">
                  <c:v>13.34121</c:v>
                </c:pt>
                <c:pt idx="456" formatCode="0.00">
                  <c:v>1.1908780000000001</c:v>
                </c:pt>
                <c:pt idx="457" formatCode="0.00">
                  <c:v>1.156193</c:v>
                </c:pt>
                <c:pt idx="458" formatCode="0.00">
                  <c:v>4.1990499999999997</c:v>
                </c:pt>
                <c:pt idx="459" formatCode="0.00">
                  <c:v>6.3594429999999997</c:v>
                </c:pt>
                <c:pt idx="460" formatCode="0.00">
                  <c:v>1.81915</c:v>
                </c:pt>
                <c:pt idx="461" formatCode="0.00">
                  <c:v>4.3403660000000004</c:v>
                </c:pt>
                <c:pt idx="462" formatCode="0.00">
                  <c:v>3.1518950000000001</c:v>
                </c:pt>
                <c:pt idx="463" formatCode="0.00">
                  <c:v>7.2268030000000003</c:v>
                </c:pt>
                <c:pt idx="464" formatCode="0.00">
                  <c:v>4.0550519999999999</c:v>
                </c:pt>
                <c:pt idx="465" formatCode="0.00">
                  <c:v>-27.322399999999998</c:v>
                </c:pt>
                <c:pt idx="466" formatCode="0.00">
                  <c:v>14.4299</c:v>
                </c:pt>
                <c:pt idx="467" formatCode="0.00">
                  <c:v>-29.513100000000001</c:v>
                </c:pt>
                <c:pt idx="468" formatCode="0.00">
                  <c:v>6.1494939999999998</c:v>
                </c:pt>
                <c:pt idx="469" formatCode="0.00">
                  <c:v>4.0300820000000002</c:v>
                </c:pt>
                <c:pt idx="470" formatCode="0.00">
                  <c:v>2.0028779999999999</c:v>
                </c:pt>
                <c:pt idx="471" formatCode="0.00">
                  <c:v>2.1912389999999999</c:v>
                </c:pt>
                <c:pt idx="472" formatCode="0.00">
                  <c:v>4.7439169999999997</c:v>
                </c:pt>
                <c:pt idx="473" formatCode="0.00">
                  <c:v>-9.3241700000000005</c:v>
                </c:pt>
                <c:pt idx="474" formatCode="0.00">
                  <c:v>-148.29300000000001</c:v>
                </c:pt>
                <c:pt idx="475" formatCode="0.00">
                  <c:v>1.655143</c:v>
                </c:pt>
                <c:pt idx="476" formatCode="0.00">
                  <c:v>5.592543</c:v>
                </c:pt>
                <c:pt idx="477" formatCode="0.00">
                  <c:v>6.0916040000000002</c:v>
                </c:pt>
                <c:pt idx="478" formatCode="0.00">
                  <c:v>13.406790000000001</c:v>
                </c:pt>
                <c:pt idx="479" formatCode="0.00">
                  <c:v>-1.0262899999999999</c:v>
                </c:pt>
                <c:pt idx="480" formatCode="0.00">
                  <c:v>2.7394479999999999</c:v>
                </c:pt>
                <c:pt idx="481" formatCode="0.00">
                  <c:v>9.9840119999999999</c:v>
                </c:pt>
                <c:pt idx="482" formatCode="0.00">
                  <c:v>-0.40598000000000001</c:v>
                </c:pt>
                <c:pt idx="483" formatCode="0.00">
                  <c:v>5.7407380000000003</c:v>
                </c:pt>
                <c:pt idx="484" formatCode="0.00">
                  <c:v>-0.37008000000000002</c:v>
                </c:pt>
                <c:pt idx="485" formatCode="0.00">
                  <c:v>0.14271600000000001</c:v>
                </c:pt>
                <c:pt idx="486" formatCode="0.00">
                  <c:v>-48.768000000000001</c:v>
                </c:pt>
                <c:pt idx="487" formatCode="0.00">
                  <c:v>2.2025800000000002</c:v>
                </c:pt>
                <c:pt idx="488" formatCode="0.00">
                  <c:v>0.81598300000000001</c:v>
                </c:pt>
                <c:pt idx="489" formatCode="0.00">
                  <c:v>9.8415660000000003</c:v>
                </c:pt>
                <c:pt idx="490" formatCode="0.00">
                  <c:v>11.04434</c:v>
                </c:pt>
                <c:pt idx="491" formatCode="0.00">
                  <c:v>4.2448589999999999</c:v>
                </c:pt>
                <c:pt idx="492" formatCode="0.00">
                  <c:v>-3.2804500000000001</c:v>
                </c:pt>
                <c:pt idx="493" formatCode="0.00">
                  <c:v>18.584610000000001</c:v>
                </c:pt>
                <c:pt idx="494" formatCode="0.00">
                  <c:v>2.5136120000000002</c:v>
                </c:pt>
                <c:pt idx="495" formatCode="0.00">
                  <c:v>-3.1173000000000002</c:v>
                </c:pt>
                <c:pt idx="496" formatCode="0.00">
                  <c:v>22.26173</c:v>
                </c:pt>
                <c:pt idx="497" formatCode="0.00">
                  <c:v>0.39685399999999998</c:v>
                </c:pt>
                <c:pt idx="498" formatCode="0.00">
                  <c:v>13.2843</c:v>
                </c:pt>
                <c:pt idx="499" formatCode="0.00">
                  <c:v>0.297481</c:v>
                </c:pt>
                <c:pt idx="500" formatCode="0.00">
                  <c:v>12.92384</c:v>
                </c:pt>
                <c:pt idx="501" formatCode="0.00">
                  <c:v>20.3355</c:v>
                </c:pt>
                <c:pt idx="502" formatCode="0.00">
                  <c:v>7.6170390000000001</c:v>
                </c:pt>
                <c:pt idx="503" formatCode="0.00">
                  <c:v>2.8336E-2</c:v>
                </c:pt>
                <c:pt idx="504" formatCode="0.00">
                  <c:v>4.3374689999999996</c:v>
                </c:pt>
                <c:pt idx="505" formatCode="0.00">
                  <c:v>7.9275630000000001</c:v>
                </c:pt>
                <c:pt idx="506" formatCode="0.00">
                  <c:v>16.329999999999998</c:v>
                </c:pt>
                <c:pt idx="507" formatCode="0.00">
                  <c:v>1.1363639999999999</c:v>
                </c:pt>
                <c:pt idx="508" formatCode="0.00">
                  <c:v>-9.4912399999999995</c:v>
                </c:pt>
                <c:pt idx="509" formatCode="0.00">
                  <c:v>2.918784</c:v>
                </c:pt>
                <c:pt idx="510" formatCode="0.00">
                  <c:v>6.0164080000000002</c:v>
                </c:pt>
                <c:pt idx="511" formatCode="0.00">
                  <c:v>14.90333</c:v>
                </c:pt>
                <c:pt idx="512" formatCode="0.00">
                  <c:v>6.2220420000000001</c:v>
                </c:pt>
                <c:pt idx="513" formatCode="0.00">
                  <c:v>5.512702</c:v>
                </c:pt>
                <c:pt idx="514" formatCode="0.00">
                  <c:v>-13.6058</c:v>
                </c:pt>
                <c:pt idx="515" formatCode="0.00">
                  <c:v>2.7281740000000001</c:v>
                </c:pt>
                <c:pt idx="516" formatCode="0.00">
                  <c:v>12.11417</c:v>
                </c:pt>
                <c:pt idx="517" formatCode="0.00">
                  <c:v>19.202220000000001</c:v>
                </c:pt>
                <c:pt idx="518" formatCode="0.00">
                  <c:v>3.3986710000000002</c:v>
                </c:pt>
                <c:pt idx="519" formatCode="0.00">
                  <c:v>6.9477070000000003</c:v>
                </c:pt>
                <c:pt idx="520" formatCode="0.00">
                  <c:v>-34.028300000000002</c:v>
                </c:pt>
                <c:pt idx="521" formatCode="0.00">
                  <c:v>4.9218989999999998</c:v>
                </c:pt>
                <c:pt idx="522" formatCode="0.00">
                  <c:v>-3.7402199999999999</c:v>
                </c:pt>
                <c:pt idx="523" formatCode="0.00">
                  <c:v>17.806380000000001</c:v>
                </c:pt>
                <c:pt idx="524" formatCode="0.00">
                  <c:v>0.74966500000000003</c:v>
                </c:pt>
                <c:pt idx="525" formatCode="0.00">
                  <c:v>8.8241230000000002</c:v>
                </c:pt>
                <c:pt idx="526" formatCode="0.00">
                  <c:v>5.0338440000000002</c:v>
                </c:pt>
                <c:pt idx="527" formatCode="0.00">
                  <c:v>-7.2503399999999996</c:v>
                </c:pt>
                <c:pt idx="528" formatCode="0.00">
                  <c:v>3.2343600000000001</c:v>
                </c:pt>
                <c:pt idx="529" formatCode="0.00">
                  <c:v>-2.9896500000000001</c:v>
                </c:pt>
                <c:pt idx="530" formatCode="0.00">
                  <c:v>34.351089999999999</c:v>
                </c:pt>
                <c:pt idx="531" formatCode="0.00">
                  <c:v>5.6556490000000004</c:v>
                </c:pt>
                <c:pt idx="532" formatCode="0.00">
                  <c:v>10.51216</c:v>
                </c:pt>
                <c:pt idx="533" formatCode="0.00">
                  <c:v>14.70228</c:v>
                </c:pt>
                <c:pt idx="534" formatCode="0.00">
                  <c:v>2.4135080000000002</c:v>
                </c:pt>
                <c:pt idx="535" formatCode="0.00">
                  <c:v>-2.3932199999999999</c:v>
                </c:pt>
                <c:pt idx="536" formatCode="0.00">
                  <c:v>2.614325</c:v>
                </c:pt>
                <c:pt idx="537" formatCode="0.00">
                  <c:v>0.72568100000000002</c:v>
                </c:pt>
                <c:pt idx="538" formatCode="0.00">
                  <c:v>-3.50962</c:v>
                </c:pt>
                <c:pt idx="539" formatCode="0.00">
                  <c:v>-11.314399999999999</c:v>
                </c:pt>
                <c:pt idx="540" formatCode="0.00">
                  <c:v>14.7743</c:v>
                </c:pt>
                <c:pt idx="541" formatCode="0.00">
                  <c:v>4.5731960000000003</c:v>
                </c:pt>
                <c:pt idx="542" formatCode="0.00">
                  <c:v>0</c:v>
                </c:pt>
                <c:pt idx="543" formatCode="0.00">
                  <c:v>7.2582750000000003</c:v>
                </c:pt>
                <c:pt idx="544" formatCode="0.00">
                  <c:v>2.816535</c:v>
                </c:pt>
                <c:pt idx="545" formatCode="0.00">
                  <c:v>13.89195</c:v>
                </c:pt>
                <c:pt idx="546" formatCode="0.00">
                  <c:v>-1.5692299999999999</c:v>
                </c:pt>
                <c:pt idx="547" formatCode="0.00">
                  <c:v>-6.5077600000000002</c:v>
                </c:pt>
                <c:pt idx="548" formatCode="0.00">
                  <c:v>7.0780960000000004</c:v>
                </c:pt>
                <c:pt idx="549" formatCode="0.00">
                  <c:v>6.6404719999999999</c:v>
                </c:pt>
                <c:pt idx="550" formatCode="0.00">
                  <c:v>8.0199610000000003</c:v>
                </c:pt>
                <c:pt idx="551" formatCode="0.00">
                  <c:v>1.3505480000000001</c:v>
                </c:pt>
                <c:pt idx="552" formatCode="0.00">
                  <c:v>13.22404</c:v>
                </c:pt>
                <c:pt idx="553" formatCode="0.00">
                  <c:v>-20.800999999999998</c:v>
                </c:pt>
                <c:pt idx="554" formatCode="0.00">
                  <c:v>-0.46693000000000001</c:v>
                </c:pt>
                <c:pt idx="555" formatCode="0.00">
                  <c:v>15.850519999999999</c:v>
                </c:pt>
                <c:pt idx="556" formatCode="0.00">
                  <c:v>9.372579</c:v>
                </c:pt>
                <c:pt idx="557" formatCode="0.00">
                  <c:v>6.2469109999999999</c:v>
                </c:pt>
                <c:pt idx="558" formatCode="0.00">
                  <c:v>1.4139200000000001</c:v>
                </c:pt>
                <c:pt idx="559" formatCode="0.00">
                  <c:v>8.975854</c:v>
                </c:pt>
                <c:pt idx="560" formatCode="0.00">
                  <c:v>-0.25501000000000001</c:v>
                </c:pt>
                <c:pt idx="561" formatCode="0.00">
                  <c:v>-6.4221399999999997</c:v>
                </c:pt>
                <c:pt idx="562" formatCode="0.00">
                  <c:v>-5.8639999999999998E-2</c:v>
                </c:pt>
                <c:pt idx="563" formatCode="0.00">
                  <c:v>4.0093379999999996</c:v>
                </c:pt>
                <c:pt idx="564" formatCode="0.00">
                  <c:v>5.3516820000000003</c:v>
                </c:pt>
                <c:pt idx="565" formatCode="0.00">
                  <c:v>-2.5490699999999999</c:v>
                </c:pt>
                <c:pt idx="566" formatCode="0.00">
                  <c:v>-3.1866400000000001</c:v>
                </c:pt>
                <c:pt idx="567" formatCode="0.00">
                  <c:v>1.957014</c:v>
                </c:pt>
                <c:pt idx="568" formatCode="0.00">
                  <c:v>8.2522490000000008</c:v>
                </c:pt>
                <c:pt idx="569" formatCode="0.00">
                  <c:v>-2.5510799999999998</c:v>
                </c:pt>
                <c:pt idx="570" formatCode="0.00">
                  <c:v>3.7441260000000001</c:v>
                </c:pt>
                <c:pt idx="571" formatCode="0.00">
                  <c:v>9.5394710000000007</c:v>
                </c:pt>
                <c:pt idx="572" formatCode="0.00">
                  <c:v>4.7358479999999998</c:v>
                </c:pt>
                <c:pt idx="573" formatCode="0.00">
                  <c:v>3.6005370000000001</c:v>
                </c:pt>
                <c:pt idx="574" formatCode="0.00">
                  <c:v>-5.9976500000000001</c:v>
                </c:pt>
                <c:pt idx="575" formatCode="0.00">
                  <c:v>4.2658449999999997</c:v>
                </c:pt>
                <c:pt idx="576" formatCode="0.00">
                  <c:v>-0.56618999999999997</c:v>
                </c:pt>
                <c:pt idx="577" formatCode="0.00">
                  <c:v>8.5253189999999996</c:v>
                </c:pt>
                <c:pt idx="578" formatCode="0.00">
                  <c:v>-14.496</c:v>
                </c:pt>
                <c:pt idx="579" formatCode="0.00">
                  <c:v>23.856110000000001</c:v>
                </c:pt>
                <c:pt idx="580" formatCode="0.00">
                  <c:v>4.575882</c:v>
                </c:pt>
                <c:pt idx="581" formatCode="0.00">
                  <c:v>-6.8309999999999996E-2</c:v>
                </c:pt>
                <c:pt idx="582" formatCode="0.00">
                  <c:v>4.0705</c:v>
                </c:pt>
                <c:pt idx="583" formatCode="0.00">
                  <c:v>-27.988099999999999</c:v>
                </c:pt>
                <c:pt idx="584" formatCode="0.00">
                  <c:v>1.066719</c:v>
                </c:pt>
                <c:pt idx="585" formatCode="0.00">
                  <c:v>19.53397</c:v>
                </c:pt>
                <c:pt idx="586" formatCode="0.00">
                  <c:v>5.4295949999999999</c:v>
                </c:pt>
                <c:pt idx="587" formatCode="0.00">
                  <c:v>17.081</c:v>
                </c:pt>
                <c:pt idx="588" formatCode="0.00">
                  <c:v>0.86757099999999998</c:v>
                </c:pt>
                <c:pt idx="589" formatCode="0.00">
                  <c:v>12.90428</c:v>
                </c:pt>
                <c:pt idx="590" formatCode="0.00">
                  <c:v>31.131350000000001</c:v>
                </c:pt>
                <c:pt idx="591" formatCode="0.00">
                  <c:v>12.929209999999999</c:v>
                </c:pt>
                <c:pt idx="592" formatCode="0.00">
                  <c:v>-1.68726</c:v>
                </c:pt>
                <c:pt idx="593" formatCode="0.00">
                  <c:v>2.4926550000000001</c:v>
                </c:pt>
                <c:pt idx="594" formatCode="0.00">
                  <c:v>1.8243450000000001</c:v>
                </c:pt>
                <c:pt idx="595" formatCode="0.00">
                  <c:v>3.0187339999999998</c:v>
                </c:pt>
                <c:pt idx="596" formatCode="0.00">
                  <c:v>-0.79520000000000002</c:v>
                </c:pt>
                <c:pt idx="597" formatCode="0.00">
                  <c:v>12.38059</c:v>
                </c:pt>
                <c:pt idx="598" formatCode="0.00">
                  <c:v>3.3216779999999999</c:v>
                </c:pt>
                <c:pt idx="599" formatCode="0.00">
                  <c:v>6.0317170000000004</c:v>
                </c:pt>
                <c:pt idx="600" formatCode="0.00">
                  <c:v>7.7793989999999997</c:v>
                </c:pt>
                <c:pt idx="601" formatCode="0.00">
                  <c:v>2.417176</c:v>
                </c:pt>
                <c:pt idx="602" formatCode="0.00">
                  <c:v>6.4790650000000003</c:v>
                </c:pt>
                <c:pt idx="603" formatCode="0.00">
                  <c:v>-57.9039</c:v>
                </c:pt>
                <c:pt idx="604" formatCode="0.00">
                  <c:v>-30.563199999999998</c:v>
                </c:pt>
                <c:pt idx="605" formatCode="0.00">
                  <c:v>11.658720000000001</c:v>
                </c:pt>
                <c:pt idx="606" formatCode="0.00">
                  <c:v>12.244490000000001</c:v>
                </c:pt>
                <c:pt idx="607" formatCode="0.00">
                  <c:v>6.668749</c:v>
                </c:pt>
                <c:pt idx="608" formatCode="0.00">
                  <c:v>-9.4925999999999995</c:v>
                </c:pt>
                <c:pt idx="609" formatCode="0.00">
                  <c:v>-0.34815000000000002</c:v>
                </c:pt>
                <c:pt idx="610" formatCode="0.00">
                  <c:v>-13.7872</c:v>
                </c:pt>
                <c:pt idx="611" formatCode="0.00">
                  <c:v>12.020580000000001</c:v>
                </c:pt>
                <c:pt idx="612" formatCode="0.00">
                  <c:v>29.012540000000001</c:v>
                </c:pt>
                <c:pt idx="613" formatCode="0.00">
                  <c:v>9.8898779999999995</c:v>
                </c:pt>
                <c:pt idx="614" formatCode="0.00">
                  <c:v>7.408677</c:v>
                </c:pt>
                <c:pt idx="615" formatCode="0.00">
                  <c:v>12.86495</c:v>
                </c:pt>
                <c:pt idx="616" formatCode="0.00">
                  <c:v>-0.14867</c:v>
                </c:pt>
                <c:pt idx="617" formatCode="0.00">
                  <c:v>1.931872</c:v>
                </c:pt>
                <c:pt idx="618" formatCode="0.00">
                  <c:v>9.9763819999999992</c:v>
                </c:pt>
                <c:pt idx="619" formatCode="0.00">
                  <c:v>1.3955550000000001</c:v>
                </c:pt>
                <c:pt idx="620" formatCode="0.00">
                  <c:v>6.104228</c:v>
                </c:pt>
                <c:pt idx="621" formatCode="0.00">
                  <c:v>6.2495750000000001</c:v>
                </c:pt>
                <c:pt idx="622" formatCode="0.00">
                  <c:v>15.254239999999999</c:v>
                </c:pt>
                <c:pt idx="623" formatCode="0.00">
                  <c:v>-7.42387</c:v>
                </c:pt>
                <c:pt idx="624" formatCode="0.00">
                  <c:v>-5.7062400000000002</c:v>
                </c:pt>
                <c:pt idx="625" formatCode="0.00">
                  <c:v>11.24802</c:v>
                </c:pt>
                <c:pt idx="626" formatCode="0.00">
                  <c:v>1.342457</c:v>
                </c:pt>
                <c:pt idx="627" formatCode="0.00">
                  <c:v>8.0164050000000007</c:v>
                </c:pt>
                <c:pt idx="628" formatCode="0.00">
                  <c:v>-51.2425</c:v>
                </c:pt>
                <c:pt idx="629" formatCode="0.00">
                  <c:v>7.6953009999999997</c:v>
                </c:pt>
                <c:pt idx="630" formatCode="0.00">
                  <c:v>0.77320199999999994</c:v>
                </c:pt>
                <c:pt idx="631" formatCode="0.00">
                  <c:v>10.145580000000001</c:v>
                </c:pt>
                <c:pt idx="632" formatCode="0.00">
                  <c:v>-7.7614700000000001</c:v>
                </c:pt>
                <c:pt idx="633" formatCode="0.00">
                  <c:v>3.8572890000000002</c:v>
                </c:pt>
                <c:pt idx="634" formatCode="0.00">
                  <c:v>11.92816</c:v>
                </c:pt>
                <c:pt idx="635" formatCode="0.00">
                  <c:v>0.66655299999999995</c:v>
                </c:pt>
                <c:pt idx="636" formatCode="0.00">
                  <c:v>2.7823699999999998</c:v>
                </c:pt>
                <c:pt idx="637" formatCode="0.00">
                  <c:v>4.1591969999999998</c:v>
                </c:pt>
                <c:pt idx="638" formatCode="0.00">
                  <c:v>5.013166</c:v>
                </c:pt>
                <c:pt idx="639" formatCode="0.00">
                  <c:v>2.264224</c:v>
                </c:pt>
                <c:pt idx="640" formatCode="0.00">
                  <c:v>10.202310000000001</c:v>
                </c:pt>
                <c:pt idx="641" formatCode="0.00">
                  <c:v>-2.9674800000000001</c:v>
                </c:pt>
                <c:pt idx="642" formatCode="0.00">
                  <c:v>-9.7166499999999996</c:v>
                </c:pt>
                <c:pt idx="643" formatCode="0.00">
                  <c:v>-2.5287000000000002</c:v>
                </c:pt>
                <c:pt idx="644" formatCode="0.00">
                  <c:v>1.519091</c:v>
                </c:pt>
                <c:pt idx="645" formatCode="0.00">
                  <c:v>6.549391</c:v>
                </c:pt>
                <c:pt idx="646" formatCode="0.00">
                  <c:v>7.1427329999999998</c:v>
                </c:pt>
                <c:pt idx="647" formatCode="0.00">
                  <c:v>6.7903209999999996</c:v>
                </c:pt>
                <c:pt idx="648" formatCode="0.00">
                  <c:v>-9.3339300000000005</c:v>
                </c:pt>
                <c:pt idx="649" formatCode="0.00">
                  <c:v>0.33335300000000001</c:v>
                </c:pt>
                <c:pt idx="650" formatCode="0.00">
                  <c:v>22.61834</c:v>
                </c:pt>
                <c:pt idx="651" formatCode="0.00">
                  <c:v>4.4505660000000002</c:v>
                </c:pt>
                <c:pt idx="652" formatCode="0.00">
                  <c:v>65.094970000000004</c:v>
                </c:pt>
                <c:pt idx="653" formatCode="0.00">
                  <c:v>16.032109999999999</c:v>
                </c:pt>
                <c:pt idx="654" formatCode="0.00">
                  <c:v>8.1204319999999992</c:v>
                </c:pt>
                <c:pt idx="655" formatCode="0.00">
                  <c:v>1.1483730000000001</c:v>
                </c:pt>
                <c:pt idx="656" formatCode="0.00">
                  <c:v>7.7934229999999998</c:v>
                </c:pt>
                <c:pt idx="657" formatCode="0.00">
                  <c:v>13.90714</c:v>
                </c:pt>
                <c:pt idx="658" formatCode="0.00">
                  <c:v>2.2258800000000001</c:v>
                </c:pt>
                <c:pt idx="659" formatCode="0.00">
                  <c:v>7.2198279999999997</c:v>
                </c:pt>
                <c:pt idx="660" formatCode="0.00">
                  <c:v>4.0294319999999999</c:v>
                </c:pt>
                <c:pt idx="661" formatCode="0.00">
                  <c:v>-0.32311000000000001</c:v>
                </c:pt>
                <c:pt idx="662" formatCode="0.00">
                  <c:v>5.0489829999999998</c:v>
                </c:pt>
                <c:pt idx="663" formatCode="0.00">
                  <c:v>0.579434</c:v>
                </c:pt>
                <c:pt idx="664" formatCode="0.00">
                  <c:v>7.5950530000000001</c:v>
                </c:pt>
                <c:pt idx="665" formatCode="0.00">
                  <c:v>2.868824</c:v>
                </c:pt>
                <c:pt idx="666" formatCode="0.00">
                  <c:v>-1.31159</c:v>
                </c:pt>
                <c:pt idx="667" formatCode="0.00">
                  <c:v>16.87377</c:v>
                </c:pt>
                <c:pt idx="668" formatCode="0.00">
                  <c:v>20.602679999999999</c:v>
                </c:pt>
                <c:pt idx="669" formatCode="0.00">
                  <c:v>10.22012</c:v>
                </c:pt>
                <c:pt idx="670" formatCode="0.00">
                  <c:v>18.284549999999999</c:v>
                </c:pt>
                <c:pt idx="671" formatCode="0.00">
                  <c:v>6.3478430000000001</c:v>
                </c:pt>
                <c:pt idx="672" formatCode="0.00">
                  <c:v>18.317129999999999</c:v>
                </c:pt>
                <c:pt idx="673" formatCode="0.00">
                  <c:v>-0.34201999999999999</c:v>
                </c:pt>
                <c:pt idx="674" formatCode="0.00">
                  <c:v>2.293075</c:v>
                </c:pt>
                <c:pt idx="675" formatCode="0.00">
                  <c:v>3.2146979999999998</c:v>
                </c:pt>
                <c:pt idx="676" formatCode="0.00">
                  <c:v>7.3340639999999997</c:v>
                </c:pt>
                <c:pt idx="677" formatCode="0.00">
                  <c:v>3.8079719999999999</c:v>
                </c:pt>
                <c:pt idx="678" formatCode="0.00">
                  <c:v>0.25636999999999999</c:v>
                </c:pt>
                <c:pt idx="679" formatCode="0.00">
                  <c:v>11.435370000000001</c:v>
                </c:pt>
                <c:pt idx="680" formatCode="0.00">
                  <c:v>18.944130000000001</c:v>
                </c:pt>
                <c:pt idx="681" formatCode="0.00">
                  <c:v>4.7674070000000004</c:v>
                </c:pt>
                <c:pt idx="682" formatCode="0.00">
                  <c:v>3.5982850000000002</c:v>
                </c:pt>
                <c:pt idx="683" formatCode="0.00">
                  <c:v>-1.9664999999999999</c:v>
                </c:pt>
                <c:pt idx="684" formatCode="0.00">
                  <c:v>-4.5714399999999999</c:v>
                </c:pt>
                <c:pt idx="685" formatCode="0.00">
                  <c:v>0.26655299999999998</c:v>
                </c:pt>
                <c:pt idx="686" formatCode="0.00">
                  <c:v>16.13064</c:v>
                </c:pt>
                <c:pt idx="687" formatCode="0.00">
                  <c:v>-7.4290000000000003</c:v>
                </c:pt>
                <c:pt idx="688" formatCode="0.00">
                  <c:v>9.7337799999999994</c:v>
                </c:pt>
                <c:pt idx="689" formatCode="0.00">
                  <c:v>12.628259999999999</c:v>
                </c:pt>
                <c:pt idx="690" formatCode="0.00">
                  <c:v>9.1347649999999998</c:v>
                </c:pt>
                <c:pt idx="691" formatCode="0.00">
                  <c:v>6.934088</c:v>
                </c:pt>
                <c:pt idx="692" formatCode="0.00">
                  <c:v>-29.031099999999999</c:v>
                </c:pt>
                <c:pt idx="693" formatCode="0.00">
                  <c:v>3.9113180000000001</c:v>
                </c:pt>
                <c:pt idx="694" formatCode="0.00">
                  <c:v>-12.5619</c:v>
                </c:pt>
                <c:pt idx="695" formatCode="0.00">
                  <c:v>8.7100770000000001</c:v>
                </c:pt>
                <c:pt idx="696" formatCode="0.00">
                  <c:v>-31.198499999999999</c:v>
                </c:pt>
                <c:pt idx="697" formatCode="0.00">
                  <c:v>-1.96861</c:v>
                </c:pt>
                <c:pt idx="698" formatCode="0.00">
                  <c:v>0.12459199999999999</c:v>
                </c:pt>
                <c:pt idx="699" formatCode="0.00">
                  <c:v>25.529350000000001</c:v>
                </c:pt>
                <c:pt idx="700" formatCode="0.00">
                  <c:v>5.296627</c:v>
                </c:pt>
                <c:pt idx="701" formatCode="0.00">
                  <c:v>14.3323</c:v>
                </c:pt>
                <c:pt idx="702" formatCode="0.00">
                  <c:v>8.0256070000000008</c:v>
                </c:pt>
                <c:pt idx="703" formatCode="0.00">
                  <c:v>35.955710000000003</c:v>
                </c:pt>
                <c:pt idx="704" formatCode="0.00">
                  <c:v>-3.4299499999999998</c:v>
                </c:pt>
                <c:pt idx="705" formatCode="0.00">
                  <c:v>13.09291</c:v>
                </c:pt>
                <c:pt idx="706" formatCode="0.00">
                  <c:v>14.702819999999999</c:v>
                </c:pt>
                <c:pt idx="707" formatCode="0.00">
                  <c:v>14.220140000000001</c:v>
                </c:pt>
                <c:pt idx="708" formatCode="0.00">
                  <c:v>-4.9333299999999998</c:v>
                </c:pt>
                <c:pt idx="709" formatCode="0.00">
                  <c:v>4.65937</c:v>
                </c:pt>
                <c:pt idx="710" formatCode="0.00">
                  <c:v>11.73743</c:v>
                </c:pt>
                <c:pt idx="711" formatCode="0.00">
                  <c:v>16.658950000000001</c:v>
                </c:pt>
                <c:pt idx="712" formatCode="0.00">
                  <c:v>0.73179000000000005</c:v>
                </c:pt>
                <c:pt idx="713" formatCode="0.00">
                  <c:v>-7.3760199999999996</c:v>
                </c:pt>
                <c:pt idx="714" formatCode="0.00">
                  <c:v>12.50911</c:v>
                </c:pt>
                <c:pt idx="715" formatCode="0.00">
                  <c:v>-3.99953</c:v>
                </c:pt>
                <c:pt idx="716" formatCode="0.00">
                  <c:v>-2.4587400000000001</c:v>
                </c:pt>
                <c:pt idx="717" formatCode="0.00">
                  <c:v>9.1538450000000005</c:v>
                </c:pt>
                <c:pt idx="718" formatCode="0.00">
                  <c:v>-0.22302</c:v>
                </c:pt>
                <c:pt idx="719" formatCode="0.00">
                  <c:v>-13.1845</c:v>
                </c:pt>
                <c:pt idx="720" formatCode="0.00">
                  <c:v>1.6897949999999999</c:v>
                </c:pt>
                <c:pt idx="721" formatCode="0.00">
                  <c:v>6.5170170000000001</c:v>
                </c:pt>
                <c:pt idx="722" formatCode="0.00">
                  <c:v>-0.78563000000000005</c:v>
                </c:pt>
                <c:pt idx="723" formatCode="0.00">
                  <c:v>18.622679999999999</c:v>
                </c:pt>
                <c:pt idx="724" formatCode="0.00">
                  <c:v>8.6503759999999996</c:v>
                </c:pt>
                <c:pt idx="725" formatCode="0.00">
                  <c:v>6.4218820000000001</c:v>
                </c:pt>
                <c:pt idx="726" formatCode="0.00">
                  <c:v>10.80719</c:v>
                </c:pt>
                <c:pt idx="727" formatCode="0.00">
                  <c:v>6.0238050000000003</c:v>
                </c:pt>
                <c:pt idx="728" formatCode="0.00">
                  <c:v>12.504009999999999</c:v>
                </c:pt>
                <c:pt idx="729" formatCode="0.00">
                  <c:v>25.042760000000001</c:v>
                </c:pt>
                <c:pt idx="730" formatCode="0.00">
                  <c:v>2.8617940000000002</c:v>
                </c:pt>
                <c:pt idx="731" formatCode="0.00">
                  <c:v>8.6499539999999993</c:v>
                </c:pt>
                <c:pt idx="732" formatCode="0.00">
                  <c:v>8.3281130000000001</c:v>
                </c:pt>
                <c:pt idx="733" formatCode="0.00">
                  <c:v>-45.124899999999997</c:v>
                </c:pt>
                <c:pt idx="734" formatCode="0.00">
                  <c:v>0.40437200000000001</c:v>
                </c:pt>
                <c:pt idx="735" formatCode="0.00">
                  <c:v>0</c:v>
                </c:pt>
                <c:pt idx="736" formatCode="0.00">
                  <c:v>-6.5766</c:v>
                </c:pt>
                <c:pt idx="737" formatCode="0.00">
                  <c:v>0.78852</c:v>
                </c:pt>
                <c:pt idx="738" formatCode="0.00">
                  <c:v>-5.51912</c:v>
                </c:pt>
                <c:pt idx="739" formatCode="0.00">
                  <c:v>-0.94404999999999994</c:v>
                </c:pt>
                <c:pt idx="740" formatCode="0.00">
                  <c:v>0.15165100000000001</c:v>
                </c:pt>
                <c:pt idx="741" formatCode="0.00">
                  <c:v>4.9535010000000002</c:v>
                </c:pt>
                <c:pt idx="742" formatCode="0.00">
                  <c:v>6.1379780000000004</c:v>
                </c:pt>
                <c:pt idx="743" formatCode="0.00">
                  <c:v>12.397589999999999</c:v>
                </c:pt>
                <c:pt idx="744" formatCode="0.00">
                  <c:v>7.642506</c:v>
                </c:pt>
                <c:pt idx="745" formatCode="0.00">
                  <c:v>-4.2141000000000002</c:v>
                </c:pt>
                <c:pt idx="746" formatCode="0.00">
                  <c:v>32.417230000000004</c:v>
                </c:pt>
                <c:pt idx="747" formatCode="0.00">
                  <c:v>2.3940199999999998</c:v>
                </c:pt>
                <c:pt idx="748" formatCode="0.00">
                  <c:v>8.0073819999999998</c:v>
                </c:pt>
                <c:pt idx="749" formatCode="0.00">
                  <c:v>3.3692579999999999</c:v>
                </c:pt>
                <c:pt idx="750" formatCode="0.00">
                  <c:v>14.11017</c:v>
                </c:pt>
                <c:pt idx="751" formatCode="0.00">
                  <c:v>2.0893739999999998</c:v>
                </c:pt>
                <c:pt idx="752" formatCode="0.00">
                  <c:v>-21.0288</c:v>
                </c:pt>
                <c:pt idx="753" formatCode="0.00">
                  <c:v>6.8380979999999996</c:v>
                </c:pt>
                <c:pt idx="754" formatCode="0.00">
                  <c:v>3.0916419999999998</c:v>
                </c:pt>
                <c:pt idx="755" formatCode="0.00">
                  <c:v>6.6051869999999999</c:v>
                </c:pt>
                <c:pt idx="756" formatCode="0.00">
                  <c:v>9.2742559999999994</c:v>
                </c:pt>
                <c:pt idx="757" formatCode="0.00">
                  <c:v>4.658156</c:v>
                </c:pt>
                <c:pt idx="758" formatCode="0.00">
                  <c:v>2.7902610000000001</c:v>
                </c:pt>
                <c:pt idx="759" formatCode="0.00">
                  <c:v>3.64161</c:v>
                </c:pt>
                <c:pt idx="760" formatCode="0.00">
                  <c:v>31.689550000000001</c:v>
                </c:pt>
                <c:pt idx="761" formatCode="0.00">
                  <c:v>6.8884949999999998</c:v>
                </c:pt>
                <c:pt idx="762" formatCode="0.00">
                  <c:v>10.695399999999999</c:v>
                </c:pt>
                <c:pt idx="763" formatCode="0.00">
                  <c:v>-0.85024</c:v>
                </c:pt>
                <c:pt idx="764" formatCode="0.00">
                  <c:v>4.370635</c:v>
                </c:pt>
                <c:pt idx="765" formatCode="0.00">
                  <c:v>24.485880000000002</c:v>
                </c:pt>
                <c:pt idx="766" formatCode="0.00">
                  <c:v>12.16089</c:v>
                </c:pt>
                <c:pt idx="767" formatCode="0.00">
                  <c:v>5.6271599999999999</c:v>
                </c:pt>
                <c:pt idx="768" formatCode="0.00">
                  <c:v>3.7511969999999999</c:v>
                </c:pt>
                <c:pt idx="769" formatCode="0.00">
                  <c:v>19.339590000000001</c:v>
                </c:pt>
                <c:pt idx="770" formatCode="0.00">
                  <c:v>2.8444099999999999</c:v>
                </c:pt>
                <c:pt idx="771" formatCode="0.00">
                  <c:v>1.9705109999999999</c:v>
                </c:pt>
                <c:pt idx="772" formatCode="0.00">
                  <c:v>12.89631</c:v>
                </c:pt>
                <c:pt idx="773" formatCode="0.00">
                  <c:v>2.6379860000000002</c:v>
                </c:pt>
                <c:pt idx="774" formatCode="0.00">
                  <c:v>0.42853200000000002</c:v>
                </c:pt>
                <c:pt idx="775" formatCode="0.00">
                  <c:v>2.344252</c:v>
                </c:pt>
                <c:pt idx="776" formatCode="0.00">
                  <c:v>-1.34649</c:v>
                </c:pt>
                <c:pt idx="777" formatCode="0.00">
                  <c:v>2.8628670000000001</c:v>
                </c:pt>
                <c:pt idx="778" formatCode="0.00">
                  <c:v>5.5379350000000001</c:v>
                </c:pt>
                <c:pt idx="779" formatCode="0.00">
                  <c:v>38.667470000000002</c:v>
                </c:pt>
                <c:pt idx="780" formatCode="0.00">
                  <c:v>14.760429999999999</c:v>
                </c:pt>
                <c:pt idx="781" formatCode="0.00">
                  <c:v>36.280929999999998</c:v>
                </c:pt>
                <c:pt idx="782" formatCode="0.00">
                  <c:v>0</c:v>
                </c:pt>
                <c:pt idx="783" formatCode="0.00">
                  <c:v>2.950885</c:v>
                </c:pt>
                <c:pt idx="784" formatCode="0.00">
                  <c:v>1.012032</c:v>
                </c:pt>
                <c:pt idx="785" formatCode="0.00">
                  <c:v>-50.341900000000003</c:v>
                </c:pt>
                <c:pt idx="786" formatCode="0.00">
                  <c:v>1.843375</c:v>
                </c:pt>
                <c:pt idx="787" formatCode="0.00">
                  <c:v>8.6121669999999995</c:v>
                </c:pt>
                <c:pt idx="788" formatCode="0.00">
                  <c:v>-2.2071900000000002</c:v>
                </c:pt>
                <c:pt idx="789" formatCode="0.00">
                  <c:v>1.2003140000000001</c:v>
                </c:pt>
                <c:pt idx="790" formatCode="0.00">
                  <c:v>35.726170000000003</c:v>
                </c:pt>
                <c:pt idx="791" formatCode="0.00">
                  <c:v>28.072980000000001</c:v>
                </c:pt>
                <c:pt idx="792" formatCode="0.00">
                  <c:v>4.118538</c:v>
                </c:pt>
                <c:pt idx="793" formatCode="0.00">
                  <c:v>15.005890000000001</c:v>
                </c:pt>
                <c:pt idx="794" formatCode="0.00">
                  <c:v>-5.6729799999999999</c:v>
                </c:pt>
                <c:pt idx="795" formatCode="0.00">
                  <c:v>3.7067169999999998</c:v>
                </c:pt>
                <c:pt idx="796" formatCode="0.00">
                  <c:v>13.22602</c:v>
                </c:pt>
                <c:pt idx="797" formatCode="0.00">
                  <c:v>-6.0182399999999996</c:v>
                </c:pt>
                <c:pt idx="798" formatCode="0.00">
                  <c:v>3.1312310000000001</c:v>
                </c:pt>
                <c:pt idx="799" formatCode="0.00">
                  <c:v>3.9642719999999998</c:v>
                </c:pt>
                <c:pt idx="800" formatCode="0.00">
                  <c:v>4.3609530000000003</c:v>
                </c:pt>
                <c:pt idx="801" formatCode="0.00">
                  <c:v>29.108309999999999</c:v>
                </c:pt>
                <c:pt idx="802" formatCode="0.00">
                  <c:v>8.9433679999999995</c:v>
                </c:pt>
                <c:pt idx="803" formatCode="0.00">
                  <c:v>11.615550000000001</c:v>
                </c:pt>
                <c:pt idx="804" formatCode="0.00">
                  <c:v>9.8127320000000005</c:v>
                </c:pt>
                <c:pt idx="805" formatCode="0.00">
                  <c:v>0.92891900000000005</c:v>
                </c:pt>
                <c:pt idx="806" formatCode="0.00">
                  <c:v>-8.6298100000000009</c:v>
                </c:pt>
                <c:pt idx="807" formatCode="0.00">
                  <c:v>0.74203799999999998</c:v>
                </c:pt>
                <c:pt idx="808" formatCode="0.00">
                  <c:v>8.0968999999999999E-2</c:v>
                </c:pt>
                <c:pt idx="809" formatCode="0.00">
                  <c:v>17.497070000000001</c:v>
                </c:pt>
                <c:pt idx="810" formatCode="0.00">
                  <c:v>5.7380139999999997</c:v>
                </c:pt>
                <c:pt idx="811" formatCode="0.00">
                  <c:v>1.5571459999999999</c:v>
                </c:pt>
                <c:pt idx="812" formatCode="0.00">
                  <c:v>-5.1635200000000001</c:v>
                </c:pt>
                <c:pt idx="813" formatCode="0.00">
                  <c:v>9.678801</c:v>
                </c:pt>
                <c:pt idx="814" formatCode="0.00">
                  <c:v>10.488160000000001</c:v>
                </c:pt>
                <c:pt idx="815" formatCode="0.00">
                  <c:v>1.0988979999999999</c:v>
                </c:pt>
                <c:pt idx="816" formatCode="0.00">
                  <c:v>6.467123</c:v>
                </c:pt>
                <c:pt idx="817" formatCode="0.00">
                  <c:v>-1.71031</c:v>
                </c:pt>
                <c:pt idx="818" formatCode="0.00">
                  <c:v>-11.202999999999999</c:v>
                </c:pt>
                <c:pt idx="819" formatCode="0.00">
                  <c:v>2.8259110000000001</c:v>
                </c:pt>
                <c:pt idx="820" formatCode="0.00">
                  <c:v>15.623189999999999</c:v>
                </c:pt>
                <c:pt idx="821" formatCode="0.00">
                  <c:v>5.0373910000000004</c:v>
                </c:pt>
                <c:pt idx="822" formatCode="0.00">
                  <c:v>-5.3667199999999999</c:v>
                </c:pt>
                <c:pt idx="823" formatCode="0.00">
                  <c:v>-1.7133400000000001</c:v>
                </c:pt>
                <c:pt idx="824" formatCode="0.00">
                  <c:v>8.9178669999999993</c:v>
                </c:pt>
                <c:pt idx="825" formatCode="0.00">
                  <c:v>-79.494299999999996</c:v>
                </c:pt>
                <c:pt idx="826" formatCode="0.00">
                  <c:v>-1.5957300000000001</c:v>
                </c:pt>
                <c:pt idx="827" formatCode="0.00">
                  <c:v>14.77406</c:v>
                </c:pt>
                <c:pt idx="828" formatCode="0.00">
                  <c:v>5.188987</c:v>
                </c:pt>
                <c:pt idx="829" formatCode="0.00">
                  <c:v>7.8082269999999996</c:v>
                </c:pt>
                <c:pt idx="830" formatCode="0.00">
                  <c:v>10.35511</c:v>
                </c:pt>
                <c:pt idx="831" formatCode="0.00">
                  <c:v>14.807869999999999</c:v>
                </c:pt>
                <c:pt idx="832" formatCode="0.00">
                  <c:v>8.8525010000000002</c:v>
                </c:pt>
                <c:pt idx="833" formatCode="0.00">
                  <c:v>14.162459999999999</c:v>
                </c:pt>
                <c:pt idx="834" formatCode="0.00">
                  <c:v>-2.5978500000000002</c:v>
                </c:pt>
                <c:pt idx="835" formatCode="0.00">
                  <c:v>11.31729</c:v>
                </c:pt>
                <c:pt idx="836" formatCode="0.00">
                  <c:v>0.64250700000000005</c:v>
                </c:pt>
                <c:pt idx="837" formatCode="0.00">
                  <c:v>20.987649999999999</c:v>
                </c:pt>
                <c:pt idx="838" formatCode="0.00">
                  <c:v>3.251058</c:v>
                </c:pt>
                <c:pt idx="839" formatCode="0.00">
                  <c:v>-14.1876</c:v>
                </c:pt>
                <c:pt idx="840" formatCode="0.00">
                  <c:v>-1.1160099999999999</c:v>
                </c:pt>
                <c:pt idx="841" formatCode="0.00">
                  <c:v>-10.1343</c:v>
                </c:pt>
                <c:pt idx="842" formatCode="0.00">
                  <c:v>2.814702</c:v>
                </c:pt>
                <c:pt idx="843" formatCode="0.00">
                  <c:v>23.378589999999999</c:v>
                </c:pt>
                <c:pt idx="844" formatCode="0.00">
                  <c:v>13.66066</c:v>
                </c:pt>
                <c:pt idx="845" formatCode="0.00">
                  <c:v>7.0208360000000001</c:v>
                </c:pt>
                <c:pt idx="846" formatCode="0.00">
                  <c:v>8.9212480000000003</c:v>
                </c:pt>
                <c:pt idx="847" formatCode="0.00">
                  <c:v>-0.2787</c:v>
                </c:pt>
                <c:pt idx="848" formatCode="0.00">
                  <c:v>0.39002199999999998</c:v>
                </c:pt>
                <c:pt idx="849" formatCode="0.00">
                  <c:v>38.348120000000002</c:v>
                </c:pt>
                <c:pt idx="850" formatCode="0.00">
                  <c:v>12.880750000000001</c:v>
                </c:pt>
                <c:pt idx="851" formatCode="0.00">
                  <c:v>2.3647209999999999</c:v>
                </c:pt>
                <c:pt idx="852" formatCode="0.00">
                  <c:v>8.8955420000000007</c:v>
                </c:pt>
                <c:pt idx="853" formatCode="0.00">
                  <c:v>2.0763319999999998</c:v>
                </c:pt>
                <c:pt idx="854" formatCode="0.00">
                  <c:v>16.604500000000002</c:v>
                </c:pt>
                <c:pt idx="855" formatCode="0.00">
                  <c:v>-3.17347</c:v>
                </c:pt>
                <c:pt idx="856" formatCode="0.00">
                  <c:v>5.1834280000000001</c:v>
                </c:pt>
                <c:pt idx="857" formatCode="0.00">
                  <c:v>14.62693</c:v>
                </c:pt>
                <c:pt idx="858" formatCode="0.00">
                  <c:v>5.2839689999999999</c:v>
                </c:pt>
                <c:pt idx="859" formatCode="0.00">
                  <c:v>9.6545830000000006</c:v>
                </c:pt>
                <c:pt idx="860" formatCode="0.00">
                  <c:v>-1.8671199999999999</c:v>
                </c:pt>
                <c:pt idx="861" formatCode="0.00">
                  <c:v>5.2488070000000002</c:v>
                </c:pt>
                <c:pt idx="862" formatCode="0.00">
                  <c:v>0.31002600000000002</c:v>
                </c:pt>
                <c:pt idx="863" formatCode="0.00">
                  <c:v>2.9643139999999999</c:v>
                </c:pt>
                <c:pt idx="864" formatCode="0.00">
                  <c:v>-0.97114999999999996</c:v>
                </c:pt>
                <c:pt idx="865" formatCode="0.00">
                  <c:v>0.537748</c:v>
                </c:pt>
                <c:pt idx="866" formatCode="0.00">
                  <c:v>5.4564810000000001</c:v>
                </c:pt>
                <c:pt idx="867" formatCode="0.00">
                  <c:v>0.211451</c:v>
                </c:pt>
                <c:pt idx="868" formatCode="0.00">
                  <c:v>10.00878</c:v>
                </c:pt>
                <c:pt idx="869" formatCode="0.00">
                  <c:v>1.208162</c:v>
                </c:pt>
                <c:pt idx="870" formatCode="0.00">
                  <c:v>-36.206800000000001</c:v>
                </c:pt>
                <c:pt idx="871" formatCode="0.00">
                  <c:v>9.5788530000000005</c:v>
                </c:pt>
                <c:pt idx="872" formatCode="0.00">
                  <c:v>9.0867459999999998</c:v>
                </c:pt>
                <c:pt idx="873" formatCode="0.00">
                  <c:v>-14.7873</c:v>
                </c:pt>
                <c:pt idx="874" formatCode="0.00">
                  <c:v>8.1898400000000002</c:v>
                </c:pt>
                <c:pt idx="875" formatCode="0.00">
                  <c:v>7.0136900000000004</c:v>
                </c:pt>
                <c:pt idx="876" formatCode="0.00">
                  <c:v>-6.3241399999999999</c:v>
                </c:pt>
                <c:pt idx="877" formatCode="0.00">
                  <c:v>2.4201679999999999</c:v>
                </c:pt>
                <c:pt idx="878" formatCode="0.00">
                  <c:v>8.8143419999999999</c:v>
                </c:pt>
                <c:pt idx="879" formatCode="0.00">
                  <c:v>3.196761</c:v>
                </c:pt>
                <c:pt idx="880" formatCode="0.00">
                  <c:v>7.0304640000000003</c:v>
                </c:pt>
                <c:pt idx="881" formatCode="0.00">
                  <c:v>-22.400099999999998</c:v>
                </c:pt>
                <c:pt idx="882" formatCode="0.00">
                  <c:v>18.222529999999999</c:v>
                </c:pt>
                <c:pt idx="883" formatCode="0.00">
                  <c:v>2.8128000000000002</c:v>
                </c:pt>
                <c:pt idx="884" formatCode="0.00">
                  <c:v>1.3826940000000001</c:v>
                </c:pt>
                <c:pt idx="885" formatCode="0.00">
                  <c:v>-4.57552</c:v>
                </c:pt>
                <c:pt idx="886" formatCode="0.00">
                  <c:v>3.2787579999999998</c:v>
                </c:pt>
                <c:pt idx="887" formatCode="0.00">
                  <c:v>1.098716</c:v>
                </c:pt>
                <c:pt idx="888" formatCode="0.00">
                  <c:v>10.97443</c:v>
                </c:pt>
                <c:pt idx="889" formatCode="0.00">
                  <c:v>5.4533189999999996</c:v>
                </c:pt>
                <c:pt idx="890" formatCode="0.00">
                  <c:v>22.037330000000001</c:v>
                </c:pt>
                <c:pt idx="891" formatCode="0.00">
                  <c:v>-5.8232699999999999</c:v>
                </c:pt>
                <c:pt idx="892" formatCode="0.00">
                  <c:v>19.954660000000001</c:v>
                </c:pt>
                <c:pt idx="893" formatCode="0.00">
                  <c:v>7.9561190000000002</c:v>
                </c:pt>
                <c:pt idx="894" formatCode="0.00">
                  <c:v>-4.9868399999999999</c:v>
                </c:pt>
                <c:pt idx="895" formatCode="0.00">
                  <c:v>17.0931</c:v>
                </c:pt>
                <c:pt idx="896" formatCode="0.00">
                  <c:v>-26.433499999999999</c:v>
                </c:pt>
                <c:pt idx="897" formatCode="0.00">
                  <c:v>3.153213</c:v>
                </c:pt>
                <c:pt idx="898" formatCode="0.00">
                  <c:v>8.0083300000000008</c:v>
                </c:pt>
                <c:pt idx="899" formatCode="0.00">
                  <c:v>0.27511000000000002</c:v>
                </c:pt>
                <c:pt idx="900" formatCode="0.00">
                  <c:v>4.7856300000000003</c:v>
                </c:pt>
                <c:pt idx="901" formatCode="0.00">
                  <c:v>0.52239000000000002</c:v>
                </c:pt>
                <c:pt idx="902" formatCode="0.00">
                  <c:v>-2.4238200000000001</c:v>
                </c:pt>
                <c:pt idx="903" formatCode="0.00">
                  <c:v>11.363440000000001</c:v>
                </c:pt>
                <c:pt idx="904" formatCode="0.00">
                  <c:v>-18.422499999999999</c:v>
                </c:pt>
                <c:pt idx="905" formatCode="0.00">
                  <c:v>19.706689999999998</c:v>
                </c:pt>
                <c:pt idx="906" formatCode="0.00">
                  <c:v>8.9238479999999996</c:v>
                </c:pt>
                <c:pt idx="907" formatCode="0.00">
                  <c:v>9.7309280000000005</c:v>
                </c:pt>
                <c:pt idx="908" formatCode="0.00">
                  <c:v>10.329370000000001</c:v>
                </c:pt>
                <c:pt idx="909" formatCode="0.00">
                  <c:v>4.8539500000000002</c:v>
                </c:pt>
                <c:pt idx="910" formatCode="0.00">
                  <c:v>0.26349699999999998</c:v>
                </c:pt>
                <c:pt idx="911" formatCode="0.00">
                  <c:v>-6.7954600000000003</c:v>
                </c:pt>
                <c:pt idx="912" formatCode="0.00">
                  <c:v>-0.87470999999999999</c:v>
                </c:pt>
                <c:pt idx="913" formatCode="0.00">
                  <c:v>-1.0592200000000001</c:v>
                </c:pt>
                <c:pt idx="914" formatCode="0.00">
                  <c:v>0.57376400000000005</c:v>
                </c:pt>
                <c:pt idx="915" formatCode="0.00">
                  <c:v>10.96312</c:v>
                </c:pt>
                <c:pt idx="916" formatCode="0.00">
                  <c:v>9.4133659999999999</c:v>
                </c:pt>
                <c:pt idx="917" formatCode="0.00">
                  <c:v>10.472020000000001</c:v>
                </c:pt>
                <c:pt idx="918" formatCode="0.00">
                  <c:v>6.8358749999999997</c:v>
                </c:pt>
                <c:pt idx="919" formatCode="0.00">
                  <c:v>10.57776</c:v>
                </c:pt>
                <c:pt idx="920" formatCode="0.00">
                  <c:v>15.00728</c:v>
                </c:pt>
                <c:pt idx="921" formatCode="0.00">
                  <c:v>0.65133700000000005</c:v>
                </c:pt>
                <c:pt idx="922" formatCode="0.00">
                  <c:v>-21.215299999999999</c:v>
                </c:pt>
                <c:pt idx="923" formatCode="0.00">
                  <c:v>17.79935</c:v>
                </c:pt>
                <c:pt idx="924" formatCode="0.00">
                  <c:v>-15.4817</c:v>
                </c:pt>
                <c:pt idx="925" formatCode="0.00">
                  <c:v>4.877624</c:v>
                </c:pt>
                <c:pt idx="926" formatCode="0.00">
                  <c:v>-182.62200000000001</c:v>
                </c:pt>
                <c:pt idx="927" formatCode="0.00">
                  <c:v>9.4770070000000004</c:v>
                </c:pt>
                <c:pt idx="928" formatCode="0.00">
                  <c:v>4.3635650000000004</c:v>
                </c:pt>
                <c:pt idx="929" formatCode="0.00">
                  <c:v>10.689629999999999</c:v>
                </c:pt>
                <c:pt idx="930" formatCode="0.00">
                  <c:v>6.0814820000000003</c:v>
                </c:pt>
                <c:pt idx="931" formatCode="0.00">
                  <c:v>1.4979769999999999</c:v>
                </c:pt>
                <c:pt idx="932" formatCode="0.00">
                  <c:v>4.0885899999999999</c:v>
                </c:pt>
                <c:pt idx="933" formatCode="0.00">
                  <c:v>13.21909</c:v>
                </c:pt>
                <c:pt idx="934" formatCode="0.00">
                  <c:v>11.04467</c:v>
                </c:pt>
                <c:pt idx="935" formatCode="0.00">
                  <c:v>40.729190000000003</c:v>
                </c:pt>
                <c:pt idx="936" formatCode="0.00">
                  <c:v>-2.8952399999999998</c:v>
                </c:pt>
                <c:pt idx="937" formatCode="0.00">
                  <c:v>7.6097859999999997</c:v>
                </c:pt>
                <c:pt idx="938" formatCode="0.00">
                  <c:v>6.0831109999999997</c:v>
                </c:pt>
                <c:pt idx="939" formatCode="0.00">
                  <c:v>8.6085860000000007</c:v>
                </c:pt>
                <c:pt idx="940" formatCode="0.00">
                  <c:v>10.019629999999999</c:v>
                </c:pt>
                <c:pt idx="941" formatCode="0.00">
                  <c:v>7.0421420000000001</c:v>
                </c:pt>
                <c:pt idx="942" formatCode="0.00">
                  <c:v>5.5749769999999996</c:v>
                </c:pt>
                <c:pt idx="943" formatCode="0.00">
                  <c:v>9.1719609999999996</c:v>
                </c:pt>
                <c:pt idx="944" formatCode="0.00">
                  <c:v>9.0803150000000006</c:v>
                </c:pt>
                <c:pt idx="945" formatCode="0.00">
                  <c:v>-11.850300000000001</c:v>
                </c:pt>
                <c:pt idx="946" formatCode="0.00">
                  <c:v>-2.1111200000000001</c:v>
                </c:pt>
                <c:pt idx="947" formatCode="0.00">
                  <c:v>0.87453400000000003</c:v>
                </c:pt>
                <c:pt idx="948" formatCode="0.00">
                  <c:v>7.313167</c:v>
                </c:pt>
                <c:pt idx="949" formatCode="0.00">
                  <c:v>-45.358800000000002</c:v>
                </c:pt>
                <c:pt idx="950" formatCode="0.00">
                  <c:v>13.50924</c:v>
                </c:pt>
                <c:pt idx="951" formatCode="0.00">
                  <c:v>8.5132139999999996</c:v>
                </c:pt>
                <c:pt idx="952" formatCode="0.00">
                  <c:v>16.306809999999999</c:v>
                </c:pt>
                <c:pt idx="953" formatCode="0.00">
                  <c:v>-63.481299999999997</c:v>
                </c:pt>
                <c:pt idx="954" formatCode="0.00">
                  <c:v>34.933190000000003</c:v>
                </c:pt>
                <c:pt idx="955" formatCode="0.00">
                  <c:v>8.4852810000000005</c:v>
                </c:pt>
                <c:pt idx="956" formatCode="0.00">
                  <c:v>-1.9366699999999999</c:v>
                </c:pt>
                <c:pt idx="957" formatCode="0.00">
                  <c:v>-33.3812</c:v>
                </c:pt>
                <c:pt idx="958" formatCode="0.00">
                  <c:v>1.18197</c:v>
                </c:pt>
                <c:pt idx="959" formatCode="0.00">
                  <c:v>11.30387</c:v>
                </c:pt>
                <c:pt idx="960" formatCode="0.00">
                  <c:v>-1.5203599999999999</c:v>
                </c:pt>
                <c:pt idx="961" formatCode="0.00">
                  <c:v>26.29504</c:v>
                </c:pt>
                <c:pt idx="962" formatCode="0.00">
                  <c:v>5.1054370000000002</c:v>
                </c:pt>
                <c:pt idx="963" formatCode="0.00">
                  <c:v>5.1457100000000002</c:v>
                </c:pt>
                <c:pt idx="964" formatCode="0.00">
                  <c:v>-24.387799999999999</c:v>
                </c:pt>
                <c:pt idx="965" formatCode="0.00">
                  <c:v>6.6851500000000001</c:v>
                </c:pt>
                <c:pt idx="966" formatCode="0.00">
                  <c:v>-1.2841100000000001</c:v>
                </c:pt>
                <c:pt idx="967" formatCode="0.00">
                  <c:v>0.17352400000000001</c:v>
                </c:pt>
                <c:pt idx="968" formatCode="0.00">
                  <c:v>-9.3560099999999995</c:v>
                </c:pt>
                <c:pt idx="969" formatCode="0.00">
                  <c:v>14.146089999999999</c:v>
                </c:pt>
                <c:pt idx="970" formatCode="0.00">
                  <c:v>-6.5350000000000005E-2</c:v>
                </c:pt>
                <c:pt idx="971" formatCode="0.00">
                  <c:v>3.8958499999999998</c:v>
                </c:pt>
                <c:pt idx="972" formatCode="0.00">
                  <c:v>-3.3527800000000001</c:v>
                </c:pt>
                <c:pt idx="973" formatCode="0.00">
                  <c:v>-1.27335</c:v>
                </c:pt>
                <c:pt idx="974" formatCode="0.00">
                  <c:v>16.91807</c:v>
                </c:pt>
                <c:pt idx="975" formatCode="0.00">
                  <c:v>12.926439999999999</c:v>
                </c:pt>
                <c:pt idx="976" formatCode="0.00">
                  <c:v>-0.20316000000000001</c:v>
                </c:pt>
                <c:pt idx="977" formatCode="0.00">
                  <c:v>9.5870499999999996</c:v>
                </c:pt>
                <c:pt idx="978" formatCode="0.00">
                  <c:v>2.0049999999999998E-2</c:v>
                </c:pt>
                <c:pt idx="979" formatCode="0.00">
                  <c:v>7.0576270000000001</c:v>
                </c:pt>
                <c:pt idx="980" formatCode="0.00">
                  <c:v>12.99728</c:v>
                </c:pt>
                <c:pt idx="981" formatCode="0.00">
                  <c:v>6.2611679999999996</c:v>
                </c:pt>
                <c:pt idx="982" formatCode="0.00">
                  <c:v>21.776779999999999</c:v>
                </c:pt>
                <c:pt idx="983" formatCode="0.00">
                  <c:v>6.8582260000000002</c:v>
                </c:pt>
                <c:pt idx="984" formatCode="0.00">
                  <c:v>9.8781250000000007</c:v>
                </c:pt>
                <c:pt idx="985" formatCode="0.00">
                  <c:v>2.8964639999999999</c:v>
                </c:pt>
                <c:pt idx="986" formatCode="0.00">
                  <c:v>1.930002</c:v>
                </c:pt>
                <c:pt idx="987" formatCode="0.00">
                  <c:v>10.95294</c:v>
                </c:pt>
                <c:pt idx="988" formatCode="0.00">
                  <c:v>-2.5413999999999999</c:v>
                </c:pt>
                <c:pt idx="989" formatCode="0.00">
                  <c:v>3.987466</c:v>
                </c:pt>
                <c:pt idx="990" formatCode="0.00">
                  <c:v>30.017430000000001</c:v>
                </c:pt>
                <c:pt idx="991" formatCode="0.00">
                  <c:v>80.663520000000005</c:v>
                </c:pt>
                <c:pt idx="992" formatCode="0.00">
                  <c:v>12.989369999999999</c:v>
                </c:pt>
                <c:pt idx="993" formatCode="0.00">
                  <c:v>-0.20558000000000001</c:v>
                </c:pt>
                <c:pt idx="994" formatCode="0.00">
                  <c:v>-9.3468599999999995</c:v>
                </c:pt>
                <c:pt idx="995" formatCode="0.00">
                  <c:v>6.7597149999999999</c:v>
                </c:pt>
                <c:pt idx="996" formatCode="0.00">
                  <c:v>8.7428360000000005</c:v>
                </c:pt>
                <c:pt idx="997" formatCode="0.00">
                  <c:v>8.0201860000000007</c:v>
                </c:pt>
                <c:pt idx="998" formatCode="0.00">
                  <c:v>24.150569999999998</c:v>
                </c:pt>
                <c:pt idx="999" formatCode="0.00">
                  <c:v>-10.8127</c:v>
                </c:pt>
                <c:pt idx="1000" formatCode="0.00">
                  <c:v>9.4676369999999999</c:v>
                </c:pt>
                <c:pt idx="1001" formatCode="0.00">
                  <c:v>-4.7731300000000001</c:v>
                </c:pt>
                <c:pt idx="1002" formatCode="0.00">
                  <c:v>1.5288889999999999</c:v>
                </c:pt>
                <c:pt idx="1003" formatCode="0.00">
                  <c:v>-10.248699999999999</c:v>
                </c:pt>
                <c:pt idx="1004" formatCode="0.00">
                  <c:v>6.5436969999999999</c:v>
                </c:pt>
                <c:pt idx="1005" formatCode="0.00">
                  <c:v>3.9567109999999999</c:v>
                </c:pt>
                <c:pt idx="1006" formatCode="0.00">
                  <c:v>7.3172110000000004</c:v>
                </c:pt>
                <c:pt idx="1007" formatCode="0.00">
                  <c:v>12.85923</c:v>
                </c:pt>
                <c:pt idx="1008" formatCode="0.00">
                  <c:v>-7.3770499999999997</c:v>
                </c:pt>
                <c:pt idx="1009" formatCode="0.00">
                  <c:v>6.8691000000000002E-2</c:v>
                </c:pt>
                <c:pt idx="1010" formatCode="0.00">
                  <c:v>-20.3126</c:v>
                </c:pt>
                <c:pt idx="1011" formatCode="0.00">
                  <c:v>4.1280450000000002</c:v>
                </c:pt>
                <c:pt idx="1012" formatCode="0.00">
                  <c:v>19.233550000000001</c:v>
                </c:pt>
                <c:pt idx="1013" formatCode="0.00">
                  <c:v>-11.517200000000001</c:v>
                </c:pt>
                <c:pt idx="1014" formatCode="0.00">
                  <c:v>22.695889999999999</c:v>
                </c:pt>
                <c:pt idx="1015" formatCode="0.00">
                  <c:v>-23.350100000000001</c:v>
                </c:pt>
                <c:pt idx="1016" formatCode="0.00">
                  <c:v>-12.667199999999999</c:v>
                </c:pt>
                <c:pt idx="1017" formatCode="0.00">
                  <c:v>9.0353349999999999</c:v>
                </c:pt>
                <c:pt idx="1018" formatCode="0.00">
                  <c:v>8.8553999999999995</c:v>
                </c:pt>
                <c:pt idx="1019" formatCode="0.00">
                  <c:v>3.4316010000000001</c:v>
                </c:pt>
                <c:pt idx="1020" formatCode="0.00">
                  <c:v>-7.6948600000000003</c:v>
                </c:pt>
                <c:pt idx="1021" formatCode="0.00">
                  <c:v>6.2132490000000002</c:v>
                </c:pt>
                <c:pt idx="1022" formatCode="0.00">
                  <c:v>6.3984300000000003</c:v>
                </c:pt>
                <c:pt idx="1023" formatCode="0.00">
                  <c:v>-4.0705499999999999</c:v>
                </c:pt>
                <c:pt idx="1024" formatCode="0.00">
                  <c:v>-10.5756</c:v>
                </c:pt>
                <c:pt idx="1025" formatCode="0.00">
                  <c:v>21.354040000000001</c:v>
                </c:pt>
                <c:pt idx="1026" formatCode="0.00">
                  <c:v>13.22418</c:v>
                </c:pt>
                <c:pt idx="1027" formatCode="0.00">
                  <c:v>3.59388</c:v>
                </c:pt>
                <c:pt idx="1028" formatCode="0.00">
                  <c:v>18.781330000000001</c:v>
                </c:pt>
                <c:pt idx="1029" formatCode="0.00">
                  <c:v>12.579090000000001</c:v>
                </c:pt>
                <c:pt idx="1030" formatCode="0.00">
                  <c:v>14.337859999999999</c:v>
                </c:pt>
                <c:pt idx="1031" formatCode="0.00">
                  <c:v>-6.0468700000000002</c:v>
                </c:pt>
                <c:pt idx="1032" formatCode="0.00">
                  <c:v>-9.7463800000000003</c:v>
                </c:pt>
                <c:pt idx="1033" formatCode="0.00">
                  <c:v>5.397913</c:v>
                </c:pt>
                <c:pt idx="1034" formatCode="0.00">
                  <c:v>-0.64205000000000001</c:v>
                </c:pt>
                <c:pt idx="1035" formatCode="0.00">
                  <c:v>8.4541769999999996</c:v>
                </c:pt>
                <c:pt idx="1036" formatCode="0.00">
                  <c:v>4.8432399999999998</c:v>
                </c:pt>
                <c:pt idx="1037" formatCode="0.00">
                  <c:v>0.71268600000000004</c:v>
                </c:pt>
                <c:pt idx="1038" formatCode="0.00">
                  <c:v>-3.3496899999999998</c:v>
                </c:pt>
                <c:pt idx="1039" formatCode="0.00">
                  <c:v>6.2138020000000003</c:v>
                </c:pt>
                <c:pt idx="1040" formatCode="0.00">
                  <c:v>5.6377220000000001</c:v>
                </c:pt>
                <c:pt idx="1041" formatCode="0.00">
                  <c:v>-2.36659</c:v>
                </c:pt>
                <c:pt idx="1042" formatCode="0.00">
                  <c:v>-34.1021</c:v>
                </c:pt>
                <c:pt idx="1043" formatCode="0.00">
                  <c:v>13.318239999999999</c:v>
                </c:pt>
                <c:pt idx="1044" formatCode="0.00">
                  <c:v>5.1415410000000001</c:v>
                </c:pt>
                <c:pt idx="1045" formatCode="0.00">
                  <c:v>-5.0020000000000002E-2</c:v>
                </c:pt>
                <c:pt idx="1046" formatCode="0.00">
                  <c:v>6.892671</c:v>
                </c:pt>
                <c:pt idx="1047" formatCode="0.00">
                  <c:v>-33.161299999999997</c:v>
                </c:pt>
                <c:pt idx="1048" formatCode="0.00">
                  <c:v>5.984451</c:v>
                </c:pt>
                <c:pt idx="1049" formatCode="0.00">
                  <c:v>2.3908830000000001</c:v>
                </c:pt>
                <c:pt idx="1050" formatCode="0.00">
                  <c:v>7.6923079999999997</c:v>
                </c:pt>
                <c:pt idx="1051" formatCode="0.00">
                  <c:v>6.5066329999999999</c:v>
                </c:pt>
                <c:pt idx="1052" formatCode="0.00">
                  <c:v>1.8108</c:v>
                </c:pt>
                <c:pt idx="1053" formatCode="0.00">
                  <c:v>-6.7780000000000007E-2</c:v>
                </c:pt>
                <c:pt idx="1054" formatCode="0.00">
                  <c:v>5.1135130000000002</c:v>
                </c:pt>
                <c:pt idx="1055" formatCode="0.00">
                  <c:v>10.158060000000001</c:v>
                </c:pt>
                <c:pt idx="1056" formatCode="0.00">
                  <c:v>5.6329630000000002</c:v>
                </c:pt>
                <c:pt idx="1057" formatCode="0.00">
                  <c:v>16.700959999999998</c:v>
                </c:pt>
                <c:pt idx="1058" formatCode="0.00">
                  <c:v>6.9427250000000003</c:v>
                </c:pt>
                <c:pt idx="1059" formatCode="0.00">
                  <c:v>7.3609119999999999</c:v>
                </c:pt>
                <c:pt idx="1060" formatCode="0.00">
                  <c:v>6.5131829999999997</c:v>
                </c:pt>
                <c:pt idx="1061" formatCode="0.00">
                  <c:v>0.32586500000000002</c:v>
                </c:pt>
                <c:pt idx="1062" formatCode="0.00">
                  <c:v>17.41357</c:v>
                </c:pt>
                <c:pt idx="1063" formatCode="0.00">
                  <c:v>-24.429400000000001</c:v>
                </c:pt>
                <c:pt idx="1064" formatCode="0.00">
                  <c:v>-19.1694</c:v>
                </c:pt>
                <c:pt idx="1065" formatCode="0.00">
                  <c:v>0.566496</c:v>
                </c:pt>
                <c:pt idx="1066" formatCode="0.00">
                  <c:v>14.07696</c:v>
                </c:pt>
                <c:pt idx="1067" formatCode="0.00">
                  <c:v>4.1311099999999996</c:v>
                </c:pt>
                <c:pt idx="1068" formatCode="0.00">
                  <c:v>3.0648240000000002</c:v>
                </c:pt>
                <c:pt idx="1069" formatCode="0.00">
                  <c:v>17.074259999999999</c:v>
                </c:pt>
                <c:pt idx="1070" formatCode="0.00">
                  <c:v>10.90488</c:v>
                </c:pt>
                <c:pt idx="1071" formatCode="0.00">
                  <c:v>20.774319999999999</c:v>
                </c:pt>
                <c:pt idx="1072" formatCode="0.00">
                  <c:v>3.5689790000000001</c:v>
                </c:pt>
                <c:pt idx="1073" formatCode="0.00">
                  <c:v>4.2083380000000004</c:v>
                </c:pt>
                <c:pt idx="1074" formatCode="0.00">
                  <c:v>2.8369</c:v>
                </c:pt>
                <c:pt idx="1075" formatCode="0.00">
                  <c:v>10.16086</c:v>
                </c:pt>
                <c:pt idx="1076" formatCode="0.00">
                  <c:v>10.382669999999999</c:v>
                </c:pt>
                <c:pt idx="1077" formatCode="0.00">
                  <c:v>9.7041029999999999</c:v>
                </c:pt>
                <c:pt idx="1078" formatCode="0.00">
                  <c:v>-4.4613699999999996</c:v>
                </c:pt>
                <c:pt idx="1079" formatCode="0.00">
                  <c:v>11.558149999999999</c:v>
                </c:pt>
                <c:pt idx="1080" formatCode="0.00">
                  <c:v>-3.43194</c:v>
                </c:pt>
                <c:pt idx="1081" formatCode="0.00">
                  <c:v>4.0248989999999996</c:v>
                </c:pt>
                <c:pt idx="1082" formatCode="0.00">
                  <c:v>4.9914019999999999</c:v>
                </c:pt>
                <c:pt idx="1083" formatCode="0.00">
                  <c:v>4.5978339999999998</c:v>
                </c:pt>
                <c:pt idx="1084" formatCode="0.00">
                  <c:v>14.236499999999999</c:v>
                </c:pt>
                <c:pt idx="1085" formatCode="0.00">
                  <c:v>7.3741149999999998</c:v>
                </c:pt>
                <c:pt idx="1086" formatCode="0.00">
                  <c:v>-11.1591</c:v>
                </c:pt>
                <c:pt idx="1087" formatCode="0.00">
                  <c:v>-1.7095199999999999</c:v>
                </c:pt>
                <c:pt idx="1088" formatCode="0.00">
                  <c:v>6.8004309999999997</c:v>
                </c:pt>
                <c:pt idx="1089" formatCode="0.00">
                  <c:v>1.441902</c:v>
                </c:pt>
                <c:pt idx="1090" formatCode="0.00">
                  <c:v>3.4148309999999999</c:v>
                </c:pt>
                <c:pt idx="1091" formatCode="0.00">
                  <c:v>-5.0546499999999996</c:v>
                </c:pt>
                <c:pt idx="1092" formatCode="0.00">
                  <c:v>4.5725410000000002</c:v>
                </c:pt>
                <c:pt idx="1093" formatCode="0.00">
                  <c:v>6.3666729999999996</c:v>
                </c:pt>
                <c:pt idx="1094" formatCode="0.00">
                  <c:v>13.51033</c:v>
                </c:pt>
                <c:pt idx="1095" formatCode="0.00">
                  <c:v>3.3244319999999998</c:v>
                </c:pt>
                <c:pt idx="1096" formatCode="0.00">
                  <c:v>3.2771819999999998</c:v>
                </c:pt>
                <c:pt idx="1097" formatCode="0.00">
                  <c:v>12.724460000000001</c:v>
                </c:pt>
                <c:pt idx="1098" formatCode="0.00">
                  <c:v>4.6602030000000001</c:v>
                </c:pt>
                <c:pt idx="1099" formatCode="0.00">
                  <c:v>-20.124400000000001</c:v>
                </c:pt>
                <c:pt idx="1100" formatCode="0.00">
                  <c:v>12.248100000000001</c:v>
                </c:pt>
                <c:pt idx="1101" formatCode="0.00">
                  <c:v>-8.7650299999999994</c:v>
                </c:pt>
                <c:pt idx="1102" formatCode="0.00">
                  <c:v>7.6923079999999997</c:v>
                </c:pt>
                <c:pt idx="1103" formatCode="0.00">
                  <c:v>0.88872099999999998</c:v>
                </c:pt>
                <c:pt idx="1104" formatCode="0.00">
                  <c:v>5.9295929999999997</c:v>
                </c:pt>
                <c:pt idx="1105" formatCode="0.00">
                  <c:v>10.89701</c:v>
                </c:pt>
                <c:pt idx="1106" formatCode="0.00">
                  <c:v>8.2821850000000001</c:v>
                </c:pt>
                <c:pt idx="1107" formatCode="0.00">
                  <c:v>20.703430000000001</c:v>
                </c:pt>
                <c:pt idx="1108" formatCode="0.00">
                  <c:v>-19.304600000000001</c:v>
                </c:pt>
                <c:pt idx="1109" formatCode="0.00">
                  <c:v>19.639289999999999</c:v>
                </c:pt>
                <c:pt idx="1110" formatCode="0.00">
                  <c:v>4.1567280000000002</c:v>
                </c:pt>
                <c:pt idx="1111" formatCode="0.00">
                  <c:v>12.90513</c:v>
                </c:pt>
                <c:pt idx="1112" formatCode="0.00">
                  <c:v>-0.37630999999999998</c:v>
                </c:pt>
                <c:pt idx="1113" formatCode="0.00">
                  <c:v>-28.572399999999998</c:v>
                </c:pt>
                <c:pt idx="1114" formatCode="0.00">
                  <c:v>12.22573</c:v>
                </c:pt>
                <c:pt idx="1115" formatCode="0.00">
                  <c:v>-47.107599999999998</c:v>
                </c:pt>
                <c:pt idx="1116" formatCode="0.00">
                  <c:v>2.1419090000000001</c:v>
                </c:pt>
                <c:pt idx="1117" formatCode="0.00">
                  <c:v>1.7700979999999999</c:v>
                </c:pt>
                <c:pt idx="1118" formatCode="0.00">
                  <c:v>8.9641099999999998</c:v>
                </c:pt>
                <c:pt idx="1119" formatCode="0.00">
                  <c:v>2.0777839999999999</c:v>
                </c:pt>
                <c:pt idx="1120" formatCode="0.00">
                  <c:v>-5.3446800000000003</c:v>
                </c:pt>
                <c:pt idx="1121" formatCode="0.00">
                  <c:v>2.3594930000000001</c:v>
                </c:pt>
                <c:pt idx="1122" formatCode="0.00">
                  <c:v>10.91283</c:v>
                </c:pt>
                <c:pt idx="1123" formatCode="0.00">
                  <c:v>-0.60324999999999995</c:v>
                </c:pt>
                <c:pt idx="1124" formatCode="0.00">
                  <c:v>6.1242749999999999</c:v>
                </c:pt>
                <c:pt idx="1125" formatCode="0.00">
                  <c:v>-5.4187099999999999</c:v>
                </c:pt>
                <c:pt idx="1126" formatCode="0.00">
                  <c:v>-3.1998000000000002</c:v>
                </c:pt>
                <c:pt idx="1127" formatCode="0.00">
                  <c:v>11.572609999999999</c:v>
                </c:pt>
                <c:pt idx="1128" formatCode="0.00">
                  <c:v>-5694.14</c:v>
                </c:pt>
                <c:pt idx="1129" formatCode="0.00">
                  <c:v>2.078919</c:v>
                </c:pt>
                <c:pt idx="1130" formatCode="0.00">
                  <c:v>-12.762700000000001</c:v>
                </c:pt>
                <c:pt idx="1131" formatCode="0.00">
                  <c:v>0.33601799999999998</c:v>
                </c:pt>
                <c:pt idx="1132" formatCode="0.00">
                  <c:v>10.885490000000001</c:v>
                </c:pt>
                <c:pt idx="1133" formatCode="0.00">
                  <c:v>-17.007000000000001</c:v>
                </c:pt>
                <c:pt idx="1134" formatCode="0.00">
                  <c:v>-2.7310500000000002</c:v>
                </c:pt>
                <c:pt idx="1135" formatCode="0.00">
                  <c:v>9.111974</c:v>
                </c:pt>
                <c:pt idx="1136" formatCode="0.00">
                  <c:v>-2.7564099999999998</c:v>
                </c:pt>
                <c:pt idx="1137" formatCode="0.00">
                  <c:v>-0.36807000000000001</c:v>
                </c:pt>
                <c:pt idx="1138" formatCode="0.00">
                  <c:v>6.2307519999999998</c:v>
                </c:pt>
                <c:pt idx="1139" formatCode="0.00">
                  <c:v>1.348198</c:v>
                </c:pt>
                <c:pt idx="1140" formatCode="0.00">
                  <c:v>-7.1195500000000003</c:v>
                </c:pt>
                <c:pt idx="1141" formatCode="0.00">
                  <c:v>7.2244400000000004</c:v>
                </c:pt>
                <c:pt idx="1142" formatCode="0.00">
                  <c:v>6.5064479999999998</c:v>
                </c:pt>
                <c:pt idx="1143" formatCode="0.00">
                  <c:v>6.74003</c:v>
                </c:pt>
                <c:pt idx="1144" formatCode="0.00">
                  <c:v>5.8371269999999997</c:v>
                </c:pt>
                <c:pt idx="1145" formatCode="0.00">
                  <c:v>0.251469</c:v>
                </c:pt>
                <c:pt idx="1146" formatCode="0.00">
                  <c:v>14.91854</c:v>
                </c:pt>
                <c:pt idx="1147" formatCode="0.00">
                  <c:v>11.344110000000001</c:v>
                </c:pt>
                <c:pt idx="1148" formatCode="0.00">
                  <c:v>3.5997840000000001</c:v>
                </c:pt>
                <c:pt idx="1149" formatCode="0.00">
                  <c:v>8.4544639999999998</c:v>
                </c:pt>
                <c:pt idx="1150" formatCode="0.00">
                  <c:v>5.0063329999999997</c:v>
                </c:pt>
                <c:pt idx="1151" formatCode="0.00">
                  <c:v>30.465689999999999</c:v>
                </c:pt>
                <c:pt idx="1152" formatCode="0.00">
                  <c:v>5.4561799999999998</c:v>
                </c:pt>
                <c:pt idx="1153" formatCode="0.00">
                  <c:v>-10.2469</c:v>
                </c:pt>
                <c:pt idx="1154" formatCode="0.00">
                  <c:v>-1.83788</c:v>
                </c:pt>
                <c:pt idx="1155" formatCode="0.00">
                  <c:v>-15.885</c:v>
                </c:pt>
                <c:pt idx="1156" formatCode="0.00">
                  <c:v>7.5863360000000002</c:v>
                </c:pt>
                <c:pt idx="1157" formatCode="0.00">
                  <c:v>18.40483</c:v>
                </c:pt>
                <c:pt idx="1158" formatCode="0.00">
                  <c:v>-0.3639</c:v>
                </c:pt>
                <c:pt idx="1159" formatCode="0.00">
                  <c:v>3.3040129999999999</c:v>
                </c:pt>
                <c:pt idx="1160" formatCode="0.00">
                  <c:v>3.6905E-2</c:v>
                </c:pt>
                <c:pt idx="1161" formatCode="0.00">
                  <c:v>4.6422129999999999</c:v>
                </c:pt>
                <c:pt idx="1162" formatCode="0.00">
                  <c:v>10.75164</c:v>
                </c:pt>
                <c:pt idx="1163" formatCode="0.00">
                  <c:v>7.161829</c:v>
                </c:pt>
                <c:pt idx="1164" formatCode="0.00">
                  <c:v>-18.510999999999999</c:v>
                </c:pt>
                <c:pt idx="1165" formatCode="0.00">
                  <c:v>6.2185059999999996</c:v>
                </c:pt>
                <c:pt idx="1166" formatCode="0.00">
                  <c:v>2.6232479999999998</c:v>
                </c:pt>
                <c:pt idx="1167" formatCode="0.00">
                  <c:v>4.760122</c:v>
                </c:pt>
                <c:pt idx="1168" formatCode="0.00">
                  <c:v>0.57014200000000004</c:v>
                </c:pt>
                <c:pt idx="1169" formatCode="0.00">
                  <c:v>4.2908239999999997</c:v>
                </c:pt>
                <c:pt idx="1170" formatCode="0.00">
                  <c:v>4.4136800000000003</c:v>
                </c:pt>
                <c:pt idx="1171" formatCode="0.00">
                  <c:v>4.8913039999999999</c:v>
                </c:pt>
                <c:pt idx="1172" formatCode="0.00">
                  <c:v>2.5224329999999999</c:v>
                </c:pt>
                <c:pt idx="1173" formatCode="0.00">
                  <c:v>-227.559</c:v>
                </c:pt>
                <c:pt idx="1174" formatCode="0.00">
                  <c:v>9.4385670000000008</c:v>
                </c:pt>
                <c:pt idx="1175" formatCode="0.00">
                  <c:v>7.3325370000000003</c:v>
                </c:pt>
                <c:pt idx="1176" formatCode="0.00">
                  <c:v>1.0824959999999999</c:v>
                </c:pt>
                <c:pt idx="1177" formatCode="0.00">
                  <c:v>5.3373460000000001</c:v>
                </c:pt>
                <c:pt idx="1178" formatCode="0.00">
                  <c:v>-233.738</c:v>
                </c:pt>
                <c:pt idx="1179" formatCode="0.00">
                  <c:v>18.383880000000001</c:v>
                </c:pt>
                <c:pt idx="1180" formatCode="0.00">
                  <c:v>11.977650000000001</c:v>
                </c:pt>
                <c:pt idx="1181" formatCode="0.00">
                  <c:v>14.04344</c:v>
                </c:pt>
                <c:pt idx="1182" formatCode="0.00">
                  <c:v>10.683260000000001</c:v>
                </c:pt>
                <c:pt idx="1183" formatCode="0.00">
                  <c:v>9.0396049999999999</c:v>
                </c:pt>
                <c:pt idx="1184" formatCode="0.00">
                  <c:v>-1677.5</c:v>
                </c:pt>
                <c:pt idx="1185" formatCode="0.00">
                  <c:v>3.6444779999999999</c:v>
                </c:pt>
                <c:pt idx="1186" formatCode="0.00">
                  <c:v>-13.2858</c:v>
                </c:pt>
                <c:pt idx="1187" formatCode="0.00">
                  <c:v>1.483241</c:v>
                </c:pt>
                <c:pt idx="1188" formatCode="0.00">
                  <c:v>5.0206559999999998</c:v>
                </c:pt>
                <c:pt idx="1189" formatCode="0.00">
                  <c:v>0.95549700000000004</c:v>
                </c:pt>
                <c:pt idx="1190" formatCode="0.00">
                  <c:v>9.772437</c:v>
                </c:pt>
                <c:pt idx="1191" formatCode="0.00">
                  <c:v>17.84055</c:v>
                </c:pt>
                <c:pt idx="1192" formatCode="0.00">
                  <c:v>0.33645700000000001</c:v>
                </c:pt>
                <c:pt idx="1193" formatCode="0.00">
                  <c:v>12.39044</c:v>
                </c:pt>
                <c:pt idx="1194" formatCode="0.00">
                  <c:v>4.6933600000000002</c:v>
                </c:pt>
                <c:pt idx="1195" formatCode="0.00">
                  <c:v>8.3508910000000007</c:v>
                </c:pt>
                <c:pt idx="1196" formatCode="0.00">
                  <c:v>8.0381660000000004</c:v>
                </c:pt>
                <c:pt idx="1197" formatCode="0.00">
                  <c:v>8.9834420000000001</c:v>
                </c:pt>
                <c:pt idx="1198" formatCode="0.00">
                  <c:v>28.678159999999998</c:v>
                </c:pt>
                <c:pt idx="1199" formatCode="0.00">
                  <c:v>18.11749</c:v>
                </c:pt>
                <c:pt idx="1200" formatCode="0.00">
                  <c:v>-51.760599999999997</c:v>
                </c:pt>
                <c:pt idx="1201" formatCode="0.00">
                  <c:v>6.5119499999999997</c:v>
                </c:pt>
                <c:pt idx="1202" formatCode="0.00">
                  <c:v>19.509910000000001</c:v>
                </c:pt>
                <c:pt idx="1203" formatCode="0.00">
                  <c:v>-3.1801599999999999</c:v>
                </c:pt>
                <c:pt idx="1204" formatCode="0.00">
                  <c:v>2.1880709999999999</c:v>
                </c:pt>
                <c:pt idx="1205" formatCode="0.00">
                  <c:v>7.2855489999999996</c:v>
                </c:pt>
                <c:pt idx="1206" formatCode="0.00">
                  <c:v>-7.7288300000000003</c:v>
                </c:pt>
                <c:pt idx="1207" formatCode="0.00">
                  <c:v>11.4962</c:v>
                </c:pt>
                <c:pt idx="1208" formatCode="0.00">
                  <c:v>22.780360000000002</c:v>
                </c:pt>
                <c:pt idx="1209" formatCode="0.00">
                  <c:v>9.1219950000000001</c:v>
                </c:pt>
                <c:pt idx="1210" formatCode="0.00">
                  <c:v>10.84801</c:v>
                </c:pt>
                <c:pt idx="1211" formatCode="0.00">
                  <c:v>4.3394810000000001</c:v>
                </c:pt>
                <c:pt idx="1212" formatCode="0.00">
                  <c:v>7.8630740000000001</c:v>
                </c:pt>
                <c:pt idx="1213" formatCode="0.00">
                  <c:v>18.67848</c:v>
                </c:pt>
                <c:pt idx="1214" formatCode="0.00">
                  <c:v>33.654380000000003</c:v>
                </c:pt>
                <c:pt idx="1215" formatCode="0.00">
                  <c:v>1.462E-3</c:v>
                </c:pt>
                <c:pt idx="1216" formatCode="0.00">
                  <c:v>8.0519069999999999</c:v>
                </c:pt>
                <c:pt idx="1217" formatCode="0.00">
                  <c:v>6.9409330000000002</c:v>
                </c:pt>
                <c:pt idx="1218" formatCode="0.00">
                  <c:v>3.6094200000000001</c:v>
                </c:pt>
                <c:pt idx="1219" formatCode="0.00">
                  <c:v>9.2111940000000008</c:v>
                </c:pt>
                <c:pt idx="1220" formatCode="0.00">
                  <c:v>-6.7028499999999998</c:v>
                </c:pt>
                <c:pt idx="1221" formatCode="0.00">
                  <c:v>8.3279750000000003</c:v>
                </c:pt>
                <c:pt idx="1222" formatCode="0.00">
                  <c:v>-1.8738900000000001</c:v>
                </c:pt>
                <c:pt idx="1223" formatCode="0.00">
                  <c:v>9.7409230000000004</c:v>
                </c:pt>
                <c:pt idx="1224" formatCode="0.00">
                  <c:v>-1.7253700000000001</c:v>
                </c:pt>
                <c:pt idx="1225" formatCode="0.00">
                  <c:v>7.1781249999999996</c:v>
                </c:pt>
                <c:pt idx="1226" formatCode="0.00">
                  <c:v>35.560040000000001</c:v>
                </c:pt>
                <c:pt idx="1227" formatCode="0.00">
                  <c:v>4.7986019999999998</c:v>
                </c:pt>
                <c:pt idx="1228" formatCode="0.00">
                  <c:v>9.3396819999999998</c:v>
                </c:pt>
                <c:pt idx="1229" formatCode="0.00">
                  <c:v>7.0332710000000001</c:v>
                </c:pt>
                <c:pt idx="1230" formatCode="0.00">
                  <c:v>11.60965</c:v>
                </c:pt>
                <c:pt idx="1231" formatCode="0.00">
                  <c:v>2.868331</c:v>
                </c:pt>
                <c:pt idx="1232" formatCode="0.00">
                  <c:v>9.502084</c:v>
                </c:pt>
                <c:pt idx="1233" formatCode="0.00">
                  <c:v>1.9805999999999999</c:v>
                </c:pt>
                <c:pt idx="1234" formatCode="0.00">
                  <c:v>-4731.2299999999996</c:v>
                </c:pt>
                <c:pt idx="1235" formatCode="0.00">
                  <c:v>-2.8673199999999999</c:v>
                </c:pt>
                <c:pt idx="1236" formatCode="0.00">
                  <c:v>8.5434459999999994</c:v>
                </c:pt>
                <c:pt idx="1237" formatCode="0.00">
                  <c:v>12.016819999999999</c:v>
                </c:pt>
                <c:pt idx="1238" formatCode="0.00">
                  <c:v>-27.326799999999999</c:v>
                </c:pt>
                <c:pt idx="1239" formatCode="0.00">
                  <c:v>-7.8871399999999996</c:v>
                </c:pt>
                <c:pt idx="1240" formatCode="0.00">
                  <c:v>-3.8637899999999998</c:v>
                </c:pt>
                <c:pt idx="1241" formatCode="0.00">
                  <c:v>2.9799630000000001</c:v>
                </c:pt>
                <c:pt idx="1242" formatCode="0.00">
                  <c:v>37.532080000000001</c:v>
                </c:pt>
                <c:pt idx="1243" formatCode="0.00">
                  <c:v>8.3756690000000003</c:v>
                </c:pt>
                <c:pt idx="1244" formatCode="0.00">
                  <c:v>-69.099199999999996</c:v>
                </c:pt>
                <c:pt idx="1245" formatCode="0.00">
                  <c:v>12.613530000000001</c:v>
                </c:pt>
                <c:pt idx="1246" formatCode="0.00">
                  <c:v>-23.755400000000002</c:v>
                </c:pt>
                <c:pt idx="1247" formatCode="0.00">
                  <c:v>30.456</c:v>
                </c:pt>
                <c:pt idx="1248" formatCode="0.00">
                  <c:v>5.5514789999999996</c:v>
                </c:pt>
                <c:pt idx="1249" formatCode="0.00">
                  <c:v>6.9252710000000004</c:v>
                </c:pt>
                <c:pt idx="1250" formatCode="0.00">
                  <c:v>-6.9893700000000001</c:v>
                </c:pt>
                <c:pt idx="1251" formatCode="0.00">
                  <c:v>-40.189399999999999</c:v>
                </c:pt>
                <c:pt idx="1252" formatCode="0.00">
                  <c:v>3.4135390000000001</c:v>
                </c:pt>
                <c:pt idx="1253" formatCode="0.00">
                  <c:v>1.950534</c:v>
                </c:pt>
                <c:pt idx="1254" formatCode="0.00">
                  <c:v>1.9417150000000001</c:v>
                </c:pt>
                <c:pt idx="1255" formatCode="0.00">
                  <c:v>2.432992</c:v>
                </c:pt>
                <c:pt idx="1256" formatCode="0.00">
                  <c:v>-11.693</c:v>
                </c:pt>
                <c:pt idx="1257" formatCode="0.00">
                  <c:v>8.4129950000000004</c:v>
                </c:pt>
                <c:pt idx="1258" formatCode="0.00">
                  <c:v>-2.2591000000000001</c:v>
                </c:pt>
                <c:pt idx="1259" formatCode="0.00">
                  <c:v>17.036960000000001</c:v>
                </c:pt>
                <c:pt idx="1260" formatCode="0.00">
                  <c:v>-19.813300000000002</c:v>
                </c:pt>
                <c:pt idx="1261" formatCode="0.00">
                  <c:v>-134.97300000000001</c:v>
                </c:pt>
                <c:pt idx="1262" formatCode="0.00">
                  <c:v>8.0251769999999993</c:v>
                </c:pt>
                <c:pt idx="1263" formatCode="0.00">
                  <c:v>16.244209999999999</c:v>
                </c:pt>
                <c:pt idx="1264" formatCode="0.00">
                  <c:v>30.36063</c:v>
                </c:pt>
                <c:pt idx="1265" formatCode="0.00">
                  <c:v>-10.114699999999999</c:v>
                </c:pt>
                <c:pt idx="1266" formatCode="0.00">
                  <c:v>17.884789999999999</c:v>
                </c:pt>
                <c:pt idx="1267" formatCode="0.00">
                  <c:v>-1.68468</c:v>
                </c:pt>
                <c:pt idx="1268" formatCode="0.00">
                  <c:v>0.72780900000000004</c:v>
                </c:pt>
                <c:pt idx="1269" formatCode="0.00">
                  <c:v>-7.3468999999999998</c:v>
                </c:pt>
                <c:pt idx="1270" formatCode="0.00">
                  <c:v>-78.531000000000006</c:v>
                </c:pt>
                <c:pt idx="1271" formatCode="0.00">
                  <c:v>-1.1287499999999999</c:v>
                </c:pt>
                <c:pt idx="1272" formatCode="0.00">
                  <c:v>12.68243</c:v>
                </c:pt>
                <c:pt idx="1273" formatCode="0.00">
                  <c:v>2.8796580000000001</c:v>
                </c:pt>
                <c:pt idx="1274" formatCode="0.00">
                  <c:v>-49.257399999999997</c:v>
                </c:pt>
                <c:pt idx="1275" formatCode="0.00">
                  <c:v>37.297469999999997</c:v>
                </c:pt>
                <c:pt idx="1276" formatCode="0.00">
                  <c:v>1.290106</c:v>
                </c:pt>
                <c:pt idx="1277" formatCode="0.00">
                  <c:v>-5.71509</c:v>
                </c:pt>
                <c:pt idx="1278" formatCode="0.00">
                  <c:v>3.881923</c:v>
                </c:pt>
                <c:pt idx="1279" formatCode="0.00">
                  <c:v>3.8045779999999998</c:v>
                </c:pt>
                <c:pt idx="1280" formatCode="0.00">
                  <c:v>3.543005</c:v>
                </c:pt>
                <c:pt idx="1281" formatCode="0.00">
                  <c:v>3.0916290000000002</c:v>
                </c:pt>
                <c:pt idx="1282" formatCode="0.00">
                  <c:v>-3.97505</c:v>
                </c:pt>
                <c:pt idx="1283" formatCode="0.00">
                  <c:v>5.5645360000000004</c:v>
                </c:pt>
                <c:pt idx="1284" formatCode="0.00">
                  <c:v>3.7755040000000002</c:v>
                </c:pt>
                <c:pt idx="1285" formatCode="0.00">
                  <c:v>-2.5218400000000001</c:v>
                </c:pt>
                <c:pt idx="1286" formatCode="0.00">
                  <c:v>-35.7973</c:v>
                </c:pt>
                <c:pt idx="1287" formatCode="0.00">
                  <c:v>3.2009940000000001</c:v>
                </c:pt>
                <c:pt idx="1288" formatCode="0.00">
                  <c:v>11.01449</c:v>
                </c:pt>
                <c:pt idx="1289" formatCode="0.00">
                  <c:v>18.608149999999998</c:v>
                </c:pt>
                <c:pt idx="1290" formatCode="0.00">
                  <c:v>-44.5244</c:v>
                </c:pt>
                <c:pt idx="1291" formatCode="0.00">
                  <c:v>10.03566</c:v>
                </c:pt>
                <c:pt idx="1292" formatCode="0.00">
                  <c:v>-164.126</c:v>
                </c:pt>
                <c:pt idx="1293" formatCode="0.00">
                  <c:v>10.45064</c:v>
                </c:pt>
                <c:pt idx="1294" formatCode="0.00">
                  <c:v>-74.202200000000005</c:v>
                </c:pt>
                <c:pt idx="1295" formatCode="0.00">
                  <c:v>1.147797</c:v>
                </c:pt>
                <c:pt idx="1296" formatCode="0.00">
                  <c:v>4.8619680000000001</c:v>
                </c:pt>
                <c:pt idx="1297" formatCode="0.00">
                  <c:v>0.44682699999999997</c:v>
                </c:pt>
                <c:pt idx="1298" formatCode="0.00">
                  <c:v>1.0201229999999999</c:v>
                </c:pt>
                <c:pt idx="1299" formatCode="0.00">
                  <c:v>-21.632100000000001</c:v>
                </c:pt>
                <c:pt idx="1300" formatCode="0.00">
                  <c:v>-2.3542999999999998</c:v>
                </c:pt>
                <c:pt idx="1301" formatCode="0.00">
                  <c:v>7.8725699999999996</c:v>
                </c:pt>
                <c:pt idx="1302" formatCode="0.00">
                  <c:v>-8.6385400000000008</c:v>
                </c:pt>
                <c:pt idx="1303" formatCode="0.00">
                  <c:v>19.160900000000002</c:v>
                </c:pt>
                <c:pt idx="1304" formatCode="0.00">
                  <c:v>5.6696679999999997</c:v>
                </c:pt>
                <c:pt idx="1305" formatCode="0.00">
                  <c:v>15.68037</c:v>
                </c:pt>
                <c:pt idx="1306" formatCode="0.00">
                  <c:v>3.5970339999999998</c:v>
                </c:pt>
                <c:pt idx="1307" formatCode="0.00">
                  <c:v>12.386609999999999</c:v>
                </c:pt>
                <c:pt idx="1308" formatCode="0.00">
                  <c:v>-2.8388100000000001</c:v>
                </c:pt>
                <c:pt idx="1309" formatCode="0.00">
                  <c:v>2.0180639999999999</c:v>
                </c:pt>
                <c:pt idx="1310" formatCode="0.00">
                  <c:v>27.102730000000001</c:v>
                </c:pt>
                <c:pt idx="1311" formatCode="0.00">
                  <c:v>4.2085049999999997</c:v>
                </c:pt>
                <c:pt idx="1312" formatCode="0.00">
                  <c:v>5.6786409999999998</c:v>
                </c:pt>
                <c:pt idx="1313" formatCode="0.00">
                  <c:v>8.853567</c:v>
                </c:pt>
                <c:pt idx="1314" formatCode="0.00">
                  <c:v>4.2109829999999997</c:v>
                </c:pt>
                <c:pt idx="1315" formatCode="0.00">
                  <c:v>5.0451740000000003</c:v>
                </c:pt>
                <c:pt idx="1316" formatCode="0.00">
                  <c:v>1.118668</c:v>
                </c:pt>
                <c:pt idx="1317" formatCode="0.00">
                  <c:v>5.3846889999999998</c:v>
                </c:pt>
                <c:pt idx="1318" formatCode="0.00">
                  <c:v>11.03448</c:v>
                </c:pt>
                <c:pt idx="1319" formatCode="0.00">
                  <c:v>-0.21646000000000001</c:v>
                </c:pt>
                <c:pt idx="1320" formatCode="0.00">
                  <c:v>10.068099999999999</c:v>
                </c:pt>
                <c:pt idx="1321" formatCode="0.00">
                  <c:v>8.2498000000000002E-2</c:v>
                </c:pt>
                <c:pt idx="1322" formatCode="0.00">
                  <c:v>-3.1592899999999999</c:v>
                </c:pt>
                <c:pt idx="1323" formatCode="0.00">
                  <c:v>2.2503739999999999</c:v>
                </c:pt>
                <c:pt idx="1324" formatCode="0.00">
                  <c:v>5.9955499999999997</c:v>
                </c:pt>
                <c:pt idx="1325" formatCode="0.00">
                  <c:v>-169.863</c:v>
                </c:pt>
                <c:pt idx="1326" formatCode="0.00">
                  <c:v>-6.5596300000000003</c:v>
                </c:pt>
                <c:pt idx="1327" formatCode="0.00">
                  <c:v>18.75262</c:v>
                </c:pt>
                <c:pt idx="1328" formatCode="0.00">
                  <c:v>-20.371099999999998</c:v>
                </c:pt>
                <c:pt idx="1329" formatCode="0.00">
                  <c:v>12.324210000000001</c:v>
                </c:pt>
                <c:pt idx="1330" formatCode="0.00">
                  <c:v>10.223330000000001</c:v>
                </c:pt>
                <c:pt idx="1331" formatCode="0.00">
                  <c:v>-6.9176299999999999</c:v>
                </c:pt>
                <c:pt idx="1332" formatCode="0.00">
                  <c:v>-3.46651</c:v>
                </c:pt>
                <c:pt idx="1333" formatCode="0.00">
                  <c:v>0.38697900000000002</c:v>
                </c:pt>
                <c:pt idx="1334" formatCode="0.00">
                  <c:v>1.570767</c:v>
                </c:pt>
                <c:pt idx="1335" formatCode="0.00">
                  <c:v>9.1985019999999995</c:v>
                </c:pt>
                <c:pt idx="1336" formatCode="0.00">
                  <c:v>0.71691499999999997</c:v>
                </c:pt>
                <c:pt idx="1337" formatCode="0.00">
                  <c:v>3.870968</c:v>
                </c:pt>
                <c:pt idx="1338" formatCode="0.00">
                  <c:v>-0.91881000000000002</c:v>
                </c:pt>
                <c:pt idx="1339" formatCode="0.00">
                  <c:v>1.2619069999999999</c:v>
                </c:pt>
                <c:pt idx="1340" formatCode="0.00">
                  <c:v>10.456490000000001</c:v>
                </c:pt>
                <c:pt idx="1341" formatCode="0.00">
                  <c:v>4.132803</c:v>
                </c:pt>
                <c:pt idx="1342" formatCode="0.00">
                  <c:v>-2.3608199999999999</c:v>
                </c:pt>
                <c:pt idx="1343" formatCode="0.00">
                  <c:v>34.4895</c:v>
                </c:pt>
                <c:pt idx="1344" formatCode="0.00">
                  <c:v>1.3122929999999999</c:v>
                </c:pt>
                <c:pt idx="1345" formatCode="0.00">
                  <c:v>-1.6466499999999999</c:v>
                </c:pt>
                <c:pt idx="1346" formatCode="0.00">
                  <c:v>2.4983200000000001</c:v>
                </c:pt>
                <c:pt idx="1347" formatCode="0.00">
                  <c:v>-4.0256100000000004</c:v>
                </c:pt>
                <c:pt idx="1348" formatCode="0.00">
                  <c:v>1.785142</c:v>
                </c:pt>
                <c:pt idx="1349" formatCode="0.00">
                  <c:v>-0.79057999999999995</c:v>
                </c:pt>
                <c:pt idx="1350" formatCode="0.00">
                  <c:v>3.4148290000000001</c:v>
                </c:pt>
                <c:pt idx="1351" formatCode="0.00">
                  <c:v>8.7308280000000007</c:v>
                </c:pt>
                <c:pt idx="1352" formatCode="0.00">
                  <c:v>1.2861629999999999</c:v>
                </c:pt>
                <c:pt idx="1353" formatCode="0.00">
                  <c:v>-39.009700000000002</c:v>
                </c:pt>
                <c:pt idx="1354" formatCode="0.00">
                  <c:v>-295.79700000000003</c:v>
                </c:pt>
                <c:pt idx="1355" formatCode="0.00">
                  <c:v>2.1612879999999999</c:v>
                </c:pt>
                <c:pt idx="1356" formatCode="0.00">
                  <c:v>-4.3067700000000002</c:v>
                </c:pt>
                <c:pt idx="1357" formatCode="0.00">
                  <c:v>-6.7500000000000004E-2</c:v>
                </c:pt>
                <c:pt idx="1358" formatCode="0.00">
                  <c:v>0.246449</c:v>
                </c:pt>
                <c:pt idx="1359" formatCode="0.00">
                  <c:v>-0.216</c:v>
                </c:pt>
                <c:pt idx="1360" formatCode="0.00">
                  <c:v>7.6609509999999998</c:v>
                </c:pt>
                <c:pt idx="1361" formatCode="0.00">
                  <c:v>-20.583300000000001</c:v>
                </c:pt>
                <c:pt idx="1362" formatCode="0.00">
                  <c:v>-0.155</c:v>
                </c:pt>
                <c:pt idx="1363" formatCode="0.00">
                  <c:v>5.8486560000000001</c:v>
                </c:pt>
                <c:pt idx="1364" formatCode="0.00">
                  <c:v>-62.696599999999997</c:v>
                </c:pt>
                <c:pt idx="1365" formatCode="0.00">
                  <c:v>0.65366100000000005</c:v>
                </c:pt>
                <c:pt idx="1366" formatCode="0.00">
                  <c:v>19.433060000000001</c:v>
                </c:pt>
                <c:pt idx="1367" formatCode="0.00">
                  <c:v>10.591559999999999</c:v>
                </c:pt>
                <c:pt idx="1368" formatCode="0.00">
                  <c:v>5.0565129999999998</c:v>
                </c:pt>
                <c:pt idx="1369" formatCode="0.00">
                  <c:v>10.65488</c:v>
                </c:pt>
                <c:pt idx="1370" formatCode="0.00">
                  <c:v>-4.23949</c:v>
                </c:pt>
                <c:pt idx="1371" formatCode="0.00">
                  <c:v>-2.95872</c:v>
                </c:pt>
                <c:pt idx="1372" formatCode="0.00">
                  <c:v>11.693659999999999</c:v>
                </c:pt>
                <c:pt idx="1373" formatCode="0.00">
                  <c:v>27.52656</c:v>
                </c:pt>
                <c:pt idx="1374" formatCode="0.00">
                  <c:v>3.0286050000000002</c:v>
                </c:pt>
                <c:pt idx="1375" formatCode="0.00">
                  <c:v>8.9783989999999996</c:v>
                </c:pt>
                <c:pt idx="1376" formatCode="0.00">
                  <c:v>5.7916800000000004</c:v>
                </c:pt>
                <c:pt idx="1377" formatCode="0.00">
                  <c:v>5.2857609999999999</c:v>
                </c:pt>
                <c:pt idx="1378" formatCode="0.00">
                  <c:v>5.574649</c:v>
                </c:pt>
                <c:pt idx="1379" formatCode="0.00">
                  <c:v>17.671620000000001</c:v>
                </c:pt>
                <c:pt idx="1380" formatCode="0.00">
                  <c:v>3.5509010000000001</c:v>
                </c:pt>
                <c:pt idx="1381" formatCode="0.00">
                  <c:v>15.85074</c:v>
                </c:pt>
                <c:pt idx="1382" formatCode="0.00">
                  <c:v>18.14311</c:v>
                </c:pt>
                <c:pt idx="1383" formatCode="0.00">
                  <c:v>-4.8650500000000001</c:v>
                </c:pt>
                <c:pt idx="1384" formatCode="0.00">
                  <c:v>7.7965629999999999</c:v>
                </c:pt>
                <c:pt idx="1385" formatCode="0.00">
                  <c:v>5.2715490000000003</c:v>
                </c:pt>
                <c:pt idx="1386" formatCode="0.00">
                  <c:v>3.0747499999999999</c:v>
                </c:pt>
                <c:pt idx="1387" formatCode="0.00">
                  <c:v>8.3723510000000001</c:v>
                </c:pt>
                <c:pt idx="1388" formatCode="0.00">
                  <c:v>12.538539999999999</c:v>
                </c:pt>
                <c:pt idx="1389" formatCode="0.00">
                  <c:v>5.6954039999999999</c:v>
                </c:pt>
                <c:pt idx="1390" formatCode="0.00">
                  <c:v>7.4578000000000005E-2</c:v>
                </c:pt>
                <c:pt idx="1391" formatCode="0.00">
                  <c:v>9.8970099999999999</c:v>
                </c:pt>
                <c:pt idx="1392" formatCode="0.00">
                  <c:v>23.732240000000001</c:v>
                </c:pt>
                <c:pt idx="1393" formatCode="0.00">
                  <c:v>19.041139999999999</c:v>
                </c:pt>
                <c:pt idx="1394" formatCode="0.00">
                  <c:v>10.0847</c:v>
                </c:pt>
                <c:pt idx="1395" formatCode="0.00">
                  <c:v>4.1040469999999996</c:v>
                </c:pt>
                <c:pt idx="1396" formatCode="0.00">
                  <c:v>14.07239</c:v>
                </c:pt>
                <c:pt idx="1397" formatCode="0.00">
                  <c:v>0.436081</c:v>
                </c:pt>
                <c:pt idx="1398" formatCode="0.00">
                  <c:v>1.7103870000000001</c:v>
                </c:pt>
                <c:pt idx="1399" formatCode="0.00">
                  <c:v>17.455120000000001</c:v>
                </c:pt>
                <c:pt idx="1400" formatCode="0.00">
                  <c:v>24.980419999999999</c:v>
                </c:pt>
                <c:pt idx="1401" formatCode="0.00">
                  <c:v>5.5222379999999998</c:v>
                </c:pt>
                <c:pt idx="1402" formatCode="0.00">
                  <c:v>12.12346</c:v>
                </c:pt>
                <c:pt idx="1403" formatCode="0.00">
                  <c:v>16.040690000000001</c:v>
                </c:pt>
                <c:pt idx="1404" formatCode="0.00">
                  <c:v>-6.9791600000000003</c:v>
                </c:pt>
                <c:pt idx="1405" formatCode="0.00">
                  <c:v>-88.525999999999996</c:v>
                </c:pt>
                <c:pt idx="1406" formatCode="0.00">
                  <c:v>2.9170929999999999</c:v>
                </c:pt>
                <c:pt idx="1407" formatCode="0.00">
                  <c:v>8.6220470000000002</c:v>
                </c:pt>
                <c:pt idx="1408" formatCode="0.00">
                  <c:v>2.7727469999999999</c:v>
                </c:pt>
                <c:pt idx="1409" formatCode="0.00">
                  <c:v>1.546597</c:v>
                </c:pt>
                <c:pt idx="1410" formatCode="0.00">
                  <c:v>-1.52685</c:v>
                </c:pt>
                <c:pt idx="1411" formatCode="0.00">
                  <c:v>0.28458699999999998</c:v>
                </c:pt>
                <c:pt idx="1412" formatCode="0.00">
                  <c:v>-32.361400000000003</c:v>
                </c:pt>
                <c:pt idx="1413" formatCode="0.00">
                  <c:v>-18.009699999999999</c:v>
                </c:pt>
                <c:pt idx="1414" formatCode="0.00">
                  <c:v>4.0169889999999997</c:v>
                </c:pt>
                <c:pt idx="1415" formatCode="0.00">
                  <c:v>5.4547100000000004</c:v>
                </c:pt>
                <c:pt idx="1416" formatCode="0.00">
                  <c:v>3.3443019999999999</c:v>
                </c:pt>
                <c:pt idx="1417" formatCode="0.00">
                  <c:v>6.2733220000000003</c:v>
                </c:pt>
                <c:pt idx="1418" formatCode="0.00">
                  <c:v>2.164371</c:v>
                </c:pt>
                <c:pt idx="1419" formatCode="0.00">
                  <c:v>3.3762590000000001</c:v>
                </c:pt>
                <c:pt idx="1420" formatCode="0.00">
                  <c:v>4.8436000000000003</c:v>
                </c:pt>
                <c:pt idx="1421" formatCode="0.00">
                  <c:v>1.987228</c:v>
                </c:pt>
                <c:pt idx="1422" formatCode="0.00">
                  <c:v>-4.8952900000000001</c:v>
                </c:pt>
                <c:pt idx="1423" formatCode="0.00">
                  <c:v>9.7000000000000005E-4</c:v>
                </c:pt>
                <c:pt idx="1424" formatCode="0.00">
                  <c:v>-9.7690199999999994</c:v>
                </c:pt>
                <c:pt idx="1425" formatCode="0.00">
                  <c:v>2.4926309999999998</c:v>
                </c:pt>
                <c:pt idx="1426" formatCode="0.00">
                  <c:v>3.8226740000000001</c:v>
                </c:pt>
                <c:pt idx="1427" formatCode="0.00">
                  <c:v>5.4036140000000001</c:v>
                </c:pt>
                <c:pt idx="1428" formatCode="0.00">
                  <c:v>-3.16872</c:v>
                </c:pt>
                <c:pt idx="1429" formatCode="0.00">
                  <c:v>-22.1769</c:v>
                </c:pt>
                <c:pt idx="1430" formatCode="0.00">
                  <c:v>1.923889</c:v>
                </c:pt>
                <c:pt idx="1431" formatCode="0.00">
                  <c:v>12.830170000000001</c:v>
                </c:pt>
                <c:pt idx="1432" formatCode="0.00">
                  <c:v>9.8192540000000008</c:v>
                </c:pt>
                <c:pt idx="1433" formatCode="0.00">
                  <c:v>9.2401870000000006</c:v>
                </c:pt>
                <c:pt idx="1434" formatCode="0.00">
                  <c:v>6.2740260000000001</c:v>
                </c:pt>
                <c:pt idx="1435" formatCode="0.00">
                  <c:v>1.5166839999999999</c:v>
                </c:pt>
                <c:pt idx="1436" formatCode="0.00">
                  <c:v>1.4915849999999999</c:v>
                </c:pt>
                <c:pt idx="1437" formatCode="0.00">
                  <c:v>40.492699999999999</c:v>
                </c:pt>
                <c:pt idx="1438" formatCode="0.00">
                  <c:v>9.9046240000000001</c:v>
                </c:pt>
                <c:pt idx="1439" formatCode="0.00">
                  <c:v>16.62791</c:v>
                </c:pt>
                <c:pt idx="1440" formatCode="0.00">
                  <c:v>9.3546069999999997</c:v>
                </c:pt>
                <c:pt idx="1441" formatCode="0.00">
                  <c:v>10.56124</c:v>
                </c:pt>
                <c:pt idx="1442" formatCode="0.00">
                  <c:v>0.175651</c:v>
                </c:pt>
                <c:pt idx="1443" formatCode="0.00">
                  <c:v>4.2159709999999997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3996416"/>
        <c:axId val="525544608"/>
      </c:scatterChart>
      <c:valAx>
        <c:axId val="523996416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25544608"/>
        <c:crosses val="autoZero"/>
        <c:crossBetween val="midCat"/>
      </c:valAx>
      <c:valAx>
        <c:axId val="525544608"/>
        <c:scaling>
          <c:orientation val="minMax"/>
          <c:max val="30"/>
          <c:min val="-3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3996416"/>
        <c:crosses val="autoZero"/>
        <c:crossBetween val="midCat"/>
        <c:majorUnit val="5"/>
        <c:minorUnit val="1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7528804313120907E-2"/>
          <c:y val="6.1611374407582936E-2"/>
          <c:w val="0.89883655155549047"/>
          <c:h val="0.7359471691817647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Suhteessa Belgiaan</c:v>
                </c:pt>
              </c:strCache>
            </c:strRef>
          </c:tx>
          <c:spPr>
            <a:ln w="50800">
              <a:solidFill>
                <a:srgbClr val="FF33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Sheet1!$B$2:$B$45</c:f>
              <c:numCache>
                <c:formatCode>General</c:formatCode>
                <c:ptCount val="44"/>
                <c:pt idx="0">
                  <c:v>100</c:v>
                </c:pt>
                <c:pt idx="1">
                  <c:v>100.5065</c:v>
                </c:pt>
                <c:pt idx="2">
                  <c:v>100.60850000000001</c:v>
                </c:pt>
                <c:pt idx="3">
                  <c:v>100.50320000000001</c:v>
                </c:pt>
                <c:pt idx="4">
                  <c:v>99.280389999999997</c:v>
                </c:pt>
                <c:pt idx="5">
                  <c:v>99.406949999999995</c:v>
                </c:pt>
                <c:pt idx="6">
                  <c:v>99.405439999999999</c:v>
                </c:pt>
                <c:pt idx="7">
                  <c:v>99.202510000000004</c:v>
                </c:pt>
                <c:pt idx="8">
                  <c:v>98.198089999999993</c:v>
                </c:pt>
                <c:pt idx="9">
                  <c:v>96.161050000000003</c:v>
                </c:pt>
                <c:pt idx="10">
                  <c:v>96.838279999999997</c:v>
                </c:pt>
                <c:pt idx="11">
                  <c:v>96.193479999999994</c:v>
                </c:pt>
                <c:pt idx="12">
                  <c:v>97.599559999999997</c:v>
                </c:pt>
                <c:pt idx="13">
                  <c:v>98.687150000000003</c:v>
                </c:pt>
                <c:pt idx="14">
                  <c:v>97.137600000000006</c:v>
                </c:pt>
                <c:pt idx="15">
                  <c:v>98.274429999999995</c:v>
                </c:pt>
                <c:pt idx="16">
                  <c:v>104.4315</c:v>
                </c:pt>
                <c:pt idx="17">
                  <c:v>103.24339999999999</c:v>
                </c:pt>
                <c:pt idx="18">
                  <c:v>102.2718</c:v>
                </c:pt>
                <c:pt idx="19">
                  <c:v>103.4278</c:v>
                </c:pt>
                <c:pt idx="20">
                  <c:v>102.5883</c:v>
                </c:pt>
                <c:pt idx="21">
                  <c:v>100.5134</c:v>
                </c:pt>
                <c:pt idx="22">
                  <c:v>101.6182</c:v>
                </c:pt>
                <c:pt idx="23">
                  <c:v>99.927210000000002</c:v>
                </c:pt>
                <c:pt idx="24">
                  <c:v>99.047659999999993</c:v>
                </c:pt>
                <c:pt idx="25">
                  <c:v>99.939610000000002</c:v>
                </c:pt>
                <c:pt idx="26">
                  <c:v>99.845209999999994</c:v>
                </c:pt>
                <c:pt idx="27">
                  <c:v>99.351579999999998</c:v>
                </c:pt>
                <c:pt idx="28">
                  <c:v>100.2248</c:v>
                </c:pt>
                <c:pt idx="29">
                  <c:v>100.52079999999999</c:v>
                </c:pt>
                <c:pt idx="30">
                  <c:v>99.918440000000004</c:v>
                </c:pt>
                <c:pt idx="31">
                  <c:v>100.3233</c:v>
                </c:pt>
                <c:pt idx="32">
                  <c:v>99.556169999999995</c:v>
                </c:pt>
                <c:pt idx="33">
                  <c:v>99.944299999999998</c:v>
                </c:pt>
                <c:pt idx="34">
                  <c:v>99.660439999999994</c:v>
                </c:pt>
                <c:pt idx="35">
                  <c:v>99.668769999999995</c:v>
                </c:pt>
                <c:pt idx="36">
                  <c:v>100.2444</c:v>
                </c:pt>
                <c:pt idx="37">
                  <c:v>100.91459999999999</c:v>
                </c:pt>
                <c:pt idx="38">
                  <c:v>100.72</c:v>
                </c:pt>
                <c:pt idx="39">
                  <c:v>101.6052</c:v>
                </c:pt>
                <c:pt idx="40">
                  <c:v>103.4837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Suhteessa Saksaan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Sheet1!$C$2:$C$45</c:f>
              <c:numCache>
                <c:formatCode>General</c:formatCode>
                <c:ptCount val="44"/>
                <c:pt idx="0">
                  <c:v>100</c:v>
                </c:pt>
                <c:pt idx="1">
                  <c:v>102.1802</c:v>
                </c:pt>
                <c:pt idx="2">
                  <c:v>104.6866</c:v>
                </c:pt>
                <c:pt idx="3">
                  <c:v>105.14239999999999</c:v>
                </c:pt>
                <c:pt idx="4">
                  <c:v>104.96129999999999</c:v>
                </c:pt>
                <c:pt idx="5">
                  <c:v>107.0406</c:v>
                </c:pt>
                <c:pt idx="6">
                  <c:v>107.0544</c:v>
                </c:pt>
                <c:pt idx="7">
                  <c:v>108.9684</c:v>
                </c:pt>
                <c:pt idx="8">
                  <c:v>107.7217</c:v>
                </c:pt>
                <c:pt idx="9">
                  <c:v>107.1698</c:v>
                </c:pt>
                <c:pt idx="10">
                  <c:v>108.5103</c:v>
                </c:pt>
                <c:pt idx="11">
                  <c:v>108.194</c:v>
                </c:pt>
                <c:pt idx="12">
                  <c:v>110.7385</c:v>
                </c:pt>
                <c:pt idx="13">
                  <c:v>111.8175</c:v>
                </c:pt>
                <c:pt idx="14">
                  <c:v>111.4795</c:v>
                </c:pt>
                <c:pt idx="15">
                  <c:v>113.0252</c:v>
                </c:pt>
                <c:pt idx="16">
                  <c:v>115.30459999999999</c:v>
                </c:pt>
                <c:pt idx="17">
                  <c:v>114.63509999999999</c:v>
                </c:pt>
                <c:pt idx="18">
                  <c:v>113.024</c:v>
                </c:pt>
                <c:pt idx="19">
                  <c:v>114.3728</c:v>
                </c:pt>
                <c:pt idx="20">
                  <c:v>113.4235</c:v>
                </c:pt>
                <c:pt idx="21">
                  <c:v>113.63030000000001</c:v>
                </c:pt>
                <c:pt idx="22">
                  <c:v>114.788</c:v>
                </c:pt>
                <c:pt idx="23">
                  <c:v>113.8125</c:v>
                </c:pt>
                <c:pt idx="24">
                  <c:v>114.4474</c:v>
                </c:pt>
                <c:pt idx="25">
                  <c:v>114.5956</c:v>
                </c:pt>
                <c:pt idx="26">
                  <c:v>116.18770000000001</c:v>
                </c:pt>
                <c:pt idx="27">
                  <c:v>115.7462</c:v>
                </c:pt>
                <c:pt idx="28">
                  <c:v>116.5849</c:v>
                </c:pt>
                <c:pt idx="29">
                  <c:v>117.32689999999999</c:v>
                </c:pt>
                <c:pt idx="30">
                  <c:v>116.9576</c:v>
                </c:pt>
                <c:pt idx="31">
                  <c:v>116.8407</c:v>
                </c:pt>
                <c:pt idx="32">
                  <c:v>115.3869</c:v>
                </c:pt>
                <c:pt idx="33">
                  <c:v>115.8368</c:v>
                </c:pt>
                <c:pt idx="34">
                  <c:v>115.2186</c:v>
                </c:pt>
                <c:pt idx="35">
                  <c:v>115.1872</c:v>
                </c:pt>
                <c:pt idx="36">
                  <c:v>115.1563</c:v>
                </c:pt>
                <c:pt idx="37">
                  <c:v>114.0997</c:v>
                </c:pt>
                <c:pt idx="38">
                  <c:v>114.1009</c:v>
                </c:pt>
                <c:pt idx="39">
                  <c:v>114.7491</c:v>
                </c:pt>
                <c:pt idx="40">
                  <c:v>115.71810000000001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Suhteessa Espanjaan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Sheet1!$D$2:$D$45</c:f>
              <c:numCache>
                <c:formatCode>General</c:formatCode>
                <c:ptCount val="44"/>
                <c:pt idx="0">
                  <c:v>100</c:v>
                </c:pt>
                <c:pt idx="1">
                  <c:v>99.456400000000002</c:v>
                </c:pt>
                <c:pt idx="2">
                  <c:v>99.465789999999998</c:v>
                </c:pt>
                <c:pt idx="3">
                  <c:v>98.64864</c:v>
                </c:pt>
                <c:pt idx="4">
                  <c:v>97.515230000000003</c:v>
                </c:pt>
                <c:pt idx="5">
                  <c:v>97.789240000000007</c:v>
                </c:pt>
                <c:pt idx="6">
                  <c:v>97.077610000000007</c:v>
                </c:pt>
                <c:pt idx="7">
                  <c:v>96.52337</c:v>
                </c:pt>
                <c:pt idx="8">
                  <c:v>94.210179999999994</c:v>
                </c:pt>
                <c:pt idx="9">
                  <c:v>93.153540000000007</c:v>
                </c:pt>
                <c:pt idx="10">
                  <c:v>92.791880000000006</c:v>
                </c:pt>
                <c:pt idx="11">
                  <c:v>92.450059999999993</c:v>
                </c:pt>
                <c:pt idx="12">
                  <c:v>91.622810000000001</c:v>
                </c:pt>
                <c:pt idx="13">
                  <c:v>93.348290000000006</c:v>
                </c:pt>
                <c:pt idx="14">
                  <c:v>92.267979999999994</c:v>
                </c:pt>
                <c:pt idx="15">
                  <c:v>95.579139999999995</c:v>
                </c:pt>
                <c:pt idx="16">
                  <c:v>101.931</c:v>
                </c:pt>
                <c:pt idx="17">
                  <c:v>100.6664</c:v>
                </c:pt>
                <c:pt idx="18">
                  <c:v>99.045779999999993</c:v>
                </c:pt>
                <c:pt idx="19">
                  <c:v>100.45399999999999</c:v>
                </c:pt>
                <c:pt idx="20">
                  <c:v>100.316</c:v>
                </c:pt>
                <c:pt idx="21">
                  <c:v>98.014080000000007</c:v>
                </c:pt>
                <c:pt idx="22">
                  <c:v>99.96454</c:v>
                </c:pt>
                <c:pt idx="23">
                  <c:v>99.703800000000001</c:v>
                </c:pt>
                <c:pt idx="24">
                  <c:v>100.301</c:v>
                </c:pt>
                <c:pt idx="25">
                  <c:v>101.3488</c:v>
                </c:pt>
                <c:pt idx="26">
                  <c:v>102.9389</c:v>
                </c:pt>
                <c:pt idx="27">
                  <c:v>103.6418</c:v>
                </c:pt>
                <c:pt idx="28">
                  <c:v>106.0063</c:v>
                </c:pt>
                <c:pt idx="29">
                  <c:v>108.5909</c:v>
                </c:pt>
                <c:pt idx="30">
                  <c:v>109.11060000000001</c:v>
                </c:pt>
                <c:pt idx="31">
                  <c:v>113.7903</c:v>
                </c:pt>
                <c:pt idx="32">
                  <c:v>110.7337</c:v>
                </c:pt>
                <c:pt idx="33">
                  <c:v>111.8258</c:v>
                </c:pt>
                <c:pt idx="34">
                  <c:v>112.3741</c:v>
                </c:pt>
                <c:pt idx="35">
                  <c:v>113.2479</c:v>
                </c:pt>
                <c:pt idx="36">
                  <c:v>114.23699999999999</c:v>
                </c:pt>
                <c:pt idx="37">
                  <c:v>113.6955</c:v>
                </c:pt>
                <c:pt idx="38">
                  <c:v>114.6388</c:v>
                </c:pt>
                <c:pt idx="39">
                  <c:v>114.8974</c:v>
                </c:pt>
                <c:pt idx="40">
                  <c:v>114.42700000000001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Suhteessa Italiaan </c:v>
                </c:pt>
              </c:strCache>
            </c:strRef>
          </c:tx>
          <c:spPr>
            <a:ln w="50800">
              <a:solidFill>
                <a:srgbClr val="FFC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Sheet1!$E$2:$E$45</c:f>
              <c:numCache>
                <c:formatCode>General</c:formatCode>
                <c:ptCount val="44"/>
                <c:pt idx="0">
                  <c:v>100</c:v>
                </c:pt>
                <c:pt idx="1">
                  <c:v>101.03279999999999</c:v>
                </c:pt>
                <c:pt idx="2">
                  <c:v>102.7604</c:v>
                </c:pt>
                <c:pt idx="3">
                  <c:v>98.292109999999994</c:v>
                </c:pt>
                <c:pt idx="4">
                  <c:v>99.699380000000005</c:v>
                </c:pt>
                <c:pt idx="5">
                  <c:v>98.59975</c:v>
                </c:pt>
                <c:pt idx="6">
                  <c:v>99.489549999999994</c:v>
                </c:pt>
                <c:pt idx="7">
                  <c:v>99.825609999999998</c:v>
                </c:pt>
                <c:pt idx="8">
                  <c:v>99.278490000000005</c:v>
                </c:pt>
                <c:pt idx="9">
                  <c:v>97.510530000000003</c:v>
                </c:pt>
                <c:pt idx="10">
                  <c:v>97.368409999999997</c:v>
                </c:pt>
                <c:pt idx="11">
                  <c:v>95.095600000000005</c:v>
                </c:pt>
                <c:pt idx="12">
                  <c:v>98.724950000000007</c:v>
                </c:pt>
                <c:pt idx="13">
                  <c:v>98.820800000000006</c:v>
                </c:pt>
                <c:pt idx="14">
                  <c:v>98.657470000000004</c:v>
                </c:pt>
                <c:pt idx="15">
                  <c:v>100.5586</c:v>
                </c:pt>
                <c:pt idx="16">
                  <c:v>105.52589999999999</c:v>
                </c:pt>
                <c:pt idx="17">
                  <c:v>104.6576</c:v>
                </c:pt>
                <c:pt idx="18">
                  <c:v>102.4923</c:v>
                </c:pt>
                <c:pt idx="19">
                  <c:v>102.7724</c:v>
                </c:pt>
                <c:pt idx="20">
                  <c:v>102.76860000000001</c:v>
                </c:pt>
                <c:pt idx="21">
                  <c:v>100.25839999999999</c:v>
                </c:pt>
                <c:pt idx="22">
                  <c:v>102.6493</c:v>
                </c:pt>
                <c:pt idx="23">
                  <c:v>101.5354</c:v>
                </c:pt>
                <c:pt idx="24">
                  <c:v>101.4109</c:v>
                </c:pt>
                <c:pt idx="25">
                  <c:v>102.09650000000001</c:v>
                </c:pt>
                <c:pt idx="26">
                  <c:v>103.7009</c:v>
                </c:pt>
                <c:pt idx="27">
                  <c:v>103.3537</c:v>
                </c:pt>
                <c:pt idx="28">
                  <c:v>104.3151</c:v>
                </c:pt>
                <c:pt idx="29">
                  <c:v>105.5106</c:v>
                </c:pt>
                <c:pt idx="30">
                  <c:v>105.32859999999999</c:v>
                </c:pt>
                <c:pt idx="31">
                  <c:v>106.9038</c:v>
                </c:pt>
                <c:pt idx="32">
                  <c:v>106.0273</c:v>
                </c:pt>
                <c:pt idx="33">
                  <c:v>106.8412</c:v>
                </c:pt>
                <c:pt idx="34">
                  <c:v>106.5509</c:v>
                </c:pt>
                <c:pt idx="35">
                  <c:v>106.57510000000001</c:v>
                </c:pt>
                <c:pt idx="36">
                  <c:v>106.50060000000001</c:v>
                </c:pt>
                <c:pt idx="37">
                  <c:v>106.57850000000001</c:v>
                </c:pt>
                <c:pt idx="38">
                  <c:v>106.3593</c:v>
                </c:pt>
                <c:pt idx="39">
                  <c:v>106.8412</c:v>
                </c:pt>
                <c:pt idx="40">
                  <c:v>107.1777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Suhteessa Alankomaihin </c:v>
                </c:pt>
              </c:strCache>
            </c:strRef>
          </c:tx>
          <c:spPr>
            <a:ln w="508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Sheet1!$F$2:$F$45</c:f>
              <c:numCache>
                <c:formatCode>General</c:formatCode>
                <c:ptCount val="44"/>
                <c:pt idx="0">
                  <c:v>100</c:v>
                </c:pt>
                <c:pt idx="1">
                  <c:v>101.0496</c:v>
                </c:pt>
                <c:pt idx="2">
                  <c:v>102.6097</c:v>
                </c:pt>
                <c:pt idx="3">
                  <c:v>104.0724</c:v>
                </c:pt>
                <c:pt idx="4">
                  <c:v>103.0333</c:v>
                </c:pt>
                <c:pt idx="5">
                  <c:v>103.3189</c:v>
                </c:pt>
                <c:pt idx="6">
                  <c:v>103.11499999999999</c:v>
                </c:pt>
                <c:pt idx="7">
                  <c:v>102.4072</c:v>
                </c:pt>
                <c:pt idx="8">
                  <c:v>100.89060000000001</c:v>
                </c:pt>
                <c:pt idx="9">
                  <c:v>99.613320000000002</c:v>
                </c:pt>
                <c:pt idx="10">
                  <c:v>100.0158</c:v>
                </c:pt>
                <c:pt idx="11">
                  <c:v>99.018690000000007</c:v>
                </c:pt>
                <c:pt idx="12">
                  <c:v>100.2234</c:v>
                </c:pt>
                <c:pt idx="13">
                  <c:v>101.6498</c:v>
                </c:pt>
                <c:pt idx="14">
                  <c:v>101.1716</c:v>
                </c:pt>
                <c:pt idx="15">
                  <c:v>104.6875</c:v>
                </c:pt>
                <c:pt idx="16">
                  <c:v>108.2321</c:v>
                </c:pt>
                <c:pt idx="17">
                  <c:v>105.6523</c:v>
                </c:pt>
                <c:pt idx="18">
                  <c:v>104.5669</c:v>
                </c:pt>
                <c:pt idx="19">
                  <c:v>105.667</c:v>
                </c:pt>
                <c:pt idx="20">
                  <c:v>106.69499999999999</c:v>
                </c:pt>
                <c:pt idx="21">
                  <c:v>104.8792</c:v>
                </c:pt>
                <c:pt idx="22">
                  <c:v>106.1289</c:v>
                </c:pt>
                <c:pt idx="23">
                  <c:v>105.1135</c:v>
                </c:pt>
                <c:pt idx="24">
                  <c:v>106.0194</c:v>
                </c:pt>
                <c:pt idx="25">
                  <c:v>106.4637</c:v>
                </c:pt>
                <c:pt idx="26">
                  <c:v>107.3922</c:v>
                </c:pt>
                <c:pt idx="27">
                  <c:v>106.44929999999999</c:v>
                </c:pt>
                <c:pt idx="28">
                  <c:v>108.0147</c:v>
                </c:pt>
                <c:pt idx="29">
                  <c:v>109.6217</c:v>
                </c:pt>
                <c:pt idx="30">
                  <c:v>109.20440000000001</c:v>
                </c:pt>
                <c:pt idx="31">
                  <c:v>109.0834</c:v>
                </c:pt>
                <c:pt idx="32">
                  <c:v>108.12260000000001</c:v>
                </c:pt>
                <c:pt idx="33">
                  <c:v>108.8618</c:v>
                </c:pt>
                <c:pt idx="34">
                  <c:v>108.9662</c:v>
                </c:pt>
                <c:pt idx="35">
                  <c:v>110.89239999999999</c:v>
                </c:pt>
                <c:pt idx="36">
                  <c:v>109.0625</c:v>
                </c:pt>
                <c:pt idx="37">
                  <c:v>109.91719999999999</c:v>
                </c:pt>
                <c:pt idx="38">
                  <c:v>109.7114</c:v>
                </c:pt>
                <c:pt idx="39">
                  <c:v>110.6978</c:v>
                </c:pt>
                <c:pt idx="40">
                  <c:v>113.5189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Suhteessa Itävaltaan </c:v>
                </c:pt>
              </c:strCache>
            </c:strRef>
          </c:tx>
          <c:spPr>
            <a:ln w="50800"/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Sheet1!$G$2:$G$45</c:f>
              <c:numCache>
                <c:formatCode>General</c:formatCode>
                <c:ptCount val="44"/>
                <c:pt idx="0">
                  <c:v>100</c:v>
                </c:pt>
                <c:pt idx="1">
                  <c:v>99.994569999999996</c:v>
                </c:pt>
                <c:pt idx="2">
                  <c:v>100.09610000000001</c:v>
                </c:pt>
                <c:pt idx="3">
                  <c:v>99.715670000000003</c:v>
                </c:pt>
                <c:pt idx="4">
                  <c:v>98.359250000000003</c:v>
                </c:pt>
                <c:pt idx="5">
                  <c:v>99.548879999999997</c:v>
                </c:pt>
                <c:pt idx="6">
                  <c:v>99.028170000000003</c:v>
                </c:pt>
                <c:pt idx="7">
                  <c:v>99.568600000000004</c:v>
                </c:pt>
                <c:pt idx="8">
                  <c:v>98.136279999999999</c:v>
                </c:pt>
                <c:pt idx="9">
                  <c:v>98.153419999999997</c:v>
                </c:pt>
                <c:pt idx="10">
                  <c:v>97.316649999999996</c:v>
                </c:pt>
                <c:pt idx="11">
                  <c:v>97.30659</c:v>
                </c:pt>
                <c:pt idx="12">
                  <c:v>99.909170000000003</c:v>
                </c:pt>
                <c:pt idx="13">
                  <c:v>101.0681</c:v>
                </c:pt>
                <c:pt idx="14">
                  <c:v>99.793980000000005</c:v>
                </c:pt>
                <c:pt idx="15">
                  <c:v>100.6258</c:v>
                </c:pt>
                <c:pt idx="16">
                  <c:v>106.24930000000001</c:v>
                </c:pt>
                <c:pt idx="17">
                  <c:v>104.54810000000001</c:v>
                </c:pt>
                <c:pt idx="18">
                  <c:v>103.5566</c:v>
                </c:pt>
                <c:pt idx="19">
                  <c:v>105.3558</c:v>
                </c:pt>
                <c:pt idx="20">
                  <c:v>102.5988</c:v>
                </c:pt>
                <c:pt idx="21">
                  <c:v>100.75060000000001</c:v>
                </c:pt>
                <c:pt idx="22">
                  <c:v>102.3058</c:v>
                </c:pt>
                <c:pt idx="23">
                  <c:v>101.4337</c:v>
                </c:pt>
                <c:pt idx="24">
                  <c:v>102.6589</c:v>
                </c:pt>
                <c:pt idx="25">
                  <c:v>103.282</c:v>
                </c:pt>
                <c:pt idx="26">
                  <c:v>103.59350000000001</c:v>
                </c:pt>
                <c:pt idx="27">
                  <c:v>101.72</c:v>
                </c:pt>
                <c:pt idx="28">
                  <c:v>103.4644</c:v>
                </c:pt>
                <c:pt idx="29">
                  <c:v>103.9828</c:v>
                </c:pt>
                <c:pt idx="30">
                  <c:v>102.70059999999999</c:v>
                </c:pt>
                <c:pt idx="31">
                  <c:v>103.56619999999999</c:v>
                </c:pt>
                <c:pt idx="32">
                  <c:v>102.9457</c:v>
                </c:pt>
                <c:pt idx="33">
                  <c:v>102.6957</c:v>
                </c:pt>
                <c:pt idx="34">
                  <c:v>102.3497</c:v>
                </c:pt>
                <c:pt idx="35">
                  <c:v>102.4019</c:v>
                </c:pt>
                <c:pt idx="36">
                  <c:v>102.348</c:v>
                </c:pt>
                <c:pt idx="37">
                  <c:v>101.5523</c:v>
                </c:pt>
                <c:pt idx="38">
                  <c:v>101.5934</c:v>
                </c:pt>
                <c:pt idx="39">
                  <c:v>101.2073</c:v>
                </c:pt>
                <c:pt idx="40">
                  <c:v>101.14619999999999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Suhteessa Suomeen</c:v>
                </c:pt>
              </c:strCache>
            </c:strRef>
          </c:tx>
          <c:spPr>
            <a:ln w="50800">
              <a:solidFill>
                <a:schemeClr val="accent3">
                  <a:lumMod val="40000"/>
                  <a:lumOff val="60000"/>
                </a:schemeClr>
              </a:solidFill>
            </a:ln>
          </c:spPr>
          <c:marker>
            <c:symbol val="none"/>
          </c:marker>
          <c:cat>
            <c:strRef>
              <c:f>Sheet1!$A$2:$A$45</c:f>
              <c:strCache>
                <c:ptCount val="41"/>
                <c:pt idx="0">
                  <c:v>2005,I</c:v>
                </c:pt>
                <c:pt idx="4">
                  <c:v>2006,I</c:v>
                </c:pt>
                <c:pt idx="8">
                  <c:v>2007,I</c:v>
                </c:pt>
                <c:pt idx="12">
                  <c:v>2008,I</c:v>
                </c:pt>
                <c:pt idx="16">
                  <c:v>2009,I</c:v>
                </c:pt>
                <c:pt idx="20">
                  <c:v>2010,I</c:v>
                </c:pt>
                <c:pt idx="24">
                  <c:v>2011,I</c:v>
                </c:pt>
                <c:pt idx="28">
                  <c:v>2012,I</c:v>
                </c:pt>
                <c:pt idx="32">
                  <c:v>2013,I</c:v>
                </c:pt>
                <c:pt idx="36">
                  <c:v>2014,I</c:v>
                </c:pt>
                <c:pt idx="40">
                  <c:v>2015,I</c:v>
                </c:pt>
              </c:strCache>
            </c:strRef>
          </c:cat>
          <c:val>
            <c:numRef>
              <c:f>Sheet1!$H$2:$H$45</c:f>
              <c:numCache>
                <c:formatCode>General</c:formatCode>
                <c:ptCount val="4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  <c:pt idx="6">
                  <c:v>100</c:v>
                </c:pt>
                <c:pt idx="7">
                  <c:v>100</c:v>
                </c:pt>
                <c:pt idx="8">
                  <c:v>100</c:v>
                </c:pt>
                <c:pt idx="9">
                  <c:v>100</c:v>
                </c:pt>
                <c:pt idx="10">
                  <c:v>100</c:v>
                </c:pt>
                <c:pt idx="11">
                  <c:v>100</c:v>
                </c:pt>
                <c:pt idx="12">
                  <c:v>100</c:v>
                </c:pt>
                <c:pt idx="13">
                  <c:v>100</c:v>
                </c:pt>
                <c:pt idx="14">
                  <c:v>100</c:v>
                </c:pt>
                <c:pt idx="15">
                  <c:v>100</c:v>
                </c:pt>
                <c:pt idx="16">
                  <c:v>100</c:v>
                </c:pt>
                <c:pt idx="17">
                  <c:v>100</c:v>
                </c:pt>
                <c:pt idx="18">
                  <c:v>100</c:v>
                </c:pt>
                <c:pt idx="19">
                  <c:v>100</c:v>
                </c:pt>
                <c:pt idx="20">
                  <c:v>100</c:v>
                </c:pt>
                <c:pt idx="21">
                  <c:v>100</c:v>
                </c:pt>
                <c:pt idx="22">
                  <c:v>100</c:v>
                </c:pt>
                <c:pt idx="23">
                  <c:v>100</c:v>
                </c:pt>
                <c:pt idx="24">
                  <c:v>100</c:v>
                </c:pt>
                <c:pt idx="25">
                  <c:v>100</c:v>
                </c:pt>
                <c:pt idx="26">
                  <c:v>100</c:v>
                </c:pt>
                <c:pt idx="27">
                  <c:v>100</c:v>
                </c:pt>
                <c:pt idx="28">
                  <c:v>100</c:v>
                </c:pt>
                <c:pt idx="29">
                  <c:v>100</c:v>
                </c:pt>
                <c:pt idx="30">
                  <c:v>100</c:v>
                </c:pt>
                <c:pt idx="31">
                  <c:v>100</c:v>
                </c:pt>
                <c:pt idx="32">
                  <c:v>100</c:v>
                </c:pt>
                <c:pt idx="33">
                  <c:v>100</c:v>
                </c:pt>
                <c:pt idx="34">
                  <c:v>100</c:v>
                </c:pt>
                <c:pt idx="35">
                  <c:v>100</c:v>
                </c:pt>
                <c:pt idx="36">
                  <c:v>100</c:v>
                </c:pt>
                <c:pt idx="37">
                  <c:v>100</c:v>
                </c:pt>
                <c:pt idx="38">
                  <c:v>100</c:v>
                </c:pt>
                <c:pt idx="39">
                  <c:v>100</c:v>
                </c:pt>
                <c:pt idx="40">
                  <c:v>100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545784"/>
        <c:axId val="525546176"/>
      </c:lineChart>
      <c:catAx>
        <c:axId val="5255457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525546176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525546176"/>
        <c:scaling>
          <c:orientation val="minMax"/>
          <c:max val="120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5545784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6485084507095344"/>
          <c:w val="0.89861303582985963"/>
          <c:h val="0.13514915492904656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471196296175781E-2"/>
          <c:y val="5.846535934704921E-2"/>
          <c:w val="0.93403533487171742"/>
          <c:h val="0.74194481176450722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Suomi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Sheet1!$B$2:$B$61</c:f>
              <c:numCache>
                <c:formatCode>General</c:formatCode>
                <c:ptCount val="60"/>
                <c:pt idx="0">
                  <c:v>100</c:v>
                </c:pt>
                <c:pt idx="1">
                  <c:v>102.1891</c:v>
                </c:pt>
                <c:pt idx="2">
                  <c:v>104.47150000000001</c:v>
                </c:pt>
                <c:pt idx="3">
                  <c:v>104.3647</c:v>
                </c:pt>
                <c:pt idx="4">
                  <c:v>103.93689999999999</c:v>
                </c:pt>
                <c:pt idx="5">
                  <c:v>103.4258</c:v>
                </c:pt>
                <c:pt idx="6">
                  <c:v>103.2179</c:v>
                </c:pt>
                <c:pt idx="7">
                  <c:v>104.15430000000001</c:v>
                </c:pt>
                <c:pt idx="8">
                  <c:v>102.68300000000001</c:v>
                </c:pt>
                <c:pt idx="9">
                  <c:v>101.13849999999999</c:v>
                </c:pt>
                <c:pt idx="10">
                  <c:v>101.249</c:v>
                </c:pt>
                <c:pt idx="11">
                  <c:v>99.197249999999997</c:v>
                </c:pt>
                <c:pt idx="12">
                  <c:v>100.74760000000001</c:v>
                </c:pt>
                <c:pt idx="13">
                  <c:v>100.1472</c:v>
                </c:pt>
                <c:pt idx="14">
                  <c:v>100.658</c:v>
                </c:pt>
                <c:pt idx="15">
                  <c:v>104.6799</c:v>
                </c:pt>
                <c:pt idx="16">
                  <c:v>106.66670000000001</c:v>
                </c:pt>
                <c:pt idx="17">
                  <c:v>104.9648</c:v>
                </c:pt>
                <c:pt idx="18">
                  <c:v>102.71899999999999</c:v>
                </c:pt>
                <c:pt idx="19">
                  <c:v>103.02719999999999</c:v>
                </c:pt>
                <c:pt idx="20">
                  <c:v>105.27979999999999</c:v>
                </c:pt>
                <c:pt idx="21">
                  <c:v>107.03530000000001</c:v>
                </c:pt>
                <c:pt idx="22">
                  <c:v>109.3382</c:v>
                </c:pt>
                <c:pt idx="23">
                  <c:v>107.1177</c:v>
                </c:pt>
                <c:pt idx="24">
                  <c:v>108.4524</c:v>
                </c:pt>
                <c:pt idx="25">
                  <c:v>107.62139999999999</c:v>
                </c:pt>
                <c:pt idx="26">
                  <c:v>109.9306</c:v>
                </c:pt>
                <c:pt idx="27">
                  <c:v>110.2153</c:v>
                </c:pt>
                <c:pt idx="28">
                  <c:v>112.9092</c:v>
                </c:pt>
                <c:pt idx="29">
                  <c:v>115.0652</c:v>
                </c:pt>
                <c:pt idx="30">
                  <c:v>116.8171</c:v>
                </c:pt>
                <c:pt idx="31">
                  <c:v>116.8704</c:v>
                </c:pt>
                <c:pt idx="32">
                  <c:v>113.0673</c:v>
                </c:pt>
                <c:pt idx="33">
                  <c:v>113.8685</c:v>
                </c:pt>
                <c:pt idx="34">
                  <c:v>112.7681</c:v>
                </c:pt>
                <c:pt idx="35">
                  <c:v>112.5911</c:v>
                </c:pt>
                <c:pt idx="36">
                  <c:v>111.614</c:v>
                </c:pt>
                <c:pt idx="37">
                  <c:v>111.7727</c:v>
                </c:pt>
                <c:pt idx="38">
                  <c:v>112.8685</c:v>
                </c:pt>
                <c:pt idx="39">
                  <c:v>114.59610000000001</c:v>
                </c:pt>
                <c:pt idx="40">
                  <c:v>119.5487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5 %:n alenema suhteessa euromaihin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ysDot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Sheet1!$C$2:$C$61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119.23439999999999</c:v>
                </c:pt>
                <c:pt idx="42">
                  <c:v>118.9198</c:v>
                </c:pt>
                <c:pt idx="43">
                  <c:v>118.6052</c:v>
                </c:pt>
                <c:pt idx="44">
                  <c:v>118.2906</c:v>
                </c:pt>
                <c:pt idx="45">
                  <c:v>117.976</c:v>
                </c:pt>
                <c:pt idx="46">
                  <c:v>117.6614</c:v>
                </c:pt>
                <c:pt idx="47">
                  <c:v>117.3468</c:v>
                </c:pt>
                <c:pt idx="48">
                  <c:v>117.0322</c:v>
                </c:pt>
                <c:pt idx="49">
                  <c:v>116.7176</c:v>
                </c:pt>
                <c:pt idx="50">
                  <c:v>116.40300000000001</c:v>
                </c:pt>
                <c:pt idx="51">
                  <c:v>116.08839999999999</c:v>
                </c:pt>
                <c:pt idx="52">
                  <c:v>115.77379999999999</c:v>
                </c:pt>
                <c:pt idx="53">
                  <c:v>115.4592</c:v>
                </c:pt>
                <c:pt idx="54">
                  <c:v>115.1446</c:v>
                </c:pt>
                <c:pt idx="55">
                  <c:v>114.83</c:v>
                </c:pt>
                <c:pt idx="56">
                  <c:v>114.5154</c:v>
                </c:pt>
                <c:pt idx="57">
                  <c:v>114.2008</c:v>
                </c:pt>
                <c:pt idx="58">
                  <c:v>113.8862</c:v>
                </c:pt>
                <c:pt idx="59">
                  <c:v>113.57155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10 %:n alenema suhteessa euromaihin</c:v>
                </c:pt>
              </c:strCache>
            </c:strRef>
          </c:tx>
          <c:spPr>
            <a:ln w="50800" cap="rnd">
              <a:solidFill>
                <a:srgbClr val="FF0000"/>
              </a:solidFill>
              <a:prstDash val="sysDash"/>
            </a:ln>
          </c:spPr>
          <c:marker>
            <c:symbol val="none"/>
          </c:marker>
          <c:cat>
            <c:strRef>
              <c:f>Sheet1!$A$2:$A$61</c:f>
              <c:strCache>
                <c:ptCount val="57"/>
                <c:pt idx="0">
                  <c:v>2005,I</c:v>
                </c:pt>
                <c:pt idx="4">
                  <c:v>6</c:v>
                </c:pt>
                <c:pt idx="8">
                  <c:v>7</c:v>
                </c:pt>
                <c:pt idx="12">
                  <c:v>8</c:v>
                </c:pt>
                <c:pt idx="16">
                  <c:v>9</c:v>
                </c:pt>
                <c:pt idx="20">
                  <c:v>10</c:v>
                </c:pt>
                <c:pt idx="24">
                  <c:v>11</c:v>
                </c:pt>
                <c:pt idx="28">
                  <c:v>12</c:v>
                </c:pt>
                <c:pt idx="32">
                  <c:v>13</c:v>
                </c:pt>
                <c:pt idx="36">
                  <c:v>14</c:v>
                </c:pt>
                <c:pt idx="40">
                  <c:v>15</c:v>
                </c:pt>
                <c:pt idx="44">
                  <c:v>16</c:v>
                </c:pt>
                <c:pt idx="48">
                  <c:v>17</c:v>
                </c:pt>
                <c:pt idx="52">
                  <c:v>18</c:v>
                </c:pt>
                <c:pt idx="56">
                  <c:v>19</c:v>
                </c:pt>
              </c:strCache>
            </c:strRef>
          </c:cat>
          <c:val>
            <c:numRef>
              <c:f>Sheet1!$D$2:$D$61</c:f>
              <c:numCache>
                <c:formatCode>General</c:formatCode>
                <c:ptCount val="60"/>
                <c:pt idx="40">
                  <c:v>119.54900000000001</c:v>
                </c:pt>
                <c:pt idx="41">
                  <c:v>118.9198</c:v>
                </c:pt>
                <c:pt idx="42">
                  <c:v>118.2906</c:v>
                </c:pt>
                <c:pt idx="43">
                  <c:v>117.6614</c:v>
                </c:pt>
                <c:pt idx="44">
                  <c:v>117.0322</c:v>
                </c:pt>
                <c:pt idx="45">
                  <c:v>116.40300000000001</c:v>
                </c:pt>
                <c:pt idx="46">
                  <c:v>115.77379999999999</c:v>
                </c:pt>
                <c:pt idx="47">
                  <c:v>115.1446</c:v>
                </c:pt>
                <c:pt idx="48">
                  <c:v>114.5154</c:v>
                </c:pt>
                <c:pt idx="49">
                  <c:v>113.8862</c:v>
                </c:pt>
                <c:pt idx="50">
                  <c:v>113.25700000000001</c:v>
                </c:pt>
                <c:pt idx="51">
                  <c:v>112.62779999999999</c:v>
                </c:pt>
                <c:pt idx="52">
                  <c:v>111.9986</c:v>
                </c:pt>
                <c:pt idx="53">
                  <c:v>111.3694</c:v>
                </c:pt>
                <c:pt idx="54">
                  <c:v>110.7402</c:v>
                </c:pt>
                <c:pt idx="55">
                  <c:v>110.111</c:v>
                </c:pt>
                <c:pt idx="56">
                  <c:v>109.48180000000001</c:v>
                </c:pt>
                <c:pt idx="57">
                  <c:v>108.8526</c:v>
                </c:pt>
                <c:pt idx="58">
                  <c:v>108.2234</c:v>
                </c:pt>
                <c:pt idx="59">
                  <c:v>107.5941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547744"/>
        <c:axId val="525548136"/>
      </c:lineChart>
      <c:catAx>
        <c:axId val="52554774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0"/>
        <c:majorTickMark val="out"/>
        <c:minorTickMark val="none"/>
        <c:tickLblPos val="none"/>
        <c:spPr>
          <a:ln w="13883">
            <a:solidFill>
              <a:schemeClr val="tx1"/>
            </a:solidFill>
            <a:prstDash val="solid"/>
          </a:ln>
        </c:spPr>
        <c:crossAx val="525548136"/>
        <c:crossesAt val="82"/>
        <c:auto val="0"/>
        <c:lblAlgn val="ctr"/>
        <c:lblOffset val="100"/>
        <c:tickLblSkip val="4"/>
        <c:tickMarkSkip val="4"/>
        <c:noMultiLvlLbl val="0"/>
      </c:catAx>
      <c:valAx>
        <c:axId val="525548136"/>
        <c:scaling>
          <c:orientation val="minMax"/>
          <c:max val="125"/>
          <c:min val="9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47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4" b="1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5547744"/>
        <c:crosses val="autoZero"/>
        <c:crossBetween val="between"/>
        <c:majorUnit val="5"/>
        <c:minorUnit val="1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6840222295918875E-2"/>
          <c:y val="0.89901362394550011"/>
          <c:w val="0.94315977641828508"/>
          <c:h val="0.10098626387796565"/>
        </c:manualLayout>
      </c:layout>
      <c:overlay val="0"/>
      <c:spPr>
        <a:solidFill>
          <a:schemeClr val="bg1"/>
        </a:solidFill>
        <a:ln w="27765">
          <a:noFill/>
        </a:ln>
      </c:spPr>
      <c:txPr>
        <a:bodyPr/>
        <a:lstStyle/>
        <a:p>
          <a:pPr>
            <a:defRPr sz="12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6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2.5</c:v>
                </c:pt>
                <c:pt idx="1">
                  <c:v>1.8</c:v>
                </c:pt>
                <c:pt idx="2">
                  <c:v>2.1</c:v>
                </c:pt>
                <c:pt idx="3">
                  <c:v>4.2</c:v>
                </c:pt>
                <c:pt idx="4">
                  <c:v>3.6</c:v>
                </c:pt>
                <c:pt idx="5">
                  <c:v>2</c:v>
                </c:pt>
                <c:pt idx="6">
                  <c:v>2</c:v>
                </c:pt>
                <c:pt idx="7">
                  <c:v>2.6</c:v>
                </c:pt>
                <c:pt idx="8">
                  <c:v>1.8</c:v>
                </c:pt>
                <c:pt idx="9">
                  <c:v>0.7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3.9</c:v>
                </c:pt>
                <c:pt idx="1">
                  <c:v>2.9</c:v>
                </c:pt>
                <c:pt idx="2">
                  <c:v>3.4</c:v>
                </c:pt>
                <c:pt idx="3">
                  <c:v>5.5</c:v>
                </c:pt>
                <c:pt idx="4">
                  <c:v>4</c:v>
                </c:pt>
                <c:pt idx="5">
                  <c:v>2.6</c:v>
                </c:pt>
                <c:pt idx="6">
                  <c:v>2.7</c:v>
                </c:pt>
                <c:pt idx="7">
                  <c:v>3.2</c:v>
                </c:pt>
                <c:pt idx="8">
                  <c:v>2.1</c:v>
                </c:pt>
                <c:pt idx="9">
                  <c:v>1.4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525390136"/>
        <c:axId val="525390528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1.3736999999999999</c:v>
                </c:pt>
                <c:pt idx="1">
                  <c:v>2.5116000000000001</c:v>
                </c:pt>
                <c:pt idx="2">
                  <c:v>3.8153999999999999</c:v>
                </c:pt>
                <c:pt idx="3">
                  <c:v>5.165</c:v>
                </c:pt>
                <c:pt idx="4">
                  <c:v>5.5857000000000001</c:v>
                </c:pt>
                <c:pt idx="5">
                  <c:v>6.2191999999999998</c:v>
                </c:pt>
                <c:pt idx="6">
                  <c:v>6.9626999999999999</c:v>
                </c:pt>
                <c:pt idx="7">
                  <c:v>7.6044999999999998</c:v>
                </c:pt>
                <c:pt idx="8">
                  <c:v>7.9272999999999998</c:v>
                </c:pt>
                <c:pt idx="9">
                  <c:v>8.6828000000000003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390136"/>
        <c:axId val="525390528"/>
      </c:lineChart>
      <c:catAx>
        <c:axId val="52539013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390528"/>
        <c:crosses val="autoZero"/>
        <c:auto val="1"/>
        <c:lblAlgn val="ctr"/>
        <c:lblOffset val="100"/>
        <c:noMultiLvlLbl val="0"/>
      </c:catAx>
      <c:valAx>
        <c:axId val="52539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390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473956291714793E-2"/>
          <c:y val="0.81012416764504391"/>
          <c:w val="0.89031867007268928"/>
          <c:h val="0.1722416918695193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TES-korotus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1.6</c:v>
                </c:pt>
                <c:pt idx="1">
                  <c:v>1.5</c:v>
                </c:pt>
                <c:pt idx="2">
                  <c:v>2.2000000000000002</c:v>
                </c:pt>
                <c:pt idx="3">
                  <c:v>2.9</c:v>
                </c:pt>
                <c:pt idx="4">
                  <c:v>2.6</c:v>
                </c:pt>
                <c:pt idx="5">
                  <c:v>1.8</c:v>
                </c:pt>
                <c:pt idx="6">
                  <c:v>2</c:v>
                </c:pt>
                <c:pt idx="7">
                  <c:v>2.7</c:v>
                </c:pt>
                <c:pt idx="8">
                  <c:v>2.7</c:v>
                </c:pt>
                <c:pt idx="9">
                  <c:v>2.8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Toteutunut palkankorotus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0.3</c:v>
                </c:pt>
                <c:pt idx="1">
                  <c:v>0.8</c:v>
                </c:pt>
                <c:pt idx="2">
                  <c:v>1.5</c:v>
                </c:pt>
                <c:pt idx="3">
                  <c:v>3.1</c:v>
                </c:pt>
                <c:pt idx="4">
                  <c:v>0.1</c:v>
                </c:pt>
                <c:pt idx="5">
                  <c:v>2.7</c:v>
                </c:pt>
                <c:pt idx="6">
                  <c:v>3.3</c:v>
                </c:pt>
                <c:pt idx="7">
                  <c:v>2.5</c:v>
                </c:pt>
                <c:pt idx="8">
                  <c:v>1.4</c:v>
                </c:pt>
                <c:pt idx="9">
                  <c:v>2.7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overlap val="-17"/>
        <c:axId val="525391312"/>
        <c:axId val="525391704"/>
      </c:barChart>
      <c:lineChart>
        <c:grouping val="standard"/>
        <c:varyColors val="0"/>
        <c:ser>
          <c:idx val="2"/>
          <c:order val="2"/>
          <c:tx>
            <c:strRef>
              <c:f>Taul1!$D$1</c:f>
              <c:strCache>
                <c:ptCount val="1"/>
                <c:pt idx="0">
                  <c:v>TES-korotukset ylittävät/alittavat palkankorotukset kumulatiivisesti 2005-2014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Taul1!$D$2:$D$11</c:f>
              <c:numCache>
                <c:formatCode>General</c:formatCode>
                <c:ptCount val="10"/>
                <c:pt idx="0">
                  <c:v>-1.3</c:v>
                </c:pt>
                <c:pt idx="1">
                  <c:v>-1.9908999999999999</c:v>
                </c:pt>
                <c:pt idx="2">
                  <c:v>-2.677</c:v>
                </c:pt>
                <c:pt idx="3">
                  <c:v>-2.4823</c:v>
                </c:pt>
                <c:pt idx="4">
                  <c:v>-4.9203000000000001</c:v>
                </c:pt>
                <c:pt idx="5">
                  <c:v>-4.0644999999999998</c:v>
                </c:pt>
                <c:pt idx="6">
                  <c:v>-2.8174000000000001</c:v>
                </c:pt>
                <c:pt idx="7">
                  <c:v>-3.0116999999999998</c:v>
                </c:pt>
                <c:pt idx="8">
                  <c:v>-4.2725999999999997</c:v>
                </c:pt>
                <c:pt idx="9">
                  <c:v>-4.3682999999999996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5391312"/>
        <c:axId val="525391704"/>
      </c:lineChart>
      <c:catAx>
        <c:axId val="525391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391704"/>
        <c:crosses val="autoZero"/>
        <c:auto val="1"/>
        <c:lblAlgn val="ctr"/>
        <c:lblOffset val="100"/>
        <c:noMultiLvlLbl val="0"/>
      </c:catAx>
      <c:valAx>
        <c:axId val="52539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391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6455245967625255E-2"/>
          <c:y val="0.81635967069142079"/>
          <c:w val="0.93948862306010616"/>
          <c:h val="0.166006236729593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132372495222155E-2"/>
          <c:y val="3.7678177810433505E-2"/>
          <c:w val="0.93634790050977357"/>
          <c:h val="0.812215658935358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Taul1!$B$2:$B$11</c:f>
              <c:numCache>
                <c:formatCode>General</c:formatCode>
                <c:ptCount val="10"/>
                <c:pt idx="0">
                  <c:v>1.3737446197991501</c:v>
                </c:pt>
                <c:pt idx="1">
                  <c:v>2.5115934198546963</c:v>
                </c:pt>
                <c:pt idx="2">
                  <c:v>3.8154197892750208</c:v>
                </c:pt>
                <c:pt idx="3">
                  <c:v>5.1650202465355788</c:v>
                </c:pt>
                <c:pt idx="4">
                  <c:v>5.5856803275217137</c:v>
                </c:pt>
                <c:pt idx="5">
                  <c:v>6.219194409486839</c:v>
                </c:pt>
                <c:pt idx="6">
                  <c:v>6.9627287703532437</c:v>
                </c:pt>
                <c:pt idx="7">
                  <c:v>7.6045051429753707</c:v>
                </c:pt>
                <c:pt idx="8">
                  <c:v>7.927318658404281</c:v>
                </c:pt>
                <c:pt idx="9">
                  <c:v>8.6828098890131109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Taul1!$A$2:$A$11</c:f>
              <c:numCache>
                <c:formatCode>General</c:formatCode>
                <c:ptCount val="10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</c:numCache>
            </c:numRef>
          </c:cat>
          <c:val>
            <c:numRef>
              <c:f>Taul1!$C$2:$C$11</c:f>
              <c:numCache>
                <c:formatCode>General</c:formatCode>
                <c:ptCount val="10"/>
                <c:pt idx="0">
                  <c:v>-1.3</c:v>
                </c:pt>
                <c:pt idx="1">
                  <c:v>-1.9909000000000066</c:v>
                </c:pt>
                <c:pt idx="2">
                  <c:v>-2.6769637000000124</c:v>
                </c:pt>
                <c:pt idx="3">
                  <c:v>-2.4823176274000103</c:v>
                </c:pt>
                <c:pt idx="4">
                  <c:v>-4.9202596867150117</c:v>
                </c:pt>
                <c:pt idx="5">
                  <c:v>-4.0645420238954566</c:v>
                </c:pt>
                <c:pt idx="6">
                  <c:v>-2.8173810702061042</c:v>
                </c:pt>
                <c:pt idx="7">
                  <c:v>-3.0117463080656881</c:v>
                </c:pt>
                <c:pt idx="8">
                  <c:v>-4.2725936060608376</c:v>
                </c:pt>
                <c:pt idx="9">
                  <c:v>-4.3683210124547784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4"/>
        <c:overlap val="100"/>
        <c:axId val="525392488"/>
        <c:axId val="525392880"/>
      </c:barChart>
      <c:catAx>
        <c:axId val="52539248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392880"/>
        <c:crosses val="autoZero"/>
        <c:auto val="1"/>
        <c:lblAlgn val="ctr"/>
        <c:lblOffset val="100"/>
        <c:noMultiLvlLbl val="0"/>
      </c:catAx>
      <c:valAx>
        <c:axId val="5253928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525392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44705778970871"/>
          <c:y val="0.93098127245482998"/>
          <c:w val="0.53684560562572514"/>
          <c:h val="6.31406966855079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accent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251700</c:v>
                </c:pt>
                <c:pt idx="1">
                  <c:v>264100</c:v>
                </c:pt>
                <c:pt idx="2">
                  <c:v>279400</c:v>
                </c:pt>
                <c:pt idx="3">
                  <c:v>294000</c:v>
                </c:pt>
                <c:pt idx="4">
                  <c:v>290900</c:v>
                </c:pt>
                <c:pt idx="5">
                  <c:v>285600</c:v>
                </c:pt>
                <c:pt idx="6">
                  <c:v>281800</c:v>
                </c:pt>
                <c:pt idx="7">
                  <c:v>291600</c:v>
                </c:pt>
                <c:pt idx="8">
                  <c:v>302300</c:v>
                </c:pt>
                <c:pt idx="9">
                  <c:v>311000</c:v>
                </c:pt>
                <c:pt idx="10">
                  <c:v>326300</c:v>
                </c:pt>
                <c:pt idx="11">
                  <c:v>299000</c:v>
                </c:pt>
                <c:pt idx="12">
                  <c:v>283899.99999999994</c:v>
                </c:pt>
                <c:pt idx="13">
                  <c:v>289800</c:v>
                </c:pt>
                <c:pt idx="14">
                  <c:v>296300</c:v>
                </c:pt>
                <c:pt idx="15">
                  <c:v>290100</c:v>
                </c:pt>
                <c:pt idx="16">
                  <c:v>284800</c:v>
                </c:pt>
                <c:pt idx="17">
                  <c:v>283505.79595488886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113540</c:v>
                </c:pt>
                <c:pt idx="1">
                  <c:v>133632</c:v>
                </c:pt>
                <c:pt idx="2">
                  <c:v>138173</c:v>
                </c:pt>
                <c:pt idx="3">
                  <c:v>145000</c:v>
                </c:pt>
                <c:pt idx="4">
                  <c:v>162104</c:v>
                </c:pt>
                <c:pt idx="5">
                  <c:v>165457</c:v>
                </c:pt>
                <c:pt idx="6">
                  <c:v>173950.3</c:v>
                </c:pt>
                <c:pt idx="7">
                  <c:v>188884</c:v>
                </c:pt>
                <c:pt idx="8">
                  <c:v>218801</c:v>
                </c:pt>
                <c:pt idx="9">
                  <c:v>284004</c:v>
                </c:pt>
                <c:pt idx="10">
                  <c:v>297345</c:v>
                </c:pt>
                <c:pt idx="11">
                  <c:v>284683</c:v>
                </c:pt>
                <c:pt idx="12">
                  <c:v>304473</c:v>
                </c:pt>
                <c:pt idx="13">
                  <c:v>327105</c:v>
                </c:pt>
                <c:pt idx="14">
                  <c:v>302967</c:v>
                </c:pt>
                <c:pt idx="15">
                  <c:v>287327</c:v>
                </c:pt>
                <c:pt idx="16">
                  <c:v>273143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5393664"/>
        <c:axId val="525394056"/>
      </c:barChart>
      <c:catAx>
        <c:axId val="5253936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394056"/>
        <c:crosses val="autoZero"/>
        <c:auto val="1"/>
        <c:lblAlgn val="ctr"/>
        <c:lblOffset val="100"/>
        <c:noMultiLvlLbl val="0"/>
      </c:catAx>
      <c:valAx>
        <c:axId val="52539405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39366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41452.49050631548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124000</c:v>
                </c:pt>
                <c:pt idx="1">
                  <c:v>124699.99999999999</c:v>
                </c:pt>
                <c:pt idx="2">
                  <c:v>130299.99999999999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128399.99999999997</c:v>
                </c:pt>
                <c:pt idx="7">
                  <c:v>132599.99999999997</c:v>
                </c:pt>
                <c:pt idx="8">
                  <c:v>137700.00000000003</c:v>
                </c:pt>
                <c:pt idx="9">
                  <c:v>144299.99999999997</c:v>
                </c:pt>
                <c:pt idx="10">
                  <c:v>150100</c:v>
                </c:pt>
                <c:pt idx="11">
                  <c:v>133200</c:v>
                </c:pt>
                <c:pt idx="12">
                  <c:v>123299.99999999999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121169.93913458608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Taul1!$D$2:$D$19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17599.999999999996</c:v>
                </c:pt>
                <c:pt idx="3">
                  <c:v>17600</c:v>
                </c:pt>
                <c:pt idx="4">
                  <c:v>17100</c:v>
                </c:pt>
                <c:pt idx="5">
                  <c:v>16400.000000000004</c:v>
                </c:pt>
                <c:pt idx="6">
                  <c:v>16100.000000000002</c:v>
                </c:pt>
                <c:pt idx="7">
                  <c:v>17100</c:v>
                </c:pt>
                <c:pt idx="8">
                  <c:v>17200.000000000004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17799.999999999996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15327.440841111607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Taul1!$E$2:$E$19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35199.999999999993</c:v>
                </c:pt>
                <c:pt idx="6">
                  <c:v>35699.999999999993</c:v>
                </c:pt>
                <c:pt idx="7">
                  <c:v>36699.999999999993</c:v>
                </c:pt>
                <c:pt idx="8">
                  <c:v>39199.999999999993</c:v>
                </c:pt>
                <c:pt idx="9">
                  <c:v>40900</c:v>
                </c:pt>
                <c:pt idx="10">
                  <c:v>45500</c:v>
                </c:pt>
                <c:pt idx="11">
                  <c:v>44300.000000000007</c:v>
                </c:pt>
                <c:pt idx="12">
                  <c:v>42600</c:v>
                </c:pt>
                <c:pt idx="13">
                  <c:v>44900.000000000007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46365.935875380339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(31.3)</c:v>
                </c:pt>
              </c:strCache>
            </c:strRef>
          </c:cat>
          <c:val>
            <c:numRef>
              <c:f>Taul1!$F$2:$F$19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43699.999999999993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51699.999999999993</c:v>
                </c:pt>
                <c:pt idx="11">
                  <c:v>49500</c:v>
                </c:pt>
                <c:pt idx="12">
                  <c:v>50099.999999999993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57758.511363967664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394840"/>
        <c:axId val="525395232"/>
      </c:barChart>
      <c:catAx>
        <c:axId val="525394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395232"/>
        <c:crosses val="autoZero"/>
        <c:auto val="1"/>
        <c:lblAlgn val="ctr"/>
        <c:lblOffset val="100"/>
        <c:noMultiLvlLbl val="0"/>
      </c:catAx>
      <c:valAx>
        <c:axId val="52539523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3948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259534714859603"/>
          <c:h val="9.0922954983308935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70753.3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396016"/>
        <c:axId val="525396408"/>
      </c:barChart>
      <c:catAx>
        <c:axId val="525396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396408"/>
        <c:crosses val="autoZero"/>
        <c:auto val="1"/>
        <c:lblAlgn val="ctr"/>
        <c:lblOffset val="100"/>
        <c:noMultiLvlLbl val="0"/>
      </c:catAx>
      <c:valAx>
        <c:axId val="52539640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39601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7404662420902826E-2"/>
          <c:y val="0.90907694283968443"/>
          <c:w val="0.92186025022607732"/>
          <c:h val="7.9899976391512043E-2"/>
        </c:manualLayout>
      </c:layout>
      <c:overlay val="0"/>
      <c:txPr>
        <a:bodyPr/>
        <a:lstStyle/>
        <a:p>
          <a:pPr>
            <a:defRPr sz="1200" b="1" baseline="0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57125</c:v>
                </c:pt>
                <c:pt idx="1">
                  <c:v>65932</c:v>
                </c:pt>
                <c:pt idx="2">
                  <c:v>61892</c:v>
                </c:pt>
                <c:pt idx="3">
                  <c:v>70309</c:v>
                </c:pt>
                <c:pt idx="4">
                  <c:v>77315</c:v>
                </c:pt>
                <c:pt idx="5">
                  <c:v>73955</c:v>
                </c:pt>
                <c:pt idx="6">
                  <c:v>71882</c:v>
                </c:pt>
                <c:pt idx="7">
                  <c:v>74016</c:v>
                </c:pt>
                <c:pt idx="8">
                  <c:v>74130</c:v>
                </c:pt>
                <c:pt idx="9">
                  <c:v>98281</c:v>
                </c:pt>
                <c:pt idx="10">
                  <c:v>98165</c:v>
                </c:pt>
                <c:pt idx="11">
                  <c:v>88253</c:v>
                </c:pt>
                <c:pt idx="12">
                  <c:v>86620</c:v>
                </c:pt>
                <c:pt idx="13">
                  <c:v>84977</c:v>
                </c:pt>
                <c:pt idx="14">
                  <c:v>81490</c:v>
                </c:pt>
                <c:pt idx="15">
                  <c:v>74327</c:v>
                </c:pt>
                <c:pt idx="16">
                  <c:v>71725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8829</c:v>
                </c:pt>
                <c:pt idx="1">
                  <c:v>11708</c:v>
                </c:pt>
                <c:pt idx="2">
                  <c:v>15714</c:v>
                </c:pt>
                <c:pt idx="3">
                  <c:v>12971</c:v>
                </c:pt>
                <c:pt idx="4">
                  <c:v>16214</c:v>
                </c:pt>
                <c:pt idx="5">
                  <c:v>18683</c:v>
                </c:pt>
                <c:pt idx="6">
                  <c:v>22717</c:v>
                </c:pt>
                <c:pt idx="7">
                  <c:v>26887</c:v>
                </c:pt>
                <c:pt idx="8">
                  <c:v>33765</c:v>
                </c:pt>
                <c:pt idx="9">
                  <c:v>45443</c:v>
                </c:pt>
                <c:pt idx="10">
                  <c:v>46333</c:v>
                </c:pt>
                <c:pt idx="11">
                  <c:v>39288</c:v>
                </c:pt>
                <c:pt idx="12">
                  <c:v>42532</c:v>
                </c:pt>
                <c:pt idx="13">
                  <c:v>40904</c:v>
                </c:pt>
                <c:pt idx="14">
                  <c:v>36314</c:v>
                </c:pt>
                <c:pt idx="15">
                  <c:v>36895</c:v>
                </c:pt>
                <c:pt idx="16">
                  <c:v>34121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25394</c:v>
                </c:pt>
                <c:pt idx="1">
                  <c:v>28874</c:v>
                </c:pt>
                <c:pt idx="2">
                  <c:v>29429</c:v>
                </c:pt>
                <c:pt idx="3">
                  <c:v>28476</c:v>
                </c:pt>
                <c:pt idx="4">
                  <c:v>30011</c:v>
                </c:pt>
                <c:pt idx="5">
                  <c:v>27315</c:v>
                </c:pt>
                <c:pt idx="6">
                  <c:v>26675</c:v>
                </c:pt>
                <c:pt idx="7">
                  <c:v>24931</c:v>
                </c:pt>
                <c:pt idx="8">
                  <c:v>25014</c:v>
                </c:pt>
                <c:pt idx="9">
                  <c:v>26506</c:v>
                </c:pt>
                <c:pt idx="10">
                  <c:v>29044</c:v>
                </c:pt>
                <c:pt idx="11">
                  <c:v>25967</c:v>
                </c:pt>
                <c:pt idx="12">
                  <c:v>25728</c:v>
                </c:pt>
                <c:pt idx="13">
                  <c:v>26828</c:v>
                </c:pt>
                <c:pt idx="14">
                  <c:v>26859</c:v>
                </c:pt>
                <c:pt idx="15">
                  <c:v>25695</c:v>
                </c:pt>
                <c:pt idx="16">
                  <c:v>25194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12521</c:v>
                </c:pt>
                <c:pt idx="1">
                  <c:v>15745</c:v>
                </c:pt>
                <c:pt idx="2">
                  <c:v>19704</c:v>
                </c:pt>
                <c:pt idx="3">
                  <c:v>21772</c:v>
                </c:pt>
                <c:pt idx="4">
                  <c:v>25587</c:v>
                </c:pt>
                <c:pt idx="5">
                  <c:v>30978</c:v>
                </c:pt>
                <c:pt idx="6">
                  <c:v>36452</c:v>
                </c:pt>
                <c:pt idx="7">
                  <c:v>45165</c:v>
                </c:pt>
                <c:pt idx="8">
                  <c:v>61533</c:v>
                </c:pt>
                <c:pt idx="9">
                  <c:v>80359</c:v>
                </c:pt>
                <c:pt idx="10">
                  <c:v>86105</c:v>
                </c:pt>
                <c:pt idx="11">
                  <c:v>96037</c:v>
                </c:pt>
                <c:pt idx="12">
                  <c:v>112565</c:v>
                </c:pt>
                <c:pt idx="13">
                  <c:v>124325</c:v>
                </c:pt>
                <c:pt idx="14">
                  <c:v>110977</c:v>
                </c:pt>
                <c:pt idx="15">
                  <c:v>112147</c:v>
                </c:pt>
                <c:pt idx="16">
                  <c:v>101226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8860</c:v>
                </c:pt>
                <c:pt idx="14">
                  <c:v>8262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4197</c:v>
                </c:pt>
                <c:pt idx="1">
                  <c:v>5940</c:v>
                </c:pt>
                <c:pt idx="2">
                  <c:v>6762</c:v>
                </c:pt>
                <c:pt idx="3">
                  <c:v>6454</c:v>
                </c:pt>
                <c:pt idx="4">
                  <c:v>8516</c:v>
                </c:pt>
                <c:pt idx="5">
                  <c:v>9172</c:v>
                </c:pt>
                <c:pt idx="6">
                  <c:v>13283</c:v>
                </c:pt>
                <c:pt idx="7">
                  <c:v>12934</c:v>
                </c:pt>
                <c:pt idx="8">
                  <c:v>17517</c:v>
                </c:pt>
                <c:pt idx="9">
                  <c:v>25218</c:v>
                </c:pt>
                <c:pt idx="10">
                  <c:v>28261</c:v>
                </c:pt>
                <c:pt idx="11">
                  <c:v>26882</c:v>
                </c:pt>
                <c:pt idx="12">
                  <c:v>28183</c:v>
                </c:pt>
                <c:pt idx="13">
                  <c:v>40734</c:v>
                </c:pt>
                <c:pt idx="14">
                  <c:v>36001</c:v>
                </c:pt>
                <c:pt idx="15">
                  <c:v>31042</c:v>
                </c:pt>
                <c:pt idx="16">
                  <c:v>32692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958712"/>
        <c:axId val="525959104"/>
      </c:barChart>
      <c:catAx>
        <c:axId val="525958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59104"/>
        <c:crosses val="autoZero"/>
        <c:auto val="1"/>
        <c:lblAlgn val="ctr"/>
        <c:lblOffset val="100"/>
        <c:noMultiLvlLbl val="0"/>
      </c:catAx>
      <c:valAx>
        <c:axId val="52595910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5871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6138823437413"/>
          <c:y val="7.0765493196747867E-2"/>
          <c:w val="0.71995212031015243"/>
          <c:h val="0.83556175395472143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7071</c:v>
                </c:pt>
                <c:pt idx="2">
                  <c:v>7994.2</c:v>
                </c:pt>
                <c:pt idx="3">
                  <c:v>7803.6</c:v>
                </c:pt>
                <c:pt idx="4">
                  <c:v>8477.2999999999993</c:v>
                </c:pt>
                <c:pt idx="5">
                  <c:v>8912</c:v>
                </c:pt>
                <c:pt idx="6">
                  <c:v>8359.5</c:v>
                </c:pt>
                <c:pt idx="7">
                  <c:v>8443.1</c:v>
                </c:pt>
                <c:pt idx="8">
                  <c:v>9133</c:v>
                </c:pt>
                <c:pt idx="9">
                  <c:v>9024.7000000000007</c:v>
                </c:pt>
                <c:pt idx="10">
                  <c:v>10561</c:v>
                </c:pt>
                <c:pt idx="11">
                  <c:v>9363.2999999999993</c:v>
                </c:pt>
                <c:pt idx="12">
                  <c:v>10752.2</c:v>
                </c:pt>
                <c:pt idx="13">
                  <c:v>10766</c:v>
                </c:pt>
                <c:pt idx="14">
                  <c:v>10263</c:v>
                </c:pt>
                <c:pt idx="15">
                  <c:v>10779.4</c:v>
                </c:pt>
                <c:pt idx="16">
                  <c:v>9333.2000000000007</c:v>
                </c:pt>
                <c:pt idx="17">
                  <c:v>6166</c:v>
                </c:pt>
                <c:pt idx="18">
                  <c:v>6392.1</c:v>
                </c:pt>
                <c:pt idx="19">
                  <c:v>6569.6</c:v>
                </c:pt>
                <c:pt idx="20">
                  <c:v>7610.3</c:v>
                </c:pt>
                <c:pt idx="21">
                  <c:v>6967.2</c:v>
                </c:pt>
                <c:pt idx="22">
                  <c:v>7056.3</c:v>
                </c:pt>
                <c:pt idx="23">
                  <c:v>7002.8</c:v>
                </c:pt>
                <c:pt idx="24">
                  <c:v>9173.1</c:v>
                </c:pt>
                <c:pt idx="25">
                  <c:v>8279.1</c:v>
                </c:pt>
                <c:pt idx="26">
                  <c:v>8359</c:v>
                </c:pt>
                <c:pt idx="27">
                  <c:v>7532.8</c:v>
                </c:pt>
                <c:pt idx="28">
                  <c:v>9428.2000000000007</c:v>
                </c:pt>
                <c:pt idx="29">
                  <c:v>8051.9</c:v>
                </c:pt>
                <c:pt idx="30">
                  <c:v>8448.1</c:v>
                </c:pt>
                <c:pt idx="31">
                  <c:v>7406.6</c:v>
                </c:pt>
                <c:pt idx="32">
                  <c:v>8717.6</c:v>
                </c:pt>
                <c:pt idx="33">
                  <c:v>6886.1</c:v>
                </c:pt>
                <c:pt idx="34">
                  <c:v>7228.6</c:v>
                </c:pt>
                <c:pt idx="35">
                  <c:v>6598.9</c:v>
                </c:pt>
                <c:pt idx="36">
                  <c:v>7453.8</c:v>
                </c:pt>
                <c:pt idx="37">
                  <c:v>7322.2</c:v>
                </c:pt>
                <c:pt idx="38">
                  <c:v>7461.6</c:v>
                </c:pt>
                <c:pt idx="39">
                  <c:v>8723.2000000000007</c:v>
                </c:pt>
                <c:pt idx="40">
                  <c:v>7713.2</c:v>
                </c:pt>
                <c:pt idx="41">
                  <c:v>6670.9</c:v>
                </c:pt>
                <c:pt idx="42">
                  <c:v>8528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5737.8</c:v>
                </c:pt>
                <c:pt idx="2">
                  <c:v>6788.3</c:v>
                </c:pt>
                <c:pt idx="3">
                  <c:v>6637.7</c:v>
                </c:pt>
                <c:pt idx="4">
                  <c:v>6988.6</c:v>
                </c:pt>
                <c:pt idx="5">
                  <c:v>7672.4</c:v>
                </c:pt>
                <c:pt idx="6">
                  <c:v>6806.7</c:v>
                </c:pt>
                <c:pt idx="7">
                  <c:v>6997.5</c:v>
                </c:pt>
                <c:pt idx="8">
                  <c:v>7820.9</c:v>
                </c:pt>
                <c:pt idx="9">
                  <c:v>7512.7</c:v>
                </c:pt>
                <c:pt idx="10">
                  <c:v>8887.7999999999993</c:v>
                </c:pt>
                <c:pt idx="11">
                  <c:v>7882</c:v>
                </c:pt>
                <c:pt idx="12">
                  <c:v>9022</c:v>
                </c:pt>
                <c:pt idx="13">
                  <c:v>8867.7000000000007</c:v>
                </c:pt>
                <c:pt idx="14">
                  <c:v>8113.8</c:v>
                </c:pt>
                <c:pt idx="15">
                  <c:v>8990.4</c:v>
                </c:pt>
                <c:pt idx="16">
                  <c:v>7551.6</c:v>
                </c:pt>
                <c:pt idx="17">
                  <c:v>4884.3999999999996</c:v>
                </c:pt>
                <c:pt idx="18">
                  <c:v>4910.7</c:v>
                </c:pt>
                <c:pt idx="19">
                  <c:v>5177.8</c:v>
                </c:pt>
                <c:pt idx="20">
                  <c:v>5926</c:v>
                </c:pt>
                <c:pt idx="21">
                  <c:v>5218.3</c:v>
                </c:pt>
                <c:pt idx="22">
                  <c:v>5571.4</c:v>
                </c:pt>
                <c:pt idx="23">
                  <c:v>5451.8</c:v>
                </c:pt>
                <c:pt idx="24">
                  <c:v>6842.7</c:v>
                </c:pt>
                <c:pt idx="25">
                  <c:v>5853.7</c:v>
                </c:pt>
                <c:pt idx="26">
                  <c:v>6522.4</c:v>
                </c:pt>
                <c:pt idx="27">
                  <c:v>5689</c:v>
                </c:pt>
                <c:pt idx="28">
                  <c:v>7162.6</c:v>
                </c:pt>
                <c:pt idx="29">
                  <c:v>6027</c:v>
                </c:pt>
                <c:pt idx="30">
                  <c:v>6550.5</c:v>
                </c:pt>
                <c:pt idx="31">
                  <c:v>5992.8</c:v>
                </c:pt>
                <c:pt idx="32">
                  <c:v>7025.5</c:v>
                </c:pt>
                <c:pt idx="33">
                  <c:v>5119.3999999999996</c:v>
                </c:pt>
                <c:pt idx="34">
                  <c:v>5465.9</c:v>
                </c:pt>
                <c:pt idx="35">
                  <c:v>5162.2</c:v>
                </c:pt>
                <c:pt idx="36">
                  <c:v>5841.7</c:v>
                </c:pt>
                <c:pt idx="37">
                  <c:v>5335.6</c:v>
                </c:pt>
                <c:pt idx="38">
                  <c:v>5545.1</c:v>
                </c:pt>
                <c:pt idx="39">
                  <c:v>6551</c:v>
                </c:pt>
                <c:pt idx="40">
                  <c:v>5813.3</c:v>
                </c:pt>
                <c:pt idx="41">
                  <c:v>4721.1000000000004</c:v>
                </c:pt>
                <c:pt idx="42">
                  <c:v>6302.6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1330.9</c:v>
                </c:pt>
                <c:pt idx="2">
                  <c:v>1210.3</c:v>
                </c:pt>
                <c:pt idx="3">
                  <c:v>1177</c:v>
                </c:pt>
                <c:pt idx="4">
                  <c:v>1495.4</c:v>
                </c:pt>
                <c:pt idx="5">
                  <c:v>1241.8</c:v>
                </c:pt>
                <c:pt idx="6">
                  <c:v>1555.5</c:v>
                </c:pt>
                <c:pt idx="7">
                  <c:v>1448.9</c:v>
                </c:pt>
                <c:pt idx="8">
                  <c:v>1305.8</c:v>
                </c:pt>
                <c:pt idx="9">
                  <c:v>1496</c:v>
                </c:pt>
                <c:pt idx="10">
                  <c:v>1664.5</c:v>
                </c:pt>
                <c:pt idx="11">
                  <c:v>1464.2</c:v>
                </c:pt>
                <c:pt idx="12">
                  <c:v>1730.3</c:v>
                </c:pt>
                <c:pt idx="13">
                  <c:v>1861.8</c:v>
                </c:pt>
                <c:pt idx="14">
                  <c:v>2135.1999999999998</c:v>
                </c:pt>
                <c:pt idx="15">
                  <c:v>1745.4</c:v>
                </c:pt>
                <c:pt idx="16">
                  <c:v>1757.5</c:v>
                </c:pt>
                <c:pt idx="17">
                  <c:v>1249.4000000000001</c:v>
                </c:pt>
                <c:pt idx="18">
                  <c:v>1463.1</c:v>
                </c:pt>
                <c:pt idx="19">
                  <c:v>1364.9</c:v>
                </c:pt>
                <c:pt idx="20">
                  <c:v>1670</c:v>
                </c:pt>
                <c:pt idx="21">
                  <c:v>1734.3</c:v>
                </c:pt>
                <c:pt idx="22">
                  <c:v>1464.2</c:v>
                </c:pt>
                <c:pt idx="23">
                  <c:v>1505</c:v>
                </c:pt>
                <c:pt idx="24">
                  <c:v>2252.3000000000002</c:v>
                </c:pt>
                <c:pt idx="25">
                  <c:v>2322.9</c:v>
                </c:pt>
                <c:pt idx="26">
                  <c:v>1775</c:v>
                </c:pt>
                <c:pt idx="27">
                  <c:v>1754.2</c:v>
                </c:pt>
                <c:pt idx="28">
                  <c:v>2179.6</c:v>
                </c:pt>
                <c:pt idx="29">
                  <c:v>1889</c:v>
                </c:pt>
                <c:pt idx="30">
                  <c:v>1813.4</c:v>
                </c:pt>
                <c:pt idx="31">
                  <c:v>1351.8</c:v>
                </c:pt>
                <c:pt idx="32">
                  <c:v>1626.2</c:v>
                </c:pt>
                <c:pt idx="33">
                  <c:v>1660.1</c:v>
                </c:pt>
                <c:pt idx="34">
                  <c:v>1671.1</c:v>
                </c:pt>
                <c:pt idx="35">
                  <c:v>1350.3</c:v>
                </c:pt>
                <c:pt idx="36">
                  <c:v>1518.4</c:v>
                </c:pt>
                <c:pt idx="37">
                  <c:v>1876.6</c:v>
                </c:pt>
                <c:pt idx="38">
                  <c:v>1808.8</c:v>
                </c:pt>
                <c:pt idx="39">
                  <c:v>2094.9</c:v>
                </c:pt>
                <c:pt idx="40">
                  <c:v>1753.8</c:v>
                </c:pt>
                <c:pt idx="41">
                  <c:v>1803.3</c:v>
                </c:pt>
                <c:pt idx="42">
                  <c:v>2101.9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83005672"/>
        <c:axId val="383006064"/>
      </c:lineChart>
      <c:catAx>
        <c:axId val="383005672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84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94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006064"/>
        <c:crosses val="autoZero"/>
        <c:auto val="1"/>
        <c:lblAlgn val="ctr"/>
        <c:lblOffset val="100"/>
        <c:tickLblSkip val="3"/>
        <c:tickMarkSkip val="4"/>
        <c:noMultiLvlLbl val="0"/>
      </c:catAx>
      <c:valAx>
        <c:axId val="383006064"/>
        <c:scaling>
          <c:orientation val="minMax"/>
          <c:max val="12000"/>
          <c:min val="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84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8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005672"/>
        <c:crosses val="autoZero"/>
        <c:crossBetween val="midCat"/>
        <c:majorUnit val="1000"/>
        <c:minorUnit val="500"/>
      </c:valAx>
      <c:spPr>
        <a:noFill/>
        <a:ln w="11372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403364695204085"/>
          <c:y val="0.19757124334097242"/>
          <c:w val="0.16596635304795915"/>
          <c:h val="0.69991134093760554"/>
        </c:manualLayout>
      </c:layout>
      <c:overlay val="0"/>
      <c:spPr>
        <a:solidFill>
          <a:schemeClr val="bg1"/>
        </a:solidFill>
        <a:ln w="2843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94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 ja Pohjois-Amerikka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82519</c:v>
                </c:pt>
                <c:pt idx="1">
                  <c:v>94806</c:v>
                </c:pt>
                <c:pt idx="2">
                  <c:v>91321</c:v>
                </c:pt>
                <c:pt idx="3">
                  <c:v>98785</c:v>
                </c:pt>
                <c:pt idx="4">
                  <c:v>107326</c:v>
                </c:pt>
                <c:pt idx="5">
                  <c:v>101270</c:v>
                </c:pt>
                <c:pt idx="6">
                  <c:v>98557</c:v>
                </c:pt>
                <c:pt idx="7">
                  <c:v>98947</c:v>
                </c:pt>
                <c:pt idx="8">
                  <c:v>99144</c:v>
                </c:pt>
                <c:pt idx="9">
                  <c:v>124787</c:v>
                </c:pt>
                <c:pt idx="10">
                  <c:v>127209</c:v>
                </c:pt>
                <c:pt idx="11">
                  <c:v>114220</c:v>
                </c:pt>
                <c:pt idx="12">
                  <c:v>112348</c:v>
                </c:pt>
                <c:pt idx="13">
                  <c:v>112542</c:v>
                </c:pt>
                <c:pt idx="14">
                  <c:v>110444</c:v>
                </c:pt>
                <c:pt idx="15">
                  <c:v>100022</c:v>
                </c:pt>
                <c:pt idx="16">
                  <c:v>96919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Aasia, Oseania, Keski- ja Itä-Eurooppa sekä Latinalainen Amerikka</c:v>
                </c:pt>
              </c:strCache>
            </c:strRef>
          </c:tx>
          <c:spPr>
            <a:solidFill>
              <a:srgbClr val="F04B0D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25547</c:v>
                </c:pt>
                <c:pt idx="1">
                  <c:v>33393</c:v>
                </c:pt>
                <c:pt idx="2">
                  <c:v>42180</c:v>
                </c:pt>
                <c:pt idx="3">
                  <c:v>41197</c:v>
                </c:pt>
                <c:pt idx="4">
                  <c:v>50317</c:v>
                </c:pt>
                <c:pt idx="5">
                  <c:v>58833</c:v>
                </c:pt>
                <c:pt idx="6">
                  <c:v>72452</c:v>
                </c:pt>
                <c:pt idx="7">
                  <c:v>84986</c:v>
                </c:pt>
                <c:pt idx="8">
                  <c:v>112815</c:v>
                </c:pt>
                <c:pt idx="9">
                  <c:v>151020</c:v>
                </c:pt>
                <c:pt idx="10">
                  <c:v>160699</c:v>
                </c:pt>
                <c:pt idx="11">
                  <c:v>162207</c:v>
                </c:pt>
                <c:pt idx="12">
                  <c:v>183280</c:v>
                </c:pt>
                <c:pt idx="13">
                  <c:v>205801</c:v>
                </c:pt>
                <c:pt idx="14">
                  <c:v>184690</c:v>
                </c:pt>
                <c:pt idx="15">
                  <c:v>180084</c:v>
                </c:pt>
                <c:pt idx="16">
                  <c:v>168039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Afrikka ja Lähi-itä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5474</c:v>
                </c:pt>
                <c:pt idx="1">
                  <c:v>5433</c:v>
                </c:pt>
                <c:pt idx="2">
                  <c:v>4672</c:v>
                </c:pt>
                <c:pt idx="3">
                  <c:v>5018</c:v>
                </c:pt>
                <c:pt idx="4">
                  <c:v>4461</c:v>
                </c:pt>
                <c:pt idx="5">
                  <c:v>5354</c:v>
                </c:pt>
                <c:pt idx="6">
                  <c:v>2941</c:v>
                </c:pt>
                <c:pt idx="7">
                  <c:v>4951</c:v>
                </c:pt>
                <c:pt idx="8">
                  <c:v>6842</c:v>
                </c:pt>
                <c:pt idx="9">
                  <c:v>8197</c:v>
                </c:pt>
                <c:pt idx="10">
                  <c:v>9439</c:v>
                </c:pt>
                <c:pt idx="11">
                  <c:v>8258</c:v>
                </c:pt>
                <c:pt idx="12">
                  <c:v>8844</c:v>
                </c:pt>
                <c:pt idx="13">
                  <c:v>8762</c:v>
                </c:pt>
                <c:pt idx="14">
                  <c:v>7833</c:v>
                </c:pt>
                <c:pt idx="15">
                  <c:v>7221</c:v>
                </c:pt>
                <c:pt idx="16">
                  <c:v>8185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959888"/>
        <c:axId val="525960280"/>
      </c:barChart>
      <c:catAx>
        <c:axId val="525959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0280"/>
        <c:crosses val="autoZero"/>
        <c:auto val="1"/>
        <c:lblAlgn val="ctr"/>
        <c:lblOffset val="100"/>
        <c:noMultiLvlLbl val="0"/>
      </c:catAx>
      <c:valAx>
        <c:axId val="52596028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59888"/>
        <c:crosses val="autoZero"/>
        <c:crossBetween val="between"/>
        <c:majorUnit val="20000"/>
      </c:valAx>
    </c:plotArea>
    <c:legend>
      <c:legendPos val="b"/>
      <c:layout>
        <c:manualLayout>
          <c:xMode val="edge"/>
          <c:yMode val="edge"/>
          <c:x val="0.13848168549757861"/>
          <c:y val="0.89120957046439286"/>
          <c:w val="0.8427583498621426"/>
          <c:h val="0.10879042953560715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2014</c:v>
                </c:pt>
              </c:strCache>
            </c:strRef>
          </c:tx>
          <c:dPt>
            <c:idx val="13"/>
            <c:bubble3D val="0"/>
            <c:explosion val="4"/>
          </c:dPt>
          <c:dLbls>
            <c:dLbl>
              <c:idx val="0"/>
              <c:layout>
                <c:manualLayout>
                  <c:x val="-2.9591699784516506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9591699784516506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2.3833692621557058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9183399569033013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1.4797014919808824E-3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7125411447405721E-17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5.9183399569033013E-3"/>
                  <c:y val="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1.356270572370286E-17"/>
                  <c:y val="-2.3833692621558805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4795849892258253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6.7813528618514302E-18"/>
                  <c:y val="-2.3833692621557934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5.9183399569033013E-3"/>
                  <c:y val="7.1501077864673792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4.438754967677476E-3"/>
                  <c:y val="-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7.3979249461291257E-3"/>
                  <c:y val="4.7667385243115867E-3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,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sz="1200">
                    <a:latin typeface="Arial Narrow" pitchFamily="34" charset="0"/>
                  </a:defRPr>
                </a:pPr>
                <a:endParaRPr lang="fi-FI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eparator>, 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Taul1!$A$2:$A$15</c:f>
              <c:strCache>
                <c:ptCount val="14"/>
                <c:pt idx="0">
                  <c:v>Kiina</c:v>
                </c:pt>
                <c:pt idx="1">
                  <c:v>Intia</c:v>
                </c:pt>
                <c:pt idx="2">
                  <c:v>Yhdysvallat</c:v>
                </c:pt>
                <c:pt idx="3">
                  <c:v>Saksa</c:v>
                </c:pt>
                <c:pt idx="4">
                  <c:v>Meksiko</c:v>
                </c:pt>
                <c:pt idx="5">
                  <c:v>Ruotsi</c:v>
                </c:pt>
                <c:pt idx="6">
                  <c:v>Brasilia</c:v>
                </c:pt>
                <c:pt idx="7">
                  <c:v>Vietnam</c:v>
                </c:pt>
                <c:pt idx="8">
                  <c:v>Puola</c:v>
                </c:pt>
                <c:pt idx="9">
                  <c:v>Iso-Britannia</c:v>
                </c:pt>
                <c:pt idx="10">
                  <c:v>Ranska</c:v>
                </c:pt>
                <c:pt idx="11">
                  <c:v>Italia</c:v>
                </c:pt>
                <c:pt idx="12">
                  <c:v>Venäjä</c:v>
                </c:pt>
                <c:pt idx="13">
                  <c:v>Muut maat</c:v>
                </c:pt>
              </c:strCache>
            </c:strRef>
          </c:cat>
          <c:val>
            <c:numRef>
              <c:f>Taul1!$B$2:$B$15</c:f>
              <c:numCache>
                <c:formatCode>#,##0</c:formatCode>
                <c:ptCount val="14"/>
                <c:pt idx="0">
                  <c:v>45314</c:v>
                </c:pt>
                <c:pt idx="1">
                  <c:v>28302</c:v>
                </c:pt>
                <c:pt idx="2">
                  <c:v>22074</c:v>
                </c:pt>
                <c:pt idx="3">
                  <c:v>18660</c:v>
                </c:pt>
                <c:pt idx="4">
                  <c:v>15633</c:v>
                </c:pt>
                <c:pt idx="5">
                  <c:v>14434</c:v>
                </c:pt>
                <c:pt idx="6">
                  <c:v>13445</c:v>
                </c:pt>
                <c:pt idx="7">
                  <c:v>10240</c:v>
                </c:pt>
                <c:pt idx="8">
                  <c:v>9947</c:v>
                </c:pt>
                <c:pt idx="9">
                  <c:v>7199</c:v>
                </c:pt>
                <c:pt idx="10">
                  <c:v>6350</c:v>
                </c:pt>
                <c:pt idx="11">
                  <c:v>5533</c:v>
                </c:pt>
                <c:pt idx="12">
                  <c:v>5339</c:v>
                </c:pt>
                <c:pt idx="13">
                  <c:v>70673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2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56200</c:v>
                </c:pt>
                <c:pt idx="1">
                  <c:v>60599.999999999993</c:v>
                </c:pt>
                <c:pt idx="2">
                  <c:v>62800.000000000007</c:v>
                </c:pt>
                <c:pt idx="3">
                  <c:v>62599.999999999993</c:v>
                </c:pt>
                <c:pt idx="4">
                  <c:v>59200</c:v>
                </c:pt>
                <c:pt idx="5">
                  <c:v>57200</c:v>
                </c:pt>
                <c:pt idx="6">
                  <c:v>57700</c:v>
                </c:pt>
                <c:pt idx="7">
                  <c:v>59900</c:v>
                </c:pt>
                <c:pt idx="8">
                  <c:v>59199.999999999993</c:v>
                </c:pt>
                <c:pt idx="9">
                  <c:v>60400</c:v>
                </c:pt>
                <c:pt idx="10">
                  <c:v>60900</c:v>
                </c:pt>
                <c:pt idx="11">
                  <c:v>54800.000000000007</c:v>
                </c:pt>
                <c:pt idx="12">
                  <c:v>51199.999999999993</c:v>
                </c:pt>
                <c:pt idx="13">
                  <c:v>47500</c:v>
                </c:pt>
                <c:pt idx="14">
                  <c:v>48800</c:v>
                </c:pt>
                <c:pt idx="15">
                  <c:v>43500</c:v>
                </c:pt>
                <c:pt idx="16">
                  <c:v>42099.999999999993</c:v>
                </c:pt>
                <c:pt idx="17">
                  <c:v>41295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32636</c:v>
                </c:pt>
                <c:pt idx="1">
                  <c:v>43841</c:v>
                </c:pt>
                <c:pt idx="2">
                  <c:v>54659</c:v>
                </c:pt>
                <c:pt idx="3">
                  <c:v>49589</c:v>
                </c:pt>
                <c:pt idx="4">
                  <c:v>52521</c:v>
                </c:pt>
                <c:pt idx="5">
                  <c:v>59919</c:v>
                </c:pt>
                <c:pt idx="6">
                  <c:v>69050</c:v>
                </c:pt>
                <c:pt idx="7">
                  <c:v>75936</c:v>
                </c:pt>
                <c:pt idx="8">
                  <c:v>92573</c:v>
                </c:pt>
                <c:pt idx="9">
                  <c:v>137201</c:v>
                </c:pt>
                <c:pt idx="10">
                  <c:v>144312</c:v>
                </c:pt>
                <c:pt idx="11">
                  <c:v>142257</c:v>
                </c:pt>
                <c:pt idx="12">
                  <c:v>157319</c:v>
                </c:pt>
                <c:pt idx="13">
                  <c:v>172596</c:v>
                </c:pt>
                <c:pt idx="14">
                  <c:v>138590</c:v>
                </c:pt>
                <c:pt idx="15">
                  <c:v>124638</c:v>
                </c:pt>
                <c:pt idx="16">
                  <c:v>113997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5961456"/>
        <c:axId val="525961848"/>
      </c:barChart>
      <c:catAx>
        <c:axId val="5259614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1848"/>
        <c:crosses val="autoZero"/>
        <c:auto val="1"/>
        <c:lblAlgn val="ctr"/>
        <c:lblOffset val="100"/>
        <c:noMultiLvlLbl val="0"/>
      </c:catAx>
      <c:valAx>
        <c:axId val="5259618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14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9873</c:v>
                </c:pt>
                <c:pt idx="1">
                  <c:v>12197</c:v>
                </c:pt>
                <c:pt idx="2">
                  <c:v>13772</c:v>
                </c:pt>
                <c:pt idx="3">
                  <c:v>12101</c:v>
                </c:pt>
                <c:pt idx="4">
                  <c:v>11140</c:v>
                </c:pt>
                <c:pt idx="5">
                  <c:v>11396</c:v>
                </c:pt>
                <c:pt idx="6">
                  <c:v>11023</c:v>
                </c:pt>
                <c:pt idx="7">
                  <c:v>11385</c:v>
                </c:pt>
                <c:pt idx="8">
                  <c:v>11177</c:v>
                </c:pt>
                <c:pt idx="9">
                  <c:v>28649</c:v>
                </c:pt>
                <c:pt idx="10">
                  <c:v>28352</c:v>
                </c:pt>
                <c:pt idx="11">
                  <c:v>25591</c:v>
                </c:pt>
                <c:pt idx="12">
                  <c:v>24606</c:v>
                </c:pt>
                <c:pt idx="13">
                  <c:v>23624</c:v>
                </c:pt>
                <c:pt idx="14">
                  <c:v>17071</c:v>
                </c:pt>
                <c:pt idx="15">
                  <c:v>12864</c:v>
                </c:pt>
                <c:pt idx="16">
                  <c:v>13140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4935</c:v>
                </c:pt>
                <c:pt idx="1">
                  <c:v>6736</c:v>
                </c:pt>
                <c:pt idx="2">
                  <c:v>10355</c:v>
                </c:pt>
                <c:pt idx="3">
                  <c:v>8029</c:v>
                </c:pt>
                <c:pt idx="4">
                  <c:v>9150</c:v>
                </c:pt>
                <c:pt idx="5">
                  <c:v>11736</c:v>
                </c:pt>
                <c:pt idx="6">
                  <c:v>14634</c:v>
                </c:pt>
                <c:pt idx="7">
                  <c:v>16452</c:v>
                </c:pt>
                <c:pt idx="8">
                  <c:v>19128</c:v>
                </c:pt>
                <c:pt idx="9">
                  <c:v>21681</c:v>
                </c:pt>
                <c:pt idx="10">
                  <c:v>23708</c:v>
                </c:pt>
                <c:pt idx="11">
                  <c:v>18796</c:v>
                </c:pt>
                <c:pt idx="12">
                  <c:v>20214</c:v>
                </c:pt>
                <c:pt idx="13">
                  <c:v>18078</c:v>
                </c:pt>
                <c:pt idx="14">
                  <c:v>14521</c:v>
                </c:pt>
                <c:pt idx="15">
                  <c:v>14268</c:v>
                </c:pt>
                <c:pt idx="16">
                  <c:v>14508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7462</c:v>
                </c:pt>
                <c:pt idx="1">
                  <c:v>10078</c:v>
                </c:pt>
                <c:pt idx="2">
                  <c:v>11631</c:v>
                </c:pt>
                <c:pt idx="3">
                  <c:v>10038</c:v>
                </c:pt>
                <c:pt idx="4">
                  <c:v>10235</c:v>
                </c:pt>
                <c:pt idx="5">
                  <c:v>9665</c:v>
                </c:pt>
                <c:pt idx="6">
                  <c:v>9211</c:v>
                </c:pt>
                <c:pt idx="7">
                  <c:v>7575</c:v>
                </c:pt>
                <c:pt idx="8">
                  <c:v>5966</c:v>
                </c:pt>
                <c:pt idx="9">
                  <c:v>6302</c:v>
                </c:pt>
                <c:pt idx="10">
                  <c:v>9605</c:v>
                </c:pt>
                <c:pt idx="11">
                  <c:v>8636</c:v>
                </c:pt>
                <c:pt idx="12">
                  <c:v>8805</c:v>
                </c:pt>
                <c:pt idx="13">
                  <c:v>9355</c:v>
                </c:pt>
                <c:pt idx="14">
                  <c:v>8040</c:v>
                </c:pt>
                <c:pt idx="15">
                  <c:v>7373</c:v>
                </c:pt>
                <c:pt idx="16">
                  <c:v>6321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6692</c:v>
                </c:pt>
                <c:pt idx="1">
                  <c:v>9143</c:v>
                </c:pt>
                <c:pt idx="2">
                  <c:v>12920</c:v>
                </c:pt>
                <c:pt idx="3">
                  <c:v>13980</c:v>
                </c:pt>
                <c:pt idx="4">
                  <c:v>16449</c:v>
                </c:pt>
                <c:pt idx="5">
                  <c:v>20690</c:v>
                </c:pt>
                <c:pt idx="6">
                  <c:v>23953</c:v>
                </c:pt>
                <c:pt idx="7">
                  <c:v>29414</c:v>
                </c:pt>
                <c:pt idx="8">
                  <c:v>42193</c:v>
                </c:pt>
                <c:pt idx="9">
                  <c:v>56233</c:v>
                </c:pt>
                <c:pt idx="10">
                  <c:v>55776</c:v>
                </c:pt>
                <c:pt idx="11">
                  <c:v>64529</c:v>
                </c:pt>
                <c:pt idx="12">
                  <c:v>77986</c:v>
                </c:pt>
                <c:pt idx="13">
                  <c:v>83955</c:v>
                </c:pt>
                <c:pt idx="14">
                  <c:v>69544</c:v>
                </c:pt>
                <c:pt idx="15">
                  <c:v>67786</c:v>
                </c:pt>
                <c:pt idx="16">
                  <c:v>55394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1492</c:v>
                </c:pt>
                <c:pt idx="1">
                  <c:v>1497</c:v>
                </c:pt>
                <c:pt idx="2">
                  <c:v>1162</c:v>
                </c:pt>
                <c:pt idx="3">
                  <c:v>1123</c:v>
                </c:pt>
                <c:pt idx="4">
                  <c:v>1352</c:v>
                </c:pt>
                <c:pt idx="5">
                  <c:v>1353</c:v>
                </c:pt>
                <c:pt idx="6">
                  <c:v>515</c:v>
                </c:pt>
                <c:pt idx="7">
                  <c:v>2139</c:v>
                </c:pt>
                <c:pt idx="8">
                  <c:v>1583</c:v>
                </c:pt>
                <c:pt idx="9">
                  <c:v>4522</c:v>
                </c:pt>
                <c:pt idx="10">
                  <c:v>5170</c:v>
                </c:pt>
                <c:pt idx="11">
                  <c:v>4068</c:v>
                </c:pt>
                <c:pt idx="12">
                  <c:v>4581</c:v>
                </c:pt>
                <c:pt idx="13">
                  <c:v>4334</c:v>
                </c:pt>
                <c:pt idx="14">
                  <c:v>3104</c:v>
                </c:pt>
                <c:pt idx="15">
                  <c:v>1721</c:v>
                </c:pt>
                <c:pt idx="16">
                  <c:v>2177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2182</c:v>
                </c:pt>
                <c:pt idx="1">
                  <c:v>4190</c:v>
                </c:pt>
                <c:pt idx="2">
                  <c:v>4819</c:v>
                </c:pt>
                <c:pt idx="3">
                  <c:v>4318</c:v>
                </c:pt>
                <c:pt idx="4">
                  <c:v>4195</c:v>
                </c:pt>
                <c:pt idx="5">
                  <c:v>5079</c:v>
                </c:pt>
                <c:pt idx="6">
                  <c:v>9714</c:v>
                </c:pt>
                <c:pt idx="7">
                  <c:v>8971</c:v>
                </c:pt>
                <c:pt idx="8">
                  <c:v>12526</c:v>
                </c:pt>
                <c:pt idx="9">
                  <c:v>19815</c:v>
                </c:pt>
                <c:pt idx="10">
                  <c:v>21701</c:v>
                </c:pt>
                <c:pt idx="11">
                  <c:v>20638</c:v>
                </c:pt>
                <c:pt idx="12">
                  <c:v>21127</c:v>
                </c:pt>
                <c:pt idx="13">
                  <c:v>33250</c:v>
                </c:pt>
                <c:pt idx="14">
                  <c:v>26310</c:v>
                </c:pt>
                <c:pt idx="15">
                  <c:v>20626</c:v>
                </c:pt>
                <c:pt idx="16">
                  <c:v>22457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962632"/>
        <c:axId val="525963024"/>
      </c:barChart>
      <c:catAx>
        <c:axId val="525962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3024"/>
        <c:crosses val="autoZero"/>
        <c:auto val="1"/>
        <c:lblAlgn val="ctr"/>
        <c:lblOffset val="100"/>
        <c:noMultiLvlLbl val="0"/>
      </c:catAx>
      <c:valAx>
        <c:axId val="52596302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2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124000</c:v>
                </c:pt>
                <c:pt idx="1">
                  <c:v>124700</c:v>
                </c:pt>
                <c:pt idx="2">
                  <c:v>130300</c:v>
                </c:pt>
                <c:pt idx="3">
                  <c:v>136600</c:v>
                </c:pt>
                <c:pt idx="4">
                  <c:v>135300</c:v>
                </c:pt>
                <c:pt idx="5">
                  <c:v>132900</c:v>
                </c:pt>
                <c:pt idx="6">
                  <c:v>128400</c:v>
                </c:pt>
                <c:pt idx="7">
                  <c:v>132600</c:v>
                </c:pt>
                <c:pt idx="8">
                  <c:v>137700</c:v>
                </c:pt>
                <c:pt idx="9">
                  <c:v>144300</c:v>
                </c:pt>
                <c:pt idx="10">
                  <c:v>150100</c:v>
                </c:pt>
                <c:pt idx="11">
                  <c:v>133200</c:v>
                </c:pt>
                <c:pt idx="12">
                  <c:v>123300</c:v>
                </c:pt>
                <c:pt idx="13">
                  <c:v>127100</c:v>
                </c:pt>
                <c:pt idx="14">
                  <c:v>130500</c:v>
                </c:pt>
                <c:pt idx="15">
                  <c:v>126800</c:v>
                </c:pt>
                <c:pt idx="16">
                  <c:v>122300</c:v>
                </c:pt>
                <c:pt idx="17">
                  <c:v>121848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60204</c:v>
                </c:pt>
                <c:pt idx="1">
                  <c:v>68342</c:v>
                </c:pt>
                <c:pt idx="2">
                  <c:v>62536</c:v>
                </c:pt>
                <c:pt idx="3">
                  <c:v>67635</c:v>
                </c:pt>
                <c:pt idx="4">
                  <c:v>77288</c:v>
                </c:pt>
                <c:pt idx="5">
                  <c:v>74332</c:v>
                </c:pt>
                <c:pt idx="6">
                  <c:v>70753</c:v>
                </c:pt>
                <c:pt idx="7">
                  <c:v>74035</c:v>
                </c:pt>
                <c:pt idx="8">
                  <c:v>87144</c:v>
                </c:pt>
                <c:pt idx="9">
                  <c:v>101024</c:v>
                </c:pt>
                <c:pt idx="10">
                  <c:v>105301</c:v>
                </c:pt>
                <c:pt idx="11">
                  <c:v>99061</c:v>
                </c:pt>
                <c:pt idx="12">
                  <c:v>100718</c:v>
                </c:pt>
                <c:pt idx="13">
                  <c:v>106789</c:v>
                </c:pt>
                <c:pt idx="14">
                  <c:v>113027</c:v>
                </c:pt>
                <c:pt idx="15">
                  <c:v>117471</c:v>
                </c:pt>
                <c:pt idx="16">
                  <c:v>118707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5963808"/>
        <c:axId val="525964200"/>
      </c:barChart>
      <c:catAx>
        <c:axId val="525963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4200"/>
        <c:crosses val="autoZero"/>
        <c:auto val="1"/>
        <c:lblAlgn val="ctr"/>
        <c:lblOffset val="100"/>
        <c:noMultiLvlLbl val="0"/>
      </c:catAx>
      <c:valAx>
        <c:axId val="5259642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38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31380</c:v>
                </c:pt>
                <c:pt idx="1">
                  <c:v>37870</c:v>
                </c:pt>
                <c:pt idx="2">
                  <c:v>33350</c:v>
                </c:pt>
                <c:pt idx="3">
                  <c:v>37443</c:v>
                </c:pt>
                <c:pt idx="4">
                  <c:v>43553</c:v>
                </c:pt>
                <c:pt idx="5">
                  <c:v>41226</c:v>
                </c:pt>
                <c:pt idx="6">
                  <c:v>38168</c:v>
                </c:pt>
                <c:pt idx="7">
                  <c:v>37634</c:v>
                </c:pt>
                <c:pt idx="8">
                  <c:v>43035</c:v>
                </c:pt>
                <c:pt idx="9">
                  <c:v>47355</c:v>
                </c:pt>
                <c:pt idx="10">
                  <c:v>46361</c:v>
                </c:pt>
                <c:pt idx="11">
                  <c:v>42325</c:v>
                </c:pt>
                <c:pt idx="12">
                  <c:v>41359</c:v>
                </c:pt>
                <c:pt idx="13">
                  <c:v>40844</c:v>
                </c:pt>
                <c:pt idx="14">
                  <c:v>41821</c:v>
                </c:pt>
                <c:pt idx="15">
                  <c:v>41637</c:v>
                </c:pt>
                <c:pt idx="16">
                  <c:v>40247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2767</c:v>
                </c:pt>
                <c:pt idx="1">
                  <c:v>3104</c:v>
                </c:pt>
                <c:pt idx="2">
                  <c:v>3160</c:v>
                </c:pt>
                <c:pt idx="3">
                  <c:v>2638</c:v>
                </c:pt>
                <c:pt idx="4">
                  <c:v>3845</c:v>
                </c:pt>
                <c:pt idx="5">
                  <c:v>3488</c:v>
                </c:pt>
                <c:pt idx="6">
                  <c:v>3864</c:v>
                </c:pt>
                <c:pt idx="7">
                  <c:v>4306</c:v>
                </c:pt>
                <c:pt idx="8">
                  <c:v>5644</c:v>
                </c:pt>
                <c:pt idx="9">
                  <c:v>9888</c:v>
                </c:pt>
                <c:pt idx="10">
                  <c:v>8968</c:v>
                </c:pt>
                <c:pt idx="11">
                  <c:v>8480</c:v>
                </c:pt>
                <c:pt idx="12">
                  <c:v>9769</c:v>
                </c:pt>
                <c:pt idx="13">
                  <c:v>9491</c:v>
                </c:pt>
                <c:pt idx="14">
                  <c:v>10352</c:v>
                </c:pt>
                <c:pt idx="15">
                  <c:v>11605</c:v>
                </c:pt>
                <c:pt idx="16">
                  <c:v>11656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15656</c:v>
                </c:pt>
                <c:pt idx="1">
                  <c:v>16705</c:v>
                </c:pt>
                <c:pt idx="2">
                  <c:v>15662</c:v>
                </c:pt>
                <c:pt idx="3">
                  <c:v>16011</c:v>
                </c:pt>
                <c:pt idx="4">
                  <c:v>15592</c:v>
                </c:pt>
                <c:pt idx="5">
                  <c:v>13706</c:v>
                </c:pt>
                <c:pt idx="6">
                  <c:v>13332</c:v>
                </c:pt>
                <c:pt idx="7">
                  <c:v>13730</c:v>
                </c:pt>
                <c:pt idx="8">
                  <c:v>15302</c:v>
                </c:pt>
                <c:pt idx="9">
                  <c:v>16014</c:v>
                </c:pt>
                <c:pt idx="10">
                  <c:v>15855</c:v>
                </c:pt>
                <c:pt idx="11">
                  <c:v>14294</c:v>
                </c:pt>
                <c:pt idx="12">
                  <c:v>13663</c:v>
                </c:pt>
                <c:pt idx="13">
                  <c:v>14261</c:v>
                </c:pt>
                <c:pt idx="14">
                  <c:v>15218</c:v>
                </c:pt>
                <c:pt idx="15">
                  <c:v>15014</c:v>
                </c:pt>
                <c:pt idx="16">
                  <c:v>15424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5035</c:v>
                </c:pt>
                <c:pt idx="1">
                  <c:v>5518</c:v>
                </c:pt>
                <c:pt idx="2">
                  <c:v>5363</c:v>
                </c:pt>
                <c:pt idx="3">
                  <c:v>6240</c:v>
                </c:pt>
                <c:pt idx="4">
                  <c:v>7581</c:v>
                </c:pt>
                <c:pt idx="5">
                  <c:v>8487</c:v>
                </c:pt>
                <c:pt idx="6">
                  <c:v>10082</c:v>
                </c:pt>
                <c:pt idx="7">
                  <c:v>12522</c:v>
                </c:pt>
                <c:pt idx="8">
                  <c:v>15978</c:v>
                </c:pt>
                <c:pt idx="9">
                  <c:v>19506</c:v>
                </c:pt>
                <c:pt idx="10">
                  <c:v>24539</c:v>
                </c:pt>
                <c:pt idx="11">
                  <c:v>24686</c:v>
                </c:pt>
                <c:pt idx="12">
                  <c:v>26055</c:v>
                </c:pt>
                <c:pt idx="13">
                  <c:v>31835</c:v>
                </c:pt>
                <c:pt idx="14">
                  <c:v>33743</c:v>
                </c:pt>
                <c:pt idx="15">
                  <c:v>36581</c:v>
                </c:pt>
                <c:pt idx="16">
                  <c:v>38529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3912</c:v>
                </c:pt>
                <c:pt idx="1">
                  <c:v>3735</c:v>
                </c:pt>
                <c:pt idx="2">
                  <c:v>3339</c:v>
                </c:pt>
                <c:pt idx="3">
                  <c:v>3624</c:v>
                </c:pt>
                <c:pt idx="4">
                  <c:v>2930</c:v>
                </c:pt>
                <c:pt idx="5">
                  <c:v>3792</c:v>
                </c:pt>
                <c:pt idx="6">
                  <c:v>2199</c:v>
                </c:pt>
                <c:pt idx="7">
                  <c:v>2651</c:v>
                </c:pt>
                <c:pt idx="8">
                  <c:v>3021</c:v>
                </c:pt>
                <c:pt idx="9">
                  <c:v>3461</c:v>
                </c:pt>
                <c:pt idx="10">
                  <c:v>4004</c:v>
                </c:pt>
                <c:pt idx="11">
                  <c:v>3907</c:v>
                </c:pt>
                <c:pt idx="12">
                  <c:v>3986</c:v>
                </c:pt>
                <c:pt idx="13">
                  <c:v>4196</c:v>
                </c:pt>
                <c:pt idx="14">
                  <c:v>4471</c:v>
                </c:pt>
                <c:pt idx="15">
                  <c:v>5212</c:v>
                </c:pt>
                <c:pt idx="16">
                  <c:v>5675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1454</c:v>
                </c:pt>
                <c:pt idx="1">
                  <c:v>1410</c:v>
                </c:pt>
                <c:pt idx="2">
                  <c:v>1662</c:v>
                </c:pt>
                <c:pt idx="3">
                  <c:v>1679</c:v>
                </c:pt>
                <c:pt idx="4">
                  <c:v>3787</c:v>
                </c:pt>
                <c:pt idx="5">
                  <c:v>3633</c:v>
                </c:pt>
                <c:pt idx="6">
                  <c:v>3108</c:v>
                </c:pt>
                <c:pt idx="7">
                  <c:v>3192</c:v>
                </c:pt>
                <c:pt idx="8">
                  <c:v>4164</c:v>
                </c:pt>
                <c:pt idx="9">
                  <c:v>4800</c:v>
                </c:pt>
                <c:pt idx="10">
                  <c:v>5576</c:v>
                </c:pt>
                <c:pt idx="11">
                  <c:v>5369</c:v>
                </c:pt>
                <c:pt idx="12">
                  <c:v>5885</c:v>
                </c:pt>
                <c:pt idx="13">
                  <c:v>6162</c:v>
                </c:pt>
                <c:pt idx="14">
                  <c:v>6970</c:v>
                </c:pt>
                <c:pt idx="15">
                  <c:v>7422</c:v>
                </c:pt>
                <c:pt idx="16">
                  <c:v>7179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5964984"/>
        <c:axId val="525965376"/>
      </c:barChart>
      <c:catAx>
        <c:axId val="525964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5376"/>
        <c:crosses val="autoZero"/>
        <c:auto val="1"/>
        <c:lblAlgn val="ctr"/>
        <c:lblOffset val="100"/>
        <c:noMultiLvlLbl val="0"/>
      </c:catAx>
      <c:valAx>
        <c:axId val="52596537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5964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17900.000000000004</c:v>
                </c:pt>
                <c:pt idx="1">
                  <c:v>17900</c:v>
                </c:pt>
                <c:pt idx="2">
                  <c:v>17600</c:v>
                </c:pt>
                <c:pt idx="3">
                  <c:v>17600</c:v>
                </c:pt>
                <c:pt idx="4">
                  <c:v>17100</c:v>
                </c:pt>
                <c:pt idx="5">
                  <c:v>16400</c:v>
                </c:pt>
                <c:pt idx="6">
                  <c:v>16100</c:v>
                </c:pt>
                <c:pt idx="7">
                  <c:v>17100</c:v>
                </c:pt>
                <c:pt idx="8">
                  <c:v>17200</c:v>
                </c:pt>
                <c:pt idx="9">
                  <c:v>17300</c:v>
                </c:pt>
                <c:pt idx="10">
                  <c:v>18100</c:v>
                </c:pt>
                <c:pt idx="11">
                  <c:v>17200</c:v>
                </c:pt>
                <c:pt idx="12">
                  <c:v>16700</c:v>
                </c:pt>
                <c:pt idx="13">
                  <c:v>17800</c:v>
                </c:pt>
                <c:pt idx="14">
                  <c:v>17000</c:v>
                </c:pt>
                <c:pt idx="15">
                  <c:v>16300</c:v>
                </c:pt>
                <c:pt idx="16">
                  <c:v>15700</c:v>
                </c:pt>
                <c:pt idx="17">
                  <c:v>15079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12669</c:v>
                </c:pt>
                <c:pt idx="1">
                  <c:v>11806</c:v>
                </c:pt>
                <c:pt idx="2">
                  <c:v>12461</c:v>
                </c:pt>
                <c:pt idx="3">
                  <c:v>19395</c:v>
                </c:pt>
                <c:pt idx="4">
                  <c:v>22464</c:v>
                </c:pt>
                <c:pt idx="5">
                  <c:v>22250</c:v>
                </c:pt>
                <c:pt idx="6">
                  <c:v>23375</c:v>
                </c:pt>
                <c:pt idx="7">
                  <c:v>25274</c:v>
                </c:pt>
                <c:pt idx="8">
                  <c:v>22964</c:v>
                </c:pt>
                <c:pt idx="9">
                  <c:v>25672</c:v>
                </c:pt>
                <c:pt idx="10">
                  <c:v>25631</c:v>
                </c:pt>
                <c:pt idx="11">
                  <c:v>22059</c:v>
                </c:pt>
                <c:pt idx="12">
                  <c:v>23461</c:v>
                </c:pt>
                <c:pt idx="13">
                  <c:v>23233</c:v>
                </c:pt>
                <c:pt idx="14">
                  <c:v>27731</c:v>
                </c:pt>
                <c:pt idx="15">
                  <c:v>23948</c:v>
                </c:pt>
                <c:pt idx="16">
                  <c:v>20220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6521528"/>
        <c:axId val="526521920"/>
      </c:barChart>
      <c:catAx>
        <c:axId val="526521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1920"/>
        <c:crosses val="autoZero"/>
        <c:auto val="1"/>
        <c:lblAlgn val="ctr"/>
        <c:lblOffset val="100"/>
        <c:noMultiLvlLbl val="0"/>
      </c:catAx>
      <c:valAx>
        <c:axId val="52652192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152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8520</c:v>
                </c:pt>
                <c:pt idx="1">
                  <c:v>7913</c:v>
                </c:pt>
                <c:pt idx="2">
                  <c:v>8149</c:v>
                </c:pt>
                <c:pt idx="3">
                  <c:v>14381</c:v>
                </c:pt>
                <c:pt idx="4">
                  <c:v>15226</c:v>
                </c:pt>
                <c:pt idx="5">
                  <c:v>14807</c:v>
                </c:pt>
                <c:pt idx="6">
                  <c:v>14842</c:v>
                </c:pt>
                <c:pt idx="7">
                  <c:v>15291</c:v>
                </c:pt>
                <c:pt idx="8">
                  <c:v>9410</c:v>
                </c:pt>
                <c:pt idx="9">
                  <c:v>9931</c:v>
                </c:pt>
                <c:pt idx="10">
                  <c:v>10785</c:v>
                </c:pt>
                <c:pt idx="11">
                  <c:v>9147</c:v>
                </c:pt>
                <c:pt idx="12">
                  <c:v>9322</c:v>
                </c:pt>
                <c:pt idx="13">
                  <c:v>8795</c:v>
                </c:pt>
                <c:pt idx="14">
                  <c:v>13996</c:v>
                </c:pt>
                <c:pt idx="15">
                  <c:v>10744</c:v>
                </c:pt>
                <c:pt idx="16">
                  <c:v>9686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761</c:v>
                </c:pt>
                <c:pt idx="1">
                  <c:v>1149</c:v>
                </c:pt>
                <c:pt idx="2">
                  <c:v>1457</c:v>
                </c:pt>
                <c:pt idx="3">
                  <c:v>1546</c:v>
                </c:pt>
                <c:pt idx="4">
                  <c:v>2211</c:v>
                </c:pt>
                <c:pt idx="5">
                  <c:v>2470</c:v>
                </c:pt>
                <c:pt idx="6">
                  <c:v>2834</c:v>
                </c:pt>
                <c:pt idx="7">
                  <c:v>4070</c:v>
                </c:pt>
                <c:pt idx="8">
                  <c:v>5919</c:v>
                </c:pt>
                <c:pt idx="9">
                  <c:v>9535</c:v>
                </c:pt>
                <c:pt idx="10">
                  <c:v>8502</c:v>
                </c:pt>
                <c:pt idx="11">
                  <c:v>6947</c:v>
                </c:pt>
                <c:pt idx="12">
                  <c:v>7143</c:v>
                </c:pt>
                <c:pt idx="13">
                  <c:v>7320</c:v>
                </c:pt>
                <c:pt idx="14">
                  <c:v>5997</c:v>
                </c:pt>
                <c:pt idx="15">
                  <c:v>5717</c:v>
                </c:pt>
                <c:pt idx="16">
                  <c:v>2936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2218</c:v>
                </c:pt>
                <c:pt idx="1">
                  <c:v>1893</c:v>
                </c:pt>
                <c:pt idx="2">
                  <c:v>1859</c:v>
                </c:pt>
                <c:pt idx="3">
                  <c:v>2202</c:v>
                </c:pt>
                <c:pt idx="4">
                  <c:v>3756</c:v>
                </c:pt>
                <c:pt idx="5">
                  <c:v>3493</c:v>
                </c:pt>
                <c:pt idx="6">
                  <c:v>3753</c:v>
                </c:pt>
                <c:pt idx="7">
                  <c:v>3254</c:v>
                </c:pt>
                <c:pt idx="8">
                  <c:v>3273</c:v>
                </c:pt>
                <c:pt idx="9">
                  <c:v>3529</c:v>
                </c:pt>
                <c:pt idx="10">
                  <c:v>2896</c:v>
                </c:pt>
                <c:pt idx="11">
                  <c:v>2397</c:v>
                </c:pt>
                <c:pt idx="12">
                  <c:v>2631</c:v>
                </c:pt>
                <c:pt idx="13">
                  <c:v>2659</c:v>
                </c:pt>
                <c:pt idx="14">
                  <c:v>3175</c:v>
                </c:pt>
                <c:pt idx="15">
                  <c:v>2989</c:v>
                </c:pt>
                <c:pt idx="16">
                  <c:v>3084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676</c:v>
                </c:pt>
                <c:pt idx="1">
                  <c:v>622</c:v>
                </c:pt>
                <c:pt idx="2">
                  <c:v>818</c:v>
                </c:pt>
                <c:pt idx="3">
                  <c:v>987</c:v>
                </c:pt>
                <c:pt idx="4">
                  <c:v>1003</c:v>
                </c:pt>
                <c:pt idx="5">
                  <c:v>1214</c:v>
                </c:pt>
                <c:pt idx="6">
                  <c:v>1703</c:v>
                </c:pt>
                <c:pt idx="7">
                  <c:v>2212</c:v>
                </c:pt>
                <c:pt idx="8">
                  <c:v>2071</c:v>
                </c:pt>
                <c:pt idx="9">
                  <c:v>2672</c:v>
                </c:pt>
                <c:pt idx="10">
                  <c:v>3111</c:v>
                </c:pt>
                <c:pt idx="11">
                  <c:v>3071</c:v>
                </c:pt>
                <c:pt idx="12">
                  <c:v>3802</c:v>
                </c:pt>
                <c:pt idx="13">
                  <c:v>3843</c:v>
                </c:pt>
                <c:pt idx="14">
                  <c:v>2596</c:v>
                </c:pt>
                <c:pt idx="15">
                  <c:v>2450</c:v>
                </c:pt>
                <c:pt idx="16">
                  <c:v>2318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43</c:v>
                </c:pt>
                <c:pt idx="1">
                  <c:v>48</c:v>
                </c:pt>
                <c:pt idx="2">
                  <c:v>43</c:v>
                </c:pt>
                <c:pt idx="3">
                  <c:v>147</c:v>
                </c:pt>
                <c:pt idx="4">
                  <c:v>43</c:v>
                </c:pt>
                <c:pt idx="5">
                  <c:v>66</c:v>
                </c:pt>
                <c:pt idx="6">
                  <c:v>71</c:v>
                </c:pt>
                <c:pt idx="7">
                  <c:v>2</c:v>
                </c:pt>
                <c:pt idx="8">
                  <c:v>2007</c:v>
                </c:pt>
                <c:pt idx="9">
                  <c:v>5</c:v>
                </c:pt>
                <c:pt idx="10">
                  <c:v>5</c:v>
                </c:pt>
                <c:pt idx="11">
                  <c:v>58</c:v>
                </c:pt>
                <c:pt idx="12">
                  <c:v>67</c:v>
                </c:pt>
                <c:pt idx="13">
                  <c:v>82</c:v>
                </c:pt>
                <c:pt idx="14">
                  <c:v>87</c:v>
                </c:pt>
                <c:pt idx="15">
                  <c:v>9</c:v>
                </c:pt>
                <c:pt idx="16">
                  <c:v>9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451</c:v>
                </c:pt>
                <c:pt idx="1">
                  <c:v>181</c:v>
                </c:pt>
                <c:pt idx="2">
                  <c:v>135</c:v>
                </c:pt>
                <c:pt idx="3">
                  <c:v>132</c:v>
                </c:pt>
                <c:pt idx="4">
                  <c:v>225</c:v>
                </c:pt>
                <c:pt idx="5">
                  <c:v>200</c:v>
                </c:pt>
                <c:pt idx="6">
                  <c:v>172</c:v>
                </c:pt>
                <c:pt idx="7">
                  <c:v>445</c:v>
                </c:pt>
                <c:pt idx="8">
                  <c:v>284</c:v>
                </c:pt>
                <c:pt idx="9">
                  <c:v>0</c:v>
                </c:pt>
                <c:pt idx="10">
                  <c:v>332</c:v>
                </c:pt>
                <c:pt idx="11">
                  <c:v>439</c:v>
                </c:pt>
                <c:pt idx="12">
                  <c:v>496</c:v>
                </c:pt>
                <c:pt idx="13">
                  <c:v>534</c:v>
                </c:pt>
                <c:pt idx="14">
                  <c:v>1880</c:v>
                </c:pt>
                <c:pt idx="15">
                  <c:v>2039</c:v>
                </c:pt>
                <c:pt idx="16">
                  <c:v>2187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6522704"/>
        <c:axId val="526523096"/>
      </c:barChart>
      <c:catAx>
        <c:axId val="52652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3096"/>
        <c:crosses val="autoZero"/>
        <c:auto val="1"/>
        <c:lblAlgn val="ctr"/>
        <c:lblOffset val="100"/>
        <c:noMultiLvlLbl val="0"/>
      </c:catAx>
      <c:valAx>
        <c:axId val="526523096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2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28000</c:v>
                </c:pt>
                <c:pt idx="1">
                  <c:v>30200</c:v>
                </c:pt>
                <c:pt idx="2">
                  <c:v>31300</c:v>
                </c:pt>
                <c:pt idx="3">
                  <c:v>33500</c:v>
                </c:pt>
                <c:pt idx="4">
                  <c:v>34400</c:v>
                </c:pt>
                <c:pt idx="5">
                  <c:v>35200</c:v>
                </c:pt>
                <c:pt idx="6">
                  <c:v>35700</c:v>
                </c:pt>
                <c:pt idx="7">
                  <c:v>36700</c:v>
                </c:pt>
                <c:pt idx="8">
                  <c:v>39200</c:v>
                </c:pt>
                <c:pt idx="9">
                  <c:v>40900</c:v>
                </c:pt>
                <c:pt idx="10">
                  <c:v>45500</c:v>
                </c:pt>
                <c:pt idx="11">
                  <c:v>44300</c:v>
                </c:pt>
                <c:pt idx="12">
                  <c:v>42600</c:v>
                </c:pt>
                <c:pt idx="13">
                  <c:v>44900</c:v>
                </c:pt>
                <c:pt idx="14">
                  <c:v>46099.999999999993</c:v>
                </c:pt>
                <c:pt idx="15">
                  <c:v>46500</c:v>
                </c:pt>
                <c:pt idx="16">
                  <c:v>46199.999999999993</c:v>
                </c:pt>
                <c:pt idx="17">
                  <c:v>47409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1380</c:v>
                </c:pt>
                <c:pt idx="1">
                  <c:v>2977</c:v>
                </c:pt>
                <c:pt idx="2">
                  <c:v>3116</c:v>
                </c:pt>
                <c:pt idx="3">
                  <c:v>3138</c:v>
                </c:pt>
                <c:pt idx="4">
                  <c:v>3245</c:v>
                </c:pt>
                <c:pt idx="5">
                  <c:v>3451</c:v>
                </c:pt>
                <c:pt idx="6">
                  <c:v>4109</c:v>
                </c:pt>
                <c:pt idx="7">
                  <c:v>4590</c:v>
                </c:pt>
                <c:pt idx="8">
                  <c:v>5694</c:v>
                </c:pt>
                <c:pt idx="9">
                  <c:v>6910</c:v>
                </c:pt>
                <c:pt idx="10">
                  <c:v>7167</c:v>
                </c:pt>
                <c:pt idx="11">
                  <c:v>5467</c:v>
                </c:pt>
                <c:pt idx="12">
                  <c:v>5802</c:v>
                </c:pt>
                <c:pt idx="13">
                  <c:v>6638</c:v>
                </c:pt>
                <c:pt idx="14">
                  <c:v>6289</c:v>
                </c:pt>
                <c:pt idx="15">
                  <c:v>6089</c:v>
                </c:pt>
                <c:pt idx="16">
                  <c:v>6150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6523880"/>
        <c:axId val="526524272"/>
      </c:barChart>
      <c:catAx>
        <c:axId val="526523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4272"/>
        <c:crosses val="autoZero"/>
        <c:auto val="1"/>
        <c:lblAlgn val="ctr"/>
        <c:lblOffset val="100"/>
        <c:noMultiLvlLbl val="0"/>
      </c:catAx>
      <c:valAx>
        <c:axId val="526524272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388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907</c:v>
                </c:pt>
                <c:pt idx="1">
                  <c:v>1522</c:v>
                </c:pt>
                <c:pt idx="2">
                  <c:v>1594</c:v>
                </c:pt>
                <c:pt idx="3">
                  <c:v>1612</c:v>
                </c:pt>
                <c:pt idx="4">
                  <c:v>1664</c:v>
                </c:pt>
                <c:pt idx="5">
                  <c:v>1804</c:v>
                </c:pt>
                <c:pt idx="6">
                  <c:v>2267</c:v>
                </c:pt>
                <c:pt idx="7">
                  <c:v>2647</c:v>
                </c:pt>
                <c:pt idx="8">
                  <c:v>3178</c:v>
                </c:pt>
                <c:pt idx="9">
                  <c:v>3950</c:v>
                </c:pt>
                <c:pt idx="10">
                  <c:v>4039</c:v>
                </c:pt>
                <c:pt idx="11">
                  <c:v>3084</c:v>
                </c:pt>
                <c:pt idx="12">
                  <c:v>3207</c:v>
                </c:pt>
                <c:pt idx="13">
                  <c:v>3524</c:v>
                </c:pt>
                <c:pt idx="14">
                  <c:v>3207</c:v>
                </c:pt>
                <c:pt idx="15">
                  <c:v>2961</c:v>
                </c:pt>
                <c:pt idx="16">
                  <c:v>3004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181</c:v>
                </c:pt>
                <c:pt idx="1">
                  <c:v>537</c:v>
                </c:pt>
                <c:pt idx="2">
                  <c:v>525</c:v>
                </c:pt>
                <c:pt idx="3">
                  <c:v>511</c:v>
                </c:pt>
                <c:pt idx="4">
                  <c:v>513</c:v>
                </c:pt>
                <c:pt idx="5">
                  <c:v>547</c:v>
                </c:pt>
                <c:pt idx="6">
                  <c:v>683</c:v>
                </c:pt>
                <c:pt idx="7">
                  <c:v>823</c:v>
                </c:pt>
                <c:pt idx="8">
                  <c:v>933</c:v>
                </c:pt>
                <c:pt idx="9">
                  <c:v>1145</c:v>
                </c:pt>
                <c:pt idx="10">
                  <c:v>1167</c:v>
                </c:pt>
                <c:pt idx="11">
                  <c:v>933</c:v>
                </c:pt>
                <c:pt idx="12">
                  <c:v>962</c:v>
                </c:pt>
                <c:pt idx="13">
                  <c:v>931</c:v>
                </c:pt>
                <c:pt idx="14">
                  <c:v>915</c:v>
                </c:pt>
                <c:pt idx="15">
                  <c:v>868</c:v>
                </c:pt>
                <c:pt idx="16">
                  <c:v>752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39</c:v>
                </c:pt>
                <c:pt idx="1">
                  <c:v>158</c:v>
                </c:pt>
                <c:pt idx="2">
                  <c:v>182</c:v>
                </c:pt>
                <c:pt idx="3">
                  <c:v>165</c:v>
                </c:pt>
                <c:pt idx="4">
                  <c:v>255</c:v>
                </c:pt>
                <c:pt idx="5">
                  <c:v>292</c:v>
                </c:pt>
                <c:pt idx="6">
                  <c:v>226</c:v>
                </c:pt>
                <c:pt idx="7">
                  <c:v>189</c:v>
                </c:pt>
                <c:pt idx="8">
                  <c:v>258</c:v>
                </c:pt>
                <c:pt idx="9">
                  <c:v>327</c:v>
                </c:pt>
                <c:pt idx="10">
                  <c:v>332</c:v>
                </c:pt>
                <c:pt idx="11">
                  <c:v>213</c:v>
                </c:pt>
                <c:pt idx="12">
                  <c:v>215</c:v>
                </c:pt>
                <c:pt idx="13">
                  <c:v>244</c:v>
                </c:pt>
                <c:pt idx="14">
                  <c:v>231</c:v>
                </c:pt>
                <c:pt idx="15">
                  <c:v>153</c:v>
                </c:pt>
                <c:pt idx="16">
                  <c:v>186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116</c:v>
                </c:pt>
                <c:pt idx="1">
                  <c:v>448</c:v>
                </c:pt>
                <c:pt idx="2">
                  <c:v>541</c:v>
                </c:pt>
                <c:pt idx="3">
                  <c:v>447</c:v>
                </c:pt>
                <c:pt idx="4">
                  <c:v>419</c:v>
                </c:pt>
                <c:pt idx="5">
                  <c:v>462</c:v>
                </c:pt>
                <c:pt idx="6">
                  <c:v>572</c:v>
                </c:pt>
                <c:pt idx="7">
                  <c:v>547</c:v>
                </c:pt>
                <c:pt idx="8">
                  <c:v>657</c:v>
                </c:pt>
                <c:pt idx="9">
                  <c:v>795</c:v>
                </c:pt>
                <c:pt idx="10">
                  <c:v>843</c:v>
                </c:pt>
                <c:pt idx="11">
                  <c:v>688</c:v>
                </c:pt>
                <c:pt idx="12">
                  <c:v>652</c:v>
                </c:pt>
                <c:pt idx="13">
                  <c:v>1046</c:v>
                </c:pt>
                <c:pt idx="14">
                  <c:v>1052</c:v>
                </c:pt>
                <c:pt idx="15">
                  <c:v>1061</c:v>
                </c:pt>
                <c:pt idx="16">
                  <c:v>1202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27</c:v>
                </c:pt>
                <c:pt idx="1">
                  <c:v>153</c:v>
                </c:pt>
                <c:pt idx="2">
                  <c:v>128</c:v>
                </c:pt>
                <c:pt idx="3">
                  <c:v>114</c:v>
                </c:pt>
                <c:pt idx="4">
                  <c:v>123</c:v>
                </c:pt>
                <c:pt idx="5">
                  <c:v>130</c:v>
                </c:pt>
                <c:pt idx="6">
                  <c:v>138</c:v>
                </c:pt>
                <c:pt idx="7">
                  <c:v>133</c:v>
                </c:pt>
                <c:pt idx="8">
                  <c:v>202</c:v>
                </c:pt>
                <c:pt idx="9">
                  <c:v>170</c:v>
                </c:pt>
                <c:pt idx="10">
                  <c:v>216</c:v>
                </c:pt>
                <c:pt idx="11">
                  <c:v>179</c:v>
                </c:pt>
                <c:pt idx="12">
                  <c:v>151</c:v>
                </c:pt>
                <c:pt idx="13">
                  <c:v>181</c:v>
                </c:pt>
                <c:pt idx="14">
                  <c:v>129</c:v>
                </c:pt>
                <c:pt idx="15">
                  <c:v>187</c:v>
                </c:pt>
                <c:pt idx="16">
                  <c:v>222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110</c:v>
                </c:pt>
                <c:pt idx="1">
                  <c:v>159</c:v>
                </c:pt>
                <c:pt idx="2">
                  <c:v>146</c:v>
                </c:pt>
                <c:pt idx="3">
                  <c:v>289</c:v>
                </c:pt>
                <c:pt idx="4">
                  <c:v>271</c:v>
                </c:pt>
                <c:pt idx="5">
                  <c:v>216</c:v>
                </c:pt>
                <c:pt idx="6">
                  <c:v>223</c:v>
                </c:pt>
                <c:pt idx="7">
                  <c:v>251</c:v>
                </c:pt>
                <c:pt idx="8">
                  <c:v>466</c:v>
                </c:pt>
                <c:pt idx="9">
                  <c:v>523</c:v>
                </c:pt>
                <c:pt idx="10">
                  <c:v>570</c:v>
                </c:pt>
                <c:pt idx="11">
                  <c:v>370</c:v>
                </c:pt>
                <c:pt idx="12">
                  <c:v>615</c:v>
                </c:pt>
                <c:pt idx="13">
                  <c:v>712</c:v>
                </c:pt>
                <c:pt idx="14">
                  <c:v>755</c:v>
                </c:pt>
                <c:pt idx="15">
                  <c:v>859</c:v>
                </c:pt>
                <c:pt idx="16">
                  <c:v>784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6525056"/>
        <c:axId val="526525448"/>
      </c:barChart>
      <c:catAx>
        <c:axId val="52652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5448"/>
        <c:crosses val="autoZero"/>
        <c:auto val="1"/>
        <c:lblAlgn val="ctr"/>
        <c:lblOffset val="100"/>
        <c:noMultiLvlLbl val="0"/>
      </c:catAx>
      <c:valAx>
        <c:axId val="526525448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5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991561181434593E-2"/>
          <c:y val="6.4696639622585206E-2"/>
          <c:w val="0.72821810648490037"/>
          <c:h val="0.8498867937258423"/>
        </c:manualLayout>
      </c:layout>
      <c:areaChart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Kotimaahan </c:v>
                </c:pt>
              </c:strCache>
            </c:strRef>
          </c:tx>
          <c:spPr>
            <a:solidFill>
              <a:srgbClr val="FF0000"/>
            </a:solidFill>
            <a:ln w="11167">
              <a:solidFill>
                <a:srgbClr val="99CCFF"/>
              </a:solidFill>
              <a:prstDash val="sysDash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Sheet1!$B$2:$B$44</c:f>
              <c:numCache>
                <c:formatCode>General</c:formatCode>
                <c:ptCount val="43"/>
                <c:pt idx="0">
                  <c:v>2787.5</c:v>
                </c:pt>
                <c:pt idx="1">
                  <c:v>3006.8</c:v>
                </c:pt>
                <c:pt idx="2">
                  <c:v>2914.3</c:v>
                </c:pt>
                <c:pt idx="3">
                  <c:v>2872.5</c:v>
                </c:pt>
                <c:pt idx="4">
                  <c:v>3195.3</c:v>
                </c:pt>
                <c:pt idx="5">
                  <c:v>3093.6</c:v>
                </c:pt>
                <c:pt idx="6">
                  <c:v>3504.9</c:v>
                </c:pt>
                <c:pt idx="7">
                  <c:v>3389.8</c:v>
                </c:pt>
                <c:pt idx="8">
                  <c:v>3220.9</c:v>
                </c:pt>
                <c:pt idx="9">
                  <c:v>3521.4</c:v>
                </c:pt>
                <c:pt idx="10">
                  <c:v>3780.9</c:v>
                </c:pt>
                <c:pt idx="11">
                  <c:v>3869.6</c:v>
                </c:pt>
                <c:pt idx="12">
                  <c:v>3603.2</c:v>
                </c:pt>
                <c:pt idx="13">
                  <c:v>3622</c:v>
                </c:pt>
                <c:pt idx="14">
                  <c:v>3871.2</c:v>
                </c:pt>
                <c:pt idx="15">
                  <c:v>3768</c:v>
                </c:pt>
                <c:pt idx="16">
                  <c:v>3550.3</c:v>
                </c:pt>
                <c:pt idx="17">
                  <c:v>3097.5</c:v>
                </c:pt>
                <c:pt idx="18">
                  <c:v>2965.2</c:v>
                </c:pt>
                <c:pt idx="19">
                  <c:v>2990.2</c:v>
                </c:pt>
                <c:pt idx="20">
                  <c:v>3078.4</c:v>
                </c:pt>
                <c:pt idx="21">
                  <c:v>3182.2</c:v>
                </c:pt>
                <c:pt idx="22">
                  <c:v>2963.5</c:v>
                </c:pt>
                <c:pt idx="23">
                  <c:v>2942.6</c:v>
                </c:pt>
                <c:pt idx="24">
                  <c:v>3328.3</c:v>
                </c:pt>
                <c:pt idx="25">
                  <c:v>3965.2</c:v>
                </c:pt>
                <c:pt idx="26">
                  <c:v>4050.2</c:v>
                </c:pt>
                <c:pt idx="27">
                  <c:v>4083.3</c:v>
                </c:pt>
                <c:pt idx="28">
                  <c:v>4036.4</c:v>
                </c:pt>
                <c:pt idx="29">
                  <c:v>3967.9</c:v>
                </c:pt>
                <c:pt idx="30">
                  <c:v>4387.5</c:v>
                </c:pt>
                <c:pt idx="31">
                  <c:v>3782.3</c:v>
                </c:pt>
                <c:pt idx="32">
                  <c:v>3794.8</c:v>
                </c:pt>
                <c:pt idx="33">
                  <c:v>3625</c:v>
                </c:pt>
                <c:pt idx="34">
                  <c:v>3703.9</c:v>
                </c:pt>
                <c:pt idx="35">
                  <c:v>3618.3</c:v>
                </c:pt>
                <c:pt idx="36">
                  <c:v>3392.3</c:v>
                </c:pt>
                <c:pt idx="37">
                  <c:v>3796.5</c:v>
                </c:pt>
                <c:pt idx="38">
                  <c:v>3921.2</c:v>
                </c:pt>
                <c:pt idx="39">
                  <c:v>4473.5</c:v>
                </c:pt>
                <c:pt idx="40">
                  <c:v>4593.2</c:v>
                </c:pt>
                <c:pt idx="41">
                  <c:v>4890.8</c:v>
                </c:pt>
                <c:pt idx="42">
                  <c:v>4884.6000000000004</c:v>
                </c:pt>
              </c:numCache>
            </c:numRef>
          </c:val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solidFill>
              <a:srgbClr val="99CCFF"/>
            </a:solidFill>
            <a:ln w="11167">
              <a:solidFill>
                <a:srgbClr val="339966"/>
              </a:solidFill>
              <a:prstDash val="solid"/>
            </a:ln>
          </c:spPr>
          <c:cat>
            <c:strRef>
              <c:f>Sheet1!$A$2:$A$44</c:f>
              <c:strCache>
                <c:ptCount val="42"/>
                <c:pt idx="0">
                  <c:v>2004,IV</c:v>
                </c:pt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2011,I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Sheet1!$C$2:$C$44</c:f>
              <c:numCache>
                <c:formatCode>General</c:formatCode>
                <c:ptCount val="43"/>
                <c:pt idx="0">
                  <c:v>9905.6</c:v>
                </c:pt>
                <c:pt idx="1">
                  <c:v>10839</c:v>
                </c:pt>
                <c:pt idx="2">
                  <c:v>12018</c:v>
                </c:pt>
                <c:pt idx="3">
                  <c:v>13619</c:v>
                </c:pt>
                <c:pt idx="4">
                  <c:v>13342</c:v>
                </c:pt>
                <c:pt idx="5">
                  <c:v>15039</c:v>
                </c:pt>
                <c:pt idx="6">
                  <c:v>14429</c:v>
                </c:pt>
                <c:pt idx="7">
                  <c:v>15235</c:v>
                </c:pt>
                <c:pt idx="8">
                  <c:v>16024</c:v>
                </c:pt>
                <c:pt idx="9">
                  <c:v>15701</c:v>
                </c:pt>
                <c:pt idx="10">
                  <c:v>17226</c:v>
                </c:pt>
                <c:pt idx="11">
                  <c:v>17578</c:v>
                </c:pt>
                <c:pt idx="12">
                  <c:v>18649</c:v>
                </c:pt>
                <c:pt idx="13">
                  <c:v>18543</c:v>
                </c:pt>
                <c:pt idx="14">
                  <c:v>18098</c:v>
                </c:pt>
                <c:pt idx="15">
                  <c:v>19423</c:v>
                </c:pt>
                <c:pt idx="16">
                  <c:v>18258</c:v>
                </c:pt>
                <c:pt idx="17">
                  <c:v>14288</c:v>
                </c:pt>
                <c:pt idx="18">
                  <c:v>13116</c:v>
                </c:pt>
                <c:pt idx="19">
                  <c:v>12761</c:v>
                </c:pt>
                <c:pt idx="20">
                  <c:v>11993</c:v>
                </c:pt>
                <c:pt idx="21">
                  <c:v>11191</c:v>
                </c:pt>
                <c:pt idx="22">
                  <c:v>11252</c:v>
                </c:pt>
                <c:pt idx="23">
                  <c:v>11125</c:v>
                </c:pt>
                <c:pt idx="24">
                  <c:v>11173</c:v>
                </c:pt>
                <c:pt idx="25">
                  <c:v>9984.7999999999993</c:v>
                </c:pt>
                <c:pt idx="26">
                  <c:v>10510</c:v>
                </c:pt>
                <c:pt idx="27">
                  <c:v>10874</c:v>
                </c:pt>
                <c:pt idx="28">
                  <c:v>11829</c:v>
                </c:pt>
                <c:pt idx="29">
                  <c:v>11038</c:v>
                </c:pt>
                <c:pt idx="30">
                  <c:v>11395</c:v>
                </c:pt>
                <c:pt idx="31">
                  <c:v>10793</c:v>
                </c:pt>
                <c:pt idx="32">
                  <c:v>11433</c:v>
                </c:pt>
                <c:pt idx="33">
                  <c:v>10385</c:v>
                </c:pt>
                <c:pt idx="34">
                  <c:v>10514</c:v>
                </c:pt>
                <c:pt idx="35">
                  <c:v>10189</c:v>
                </c:pt>
                <c:pt idx="36">
                  <c:v>10152</c:v>
                </c:pt>
                <c:pt idx="37">
                  <c:v>9831.4</c:v>
                </c:pt>
                <c:pt idx="38">
                  <c:v>9881.5</c:v>
                </c:pt>
                <c:pt idx="39">
                  <c:v>11096</c:v>
                </c:pt>
                <c:pt idx="40">
                  <c:v>11193</c:v>
                </c:pt>
                <c:pt idx="41">
                  <c:v>10759</c:v>
                </c:pt>
                <c:pt idx="42">
                  <c:v>11880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83006848"/>
        <c:axId val="369349696"/>
      </c:areaChart>
      <c:catAx>
        <c:axId val="383006848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24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6934969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369349696"/>
        <c:scaling>
          <c:orientation val="minMax"/>
          <c:max val="240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79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2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383006848"/>
        <c:crosses val="autoZero"/>
        <c:crossBetween val="midCat"/>
        <c:majorUnit val="2000"/>
        <c:minorUnit val="1000"/>
      </c:valAx>
      <c:spPr>
        <a:noFill/>
        <a:ln w="11167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3047518529687181"/>
          <c:y val="0.2495533379956586"/>
          <c:w val="0.16254158034728167"/>
          <c:h val="0.66954070041273261"/>
        </c:manualLayout>
      </c:layout>
      <c:overlay val="0"/>
      <c:spPr>
        <a:solidFill>
          <a:schemeClr val="bg1"/>
        </a:solidFill>
        <a:ln w="2792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815301555035551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 Suomessa</c:v>
                </c:pt>
              </c:strCache>
            </c:strRef>
          </c:tx>
          <c:spPr>
            <a:solidFill>
              <a:srgbClr val="008CD9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Taul1!$B$2:$B$19</c:f>
              <c:numCache>
                <c:formatCode>#,##0</c:formatCode>
                <c:ptCount val="18"/>
                <c:pt idx="0">
                  <c:v>25600</c:v>
                </c:pt>
                <c:pt idx="1">
                  <c:v>30700</c:v>
                </c:pt>
                <c:pt idx="2">
                  <c:v>37400</c:v>
                </c:pt>
                <c:pt idx="3">
                  <c:v>43700</c:v>
                </c:pt>
                <c:pt idx="4">
                  <c:v>44900</c:v>
                </c:pt>
                <c:pt idx="5">
                  <c:v>43900</c:v>
                </c:pt>
                <c:pt idx="6">
                  <c:v>43900</c:v>
                </c:pt>
                <c:pt idx="7">
                  <c:v>45300</c:v>
                </c:pt>
                <c:pt idx="8">
                  <c:v>49000</c:v>
                </c:pt>
                <c:pt idx="9">
                  <c:v>48100</c:v>
                </c:pt>
                <c:pt idx="10">
                  <c:v>51700</c:v>
                </c:pt>
                <c:pt idx="11">
                  <c:v>49500</c:v>
                </c:pt>
                <c:pt idx="12">
                  <c:v>50100</c:v>
                </c:pt>
                <c:pt idx="13">
                  <c:v>52500</c:v>
                </c:pt>
                <c:pt idx="14">
                  <c:v>53900</c:v>
                </c:pt>
                <c:pt idx="15">
                  <c:v>57000</c:v>
                </c:pt>
                <c:pt idx="16">
                  <c:v>58500</c:v>
                </c:pt>
                <c:pt idx="17">
                  <c:v>57874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Henkilöstö tytäryrityksissä ulkomailla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strRef>
              <c:f>Taul1!$A$2:$A$19</c:f>
              <c:strCache>
                <c:ptCount val="18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  <c:pt idx="17">
                  <c:v>2015 (30.6)</c:v>
                </c:pt>
              </c:strCache>
            </c:strRef>
          </c:cat>
          <c:val>
            <c:numRef>
              <c:f>Taul1!$C$2:$C$19</c:f>
              <c:numCache>
                <c:formatCode>#,##0</c:formatCode>
                <c:ptCount val="18"/>
                <c:pt idx="0">
                  <c:v>6651</c:v>
                </c:pt>
                <c:pt idx="1">
                  <c:v>6666</c:v>
                </c:pt>
                <c:pt idx="2">
                  <c:v>5401</c:v>
                </c:pt>
                <c:pt idx="3">
                  <c:v>5243</c:v>
                </c:pt>
                <c:pt idx="4">
                  <c:v>6586</c:v>
                </c:pt>
                <c:pt idx="5">
                  <c:v>5505</c:v>
                </c:pt>
                <c:pt idx="6">
                  <c:v>6663</c:v>
                </c:pt>
                <c:pt idx="7">
                  <c:v>9049</c:v>
                </c:pt>
                <c:pt idx="8">
                  <c:v>10426</c:v>
                </c:pt>
                <c:pt idx="9">
                  <c:v>13197</c:v>
                </c:pt>
                <c:pt idx="10">
                  <c:v>14934</c:v>
                </c:pt>
                <c:pt idx="11">
                  <c:v>15839</c:v>
                </c:pt>
                <c:pt idx="12">
                  <c:v>17173</c:v>
                </c:pt>
                <c:pt idx="13">
                  <c:v>18945</c:v>
                </c:pt>
                <c:pt idx="14">
                  <c:v>17202</c:v>
                </c:pt>
                <c:pt idx="15">
                  <c:v>15181</c:v>
                </c:pt>
                <c:pt idx="16">
                  <c:v>14066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5"/>
        <c:axId val="526526232"/>
        <c:axId val="526526624"/>
      </c:barChart>
      <c:catAx>
        <c:axId val="526526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6624"/>
        <c:crosses val="autoZero"/>
        <c:auto val="1"/>
        <c:lblAlgn val="ctr"/>
        <c:lblOffset val="100"/>
        <c:noMultiLvlLbl val="0"/>
      </c:catAx>
      <c:valAx>
        <c:axId val="526526624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6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5.1970592203628402E-2"/>
          <c:y val="0.92213734064270636"/>
          <c:w val="0.94462632740869579"/>
          <c:h val="7.7144206199311172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1386021485201516E-2"/>
          <c:y val="2.8281583771735234E-2"/>
          <c:w val="0.89191885524754488"/>
          <c:h val="0.7987669338823465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Länsi-Eurooppa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Taul1!$B$2:$B$18</c:f>
              <c:numCache>
                <c:formatCode>#,##0</c:formatCode>
                <c:ptCount val="17"/>
                <c:pt idx="0">
                  <c:v>6445</c:v>
                </c:pt>
                <c:pt idx="1">
                  <c:v>6430</c:v>
                </c:pt>
                <c:pt idx="2">
                  <c:v>5027</c:v>
                </c:pt>
                <c:pt idx="3">
                  <c:v>4772</c:v>
                </c:pt>
                <c:pt idx="4">
                  <c:v>5732</c:v>
                </c:pt>
                <c:pt idx="5">
                  <c:v>4722</c:v>
                </c:pt>
                <c:pt idx="6">
                  <c:v>5582</c:v>
                </c:pt>
                <c:pt idx="7">
                  <c:v>7059</c:v>
                </c:pt>
                <c:pt idx="8">
                  <c:v>7330</c:v>
                </c:pt>
                <c:pt idx="9">
                  <c:v>8396</c:v>
                </c:pt>
                <c:pt idx="10">
                  <c:v>8628</c:v>
                </c:pt>
                <c:pt idx="11">
                  <c:v>8106</c:v>
                </c:pt>
                <c:pt idx="12">
                  <c:v>8126</c:v>
                </c:pt>
                <c:pt idx="13">
                  <c:v>8292</c:v>
                </c:pt>
                <c:pt idx="14">
                  <c:v>7254</c:v>
                </c:pt>
                <c:pt idx="15">
                  <c:v>6121</c:v>
                </c:pt>
                <c:pt idx="16">
                  <c:v>5648</c:v>
                </c:pt>
              </c:numCache>
            </c:numRef>
          </c:val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Keski- ja Itä-Eurooppa</c:v>
                </c:pt>
              </c:strCache>
            </c:strRef>
          </c:tx>
          <c:spPr>
            <a:solidFill>
              <a:srgbClr val="B1BEB9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Taul1!$C$2:$C$18</c:f>
              <c:numCache>
                <c:formatCode>#,##0</c:formatCode>
                <c:ptCount val="17"/>
                <c:pt idx="0">
                  <c:v>185</c:v>
                </c:pt>
                <c:pt idx="1">
                  <c:v>182</c:v>
                </c:pt>
                <c:pt idx="2">
                  <c:v>217</c:v>
                </c:pt>
                <c:pt idx="3">
                  <c:v>247</c:v>
                </c:pt>
                <c:pt idx="4">
                  <c:v>495</c:v>
                </c:pt>
                <c:pt idx="5">
                  <c:v>442</c:v>
                </c:pt>
                <c:pt idx="6">
                  <c:v>702</c:v>
                </c:pt>
                <c:pt idx="7">
                  <c:v>1236</c:v>
                </c:pt>
                <c:pt idx="8">
                  <c:v>2141</c:v>
                </c:pt>
                <c:pt idx="9">
                  <c:v>3194</c:v>
                </c:pt>
                <c:pt idx="10">
                  <c:v>3988</c:v>
                </c:pt>
                <c:pt idx="11">
                  <c:v>4132</c:v>
                </c:pt>
                <c:pt idx="12">
                  <c:v>4444</c:v>
                </c:pt>
                <c:pt idx="13">
                  <c:v>5681</c:v>
                </c:pt>
                <c:pt idx="14">
                  <c:v>5156</c:v>
                </c:pt>
                <c:pt idx="15">
                  <c:v>4437</c:v>
                </c:pt>
                <c:pt idx="16">
                  <c:v>4269</c:v>
                </c:pt>
              </c:numCache>
            </c:numRef>
          </c:val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Pohjois-Amerikka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Taul1!$D$2:$D$18</c:f>
              <c:numCache>
                <c:formatCode>#,##0</c:formatCode>
                <c:ptCount val="17"/>
                <c:pt idx="0">
                  <c:v>19</c:v>
                </c:pt>
                <c:pt idx="1">
                  <c:v>40</c:v>
                </c:pt>
                <c:pt idx="2">
                  <c:v>95</c:v>
                </c:pt>
                <c:pt idx="3">
                  <c:v>60</c:v>
                </c:pt>
                <c:pt idx="4">
                  <c:v>173</c:v>
                </c:pt>
                <c:pt idx="5">
                  <c:v>159</c:v>
                </c:pt>
                <c:pt idx="6">
                  <c:v>153</c:v>
                </c:pt>
                <c:pt idx="7">
                  <c:v>183</c:v>
                </c:pt>
                <c:pt idx="8">
                  <c:v>215</c:v>
                </c:pt>
                <c:pt idx="9">
                  <c:v>334</c:v>
                </c:pt>
                <c:pt idx="10">
                  <c:v>356</c:v>
                </c:pt>
                <c:pt idx="11">
                  <c:v>427</c:v>
                </c:pt>
                <c:pt idx="12">
                  <c:v>414</c:v>
                </c:pt>
                <c:pt idx="13">
                  <c:v>361</c:v>
                </c:pt>
                <c:pt idx="14">
                  <c:v>342</c:v>
                </c:pt>
                <c:pt idx="15">
                  <c:v>166</c:v>
                </c:pt>
                <c:pt idx="16">
                  <c:v>179</c:v>
                </c:pt>
              </c:numCache>
            </c:numRef>
          </c:val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Aasia ja Oseania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Taul1!$E$2:$E$18</c:f>
              <c:numCache>
                <c:formatCode>#,##0</c:formatCode>
                <c:ptCount val="17"/>
                <c:pt idx="0">
                  <c:v>2</c:v>
                </c:pt>
                <c:pt idx="1">
                  <c:v>14</c:v>
                </c:pt>
                <c:pt idx="2">
                  <c:v>62</c:v>
                </c:pt>
                <c:pt idx="3">
                  <c:v>118</c:v>
                </c:pt>
                <c:pt idx="4">
                  <c:v>135</c:v>
                </c:pt>
                <c:pt idx="5">
                  <c:v>125</c:v>
                </c:pt>
                <c:pt idx="6">
                  <c:v>142</c:v>
                </c:pt>
                <c:pt idx="7">
                  <c:v>470</c:v>
                </c:pt>
                <c:pt idx="8">
                  <c:v>634</c:v>
                </c:pt>
                <c:pt idx="9">
                  <c:v>1153</c:v>
                </c:pt>
                <c:pt idx="10">
                  <c:v>1836</c:v>
                </c:pt>
                <c:pt idx="11">
                  <c:v>3063</c:v>
                </c:pt>
                <c:pt idx="12">
                  <c:v>4070</c:v>
                </c:pt>
                <c:pt idx="13">
                  <c:v>4473</c:v>
                </c:pt>
                <c:pt idx="14">
                  <c:v>4258</c:v>
                </c:pt>
                <c:pt idx="15">
                  <c:v>4269</c:v>
                </c:pt>
                <c:pt idx="16">
                  <c:v>3783</c:v>
                </c:pt>
              </c:numCache>
            </c:numRef>
          </c:val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Lähi-itä ja Afrikka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Taul1!$F$2:$F$18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10</c:v>
                </c:pt>
                <c:pt idx="4">
                  <c:v>13</c:v>
                </c:pt>
                <c:pt idx="5">
                  <c:v>13</c:v>
                </c:pt>
                <c:pt idx="6">
                  <c:v>18</c:v>
                </c:pt>
                <c:pt idx="7">
                  <c:v>26</c:v>
                </c:pt>
                <c:pt idx="8">
                  <c:v>29</c:v>
                </c:pt>
                <c:pt idx="9">
                  <c:v>39</c:v>
                </c:pt>
                <c:pt idx="10">
                  <c:v>44</c:v>
                </c:pt>
                <c:pt idx="11">
                  <c:v>46</c:v>
                </c:pt>
                <c:pt idx="12">
                  <c:v>59</c:v>
                </c:pt>
                <c:pt idx="13">
                  <c:v>62</c:v>
                </c:pt>
                <c:pt idx="14">
                  <c:v>101</c:v>
                </c:pt>
                <c:pt idx="15">
                  <c:v>92</c:v>
                </c:pt>
                <c:pt idx="16">
                  <c:v>102</c:v>
                </c:pt>
              </c:numCache>
            </c:numRef>
          </c:val>
        </c:ser>
        <c:ser>
          <c:idx val="5"/>
          <c:order val="5"/>
          <c:tx>
            <c:strRef>
              <c:f>Taul1!$G$1</c:f>
              <c:strCache>
                <c:ptCount val="1"/>
                <c:pt idx="0">
                  <c:v>Latinalainen Amerikka</c:v>
                </c:pt>
              </c:strCache>
            </c:strRef>
          </c:tx>
          <c:spPr>
            <a:solidFill>
              <a:srgbClr val="FFB431"/>
            </a:solidFill>
            <a:ln>
              <a:solidFill>
                <a:schemeClr val="bg1"/>
              </a:solidFill>
            </a:ln>
          </c:spPr>
          <c:invertIfNegative val="0"/>
          <c:cat>
            <c:numRef>
              <c:f>Taul1!$A$2:$A$18</c:f>
              <c:numCache>
                <c:formatCode>General</c:formatCode>
                <c:ptCount val="17"/>
                <c:pt idx="0">
                  <c:v>1998</c:v>
                </c:pt>
                <c:pt idx="1">
                  <c:v>1999</c:v>
                </c:pt>
                <c:pt idx="2">
                  <c:v>2000</c:v>
                </c:pt>
                <c:pt idx="3">
                  <c:v>2001</c:v>
                </c:pt>
                <c:pt idx="4">
                  <c:v>2002</c:v>
                </c:pt>
                <c:pt idx="5">
                  <c:v>2003</c:v>
                </c:pt>
                <c:pt idx="6">
                  <c:v>2004</c:v>
                </c:pt>
                <c:pt idx="7">
                  <c:v>2005</c:v>
                </c:pt>
                <c:pt idx="8">
                  <c:v>2006</c:v>
                </c:pt>
                <c:pt idx="9">
                  <c:v>2007</c:v>
                </c:pt>
                <c:pt idx="10">
                  <c:v>2008</c:v>
                </c:pt>
                <c:pt idx="11">
                  <c:v>2009</c:v>
                </c:pt>
                <c:pt idx="12">
                  <c:v>2010</c:v>
                </c:pt>
                <c:pt idx="13">
                  <c:v>2011</c:v>
                </c:pt>
                <c:pt idx="14">
                  <c:v>2012</c:v>
                </c:pt>
                <c:pt idx="15">
                  <c:v>2013</c:v>
                </c:pt>
                <c:pt idx="16">
                  <c:v>2014</c:v>
                </c:pt>
              </c:numCache>
            </c:numRef>
          </c:cat>
          <c:val>
            <c:numRef>
              <c:f>Taul1!$G$2:$G$18</c:f>
              <c:numCache>
                <c:formatCode>#,##0</c:formatCode>
                <c:ptCount val="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36</c:v>
                </c:pt>
                <c:pt idx="4">
                  <c:v>38</c:v>
                </c:pt>
                <c:pt idx="5">
                  <c:v>44</c:v>
                </c:pt>
                <c:pt idx="6">
                  <c:v>66</c:v>
                </c:pt>
                <c:pt idx="7">
                  <c:v>75</c:v>
                </c:pt>
                <c:pt idx="8">
                  <c:v>77</c:v>
                </c:pt>
                <c:pt idx="9">
                  <c:v>80</c:v>
                </c:pt>
                <c:pt idx="10">
                  <c:v>82</c:v>
                </c:pt>
                <c:pt idx="11">
                  <c:v>66</c:v>
                </c:pt>
                <c:pt idx="12">
                  <c:v>60</c:v>
                </c:pt>
                <c:pt idx="13">
                  <c:v>76</c:v>
                </c:pt>
                <c:pt idx="14">
                  <c:v>91</c:v>
                </c:pt>
                <c:pt idx="15">
                  <c:v>96</c:v>
                </c:pt>
                <c:pt idx="16">
                  <c:v>85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6527408"/>
        <c:axId val="526527800"/>
      </c:barChart>
      <c:catAx>
        <c:axId val="526527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7800"/>
        <c:crosses val="autoZero"/>
        <c:auto val="1"/>
        <c:lblAlgn val="ctr"/>
        <c:lblOffset val="100"/>
        <c:noMultiLvlLbl val="0"/>
      </c:catAx>
      <c:valAx>
        <c:axId val="526527800"/>
        <c:scaling>
          <c:orientation val="minMax"/>
        </c:scaling>
        <c:delete val="0"/>
        <c:axPos val="l"/>
        <c:majorGridlines>
          <c:spPr>
            <a:ln>
              <a:prstDash val="lgDash"/>
            </a:ln>
          </c:spPr>
        </c:majorGridlines>
        <c:numFmt formatCode="#,##0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652740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8.6878577216976727E-2"/>
          <c:y val="0.89120957046439297"/>
          <c:w val="0.89436145814274448"/>
          <c:h val="9.5709417703588484E-2"/>
        </c:manualLayout>
      </c:layout>
      <c:overlay val="0"/>
      <c:txPr>
        <a:bodyPr/>
        <a:lstStyle/>
        <a:p>
          <a:pPr>
            <a:defRPr sz="12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2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7403541862351988E-2"/>
          <c:y val="5.4502466874448915E-2"/>
          <c:w val="0.89992105254298349"/>
          <c:h val="0.75536511728124778"/>
        </c:manualLayout>
      </c:layout>
      <c:barChart>
        <c:barDir val="col"/>
        <c:grouping val="cluster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Toteutunut eläköityminen </c:v>
                </c:pt>
              </c:strCache>
            </c:strRef>
          </c:tx>
          <c:spPr>
            <a:solidFill>
              <a:schemeClr val="folHlink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3506</c:v>
                </c:pt>
                <c:pt idx="1">
                  <c:v>3893</c:v>
                </c:pt>
                <c:pt idx="2">
                  <c:v>4263</c:v>
                </c:pt>
                <c:pt idx="3">
                  <c:v>4416</c:v>
                </c:pt>
                <c:pt idx="4">
                  <c:v>4508</c:v>
                </c:pt>
                <c:pt idx="5">
                  <c:v>4964</c:v>
                </c:pt>
                <c:pt idx="6">
                  <c:v>4828</c:v>
                </c:pt>
                <c:pt idx="7">
                  <c:v>5279</c:v>
                </c:pt>
                <c:pt idx="8">
                  <c:v>6241</c:v>
                </c:pt>
                <c:pt idx="9">
                  <c:v>6506</c:v>
                </c:pt>
                <c:pt idx="10">
                  <c:v>5305</c:v>
                </c:pt>
                <c:pt idx="11">
                  <c:v>4932</c:v>
                </c:pt>
                <c:pt idx="12">
                  <c:v>5355</c:v>
                </c:pt>
                <c:pt idx="13">
                  <c:v>5625</c:v>
                </c:pt>
                <c:pt idx="14">
                  <c:v>5202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Arvioitu eläköityminen</c:v>
                </c:pt>
              </c:strCache>
            </c:strRef>
          </c:tx>
          <c:spPr>
            <a:solidFill>
              <a:srgbClr val="FFFF99"/>
            </a:solidFill>
            <a:ln w="13081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15">
                  <c:v>5172</c:v>
                </c:pt>
                <c:pt idx="16">
                  <c:v>5639</c:v>
                </c:pt>
                <c:pt idx="17">
                  <c:v>6084</c:v>
                </c:pt>
                <c:pt idx="18">
                  <c:v>6236</c:v>
                </c:pt>
                <c:pt idx="19">
                  <c:v>6594</c:v>
                </c:pt>
                <c:pt idx="20">
                  <c:v>6710</c:v>
                </c:pt>
                <c:pt idx="21">
                  <c:v>6733</c:v>
                </c:pt>
                <c:pt idx="22">
                  <c:v>7015</c:v>
                </c:pt>
                <c:pt idx="23">
                  <c:v>7157</c:v>
                </c:pt>
                <c:pt idx="24">
                  <c:v>7364</c:v>
                </c:pt>
                <c:pt idx="25">
                  <c:v>7513</c:v>
                </c:pt>
                <c:pt idx="26">
                  <c:v>7554</c:v>
                </c:pt>
                <c:pt idx="27">
                  <c:v>7721</c:v>
                </c:pt>
                <c:pt idx="28">
                  <c:v>7761</c:v>
                </c:pt>
                <c:pt idx="29">
                  <c:v>7802</c:v>
                </c:pt>
                <c:pt idx="30">
                  <c:v>7823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6528584"/>
        <c:axId val="526528976"/>
      </c:barChart>
      <c:lineChart>
        <c:grouping val="standard"/>
        <c:varyColors val="0"/>
        <c:ser>
          <c:idx val="1"/>
          <c:order val="2"/>
          <c:tx>
            <c:strRef>
              <c:f>Sheet1!$D$1</c:f>
              <c:strCache>
                <c:ptCount val="1"/>
              </c:strCache>
            </c:strRef>
          </c:tx>
          <c:spPr>
            <a:ln w="39244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1720</c:v>
                </c:pt>
                <c:pt idx="1">
                  <c:v>1868</c:v>
                </c:pt>
                <c:pt idx="2">
                  <c:v>2061</c:v>
                </c:pt>
                <c:pt idx="3">
                  <c:v>2124</c:v>
                </c:pt>
                <c:pt idx="4">
                  <c:v>2230</c:v>
                </c:pt>
                <c:pt idx="5">
                  <c:v>2454</c:v>
                </c:pt>
                <c:pt idx="6">
                  <c:v>2297</c:v>
                </c:pt>
                <c:pt idx="7">
                  <c:v>2526</c:v>
                </c:pt>
                <c:pt idx="8">
                  <c:v>3030</c:v>
                </c:pt>
                <c:pt idx="9">
                  <c:v>3113</c:v>
                </c:pt>
                <c:pt idx="10">
                  <c:v>2237</c:v>
                </c:pt>
                <c:pt idx="11">
                  <c:v>2078</c:v>
                </c:pt>
                <c:pt idx="12">
                  <c:v>2077</c:v>
                </c:pt>
                <c:pt idx="13">
                  <c:v>2384</c:v>
                </c:pt>
                <c:pt idx="14">
                  <c:v>2234</c:v>
                </c:pt>
                <c:pt idx="15">
                  <c:v>2219</c:v>
                </c:pt>
                <c:pt idx="16">
                  <c:v>2388</c:v>
                </c:pt>
                <c:pt idx="17">
                  <c:v>2539</c:v>
                </c:pt>
                <c:pt idx="18">
                  <c:v>2598</c:v>
                </c:pt>
                <c:pt idx="19">
                  <c:v>2693</c:v>
                </c:pt>
                <c:pt idx="20">
                  <c:v>2648</c:v>
                </c:pt>
                <c:pt idx="21">
                  <c:v>2603</c:v>
                </c:pt>
                <c:pt idx="22">
                  <c:v>2650</c:v>
                </c:pt>
                <c:pt idx="23">
                  <c:v>2639</c:v>
                </c:pt>
                <c:pt idx="24">
                  <c:v>2653</c:v>
                </c:pt>
                <c:pt idx="25">
                  <c:v>2648</c:v>
                </c:pt>
                <c:pt idx="26">
                  <c:v>2646</c:v>
                </c:pt>
                <c:pt idx="27">
                  <c:v>2629</c:v>
                </c:pt>
                <c:pt idx="28">
                  <c:v>2607</c:v>
                </c:pt>
                <c:pt idx="29">
                  <c:v>2553</c:v>
                </c:pt>
                <c:pt idx="30">
                  <c:v>2524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26528584"/>
        <c:axId val="526528976"/>
      </c:lineChart>
      <c:catAx>
        <c:axId val="526528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2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6528976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26528976"/>
        <c:scaling>
          <c:orientation val="minMax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27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7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26528584"/>
        <c:crosses val="autoZero"/>
        <c:crossBetween val="between"/>
      </c:valAx>
      <c:spPr>
        <a:noFill/>
        <a:ln w="13081">
          <a:solidFill>
            <a:schemeClr val="tx1"/>
          </a:solidFill>
          <a:prstDash val="solid"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9.8050132476862867E-2"/>
          <c:y val="0.87203791469194314"/>
          <c:w val="0.87866552285436306"/>
          <c:h val="8.7677725118483416E-2"/>
        </c:manualLayout>
      </c:layout>
      <c:overlay val="0"/>
      <c:spPr>
        <a:solidFill>
          <a:schemeClr val="bg1"/>
        </a:solidFill>
        <a:ln w="3270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5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885228189234294E-2"/>
          <c:y val="2.4742948211505619E-2"/>
          <c:w val="0.90742822468411055"/>
          <c:h val="0.78827131438467912"/>
        </c:manualLayout>
      </c:layout>
      <c:barChart>
        <c:barDir val="col"/>
        <c:grouping val="stacked"/>
        <c:varyColors val="0"/>
        <c:ser>
          <c:idx val="4"/>
          <c:order val="0"/>
          <c:tx>
            <c:strRef>
              <c:f>Sheet1!$B$1</c:f>
              <c:strCache>
                <c:ptCount val="1"/>
                <c:pt idx="0">
                  <c:v>Kone- ja metallituoteteollisuus </c:v>
                </c:pt>
              </c:strCache>
            </c:strRef>
          </c:tx>
          <c:spPr>
            <a:solidFill>
              <a:schemeClr val="folHlink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Sheet1!$B$2:$B$32</c:f>
              <c:numCache>
                <c:formatCode>General</c:formatCode>
                <c:ptCount val="31"/>
                <c:pt idx="0">
                  <c:v>1171</c:v>
                </c:pt>
                <c:pt idx="1">
                  <c:v>1290</c:v>
                </c:pt>
                <c:pt idx="2">
                  <c:v>1419</c:v>
                </c:pt>
                <c:pt idx="3">
                  <c:v>1505</c:v>
                </c:pt>
                <c:pt idx="4">
                  <c:v>1642</c:v>
                </c:pt>
                <c:pt idx="5">
                  <c:v>1816</c:v>
                </c:pt>
                <c:pt idx="6">
                  <c:v>1671</c:v>
                </c:pt>
                <c:pt idx="7">
                  <c:v>1871</c:v>
                </c:pt>
                <c:pt idx="8">
                  <c:v>2309</c:v>
                </c:pt>
                <c:pt idx="9">
                  <c:v>2391</c:v>
                </c:pt>
                <c:pt idx="10">
                  <c:v>1747</c:v>
                </c:pt>
                <c:pt idx="11">
                  <c:v>1561</c:v>
                </c:pt>
                <c:pt idx="12">
                  <c:v>1543</c:v>
                </c:pt>
                <c:pt idx="13">
                  <c:v>1752</c:v>
                </c:pt>
                <c:pt idx="14">
                  <c:v>1664</c:v>
                </c:pt>
                <c:pt idx="15">
                  <c:v>1660</c:v>
                </c:pt>
                <c:pt idx="16">
                  <c:v>1791</c:v>
                </c:pt>
                <c:pt idx="17">
                  <c:v>1910</c:v>
                </c:pt>
                <c:pt idx="18">
                  <c:v>1948</c:v>
                </c:pt>
                <c:pt idx="19">
                  <c:v>2018</c:v>
                </c:pt>
                <c:pt idx="20">
                  <c:v>1975</c:v>
                </c:pt>
                <c:pt idx="21">
                  <c:v>1940</c:v>
                </c:pt>
                <c:pt idx="22">
                  <c:v>1976</c:v>
                </c:pt>
                <c:pt idx="23">
                  <c:v>1967</c:v>
                </c:pt>
                <c:pt idx="24">
                  <c:v>1979</c:v>
                </c:pt>
                <c:pt idx="25">
                  <c:v>1979</c:v>
                </c:pt>
                <c:pt idx="26">
                  <c:v>1956</c:v>
                </c:pt>
                <c:pt idx="27">
                  <c:v>1956</c:v>
                </c:pt>
                <c:pt idx="28">
                  <c:v>1923</c:v>
                </c:pt>
                <c:pt idx="29">
                  <c:v>1873</c:v>
                </c:pt>
                <c:pt idx="30">
                  <c:v>1840</c:v>
                </c:pt>
              </c:numCache>
            </c:numRef>
          </c:val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Metallien jalostus </c:v>
                </c:pt>
              </c:strCache>
            </c:strRef>
          </c:tx>
          <c:spPr>
            <a:solidFill>
              <a:srgbClr val="FFFF99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Sheet1!$C$2:$C$32</c:f>
              <c:numCache>
                <c:formatCode>General</c:formatCode>
                <c:ptCount val="31"/>
                <c:pt idx="0">
                  <c:v>184</c:v>
                </c:pt>
                <c:pt idx="1">
                  <c:v>199</c:v>
                </c:pt>
                <c:pt idx="2">
                  <c:v>224</c:v>
                </c:pt>
                <c:pt idx="3">
                  <c:v>238</c:v>
                </c:pt>
                <c:pt idx="4">
                  <c:v>220</c:v>
                </c:pt>
                <c:pt idx="5">
                  <c:v>252</c:v>
                </c:pt>
                <c:pt idx="6">
                  <c:v>271</c:v>
                </c:pt>
                <c:pt idx="7">
                  <c:v>268</c:v>
                </c:pt>
                <c:pt idx="8">
                  <c:v>303</c:v>
                </c:pt>
                <c:pt idx="9">
                  <c:v>296</c:v>
                </c:pt>
                <c:pt idx="10">
                  <c:v>228</c:v>
                </c:pt>
                <c:pt idx="11">
                  <c:v>227</c:v>
                </c:pt>
                <c:pt idx="12">
                  <c:v>264</c:v>
                </c:pt>
                <c:pt idx="13">
                  <c:v>266</c:v>
                </c:pt>
                <c:pt idx="14">
                  <c:v>248</c:v>
                </c:pt>
                <c:pt idx="15">
                  <c:v>239</c:v>
                </c:pt>
                <c:pt idx="16">
                  <c:v>251</c:v>
                </c:pt>
                <c:pt idx="17">
                  <c:v>273</c:v>
                </c:pt>
                <c:pt idx="18">
                  <c:v>276</c:v>
                </c:pt>
                <c:pt idx="19">
                  <c:v>298</c:v>
                </c:pt>
                <c:pt idx="20">
                  <c:v>292</c:v>
                </c:pt>
                <c:pt idx="21">
                  <c:v>292</c:v>
                </c:pt>
                <c:pt idx="22">
                  <c:v>293</c:v>
                </c:pt>
                <c:pt idx="23">
                  <c:v>284</c:v>
                </c:pt>
                <c:pt idx="24">
                  <c:v>277</c:v>
                </c:pt>
                <c:pt idx="25">
                  <c:v>275</c:v>
                </c:pt>
                <c:pt idx="26">
                  <c:v>279</c:v>
                </c:pt>
                <c:pt idx="27">
                  <c:v>270</c:v>
                </c:pt>
                <c:pt idx="28">
                  <c:v>276</c:v>
                </c:pt>
                <c:pt idx="29">
                  <c:v>282</c:v>
                </c:pt>
                <c:pt idx="30">
                  <c:v>294</c:v>
                </c:pt>
              </c:numCache>
            </c:numRef>
          </c:val>
        </c:ser>
        <c:ser>
          <c:idx val="1"/>
          <c:order val="2"/>
          <c:tx>
            <c:strRef>
              <c:f>Sheet1!$D$1</c:f>
              <c:strCache>
                <c:ptCount val="1"/>
                <c:pt idx="0">
                  <c:v>Elektroniikka- ja sähköteollisuus </c:v>
                </c:pt>
              </c:strCache>
            </c:strRef>
          </c:tx>
          <c:spPr>
            <a:solidFill>
              <a:schemeClr val="accent2"/>
            </a:solidFill>
            <a:ln w="12620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Sheet1!$A$2:$A$32</c:f>
              <c:numCache>
                <c:formatCode>General</c:formatCode>
                <c:ptCount val="3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Sheet1!$D$2:$D$32</c:f>
              <c:numCache>
                <c:formatCode>General</c:formatCode>
                <c:ptCount val="31"/>
                <c:pt idx="0">
                  <c:v>365</c:v>
                </c:pt>
                <c:pt idx="1">
                  <c:v>379</c:v>
                </c:pt>
                <c:pt idx="2">
                  <c:v>418</c:v>
                </c:pt>
                <c:pt idx="3">
                  <c:v>381</c:v>
                </c:pt>
                <c:pt idx="4">
                  <c:v>368</c:v>
                </c:pt>
                <c:pt idx="5">
                  <c:v>386</c:v>
                </c:pt>
                <c:pt idx="6">
                  <c:v>355</c:v>
                </c:pt>
                <c:pt idx="7">
                  <c:v>387</c:v>
                </c:pt>
                <c:pt idx="8">
                  <c:v>418</c:v>
                </c:pt>
                <c:pt idx="9">
                  <c:v>426</c:v>
                </c:pt>
                <c:pt idx="10">
                  <c:v>262</c:v>
                </c:pt>
                <c:pt idx="11">
                  <c:v>290</c:v>
                </c:pt>
                <c:pt idx="12">
                  <c:v>270</c:v>
                </c:pt>
                <c:pt idx="13">
                  <c:v>366</c:v>
                </c:pt>
                <c:pt idx="14">
                  <c:v>322</c:v>
                </c:pt>
                <c:pt idx="15">
                  <c:v>320</c:v>
                </c:pt>
                <c:pt idx="16">
                  <c:v>346</c:v>
                </c:pt>
                <c:pt idx="17">
                  <c:v>356</c:v>
                </c:pt>
                <c:pt idx="18">
                  <c:v>374</c:v>
                </c:pt>
                <c:pt idx="19">
                  <c:v>377</c:v>
                </c:pt>
                <c:pt idx="20">
                  <c:v>381</c:v>
                </c:pt>
                <c:pt idx="21">
                  <c:v>371</c:v>
                </c:pt>
                <c:pt idx="22">
                  <c:v>381</c:v>
                </c:pt>
                <c:pt idx="23">
                  <c:v>388</c:v>
                </c:pt>
                <c:pt idx="24">
                  <c:v>397</c:v>
                </c:pt>
                <c:pt idx="25">
                  <c:v>394</c:v>
                </c:pt>
                <c:pt idx="26">
                  <c:v>411</c:v>
                </c:pt>
                <c:pt idx="27">
                  <c:v>403</c:v>
                </c:pt>
                <c:pt idx="28">
                  <c:v>408</c:v>
                </c:pt>
                <c:pt idx="29">
                  <c:v>398</c:v>
                </c:pt>
                <c:pt idx="30">
                  <c:v>390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528027640"/>
        <c:axId val="528028032"/>
      </c:barChart>
      <c:catAx>
        <c:axId val="528027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91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8028032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528028032"/>
        <c:scaling>
          <c:orientation val="minMax"/>
          <c:max val="3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5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590" b="1" i="0" u="none" strike="noStrike" baseline="0">
                <a:solidFill>
                  <a:srgbClr val="002060"/>
                </a:solidFill>
                <a:latin typeface="Univers 45 Light"/>
                <a:ea typeface="Univers 45 Light"/>
                <a:cs typeface="Univers 45 Light"/>
              </a:defRPr>
            </a:pPr>
            <a:endParaRPr lang="fi-FI"/>
          </a:p>
        </c:txPr>
        <c:crossAx val="528027640"/>
        <c:crosses val="autoZero"/>
        <c:crossBetween val="between"/>
      </c:valAx>
      <c:spPr>
        <a:noFill/>
        <a:ln w="12620">
          <a:solidFill>
            <a:schemeClr val="tx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7.4938662455655905E-2"/>
          <c:y val="0.88514756323370913"/>
          <c:w val="0.90823909726739438"/>
          <c:h val="0.11485243676629089"/>
        </c:manualLayout>
      </c:layout>
      <c:overlay val="0"/>
      <c:spPr>
        <a:solidFill>
          <a:schemeClr val="bg1"/>
        </a:solidFill>
        <a:ln w="3155">
          <a:noFill/>
          <a:prstDash val="solid"/>
        </a:ln>
      </c:spPr>
      <c:txPr>
        <a:bodyPr/>
        <a:lstStyle/>
        <a:p>
          <a:pPr>
            <a:defRPr sz="1400" b="0" i="0" u="none" strike="noStrike" baseline="0">
              <a:solidFill>
                <a:srgbClr val="002060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83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8367593712212817E-2"/>
          <c:w val="0.58501475999102881"/>
          <c:h val="0.8007971131782650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2.722404067142959E-3"/>
                  <c:y val="-2.857246347955460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0.00</c:formatCode>
                <c:ptCount val="6"/>
                <c:pt idx="0">
                  <c:v>23.75</c:v>
                </c:pt>
                <c:pt idx="1">
                  <c:v>4.3499999999999996</c:v>
                </c:pt>
                <c:pt idx="2">
                  <c:v>4.8899999999999997</c:v>
                </c:pt>
                <c:pt idx="3">
                  <c:v>1.28</c:v>
                </c:pt>
                <c:pt idx="4">
                  <c:v>11.13</c:v>
                </c:pt>
                <c:pt idx="5">
                  <c:v>2.1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Tuodaan ulkomailta Suomeen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 palvelut yhteensä</c:v>
                </c:pt>
                <c:pt idx="1">
                  <c:v>Teollisuuden, yhteiskunnan ja rakentamisen asiantuntijapalvelut</c:v>
                </c:pt>
                <c:pt idx="2">
                  <c:v>Tietotekniikkapalvelut, ohjelmistot</c:v>
                </c:pt>
                <c:pt idx="3">
                  <c:v>Tietoliikennelaitteet, sähkökoneet, 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Sheet1!$C$2:$C$7</c:f>
              <c:numCache>
                <c:formatCode>0.00</c:formatCode>
                <c:ptCount val="6"/>
                <c:pt idx="0">
                  <c:v>17.2</c:v>
                </c:pt>
                <c:pt idx="1">
                  <c:v>1.1399999999999999</c:v>
                </c:pt>
                <c:pt idx="2">
                  <c:v>1.22</c:v>
                </c:pt>
                <c:pt idx="3">
                  <c:v>5.56</c:v>
                </c:pt>
                <c:pt idx="4">
                  <c:v>5.86</c:v>
                </c:pt>
                <c:pt idx="5">
                  <c:v>3.42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8028816"/>
        <c:axId val="528029208"/>
      </c:barChart>
      <c:catAx>
        <c:axId val="52802881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28029208"/>
        <c:crosses val="autoZero"/>
        <c:auto val="1"/>
        <c:lblAlgn val="ctr"/>
        <c:lblOffset val="100"/>
        <c:noMultiLvlLbl val="0"/>
      </c:catAx>
      <c:valAx>
        <c:axId val="528029208"/>
        <c:scaling>
          <c:orientation val="minMax"/>
          <c:max val="30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0.00" sourceLinked="1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/>
            </a:pPr>
            <a:endParaRPr lang="fi-FI"/>
          </a:p>
        </c:txPr>
        <c:crossAx val="528028816"/>
        <c:crosses val="autoZero"/>
        <c:crossBetween val="between"/>
        <c:majorUnit val="5"/>
      </c:valAx>
      <c:spPr>
        <a:noFill/>
        <a:ln w="12700">
          <a:solidFill>
            <a:schemeClr val="tx1"/>
          </a:solidFill>
          <a:prstDash val="solid"/>
        </a:ln>
      </c:spPr>
    </c:plotArea>
    <c:legend>
      <c:legendPos val="b"/>
      <c:layout/>
      <c:overlay val="0"/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rgbClr val="002060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07730618041679"/>
          <c:y val="4.3530834340991538E-2"/>
          <c:w val="0.58460835763390007"/>
          <c:h val="0.846746327204867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Tuotetaan Suomessa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1.3260849045178074E-3"/>
                  <c:y val="2.731977713085119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separator> 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aseline="0"/>
                </a:pPr>
                <a:endParaRPr lang="fi-FI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Sheet1!$A$2:$A$7</c:f>
              <c:strCache>
                <c:ptCount val="6"/>
                <c:pt idx="0">
                  <c:v>Teknologiateollisuuden tuotteet ja
palvelut yhteensä</c:v>
                </c:pt>
                <c:pt idx="1">
                  <c:v>Teollisuuden, yhteiskunnan ja
rakentamisen asiantuntijapalvelut</c:v>
                </c:pt>
                <c:pt idx="2">
                  <c:v>Tietotekniikkapalvelut, ohjelmistot</c:v>
                </c:pt>
                <c:pt idx="3">
                  <c:v>Tietoliikennelaitteet, sähkökoneet,
instrumentit</c:v>
                </c:pt>
                <c:pt idx="4">
                  <c:v>Koneet, metallituotteet, kulkuneuvot</c:v>
                </c:pt>
                <c:pt idx="5">
                  <c:v>Terästuotteet, värimetallit, valut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150900</c:v>
                </c:pt>
                <c:pt idx="1">
                  <c:v>39200</c:v>
                </c:pt>
                <c:pt idx="2">
                  <c:v>34200</c:v>
                </c:pt>
                <c:pt idx="3">
                  <c:v>4500</c:v>
                </c:pt>
                <c:pt idx="4">
                  <c:v>68800</c:v>
                </c:pt>
                <c:pt idx="5">
                  <c:v>4200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5"/>
        <c:axId val="528029992"/>
        <c:axId val="528030384"/>
      </c:barChart>
      <c:catAx>
        <c:axId val="528029992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8030384"/>
        <c:crosses val="autoZero"/>
        <c:auto val="1"/>
        <c:lblAlgn val="ctr"/>
        <c:lblOffset val="100"/>
        <c:noMultiLvlLbl val="0"/>
      </c:catAx>
      <c:valAx>
        <c:axId val="528030384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none"/>
        <c:minorTickMark val="none"/>
        <c:tickLblPos val="nextTo"/>
        <c:spPr>
          <a:ln w="25400">
            <a:noFill/>
          </a:ln>
        </c:spPr>
        <c:txPr>
          <a:bodyPr rot="0" vert="horz"/>
          <a:lstStyle/>
          <a:p>
            <a:pPr>
              <a:defRPr sz="1650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528029992"/>
        <c:crosses val="autoZero"/>
        <c:crossBetween val="between"/>
      </c:valAx>
      <c:spPr>
        <a:noFill/>
        <a:ln w="12700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18435930557127E-2"/>
          <c:y val="6.8019383284816631E-2"/>
          <c:w val="0.70233431813338731"/>
          <c:h val="0.85163116796546412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Teollisuus</c:v>
                </c:pt>
              </c:strCache>
            </c:strRef>
          </c:tx>
          <c:spPr>
            <a:ln w="5080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103.1</c:v>
                </c:pt>
                <c:pt idx="2">
                  <c:v>109.3</c:v>
                </c:pt>
                <c:pt idx="3">
                  <c:v>116.2</c:v>
                </c:pt>
                <c:pt idx="4">
                  <c:v>124.1</c:v>
                </c:pt>
                <c:pt idx="5">
                  <c:v>129.6</c:v>
                </c:pt>
                <c:pt idx="6">
                  <c:v>142.69999999999999</c:v>
                </c:pt>
                <c:pt idx="7">
                  <c:v>155.30000000000001</c:v>
                </c:pt>
                <c:pt idx="8">
                  <c:v>151.1</c:v>
                </c:pt>
                <c:pt idx="9">
                  <c:v>133.1</c:v>
                </c:pt>
                <c:pt idx="10">
                  <c:v>147.5</c:v>
                </c:pt>
                <c:pt idx="11">
                  <c:v>145.1</c:v>
                </c:pt>
                <c:pt idx="12">
                  <c:v>129.9</c:v>
                </c:pt>
                <c:pt idx="13">
                  <c:v>137.1</c:v>
                </c:pt>
                <c:pt idx="14">
                  <c:v>140.6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Teknologiateollisuus </c:v>
                </c:pt>
              </c:strCache>
            </c:strRef>
          </c:tx>
          <c:spPr>
            <a:ln w="50800">
              <a:solidFill>
                <a:schemeClr val="accent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99.3</c:v>
                </c:pt>
                <c:pt idx="2">
                  <c:v>103.6</c:v>
                </c:pt>
                <c:pt idx="3">
                  <c:v>112.7</c:v>
                </c:pt>
                <c:pt idx="4">
                  <c:v>119.7</c:v>
                </c:pt>
                <c:pt idx="5">
                  <c:v>127.5</c:v>
                </c:pt>
                <c:pt idx="6">
                  <c:v>138.4</c:v>
                </c:pt>
                <c:pt idx="7">
                  <c:v>153.9</c:v>
                </c:pt>
                <c:pt idx="8" formatCode="0.00">
                  <c:v>147.69999999999999</c:v>
                </c:pt>
                <c:pt idx="9" formatCode="0.00">
                  <c:v>127.7</c:v>
                </c:pt>
                <c:pt idx="10" formatCode="0.00">
                  <c:v>138.6</c:v>
                </c:pt>
                <c:pt idx="11" formatCode="0.00">
                  <c:v>134.19999999999999</c:v>
                </c:pt>
                <c:pt idx="12" formatCode="0.00">
                  <c:v>120.1</c:v>
                </c:pt>
                <c:pt idx="13" formatCode="0.00">
                  <c:v>125.5</c:v>
                </c:pt>
                <c:pt idx="14" formatCode="0.00">
                  <c:v>131.19999999999999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Kansantalous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102.4</c:v>
                </c:pt>
                <c:pt idx="2">
                  <c:v>103.2</c:v>
                </c:pt>
                <c:pt idx="3">
                  <c:v>104.8</c:v>
                </c:pt>
                <c:pt idx="4">
                  <c:v>108</c:v>
                </c:pt>
                <c:pt idx="5">
                  <c:v>109.8</c:v>
                </c:pt>
                <c:pt idx="6">
                  <c:v>112.3</c:v>
                </c:pt>
                <c:pt idx="7">
                  <c:v>116.5</c:v>
                </c:pt>
                <c:pt idx="8" formatCode="0.00">
                  <c:v>115.4</c:v>
                </c:pt>
                <c:pt idx="9" formatCode="0.00">
                  <c:v>109.4</c:v>
                </c:pt>
                <c:pt idx="10" formatCode="0.00">
                  <c:v>113</c:v>
                </c:pt>
                <c:pt idx="11" formatCode="0.00">
                  <c:v>114.1</c:v>
                </c:pt>
                <c:pt idx="12" formatCode="0.00">
                  <c:v>111.7</c:v>
                </c:pt>
                <c:pt idx="13" formatCode="0.00">
                  <c:v>111.8</c:v>
                </c:pt>
                <c:pt idx="14" formatCode="0.00">
                  <c:v>112.1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031168"/>
        <c:axId val="528031560"/>
      </c:lineChart>
      <c:catAx>
        <c:axId val="5280311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/>
            </a:pPr>
            <a:endParaRPr lang="fi-FI"/>
          </a:p>
        </c:txPr>
        <c:crossAx val="528031560"/>
        <c:crosses val="autoZero"/>
        <c:auto val="1"/>
        <c:lblAlgn val="ctr"/>
        <c:lblOffset val="100"/>
        <c:noMultiLvlLbl val="0"/>
      </c:catAx>
      <c:valAx>
        <c:axId val="528031560"/>
        <c:scaling>
          <c:orientation val="minMax"/>
          <c:max val="160"/>
          <c:min val="95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fi-FI" b="0" dirty="0" smtClean="0"/>
                  <a:t>2000 </a:t>
                </a:r>
                <a:r>
                  <a:rPr lang="fi-FI" b="0" dirty="0"/>
                  <a:t>= 100</a:t>
                </a:r>
              </a:p>
            </c:rich>
          </c:tx>
          <c:layout>
            <c:manualLayout>
              <c:xMode val="edge"/>
              <c:yMode val="edge"/>
              <c:x val="5.2652719480040272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8031168"/>
        <c:crosses val="autoZero"/>
        <c:crossBetween val="between"/>
        <c:majorUnit val="5"/>
      </c:valAx>
    </c:plotArea>
    <c:legend>
      <c:legendPos val="r"/>
      <c:layout>
        <c:manualLayout>
          <c:xMode val="edge"/>
          <c:yMode val="edge"/>
          <c:x val="0.75316791596480548"/>
          <c:y val="0.11864872681668931"/>
          <c:w val="0.24285405104118651"/>
          <c:h val="0.79183835663715307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 baseline="0">
          <a:solidFill>
            <a:srgbClr val="002060"/>
          </a:solidFill>
        </a:defRPr>
      </a:pPr>
      <a:endParaRPr lang="fi-FI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772669548031628E-2"/>
          <c:y val="5.8843646312358111E-2"/>
          <c:w val="0.68226118639493138"/>
          <c:h val="0.86674733627600831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Metallien jalostus</c:v>
                </c:pt>
              </c:strCache>
            </c:strRef>
          </c:tx>
          <c:spPr>
            <a:ln w="50800">
              <a:solidFill>
                <a:schemeClr val="accent4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Taul1!$B$2:$B$16</c:f>
              <c:numCache>
                <c:formatCode>#,##0.0</c:formatCode>
                <c:ptCount val="15"/>
                <c:pt idx="0">
                  <c:v>100</c:v>
                </c:pt>
                <c:pt idx="1">
                  <c:v>98.7</c:v>
                </c:pt>
                <c:pt idx="2">
                  <c:v>100.3</c:v>
                </c:pt>
                <c:pt idx="3">
                  <c:v>114.5</c:v>
                </c:pt>
                <c:pt idx="4">
                  <c:v>149.1</c:v>
                </c:pt>
                <c:pt idx="5">
                  <c:v>147.9</c:v>
                </c:pt>
                <c:pt idx="6">
                  <c:v>191.1</c:v>
                </c:pt>
                <c:pt idx="7">
                  <c:v>169.9</c:v>
                </c:pt>
                <c:pt idx="8">
                  <c:v>98.4</c:v>
                </c:pt>
                <c:pt idx="9">
                  <c:v>72.7</c:v>
                </c:pt>
                <c:pt idx="10">
                  <c:v>121.1</c:v>
                </c:pt>
                <c:pt idx="11">
                  <c:v>100.1</c:v>
                </c:pt>
                <c:pt idx="12">
                  <c:v>118.7</c:v>
                </c:pt>
                <c:pt idx="13">
                  <c:v>137.6</c:v>
                </c:pt>
                <c:pt idx="14">
                  <c:v>152.30000000000001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Tietotekniikka-ala</c:v>
                </c:pt>
              </c:strCache>
            </c:strRef>
          </c:tx>
          <c:spPr>
            <a:ln w="50800">
              <a:solidFill>
                <a:schemeClr val="accent6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Taul1!$C$2:$C$16</c:f>
              <c:numCache>
                <c:formatCode>#,##0.0</c:formatCode>
                <c:ptCount val="15"/>
                <c:pt idx="0">
                  <c:v>100</c:v>
                </c:pt>
                <c:pt idx="1">
                  <c:v>106.6</c:v>
                </c:pt>
                <c:pt idx="2">
                  <c:v>103</c:v>
                </c:pt>
                <c:pt idx="3">
                  <c:v>106.9</c:v>
                </c:pt>
                <c:pt idx="4">
                  <c:v>109.6</c:v>
                </c:pt>
                <c:pt idx="5">
                  <c:v>112.3</c:v>
                </c:pt>
                <c:pt idx="6">
                  <c:v>103.5</c:v>
                </c:pt>
                <c:pt idx="7">
                  <c:v>123.6</c:v>
                </c:pt>
                <c:pt idx="8">
                  <c:v>116.3</c:v>
                </c:pt>
                <c:pt idx="9">
                  <c:v>113.4</c:v>
                </c:pt>
                <c:pt idx="10">
                  <c:v>116.4</c:v>
                </c:pt>
                <c:pt idx="11">
                  <c:v>127</c:v>
                </c:pt>
                <c:pt idx="12">
                  <c:v>137.9</c:v>
                </c:pt>
                <c:pt idx="13">
                  <c:v>138.30000000000001</c:v>
                </c:pt>
                <c:pt idx="14">
                  <c:v>147.9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Elektroniikka- ja sähköteollisuus</c:v>
                </c:pt>
              </c:strCache>
            </c:strRef>
          </c:tx>
          <c:spPr>
            <a:ln w="50800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Taul1!$D$2:$D$16</c:f>
              <c:numCache>
                <c:formatCode>#,##0.0</c:formatCode>
                <c:ptCount val="15"/>
                <c:pt idx="0">
                  <c:v>100</c:v>
                </c:pt>
                <c:pt idx="1">
                  <c:v>98.6</c:v>
                </c:pt>
                <c:pt idx="2">
                  <c:v>116.1</c:v>
                </c:pt>
                <c:pt idx="3">
                  <c:v>135.4</c:v>
                </c:pt>
                <c:pt idx="4">
                  <c:v>142.6</c:v>
                </c:pt>
                <c:pt idx="5">
                  <c:v>159.4</c:v>
                </c:pt>
                <c:pt idx="6">
                  <c:v>186.1</c:v>
                </c:pt>
                <c:pt idx="7">
                  <c:v>219.4</c:v>
                </c:pt>
                <c:pt idx="8">
                  <c:v>237</c:v>
                </c:pt>
                <c:pt idx="9">
                  <c:v>190.2</c:v>
                </c:pt>
                <c:pt idx="10">
                  <c:v>209.8</c:v>
                </c:pt>
                <c:pt idx="11">
                  <c:v>181.7</c:v>
                </c:pt>
                <c:pt idx="12">
                  <c:v>110.8</c:v>
                </c:pt>
                <c:pt idx="13">
                  <c:v>156.19999999999999</c:v>
                </c:pt>
                <c:pt idx="14">
                  <c:v>169.1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Taul1!$E$1</c:f>
              <c:strCache>
                <c:ptCount val="1"/>
                <c:pt idx="0">
                  <c:v>Kone- ja metallituoteteollisuus</c:v>
                </c:pt>
              </c:strCache>
            </c:strRef>
          </c:tx>
          <c:spPr>
            <a:ln w="50800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Taul1!$E$2:$E$16</c:f>
              <c:numCache>
                <c:formatCode>#,##0.0</c:formatCode>
                <c:ptCount val="15"/>
                <c:pt idx="0">
                  <c:v>100</c:v>
                </c:pt>
                <c:pt idx="1">
                  <c:v>103.9</c:v>
                </c:pt>
                <c:pt idx="2">
                  <c:v>101.7</c:v>
                </c:pt>
                <c:pt idx="3">
                  <c:v>104.8</c:v>
                </c:pt>
                <c:pt idx="4">
                  <c:v>108.4</c:v>
                </c:pt>
                <c:pt idx="5">
                  <c:v>114.2</c:v>
                </c:pt>
                <c:pt idx="6">
                  <c:v>120.5</c:v>
                </c:pt>
                <c:pt idx="7">
                  <c:v>130.5</c:v>
                </c:pt>
                <c:pt idx="8">
                  <c:v>127.4</c:v>
                </c:pt>
                <c:pt idx="9">
                  <c:v>115.6</c:v>
                </c:pt>
                <c:pt idx="10">
                  <c:v>123.3</c:v>
                </c:pt>
                <c:pt idx="11">
                  <c:v>131</c:v>
                </c:pt>
                <c:pt idx="12">
                  <c:v>123.2</c:v>
                </c:pt>
                <c:pt idx="13">
                  <c:v>112.8</c:v>
                </c:pt>
                <c:pt idx="14">
                  <c:v>115.2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Taul1!$F$1</c:f>
              <c:strCache>
                <c:ptCount val="1"/>
                <c:pt idx="0">
                  <c:v>Suunnittelu ja konsultointi</c:v>
                </c:pt>
              </c:strCache>
            </c:strRef>
          </c:tx>
          <c:spPr>
            <a:ln w="50800">
              <a:solidFill>
                <a:schemeClr val="tx2"/>
              </a:solidFill>
            </a:ln>
          </c:spPr>
          <c:marker>
            <c:symbol val="none"/>
          </c:marker>
          <c:cat>
            <c:numRef>
              <c:f>Taul1!$A$2:$A$16</c:f>
              <c:numCache>
                <c:formatCode>General</c:formatCode>
                <c:ptCount val="15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</c:numCache>
            </c:numRef>
          </c:cat>
          <c:val>
            <c:numRef>
              <c:f>Taul1!$F$2:$F$16</c:f>
              <c:numCache>
                <c:formatCode>#,##0.0</c:formatCode>
                <c:ptCount val="15"/>
                <c:pt idx="0">
                  <c:v>100</c:v>
                </c:pt>
                <c:pt idx="1">
                  <c:v>99.8</c:v>
                </c:pt>
                <c:pt idx="2">
                  <c:v>91.5</c:v>
                </c:pt>
                <c:pt idx="3">
                  <c:v>89.3</c:v>
                </c:pt>
                <c:pt idx="4">
                  <c:v>89.7</c:v>
                </c:pt>
                <c:pt idx="5">
                  <c:v>88</c:v>
                </c:pt>
                <c:pt idx="6">
                  <c:v>89.7</c:v>
                </c:pt>
                <c:pt idx="7">
                  <c:v>96.4</c:v>
                </c:pt>
                <c:pt idx="8">
                  <c:v>82.7</c:v>
                </c:pt>
                <c:pt idx="9">
                  <c:v>77.8</c:v>
                </c:pt>
                <c:pt idx="10">
                  <c:v>77.3</c:v>
                </c:pt>
                <c:pt idx="11">
                  <c:v>76.400000000000006</c:v>
                </c:pt>
                <c:pt idx="12">
                  <c:v>78.900000000000006</c:v>
                </c:pt>
                <c:pt idx="13">
                  <c:v>78.099999999999994</c:v>
                </c:pt>
                <c:pt idx="14">
                  <c:v>77.099999999999994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032344"/>
        <c:axId val="528032736"/>
      </c:lineChart>
      <c:catAx>
        <c:axId val="528032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200" b="1" baseline="0">
                <a:solidFill>
                  <a:srgbClr val="002060"/>
                </a:solidFill>
              </a:defRPr>
            </a:pPr>
            <a:endParaRPr lang="fi-FI"/>
          </a:p>
        </c:txPr>
        <c:crossAx val="528032736"/>
        <c:crosses val="autoZero"/>
        <c:auto val="1"/>
        <c:lblAlgn val="ctr"/>
        <c:lblOffset val="100"/>
        <c:noMultiLvlLbl val="0"/>
      </c:catAx>
      <c:valAx>
        <c:axId val="528032736"/>
        <c:scaling>
          <c:orientation val="minMax"/>
          <c:max val="240"/>
          <c:min val="70"/>
        </c:scaling>
        <c:delete val="0"/>
        <c:axPos val="l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>
                  <a:defRPr sz="1400"/>
                </a:pPr>
                <a:r>
                  <a:rPr lang="fi-FI" sz="1400" b="0" dirty="0" smtClean="0"/>
                  <a:t>2000 = 100</a:t>
                </a:r>
                <a:endParaRPr lang="fi-FI" sz="1400" b="0" dirty="0"/>
              </a:p>
            </c:rich>
          </c:tx>
          <c:layout>
            <c:manualLayout>
              <c:xMode val="edge"/>
              <c:yMode val="edge"/>
              <c:x val="6.2988299250251623E-2"/>
              <c:y val="0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528032344"/>
        <c:crosses val="autoZero"/>
        <c:crossBetween val="between"/>
        <c:majorUnit val="10"/>
      </c:valAx>
    </c:plotArea>
    <c:legend>
      <c:legendPos val="r"/>
      <c:layout>
        <c:manualLayout>
          <c:xMode val="edge"/>
          <c:yMode val="edge"/>
          <c:x val="0.77478289449320437"/>
          <c:y val="3.1902271151327322E-2"/>
          <c:w val="0.22521710550679555"/>
          <c:h val="0.89754662012986497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fi-FI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2806469689117126E-2"/>
          <c:y val="3.5328973864015109E-2"/>
          <c:w val="0.90831330848094372"/>
          <c:h val="0.71699638446851088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Teollisuuden tuotanto (jalostusarvo kiintein hinnoin)</c:v>
                </c:pt>
              </c:strCache>
            </c:strRef>
          </c:tx>
          <c:spPr>
            <a:ln w="47625">
              <a:solidFill>
                <a:schemeClr val="tx1">
                  <a:lumMod val="50000"/>
                  <a:lumOff val="50000"/>
                </a:schemeClr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100.3</c:v>
                </c:pt>
                <c:pt idx="1">
                  <c:v>97.6</c:v>
                </c:pt>
                <c:pt idx="2">
                  <c:v>101.4</c:v>
                </c:pt>
                <c:pt idx="3">
                  <c:v>100.7</c:v>
                </c:pt>
                <c:pt idx="4">
                  <c:v>108.9</c:v>
                </c:pt>
                <c:pt idx="5">
                  <c:v>110.7</c:v>
                </c:pt>
                <c:pt idx="6">
                  <c:v>112.3</c:v>
                </c:pt>
                <c:pt idx="7">
                  <c:v>113.8</c:v>
                </c:pt>
                <c:pt idx="8">
                  <c:v>119.2</c:v>
                </c:pt>
                <c:pt idx="9">
                  <c:v>122.8</c:v>
                </c:pt>
                <c:pt idx="10">
                  <c:v>124.4</c:v>
                </c:pt>
                <c:pt idx="11">
                  <c:v>124.3</c:v>
                </c:pt>
                <c:pt idx="12">
                  <c:v>123.4</c:v>
                </c:pt>
                <c:pt idx="13">
                  <c:v>120.8</c:v>
                </c:pt>
                <c:pt idx="14">
                  <c:v>120.6</c:v>
                </c:pt>
                <c:pt idx="15">
                  <c:v>113.1</c:v>
                </c:pt>
                <c:pt idx="16">
                  <c:v>89.8</c:v>
                </c:pt>
                <c:pt idx="17">
                  <c:v>91</c:v>
                </c:pt>
                <c:pt idx="18">
                  <c:v>93.5</c:v>
                </c:pt>
                <c:pt idx="19">
                  <c:v>92.6</c:v>
                </c:pt>
                <c:pt idx="20">
                  <c:v>94.9</c:v>
                </c:pt>
                <c:pt idx="21">
                  <c:v>99.3</c:v>
                </c:pt>
                <c:pt idx="22">
                  <c:v>98.1</c:v>
                </c:pt>
                <c:pt idx="23">
                  <c:v>102.7</c:v>
                </c:pt>
                <c:pt idx="24">
                  <c:v>102</c:v>
                </c:pt>
                <c:pt idx="25">
                  <c:v>98.9</c:v>
                </c:pt>
                <c:pt idx="26">
                  <c:v>98</c:v>
                </c:pt>
                <c:pt idx="27">
                  <c:v>95.6</c:v>
                </c:pt>
                <c:pt idx="28">
                  <c:v>91.3</c:v>
                </c:pt>
                <c:pt idx="29">
                  <c:v>88.1</c:v>
                </c:pt>
                <c:pt idx="30">
                  <c:v>85.4</c:v>
                </c:pt>
                <c:pt idx="31">
                  <c:v>84.6</c:v>
                </c:pt>
                <c:pt idx="32">
                  <c:v>85.9</c:v>
                </c:pt>
                <c:pt idx="33">
                  <c:v>87.2</c:v>
                </c:pt>
                <c:pt idx="34">
                  <c:v>88.8</c:v>
                </c:pt>
                <c:pt idx="35">
                  <c:v>88.8</c:v>
                </c:pt>
                <c:pt idx="36">
                  <c:v>86.8</c:v>
                </c:pt>
                <c:pt idx="37">
                  <c:v>87.3</c:v>
                </c:pt>
                <c:pt idx="38">
                  <c:v>87.3</c:v>
                </c:pt>
                <c:pt idx="39">
                  <c:v>86.5</c:v>
                </c:pt>
                <c:pt idx="40">
                  <c:v>85.9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Taul1!$C$1</c:f>
              <c:strCache>
                <c:ptCount val="1"/>
                <c:pt idx="0">
                  <c:v>Teollisuuden tuottavuus</c:v>
                </c:pt>
              </c:strCache>
            </c:strRef>
          </c:tx>
          <c:spPr>
            <a:ln w="47625">
              <a:solidFill>
                <a:srgbClr val="00B05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General</c:formatCode>
                <c:ptCount val="44"/>
                <c:pt idx="0">
                  <c:v>102.27718520000001</c:v>
                </c:pt>
                <c:pt idx="1">
                  <c:v>98.203377560000007</c:v>
                </c:pt>
                <c:pt idx="2">
                  <c:v>102.6459648</c:v>
                </c:pt>
                <c:pt idx="3">
                  <c:v>97.04955228</c:v>
                </c:pt>
                <c:pt idx="4">
                  <c:v>104.2895666</c:v>
                </c:pt>
                <c:pt idx="5">
                  <c:v>111.0494738</c:v>
                </c:pt>
                <c:pt idx="6">
                  <c:v>110.85471889999999</c:v>
                </c:pt>
                <c:pt idx="7">
                  <c:v>114.7110876</c:v>
                </c:pt>
                <c:pt idx="8">
                  <c:v>114.8125866</c:v>
                </c:pt>
                <c:pt idx="9">
                  <c:v>119.8018129</c:v>
                </c:pt>
                <c:pt idx="10">
                  <c:v>124.94298620000001</c:v>
                </c:pt>
                <c:pt idx="11">
                  <c:v>120.1410632</c:v>
                </c:pt>
                <c:pt idx="12">
                  <c:v>120.81106219999999</c:v>
                </c:pt>
                <c:pt idx="13">
                  <c:v>117.3701805</c:v>
                </c:pt>
                <c:pt idx="14">
                  <c:v>115.22963919999999</c:v>
                </c:pt>
                <c:pt idx="15">
                  <c:v>113.2527461</c:v>
                </c:pt>
                <c:pt idx="16">
                  <c:v>101.0855938</c:v>
                </c:pt>
                <c:pt idx="17">
                  <c:v>103.69586750000001</c:v>
                </c:pt>
                <c:pt idx="18">
                  <c:v>102.4171865</c:v>
                </c:pt>
                <c:pt idx="19">
                  <c:v>103.81717070000001</c:v>
                </c:pt>
                <c:pt idx="20">
                  <c:v>109.94230899999999</c:v>
                </c:pt>
                <c:pt idx="21">
                  <c:v>113.1538422</c:v>
                </c:pt>
                <c:pt idx="22">
                  <c:v>115.5757945</c:v>
                </c:pt>
                <c:pt idx="23">
                  <c:v>116.7888718</c:v>
                </c:pt>
                <c:pt idx="24">
                  <c:v>116.62885540000001</c:v>
                </c:pt>
                <c:pt idx="25">
                  <c:v>112.1617437</c:v>
                </c:pt>
                <c:pt idx="26">
                  <c:v>110.76456640000001</c:v>
                </c:pt>
                <c:pt idx="27">
                  <c:v>108.3455842</c:v>
                </c:pt>
                <c:pt idx="28">
                  <c:v>102.0852714</c:v>
                </c:pt>
                <c:pt idx="29">
                  <c:v>98.375384870000005</c:v>
                </c:pt>
                <c:pt idx="30">
                  <c:v>99.83780659</c:v>
                </c:pt>
                <c:pt idx="31">
                  <c:v>100.8820229</c:v>
                </c:pt>
                <c:pt idx="32">
                  <c:v>100.56328070000001</c:v>
                </c:pt>
                <c:pt idx="33">
                  <c:v>105.26150509999999</c:v>
                </c:pt>
                <c:pt idx="34">
                  <c:v>107.9741983</c:v>
                </c:pt>
                <c:pt idx="35">
                  <c:v>109.6525537</c:v>
                </c:pt>
                <c:pt idx="36">
                  <c:v>109.4513228</c:v>
                </c:pt>
                <c:pt idx="37">
                  <c:v>110.4156368</c:v>
                </c:pt>
                <c:pt idx="38">
                  <c:v>107.72058060000001</c:v>
                </c:pt>
                <c:pt idx="39">
                  <c:v>106.6545639</c:v>
                </c:pt>
                <c:pt idx="40">
                  <c:v>106.3076224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Taul1!$D$1</c:f>
              <c:strCache>
                <c:ptCount val="1"/>
                <c:pt idx="0">
                  <c:v>Teollisuuden työn hinta 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General</c:formatCode>
                <c:ptCount val="44"/>
                <c:pt idx="0">
                  <c:v>99.6</c:v>
                </c:pt>
                <c:pt idx="1">
                  <c:v>99.7</c:v>
                </c:pt>
                <c:pt idx="2">
                  <c:v>100</c:v>
                </c:pt>
                <c:pt idx="3">
                  <c:v>100.7</c:v>
                </c:pt>
                <c:pt idx="4">
                  <c:v>100.8</c:v>
                </c:pt>
                <c:pt idx="5">
                  <c:v>101.8</c:v>
                </c:pt>
                <c:pt idx="6">
                  <c:v>103.3</c:v>
                </c:pt>
                <c:pt idx="7">
                  <c:v>104</c:v>
                </c:pt>
                <c:pt idx="8">
                  <c:v>104.5</c:v>
                </c:pt>
                <c:pt idx="9">
                  <c:v>96</c:v>
                </c:pt>
                <c:pt idx="10">
                  <c:v>106.3</c:v>
                </c:pt>
                <c:pt idx="11">
                  <c:v>107.8</c:v>
                </c:pt>
                <c:pt idx="12">
                  <c:v>107.4</c:v>
                </c:pt>
                <c:pt idx="13">
                  <c:v>103</c:v>
                </c:pt>
                <c:pt idx="14">
                  <c:v>107.4</c:v>
                </c:pt>
                <c:pt idx="15">
                  <c:v>109.6</c:v>
                </c:pt>
                <c:pt idx="16">
                  <c:v>110.7</c:v>
                </c:pt>
                <c:pt idx="17">
                  <c:v>109.1</c:v>
                </c:pt>
                <c:pt idx="18">
                  <c:v>115</c:v>
                </c:pt>
                <c:pt idx="19">
                  <c:v>111.9</c:v>
                </c:pt>
                <c:pt idx="20">
                  <c:v>112.4</c:v>
                </c:pt>
                <c:pt idx="21">
                  <c:v>108.6</c:v>
                </c:pt>
                <c:pt idx="22">
                  <c:v>112.4</c:v>
                </c:pt>
                <c:pt idx="23">
                  <c:v>115.4</c:v>
                </c:pt>
                <c:pt idx="24">
                  <c:v>115.2</c:v>
                </c:pt>
                <c:pt idx="25">
                  <c:v>118.5</c:v>
                </c:pt>
                <c:pt idx="26">
                  <c:v>117.6</c:v>
                </c:pt>
                <c:pt idx="27">
                  <c:v>117.1</c:v>
                </c:pt>
                <c:pt idx="28">
                  <c:v>120.1</c:v>
                </c:pt>
                <c:pt idx="29">
                  <c:v>121.3</c:v>
                </c:pt>
                <c:pt idx="30">
                  <c:v>122.1</c:v>
                </c:pt>
                <c:pt idx="31">
                  <c:v>123.6</c:v>
                </c:pt>
                <c:pt idx="32">
                  <c:v>123.8</c:v>
                </c:pt>
                <c:pt idx="33">
                  <c:v>121.4</c:v>
                </c:pt>
                <c:pt idx="34">
                  <c:v>123.4</c:v>
                </c:pt>
                <c:pt idx="35">
                  <c:v>124.1</c:v>
                </c:pt>
                <c:pt idx="36">
                  <c:v>124.6</c:v>
                </c:pt>
                <c:pt idx="37">
                  <c:v>127</c:v>
                </c:pt>
                <c:pt idx="38">
                  <c:v>126</c:v>
                </c:pt>
                <c:pt idx="39">
                  <c:v>126.5</c:v>
                </c:pt>
                <c:pt idx="40">
                  <c:v>128</c:v>
                </c:pt>
              </c:numCache>
            </c:numRef>
          </c:val>
          <c:smooth val="0"/>
        </c:ser>
        <c:ser>
          <c:idx val="5"/>
          <c:order val="3"/>
          <c:tx>
            <c:strRef>
              <c:f>Taul1!$E$1</c:f>
              <c:strCache>
                <c:ptCount val="1"/>
                <c:pt idx="0">
                  <c:v>Teollisuuden työpaikat</c:v>
                </c:pt>
              </c:strCache>
            </c:strRef>
          </c:tx>
          <c:spPr>
            <a:ln w="47625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Taul1!$E$2:$E$45</c:f>
              <c:numCache>
                <c:formatCode>General</c:formatCode>
                <c:ptCount val="44"/>
                <c:pt idx="0">
                  <c:v>98.86088221</c:v>
                </c:pt>
                <c:pt idx="1">
                  <c:v>100.7755696</c:v>
                </c:pt>
                <c:pt idx="2">
                  <c:v>97.673291320000004</c:v>
                </c:pt>
                <c:pt idx="3">
                  <c:v>102.69025689999999</c:v>
                </c:pt>
                <c:pt idx="4">
                  <c:v>102.2055259</c:v>
                </c:pt>
                <c:pt idx="5">
                  <c:v>99.927290350000007</c:v>
                </c:pt>
                <c:pt idx="6">
                  <c:v>100.99369849999999</c:v>
                </c:pt>
                <c:pt idx="7">
                  <c:v>99.878817260000005</c:v>
                </c:pt>
                <c:pt idx="8">
                  <c:v>101.16335429999999</c:v>
                </c:pt>
                <c:pt idx="9">
                  <c:v>101.3814833</c:v>
                </c:pt>
                <c:pt idx="10">
                  <c:v>101.4057198</c:v>
                </c:pt>
                <c:pt idx="11">
                  <c:v>103.708192</c:v>
                </c:pt>
                <c:pt idx="12">
                  <c:v>103.9020843</c:v>
                </c:pt>
                <c:pt idx="13">
                  <c:v>104.3141057</c:v>
                </c:pt>
                <c:pt idx="14">
                  <c:v>104.1686864</c:v>
                </c:pt>
                <c:pt idx="15">
                  <c:v>100.70285990000001</c:v>
                </c:pt>
                <c:pt idx="16">
                  <c:v>97.746000969999997</c:v>
                </c:pt>
                <c:pt idx="17">
                  <c:v>93.213766359999994</c:v>
                </c:pt>
                <c:pt idx="18">
                  <c:v>90.693165289999996</c:v>
                </c:pt>
                <c:pt idx="19">
                  <c:v>89.650993700000001</c:v>
                </c:pt>
                <c:pt idx="20">
                  <c:v>88.851187589999995</c:v>
                </c:pt>
                <c:pt idx="21">
                  <c:v>89.238972369999999</c:v>
                </c:pt>
                <c:pt idx="22">
                  <c:v>87.542413960000005</c:v>
                </c:pt>
                <c:pt idx="23">
                  <c:v>88.027144930000006</c:v>
                </c:pt>
                <c:pt idx="24">
                  <c:v>88.172564230000006</c:v>
                </c:pt>
                <c:pt idx="25">
                  <c:v>88.269510420000003</c:v>
                </c:pt>
                <c:pt idx="26">
                  <c:v>90.984003880000003</c:v>
                </c:pt>
                <c:pt idx="27">
                  <c:v>90.111488120000004</c:v>
                </c:pt>
                <c:pt idx="28">
                  <c:v>90.014541929999993</c:v>
                </c:pt>
                <c:pt idx="29">
                  <c:v>90.499272899999994</c:v>
                </c:pt>
                <c:pt idx="30">
                  <c:v>88.73000485</c:v>
                </c:pt>
                <c:pt idx="31">
                  <c:v>87.130392630000003</c:v>
                </c:pt>
                <c:pt idx="32">
                  <c:v>87.106156080000005</c:v>
                </c:pt>
                <c:pt idx="33">
                  <c:v>86.742607849999999</c:v>
                </c:pt>
                <c:pt idx="34">
                  <c:v>84.318952980000006</c:v>
                </c:pt>
                <c:pt idx="35">
                  <c:v>84.537081920000006</c:v>
                </c:pt>
                <c:pt idx="36">
                  <c:v>83.761512359999998</c:v>
                </c:pt>
                <c:pt idx="37">
                  <c:v>82.985942800000004</c:v>
                </c:pt>
                <c:pt idx="38">
                  <c:v>82.089190500000001</c:v>
                </c:pt>
                <c:pt idx="39">
                  <c:v>82.816286959999999</c:v>
                </c:pt>
                <c:pt idx="40">
                  <c:v>83.349491029999996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033520"/>
        <c:axId val="528033912"/>
      </c:lineChart>
      <c:catAx>
        <c:axId val="52803352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28033912"/>
        <c:crosses val="autoZero"/>
        <c:auto val="1"/>
        <c:lblAlgn val="ctr"/>
        <c:lblOffset val="100"/>
        <c:tickMarkSkip val="4"/>
        <c:noMultiLvlLbl val="0"/>
      </c:catAx>
      <c:valAx>
        <c:axId val="528033912"/>
        <c:scaling>
          <c:orientation val="minMax"/>
          <c:max val="135"/>
          <c:min val="75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fi-FI"/>
          </a:p>
        </c:txPr>
        <c:crossAx val="528033520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6684469481102664E-2"/>
          <c:y val="0.83599025305676411"/>
          <c:w val="0.90930112515776362"/>
          <c:h val="0.149512614787988"/>
        </c:manualLayout>
      </c:layout>
      <c:overlay val="0"/>
      <c:txPr>
        <a:bodyPr/>
        <a:lstStyle/>
        <a:p>
          <a:pPr>
            <a:defRPr sz="1100" b="1" baseline="0">
              <a:solidFill>
                <a:srgbClr val="002060"/>
              </a:solidFill>
            </a:defRPr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3599080268658374E-2"/>
          <c:y val="3.5329054459751624E-2"/>
          <c:w val="0.84314918536953676"/>
          <c:h val="0.80809672308455782"/>
        </c:manualLayout>
      </c:layout>
      <c:lineChart>
        <c:grouping val="standard"/>
        <c:varyColors val="0"/>
        <c:ser>
          <c:idx val="1"/>
          <c:order val="0"/>
          <c:tx>
            <c:strRef>
              <c:f>Taul1!$B$1</c:f>
              <c:strCache>
                <c:ptCount val="1"/>
                <c:pt idx="0">
                  <c:v>Suomi</c:v>
                </c:pt>
              </c:strCache>
            </c:strRef>
          </c:tx>
          <c:spPr>
            <a:ln w="47625">
              <a:solidFill>
                <a:srgbClr val="00B0F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Taul1!$B$2:$B$45</c:f>
              <c:numCache>
                <c:formatCode>0.0</c:formatCode>
                <c:ptCount val="44"/>
                <c:pt idx="0">
                  <c:v>97.4</c:v>
                </c:pt>
                <c:pt idx="1">
                  <c:v>101.5</c:v>
                </c:pt>
                <c:pt idx="2">
                  <c:v>97.4</c:v>
                </c:pt>
                <c:pt idx="3">
                  <c:v>103.8</c:v>
                </c:pt>
                <c:pt idx="4">
                  <c:v>96.7</c:v>
                </c:pt>
                <c:pt idx="5">
                  <c:v>91.7</c:v>
                </c:pt>
                <c:pt idx="6">
                  <c:v>93.2</c:v>
                </c:pt>
                <c:pt idx="7">
                  <c:v>90.6</c:v>
                </c:pt>
                <c:pt idx="8">
                  <c:v>91</c:v>
                </c:pt>
                <c:pt idx="9">
                  <c:v>80.099999999999994</c:v>
                </c:pt>
                <c:pt idx="10">
                  <c:v>85.1</c:v>
                </c:pt>
                <c:pt idx="11">
                  <c:v>89.7</c:v>
                </c:pt>
                <c:pt idx="12">
                  <c:v>88.9</c:v>
                </c:pt>
                <c:pt idx="13">
                  <c:v>87.8</c:v>
                </c:pt>
                <c:pt idx="14">
                  <c:v>93.2</c:v>
                </c:pt>
                <c:pt idx="15">
                  <c:v>96.8</c:v>
                </c:pt>
                <c:pt idx="16">
                  <c:v>109.5</c:v>
                </c:pt>
                <c:pt idx="17">
                  <c:v>105.2</c:v>
                </c:pt>
                <c:pt idx="18">
                  <c:v>112.2</c:v>
                </c:pt>
                <c:pt idx="19">
                  <c:v>107.8</c:v>
                </c:pt>
                <c:pt idx="20">
                  <c:v>102.2</c:v>
                </c:pt>
                <c:pt idx="21">
                  <c:v>96</c:v>
                </c:pt>
                <c:pt idx="22">
                  <c:v>97.2</c:v>
                </c:pt>
                <c:pt idx="23">
                  <c:v>98.8</c:v>
                </c:pt>
                <c:pt idx="24">
                  <c:v>98.8</c:v>
                </c:pt>
                <c:pt idx="25">
                  <c:v>105.6</c:v>
                </c:pt>
                <c:pt idx="26">
                  <c:v>106.2</c:v>
                </c:pt>
                <c:pt idx="27">
                  <c:v>108.1</c:v>
                </c:pt>
                <c:pt idx="28">
                  <c:v>117.6</c:v>
                </c:pt>
                <c:pt idx="29">
                  <c:v>123.3</c:v>
                </c:pt>
                <c:pt idx="30">
                  <c:v>122.3</c:v>
                </c:pt>
                <c:pt idx="31">
                  <c:v>122.5</c:v>
                </c:pt>
                <c:pt idx="32">
                  <c:v>123.2</c:v>
                </c:pt>
                <c:pt idx="33">
                  <c:v>115.3</c:v>
                </c:pt>
                <c:pt idx="34">
                  <c:v>114.2</c:v>
                </c:pt>
                <c:pt idx="35">
                  <c:v>113.2</c:v>
                </c:pt>
                <c:pt idx="36">
                  <c:v>113.8</c:v>
                </c:pt>
                <c:pt idx="37">
                  <c:v>115</c:v>
                </c:pt>
                <c:pt idx="38">
                  <c:v>117</c:v>
                </c:pt>
                <c:pt idx="39">
                  <c:v>118.6</c:v>
                </c:pt>
                <c:pt idx="40" formatCode="General">
                  <c:v>120.4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Taul1!$C$1</c:f>
              <c:strCache>
                <c:ptCount val="1"/>
                <c:pt idx="0">
                  <c:v>Saksa</c:v>
                </c:pt>
              </c:strCache>
            </c:strRef>
          </c:tx>
          <c:spPr>
            <a:ln w="47625">
              <a:solidFill>
                <a:schemeClr val="tx1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Taul1!$C$2:$C$45</c:f>
              <c:numCache>
                <c:formatCode>0.0</c:formatCode>
                <c:ptCount val="44"/>
                <c:pt idx="0">
                  <c:v>100.6</c:v>
                </c:pt>
                <c:pt idx="1">
                  <c:v>101.1</c:v>
                </c:pt>
                <c:pt idx="2">
                  <c:v>99.2</c:v>
                </c:pt>
                <c:pt idx="3">
                  <c:v>99.2</c:v>
                </c:pt>
                <c:pt idx="4">
                  <c:v>97.5</c:v>
                </c:pt>
                <c:pt idx="5">
                  <c:v>95.2</c:v>
                </c:pt>
                <c:pt idx="6">
                  <c:v>95.2</c:v>
                </c:pt>
                <c:pt idx="7">
                  <c:v>93.3</c:v>
                </c:pt>
                <c:pt idx="8">
                  <c:v>92.7</c:v>
                </c:pt>
                <c:pt idx="9">
                  <c:v>93.5</c:v>
                </c:pt>
                <c:pt idx="10">
                  <c:v>92.1</c:v>
                </c:pt>
                <c:pt idx="11">
                  <c:v>92.8</c:v>
                </c:pt>
                <c:pt idx="12">
                  <c:v>95.6</c:v>
                </c:pt>
                <c:pt idx="13">
                  <c:v>97.8</c:v>
                </c:pt>
                <c:pt idx="14">
                  <c:v>98.7</c:v>
                </c:pt>
                <c:pt idx="15">
                  <c:v>108.2</c:v>
                </c:pt>
                <c:pt idx="16">
                  <c:v>120.2</c:v>
                </c:pt>
                <c:pt idx="17">
                  <c:v>115.2</c:v>
                </c:pt>
                <c:pt idx="18">
                  <c:v>112.2</c:v>
                </c:pt>
                <c:pt idx="19">
                  <c:v>109.8</c:v>
                </c:pt>
                <c:pt idx="20">
                  <c:v>100.7</c:v>
                </c:pt>
                <c:pt idx="21">
                  <c:v>98.4</c:v>
                </c:pt>
                <c:pt idx="22">
                  <c:v>98.2</c:v>
                </c:pt>
                <c:pt idx="23">
                  <c:v>98.2</c:v>
                </c:pt>
                <c:pt idx="24">
                  <c:v>96.3</c:v>
                </c:pt>
                <c:pt idx="25">
                  <c:v>97.6</c:v>
                </c:pt>
                <c:pt idx="26">
                  <c:v>96.6</c:v>
                </c:pt>
                <c:pt idx="27">
                  <c:v>99.2</c:v>
                </c:pt>
                <c:pt idx="28">
                  <c:v>98.2</c:v>
                </c:pt>
                <c:pt idx="29">
                  <c:v>99.6</c:v>
                </c:pt>
                <c:pt idx="30">
                  <c:v>99.3</c:v>
                </c:pt>
                <c:pt idx="31">
                  <c:v>102.7</c:v>
                </c:pt>
                <c:pt idx="32">
                  <c:v>103.3</c:v>
                </c:pt>
                <c:pt idx="33">
                  <c:v>103.4</c:v>
                </c:pt>
                <c:pt idx="34">
                  <c:v>104</c:v>
                </c:pt>
                <c:pt idx="35">
                  <c:v>103</c:v>
                </c:pt>
                <c:pt idx="36">
                  <c:v>103.6</c:v>
                </c:pt>
                <c:pt idx="37">
                  <c:v>106</c:v>
                </c:pt>
                <c:pt idx="38">
                  <c:v>105.3</c:v>
                </c:pt>
                <c:pt idx="39">
                  <c:v>105.2</c:v>
                </c:pt>
                <c:pt idx="40" formatCode="General">
                  <c:v>106.9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Taul1!$D$1</c:f>
              <c:strCache>
                <c:ptCount val="1"/>
                <c:pt idx="0">
                  <c:v>Ruotsi</c:v>
                </c:pt>
              </c:strCache>
            </c:strRef>
          </c:tx>
          <c:spPr>
            <a:ln w="476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Taul1!$A$2:$A$45</c:f>
              <c:numCache>
                <c:formatCode>General</c:formatCode>
                <c:ptCount val="44"/>
                <c:pt idx="0">
                  <c:v>2005</c:v>
                </c:pt>
                <c:pt idx="4">
                  <c:v>2006</c:v>
                </c:pt>
                <c:pt idx="8">
                  <c:v>2007</c:v>
                </c:pt>
                <c:pt idx="12">
                  <c:v>2008</c:v>
                </c:pt>
                <c:pt idx="16">
                  <c:v>2009</c:v>
                </c:pt>
                <c:pt idx="20">
                  <c:v>2010</c:v>
                </c:pt>
                <c:pt idx="24">
                  <c:v>2011</c:v>
                </c:pt>
                <c:pt idx="28">
                  <c:v>2012</c:v>
                </c:pt>
                <c:pt idx="32">
                  <c:v>2013</c:v>
                </c:pt>
                <c:pt idx="36">
                  <c:v>2014</c:v>
                </c:pt>
                <c:pt idx="40">
                  <c:v>2015</c:v>
                </c:pt>
              </c:numCache>
            </c:numRef>
          </c:cat>
          <c:val>
            <c:numRef>
              <c:f>Taul1!$D$2:$D$45</c:f>
              <c:numCache>
                <c:formatCode>0.0</c:formatCode>
                <c:ptCount val="44"/>
                <c:pt idx="0">
                  <c:v>101.9</c:v>
                </c:pt>
                <c:pt idx="1">
                  <c:v>101</c:v>
                </c:pt>
                <c:pt idx="2">
                  <c:v>98.7</c:v>
                </c:pt>
                <c:pt idx="3">
                  <c:v>98.6</c:v>
                </c:pt>
                <c:pt idx="4">
                  <c:v>92.6</c:v>
                </c:pt>
                <c:pt idx="5">
                  <c:v>91.2</c:v>
                </c:pt>
                <c:pt idx="6">
                  <c:v>92.1</c:v>
                </c:pt>
                <c:pt idx="7">
                  <c:v>93.2</c:v>
                </c:pt>
                <c:pt idx="8">
                  <c:v>92.9</c:v>
                </c:pt>
                <c:pt idx="9">
                  <c:v>93.1</c:v>
                </c:pt>
                <c:pt idx="10">
                  <c:v>95.5</c:v>
                </c:pt>
                <c:pt idx="11">
                  <c:v>94.1</c:v>
                </c:pt>
                <c:pt idx="12">
                  <c:v>96.7</c:v>
                </c:pt>
                <c:pt idx="13">
                  <c:v>101</c:v>
                </c:pt>
                <c:pt idx="14">
                  <c:v>100.7</c:v>
                </c:pt>
                <c:pt idx="15">
                  <c:v>107.5</c:v>
                </c:pt>
                <c:pt idx="16">
                  <c:v>112.7</c:v>
                </c:pt>
                <c:pt idx="17">
                  <c:v>114.9</c:v>
                </c:pt>
                <c:pt idx="18">
                  <c:v>117</c:v>
                </c:pt>
                <c:pt idx="19">
                  <c:v>117.2</c:v>
                </c:pt>
                <c:pt idx="20">
                  <c:v>100</c:v>
                </c:pt>
                <c:pt idx="21">
                  <c:v>97.6</c:v>
                </c:pt>
                <c:pt idx="22">
                  <c:v>97.8</c:v>
                </c:pt>
                <c:pt idx="23">
                  <c:v>94.7</c:v>
                </c:pt>
                <c:pt idx="24">
                  <c:v>93.8</c:v>
                </c:pt>
                <c:pt idx="25">
                  <c:v>97.8</c:v>
                </c:pt>
                <c:pt idx="26">
                  <c:v>97.6</c:v>
                </c:pt>
                <c:pt idx="27">
                  <c:v>99.8</c:v>
                </c:pt>
                <c:pt idx="28">
                  <c:v>106</c:v>
                </c:pt>
                <c:pt idx="29">
                  <c:v>105.4</c:v>
                </c:pt>
                <c:pt idx="30">
                  <c:v>104.4</c:v>
                </c:pt>
                <c:pt idx="31">
                  <c:v>107.7</c:v>
                </c:pt>
                <c:pt idx="32">
                  <c:v>102.3</c:v>
                </c:pt>
                <c:pt idx="33">
                  <c:v>108.9</c:v>
                </c:pt>
                <c:pt idx="34">
                  <c:v>103.8</c:v>
                </c:pt>
                <c:pt idx="35">
                  <c:v>104.4</c:v>
                </c:pt>
                <c:pt idx="36">
                  <c:v>106.8</c:v>
                </c:pt>
                <c:pt idx="37">
                  <c:v>106.8</c:v>
                </c:pt>
                <c:pt idx="38">
                  <c:v>109.3</c:v>
                </c:pt>
                <c:pt idx="39">
                  <c:v>105.7</c:v>
                </c:pt>
                <c:pt idx="40" formatCode="General">
                  <c:v>107.4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8034696"/>
        <c:axId val="528717440"/>
      </c:lineChart>
      <c:catAx>
        <c:axId val="528034696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ysDot"/>
            </a:ln>
          </c:spPr>
        </c:majorGridlines>
        <c:minorGridlines>
          <c:spPr>
            <a:ln w="3175">
              <a:solidFill>
                <a:schemeClr val="tx1"/>
              </a:solidFill>
              <a:prstDash val="sysDash"/>
            </a:ln>
            <a:effectLst>
              <a:glow rad="127000">
                <a:schemeClr val="bg1">
                  <a:alpha val="67000"/>
                </a:schemeClr>
              </a:glow>
            </a:effectLst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 rot="60000" vert="horz" anchor="t" anchorCtr="0"/>
          <a:lstStyle/>
          <a:p>
            <a:pPr>
              <a:defRPr sz="1400" b="1"/>
            </a:pPr>
            <a:endParaRPr lang="fi-FI"/>
          </a:p>
        </c:txPr>
        <c:crossAx val="528717440"/>
        <c:crosses val="autoZero"/>
        <c:auto val="1"/>
        <c:lblAlgn val="ctr"/>
        <c:lblOffset val="100"/>
        <c:tickMarkSkip val="4"/>
        <c:noMultiLvlLbl val="0"/>
      </c:catAx>
      <c:valAx>
        <c:axId val="528717440"/>
        <c:scaling>
          <c:orientation val="minMax"/>
          <c:max val="135"/>
          <c:min val="80"/>
        </c:scaling>
        <c:delete val="0"/>
        <c:axPos val="l"/>
        <c:majorGridlines>
          <c:spPr>
            <a:ln w="3175" cmpd="sng">
              <a:prstDash val="sysDot"/>
            </a:ln>
            <a:effectLst>
              <a:glow>
                <a:schemeClr val="accent1"/>
              </a:glow>
            </a:effectLst>
          </c:spPr>
        </c:majorGridlines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fi-FI"/>
          </a:p>
        </c:txPr>
        <c:crossAx val="528034696"/>
        <c:crosses val="autoZero"/>
        <c:crossBetween val="between"/>
        <c:majorUnit val="5"/>
      </c:valAx>
    </c:plotArea>
    <c:legend>
      <c:legendPos val="b"/>
      <c:layout>
        <c:manualLayout>
          <c:xMode val="edge"/>
          <c:yMode val="edge"/>
          <c:x val="4.3653026818677935E-2"/>
          <c:y val="0.91814066860316912"/>
          <c:w val="0.84951932461833513"/>
          <c:h val="7.9443142704289704E-2"/>
        </c:manualLayout>
      </c:layout>
      <c:overlay val="0"/>
      <c:txPr>
        <a:bodyPr/>
        <a:lstStyle/>
        <a:p>
          <a:pPr>
            <a:defRPr sz="1100" b="1"/>
          </a:pPr>
          <a:endParaRPr lang="fi-F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/>
            </a:pPr>
            <a:r>
              <a:rPr lang="en-US" sz="1400" b="1" dirty="0" err="1" smtClean="0">
                <a:solidFill>
                  <a:srgbClr val="002060"/>
                </a:solidFill>
              </a:rPr>
              <a:t>Saldoluku</a:t>
            </a: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endParaRPr lang="en-US" sz="1400" b="1" dirty="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8814767519269513"/>
          <c:y val="0.2341197731762545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4089571849846953E-2"/>
          <c:y val="4.3372856072140871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Taul1!$A$2:$A$45</c:f>
              <c:strCache>
                <c:ptCount val="43"/>
                <c:pt idx="0">
                  <c:v>05(1)</c:v>
                </c:pt>
                <c:pt idx="1">
                  <c:v>05(4)</c:v>
                </c:pt>
                <c:pt idx="2">
                  <c:v>05(7)</c:v>
                </c:pt>
                <c:pt idx="3">
                  <c:v>05(10)</c:v>
                </c:pt>
                <c:pt idx="4">
                  <c:v>06(1)</c:v>
                </c:pt>
                <c:pt idx="5">
                  <c:v>06(4)</c:v>
                </c:pt>
                <c:pt idx="6">
                  <c:v>06(7)</c:v>
                </c:pt>
                <c:pt idx="7">
                  <c:v>06(10)</c:v>
                </c:pt>
                <c:pt idx="8">
                  <c:v>07(1)</c:v>
                </c:pt>
                <c:pt idx="9">
                  <c:v>07(4)</c:v>
                </c:pt>
                <c:pt idx="10">
                  <c:v>07(7)</c:v>
                </c:pt>
                <c:pt idx="11">
                  <c:v>07(10)</c:v>
                </c:pt>
                <c:pt idx="12">
                  <c:v>08(1)</c:v>
                </c:pt>
                <c:pt idx="13">
                  <c:v>08(4)</c:v>
                </c:pt>
                <c:pt idx="14">
                  <c:v>08(7)</c:v>
                </c:pt>
                <c:pt idx="15">
                  <c:v>08(10)</c:v>
                </c:pt>
                <c:pt idx="16">
                  <c:v>09(1)</c:v>
                </c:pt>
                <c:pt idx="17">
                  <c:v>09(4)</c:v>
                </c:pt>
                <c:pt idx="18">
                  <c:v>09(7)</c:v>
                </c:pt>
                <c:pt idx="19">
                  <c:v>09(10)</c:v>
                </c:pt>
                <c:pt idx="20">
                  <c:v>10(1)</c:v>
                </c:pt>
                <c:pt idx="21">
                  <c:v>10(4)</c:v>
                </c:pt>
                <c:pt idx="22">
                  <c:v>10(7)</c:v>
                </c:pt>
                <c:pt idx="23">
                  <c:v>10(10)</c:v>
                </c:pt>
                <c:pt idx="24">
                  <c:v>11(1)</c:v>
                </c:pt>
                <c:pt idx="25">
                  <c:v>11(4)</c:v>
                </c:pt>
                <c:pt idx="26">
                  <c:v>11(7)</c:v>
                </c:pt>
                <c:pt idx="27">
                  <c:v>11(10)</c:v>
                </c:pt>
                <c:pt idx="28">
                  <c:v>12(1)</c:v>
                </c:pt>
                <c:pt idx="29">
                  <c:v>12(4)</c:v>
                </c:pt>
                <c:pt idx="30">
                  <c:v>12(7)</c:v>
                </c:pt>
                <c:pt idx="31">
                  <c:v>12(10)</c:v>
                </c:pt>
                <c:pt idx="32">
                  <c:v>13(1)</c:v>
                </c:pt>
                <c:pt idx="33">
                  <c:v>13(4)</c:v>
                </c:pt>
                <c:pt idx="34">
                  <c:v>13(7)</c:v>
                </c:pt>
                <c:pt idx="35">
                  <c:v>13(10)</c:v>
                </c:pt>
                <c:pt idx="36">
                  <c:v>14(1)</c:v>
                </c:pt>
                <c:pt idx="37">
                  <c:v>14(4)</c:v>
                </c:pt>
                <c:pt idx="38">
                  <c:v>14(7)</c:v>
                </c:pt>
                <c:pt idx="39">
                  <c:v>14(10)</c:v>
                </c:pt>
                <c:pt idx="40">
                  <c:v>15(1)</c:v>
                </c:pt>
                <c:pt idx="41">
                  <c:v>15(4)</c:v>
                </c:pt>
                <c:pt idx="42">
                  <c:v>15(7)</c:v>
                </c:pt>
              </c:strCache>
            </c:strRef>
          </c:cat>
          <c:val>
            <c:numRef>
              <c:f>Taul1!$B$2:$B$45</c:f>
              <c:numCache>
                <c:formatCode>General</c:formatCode>
                <c:ptCount val="44"/>
                <c:pt idx="0">
                  <c:v>13</c:v>
                </c:pt>
                <c:pt idx="1">
                  <c:v>14</c:v>
                </c:pt>
                <c:pt idx="2">
                  <c:v>9</c:v>
                </c:pt>
                <c:pt idx="3">
                  <c:v>5</c:v>
                </c:pt>
                <c:pt idx="4">
                  <c:v>15</c:v>
                </c:pt>
                <c:pt idx="5">
                  <c:v>24</c:v>
                </c:pt>
                <c:pt idx="6">
                  <c:v>18</c:v>
                </c:pt>
                <c:pt idx="7">
                  <c:v>16</c:v>
                </c:pt>
                <c:pt idx="8">
                  <c:v>11</c:v>
                </c:pt>
                <c:pt idx="9">
                  <c:v>12</c:v>
                </c:pt>
                <c:pt idx="10">
                  <c:v>8</c:v>
                </c:pt>
                <c:pt idx="11">
                  <c:v>3</c:v>
                </c:pt>
                <c:pt idx="12">
                  <c:v>-2</c:v>
                </c:pt>
                <c:pt idx="13">
                  <c:v>1</c:v>
                </c:pt>
                <c:pt idx="14">
                  <c:v>-14</c:v>
                </c:pt>
                <c:pt idx="15">
                  <c:v>-28</c:v>
                </c:pt>
                <c:pt idx="16">
                  <c:v>-56</c:v>
                </c:pt>
                <c:pt idx="17">
                  <c:v>-36</c:v>
                </c:pt>
                <c:pt idx="18">
                  <c:v>-21</c:v>
                </c:pt>
                <c:pt idx="19">
                  <c:v>2</c:v>
                </c:pt>
                <c:pt idx="20">
                  <c:v>10</c:v>
                </c:pt>
                <c:pt idx="21">
                  <c:v>33</c:v>
                </c:pt>
                <c:pt idx="22">
                  <c:v>27</c:v>
                </c:pt>
                <c:pt idx="23">
                  <c:v>19</c:v>
                </c:pt>
                <c:pt idx="24">
                  <c:v>26</c:v>
                </c:pt>
                <c:pt idx="25">
                  <c:v>30</c:v>
                </c:pt>
                <c:pt idx="26">
                  <c:v>18</c:v>
                </c:pt>
                <c:pt idx="27">
                  <c:v>-5</c:v>
                </c:pt>
                <c:pt idx="28">
                  <c:v>-5</c:v>
                </c:pt>
                <c:pt idx="29">
                  <c:v>8</c:v>
                </c:pt>
                <c:pt idx="30">
                  <c:v>-4</c:v>
                </c:pt>
                <c:pt idx="31">
                  <c:v>-24</c:v>
                </c:pt>
                <c:pt idx="32">
                  <c:v>-11</c:v>
                </c:pt>
                <c:pt idx="33">
                  <c:v>-2</c:v>
                </c:pt>
                <c:pt idx="34">
                  <c:v>-11</c:v>
                </c:pt>
                <c:pt idx="35">
                  <c:v>-13</c:v>
                </c:pt>
                <c:pt idx="36">
                  <c:v>5</c:v>
                </c:pt>
                <c:pt idx="37">
                  <c:v>15</c:v>
                </c:pt>
                <c:pt idx="38">
                  <c:v>3</c:v>
                </c:pt>
                <c:pt idx="39">
                  <c:v>-12</c:v>
                </c:pt>
                <c:pt idx="40">
                  <c:v>-4</c:v>
                </c:pt>
                <c:pt idx="41">
                  <c:v>10</c:v>
                </c:pt>
                <c:pt idx="42">
                  <c:v>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4592784"/>
        <c:axId val="134593176"/>
      </c:lineChart>
      <c:catAx>
        <c:axId val="13459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134593176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134593176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fi-FI"/>
          </a:p>
        </c:txPr>
        <c:crossAx val="134592784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58727828541706"/>
          <c:y val="1.1468939757596334E-2"/>
          <c:w val="0.92328350027769002"/>
          <c:h val="0.8967695683108746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EUR/h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/>
              </a:solidFill>
            </a:ln>
          </c:spPr>
          <c:invertIfNegative val="0"/>
          <c:dPt>
            <c:idx val="7"/>
            <c:invertIfNegative val="0"/>
            <c:bubble3D val="0"/>
            <c:spPr>
              <a:solidFill>
                <a:srgbClr val="00B0F0"/>
              </a:solidFill>
              <a:ln w="3175">
                <a:solidFill>
                  <a:schemeClr val="bg1"/>
                </a:solidFill>
              </a:ln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3175">
                <a:solidFill>
                  <a:schemeClr val="bg1"/>
                </a:solidFill>
              </a:ln>
            </c:spPr>
          </c:dPt>
          <c:cat>
            <c:strRef>
              <c:f>Taul1!$A$2:$A$43</c:f>
              <c:strCache>
                <c:ptCount val="42"/>
                <c:pt idx="0">
                  <c:v>Norja</c:v>
                </c:pt>
                <c:pt idx="1">
                  <c:v>Sveitsi</c:v>
                </c:pt>
                <c:pt idx="2">
                  <c:v>Ruotsi</c:v>
                </c:pt>
                <c:pt idx="3">
                  <c:v>Belgia</c:v>
                </c:pt>
                <c:pt idx="4">
                  <c:v>Tanska</c:v>
                </c:pt>
                <c:pt idx="5">
                  <c:v>Australia</c:v>
                </c:pt>
                <c:pt idx="6">
                  <c:v>Ranska</c:v>
                </c:pt>
                <c:pt idx="7">
                  <c:v>Saksa</c:v>
                </c:pt>
                <c:pt idx="8">
                  <c:v>Suomi</c:v>
                </c:pt>
                <c:pt idx="9">
                  <c:v>Alankomaat</c:v>
                </c:pt>
                <c:pt idx="10">
                  <c:v>Itävalta</c:v>
                </c:pt>
                <c:pt idx="11">
                  <c:v>Luxemburg</c:v>
                </c:pt>
                <c:pt idx="12">
                  <c:v>Irlanti</c:v>
                </c:pt>
                <c:pt idx="13">
                  <c:v>Kanada</c:v>
                </c:pt>
                <c:pt idx="14">
                  <c:v>USA </c:v>
                </c:pt>
                <c:pt idx="15">
                  <c:v>Italia</c:v>
                </c:pt>
                <c:pt idx="16">
                  <c:v>Japani</c:v>
                </c:pt>
                <c:pt idx="17">
                  <c:v>Iso-Britannia</c:v>
                </c:pt>
                <c:pt idx="18">
                  <c:v>Espanja</c:v>
                </c:pt>
                <c:pt idx="19">
                  <c:v>Uusi Seelanti</c:v>
                </c:pt>
                <c:pt idx="20">
                  <c:v>Singapore</c:v>
                </c:pt>
                <c:pt idx="21">
                  <c:v>Etelä-Korea</c:v>
                </c:pt>
                <c:pt idx="22">
                  <c:v>Kreikka</c:v>
                </c:pt>
                <c:pt idx="23">
                  <c:v>Israel</c:v>
                </c:pt>
                <c:pt idx="24">
                  <c:v>Cypros</c:v>
                </c:pt>
                <c:pt idx="25">
                  <c:v>Argentiina</c:v>
                </c:pt>
                <c:pt idx="26">
                  <c:v>Slovenia</c:v>
                </c:pt>
                <c:pt idx="27">
                  <c:v>Malta</c:v>
                </c:pt>
                <c:pt idx="28">
                  <c:v>Tšekin tasavalta</c:v>
                </c:pt>
                <c:pt idx="29">
                  <c:v>Portugali</c:v>
                </c:pt>
                <c:pt idx="30">
                  <c:v>Brasilia</c:v>
                </c:pt>
                <c:pt idx="31">
                  <c:v>Slovakia</c:v>
                </c:pt>
                <c:pt idx="32">
                  <c:v>Viro</c:v>
                </c:pt>
                <c:pt idx="33">
                  <c:v>Unkari</c:v>
                </c:pt>
                <c:pt idx="34">
                  <c:v>Puola</c:v>
                </c:pt>
                <c:pt idx="35">
                  <c:v>Taiwan</c:v>
                </c:pt>
                <c:pt idx="36">
                  <c:v>Latvia</c:v>
                </c:pt>
                <c:pt idx="37">
                  <c:v>Liettua</c:v>
                </c:pt>
                <c:pt idx="38">
                  <c:v>Meksiko</c:v>
                </c:pt>
                <c:pt idx="39">
                  <c:v>Romania</c:v>
                </c:pt>
                <c:pt idx="40">
                  <c:v>Bulgaria</c:v>
                </c:pt>
                <c:pt idx="41">
                  <c:v>Filippiinit</c:v>
                </c:pt>
              </c:strCache>
            </c:strRef>
          </c:cat>
          <c:val>
            <c:numRef>
              <c:f>Taul1!$B$2:$B$43</c:f>
              <c:numCache>
                <c:formatCode>0.0</c:formatCode>
                <c:ptCount val="42"/>
                <c:pt idx="0">
                  <c:v>54.9</c:v>
                </c:pt>
                <c:pt idx="1">
                  <c:v>44.943282999999994</c:v>
                </c:pt>
                <c:pt idx="2">
                  <c:v>44.2</c:v>
                </c:pt>
                <c:pt idx="3">
                  <c:v>42.7</c:v>
                </c:pt>
                <c:pt idx="4">
                  <c:v>38</c:v>
                </c:pt>
                <c:pt idx="5">
                  <c:v>37.080735999999995</c:v>
                </c:pt>
                <c:pt idx="6">
                  <c:v>36.700000000000003</c:v>
                </c:pt>
                <c:pt idx="7">
                  <c:v>35.4</c:v>
                </c:pt>
                <c:pt idx="8">
                  <c:v>33.5</c:v>
                </c:pt>
                <c:pt idx="9">
                  <c:v>33.299999999999997</c:v>
                </c:pt>
                <c:pt idx="10">
                  <c:v>32.9</c:v>
                </c:pt>
                <c:pt idx="11">
                  <c:v>30.7</c:v>
                </c:pt>
                <c:pt idx="12">
                  <c:v>29.6</c:v>
                </c:pt>
                <c:pt idx="13">
                  <c:v>28.456043000000001</c:v>
                </c:pt>
                <c:pt idx="14">
                  <c:v>27.740559000000001</c:v>
                </c:pt>
                <c:pt idx="15">
                  <c:v>27.5</c:v>
                </c:pt>
                <c:pt idx="16">
                  <c:v>27.483917999999999</c:v>
                </c:pt>
                <c:pt idx="17">
                  <c:v>23.4</c:v>
                </c:pt>
                <c:pt idx="18">
                  <c:v>23</c:v>
                </c:pt>
                <c:pt idx="19">
                  <c:v>19.263628999999998</c:v>
                </c:pt>
                <c:pt idx="20">
                  <c:v>18.789231999999998</c:v>
                </c:pt>
                <c:pt idx="21">
                  <c:v>16.113943999999996</c:v>
                </c:pt>
                <c:pt idx="22">
                  <c:v>15.8</c:v>
                </c:pt>
                <c:pt idx="23">
                  <c:v>15.662877999999999</c:v>
                </c:pt>
                <c:pt idx="24">
                  <c:v>15.3</c:v>
                </c:pt>
                <c:pt idx="25">
                  <c:v>14.675198999999999</c:v>
                </c:pt>
                <c:pt idx="26">
                  <c:v>14.6</c:v>
                </c:pt>
                <c:pt idx="27">
                  <c:v>12.7</c:v>
                </c:pt>
                <c:pt idx="28">
                  <c:v>10.4</c:v>
                </c:pt>
                <c:pt idx="29">
                  <c:v>10.3</c:v>
                </c:pt>
                <c:pt idx="30">
                  <c:v>8.7102399999999989</c:v>
                </c:pt>
                <c:pt idx="31">
                  <c:v>8.6999999999999993</c:v>
                </c:pt>
                <c:pt idx="32">
                  <c:v>8.4</c:v>
                </c:pt>
                <c:pt idx="33">
                  <c:v>8</c:v>
                </c:pt>
                <c:pt idx="34">
                  <c:v>7.4</c:v>
                </c:pt>
                <c:pt idx="35">
                  <c:v>7.3570419999999999</c:v>
                </c:pt>
                <c:pt idx="36">
                  <c:v>5.9</c:v>
                </c:pt>
                <c:pt idx="37">
                  <c:v>5.7</c:v>
                </c:pt>
                <c:pt idx="38">
                  <c:v>4.9461719999999998</c:v>
                </c:pt>
                <c:pt idx="39">
                  <c:v>4.4000000000000004</c:v>
                </c:pt>
                <c:pt idx="40">
                  <c:v>3.3</c:v>
                </c:pt>
                <c:pt idx="41">
                  <c:v>1.63317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28718224"/>
        <c:axId val="528718616"/>
      </c:barChart>
      <c:catAx>
        <c:axId val="528718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600" b="1" i="0" baseline="0">
                <a:solidFill>
                  <a:srgbClr val="002060"/>
                </a:solidFill>
              </a:defRPr>
            </a:pPr>
            <a:endParaRPr lang="fi-FI"/>
          </a:p>
        </c:txPr>
        <c:crossAx val="528718616"/>
        <c:crosses val="autoZero"/>
        <c:auto val="1"/>
        <c:lblAlgn val="ctr"/>
        <c:lblOffset val="100"/>
        <c:noMultiLvlLbl val="0"/>
      </c:catAx>
      <c:valAx>
        <c:axId val="528718616"/>
        <c:scaling>
          <c:orientation val="minMax"/>
          <c:max val="55"/>
          <c:min val="0"/>
        </c:scaling>
        <c:delete val="0"/>
        <c:axPos val="b"/>
        <c:majorGridlines>
          <c:spPr>
            <a:ln>
              <a:prstDash val="lgDash"/>
            </a:ln>
          </c:spPr>
        </c:majorGridlines>
        <c:title>
          <c:tx>
            <c:rich>
              <a:bodyPr rot="0" vert="horz"/>
              <a:lstStyle/>
              <a:p>
                <a:pPr algn="r">
                  <a:defRPr/>
                </a:pPr>
                <a:r>
                  <a:rPr lang="fi-FI"/>
                  <a:t>Euroa/tunti, vuonna 2012</a:t>
                </a:r>
              </a:p>
            </c:rich>
          </c:tx>
          <c:layout>
            <c:manualLayout>
              <c:xMode val="edge"/>
              <c:yMode val="edge"/>
              <c:x val="0.75278658075528726"/>
              <c:y val="0.9470775080322778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crossAx val="528718224"/>
        <c:crosses val="autoZero"/>
        <c:crossBetween val="between"/>
        <c:majorUnit val="5"/>
      </c:valAx>
    </c:plotArea>
    <c:plotVisOnly val="1"/>
    <c:dispBlanksAs val="gap"/>
    <c:showDLblsOverMax val="0"/>
  </c:chart>
  <c:txPr>
    <a:bodyPr/>
    <a:lstStyle/>
    <a:p>
      <a:pPr>
        <a:defRPr sz="800" baseline="0"/>
      </a:pPr>
      <a:endParaRPr lang="fi-FI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8.7804039168169368E-2"/>
          <c:y val="2.8281583771735234E-2"/>
          <c:w val="0.90345725289574341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Jalostusarvo/työntekijä 2014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Taul1!$B$2:$B$1453</c:f>
              <c:numCache>
                <c:formatCode>General</c:formatCode>
                <c:ptCount val="1452"/>
                <c:pt idx="2" formatCode="#,##0\ &quot;€&quot;">
                  <c:v>759348.33</c:v>
                </c:pt>
                <c:pt idx="3" formatCode="#,##0\ &quot;€&quot;">
                  <c:v>105424.08</c:v>
                </c:pt>
                <c:pt idx="4" formatCode="#,##0\ &quot;€&quot;">
                  <c:v>-596577.02</c:v>
                </c:pt>
                <c:pt idx="5" formatCode="#,##0\ &quot;€&quot;">
                  <c:v>58249.63</c:v>
                </c:pt>
                <c:pt idx="6" formatCode="#,##0\ &quot;€&quot;">
                  <c:v>-33372.89</c:v>
                </c:pt>
                <c:pt idx="7" formatCode="#,##0\ &quot;€&quot;">
                  <c:v>-411185.71</c:v>
                </c:pt>
                <c:pt idx="8" formatCode="#,##0\ &quot;€&quot;">
                  <c:v>68706.44</c:v>
                </c:pt>
                <c:pt idx="9" formatCode="#,##0\ &quot;€&quot;">
                  <c:v>64709</c:v>
                </c:pt>
                <c:pt idx="10" formatCode="#,##0\ &quot;€&quot;">
                  <c:v>72721.61</c:v>
                </c:pt>
                <c:pt idx="11" formatCode="#,##0\ &quot;€&quot;">
                  <c:v>76955.710000000006</c:v>
                </c:pt>
                <c:pt idx="12" formatCode="#,##0\ &quot;€&quot;">
                  <c:v>62215.28</c:v>
                </c:pt>
                <c:pt idx="13" formatCode="#,##0\ &quot;€&quot;">
                  <c:v>92811.79</c:v>
                </c:pt>
                <c:pt idx="14" formatCode="#,##0\ &quot;€&quot;">
                  <c:v>83154.14</c:v>
                </c:pt>
                <c:pt idx="15" formatCode="#,##0\ &quot;€&quot;">
                  <c:v>91612.15</c:v>
                </c:pt>
                <c:pt idx="16" formatCode="#,##0\ &quot;€&quot;">
                  <c:v>74794.66</c:v>
                </c:pt>
                <c:pt idx="17" formatCode="#,##0\ &quot;€&quot;">
                  <c:v>58278.89</c:v>
                </c:pt>
                <c:pt idx="18" formatCode="#,##0\ &quot;€&quot;">
                  <c:v>49011.92</c:v>
                </c:pt>
                <c:pt idx="19" formatCode="#,##0\ &quot;€&quot;">
                  <c:v>76540.820000000007</c:v>
                </c:pt>
                <c:pt idx="20" formatCode="#,##0\ &quot;€&quot;">
                  <c:v>97219.77</c:v>
                </c:pt>
                <c:pt idx="21" formatCode="#,##0\ &quot;€&quot;">
                  <c:v>73420.53</c:v>
                </c:pt>
                <c:pt idx="22" formatCode="#,##0\ &quot;€&quot;">
                  <c:v>41007.5</c:v>
                </c:pt>
                <c:pt idx="23" formatCode="#,##0\ &quot;€&quot;">
                  <c:v>127084.5</c:v>
                </c:pt>
                <c:pt idx="24" formatCode="#,##0\ &quot;€&quot;">
                  <c:v>99997.75</c:v>
                </c:pt>
                <c:pt idx="25" formatCode="#,##0\ &quot;€&quot;">
                  <c:v>81882.31</c:v>
                </c:pt>
                <c:pt idx="26" formatCode="#,##0\ &quot;€&quot;">
                  <c:v>64000.82</c:v>
                </c:pt>
                <c:pt idx="27" formatCode="#,##0\ &quot;€&quot;">
                  <c:v>73178.5</c:v>
                </c:pt>
                <c:pt idx="28" formatCode="#,##0\ &quot;€&quot;">
                  <c:v>77452.56</c:v>
                </c:pt>
                <c:pt idx="29" formatCode="#,##0\ &quot;€&quot;">
                  <c:v>62210.04</c:v>
                </c:pt>
                <c:pt idx="30" formatCode="#,##0\ &quot;€&quot;">
                  <c:v>79090.39</c:v>
                </c:pt>
                <c:pt idx="31" formatCode="#,##0\ &quot;€&quot;">
                  <c:v>63052.43</c:v>
                </c:pt>
                <c:pt idx="32" formatCode="#,##0\ &quot;€&quot;">
                  <c:v>91373.42</c:v>
                </c:pt>
                <c:pt idx="33" formatCode="#,##0\ &quot;€&quot;">
                  <c:v>63259.33</c:v>
                </c:pt>
                <c:pt idx="34" formatCode="#,##0\ &quot;€&quot;">
                  <c:v>61684.93</c:v>
                </c:pt>
                <c:pt idx="35" formatCode="#,##0\ &quot;€&quot;">
                  <c:v>110654.24</c:v>
                </c:pt>
                <c:pt idx="36" formatCode="#,##0\ &quot;€&quot;">
                  <c:v>41378.85</c:v>
                </c:pt>
                <c:pt idx="37" formatCode="#,##0\ &quot;€&quot;">
                  <c:v>120636.97</c:v>
                </c:pt>
                <c:pt idx="38" formatCode="#,##0\ &quot;€&quot;">
                  <c:v>163482.35</c:v>
                </c:pt>
                <c:pt idx="39" formatCode="#,##0\ &quot;€&quot;">
                  <c:v>55800</c:v>
                </c:pt>
                <c:pt idx="40" formatCode="#,##0\ &quot;€&quot;">
                  <c:v>66010.62</c:v>
                </c:pt>
                <c:pt idx="41" formatCode="#,##0\ &quot;€&quot;">
                  <c:v>87282.99</c:v>
                </c:pt>
                <c:pt idx="42" formatCode="#,##0\ &quot;€&quot;">
                  <c:v>57758.7</c:v>
                </c:pt>
                <c:pt idx="43" formatCode="#,##0\ &quot;€&quot;">
                  <c:v>109646.57</c:v>
                </c:pt>
                <c:pt idx="44" formatCode="#,##0\ &quot;€&quot;">
                  <c:v>77652.83</c:v>
                </c:pt>
                <c:pt idx="45" formatCode="#,##0\ &quot;€&quot;">
                  <c:v>47888.59</c:v>
                </c:pt>
                <c:pt idx="46" formatCode="#,##0\ &quot;€&quot;">
                  <c:v>74271.929999999993</c:v>
                </c:pt>
                <c:pt idx="47" formatCode="#,##0\ &quot;€&quot;">
                  <c:v>45673.4</c:v>
                </c:pt>
                <c:pt idx="48" formatCode="#,##0\ &quot;€&quot;">
                  <c:v>235170.77</c:v>
                </c:pt>
                <c:pt idx="49" formatCode="#,##0\ &quot;€&quot;">
                  <c:v>28614.75</c:v>
                </c:pt>
                <c:pt idx="50" formatCode="#,##0\ &quot;€&quot;">
                  <c:v>112133.03</c:v>
                </c:pt>
                <c:pt idx="51" formatCode="#,##0\ &quot;€&quot;">
                  <c:v>95044.76</c:v>
                </c:pt>
                <c:pt idx="52" formatCode="#,##0\ &quot;€&quot;">
                  <c:v>50434.87</c:v>
                </c:pt>
                <c:pt idx="53" formatCode="#,##0\ &quot;€&quot;">
                  <c:v>22685.71</c:v>
                </c:pt>
                <c:pt idx="54" formatCode="#,##0\ &quot;€&quot;">
                  <c:v>74924.28</c:v>
                </c:pt>
                <c:pt idx="55" formatCode="#,##0\ &quot;€&quot;">
                  <c:v>48827.46</c:v>
                </c:pt>
                <c:pt idx="56" formatCode="#,##0\ &quot;€&quot;">
                  <c:v>66447.06</c:v>
                </c:pt>
                <c:pt idx="57" formatCode="#,##0\ &quot;€&quot;">
                  <c:v>60854.76</c:v>
                </c:pt>
                <c:pt idx="58" formatCode="#,##0\ &quot;€&quot;">
                  <c:v>139347.51999999999</c:v>
                </c:pt>
                <c:pt idx="59" formatCode="#,##0\ &quot;€&quot;">
                  <c:v>93218.18</c:v>
                </c:pt>
                <c:pt idx="60" formatCode="#,##0\ &quot;€&quot;">
                  <c:v>41447.550000000003</c:v>
                </c:pt>
                <c:pt idx="61" formatCode="#,##0\ &quot;€&quot;">
                  <c:v>274617.03999999998</c:v>
                </c:pt>
                <c:pt idx="62" formatCode="#,##0\ &quot;€&quot;">
                  <c:v>70938.94</c:v>
                </c:pt>
                <c:pt idx="63" formatCode="#,##0\ &quot;€&quot;">
                  <c:v>44178.5</c:v>
                </c:pt>
                <c:pt idx="64" formatCode="#,##0\ &quot;€&quot;">
                  <c:v>17500.75</c:v>
                </c:pt>
                <c:pt idx="65" formatCode="#,##0\ &quot;€&quot;">
                  <c:v>29802.82</c:v>
                </c:pt>
                <c:pt idx="66" formatCode="#,##0\ &quot;€&quot;">
                  <c:v>79308.62</c:v>
                </c:pt>
                <c:pt idx="67" formatCode="#,##0\ &quot;€&quot;">
                  <c:v>65601.009999999995</c:v>
                </c:pt>
                <c:pt idx="68" formatCode="#,##0\ &quot;€&quot;">
                  <c:v>169817.97</c:v>
                </c:pt>
                <c:pt idx="69" formatCode="#,##0\ &quot;€&quot;">
                  <c:v>84088.320000000007</c:v>
                </c:pt>
                <c:pt idx="70" formatCode="#,##0\ &quot;€&quot;">
                  <c:v>49784.33</c:v>
                </c:pt>
                <c:pt idx="71" formatCode="#,##0\ &quot;€&quot;">
                  <c:v>55493.48</c:v>
                </c:pt>
                <c:pt idx="72" formatCode="#,##0\ &quot;€&quot;">
                  <c:v>51646.8</c:v>
                </c:pt>
                <c:pt idx="73" formatCode="#,##0\ &quot;€&quot;">
                  <c:v>52940.38</c:v>
                </c:pt>
                <c:pt idx="74" formatCode="#,##0\ &quot;€&quot;">
                  <c:v>46170.35</c:v>
                </c:pt>
                <c:pt idx="75" formatCode="#,##0\ &quot;€&quot;">
                  <c:v>61760.26</c:v>
                </c:pt>
                <c:pt idx="76" formatCode="#,##0\ &quot;€&quot;">
                  <c:v>279512.2</c:v>
                </c:pt>
                <c:pt idx="77" formatCode="#,##0\ &quot;€&quot;">
                  <c:v>46859.06</c:v>
                </c:pt>
                <c:pt idx="78" formatCode="#,##0\ &quot;€&quot;">
                  <c:v>49922.46</c:v>
                </c:pt>
                <c:pt idx="79" formatCode="#,##0\ &quot;€&quot;">
                  <c:v>55657.09</c:v>
                </c:pt>
                <c:pt idx="80" formatCode="#,##0\ &quot;€&quot;">
                  <c:v>64249.120000000003</c:v>
                </c:pt>
                <c:pt idx="81" formatCode="#,##0\ &quot;€&quot;">
                  <c:v>43820.66</c:v>
                </c:pt>
                <c:pt idx="82" formatCode="#,##0\ &quot;€&quot;">
                  <c:v>80430</c:v>
                </c:pt>
                <c:pt idx="83" formatCode="#,##0\ &quot;€&quot;">
                  <c:v>51537.93</c:v>
                </c:pt>
                <c:pt idx="84" formatCode="#,##0\ &quot;€&quot;">
                  <c:v>199150.4</c:v>
                </c:pt>
                <c:pt idx="85" formatCode="#,##0\ &quot;€&quot;">
                  <c:v>65376.56</c:v>
                </c:pt>
                <c:pt idx="86" formatCode="#,##0\ &quot;€&quot;">
                  <c:v>41133.53</c:v>
                </c:pt>
                <c:pt idx="87" formatCode="#,##0\ &quot;€&quot;">
                  <c:v>49072.97</c:v>
                </c:pt>
                <c:pt idx="88" formatCode="#,##0\ &quot;€&quot;">
                  <c:v>74691</c:v>
                </c:pt>
                <c:pt idx="89" formatCode="#,##0\ &quot;€&quot;">
                  <c:v>55038.95</c:v>
                </c:pt>
                <c:pt idx="90" formatCode="#,##0\ &quot;€&quot;">
                  <c:v>78811.320000000007</c:v>
                </c:pt>
                <c:pt idx="91" formatCode="#,##0\ &quot;€&quot;">
                  <c:v>87479.83</c:v>
                </c:pt>
                <c:pt idx="92" formatCode="#,##0\ &quot;€&quot;">
                  <c:v>102439.03999999999</c:v>
                </c:pt>
                <c:pt idx="93" formatCode="#,##0\ &quot;€&quot;">
                  <c:v>124233.33</c:v>
                </c:pt>
                <c:pt idx="94" formatCode="#,##0\ &quot;€&quot;">
                  <c:v>54786.42</c:v>
                </c:pt>
                <c:pt idx="95" formatCode="#,##0\ &quot;€&quot;">
                  <c:v>34643.24</c:v>
                </c:pt>
                <c:pt idx="96" formatCode="#,##0\ &quot;€&quot;">
                  <c:v>73339.41</c:v>
                </c:pt>
                <c:pt idx="97" formatCode="#,##0\ &quot;€&quot;">
                  <c:v>47279.31</c:v>
                </c:pt>
                <c:pt idx="98" formatCode="#,##0\ &quot;€&quot;">
                  <c:v>55315.66</c:v>
                </c:pt>
                <c:pt idx="99" formatCode="#,##0\ &quot;€&quot;">
                  <c:v>83285.460000000006</c:v>
                </c:pt>
                <c:pt idx="100" formatCode="#,##0\ &quot;€&quot;">
                  <c:v>63180.44</c:v>
                </c:pt>
                <c:pt idx="101" formatCode="#,##0\ &quot;€&quot;">
                  <c:v>58340.27</c:v>
                </c:pt>
                <c:pt idx="102" formatCode="#,##0\ &quot;€&quot;">
                  <c:v>56116.26</c:v>
                </c:pt>
                <c:pt idx="103" formatCode="#,##0\ &quot;€&quot;">
                  <c:v>63678.46</c:v>
                </c:pt>
                <c:pt idx="104" formatCode="#,##0\ &quot;€&quot;">
                  <c:v>72474.17</c:v>
                </c:pt>
                <c:pt idx="105" formatCode="#,##0\ &quot;€&quot;">
                  <c:v>38901.22</c:v>
                </c:pt>
                <c:pt idx="106" formatCode="#,##0\ &quot;€&quot;">
                  <c:v>51546.29</c:v>
                </c:pt>
                <c:pt idx="107" formatCode="#,##0\ &quot;€&quot;">
                  <c:v>39528.26</c:v>
                </c:pt>
                <c:pt idx="108" formatCode="#,##0\ &quot;€&quot;">
                  <c:v>115695.29</c:v>
                </c:pt>
                <c:pt idx="109" formatCode="#,##0\ &quot;€&quot;">
                  <c:v>51608.25</c:v>
                </c:pt>
                <c:pt idx="110" formatCode="#,##0\ &quot;€&quot;">
                  <c:v>45162.75</c:v>
                </c:pt>
                <c:pt idx="111" formatCode="#,##0\ &quot;€&quot;">
                  <c:v>65222.25</c:v>
                </c:pt>
                <c:pt idx="112" formatCode="#,##0\ &quot;€&quot;">
                  <c:v>62005.77</c:v>
                </c:pt>
                <c:pt idx="113" formatCode="#,##0\ &quot;€&quot;">
                  <c:v>116307.34</c:v>
                </c:pt>
                <c:pt idx="114" formatCode="#,##0\ &quot;€&quot;">
                  <c:v>280127.65000000002</c:v>
                </c:pt>
                <c:pt idx="115" formatCode="#,##0\ &quot;€&quot;">
                  <c:v>90527.72</c:v>
                </c:pt>
                <c:pt idx="116" formatCode="#,##0\ &quot;€&quot;">
                  <c:v>71588.67</c:v>
                </c:pt>
                <c:pt idx="117" formatCode="#,##0\ &quot;€&quot;">
                  <c:v>52160</c:v>
                </c:pt>
                <c:pt idx="118" formatCode="#,##0\ &quot;€&quot;">
                  <c:v>75189.679999999993</c:v>
                </c:pt>
                <c:pt idx="119" formatCode="#,##0\ &quot;€&quot;">
                  <c:v>463809.5</c:v>
                </c:pt>
                <c:pt idx="120" formatCode="#,##0\ &quot;€&quot;">
                  <c:v>63930.36</c:v>
                </c:pt>
                <c:pt idx="121" formatCode="#,##0\ &quot;€&quot;">
                  <c:v>53585.48</c:v>
                </c:pt>
                <c:pt idx="122" formatCode="#,##0\ &quot;€&quot;">
                  <c:v>49628.99</c:v>
                </c:pt>
                <c:pt idx="123" formatCode="#,##0\ &quot;€&quot;">
                  <c:v>64631.23</c:v>
                </c:pt>
                <c:pt idx="124" formatCode="#,##0\ &quot;€&quot;">
                  <c:v>52426.09</c:v>
                </c:pt>
                <c:pt idx="125" formatCode="#,##0\ &quot;€&quot;">
                  <c:v>87785.14</c:v>
                </c:pt>
                <c:pt idx="126" formatCode="#,##0\ &quot;€&quot;">
                  <c:v>104954.78</c:v>
                </c:pt>
                <c:pt idx="127" formatCode="#,##0\ &quot;€&quot;">
                  <c:v>483022.73</c:v>
                </c:pt>
                <c:pt idx="128" formatCode="#,##0\ &quot;€&quot;">
                  <c:v>52376.76</c:v>
                </c:pt>
                <c:pt idx="129" formatCode="#,##0\ &quot;€&quot;">
                  <c:v>52263</c:v>
                </c:pt>
                <c:pt idx="130" formatCode="#,##0\ &quot;€&quot;">
                  <c:v>83558.58</c:v>
                </c:pt>
                <c:pt idx="131" formatCode="#,##0\ &quot;€&quot;">
                  <c:v>49894.05</c:v>
                </c:pt>
                <c:pt idx="132" formatCode="#,##0\ &quot;€&quot;">
                  <c:v>94024.91</c:v>
                </c:pt>
                <c:pt idx="133" formatCode="#,##0\ &quot;€&quot;">
                  <c:v>101527.63</c:v>
                </c:pt>
                <c:pt idx="134" formatCode="#,##0\ &quot;€&quot;">
                  <c:v>60374.080000000002</c:v>
                </c:pt>
                <c:pt idx="135" formatCode="#,##0\ &quot;€&quot;">
                  <c:v>50955.28</c:v>
                </c:pt>
                <c:pt idx="136" formatCode="#,##0\ &quot;€&quot;">
                  <c:v>41536.480000000003</c:v>
                </c:pt>
                <c:pt idx="137" formatCode="#,##0\ &quot;€&quot;">
                  <c:v>27775.77</c:v>
                </c:pt>
                <c:pt idx="138" formatCode="#,##0\ &quot;€&quot;">
                  <c:v>68963</c:v>
                </c:pt>
                <c:pt idx="139" formatCode="#,##0\ &quot;€&quot;">
                  <c:v>22057.59</c:v>
                </c:pt>
                <c:pt idx="140" formatCode="#,##0\ &quot;€&quot;">
                  <c:v>51646.33</c:v>
                </c:pt>
                <c:pt idx="141" formatCode="#,##0\ &quot;€&quot;">
                  <c:v>57559.85</c:v>
                </c:pt>
                <c:pt idx="142" formatCode="#,##0\ &quot;€&quot;">
                  <c:v>70596.31</c:v>
                </c:pt>
                <c:pt idx="143" formatCode="#,##0\ &quot;€&quot;">
                  <c:v>77610.61</c:v>
                </c:pt>
                <c:pt idx="144" formatCode="#,##0\ &quot;€&quot;">
                  <c:v>79512.320000000007</c:v>
                </c:pt>
                <c:pt idx="145" formatCode="#,##0\ &quot;€&quot;">
                  <c:v>54790.61</c:v>
                </c:pt>
                <c:pt idx="146" formatCode="#,##0\ &quot;€&quot;">
                  <c:v>56352.24</c:v>
                </c:pt>
                <c:pt idx="147" formatCode="#,##0\ &quot;€&quot;">
                  <c:v>42766.09</c:v>
                </c:pt>
                <c:pt idx="148" formatCode="#,##0\ &quot;€&quot;">
                  <c:v>109142.44</c:v>
                </c:pt>
                <c:pt idx="149" formatCode="#,##0\ &quot;€&quot;">
                  <c:v>67361.67</c:v>
                </c:pt>
                <c:pt idx="150" formatCode="#,##0\ &quot;€&quot;">
                  <c:v>67689.710000000006</c:v>
                </c:pt>
                <c:pt idx="151" formatCode="#,##0\ &quot;€&quot;">
                  <c:v>104278.45</c:v>
                </c:pt>
                <c:pt idx="152" formatCode="#,##0\ &quot;€&quot;">
                  <c:v>711463.58</c:v>
                </c:pt>
                <c:pt idx="153" formatCode="#,##0\ &quot;€&quot;">
                  <c:v>115871.43</c:v>
                </c:pt>
                <c:pt idx="154" formatCode="#,##0\ &quot;€&quot;">
                  <c:v>44836.88</c:v>
                </c:pt>
                <c:pt idx="155" formatCode="#,##0\ &quot;€&quot;">
                  <c:v>52662.66</c:v>
                </c:pt>
                <c:pt idx="156" formatCode="#,##0\ &quot;€&quot;">
                  <c:v>85615.25</c:v>
                </c:pt>
                <c:pt idx="157" formatCode="#,##0\ &quot;€&quot;">
                  <c:v>67578.990000000005</c:v>
                </c:pt>
                <c:pt idx="158" formatCode="#,##0\ &quot;€&quot;">
                  <c:v>10056.5</c:v>
                </c:pt>
                <c:pt idx="159" formatCode="#,##0\ &quot;€&quot;">
                  <c:v>72702.59</c:v>
                </c:pt>
                <c:pt idx="160" formatCode="#,##0\ &quot;€&quot;">
                  <c:v>19624.46</c:v>
                </c:pt>
                <c:pt idx="161" formatCode="#,##0\ &quot;€&quot;">
                  <c:v>-45633.36</c:v>
                </c:pt>
                <c:pt idx="162" formatCode="#,##0\ &quot;€&quot;">
                  <c:v>175529.71</c:v>
                </c:pt>
                <c:pt idx="163" formatCode="#,##0\ &quot;€&quot;">
                  <c:v>101463.06</c:v>
                </c:pt>
                <c:pt idx="164" formatCode="#,##0\ &quot;€&quot;">
                  <c:v>95539.16</c:v>
                </c:pt>
                <c:pt idx="165" formatCode="#,##0\ &quot;€&quot;">
                  <c:v>-667053.14</c:v>
                </c:pt>
                <c:pt idx="166" formatCode="#,##0\ &quot;€&quot;">
                  <c:v>74316.09</c:v>
                </c:pt>
                <c:pt idx="167" formatCode="#,##0\ &quot;€&quot;">
                  <c:v>57119.13</c:v>
                </c:pt>
                <c:pt idx="168" formatCode="#,##0\ &quot;€&quot;">
                  <c:v>60243.95</c:v>
                </c:pt>
                <c:pt idx="169" formatCode="#,##0\ &quot;€&quot;">
                  <c:v>49563.31</c:v>
                </c:pt>
                <c:pt idx="170" formatCode="#,##0\ &quot;€&quot;">
                  <c:v>31545.56</c:v>
                </c:pt>
                <c:pt idx="171" formatCode="#,##0\ &quot;€&quot;">
                  <c:v>110610.51</c:v>
                </c:pt>
                <c:pt idx="172" formatCode="#,##0\ &quot;€&quot;">
                  <c:v>116477.25</c:v>
                </c:pt>
                <c:pt idx="173" formatCode="#,##0\ &quot;€&quot;">
                  <c:v>-19893.73</c:v>
                </c:pt>
                <c:pt idx="174" formatCode="#,##0\ &quot;€&quot;">
                  <c:v>60211.43</c:v>
                </c:pt>
                <c:pt idx="175" formatCode="#,##0\ &quot;€&quot;">
                  <c:v>45250.14</c:v>
                </c:pt>
                <c:pt idx="176" formatCode="#,##0\ &quot;€&quot;">
                  <c:v>42435.79</c:v>
                </c:pt>
                <c:pt idx="177" formatCode="#,##0\ &quot;€&quot;">
                  <c:v>56819.67</c:v>
                </c:pt>
                <c:pt idx="178" formatCode="#,##0\ &quot;€&quot;">
                  <c:v>85865.58</c:v>
                </c:pt>
                <c:pt idx="179" formatCode="#,##0\ &quot;€&quot;">
                  <c:v>31533.59</c:v>
                </c:pt>
                <c:pt idx="180" formatCode="#,##0\ &quot;€&quot;">
                  <c:v>48668.29</c:v>
                </c:pt>
                <c:pt idx="181" formatCode="#,##0\ &quot;€&quot;">
                  <c:v>68355.97</c:v>
                </c:pt>
                <c:pt idx="182" formatCode="#,##0\ &quot;€&quot;">
                  <c:v>92830.59</c:v>
                </c:pt>
                <c:pt idx="183" formatCode="#,##0\ &quot;€&quot;">
                  <c:v>93886.95</c:v>
                </c:pt>
                <c:pt idx="184" formatCode="#,##0\ &quot;€&quot;">
                  <c:v>52735.3</c:v>
                </c:pt>
                <c:pt idx="185" formatCode="#,##0\ &quot;€&quot;">
                  <c:v>44195.519999999997</c:v>
                </c:pt>
                <c:pt idx="186" formatCode="#,##0\ &quot;€&quot;">
                  <c:v>49055.27</c:v>
                </c:pt>
                <c:pt idx="187" formatCode="#,##0\ &quot;€&quot;">
                  <c:v>41450.9</c:v>
                </c:pt>
                <c:pt idx="188" formatCode="#,##0\ &quot;€&quot;">
                  <c:v>68641.42</c:v>
                </c:pt>
                <c:pt idx="189" formatCode="#,##0\ &quot;€&quot;">
                  <c:v>44217.01</c:v>
                </c:pt>
                <c:pt idx="190" formatCode="#,##0\ &quot;€&quot;">
                  <c:v>940979.39</c:v>
                </c:pt>
                <c:pt idx="191" formatCode="#,##0\ &quot;€&quot;">
                  <c:v>-14542.5</c:v>
                </c:pt>
                <c:pt idx="192" formatCode="#,##0\ &quot;€&quot;">
                  <c:v>70806.880000000005</c:v>
                </c:pt>
                <c:pt idx="193" formatCode="#,##0\ &quot;€&quot;">
                  <c:v>62358.77</c:v>
                </c:pt>
                <c:pt idx="194" formatCode="#,##0\ &quot;€&quot;">
                  <c:v>60850</c:v>
                </c:pt>
                <c:pt idx="195" formatCode="#,##0\ &quot;€&quot;">
                  <c:v>55110.29</c:v>
                </c:pt>
                <c:pt idx="196" formatCode="#,##0\ &quot;€&quot;">
                  <c:v>62939.44</c:v>
                </c:pt>
                <c:pt idx="197" formatCode="#,##0\ &quot;€&quot;">
                  <c:v>46810.83</c:v>
                </c:pt>
                <c:pt idx="198" formatCode="#,##0\ &quot;€&quot;">
                  <c:v>59352.45</c:v>
                </c:pt>
                <c:pt idx="199" formatCode="#,##0\ &quot;€&quot;">
                  <c:v>63982.8</c:v>
                </c:pt>
                <c:pt idx="200" formatCode="#,##0\ &quot;€&quot;">
                  <c:v>45120.67</c:v>
                </c:pt>
                <c:pt idx="201" formatCode="#,##0\ &quot;€&quot;">
                  <c:v>61274.32</c:v>
                </c:pt>
                <c:pt idx="202" formatCode="#,##0\ &quot;€&quot;">
                  <c:v>89117.45</c:v>
                </c:pt>
                <c:pt idx="203" formatCode="#,##0\ &quot;€&quot;">
                  <c:v>69374.289999999994</c:v>
                </c:pt>
                <c:pt idx="204" formatCode="#,##0\ &quot;€&quot;">
                  <c:v>176800</c:v>
                </c:pt>
                <c:pt idx="205" formatCode="#,##0\ &quot;€&quot;">
                  <c:v>80282.16</c:v>
                </c:pt>
                <c:pt idx="206" formatCode="#,##0\ &quot;€&quot;">
                  <c:v>39615.78</c:v>
                </c:pt>
                <c:pt idx="207" formatCode="#,##0\ &quot;€&quot;">
                  <c:v>59047</c:v>
                </c:pt>
                <c:pt idx="208" formatCode="#,##0\ &quot;€&quot;">
                  <c:v>51290.64</c:v>
                </c:pt>
                <c:pt idx="209" formatCode="#,##0\ &quot;€&quot;">
                  <c:v>48367</c:v>
                </c:pt>
                <c:pt idx="210" formatCode="#,##0\ &quot;€&quot;">
                  <c:v>54445</c:v>
                </c:pt>
                <c:pt idx="211" formatCode="#,##0\ &quot;€&quot;">
                  <c:v>46729.98</c:v>
                </c:pt>
                <c:pt idx="212" formatCode="#,##0\ &quot;€&quot;">
                  <c:v>96869.5</c:v>
                </c:pt>
                <c:pt idx="213" formatCode="#,##0\ &quot;€&quot;">
                  <c:v>64448.800000000003</c:v>
                </c:pt>
                <c:pt idx="214" formatCode="#,##0\ &quot;€&quot;">
                  <c:v>50303.16</c:v>
                </c:pt>
                <c:pt idx="215" formatCode="#,##0\ &quot;€&quot;">
                  <c:v>65678.009999999995</c:v>
                </c:pt>
                <c:pt idx="216" formatCode="#,##0\ &quot;€&quot;">
                  <c:v>-10073.200000000001</c:v>
                </c:pt>
                <c:pt idx="217" formatCode="#,##0\ &quot;€&quot;">
                  <c:v>105251.96</c:v>
                </c:pt>
                <c:pt idx="218" formatCode="#,##0\ &quot;€&quot;">
                  <c:v>123162.41</c:v>
                </c:pt>
                <c:pt idx="219" formatCode="#,##0\ &quot;€&quot;">
                  <c:v>28526.95</c:v>
                </c:pt>
                <c:pt idx="220" formatCode="#,##0\ &quot;€&quot;">
                  <c:v>133750</c:v>
                </c:pt>
                <c:pt idx="221" formatCode="#,##0\ &quot;€&quot;">
                  <c:v>16654.5</c:v>
                </c:pt>
                <c:pt idx="222" formatCode="#,##0\ &quot;€&quot;">
                  <c:v>36659.550000000003</c:v>
                </c:pt>
                <c:pt idx="223" formatCode="#,##0\ &quot;€&quot;">
                  <c:v>46639.8</c:v>
                </c:pt>
                <c:pt idx="224" formatCode="#,##0\ &quot;€&quot;">
                  <c:v>68701.09</c:v>
                </c:pt>
                <c:pt idx="225" formatCode="#,##0\ &quot;€&quot;">
                  <c:v>70652.3</c:v>
                </c:pt>
                <c:pt idx="226" formatCode="#,##0\ &quot;€&quot;">
                  <c:v>34617.67</c:v>
                </c:pt>
                <c:pt idx="227" formatCode="#,##0\ &quot;€&quot;">
                  <c:v>145877.6</c:v>
                </c:pt>
                <c:pt idx="228" formatCode="#,##0\ &quot;€&quot;">
                  <c:v>48736</c:v>
                </c:pt>
                <c:pt idx="229" formatCode="#,##0\ &quot;€&quot;">
                  <c:v>37514.730000000003</c:v>
                </c:pt>
                <c:pt idx="230" formatCode="#,##0\ &quot;€&quot;">
                  <c:v>43657.05</c:v>
                </c:pt>
                <c:pt idx="231" formatCode="#,##0\ &quot;€&quot;">
                  <c:v>147587.82</c:v>
                </c:pt>
                <c:pt idx="232" formatCode="#,##0\ &quot;€&quot;">
                  <c:v>57104.38</c:v>
                </c:pt>
                <c:pt idx="233" formatCode="#,##0\ &quot;€&quot;">
                  <c:v>68459.44</c:v>
                </c:pt>
                <c:pt idx="234" formatCode="#,##0\ &quot;€&quot;">
                  <c:v>38838.129999999997</c:v>
                </c:pt>
                <c:pt idx="235" formatCode="#,##0\ &quot;€&quot;">
                  <c:v>95735.2</c:v>
                </c:pt>
                <c:pt idx="236" formatCode="#,##0\ &quot;€&quot;">
                  <c:v>71117.039999999994</c:v>
                </c:pt>
                <c:pt idx="237" formatCode="#,##0\ &quot;€&quot;">
                  <c:v>44356.25</c:v>
                </c:pt>
                <c:pt idx="238" formatCode="#,##0\ &quot;€&quot;">
                  <c:v>48760.39</c:v>
                </c:pt>
                <c:pt idx="239" formatCode="#,##0\ &quot;€&quot;">
                  <c:v>79392.33</c:v>
                </c:pt>
                <c:pt idx="240" formatCode="#,##0\ &quot;€&quot;">
                  <c:v>43343.95</c:v>
                </c:pt>
                <c:pt idx="241" formatCode="#,##0\ &quot;€&quot;">
                  <c:v>91762.95</c:v>
                </c:pt>
                <c:pt idx="242" formatCode="#,##0\ &quot;€&quot;">
                  <c:v>51969.73</c:v>
                </c:pt>
                <c:pt idx="243" formatCode="#,##0\ &quot;€&quot;">
                  <c:v>68041.53</c:v>
                </c:pt>
                <c:pt idx="244" formatCode="#,##0\ &quot;€&quot;">
                  <c:v>68936.479999999996</c:v>
                </c:pt>
                <c:pt idx="245" formatCode="#,##0\ &quot;€&quot;">
                  <c:v>33549.03</c:v>
                </c:pt>
                <c:pt idx="246" formatCode="#,##0\ &quot;€&quot;">
                  <c:v>67667.17</c:v>
                </c:pt>
                <c:pt idx="247" formatCode="#,##0\ &quot;€&quot;">
                  <c:v>87417.27</c:v>
                </c:pt>
                <c:pt idx="248" formatCode="#,##0\ &quot;€&quot;">
                  <c:v>63485.78</c:v>
                </c:pt>
                <c:pt idx="249" formatCode="#,##0\ &quot;€&quot;">
                  <c:v>58447.6</c:v>
                </c:pt>
                <c:pt idx="250" formatCode="#,##0\ &quot;€&quot;">
                  <c:v>59836.31</c:v>
                </c:pt>
                <c:pt idx="251" formatCode="#,##0\ &quot;€&quot;">
                  <c:v>112323.51</c:v>
                </c:pt>
                <c:pt idx="252" formatCode="#,##0\ &quot;€&quot;">
                  <c:v>-33347.46</c:v>
                </c:pt>
                <c:pt idx="253" formatCode="#,##0\ &quot;€&quot;">
                  <c:v>191723.91</c:v>
                </c:pt>
                <c:pt idx="254" formatCode="#,##0\ &quot;€&quot;">
                  <c:v>33040.800000000003</c:v>
                </c:pt>
                <c:pt idx="255" formatCode="#,##0\ &quot;€&quot;">
                  <c:v>63735.6</c:v>
                </c:pt>
                <c:pt idx="256" formatCode="#,##0\ &quot;€&quot;">
                  <c:v>19455.740000000002</c:v>
                </c:pt>
                <c:pt idx="257" formatCode="#,##0\ &quot;€&quot;">
                  <c:v>50619.75</c:v>
                </c:pt>
                <c:pt idx="258" formatCode="#,##0\ &quot;€&quot;">
                  <c:v>64780.11</c:v>
                </c:pt>
                <c:pt idx="259" formatCode="#,##0\ &quot;€&quot;">
                  <c:v>62581</c:v>
                </c:pt>
                <c:pt idx="260" formatCode="#,##0\ &quot;€&quot;">
                  <c:v>50077.96</c:v>
                </c:pt>
                <c:pt idx="261" formatCode="#,##0\ &quot;€&quot;">
                  <c:v>47570.21</c:v>
                </c:pt>
                <c:pt idx="262" formatCode="#,##0\ &quot;€&quot;">
                  <c:v>44396.77</c:v>
                </c:pt>
                <c:pt idx="263" formatCode="#,##0\ &quot;€&quot;">
                  <c:v>27837.279999999999</c:v>
                </c:pt>
                <c:pt idx="264" formatCode="#,##0\ &quot;€&quot;">
                  <c:v>47061.94</c:v>
                </c:pt>
                <c:pt idx="265" formatCode="#,##0\ &quot;€&quot;">
                  <c:v>57737.93</c:v>
                </c:pt>
                <c:pt idx="266" formatCode="#,##0\ &quot;€&quot;">
                  <c:v>29650.45</c:v>
                </c:pt>
                <c:pt idx="267" formatCode="#,##0\ &quot;€&quot;">
                  <c:v>51268.91</c:v>
                </c:pt>
                <c:pt idx="268" formatCode="#,##0\ &quot;€&quot;">
                  <c:v>63878.44</c:v>
                </c:pt>
                <c:pt idx="269" formatCode="#,##0\ &quot;€&quot;">
                  <c:v>92921.31</c:v>
                </c:pt>
                <c:pt idx="270" formatCode="#,##0\ &quot;€&quot;">
                  <c:v>51649.120000000003</c:v>
                </c:pt>
                <c:pt idx="271" formatCode="#,##0\ &quot;€&quot;">
                  <c:v>38127.32</c:v>
                </c:pt>
                <c:pt idx="272" formatCode="#,##0\ &quot;€&quot;">
                  <c:v>85083.83</c:v>
                </c:pt>
                <c:pt idx="273" formatCode="#,##0\ &quot;€&quot;">
                  <c:v>41617.97</c:v>
                </c:pt>
                <c:pt idx="274" formatCode="#,##0\ &quot;€&quot;">
                  <c:v>80925.460000000006</c:v>
                </c:pt>
                <c:pt idx="275" formatCode="#,##0\ &quot;€&quot;">
                  <c:v>54447.38</c:v>
                </c:pt>
                <c:pt idx="276" formatCode="#,##0\ &quot;€&quot;">
                  <c:v>52808.04</c:v>
                </c:pt>
                <c:pt idx="277" formatCode="#,##0\ &quot;€&quot;">
                  <c:v>93198.48</c:v>
                </c:pt>
                <c:pt idx="278" formatCode="#,##0\ &quot;€&quot;">
                  <c:v>71116.63</c:v>
                </c:pt>
                <c:pt idx="279" formatCode="#,##0\ &quot;€&quot;">
                  <c:v>54788.29</c:v>
                </c:pt>
                <c:pt idx="280" formatCode="#,##0\ &quot;€&quot;">
                  <c:v>69828.67</c:v>
                </c:pt>
                <c:pt idx="281" formatCode="#,##0\ &quot;€&quot;">
                  <c:v>65144.18</c:v>
                </c:pt>
                <c:pt idx="282" formatCode="#,##0\ &quot;€&quot;">
                  <c:v>67756.350000000006</c:v>
                </c:pt>
                <c:pt idx="283" formatCode="#,##0\ &quot;€&quot;">
                  <c:v>59266</c:v>
                </c:pt>
                <c:pt idx="284" formatCode="#,##0\ &quot;€&quot;">
                  <c:v>46138.81</c:v>
                </c:pt>
                <c:pt idx="285" formatCode="#,##0\ &quot;€&quot;">
                  <c:v>133558.65</c:v>
                </c:pt>
                <c:pt idx="286" formatCode="#,##0\ &quot;€&quot;">
                  <c:v>117981.79</c:v>
                </c:pt>
                <c:pt idx="287" formatCode="#,##0\ &quot;€&quot;">
                  <c:v>47164.49</c:v>
                </c:pt>
                <c:pt idx="288" formatCode="#,##0\ &quot;€&quot;">
                  <c:v>97444.29</c:v>
                </c:pt>
                <c:pt idx="289" formatCode="#,##0\ &quot;€&quot;">
                  <c:v>33042</c:v>
                </c:pt>
                <c:pt idx="290" formatCode="#,##0\ &quot;€&quot;">
                  <c:v>64684.47</c:v>
                </c:pt>
                <c:pt idx="291" formatCode="#,##0\ &quot;€&quot;">
                  <c:v>72758.59</c:v>
                </c:pt>
                <c:pt idx="292" formatCode="#,##0\ &quot;€&quot;">
                  <c:v>72831.88</c:v>
                </c:pt>
                <c:pt idx="293" formatCode="#,##0\ &quot;€&quot;">
                  <c:v>45886.5</c:v>
                </c:pt>
                <c:pt idx="294" formatCode="#,##0\ &quot;€&quot;">
                  <c:v>33640.21</c:v>
                </c:pt>
                <c:pt idx="295" formatCode="#,##0\ &quot;€&quot;">
                  <c:v>138210.66</c:v>
                </c:pt>
                <c:pt idx="296" formatCode="#,##0\ &quot;€&quot;">
                  <c:v>117318.74</c:v>
                </c:pt>
                <c:pt idx="297" formatCode="#,##0\ &quot;€&quot;">
                  <c:v>54262.79</c:v>
                </c:pt>
                <c:pt idx="298" formatCode="#,##0\ &quot;€&quot;">
                  <c:v>45369.81</c:v>
                </c:pt>
                <c:pt idx="299" formatCode="#,##0\ &quot;€&quot;">
                  <c:v>54098.18</c:v>
                </c:pt>
                <c:pt idx="300" formatCode="#,##0\ &quot;€&quot;">
                  <c:v>105357.91</c:v>
                </c:pt>
                <c:pt idx="301" formatCode="#,##0\ &quot;€&quot;">
                  <c:v>65927.28</c:v>
                </c:pt>
                <c:pt idx="302" formatCode="#,##0\ &quot;€&quot;">
                  <c:v>2005.5</c:v>
                </c:pt>
                <c:pt idx="303" formatCode="#,##0\ &quot;€&quot;">
                  <c:v>86673.39</c:v>
                </c:pt>
                <c:pt idx="304" formatCode="#,##0\ &quot;€&quot;">
                  <c:v>54192.03</c:v>
                </c:pt>
                <c:pt idx="305" formatCode="#,##0\ &quot;€&quot;">
                  <c:v>100665.47</c:v>
                </c:pt>
                <c:pt idx="306" formatCode="#,##0\ &quot;€&quot;">
                  <c:v>70916.2</c:v>
                </c:pt>
                <c:pt idx="307" formatCode="#,##0\ &quot;€&quot;">
                  <c:v>51612.37</c:v>
                </c:pt>
                <c:pt idx="308" formatCode="#,##0\ &quot;€&quot;">
                  <c:v>82778.679999999993</c:v>
                </c:pt>
                <c:pt idx="309" formatCode="#,##0\ &quot;€&quot;">
                  <c:v>149348.29</c:v>
                </c:pt>
                <c:pt idx="310" formatCode="#,##0\ &quot;€&quot;">
                  <c:v>84758.89</c:v>
                </c:pt>
                <c:pt idx="311" formatCode="#,##0\ &quot;€&quot;">
                  <c:v>154652</c:v>
                </c:pt>
                <c:pt idx="312" formatCode="#,##0\ &quot;€&quot;">
                  <c:v>81948.33</c:v>
                </c:pt>
                <c:pt idx="313" formatCode="#,##0\ &quot;€&quot;">
                  <c:v>82120.41</c:v>
                </c:pt>
                <c:pt idx="314" formatCode="#,##0\ &quot;€&quot;">
                  <c:v>70618.81</c:v>
                </c:pt>
                <c:pt idx="315" formatCode="#,##0\ &quot;€&quot;">
                  <c:v>47070</c:v>
                </c:pt>
                <c:pt idx="316" formatCode="#,##0\ &quot;€&quot;">
                  <c:v>28497.05</c:v>
                </c:pt>
                <c:pt idx="317" formatCode="#,##0\ &quot;€&quot;">
                  <c:v>92366.71</c:v>
                </c:pt>
                <c:pt idx="318" formatCode="#,##0\ &quot;€&quot;">
                  <c:v>54984.08</c:v>
                </c:pt>
                <c:pt idx="319" formatCode="#,##0\ &quot;€&quot;">
                  <c:v>47485.96</c:v>
                </c:pt>
                <c:pt idx="320" formatCode="#,##0\ &quot;€&quot;">
                  <c:v>84208.75</c:v>
                </c:pt>
                <c:pt idx="321" formatCode="#,##0\ &quot;€&quot;">
                  <c:v>37066.85</c:v>
                </c:pt>
                <c:pt idx="322" formatCode="#,##0\ &quot;€&quot;">
                  <c:v>53650.31</c:v>
                </c:pt>
                <c:pt idx="323" formatCode="#,##0\ &quot;€&quot;">
                  <c:v>72169.36</c:v>
                </c:pt>
                <c:pt idx="324" formatCode="#,##0\ &quot;€&quot;">
                  <c:v>58472.74</c:v>
                </c:pt>
                <c:pt idx="325" formatCode="#,##0\ &quot;€&quot;">
                  <c:v>80959</c:v>
                </c:pt>
                <c:pt idx="326" formatCode="#,##0\ &quot;€&quot;">
                  <c:v>25559.08</c:v>
                </c:pt>
                <c:pt idx="327" formatCode="#,##0\ &quot;€&quot;">
                  <c:v>56875.4</c:v>
                </c:pt>
                <c:pt idx="328" formatCode="#,##0\ &quot;€&quot;">
                  <c:v>60501.9</c:v>
                </c:pt>
                <c:pt idx="329" formatCode="#,##0\ &quot;€&quot;">
                  <c:v>67375.5</c:v>
                </c:pt>
                <c:pt idx="330" formatCode="#,##0\ &quot;€&quot;">
                  <c:v>84042.59</c:v>
                </c:pt>
                <c:pt idx="331" formatCode="#,##0\ &quot;€&quot;">
                  <c:v>71009.05</c:v>
                </c:pt>
                <c:pt idx="332" formatCode="#,##0\ &quot;€&quot;">
                  <c:v>82880.77</c:v>
                </c:pt>
                <c:pt idx="333" formatCode="#,##0\ &quot;€&quot;">
                  <c:v>39465.660000000003</c:v>
                </c:pt>
                <c:pt idx="334" formatCode="#,##0\ &quot;€&quot;">
                  <c:v>66152.53</c:v>
                </c:pt>
                <c:pt idx="335" formatCode="#,##0\ &quot;€&quot;">
                  <c:v>43290.68</c:v>
                </c:pt>
                <c:pt idx="336" formatCode="#,##0\ &quot;€&quot;">
                  <c:v>55779.38</c:v>
                </c:pt>
                <c:pt idx="337" formatCode="#,##0\ &quot;€&quot;">
                  <c:v>99623.31</c:v>
                </c:pt>
                <c:pt idx="338" formatCode="#,##0\ &quot;€&quot;">
                  <c:v>36909.599999999999</c:v>
                </c:pt>
                <c:pt idx="339" formatCode="#,##0\ &quot;€&quot;">
                  <c:v>103020.34</c:v>
                </c:pt>
                <c:pt idx="340" formatCode="#,##0\ &quot;€&quot;">
                  <c:v>151613.54999999999</c:v>
                </c:pt>
                <c:pt idx="341" formatCode="#,##0\ &quot;€&quot;">
                  <c:v>107358.6</c:v>
                </c:pt>
                <c:pt idx="342" formatCode="#,##0\ &quot;€&quot;">
                  <c:v>57711.57</c:v>
                </c:pt>
                <c:pt idx="343" formatCode="#,##0\ &quot;€&quot;">
                  <c:v>48561.29</c:v>
                </c:pt>
                <c:pt idx="344" formatCode="#,##0\ &quot;€&quot;">
                  <c:v>59747.81</c:v>
                </c:pt>
                <c:pt idx="345" formatCode="#,##0\ &quot;€&quot;">
                  <c:v>93415.45</c:v>
                </c:pt>
                <c:pt idx="346" formatCode="#,##0\ &quot;€&quot;">
                  <c:v>49888.75</c:v>
                </c:pt>
                <c:pt idx="347" formatCode="#,##0\ &quot;€&quot;">
                  <c:v>66155.33</c:v>
                </c:pt>
                <c:pt idx="348" formatCode="#,##0\ &quot;€&quot;">
                  <c:v>96975.46</c:v>
                </c:pt>
                <c:pt idx="349" formatCode="#,##0\ &quot;€&quot;">
                  <c:v>89918.68</c:v>
                </c:pt>
                <c:pt idx="350" formatCode="#,##0\ &quot;€&quot;">
                  <c:v>95348.36</c:v>
                </c:pt>
                <c:pt idx="351" formatCode="#,##0\ &quot;€&quot;">
                  <c:v>65093.21</c:v>
                </c:pt>
                <c:pt idx="352" formatCode="#,##0\ &quot;€&quot;">
                  <c:v>100220.79</c:v>
                </c:pt>
                <c:pt idx="353" formatCode="#,##0\ &quot;€&quot;">
                  <c:v>55727</c:v>
                </c:pt>
                <c:pt idx="354" formatCode="#,##0\ &quot;€&quot;">
                  <c:v>64930.07</c:v>
                </c:pt>
                <c:pt idx="355" formatCode="#,##0\ &quot;€&quot;">
                  <c:v>44449.16</c:v>
                </c:pt>
                <c:pt idx="356" formatCode="#,##0\ &quot;€&quot;">
                  <c:v>69356.31</c:v>
                </c:pt>
                <c:pt idx="357" formatCode="#,##0\ &quot;€&quot;">
                  <c:v>45045</c:v>
                </c:pt>
                <c:pt idx="358" formatCode="#,##0\ &quot;€&quot;">
                  <c:v>64929.14</c:v>
                </c:pt>
                <c:pt idx="359" formatCode="#,##0\ &quot;€&quot;">
                  <c:v>275708.40000000002</c:v>
                </c:pt>
                <c:pt idx="360" formatCode="#,##0\ &quot;€&quot;">
                  <c:v>104811.6</c:v>
                </c:pt>
                <c:pt idx="361" formatCode="#,##0\ &quot;€&quot;">
                  <c:v>85002.67</c:v>
                </c:pt>
                <c:pt idx="362" formatCode="#,##0\ &quot;€&quot;">
                  <c:v>56639.53</c:v>
                </c:pt>
                <c:pt idx="363" formatCode="#,##0\ &quot;€&quot;">
                  <c:v>130514.05</c:v>
                </c:pt>
                <c:pt idx="364" formatCode="#,##0\ &quot;€&quot;">
                  <c:v>43232.51</c:v>
                </c:pt>
                <c:pt idx="365" formatCode="#,##0\ &quot;€&quot;">
                  <c:v>52734.05</c:v>
                </c:pt>
                <c:pt idx="366" formatCode="#,##0\ &quot;€&quot;">
                  <c:v>83294.38</c:v>
                </c:pt>
                <c:pt idx="367" formatCode="#,##0\ &quot;€&quot;">
                  <c:v>48831</c:v>
                </c:pt>
                <c:pt idx="368" formatCode="#,##0\ &quot;€&quot;">
                  <c:v>98331.58</c:v>
                </c:pt>
                <c:pt idx="369" formatCode="#,##0\ &quot;€&quot;">
                  <c:v>52628.959999999999</c:v>
                </c:pt>
                <c:pt idx="370" formatCode="#,##0\ &quot;€&quot;">
                  <c:v>89499.16</c:v>
                </c:pt>
                <c:pt idx="371" formatCode="#,##0\ &quot;€&quot;">
                  <c:v>124392.33</c:v>
                </c:pt>
                <c:pt idx="372" formatCode="#,##0\ &quot;€&quot;">
                  <c:v>75980.039999999994</c:v>
                </c:pt>
                <c:pt idx="373" formatCode="#,##0\ &quot;€&quot;">
                  <c:v>10125.42</c:v>
                </c:pt>
                <c:pt idx="374" formatCode="#,##0\ &quot;€&quot;">
                  <c:v>66390.149999999994</c:v>
                </c:pt>
                <c:pt idx="375" formatCode="#,##0\ &quot;€&quot;">
                  <c:v>79585.42</c:v>
                </c:pt>
                <c:pt idx="376" formatCode="#,##0\ &quot;€&quot;">
                  <c:v>50915.35</c:v>
                </c:pt>
                <c:pt idx="377" formatCode="#,##0\ &quot;€&quot;">
                  <c:v>36304.86</c:v>
                </c:pt>
                <c:pt idx="378" formatCode="#,##0\ &quot;€&quot;">
                  <c:v>81086.67</c:v>
                </c:pt>
                <c:pt idx="379" formatCode="#,##0\ &quot;€&quot;">
                  <c:v>59194.78</c:v>
                </c:pt>
                <c:pt idx="380" formatCode="#,##0\ &quot;€&quot;">
                  <c:v>32059.26</c:v>
                </c:pt>
                <c:pt idx="381" formatCode="#,##0\ &quot;€&quot;">
                  <c:v>39912.43</c:v>
                </c:pt>
                <c:pt idx="382" formatCode="#,##0\ &quot;€&quot;">
                  <c:v>38036.620000000003</c:v>
                </c:pt>
                <c:pt idx="383" formatCode="#,##0\ &quot;€&quot;">
                  <c:v>64921.83</c:v>
                </c:pt>
                <c:pt idx="384" formatCode="#,##0\ &quot;€&quot;">
                  <c:v>78707.64</c:v>
                </c:pt>
                <c:pt idx="385" formatCode="#,##0\ &quot;€&quot;">
                  <c:v>70747.570000000007</c:v>
                </c:pt>
                <c:pt idx="386" formatCode="#,##0\ &quot;€&quot;">
                  <c:v>104465.1</c:v>
                </c:pt>
                <c:pt idx="387" formatCode="#,##0\ &quot;€&quot;">
                  <c:v>446122.71</c:v>
                </c:pt>
                <c:pt idx="388" formatCode="#,##0\ &quot;€&quot;">
                  <c:v>59423.28</c:v>
                </c:pt>
                <c:pt idx="389" formatCode="#,##0\ &quot;€&quot;">
                  <c:v>42798.37</c:v>
                </c:pt>
                <c:pt idx="390" formatCode="#,##0\ &quot;€&quot;">
                  <c:v>27816.75</c:v>
                </c:pt>
                <c:pt idx="391" formatCode="#,##0\ &quot;€&quot;">
                  <c:v>62974.84</c:v>
                </c:pt>
                <c:pt idx="392" formatCode="#,##0\ &quot;€&quot;">
                  <c:v>40558.089999999997</c:v>
                </c:pt>
                <c:pt idx="393" formatCode="#,##0\ &quot;€&quot;">
                  <c:v>70712.33</c:v>
                </c:pt>
                <c:pt idx="394" formatCode="#,##0\ &quot;€&quot;">
                  <c:v>72794.44</c:v>
                </c:pt>
                <c:pt idx="395" formatCode="#,##0\ &quot;€&quot;">
                  <c:v>66549.850000000006</c:v>
                </c:pt>
                <c:pt idx="396" formatCode="#,##0\ &quot;€&quot;">
                  <c:v>53508.87</c:v>
                </c:pt>
                <c:pt idx="397" formatCode="#,##0\ &quot;€&quot;">
                  <c:v>69430.53</c:v>
                </c:pt>
                <c:pt idx="398" formatCode="#,##0\ &quot;€&quot;">
                  <c:v>76252.86</c:v>
                </c:pt>
                <c:pt idx="399" formatCode="#,##0\ &quot;€&quot;">
                  <c:v>52941</c:v>
                </c:pt>
                <c:pt idx="400" formatCode="#,##0\ &quot;€&quot;">
                  <c:v>39002.9</c:v>
                </c:pt>
                <c:pt idx="401" formatCode="#,##0\ &quot;€&quot;">
                  <c:v>52423.83</c:v>
                </c:pt>
                <c:pt idx="402" formatCode="#,##0\ &quot;€&quot;">
                  <c:v>105644.19</c:v>
                </c:pt>
                <c:pt idx="403" formatCode="#,##0\ &quot;€&quot;">
                  <c:v>67069.509999999995</c:v>
                </c:pt>
                <c:pt idx="404" formatCode="#,##0\ &quot;€&quot;">
                  <c:v>104076.72</c:v>
                </c:pt>
                <c:pt idx="405" formatCode="#,##0\ &quot;€&quot;">
                  <c:v>107589.05</c:v>
                </c:pt>
                <c:pt idx="406" formatCode="#,##0\ &quot;€&quot;">
                  <c:v>53508.34</c:v>
                </c:pt>
                <c:pt idx="407" formatCode="#,##0\ &quot;€&quot;">
                  <c:v>68511.67</c:v>
                </c:pt>
                <c:pt idx="408" formatCode="#,##0\ &quot;€&quot;">
                  <c:v>88763.69</c:v>
                </c:pt>
                <c:pt idx="409" formatCode="#,##0\ &quot;€&quot;">
                  <c:v>66677.539999999994</c:v>
                </c:pt>
                <c:pt idx="410" formatCode="#,##0\ &quot;€&quot;">
                  <c:v>103572.37</c:v>
                </c:pt>
                <c:pt idx="411" formatCode="#,##0\ &quot;€&quot;">
                  <c:v>57997.33</c:v>
                </c:pt>
                <c:pt idx="412" formatCode="#,##0\ &quot;€&quot;">
                  <c:v>76048.600000000006</c:v>
                </c:pt>
                <c:pt idx="413" formatCode="#,##0\ &quot;€&quot;">
                  <c:v>77667.81</c:v>
                </c:pt>
                <c:pt idx="414" formatCode="#,##0\ &quot;€&quot;">
                  <c:v>144997.06</c:v>
                </c:pt>
                <c:pt idx="415" formatCode="#,##0\ &quot;€&quot;">
                  <c:v>51657.57</c:v>
                </c:pt>
                <c:pt idx="416" formatCode="#,##0\ &quot;€&quot;">
                  <c:v>51616.47</c:v>
                </c:pt>
                <c:pt idx="417" formatCode="#,##0\ &quot;€&quot;">
                  <c:v>118548.5</c:v>
                </c:pt>
                <c:pt idx="418" formatCode="#,##0\ &quot;€&quot;">
                  <c:v>135294.45000000001</c:v>
                </c:pt>
                <c:pt idx="419" formatCode="#,##0\ &quot;€&quot;">
                  <c:v>64004.2</c:v>
                </c:pt>
                <c:pt idx="420" formatCode="#,##0\ &quot;€&quot;">
                  <c:v>52706.61</c:v>
                </c:pt>
                <c:pt idx="421" formatCode="#,##0\ &quot;€&quot;">
                  <c:v>41192.11</c:v>
                </c:pt>
                <c:pt idx="422" formatCode="#,##0\ &quot;€&quot;">
                  <c:v>47951.87</c:v>
                </c:pt>
                <c:pt idx="423" formatCode="#,##0\ &quot;€&quot;">
                  <c:v>50039.83</c:v>
                </c:pt>
                <c:pt idx="424" formatCode="#,##0\ &quot;€&quot;">
                  <c:v>15176.03</c:v>
                </c:pt>
                <c:pt idx="425" formatCode="#,##0\ &quot;€&quot;">
                  <c:v>67460.14</c:v>
                </c:pt>
                <c:pt idx="426" formatCode="#,##0\ &quot;€&quot;">
                  <c:v>100024.14</c:v>
                </c:pt>
                <c:pt idx="427" formatCode="#,##0\ &quot;€&quot;">
                  <c:v>48373.53</c:v>
                </c:pt>
                <c:pt idx="428" formatCode="#,##0\ &quot;€&quot;">
                  <c:v>56043.92</c:v>
                </c:pt>
                <c:pt idx="429" formatCode="#,##0\ &quot;€&quot;">
                  <c:v>46579.8</c:v>
                </c:pt>
                <c:pt idx="430" formatCode="#,##0\ &quot;€&quot;">
                  <c:v>50590.58</c:v>
                </c:pt>
                <c:pt idx="431" formatCode="#,##0\ &quot;€&quot;">
                  <c:v>228565.77</c:v>
                </c:pt>
                <c:pt idx="432" formatCode="#,##0\ &quot;€&quot;">
                  <c:v>91714.29</c:v>
                </c:pt>
                <c:pt idx="433" formatCode="#,##0\ &quot;€&quot;">
                  <c:v>89478.67</c:v>
                </c:pt>
                <c:pt idx="434" formatCode="#,##0\ &quot;€&quot;">
                  <c:v>25231</c:v>
                </c:pt>
                <c:pt idx="435" formatCode="#,##0\ &quot;€&quot;">
                  <c:v>49157.34</c:v>
                </c:pt>
                <c:pt idx="436" formatCode="#,##0\ &quot;€&quot;">
                  <c:v>77426.31</c:v>
                </c:pt>
                <c:pt idx="437" formatCode="#,##0\ &quot;€&quot;">
                  <c:v>49233.13</c:v>
                </c:pt>
                <c:pt idx="438" formatCode="#,##0\ &quot;€&quot;">
                  <c:v>83476.570000000007</c:v>
                </c:pt>
                <c:pt idx="439" formatCode="#,##0\ &quot;€&quot;">
                  <c:v>69519.259999999995</c:v>
                </c:pt>
                <c:pt idx="440" formatCode="#,##0\ &quot;€&quot;">
                  <c:v>58481.120000000003</c:v>
                </c:pt>
                <c:pt idx="441" formatCode="#,##0\ &quot;€&quot;">
                  <c:v>314993.2</c:v>
                </c:pt>
                <c:pt idx="442" formatCode="#,##0\ &quot;€&quot;">
                  <c:v>193887.07</c:v>
                </c:pt>
                <c:pt idx="443" formatCode="#,##0\ &quot;€&quot;">
                  <c:v>76568.12</c:v>
                </c:pt>
                <c:pt idx="444" formatCode="#,##0\ &quot;€&quot;">
                  <c:v>47387.24</c:v>
                </c:pt>
                <c:pt idx="445" formatCode="#,##0\ &quot;€&quot;">
                  <c:v>-163632.76999999999</c:v>
                </c:pt>
                <c:pt idx="446" formatCode="#,##0\ &quot;€&quot;">
                  <c:v>55740.83</c:v>
                </c:pt>
                <c:pt idx="447" formatCode="#,##0\ &quot;€&quot;">
                  <c:v>87178.07</c:v>
                </c:pt>
                <c:pt idx="448" formatCode="#,##0\ &quot;€&quot;">
                  <c:v>37297.660000000003</c:v>
                </c:pt>
                <c:pt idx="449" formatCode="#,##0\ &quot;€&quot;">
                  <c:v>180734.33</c:v>
                </c:pt>
                <c:pt idx="450" formatCode="#,##0\ &quot;€&quot;">
                  <c:v>78376.86</c:v>
                </c:pt>
                <c:pt idx="451" formatCode="#,##0\ &quot;€&quot;">
                  <c:v>131900.45000000001</c:v>
                </c:pt>
                <c:pt idx="452" formatCode="#,##0\ &quot;€&quot;">
                  <c:v>76258.61</c:v>
                </c:pt>
                <c:pt idx="453" formatCode="#,##0\ &quot;€&quot;">
                  <c:v>83744.42</c:v>
                </c:pt>
                <c:pt idx="454" formatCode="#,##0\ &quot;€&quot;">
                  <c:v>115180.22</c:v>
                </c:pt>
                <c:pt idx="455" formatCode="#,##0\ &quot;€&quot;">
                  <c:v>93691.98</c:v>
                </c:pt>
                <c:pt idx="456" formatCode="#,##0\ &quot;€&quot;">
                  <c:v>66438.22</c:v>
                </c:pt>
                <c:pt idx="457" formatCode="#,##0\ &quot;€&quot;">
                  <c:v>45741.67</c:v>
                </c:pt>
                <c:pt idx="458" formatCode="#,##0\ &quot;€&quot;">
                  <c:v>55737.82</c:v>
                </c:pt>
                <c:pt idx="459" formatCode="#,##0\ &quot;€&quot;">
                  <c:v>88081.43</c:v>
                </c:pt>
                <c:pt idx="460" formatCode="#,##0\ &quot;€&quot;">
                  <c:v>44846.31</c:v>
                </c:pt>
                <c:pt idx="461" formatCode="#,##0\ &quot;€&quot;">
                  <c:v>113455.72</c:v>
                </c:pt>
                <c:pt idx="462" formatCode="#,##0\ &quot;€&quot;">
                  <c:v>78088.23</c:v>
                </c:pt>
                <c:pt idx="463" formatCode="#,##0\ &quot;€&quot;">
                  <c:v>82249.56</c:v>
                </c:pt>
                <c:pt idx="464" formatCode="#,##0\ &quot;€&quot;">
                  <c:v>12714.21</c:v>
                </c:pt>
                <c:pt idx="465" formatCode="#,##0\ &quot;€&quot;">
                  <c:v>77733</c:v>
                </c:pt>
                <c:pt idx="466" formatCode="#,##0\ &quot;€&quot;">
                  <c:v>48226.239999999998</c:v>
                </c:pt>
                <c:pt idx="467" formatCode="#,##0\ &quot;€&quot;">
                  <c:v>77721.100000000006</c:v>
                </c:pt>
                <c:pt idx="468" formatCode="#,##0\ &quot;€&quot;">
                  <c:v>91453.04</c:v>
                </c:pt>
                <c:pt idx="469" formatCode="#,##0\ &quot;€&quot;">
                  <c:v>45569.21</c:v>
                </c:pt>
                <c:pt idx="470" formatCode="#,##0\ &quot;€&quot;">
                  <c:v>149735.26999999999</c:v>
                </c:pt>
                <c:pt idx="471" formatCode="#,##0\ &quot;€&quot;">
                  <c:v>145608.29999999999</c:v>
                </c:pt>
                <c:pt idx="472" formatCode="#,##0\ &quot;€&quot;">
                  <c:v>52187.08</c:v>
                </c:pt>
                <c:pt idx="473" formatCode="#,##0\ &quot;€&quot;">
                  <c:v>-87249.03</c:v>
                </c:pt>
                <c:pt idx="474" formatCode="#,##0\ &quot;€&quot;">
                  <c:v>95130.84</c:v>
                </c:pt>
                <c:pt idx="475" formatCode="#,##0\ &quot;€&quot;">
                  <c:v>48146.34</c:v>
                </c:pt>
                <c:pt idx="476" formatCode="#,##0\ &quot;€&quot;">
                  <c:v>61117.54</c:v>
                </c:pt>
                <c:pt idx="477" formatCode="#,##0\ &quot;€&quot;">
                  <c:v>163538.70000000001</c:v>
                </c:pt>
                <c:pt idx="478" formatCode="#,##0\ &quot;€&quot;">
                  <c:v>50576.27</c:v>
                </c:pt>
                <c:pt idx="479" formatCode="#,##0\ &quot;€&quot;">
                  <c:v>70715.11</c:v>
                </c:pt>
                <c:pt idx="480" formatCode="#,##0\ &quot;€&quot;">
                  <c:v>65846.559999999998</c:v>
                </c:pt>
                <c:pt idx="481" formatCode="#,##0\ &quot;€&quot;">
                  <c:v>53892.79</c:v>
                </c:pt>
                <c:pt idx="482" formatCode="#,##0\ &quot;€&quot;">
                  <c:v>92641.2</c:v>
                </c:pt>
                <c:pt idx="483" formatCode="#,##0\ &quot;€&quot;">
                  <c:v>77369.789999999994</c:v>
                </c:pt>
                <c:pt idx="484" formatCode="#,##0\ &quot;€&quot;">
                  <c:v>60827.63</c:v>
                </c:pt>
                <c:pt idx="485" formatCode="#,##0\ &quot;€&quot;">
                  <c:v>23830.82</c:v>
                </c:pt>
                <c:pt idx="486" formatCode="#,##0\ &quot;€&quot;">
                  <c:v>56188.02</c:v>
                </c:pt>
                <c:pt idx="487" formatCode="#,##0\ &quot;€&quot;">
                  <c:v>42879.38</c:v>
                </c:pt>
                <c:pt idx="488" formatCode="#,##0\ &quot;€&quot;">
                  <c:v>73748.679999999993</c:v>
                </c:pt>
                <c:pt idx="489" formatCode="#,##0\ &quot;€&quot;">
                  <c:v>438367.56</c:v>
                </c:pt>
                <c:pt idx="490" formatCode="#,##0\ &quot;€&quot;">
                  <c:v>62169.78</c:v>
                </c:pt>
                <c:pt idx="491" formatCode="#,##0\ &quot;€&quot;">
                  <c:v>49812.36</c:v>
                </c:pt>
                <c:pt idx="492" formatCode="#,##0\ &quot;€&quot;">
                  <c:v>81214.8</c:v>
                </c:pt>
                <c:pt idx="493" formatCode="#,##0\ &quot;€&quot;">
                  <c:v>44250.25</c:v>
                </c:pt>
                <c:pt idx="494" formatCode="#,##0\ &quot;€&quot;">
                  <c:v>56410.09</c:v>
                </c:pt>
                <c:pt idx="495" formatCode="#,##0\ &quot;€&quot;">
                  <c:v>77273.63</c:v>
                </c:pt>
                <c:pt idx="496" formatCode="#,##0\ &quot;€&quot;">
                  <c:v>44947.91</c:v>
                </c:pt>
                <c:pt idx="497" formatCode="#,##0\ &quot;€&quot;">
                  <c:v>69164.63</c:v>
                </c:pt>
                <c:pt idx="498" formatCode="#,##0\ &quot;€&quot;">
                  <c:v>57269.440000000002</c:v>
                </c:pt>
                <c:pt idx="499" formatCode="#,##0\ &quot;€&quot;">
                  <c:v>79767</c:v>
                </c:pt>
                <c:pt idx="500" formatCode="#,##0\ &quot;€&quot;">
                  <c:v>96637.05</c:v>
                </c:pt>
                <c:pt idx="501" formatCode="#,##0\ &quot;€&quot;">
                  <c:v>59694.43</c:v>
                </c:pt>
                <c:pt idx="502" formatCode="#,##0\ &quot;€&quot;">
                  <c:v>65334.91</c:v>
                </c:pt>
                <c:pt idx="503" formatCode="#,##0\ &quot;€&quot;">
                  <c:v>78955.490000000005</c:v>
                </c:pt>
                <c:pt idx="504" formatCode="#,##0\ &quot;€&quot;">
                  <c:v>56314.59</c:v>
                </c:pt>
                <c:pt idx="505" formatCode="#,##0\ &quot;€&quot;">
                  <c:v>124831.63</c:v>
                </c:pt>
                <c:pt idx="506" formatCode="#,##0\ &quot;€&quot;">
                  <c:v>25300</c:v>
                </c:pt>
                <c:pt idx="507" formatCode="#,##0\ &quot;€&quot;">
                  <c:v>73815.88</c:v>
                </c:pt>
                <c:pt idx="508" formatCode="#,##0\ &quot;€&quot;">
                  <c:v>89649.65</c:v>
                </c:pt>
                <c:pt idx="509" formatCode="#,##0\ &quot;€&quot;">
                  <c:v>88228.38</c:v>
                </c:pt>
                <c:pt idx="510" formatCode="#,##0\ &quot;€&quot;">
                  <c:v>67258.7</c:v>
                </c:pt>
                <c:pt idx="511" formatCode="#,##0\ &quot;€&quot;">
                  <c:v>78961.67</c:v>
                </c:pt>
                <c:pt idx="512" formatCode="#,##0\ &quot;€&quot;">
                  <c:v>84198.6</c:v>
                </c:pt>
                <c:pt idx="513" formatCode="#,##0\ &quot;€&quot;">
                  <c:v>37733.379999999997</c:v>
                </c:pt>
                <c:pt idx="514" formatCode="#,##0\ &quot;€&quot;">
                  <c:v>48329.67</c:v>
                </c:pt>
                <c:pt idx="515" formatCode="#,##0\ &quot;€&quot;">
                  <c:v>90927.82</c:v>
                </c:pt>
                <c:pt idx="516" formatCode="#,##0\ &quot;€&quot;">
                  <c:v>113870.36</c:v>
                </c:pt>
                <c:pt idx="517" formatCode="#,##0\ &quot;€&quot;">
                  <c:v>84785.04</c:v>
                </c:pt>
                <c:pt idx="518" formatCode="#,##0\ &quot;€&quot;">
                  <c:v>41695.5</c:v>
                </c:pt>
                <c:pt idx="519" formatCode="#,##0\ &quot;€&quot;">
                  <c:v>45034.1</c:v>
                </c:pt>
                <c:pt idx="520" formatCode="#,##0\ &quot;€&quot;">
                  <c:v>50709.3</c:v>
                </c:pt>
                <c:pt idx="521" formatCode="#,##0\ &quot;€&quot;">
                  <c:v>57805</c:v>
                </c:pt>
                <c:pt idx="522" formatCode="#,##0\ &quot;€&quot;">
                  <c:v>80978.53</c:v>
                </c:pt>
                <c:pt idx="523" formatCode="#,##0\ &quot;€&quot;">
                  <c:v>69020.83</c:v>
                </c:pt>
                <c:pt idx="524" formatCode="#,##0\ &quot;€&quot;">
                  <c:v>68663.19</c:v>
                </c:pt>
                <c:pt idx="525" formatCode="#,##0\ &quot;€&quot;">
                  <c:v>100956.71</c:v>
                </c:pt>
                <c:pt idx="526" formatCode="#,##0\ &quot;€&quot;">
                  <c:v>70837.63</c:v>
                </c:pt>
                <c:pt idx="527" formatCode="#,##0\ &quot;€&quot;">
                  <c:v>100000.96000000001</c:v>
                </c:pt>
                <c:pt idx="528" formatCode="#,##0\ &quot;€&quot;">
                  <c:v>293722.19</c:v>
                </c:pt>
                <c:pt idx="529" formatCode="#,##0\ &quot;€&quot;">
                  <c:v>110711.51</c:v>
                </c:pt>
                <c:pt idx="530" formatCode="#,##0\ &quot;€&quot;">
                  <c:v>56446</c:v>
                </c:pt>
                <c:pt idx="531" formatCode="#,##0\ &quot;€&quot;">
                  <c:v>61483.89</c:v>
                </c:pt>
                <c:pt idx="532" formatCode="#,##0\ &quot;€&quot;">
                  <c:v>75079.710000000006</c:v>
                </c:pt>
                <c:pt idx="533" formatCode="#,##0\ &quot;€&quot;">
                  <c:v>76329.22</c:v>
                </c:pt>
                <c:pt idx="534" formatCode="#,##0\ &quot;€&quot;">
                  <c:v>59018.95</c:v>
                </c:pt>
                <c:pt idx="535" formatCode="#,##0\ &quot;€&quot;">
                  <c:v>97706.07</c:v>
                </c:pt>
                <c:pt idx="536" formatCode="#,##0\ &quot;€&quot;">
                  <c:v>56350.31</c:v>
                </c:pt>
                <c:pt idx="537" formatCode="#,##0\ &quot;€&quot;">
                  <c:v>56358.13</c:v>
                </c:pt>
                <c:pt idx="538" formatCode="#,##0\ &quot;€&quot;">
                  <c:v>30755.59</c:v>
                </c:pt>
                <c:pt idx="539" formatCode="#,##0\ &quot;€&quot;">
                  <c:v>122988.88</c:v>
                </c:pt>
                <c:pt idx="540" formatCode="#,##0\ &quot;€&quot;">
                  <c:v>79947.92</c:v>
                </c:pt>
                <c:pt idx="541" formatCode="#,##0\ &quot;€&quot;">
                  <c:v>124563</c:v>
                </c:pt>
                <c:pt idx="542" formatCode="#,##0\ &quot;€&quot;">
                  <c:v>91970.82</c:v>
                </c:pt>
                <c:pt idx="543" formatCode="#,##0\ &quot;€&quot;">
                  <c:v>74463.360000000001</c:v>
                </c:pt>
                <c:pt idx="544" formatCode="#,##0\ &quot;€&quot;">
                  <c:v>102464.3</c:v>
                </c:pt>
                <c:pt idx="545" formatCode="#,##0\ &quot;€&quot;">
                  <c:v>46080</c:v>
                </c:pt>
                <c:pt idx="546" formatCode="#,##0\ &quot;€&quot;">
                  <c:v>39038.68</c:v>
                </c:pt>
                <c:pt idx="547" formatCode="#,##0\ &quot;€&quot;">
                  <c:v>98178.07</c:v>
                </c:pt>
                <c:pt idx="548" formatCode="#,##0\ &quot;€&quot;">
                  <c:v>57678.32</c:v>
                </c:pt>
                <c:pt idx="549" formatCode="#,##0\ &quot;€&quot;">
                  <c:v>55423.73</c:v>
                </c:pt>
                <c:pt idx="550" formatCode="#,##0\ &quot;€&quot;">
                  <c:v>113080.21</c:v>
                </c:pt>
                <c:pt idx="551" formatCode="#,##0\ &quot;€&quot;">
                  <c:v>113951.78</c:v>
                </c:pt>
                <c:pt idx="552" formatCode="#,##0\ &quot;€&quot;">
                  <c:v>77656.600000000006</c:v>
                </c:pt>
                <c:pt idx="553" formatCode="#,##0\ &quot;€&quot;">
                  <c:v>88366.09</c:v>
                </c:pt>
                <c:pt idx="554" formatCode="#,##0\ &quot;€&quot;">
                  <c:v>2307990</c:v>
                </c:pt>
                <c:pt idx="555" formatCode="#,##0\ &quot;€&quot;">
                  <c:v>83000.22</c:v>
                </c:pt>
                <c:pt idx="556" formatCode="#,##0\ &quot;€&quot;">
                  <c:v>53662.46</c:v>
                </c:pt>
                <c:pt idx="557" formatCode="#,##0\ &quot;€&quot;">
                  <c:v>125077.7</c:v>
                </c:pt>
                <c:pt idx="558" formatCode="#,##0\ &quot;€&quot;">
                  <c:v>79736.039999999994</c:v>
                </c:pt>
                <c:pt idx="559" formatCode="#,##0\ &quot;€&quot;">
                  <c:v>61067.26</c:v>
                </c:pt>
                <c:pt idx="560" formatCode="#,##0\ &quot;€&quot;">
                  <c:v>52396.47</c:v>
                </c:pt>
                <c:pt idx="561" formatCode="#,##0\ &quot;€&quot;">
                  <c:v>50763.3</c:v>
                </c:pt>
                <c:pt idx="562" formatCode="#,##0\ &quot;€&quot;">
                  <c:v>55520.81</c:v>
                </c:pt>
                <c:pt idx="563" formatCode="#,##0\ &quot;€&quot;">
                  <c:v>38069.199999999997</c:v>
                </c:pt>
                <c:pt idx="564" formatCode="#,##0\ &quot;€&quot;">
                  <c:v>51290.14</c:v>
                </c:pt>
                <c:pt idx="565" formatCode="#,##0\ &quot;€&quot;">
                  <c:v>61607.5</c:v>
                </c:pt>
                <c:pt idx="566" formatCode="#,##0\ &quot;€&quot;">
                  <c:v>116085.27</c:v>
                </c:pt>
                <c:pt idx="567" formatCode="#,##0\ &quot;€&quot;">
                  <c:v>65887.67</c:v>
                </c:pt>
                <c:pt idx="568" formatCode="#,##0\ &quot;€&quot;">
                  <c:v>54794.22</c:v>
                </c:pt>
                <c:pt idx="569" formatCode="#,##0\ &quot;€&quot;">
                  <c:v>59523.45</c:v>
                </c:pt>
                <c:pt idx="570" formatCode="#,##0\ &quot;€&quot;">
                  <c:v>70366.98</c:v>
                </c:pt>
                <c:pt idx="571" formatCode="#,##0\ &quot;€&quot;">
                  <c:v>-600084.14</c:v>
                </c:pt>
                <c:pt idx="572" formatCode="#,##0\ &quot;€&quot;">
                  <c:v>75897.5</c:v>
                </c:pt>
                <c:pt idx="573" formatCode="#,##0\ &quot;€&quot;">
                  <c:v>56971.14</c:v>
                </c:pt>
                <c:pt idx="574" formatCode="#,##0\ &quot;€&quot;">
                  <c:v>42232.75</c:v>
                </c:pt>
                <c:pt idx="575" formatCode="#,##0\ &quot;€&quot;">
                  <c:v>60091.93</c:v>
                </c:pt>
                <c:pt idx="576" formatCode="#,##0\ &quot;€&quot;">
                  <c:v>70117.97</c:v>
                </c:pt>
                <c:pt idx="577" formatCode="#,##0\ &quot;€&quot;">
                  <c:v>242564.68</c:v>
                </c:pt>
                <c:pt idx="578" formatCode="#,##0\ &quot;€&quot;">
                  <c:v>64054</c:v>
                </c:pt>
                <c:pt idx="579" formatCode="#,##0\ &quot;€&quot;">
                  <c:v>263189.95</c:v>
                </c:pt>
                <c:pt idx="580" formatCode="#,##0\ &quot;€&quot;">
                  <c:v>566107.6</c:v>
                </c:pt>
                <c:pt idx="581" formatCode="#,##0\ &quot;€&quot;">
                  <c:v>88099.4</c:v>
                </c:pt>
                <c:pt idx="582" formatCode="#,##0\ &quot;€&quot;">
                  <c:v>78192</c:v>
                </c:pt>
                <c:pt idx="583" formatCode="#,##0\ &quot;€&quot;">
                  <c:v>23931.360000000001</c:v>
                </c:pt>
                <c:pt idx="584" formatCode="#,##0\ &quot;€&quot;">
                  <c:v>43860.5</c:v>
                </c:pt>
                <c:pt idx="585" formatCode="#,##0\ &quot;€&quot;">
                  <c:v>99991.88</c:v>
                </c:pt>
                <c:pt idx="586" formatCode="#,##0\ &quot;€&quot;">
                  <c:v>90228.71</c:v>
                </c:pt>
                <c:pt idx="587" formatCode="#,##0\ &quot;€&quot;">
                  <c:v>105362</c:v>
                </c:pt>
                <c:pt idx="588" formatCode="#,##0\ &quot;€&quot;">
                  <c:v>180653.5</c:v>
                </c:pt>
                <c:pt idx="589" formatCode="#,##0\ &quot;€&quot;">
                  <c:v>59773.64</c:v>
                </c:pt>
                <c:pt idx="590" formatCode="#,##0\ &quot;€&quot;">
                  <c:v>298974.49</c:v>
                </c:pt>
                <c:pt idx="591" formatCode="#,##0\ &quot;€&quot;">
                  <c:v>61661.9</c:v>
                </c:pt>
                <c:pt idx="592" formatCode="#,##0\ &quot;€&quot;">
                  <c:v>49704.78</c:v>
                </c:pt>
                <c:pt idx="593" formatCode="#,##0\ &quot;€&quot;">
                  <c:v>56368.61</c:v>
                </c:pt>
                <c:pt idx="594" formatCode="#,##0\ &quot;€&quot;">
                  <c:v>52193.31</c:v>
                </c:pt>
                <c:pt idx="595" formatCode="#,##0\ &quot;€&quot;">
                  <c:v>68393.16</c:v>
                </c:pt>
                <c:pt idx="596" formatCode="#,##0\ &quot;€&quot;">
                  <c:v>93010.87</c:v>
                </c:pt>
                <c:pt idx="597" formatCode="#,##0\ &quot;€&quot;">
                  <c:v>69424.95</c:v>
                </c:pt>
                <c:pt idx="598" formatCode="#,##0\ &quot;€&quot;">
                  <c:v>60600</c:v>
                </c:pt>
                <c:pt idx="599" formatCode="#,##0\ &quot;€&quot;">
                  <c:v>33250.33</c:v>
                </c:pt>
                <c:pt idx="600" formatCode="#,##0\ &quot;€&quot;">
                  <c:v>47112</c:v>
                </c:pt>
                <c:pt idx="601" formatCode="#,##0\ &quot;€&quot;">
                  <c:v>94177.19</c:v>
                </c:pt>
                <c:pt idx="602" formatCode="#,##0\ &quot;€&quot;">
                  <c:v>64191.74</c:v>
                </c:pt>
                <c:pt idx="603" formatCode="#,##0\ &quot;€&quot;">
                  <c:v>4554.2</c:v>
                </c:pt>
                <c:pt idx="604" formatCode="#,##0\ &quot;€&quot;">
                  <c:v>26950.44</c:v>
                </c:pt>
                <c:pt idx="605" formatCode="#,##0\ &quot;€&quot;">
                  <c:v>61250.879999999997</c:v>
                </c:pt>
                <c:pt idx="606" formatCode="#,##0\ &quot;€&quot;">
                  <c:v>80581.05</c:v>
                </c:pt>
                <c:pt idx="607" formatCode="#,##0\ &quot;€&quot;">
                  <c:v>76786.289999999994</c:v>
                </c:pt>
                <c:pt idx="608" formatCode="#,##0\ &quot;€&quot;">
                  <c:v>56998.92</c:v>
                </c:pt>
                <c:pt idx="609" formatCode="#,##0\ &quot;€&quot;">
                  <c:v>43743.65</c:v>
                </c:pt>
                <c:pt idx="610" formatCode="#,##0\ &quot;€&quot;">
                  <c:v>166222.22</c:v>
                </c:pt>
                <c:pt idx="611" formatCode="#,##0\ &quot;€&quot;">
                  <c:v>67996.55</c:v>
                </c:pt>
                <c:pt idx="612" formatCode="#,##0\ &quot;€&quot;">
                  <c:v>135266</c:v>
                </c:pt>
                <c:pt idx="613" formatCode="#,##0\ &quot;€&quot;">
                  <c:v>66131.570000000007</c:v>
                </c:pt>
                <c:pt idx="614" formatCode="#,##0\ &quot;€&quot;">
                  <c:v>78078.09</c:v>
                </c:pt>
                <c:pt idx="615" formatCode="#,##0\ &quot;€&quot;">
                  <c:v>60743.43</c:v>
                </c:pt>
                <c:pt idx="616" formatCode="#,##0\ &quot;€&quot;">
                  <c:v>80791.59</c:v>
                </c:pt>
                <c:pt idx="617" formatCode="#,##0\ &quot;€&quot;">
                  <c:v>67259.429999999993</c:v>
                </c:pt>
                <c:pt idx="618" formatCode="#,##0\ &quot;€&quot;">
                  <c:v>88282.97</c:v>
                </c:pt>
                <c:pt idx="619" formatCode="#,##0\ &quot;€&quot;">
                  <c:v>791849.82</c:v>
                </c:pt>
                <c:pt idx="620" formatCode="#,##0\ &quot;€&quot;">
                  <c:v>84112.72</c:v>
                </c:pt>
                <c:pt idx="621" formatCode="#,##0\ &quot;€&quot;">
                  <c:v>56202.12</c:v>
                </c:pt>
                <c:pt idx="622" formatCode="#,##0\ &quot;€&quot;">
                  <c:v>65500</c:v>
                </c:pt>
                <c:pt idx="623" formatCode="#,##0\ &quot;€&quot;">
                  <c:v>70625.039999999994</c:v>
                </c:pt>
                <c:pt idx="624" formatCode="#,##0\ &quot;€&quot;">
                  <c:v>45912.27</c:v>
                </c:pt>
                <c:pt idx="625" formatCode="#,##0\ &quot;€&quot;">
                  <c:v>38322</c:v>
                </c:pt>
                <c:pt idx="626" formatCode="#,##0\ &quot;€&quot;">
                  <c:v>51087.75</c:v>
                </c:pt>
                <c:pt idx="627" formatCode="#,##0\ &quot;€&quot;">
                  <c:v>108188.48</c:v>
                </c:pt>
                <c:pt idx="628" formatCode="#,##0\ &quot;€&quot;">
                  <c:v>4226.5200000000004</c:v>
                </c:pt>
                <c:pt idx="629" formatCode="#,##0\ &quot;€&quot;">
                  <c:v>11168.07</c:v>
                </c:pt>
                <c:pt idx="630" formatCode="#,##0\ &quot;€&quot;">
                  <c:v>49147.49</c:v>
                </c:pt>
                <c:pt idx="631" formatCode="#,##0\ &quot;€&quot;">
                  <c:v>79108.3</c:v>
                </c:pt>
                <c:pt idx="632" formatCode="#,##0\ &quot;€&quot;">
                  <c:v>30938.799999999999</c:v>
                </c:pt>
                <c:pt idx="633" formatCode="#,##0\ &quot;€&quot;">
                  <c:v>91101.440000000002</c:v>
                </c:pt>
                <c:pt idx="634" formatCode="#,##0\ &quot;€&quot;">
                  <c:v>51513.13</c:v>
                </c:pt>
                <c:pt idx="635" formatCode="#,##0\ &quot;€&quot;">
                  <c:v>62942.86</c:v>
                </c:pt>
                <c:pt idx="636" formatCode="#,##0\ &quot;€&quot;">
                  <c:v>64588.45</c:v>
                </c:pt>
                <c:pt idx="637" formatCode="#,##0\ &quot;€&quot;">
                  <c:v>48027.03</c:v>
                </c:pt>
                <c:pt idx="638" formatCode="#,##0\ &quot;€&quot;">
                  <c:v>61296.58</c:v>
                </c:pt>
                <c:pt idx="639" formatCode="#,##0\ &quot;€&quot;">
                  <c:v>78818.47</c:v>
                </c:pt>
                <c:pt idx="640" formatCode="#,##0\ &quot;€&quot;">
                  <c:v>70444.259999999995</c:v>
                </c:pt>
                <c:pt idx="641" formatCode="#,##0\ &quot;€&quot;">
                  <c:v>54945.38</c:v>
                </c:pt>
                <c:pt idx="642" formatCode="#,##0\ &quot;€&quot;">
                  <c:v>31327.42</c:v>
                </c:pt>
                <c:pt idx="643" formatCode="#,##0\ &quot;€&quot;">
                  <c:v>52194.44</c:v>
                </c:pt>
                <c:pt idx="644" formatCode="#,##0\ &quot;€&quot;">
                  <c:v>73979.38</c:v>
                </c:pt>
                <c:pt idx="645" formatCode="#,##0\ &quot;€&quot;">
                  <c:v>90961.24</c:v>
                </c:pt>
                <c:pt idx="646" formatCode="#,##0\ &quot;€&quot;">
                  <c:v>57937</c:v>
                </c:pt>
                <c:pt idx="647" formatCode="#,##0\ &quot;€&quot;">
                  <c:v>74264.710000000006</c:v>
                </c:pt>
                <c:pt idx="648" formatCode="#,##0\ &quot;€&quot;">
                  <c:v>42068.47</c:v>
                </c:pt>
                <c:pt idx="649" formatCode="#,##0\ &quot;€&quot;">
                  <c:v>69598.67</c:v>
                </c:pt>
                <c:pt idx="650" formatCode="#,##0\ &quot;€&quot;">
                  <c:v>216626.37</c:v>
                </c:pt>
                <c:pt idx="651" formatCode="#,##0\ &quot;€&quot;">
                  <c:v>124380.28</c:v>
                </c:pt>
                <c:pt idx="652" formatCode="#,##0\ &quot;€&quot;">
                  <c:v>81035</c:v>
                </c:pt>
                <c:pt idx="653" formatCode="#,##0\ &quot;€&quot;">
                  <c:v>126680.69</c:v>
                </c:pt>
                <c:pt idx="654" formatCode="#,##0\ &quot;€&quot;">
                  <c:v>71912.11</c:v>
                </c:pt>
                <c:pt idx="655" formatCode="#,##0\ &quot;€&quot;">
                  <c:v>73962.8</c:v>
                </c:pt>
                <c:pt idx="656" formatCode="#,##0\ &quot;€&quot;">
                  <c:v>55771.38</c:v>
                </c:pt>
                <c:pt idx="657" formatCode="#,##0\ &quot;€&quot;">
                  <c:v>46182.58</c:v>
                </c:pt>
                <c:pt idx="658" formatCode="#,##0\ &quot;€&quot;">
                  <c:v>73165.8</c:v>
                </c:pt>
                <c:pt idx="659" formatCode="#,##0\ &quot;€&quot;">
                  <c:v>72809.52</c:v>
                </c:pt>
                <c:pt idx="660" formatCode="#,##0\ &quot;€&quot;">
                  <c:v>50070.63</c:v>
                </c:pt>
                <c:pt idx="661" formatCode="#,##0\ &quot;€&quot;">
                  <c:v>59306.05</c:v>
                </c:pt>
                <c:pt idx="662" formatCode="#,##0\ &quot;€&quot;">
                  <c:v>75765.5</c:v>
                </c:pt>
                <c:pt idx="663" formatCode="#,##0\ &quot;€&quot;">
                  <c:v>44250.55</c:v>
                </c:pt>
                <c:pt idx="664" formatCode="#,##0\ &quot;€&quot;">
                  <c:v>94017.279999999999</c:v>
                </c:pt>
                <c:pt idx="665" formatCode="#,##0\ &quot;€&quot;">
                  <c:v>126820.25</c:v>
                </c:pt>
                <c:pt idx="666" formatCode="#,##0\ &quot;€&quot;">
                  <c:v>35932.5</c:v>
                </c:pt>
                <c:pt idx="667" formatCode="#,##0\ &quot;€&quot;">
                  <c:v>93792.83</c:v>
                </c:pt>
                <c:pt idx="668" formatCode="#,##0\ &quot;€&quot;">
                  <c:v>83263.63</c:v>
                </c:pt>
                <c:pt idx="669" formatCode="#,##0\ &quot;€&quot;">
                  <c:v>62829</c:v>
                </c:pt>
                <c:pt idx="670" formatCode="#,##0\ &quot;€&quot;">
                  <c:v>80608.800000000003</c:v>
                </c:pt>
                <c:pt idx="671" formatCode="#,##0\ &quot;€&quot;">
                  <c:v>59731.5</c:v>
                </c:pt>
                <c:pt idx="672" formatCode="#,##0\ &quot;€&quot;">
                  <c:v>125057</c:v>
                </c:pt>
                <c:pt idx="673" formatCode="#,##0\ &quot;€&quot;">
                  <c:v>58580</c:v>
                </c:pt>
                <c:pt idx="674" formatCode="#,##0\ &quot;€&quot;">
                  <c:v>69659.09</c:v>
                </c:pt>
                <c:pt idx="675" formatCode="#,##0\ &quot;€&quot;">
                  <c:v>144513.74</c:v>
                </c:pt>
                <c:pt idx="676" formatCode="#,##0\ &quot;€&quot;">
                  <c:v>60317.63</c:v>
                </c:pt>
                <c:pt idx="677" formatCode="#,##0\ &quot;€&quot;">
                  <c:v>60811.48</c:v>
                </c:pt>
                <c:pt idx="678" formatCode="#,##0\ &quot;€&quot;">
                  <c:v>87370.25</c:v>
                </c:pt>
                <c:pt idx="679" formatCode="#,##0\ &quot;€&quot;">
                  <c:v>92976.22</c:v>
                </c:pt>
                <c:pt idx="680" formatCode="#,##0\ &quot;€&quot;">
                  <c:v>80088</c:v>
                </c:pt>
                <c:pt idx="681" formatCode="#,##0\ &quot;€&quot;">
                  <c:v>101872</c:v>
                </c:pt>
                <c:pt idx="682" formatCode="#,##0\ &quot;€&quot;">
                  <c:v>51413.29</c:v>
                </c:pt>
                <c:pt idx="683" formatCode="#,##0\ &quot;€&quot;">
                  <c:v>58826</c:v>
                </c:pt>
                <c:pt idx="684" formatCode="#,##0\ &quot;€&quot;">
                  <c:v>52827.32</c:v>
                </c:pt>
                <c:pt idx="685" formatCode="#,##0\ &quot;€&quot;">
                  <c:v>49069.67</c:v>
                </c:pt>
                <c:pt idx="686" formatCode="#,##0\ &quot;€&quot;">
                  <c:v>110725.03</c:v>
                </c:pt>
                <c:pt idx="687" formatCode="#,##0\ &quot;€&quot;">
                  <c:v>42455.81</c:v>
                </c:pt>
                <c:pt idx="688" formatCode="#,##0\ &quot;€&quot;">
                  <c:v>101125.13</c:v>
                </c:pt>
                <c:pt idx="689" formatCode="#,##0\ &quot;€&quot;">
                  <c:v>79842.16</c:v>
                </c:pt>
                <c:pt idx="690" formatCode="#,##0\ &quot;€&quot;">
                  <c:v>128714.84</c:v>
                </c:pt>
                <c:pt idx="691" formatCode="#,##0\ &quot;€&quot;">
                  <c:v>85315.94</c:v>
                </c:pt>
                <c:pt idx="692" formatCode="#,##0\ &quot;€&quot;">
                  <c:v>19299.12</c:v>
                </c:pt>
                <c:pt idx="693" formatCode="#,##0\ &quot;€&quot;">
                  <c:v>58322.04</c:v>
                </c:pt>
                <c:pt idx="694" formatCode="#,##0\ &quot;€&quot;">
                  <c:v>28096.29</c:v>
                </c:pt>
                <c:pt idx="695" formatCode="#,##0\ &quot;€&quot;">
                  <c:v>104187.32</c:v>
                </c:pt>
                <c:pt idx="696" formatCode="#,##0\ &quot;€&quot;">
                  <c:v>21529.88</c:v>
                </c:pt>
                <c:pt idx="697" formatCode="#,##0\ &quot;€&quot;">
                  <c:v>37405.379999999997</c:v>
                </c:pt>
                <c:pt idx="698" formatCode="#,##0\ &quot;€&quot;">
                  <c:v>76414.11</c:v>
                </c:pt>
                <c:pt idx="699" formatCode="#,##0\ &quot;€&quot;">
                  <c:v>187074.45</c:v>
                </c:pt>
                <c:pt idx="700" formatCode="#,##0\ &quot;€&quot;">
                  <c:v>74411.429999999993</c:v>
                </c:pt>
                <c:pt idx="701" formatCode="#,##0\ &quot;€&quot;">
                  <c:v>87650.19</c:v>
                </c:pt>
                <c:pt idx="702" formatCode="#,##0\ &quot;€&quot;">
                  <c:v>145782.88</c:v>
                </c:pt>
                <c:pt idx="703" formatCode="#,##0\ &quot;€&quot;">
                  <c:v>208000</c:v>
                </c:pt>
                <c:pt idx="704" formatCode="#,##0\ &quot;€&quot;">
                  <c:v>69887.11</c:v>
                </c:pt>
                <c:pt idx="705" formatCode="#,##0\ &quot;€&quot;">
                  <c:v>85959.679999999993</c:v>
                </c:pt>
                <c:pt idx="706" formatCode="#,##0\ &quot;€&quot;">
                  <c:v>52830.45</c:v>
                </c:pt>
                <c:pt idx="707" formatCode="#,##0\ &quot;€&quot;">
                  <c:v>78540.320000000007</c:v>
                </c:pt>
                <c:pt idx="708" formatCode="#,##0\ &quot;€&quot;">
                  <c:v>40838.57</c:v>
                </c:pt>
                <c:pt idx="709" formatCode="#,##0\ &quot;€&quot;">
                  <c:v>77440.75</c:v>
                </c:pt>
                <c:pt idx="710" formatCode="#,##0\ &quot;€&quot;">
                  <c:v>124269.44</c:v>
                </c:pt>
                <c:pt idx="711" formatCode="#,##0\ &quot;€&quot;">
                  <c:v>64755</c:v>
                </c:pt>
                <c:pt idx="712" formatCode="#,##0\ &quot;€&quot;">
                  <c:v>57758.62</c:v>
                </c:pt>
                <c:pt idx="713" formatCode="#,##0\ &quot;€&quot;">
                  <c:v>46452.21</c:v>
                </c:pt>
                <c:pt idx="714" formatCode="#,##0\ &quot;€&quot;">
                  <c:v>80377.5</c:v>
                </c:pt>
                <c:pt idx="715" formatCode="#,##0\ &quot;€&quot;">
                  <c:v>56381.59</c:v>
                </c:pt>
                <c:pt idx="716" formatCode="#,##0\ &quot;€&quot;">
                  <c:v>69849.34</c:v>
                </c:pt>
                <c:pt idx="717" formatCode="#,##0\ &quot;€&quot;">
                  <c:v>42656.03</c:v>
                </c:pt>
                <c:pt idx="718" formatCode="#,##0\ &quot;€&quot;">
                  <c:v>45333.5</c:v>
                </c:pt>
                <c:pt idx="719" formatCode="#,##0\ &quot;€&quot;">
                  <c:v>54208.73</c:v>
                </c:pt>
                <c:pt idx="720" formatCode="#,##0\ &quot;€&quot;">
                  <c:v>46253.43</c:v>
                </c:pt>
                <c:pt idx="721" formatCode="#,##0\ &quot;€&quot;">
                  <c:v>42200</c:v>
                </c:pt>
                <c:pt idx="722" formatCode="#,##0\ &quot;€&quot;">
                  <c:v>64918.06</c:v>
                </c:pt>
                <c:pt idx="723" formatCode="#,##0\ &quot;€&quot;">
                  <c:v>56257.08</c:v>
                </c:pt>
                <c:pt idx="724" formatCode="#,##0\ &quot;€&quot;">
                  <c:v>107689.49</c:v>
                </c:pt>
                <c:pt idx="725" formatCode="#,##0\ &quot;€&quot;">
                  <c:v>70382.09</c:v>
                </c:pt>
                <c:pt idx="726" formatCode="#,##0\ &quot;€&quot;">
                  <c:v>85136.42</c:v>
                </c:pt>
                <c:pt idx="727" formatCode="#,##0\ &quot;€&quot;">
                  <c:v>58532.74</c:v>
                </c:pt>
                <c:pt idx="728" formatCode="#,##0\ &quot;€&quot;">
                  <c:v>84185.8</c:v>
                </c:pt>
                <c:pt idx="729" formatCode="#,##0\ &quot;€&quot;">
                  <c:v>112806.23</c:v>
                </c:pt>
                <c:pt idx="730" formatCode="#,##0\ &quot;€&quot;">
                  <c:v>43174.91</c:v>
                </c:pt>
                <c:pt idx="731" formatCode="#,##0\ &quot;€&quot;">
                  <c:v>57335.31</c:v>
                </c:pt>
                <c:pt idx="732" formatCode="#,##0\ &quot;€&quot;">
                  <c:v>75963.44</c:v>
                </c:pt>
                <c:pt idx="733" formatCode="#,##0\ &quot;€&quot;">
                  <c:v>39460.78</c:v>
                </c:pt>
                <c:pt idx="734" formatCode="#,##0\ &quot;€&quot;">
                  <c:v>87011.67</c:v>
                </c:pt>
                <c:pt idx="735" formatCode="#,##0\ &quot;€&quot;">
                  <c:v>58572.97</c:v>
                </c:pt>
                <c:pt idx="736" formatCode="#,##0\ &quot;€&quot;">
                  <c:v>50611</c:v>
                </c:pt>
                <c:pt idx="737" formatCode="#,##0\ &quot;€&quot;">
                  <c:v>61317.63</c:v>
                </c:pt>
                <c:pt idx="738" formatCode="#,##0\ &quot;€&quot;">
                  <c:v>40387.379999999997</c:v>
                </c:pt>
                <c:pt idx="739" formatCode="#,##0\ &quot;€&quot;">
                  <c:v>119359</c:v>
                </c:pt>
                <c:pt idx="740" formatCode="#,##0\ &quot;€&quot;">
                  <c:v>47107.54</c:v>
                </c:pt>
                <c:pt idx="741" formatCode="#,##0\ &quot;€&quot;">
                  <c:v>65306.32</c:v>
                </c:pt>
                <c:pt idx="742" formatCode="#,##0\ &quot;€&quot;">
                  <c:v>139598.76999999999</c:v>
                </c:pt>
                <c:pt idx="743" formatCode="#,##0\ &quot;€&quot;">
                  <c:v>45914.2</c:v>
                </c:pt>
                <c:pt idx="744" formatCode="#,##0\ &quot;€&quot;">
                  <c:v>364466.91</c:v>
                </c:pt>
                <c:pt idx="745" formatCode="#,##0\ &quot;€&quot;">
                  <c:v>55344.3</c:v>
                </c:pt>
                <c:pt idx="746" formatCode="#,##0\ &quot;€&quot;">
                  <c:v>105616.85</c:v>
                </c:pt>
                <c:pt idx="747" formatCode="#,##0\ &quot;€&quot;">
                  <c:v>65139.64</c:v>
                </c:pt>
                <c:pt idx="748" formatCode="#,##0\ &quot;€&quot;">
                  <c:v>133616.35</c:v>
                </c:pt>
                <c:pt idx="749" formatCode="#,##0\ &quot;€&quot;">
                  <c:v>42184.01</c:v>
                </c:pt>
                <c:pt idx="750" formatCode="#,##0\ &quot;€&quot;">
                  <c:v>79889.7</c:v>
                </c:pt>
                <c:pt idx="751" formatCode="#,##0\ &quot;€&quot;">
                  <c:v>66002.929999999993</c:v>
                </c:pt>
                <c:pt idx="752" formatCode="#,##0\ &quot;€&quot;">
                  <c:v>37468</c:v>
                </c:pt>
                <c:pt idx="753" formatCode="#,##0\ &quot;€&quot;">
                  <c:v>70783.039999999994</c:v>
                </c:pt>
                <c:pt idx="754" formatCode="#,##0\ &quot;€&quot;">
                  <c:v>152167.20000000001</c:v>
                </c:pt>
                <c:pt idx="755" formatCode="#,##0\ &quot;€&quot;">
                  <c:v>153166.32999999999</c:v>
                </c:pt>
                <c:pt idx="756" formatCode="#,##0\ &quot;€&quot;">
                  <c:v>56911.55</c:v>
                </c:pt>
                <c:pt idx="757" formatCode="#,##0\ &quot;€&quot;">
                  <c:v>69763.759999999995</c:v>
                </c:pt>
                <c:pt idx="758" formatCode="#,##0\ &quot;€&quot;">
                  <c:v>67029.039999999994</c:v>
                </c:pt>
                <c:pt idx="759" formatCode="#,##0\ &quot;€&quot;">
                  <c:v>41231.39</c:v>
                </c:pt>
                <c:pt idx="760" formatCode="#,##0\ &quot;€&quot;">
                  <c:v>88398.2</c:v>
                </c:pt>
                <c:pt idx="761" formatCode="#,##0\ &quot;€&quot;">
                  <c:v>49370.67</c:v>
                </c:pt>
                <c:pt idx="762" formatCode="#,##0\ &quot;€&quot;">
                  <c:v>78483.47</c:v>
                </c:pt>
                <c:pt idx="763" formatCode="#,##0\ &quot;€&quot;">
                  <c:v>76854.14</c:v>
                </c:pt>
                <c:pt idx="764" formatCode="#,##0\ &quot;€&quot;">
                  <c:v>66715.53</c:v>
                </c:pt>
                <c:pt idx="765" formatCode="#,##0\ &quot;€&quot;">
                  <c:v>152658.82</c:v>
                </c:pt>
                <c:pt idx="766" formatCode="#,##0\ &quot;€&quot;">
                  <c:v>77507.23</c:v>
                </c:pt>
                <c:pt idx="767" formatCode="#,##0\ &quot;€&quot;">
                  <c:v>68640</c:v>
                </c:pt>
                <c:pt idx="768" formatCode="#,##0\ &quot;€&quot;">
                  <c:v>53125.14</c:v>
                </c:pt>
                <c:pt idx="769" formatCode="#,##0\ &quot;€&quot;">
                  <c:v>125933</c:v>
                </c:pt>
                <c:pt idx="770" formatCode="#,##0\ &quot;€&quot;">
                  <c:v>77730.100000000006</c:v>
                </c:pt>
                <c:pt idx="771" formatCode="#,##0\ &quot;€&quot;">
                  <c:v>45211.360000000001</c:v>
                </c:pt>
                <c:pt idx="772" formatCode="#,##0\ &quot;€&quot;">
                  <c:v>69368.27</c:v>
                </c:pt>
                <c:pt idx="773" formatCode="#,##0\ &quot;€&quot;">
                  <c:v>29686.23</c:v>
                </c:pt>
                <c:pt idx="774" formatCode="#,##0\ &quot;€&quot;">
                  <c:v>46222.76</c:v>
                </c:pt>
                <c:pt idx="775" formatCode="#,##0\ &quot;€&quot;">
                  <c:v>66858.820000000007</c:v>
                </c:pt>
                <c:pt idx="776" formatCode="#,##0\ &quot;€&quot;">
                  <c:v>58799.06</c:v>
                </c:pt>
                <c:pt idx="777" formatCode="#,##0\ &quot;€&quot;">
                  <c:v>83096.3</c:v>
                </c:pt>
                <c:pt idx="778" formatCode="#,##0\ &quot;€&quot;">
                  <c:v>77867.839999999997</c:v>
                </c:pt>
                <c:pt idx="779" formatCode="#,##0\ &quot;€&quot;">
                  <c:v>171948.23</c:v>
                </c:pt>
                <c:pt idx="780" formatCode="#,##0\ &quot;€&quot;">
                  <c:v>68872.5</c:v>
                </c:pt>
                <c:pt idx="781" formatCode="#,##0\ &quot;€&quot;">
                  <c:v>85585.45</c:v>
                </c:pt>
                <c:pt idx="782" formatCode="#,##0\ &quot;€&quot;">
                  <c:v>61448.97</c:v>
                </c:pt>
                <c:pt idx="783" formatCode="#,##0\ &quot;€&quot;">
                  <c:v>73189.179999999993</c:v>
                </c:pt>
                <c:pt idx="784" formatCode="#,##0\ &quot;€&quot;">
                  <c:v>44736</c:v>
                </c:pt>
                <c:pt idx="785" formatCode="#,##0\ &quot;€&quot;">
                  <c:v>28857.86</c:v>
                </c:pt>
                <c:pt idx="786" formatCode="#,##0\ &quot;€&quot;">
                  <c:v>87456.88</c:v>
                </c:pt>
                <c:pt idx="787" formatCode="#,##0\ &quot;€&quot;">
                  <c:v>54712.36</c:v>
                </c:pt>
                <c:pt idx="788" formatCode="#,##0\ &quot;€&quot;">
                  <c:v>46364.53</c:v>
                </c:pt>
                <c:pt idx="789" formatCode="#,##0\ &quot;€&quot;">
                  <c:v>41389</c:v>
                </c:pt>
                <c:pt idx="790" formatCode="#,##0\ &quot;€&quot;">
                  <c:v>317158.84000000003</c:v>
                </c:pt>
                <c:pt idx="791" formatCode="#,##0\ &quot;€&quot;">
                  <c:v>86331.42</c:v>
                </c:pt>
                <c:pt idx="792" formatCode="#,##0\ &quot;€&quot;">
                  <c:v>65591.87</c:v>
                </c:pt>
                <c:pt idx="793" formatCode="#,##0\ &quot;€&quot;">
                  <c:v>77729.2</c:v>
                </c:pt>
                <c:pt idx="794" formatCode="#,##0\ &quot;€&quot;">
                  <c:v>54653.94</c:v>
                </c:pt>
                <c:pt idx="795" formatCode="#,##0\ &quot;€&quot;">
                  <c:v>90392.52</c:v>
                </c:pt>
                <c:pt idx="796" formatCode="#,##0\ &quot;€&quot;">
                  <c:v>122013.78</c:v>
                </c:pt>
                <c:pt idx="797" formatCode="#,##0\ &quot;€&quot;">
                  <c:v>44364.67</c:v>
                </c:pt>
                <c:pt idx="798" formatCode="#,##0\ &quot;€&quot;">
                  <c:v>74763.350000000006</c:v>
                </c:pt>
                <c:pt idx="799" formatCode="#,##0\ &quot;€&quot;">
                  <c:v>51332.72</c:v>
                </c:pt>
                <c:pt idx="800" formatCode="#,##0\ &quot;€&quot;">
                  <c:v>62675.8</c:v>
                </c:pt>
                <c:pt idx="801" formatCode="#,##0\ &quot;€&quot;">
                  <c:v>123037.78</c:v>
                </c:pt>
                <c:pt idx="802" formatCode="#,##0\ &quot;€&quot;">
                  <c:v>92139.85</c:v>
                </c:pt>
                <c:pt idx="803" formatCode="#,##0\ &quot;€&quot;">
                  <c:v>247907.09</c:v>
                </c:pt>
                <c:pt idx="804" formatCode="#,##0\ &quot;€&quot;">
                  <c:v>1141599.67</c:v>
                </c:pt>
                <c:pt idx="805" formatCode="#,##0\ &quot;€&quot;">
                  <c:v>48656</c:v>
                </c:pt>
                <c:pt idx="806" formatCode="#,##0\ &quot;€&quot;">
                  <c:v>32300.2</c:v>
                </c:pt>
                <c:pt idx="807" formatCode="#,##0\ &quot;€&quot;">
                  <c:v>101624.09</c:v>
                </c:pt>
                <c:pt idx="808" formatCode="#,##0\ &quot;€&quot;">
                  <c:v>51969.45</c:v>
                </c:pt>
                <c:pt idx="809" formatCode="#,##0\ &quot;€&quot;">
                  <c:v>242026.33</c:v>
                </c:pt>
                <c:pt idx="810" formatCode="#,##0\ &quot;€&quot;">
                  <c:v>62988.51</c:v>
                </c:pt>
                <c:pt idx="811" formatCode="#,##0\ &quot;€&quot;">
                  <c:v>85490.19</c:v>
                </c:pt>
                <c:pt idx="812" formatCode="#,##0\ &quot;€&quot;">
                  <c:v>38697.040000000001</c:v>
                </c:pt>
                <c:pt idx="813" formatCode="#,##0\ &quot;€&quot;">
                  <c:v>64295.06</c:v>
                </c:pt>
                <c:pt idx="814" formatCode="#,##0\ &quot;€&quot;">
                  <c:v>63391.74</c:v>
                </c:pt>
                <c:pt idx="815" formatCode="#,##0\ &quot;€&quot;">
                  <c:v>43964.06</c:v>
                </c:pt>
                <c:pt idx="816" formatCode="#,##0\ &quot;€&quot;">
                  <c:v>50084.86</c:v>
                </c:pt>
                <c:pt idx="817" formatCode="#,##0\ &quot;€&quot;">
                  <c:v>93084.43</c:v>
                </c:pt>
                <c:pt idx="818" formatCode="#,##0\ &quot;€&quot;">
                  <c:v>30738.18</c:v>
                </c:pt>
                <c:pt idx="819" formatCode="#,##0\ &quot;€&quot;">
                  <c:v>93635.44</c:v>
                </c:pt>
                <c:pt idx="820" formatCode="#,##0\ &quot;€&quot;">
                  <c:v>133583.19</c:v>
                </c:pt>
                <c:pt idx="821" formatCode="#,##0\ &quot;€&quot;">
                  <c:v>88696.55</c:v>
                </c:pt>
                <c:pt idx="822" formatCode="#,##0\ &quot;€&quot;">
                  <c:v>51141.58</c:v>
                </c:pt>
                <c:pt idx="823" formatCode="#,##0\ &quot;€&quot;">
                  <c:v>28369.17</c:v>
                </c:pt>
                <c:pt idx="824" formatCode="#,##0\ &quot;€&quot;">
                  <c:v>72505.440000000002</c:v>
                </c:pt>
                <c:pt idx="825" formatCode="#,##0\ &quot;€&quot;">
                  <c:v>-22205.67</c:v>
                </c:pt>
                <c:pt idx="826" formatCode="#,##0\ &quot;€&quot;">
                  <c:v>57412.23</c:v>
                </c:pt>
                <c:pt idx="827" formatCode="#,##0\ &quot;€&quot;">
                  <c:v>135831.79999999999</c:v>
                </c:pt>
                <c:pt idx="828" formatCode="#,##0\ &quot;€&quot;">
                  <c:v>73395.570000000007</c:v>
                </c:pt>
                <c:pt idx="829" formatCode="#,##0\ &quot;€&quot;">
                  <c:v>91965.119999999995</c:v>
                </c:pt>
                <c:pt idx="830" formatCode="#,##0\ &quot;€&quot;">
                  <c:v>82788.97</c:v>
                </c:pt>
                <c:pt idx="831" formatCode="#,##0\ &quot;€&quot;">
                  <c:v>72882.350000000006</c:v>
                </c:pt>
                <c:pt idx="832" formatCode="#,##0\ &quot;€&quot;">
                  <c:v>68050.240000000005</c:v>
                </c:pt>
                <c:pt idx="833" formatCode="#,##0\ &quot;€&quot;">
                  <c:v>76087.47</c:v>
                </c:pt>
                <c:pt idx="834" formatCode="#,##0\ &quot;€&quot;">
                  <c:v>36949.129999999997</c:v>
                </c:pt>
                <c:pt idx="835" formatCode="#,##0\ &quot;€&quot;">
                  <c:v>68505.39</c:v>
                </c:pt>
                <c:pt idx="836" formatCode="#,##0\ &quot;€&quot;">
                  <c:v>49807.4</c:v>
                </c:pt>
                <c:pt idx="837" formatCode="#,##0\ &quot;€&quot;">
                  <c:v>218148.15</c:v>
                </c:pt>
                <c:pt idx="838" formatCode="#,##0\ &quot;€&quot;">
                  <c:v>64603.11</c:v>
                </c:pt>
                <c:pt idx="839" formatCode="#,##0\ &quot;€&quot;">
                  <c:v>56627.27</c:v>
                </c:pt>
                <c:pt idx="840" formatCode="#,##0\ &quot;€&quot;">
                  <c:v>58882.69</c:v>
                </c:pt>
                <c:pt idx="841" formatCode="#,##0\ &quot;€&quot;">
                  <c:v>31882.959999999999</c:v>
                </c:pt>
                <c:pt idx="842" formatCode="#,##0\ &quot;€&quot;">
                  <c:v>87560.38</c:v>
                </c:pt>
                <c:pt idx="843" formatCode="#,##0\ &quot;€&quot;">
                  <c:v>111415.75</c:v>
                </c:pt>
                <c:pt idx="844" formatCode="#,##0\ &quot;€&quot;">
                  <c:v>64289.67</c:v>
                </c:pt>
                <c:pt idx="845" formatCode="#,##0\ &quot;€&quot;">
                  <c:v>45390.69</c:v>
                </c:pt>
                <c:pt idx="846" formatCode="#,##0\ &quot;€&quot;">
                  <c:v>176512.63</c:v>
                </c:pt>
                <c:pt idx="847" formatCode="#,##0\ &quot;€&quot;">
                  <c:v>62354.55</c:v>
                </c:pt>
                <c:pt idx="848" formatCode="#,##0\ &quot;€&quot;">
                  <c:v>88185.06</c:v>
                </c:pt>
                <c:pt idx="849" formatCode="#,##0\ &quot;€&quot;">
                  <c:v>333984.93</c:v>
                </c:pt>
                <c:pt idx="850" formatCode="#,##0\ &quot;€&quot;">
                  <c:v>175079.1</c:v>
                </c:pt>
                <c:pt idx="851" formatCode="#,##0\ &quot;€&quot;">
                  <c:v>57866</c:v>
                </c:pt>
                <c:pt idx="852" formatCode="#,##0\ &quot;€&quot;">
                  <c:v>55200.68</c:v>
                </c:pt>
                <c:pt idx="853" formatCode="#,##0\ &quot;€&quot;">
                  <c:v>72877.84</c:v>
                </c:pt>
                <c:pt idx="854" formatCode="#,##0\ &quot;€&quot;">
                  <c:v>186760.6</c:v>
                </c:pt>
                <c:pt idx="855" formatCode="#,##0\ &quot;€&quot;">
                  <c:v>35708.629999999997</c:v>
                </c:pt>
                <c:pt idx="856" formatCode="#,##0\ &quot;€&quot;">
                  <c:v>27352.25</c:v>
                </c:pt>
                <c:pt idx="857" formatCode="#,##0\ &quot;€&quot;">
                  <c:v>71298.73</c:v>
                </c:pt>
                <c:pt idx="858" formatCode="#,##0\ &quot;€&quot;">
                  <c:v>65444.480000000003</c:v>
                </c:pt>
                <c:pt idx="859" formatCode="#,##0\ &quot;€&quot;">
                  <c:v>116469.45</c:v>
                </c:pt>
                <c:pt idx="860" formatCode="#,##0\ &quot;€&quot;">
                  <c:v>-654717.5</c:v>
                </c:pt>
                <c:pt idx="861" formatCode="#,##0\ &quot;€&quot;">
                  <c:v>40867.33</c:v>
                </c:pt>
                <c:pt idx="862" formatCode="#,##0\ &quot;€&quot;">
                  <c:v>49967.75</c:v>
                </c:pt>
                <c:pt idx="863" formatCode="#,##0\ &quot;€&quot;">
                  <c:v>96800.85</c:v>
                </c:pt>
                <c:pt idx="864" formatCode="#,##0\ &quot;€&quot;">
                  <c:v>63560.34</c:v>
                </c:pt>
                <c:pt idx="865" formatCode="#,##0\ &quot;€&quot;">
                  <c:v>76273.759999999995</c:v>
                </c:pt>
                <c:pt idx="866" formatCode="#,##0\ &quot;€&quot;">
                  <c:v>51077</c:v>
                </c:pt>
                <c:pt idx="867" formatCode="#,##0\ &quot;€&quot;">
                  <c:v>65785.09</c:v>
                </c:pt>
                <c:pt idx="868" formatCode="#,##0\ &quot;€&quot;">
                  <c:v>68998.64</c:v>
                </c:pt>
                <c:pt idx="869" formatCode="#,##0\ &quot;€&quot;">
                  <c:v>85272.56</c:v>
                </c:pt>
                <c:pt idx="870" formatCode="#,##0\ &quot;€&quot;">
                  <c:v>45596.67</c:v>
                </c:pt>
                <c:pt idx="871" formatCode="#,##0\ &quot;€&quot;">
                  <c:v>39493.980000000003</c:v>
                </c:pt>
                <c:pt idx="872" formatCode="#,##0\ &quot;€&quot;">
                  <c:v>124616.55</c:v>
                </c:pt>
                <c:pt idx="873" formatCode="#,##0\ &quot;€&quot;">
                  <c:v>69864.649999999994</c:v>
                </c:pt>
                <c:pt idx="874" formatCode="#,##0\ &quot;€&quot;">
                  <c:v>34604.269999999997</c:v>
                </c:pt>
                <c:pt idx="875" formatCode="#,##0\ &quot;€&quot;">
                  <c:v>81386.399999999994</c:v>
                </c:pt>
                <c:pt idx="876" formatCode="#,##0\ &quot;€&quot;">
                  <c:v>107265.52</c:v>
                </c:pt>
                <c:pt idx="877" formatCode="#,##0\ &quot;€&quot;">
                  <c:v>88424.85</c:v>
                </c:pt>
                <c:pt idx="878" formatCode="#,##0\ &quot;€&quot;">
                  <c:v>48269.3</c:v>
                </c:pt>
                <c:pt idx="879" formatCode="#,##0\ &quot;€&quot;">
                  <c:v>202327.67</c:v>
                </c:pt>
                <c:pt idx="880" formatCode="#,##0\ &quot;€&quot;">
                  <c:v>60960.54</c:v>
                </c:pt>
                <c:pt idx="881" formatCode="#,##0\ &quot;€&quot;">
                  <c:v>104491.82</c:v>
                </c:pt>
                <c:pt idx="882" formatCode="#,##0\ &quot;€&quot;">
                  <c:v>50330.11</c:v>
                </c:pt>
                <c:pt idx="883" formatCode="#,##0\ &quot;€&quot;">
                  <c:v>62110.23</c:v>
                </c:pt>
                <c:pt idx="884" formatCode="#,##0\ &quot;€&quot;">
                  <c:v>68508.679999999993</c:v>
                </c:pt>
                <c:pt idx="885" formatCode="#,##0\ &quot;€&quot;">
                  <c:v>63721.72</c:v>
                </c:pt>
                <c:pt idx="886" formatCode="#,##0\ &quot;€&quot;">
                  <c:v>37534.14</c:v>
                </c:pt>
                <c:pt idx="887" formatCode="#,##0\ &quot;€&quot;">
                  <c:v>73535.240000000005</c:v>
                </c:pt>
                <c:pt idx="888" formatCode="#,##0\ &quot;€&quot;">
                  <c:v>61498.78</c:v>
                </c:pt>
                <c:pt idx="889" formatCode="#,##0\ &quot;€&quot;">
                  <c:v>75954.33</c:v>
                </c:pt>
                <c:pt idx="890" formatCode="#,##0\ &quot;€&quot;">
                  <c:v>67517.95</c:v>
                </c:pt>
                <c:pt idx="891" formatCode="#,##0\ &quot;€&quot;">
                  <c:v>224926.55</c:v>
                </c:pt>
                <c:pt idx="892" formatCode="#,##0\ &quot;€&quot;">
                  <c:v>88458.75</c:v>
                </c:pt>
                <c:pt idx="893" formatCode="#,##0\ &quot;€&quot;">
                  <c:v>77198.679999999993</c:v>
                </c:pt>
                <c:pt idx="894" formatCode="#,##0\ &quot;€&quot;">
                  <c:v>52425.06</c:v>
                </c:pt>
                <c:pt idx="895" formatCode="#,##0\ &quot;€&quot;">
                  <c:v>77388</c:v>
                </c:pt>
                <c:pt idx="896" formatCode="#,##0\ &quot;€&quot;">
                  <c:v>136030.39000000001</c:v>
                </c:pt>
                <c:pt idx="897" formatCode="#,##0\ &quot;€&quot;">
                  <c:v>91329.73</c:v>
                </c:pt>
                <c:pt idx="898" formatCode="#,##0\ &quot;€&quot;">
                  <c:v>63411.59</c:v>
                </c:pt>
                <c:pt idx="899" formatCode="#,##0\ &quot;€&quot;">
                  <c:v>88490.3</c:v>
                </c:pt>
                <c:pt idx="900" formatCode="#,##0\ &quot;€&quot;">
                  <c:v>126231.14</c:v>
                </c:pt>
                <c:pt idx="901" formatCode="#,##0\ &quot;€&quot;">
                  <c:v>62680.23</c:v>
                </c:pt>
                <c:pt idx="902" formatCode="#,##0\ &quot;€&quot;">
                  <c:v>37755.1</c:v>
                </c:pt>
                <c:pt idx="903" formatCode="#,##0\ &quot;€&quot;">
                  <c:v>54499.12</c:v>
                </c:pt>
                <c:pt idx="904" formatCode="#,##0\ &quot;€&quot;">
                  <c:v>144426.15</c:v>
                </c:pt>
                <c:pt idx="905" formatCode="#,##0\ &quot;€&quot;">
                  <c:v>9550.6299999999992</c:v>
                </c:pt>
                <c:pt idx="906" formatCode="#,##0\ &quot;€&quot;">
                  <c:v>84352.960000000006</c:v>
                </c:pt>
                <c:pt idx="907" formatCode="#,##0\ &quot;€&quot;">
                  <c:v>52800</c:v>
                </c:pt>
                <c:pt idx="908" formatCode="#,##0\ &quot;€&quot;">
                  <c:v>79205.710000000006</c:v>
                </c:pt>
                <c:pt idx="909" formatCode="#,##0\ &quot;€&quot;">
                  <c:v>106374.01</c:v>
                </c:pt>
                <c:pt idx="910" formatCode="#,##0\ &quot;€&quot;">
                  <c:v>128600.95</c:v>
                </c:pt>
                <c:pt idx="911" formatCode="#,##0\ &quot;€&quot;">
                  <c:v>87450.28</c:v>
                </c:pt>
                <c:pt idx="912" formatCode="#,##0\ &quot;€&quot;">
                  <c:v>26432.43</c:v>
                </c:pt>
                <c:pt idx="913" formatCode="#,##0\ &quot;€&quot;">
                  <c:v>44844.06</c:v>
                </c:pt>
                <c:pt idx="914" formatCode="#,##0\ &quot;€&quot;">
                  <c:v>42729.33</c:v>
                </c:pt>
                <c:pt idx="915" formatCode="#,##0\ &quot;€&quot;">
                  <c:v>55920.52</c:v>
                </c:pt>
                <c:pt idx="916" formatCode="#,##0\ &quot;€&quot;">
                  <c:v>235493.43</c:v>
                </c:pt>
                <c:pt idx="917" formatCode="#,##0\ &quot;€&quot;">
                  <c:v>80159.94</c:v>
                </c:pt>
                <c:pt idx="918" formatCode="#,##0\ &quot;€&quot;">
                  <c:v>114943.99</c:v>
                </c:pt>
                <c:pt idx="919" formatCode="#,##0\ &quot;€&quot;">
                  <c:v>83233.62</c:v>
                </c:pt>
                <c:pt idx="920" formatCode="#,##0\ &quot;€&quot;">
                  <c:v>125718.31</c:v>
                </c:pt>
                <c:pt idx="921" formatCode="#,##0\ &quot;€&quot;">
                  <c:v>94603.85</c:v>
                </c:pt>
                <c:pt idx="922" formatCode="#,##0\ &quot;€&quot;">
                  <c:v>158585.28</c:v>
                </c:pt>
                <c:pt idx="923" formatCode="#,##0\ &quot;€&quot;">
                  <c:v>127597.96</c:v>
                </c:pt>
                <c:pt idx="924" formatCode="#,##0\ &quot;€&quot;">
                  <c:v>43966.13</c:v>
                </c:pt>
                <c:pt idx="925" formatCode="#,##0\ &quot;€&quot;">
                  <c:v>81042.52</c:v>
                </c:pt>
                <c:pt idx="926" formatCode="#,##0\ &quot;€&quot;">
                  <c:v>70214.490000000005</c:v>
                </c:pt>
                <c:pt idx="927" formatCode="#,##0\ &quot;€&quot;">
                  <c:v>157333.32999999999</c:v>
                </c:pt>
                <c:pt idx="928" formatCode="#,##0\ &quot;€&quot;">
                  <c:v>88438.57</c:v>
                </c:pt>
                <c:pt idx="929" formatCode="#,##0\ &quot;€&quot;">
                  <c:v>106538</c:v>
                </c:pt>
                <c:pt idx="930" formatCode="#,##0\ &quot;€&quot;">
                  <c:v>-101156.33</c:v>
                </c:pt>
                <c:pt idx="931" formatCode="#,##0\ &quot;€&quot;">
                  <c:v>166848.35</c:v>
                </c:pt>
                <c:pt idx="932" formatCode="#,##0\ &quot;€&quot;">
                  <c:v>80416.240000000005</c:v>
                </c:pt>
                <c:pt idx="933" formatCode="#,##0\ &quot;€&quot;">
                  <c:v>84867.76</c:v>
                </c:pt>
                <c:pt idx="934" formatCode="#,##0\ &quot;€&quot;">
                  <c:v>89026.73</c:v>
                </c:pt>
                <c:pt idx="935" formatCode="#,##0\ &quot;€&quot;">
                  <c:v>82901.600000000006</c:v>
                </c:pt>
                <c:pt idx="936" formatCode="#,##0\ &quot;€&quot;">
                  <c:v>72207.7</c:v>
                </c:pt>
                <c:pt idx="937" formatCode="#,##0\ &quot;€&quot;">
                  <c:v>83001.539999999994</c:v>
                </c:pt>
                <c:pt idx="938" formatCode="#,##0\ &quot;€&quot;">
                  <c:v>159882.57999999999</c:v>
                </c:pt>
                <c:pt idx="939" formatCode="#,##0\ &quot;€&quot;">
                  <c:v>64008.480000000003</c:v>
                </c:pt>
                <c:pt idx="940" formatCode="#,##0\ &quot;€&quot;">
                  <c:v>70818.22</c:v>
                </c:pt>
                <c:pt idx="941" formatCode="#,##0\ &quot;€&quot;">
                  <c:v>51688.57</c:v>
                </c:pt>
                <c:pt idx="942" formatCode="#,##0\ &quot;€&quot;">
                  <c:v>85603.57</c:v>
                </c:pt>
                <c:pt idx="943" formatCode="#,##0\ &quot;€&quot;">
                  <c:v>128719.5</c:v>
                </c:pt>
                <c:pt idx="944" formatCode="#,##0\ &quot;€&quot;">
                  <c:v>97690.27</c:v>
                </c:pt>
                <c:pt idx="945" formatCode="#,##0\ &quot;€&quot;">
                  <c:v>104680.2</c:v>
                </c:pt>
                <c:pt idx="946" formatCode="#,##0\ &quot;€&quot;">
                  <c:v>150814.82999999999</c:v>
                </c:pt>
                <c:pt idx="947" formatCode="#,##0\ &quot;€&quot;">
                  <c:v>174144.65</c:v>
                </c:pt>
                <c:pt idx="948" formatCode="#,##0\ &quot;€&quot;">
                  <c:v>136451.56</c:v>
                </c:pt>
                <c:pt idx="949" formatCode="#,##0\ &quot;€&quot;">
                  <c:v>52117.47</c:v>
                </c:pt>
                <c:pt idx="950" formatCode="#,##0\ &quot;€&quot;">
                  <c:v>74970.399999999994</c:v>
                </c:pt>
                <c:pt idx="951" formatCode="#,##0\ &quot;€&quot;">
                  <c:v>78659.600000000006</c:v>
                </c:pt>
                <c:pt idx="952" formatCode="#,##0\ &quot;€&quot;">
                  <c:v>65655.149999999994</c:v>
                </c:pt>
                <c:pt idx="953" formatCode="#,##0\ &quot;€&quot;">
                  <c:v>49533.14</c:v>
                </c:pt>
                <c:pt idx="954" formatCode="#,##0\ &quot;€&quot;">
                  <c:v>84968.29</c:v>
                </c:pt>
                <c:pt idx="955" formatCode="#,##0\ &quot;€&quot;">
                  <c:v>83908.13</c:v>
                </c:pt>
                <c:pt idx="956" formatCode="#,##0\ &quot;€&quot;">
                  <c:v>127660.38</c:v>
                </c:pt>
                <c:pt idx="957" formatCode="#,##0\ &quot;€&quot;">
                  <c:v>40760.230000000003</c:v>
                </c:pt>
                <c:pt idx="958" formatCode="#,##0\ &quot;€&quot;">
                  <c:v>138628.32</c:v>
                </c:pt>
                <c:pt idx="959" formatCode="#,##0\ &quot;€&quot;">
                  <c:v>74630.13</c:v>
                </c:pt>
                <c:pt idx="960" formatCode="#,##0\ &quot;€&quot;">
                  <c:v>46362.65</c:v>
                </c:pt>
                <c:pt idx="961" formatCode="#,##0\ &quot;€&quot;">
                  <c:v>74665</c:v>
                </c:pt>
                <c:pt idx="962" formatCode="#,##0\ &quot;€&quot;">
                  <c:v>92516.800000000003</c:v>
                </c:pt>
                <c:pt idx="963" formatCode="#,##0\ &quot;€&quot;">
                  <c:v>100415.6</c:v>
                </c:pt>
                <c:pt idx="964" formatCode="#,##0\ &quot;€&quot;">
                  <c:v>71481.070000000007</c:v>
                </c:pt>
                <c:pt idx="965" formatCode="#,##0\ &quot;€&quot;">
                  <c:v>86266.44</c:v>
                </c:pt>
                <c:pt idx="966" formatCode="#,##0\ &quot;€&quot;">
                  <c:v>77044</c:v>
                </c:pt>
                <c:pt idx="967" formatCode="#,##0\ &quot;€&quot;">
                  <c:v>49217.13</c:v>
                </c:pt>
                <c:pt idx="968" formatCode="#,##0\ &quot;€&quot;">
                  <c:v>77454.86</c:v>
                </c:pt>
                <c:pt idx="969" formatCode="#,##0\ &quot;€&quot;">
                  <c:v>93709.93</c:v>
                </c:pt>
                <c:pt idx="970" formatCode="#,##0\ &quot;€&quot;">
                  <c:v>56896.75</c:v>
                </c:pt>
                <c:pt idx="971" formatCode="#,##0\ &quot;€&quot;">
                  <c:v>62185.25</c:v>
                </c:pt>
                <c:pt idx="972" formatCode="#,##0\ &quot;€&quot;">
                  <c:v>67109.399999999994</c:v>
                </c:pt>
                <c:pt idx="973" formatCode="#,##0\ &quot;€&quot;">
                  <c:v>68852.899999999994</c:v>
                </c:pt>
                <c:pt idx="974" formatCode="#,##0\ &quot;€&quot;">
                  <c:v>119575.05</c:v>
                </c:pt>
                <c:pt idx="975" formatCode="#,##0\ &quot;€&quot;">
                  <c:v>148134.34</c:v>
                </c:pt>
                <c:pt idx="976" formatCode="#,##0\ &quot;€&quot;">
                  <c:v>45063.95</c:v>
                </c:pt>
                <c:pt idx="977" formatCode="#,##0\ &quot;€&quot;">
                  <c:v>101263.13</c:v>
                </c:pt>
                <c:pt idx="978" formatCode="#,##0\ &quot;€&quot;">
                  <c:v>99156.71</c:v>
                </c:pt>
                <c:pt idx="979" formatCode="#,##0\ &quot;€&quot;">
                  <c:v>133694</c:v>
                </c:pt>
                <c:pt idx="980" formatCode="#,##0\ &quot;€&quot;">
                  <c:v>103557.15</c:v>
                </c:pt>
                <c:pt idx="981" formatCode="#,##0\ &quot;€&quot;">
                  <c:v>94886.36</c:v>
                </c:pt>
                <c:pt idx="982" formatCode="#,##0\ &quot;€&quot;">
                  <c:v>123876.82</c:v>
                </c:pt>
                <c:pt idx="983" formatCode="#,##0\ &quot;€&quot;">
                  <c:v>63495.57</c:v>
                </c:pt>
                <c:pt idx="984" formatCode="#,##0\ &quot;€&quot;">
                  <c:v>127759.71</c:v>
                </c:pt>
                <c:pt idx="985" formatCode="#,##0\ &quot;€&quot;">
                  <c:v>86135.88</c:v>
                </c:pt>
                <c:pt idx="986" formatCode="#,##0\ &quot;€&quot;">
                  <c:v>69107.240000000005</c:v>
                </c:pt>
                <c:pt idx="987" formatCode="#,##0\ &quot;€&quot;">
                  <c:v>88412.29</c:v>
                </c:pt>
                <c:pt idx="988" formatCode="#,##0\ &quot;€&quot;">
                  <c:v>44024.67</c:v>
                </c:pt>
                <c:pt idx="989" formatCode="#,##0\ &quot;€&quot;">
                  <c:v>67995.88</c:v>
                </c:pt>
                <c:pt idx="990" formatCode="#,##0\ &quot;€&quot;">
                  <c:v>90302.43</c:v>
                </c:pt>
                <c:pt idx="991" formatCode="#,##0\ &quot;€&quot;">
                  <c:v>53883.47</c:v>
                </c:pt>
                <c:pt idx="992" formatCode="#,##0\ &quot;€&quot;">
                  <c:v>89167.88</c:v>
                </c:pt>
                <c:pt idx="993" formatCode="#,##0\ &quot;€&quot;">
                  <c:v>63441.79</c:v>
                </c:pt>
                <c:pt idx="994" formatCode="#,##0\ &quot;€&quot;">
                  <c:v>31353</c:v>
                </c:pt>
                <c:pt idx="995" formatCode="#,##0\ &quot;€&quot;">
                  <c:v>25017</c:v>
                </c:pt>
                <c:pt idx="996" formatCode="#,##0\ &quot;€&quot;">
                  <c:v>456005.47</c:v>
                </c:pt>
                <c:pt idx="997" formatCode="#,##0\ &quot;€&quot;">
                  <c:v>116764.89</c:v>
                </c:pt>
                <c:pt idx="998" formatCode="#,##0\ &quot;€&quot;">
                  <c:v>57259.38</c:v>
                </c:pt>
                <c:pt idx="999" formatCode="#,##0\ &quot;€&quot;">
                  <c:v>57126.18</c:v>
                </c:pt>
                <c:pt idx="1000" formatCode="#,##0\ &quot;€&quot;">
                  <c:v>58524.24</c:v>
                </c:pt>
                <c:pt idx="1001" formatCode="#,##0\ &quot;€&quot;">
                  <c:v>60231.96</c:v>
                </c:pt>
                <c:pt idx="1002" formatCode="#,##0\ &quot;€&quot;">
                  <c:v>61425.760000000002</c:v>
                </c:pt>
                <c:pt idx="1003" formatCode="#,##0\ &quot;€&quot;">
                  <c:v>222898.26</c:v>
                </c:pt>
                <c:pt idx="1004" formatCode="#,##0\ &quot;€&quot;">
                  <c:v>37023.760000000002</c:v>
                </c:pt>
                <c:pt idx="1005" formatCode="#,##0\ &quot;€&quot;">
                  <c:v>73623</c:v>
                </c:pt>
                <c:pt idx="1006" formatCode="#,##0\ &quot;€&quot;">
                  <c:v>42996.44</c:v>
                </c:pt>
                <c:pt idx="1007" formatCode="#,##0\ &quot;€&quot;">
                  <c:v>67840.97</c:v>
                </c:pt>
                <c:pt idx="1008" formatCode="#,##0\ &quot;€&quot;">
                  <c:v>49140.56</c:v>
                </c:pt>
                <c:pt idx="1009" formatCode="#,##0\ &quot;€&quot;">
                  <c:v>103676.07</c:v>
                </c:pt>
                <c:pt idx="1010" formatCode="#,##0\ &quot;€&quot;">
                  <c:v>200183.46</c:v>
                </c:pt>
                <c:pt idx="1011" formatCode="#,##0\ &quot;€&quot;">
                  <c:v>87995.87</c:v>
                </c:pt>
                <c:pt idx="1012" formatCode="#,##0\ &quot;€&quot;">
                  <c:v>93629.23</c:v>
                </c:pt>
                <c:pt idx="1013" formatCode="#,##0\ &quot;€&quot;">
                  <c:v>58500</c:v>
                </c:pt>
                <c:pt idx="1014" formatCode="#,##0\ &quot;€&quot;">
                  <c:v>70343.33</c:v>
                </c:pt>
                <c:pt idx="1015" formatCode="#,##0\ &quot;€&quot;">
                  <c:v>22455.18</c:v>
                </c:pt>
                <c:pt idx="1016" formatCode="#,##0\ &quot;€&quot;">
                  <c:v>73644.81</c:v>
                </c:pt>
                <c:pt idx="1017" formatCode="#,##0\ &quot;€&quot;">
                  <c:v>98393.69</c:v>
                </c:pt>
                <c:pt idx="1018" formatCode="#,##0\ &quot;€&quot;">
                  <c:v>69243.61</c:v>
                </c:pt>
                <c:pt idx="1019" formatCode="#,##0\ &quot;€&quot;">
                  <c:v>79164.78</c:v>
                </c:pt>
                <c:pt idx="1020" formatCode="#,##0\ &quot;€&quot;">
                  <c:v>30498</c:v>
                </c:pt>
                <c:pt idx="1021" formatCode="#,##0\ &quot;€&quot;">
                  <c:v>81334.25</c:v>
                </c:pt>
                <c:pt idx="1022" formatCode="#,##0\ &quot;€&quot;">
                  <c:v>92491.8</c:v>
                </c:pt>
                <c:pt idx="1023" formatCode="#,##0\ &quot;€&quot;">
                  <c:v>76614.05</c:v>
                </c:pt>
                <c:pt idx="1024" formatCode="#,##0\ &quot;€&quot;">
                  <c:v>33133.1</c:v>
                </c:pt>
                <c:pt idx="1025" formatCode="#,##0\ &quot;€&quot;">
                  <c:v>17326.43</c:v>
                </c:pt>
                <c:pt idx="1026" formatCode="#,##0\ &quot;€&quot;">
                  <c:v>71532.08</c:v>
                </c:pt>
                <c:pt idx="1027" formatCode="#,##0\ &quot;€&quot;">
                  <c:v>126818.45</c:v>
                </c:pt>
                <c:pt idx="1028" formatCode="#,##0\ &quot;€&quot;">
                  <c:v>48437.88</c:v>
                </c:pt>
                <c:pt idx="1029" formatCode="#,##0\ &quot;€&quot;">
                  <c:v>90235.55</c:v>
                </c:pt>
                <c:pt idx="1030" formatCode="#,##0\ &quot;€&quot;">
                  <c:v>141699.25</c:v>
                </c:pt>
                <c:pt idx="1031" formatCode="#,##0\ &quot;€&quot;">
                  <c:v>89352</c:v>
                </c:pt>
                <c:pt idx="1032" formatCode="#,##0\ &quot;€&quot;">
                  <c:v>62406.41</c:v>
                </c:pt>
                <c:pt idx="1033" formatCode="#,##0\ &quot;€&quot;">
                  <c:v>64271.29</c:v>
                </c:pt>
                <c:pt idx="1034" formatCode="#,##0\ &quot;€&quot;">
                  <c:v>92453.98</c:v>
                </c:pt>
                <c:pt idx="1035" formatCode="#,##0\ &quot;€&quot;">
                  <c:v>75073.77</c:v>
                </c:pt>
                <c:pt idx="1036" formatCode="#,##0\ &quot;€&quot;">
                  <c:v>51099.49</c:v>
                </c:pt>
                <c:pt idx="1037" formatCode="#,##0\ &quot;€&quot;">
                  <c:v>83202.13</c:v>
                </c:pt>
                <c:pt idx="1038" formatCode="#,##0\ &quot;€&quot;">
                  <c:v>125282.24000000001</c:v>
                </c:pt>
                <c:pt idx="1039" formatCode="#,##0\ &quot;€&quot;">
                  <c:v>57093.57</c:v>
                </c:pt>
                <c:pt idx="1040" formatCode="#,##0\ &quot;€&quot;">
                  <c:v>68585.259999999995</c:v>
                </c:pt>
                <c:pt idx="1041" formatCode="#,##0\ &quot;€&quot;">
                  <c:v>78336.61</c:v>
                </c:pt>
                <c:pt idx="1042" formatCode="#,##0\ &quot;€&quot;">
                  <c:v>55719.46</c:v>
                </c:pt>
                <c:pt idx="1043" formatCode="#,##0\ &quot;€&quot;">
                  <c:v>78545.399999999994</c:v>
                </c:pt>
                <c:pt idx="1044" formatCode="#,##0\ &quot;€&quot;">
                  <c:v>78586.25</c:v>
                </c:pt>
                <c:pt idx="1045" formatCode="#,##0\ &quot;€&quot;">
                  <c:v>44829.89</c:v>
                </c:pt>
                <c:pt idx="1046" formatCode="#,##0\ &quot;€&quot;">
                  <c:v>54597.25</c:v>
                </c:pt>
                <c:pt idx="1047" formatCode="#,##0\ &quot;€&quot;">
                  <c:v>26289</c:v>
                </c:pt>
                <c:pt idx="1048" formatCode="#,##0\ &quot;€&quot;">
                  <c:v>113676.96</c:v>
                </c:pt>
                <c:pt idx="1049" formatCode="#,##0\ &quot;€&quot;">
                  <c:v>58306.89</c:v>
                </c:pt>
                <c:pt idx="1050" formatCode="#,##0\ &quot;€&quot;">
                  <c:v>53307.95</c:v>
                </c:pt>
                <c:pt idx="1051" formatCode="#,##0\ &quot;€&quot;">
                  <c:v>129263.81</c:v>
                </c:pt>
                <c:pt idx="1052" formatCode="#,##0\ &quot;€&quot;">
                  <c:v>8683.1299999999992</c:v>
                </c:pt>
                <c:pt idx="1053" formatCode="#,##0\ &quot;€&quot;">
                  <c:v>54111.97</c:v>
                </c:pt>
                <c:pt idx="1054" formatCode="#,##0\ &quot;€&quot;">
                  <c:v>70351.67</c:v>
                </c:pt>
                <c:pt idx="1055" formatCode="#,##0\ &quot;€&quot;">
                  <c:v>41200</c:v>
                </c:pt>
                <c:pt idx="1056" formatCode="#,##0\ &quot;€&quot;">
                  <c:v>77344.36</c:v>
                </c:pt>
                <c:pt idx="1057" formatCode="#,##0\ &quot;€&quot;">
                  <c:v>53761.25</c:v>
                </c:pt>
                <c:pt idx="1058" formatCode="#,##0\ &quot;€&quot;">
                  <c:v>43088.56</c:v>
                </c:pt>
                <c:pt idx="1059" formatCode="#,##0\ &quot;€&quot;">
                  <c:v>56653.43</c:v>
                </c:pt>
                <c:pt idx="1060" formatCode="#,##0\ &quot;€&quot;">
                  <c:v>72144.28</c:v>
                </c:pt>
                <c:pt idx="1061" formatCode="#,##0\ &quot;€&quot;">
                  <c:v>-1168</c:v>
                </c:pt>
                <c:pt idx="1062" formatCode="#,##0\ &quot;€&quot;">
                  <c:v>86121.29</c:v>
                </c:pt>
                <c:pt idx="1063" formatCode="#,##0\ &quot;€&quot;">
                  <c:v>162173.28</c:v>
                </c:pt>
                <c:pt idx="1064" formatCode="#,##0\ &quot;€&quot;">
                  <c:v>93210.92</c:v>
                </c:pt>
                <c:pt idx="1065" formatCode="#,##0\ &quot;€&quot;">
                  <c:v>70950.67</c:v>
                </c:pt>
                <c:pt idx="1066" formatCode="#,##0\ &quot;€&quot;">
                  <c:v>73166.25</c:v>
                </c:pt>
                <c:pt idx="1067" formatCode="#,##0\ &quot;€&quot;">
                  <c:v>79788.78</c:v>
                </c:pt>
                <c:pt idx="1068" formatCode="#,##0\ &quot;€&quot;">
                  <c:v>140083.82999999999</c:v>
                </c:pt>
                <c:pt idx="1069" formatCode="#,##0\ &quot;€&quot;">
                  <c:v>68585.460000000006</c:v>
                </c:pt>
                <c:pt idx="1070" formatCode="#,##0\ &quot;€&quot;">
                  <c:v>92657.31</c:v>
                </c:pt>
                <c:pt idx="1071" formatCode="#,##0\ &quot;€&quot;">
                  <c:v>25547.66</c:v>
                </c:pt>
                <c:pt idx="1072" formatCode="#,##0\ &quot;€&quot;">
                  <c:v>80640.47</c:v>
                </c:pt>
                <c:pt idx="1073" formatCode="#,##0\ &quot;€&quot;">
                  <c:v>141670.73000000001</c:v>
                </c:pt>
                <c:pt idx="1074" formatCode="#,##0\ &quot;€&quot;">
                  <c:v>161849.82999999999</c:v>
                </c:pt>
                <c:pt idx="1075" formatCode="#,##0\ &quot;€&quot;">
                  <c:v>154749.62</c:v>
                </c:pt>
                <c:pt idx="1076" formatCode="#,##0\ &quot;€&quot;">
                  <c:v>115488.69</c:v>
                </c:pt>
                <c:pt idx="1077" formatCode="#,##0\ &quot;€&quot;">
                  <c:v>98255.88</c:v>
                </c:pt>
                <c:pt idx="1078" formatCode="#,##0\ &quot;€&quot;">
                  <c:v>52392.23</c:v>
                </c:pt>
                <c:pt idx="1079" formatCode="#,##0\ &quot;€&quot;">
                  <c:v>76552.350000000006</c:v>
                </c:pt>
                <c:pt idx="1080" formatCode="#,##0\ &quot;€&quot;">
                  <c:v>83709.850000000006</c:v>
                </c:pt>
                <c:pt idx="1081" formatCode="#,##0\ &quot;€&quot;">
                  <c:v>118686.44</c:v>
                </c:pt>
                <c:pt idx="1082" formatCode="#,##0\ &quot;€&quot;">
                  <c:v>82303.92</c:v>
                </c:pt>
                <c:pt idx="1083" formatCode="#,##0\ &quot;€&quot;">
                  <c:v>67447.95</c:v>
                </c:pt>
                <c:pt idx="1084" formatCode="#,##0\ &quot;€&quot;">
                  <c:v>46839.1</c:v>
                </c:pt>
                <c:pt idx="1085" formatCode="#,##0\ &quot;€&quot;">
                  <c:v>103187.71</c:v>
                </c:pt>
                <c:pt idx="1086" formatCode="#,##0\ &quot;€&quot;">
                  <c:v>79547.5</c:v>
                </c:pt>
                <c:pt idx="1087" formatCode="#,##0\ &quot;€&quot;">
                  <c:v>74293.429999999993</c:v>
                </c:pt>
                <c:pt idx="1088" formatCode="#,##0\ &quot;€&quot;">
                  <c:v>45052.04</c:v>
                </c:pt>
                <c:pt idx="1089" formatCode="#,##0\ &quot;€&quot;">
                  <c:v>119358.76</c:v>
                </c:pt>
                <c:pt idx="1090" formatCode="#,##0\ &quot;€&quot;">
                  <c:v>96105.26</c:v>
                </c:pt>
                <c:pt idx="1091" formatCode="#,##0\ &quot;€&quot;">
                  <c:v>64898.27</c:v>
                </c:pt>
                <c:pt idx="1092" formatCode="#,##0\ &quot;€&quot;">
                  <c:v>47407.7</c:v>
                </c:pt>
                <c:pt idx="1093" formatCode="#,##0\ &quot;€&quot;">
                  <c:v>142709.10999999999</c:v>
                </c:pt>
                <c:pt idx="1094" formatCode="#,##0\ &quot;€&quot;">
                  <c:v>68242.77</c:v>
                </c:pt>
                <c:pt idx="1095" formatCode="#,##0\ &quot;€&quot;">
                  <c:v>76221.259999999995</c:v>
                </c:pt>
                <c:pt idx="1096" formatCode="#,##0\ &quot;€&quot;">
                  <c:v>72448</c:v>
                </c:pt>
                <c:pt idx="1097" formatCode="#,##0\ &quot;€&quot;">
                  <c:v>50020.53</c:v>
                </c:pt>
                <c:pt idx="1098" formatCode="#,##0\ &quot;€&quot;">
                  <c:v>68276.929999999993</c:v>
                </c:pt>
                <c:pt idx="1099" formatCode="#,##0\ &quot;€&quot;">
                  <c:v>85132.25</c:v>
                </c:pt>
                <c:pt idx="1100" formatCode="#,##0\ &quot;€&quot;">
                  <c:v>43742.93</c:v>
                </c:pt>
                <c:pt idx="1101" formatCode="#,##0\ &quot;€&quot;">
                  <c:v>44615.56</c:v>
                </c:pt>
                <c:pt idx="1102" formatCode="#,##0\ &quot;€&quot;">
                  <c:v>43348.26</c:v>
                </c:pt>
                <c:pt idx="1103" formatCode="#,##0\ &quot;€&quot;">
                  <c:v>176606.24</c:v>
                </c:pt>
                <c:pt idx="1104" formatCode="#,##0\ &quot;€&quot;">
                  <c:v>51073.83</c:v>
                </c:pt>
                <c:pt idx="1105" formatCode="#,##0\ &quot;€&quot;">
                  <c:v>169012.88</c:v>
                </c:pt>
                <c:pt idx="1106" formatCode="#,##0\ &quot;€&quot;">
                  <c:v>271774.28999999998</c:v>
                </c:pt>
                <c:pt idx="1107" formatCode="#,##0\ &quot;€&quot;">
                  <c:v>56039.38</c:v>
                </c:pt>
                <c:pt idx="1108" formatCode="#,##0\ &quot;€&quot;">
                  <c:v>47307.14</c:v>
                </c:pt>
                <c:pt idx="1109" formatCode="#,##0\ &quot;€&quot;">
                  <c:v>146975.20000000001</c:v>
                </c:pt>
                <c:pt idx="1110" formatCode="#,##0\ &quot;€&quot;">
                  <c:v>32629.919999999998</c:v>
                </c:pt>
                <c:pt idx="1111" formatCode="#,##0\ &quot;€&quot;">
                  <c:v>82200.61</c:v>
                </c:pt>
                <c:pt idx="1112" formatCode="#,##0\ &quot;€&quot;">
                  <c:v>105702</c:v>
                </c:pt>
                <c:pt idx="1113" formatCode="#,##0\ &quot;€&quot;">
                  <c:v>197220.23</c:v>
                </c:pt>
                <c:pt idx="1114" formatCode="#,##0\ &quot;€&quot;">
                  <c:v>64636.73</c:v>
                </c:pt>
                <c:pt idx="1115" formatCode="#,##0\ &quot;€&quot;">
                  <c:v>102563</c:v>
                </c:pt>
                <c:pt idx="1116" formatCode="#,##0\ &quot;€&quot;">
                  <c:v>102755.2</c:v>
                </c:pt>
                <c:pt idx="1117" formatCode="#,##0\ &quot;€&quot;">
                  <c:v>93345.600000000006</c:v>
                </c:pt>
                <c:pt idx="1118" formatCode="#,##0\ &quot;€&quot;">
                  <c:v>296828</c:v>
                </c:pt>
                <c:pt idx="1119" formatCode="#,##0\ &quot;€&quot;">
                  <c:v>41500.65</c:v>
                </c:pt>
                <c:pt idx="1120" formatCode="#,##0\ &quot;€&quot;">
                  <c:v>234694.1</c:v>
                </c:pt>
                <c:pt idx="1121" formatCode="#,##0\ &quot;€&quot;">
                  <c:v>101749.22</c:v>
                </c:pt>
                <c:pt idx="1122" formatCode="#,##0\ &quot;€&quot;">
                  <c:v>59359.97</c:v>
                </c:pt>
                <c:pt idx="1123" formatCode="#,##0\ &quot;€&quot;">
                  <c:v>212932.43</c:v>
                </c:pt>
                <c:pt idx="1124" formatCode="#,##0\ &quot;€&quot;">
                  <c:v>87987.75</c:v>
                </c:pt>
                <c:pt idx="1125" formatCode="#,##0\ &quot;€&quot;">
                  <c:v>53500</c:v>
                </c:pt>
                <c:pt idx="1126" formatCode="#,##0\ &quot;€&quot;">
                  <c:v>285926.71000000002</c:v>
                </c:pt>
                <c:pt idx="1127" formatCode="#,##0\ &quot;€&quot;">
                  <c:v>54238.879999999997</c:v>
                </c:pt>
                <c:pt idx="1128" formatCode="#,##0\ &quot;€&quot;">
                  <c:v>87122.84</c:v>
                </c:pt>
                <c:pt idx="1129" formatCode="#,##0\ &quot;€&quot;">
                  <c:v>70236.240000000005</c:v>
                </c:pt>
                <c:pt idx="1130" formatCode="#,##0\ &quot;€&quot;">
                  <c:v>64656.11</c:v>
                </c:pt>
                <c:pt idx="1131" formatCode="#,##0\ &quot;€&quot;">
                  <c:v>64799.6</c:v>
                </c:pt>
                <c:pt idx="1132" formatCode="#,##0\ &quot;€&quot;">
                  <c:v>62642.67</c:v>
                </c:pt>
                <c:pt idx="1133" formatCode="#,##0\ &quot;€&quot;">
                  <c:v>55531.89</c:v>
                </c:pt>
                <c:pt idx="1134" formatCode="#,##0\ &quot;€&quot;">
                  <c:v>-13133998.109999999</c:v>
                </c:pt>
                <c:pt idx="1135" formatCode="#,##0\ &quot;€&quot;">
                  <c:v>63707.67</c:v>
                </c:pt>
                <c:pt idx="1136" formatCode="#,##0\ &quot;€&quot;">
                  <c:v>53976.87</c:v>
                </c:pt>
                <c:pt idx="1137" formatCode="#,##0\ &quot;€&quot;">
                  <c:v>77079.289999999994</c:v>
                </c:pt>
                <c:pt idx="1138" formatCode="#,##0\ &quot;€&quot;">
                  <c:v>68031</c:v>
                </c:pt>
                <c:pt idx="1139" formatCode="#,##0\ &quot;€&quot;">
                  <c:v>81874.27</c:v>
                </c:pt>
                <c:pt idx="1140" formatCode="#,##0\ &quot;€&quot;">
                  <c:v>93289.04</c:v>
                </c:pt>
                <c:pt idx="1141" formatCode="#,##0\ &quot;€&quot;">
                  <c:v>103688.44</c:v>
                </c:pt>
                <c:pt idx="1142" formatCode="#,##0\ &quot;€&quot;">
                  <c:v>37897.15</c:v>
                </c:pt>
                <c:pt idx="1143" formatCode="#,##0\ &quot;€&quot;">
                  <c:v>86946.77</c:v>
                </c:pt>
                <c:pt idx="1144" formatCode="#,##0\ &quot;€&quot;">
                  <c:v>86430.94</c:v>
                </c:pt>
                <c:pt idx="1145" formatCode="#,##0\ &quot;€&quot;">
                  <c:v>87205.85</c:v>
                </c:pt>
                <c:pt idx="1146" formatCode="#,##0\ &quot;€&quot;">
                  <c:v>50493.760000000002</c:v>
                </c:pt>
                <c:pt idx="1147" formatCode="#,##0\ &quot;€&quot;">
                  <c:v>78589.33</c:v>
                </c:pt>
                <c:pt idx="1148" formatCode="#,##0\ &quot;€&quot;">
                  <c:v>107692.31</c:v>
                </c:pt>
                <c:pt idx="1149" formatCode="#,##0\ &quot;€&quot;">
                  <c:v>50342.96</c:v>
                </c:pt>
                <c:pt idx="1150" formatCode="#,##0\ &quot;€&quot;">
                  <c:v>132573.5</c:v>
                </c:pt>
                <c:pt idx="1151" formatCode="#,##0\ &quot;€&quot;">
                  <c:v>86875.6</c:v>
                </c:pt>
                <c:pt idx="1152" formatCode="#,##0\ &quot;€&quot;">
                  <c:v>89719.5</c:v>
                </c:pt>
                <c:pt idx="1153" formatCode="#,##0\ &quot;€&quot;">
                  <c:v>186077.13</c:v>
                </c:pt>
                <c:pt idx="1154" formatCode="#,##0\ &quot;€&quot;">
                  <c:v>59866.66</c:v>
                </c:pt>
                <c:pt idx="1155" formatCode="#,##0\ &quot;€&quot;">
                  <c:v>89857.279999999999</c:v>
                </c:pt>
                <c:pt idx="1156" formatCode="#,##0\ &quot;€&quot;">
                  <c:v>59767.86</c:v>
                </c:pt>
                <c:pt idx="1157" formatCode="#,##0\ &quot;€&quot;">
                  <c:v>515192.45</c:v>
                </c:pt>
                <c:pt idx="1158" formatCode="#,##0\ &quot;€&quot;">
                  <c:v>217376.56</c:v>
                </c:pt>
                <c:pt idx="1159" formatCode="#,##0\ &quot;€&quot;">
                  <c:v>32631.41</c:v>
                </c:pt>
                <c:pt idx="1160" formatCode="#,##0\ &quot;€&quot;">
                  <c:v>84520.24</c:v>
                </c:pt>
                <c:pt idx="1161" formatCode="#,##0\ &quot;€&quot;">
                  <c:v>48751.6</c:v>
                </c:pt>
                <c:pt idx="1162" formatCode="#,##0\ &quot;€&quot;">
                  <c:v>108141.61</c:v>
                </c:pt>
                <c:pt idx="1163" formatCode="#,##0\ &quot;€&quot;">
                  <c:v>97792.21</c:v>
                </c:pt>
                <c:pt idx="1164" formatCode="#,##0\ &quot;€&quot;">
                  <c:v>43853.79</c:v>
                </c:pt>
                <c:pt idx="1165" formatCode="#,##0\ &quot;€&quot;">
                  <c:v>103527.19</c:v>
                </c:pt>
                <c:pt idx="1166" formatCode="#,##0\ &quot;€&quot;">
                  <c:v>97854.25</c:v>
                </c:pt>
                <c:pt idx="1167" formatCode="#,##0\ &quot;€&quot;">
                  <c:v>66006</c:v>
                </c:pt>
                <c:pt idx="1168" formatCode="#,##0\ &quot;€&quot;">
                  <c:v>90449.91</c:v>
                </c:pt>
                <c:pt idx="1169" formatCode="#,##0\ &quot;€&quot;">
                  <c:v>64990.17</c:v>
                </c:pt>
                <c:pt idx="1170" formatCode="#,##0\ &quot;€&quot;">
                  <c:v>20266.71</c:v>
                </c:pt>
                <c:pt idx="1171" formatCode="#,##0\ &quot;€&quot;">
                  <c:v>47216.95</c:v>
                </c:pt>
                <c:pt idx="1172" formatCode="#,##0\ &quot;€&quot;">
                  <c:v>56502.85</c:v>
                </c:pt>
                <c:pt idx="1173" formatCode="#,##0\ &quot;€&quot;">
                  <c:v>62416.75</c:v>
                </c:pt>
                <c:pt idx="1174" formatCode="#,##0\ &quot;€&quot;">
                  <c:v>65179.26</c:v>
                </c:pt>
                <c:pt idx="1175" formatCode="#,##0\ &quot;€&quot;">
                  <c:v>88937</c:v>
                </c:pt>
                <c:pt idx="1176" formatCode="#,##0\ &quot;€&quot;">
                  <c:v>133814.39999999999</c:v>
                </c:pt>
                <c:pt idx="1177" formatCode="#,##0\ &quot;€&quot;">
                  <c:v>67600</c:v>
                </c:pt>
                <c:pt idx="1178" formatCode="#,##0\ &quot;€&quot;">
                  <c:v>54043.81</c:v>
                </c:pt>
                <c:pt idx="1179" formatCode="#,##0\ &quot;€&quot;">
                  <c:v>-44241.81</c:v>
                </c:pt>
                <c:pt idx="1180" formatCode="#,##0\ &quot;€&quot;">
                  <c:v>82448.33</c:v>
                </c:pt>
                <c:pt idx="1181" formatCode="#,##0\ &quot;€&quot;">
                  <c:v>107328.28</c:v>
                </c:pt>
                <c:pt idx="1182" formatCode="#,##0\ &quot;€&quot;">
                  <c:v>65155.74</c:v>
                </c:pt>
                <c:pt idx="1183" formatCode="#,##0\ &quot;€&quot;">
                  <c:v>71578.95</c:v>
                </c:pt>
                <c:pt idx="1184" formatCode="#,##0\ &quot;€&quot;">
                  <c:v>-122916.29</c:v>
                </c:pt>
                <c:pt idx="1185" formatCode="#,##0\ &quot;€&quot;">
                  <c:v>185691.68</c:v>
                </c:pt>
                <c:pt idx="1186" formatCode="#,##0\ &quot;€&quot;">
                  <c:v>70555.33</c:v>
                </c:pt>
                <c:pt idx="1187" formatCode="#,##0\ &quot;€&quot;">
                  <c:v>123076.53</c:v>
                </c:pt>
                <c:pt idx="1188" formatCode="#,##0\ &quot;€&quot;">
                  <c:v>82554.64</c:v>
                </c:pt>
                <c:pt idx="1189" formatCode="#,##0\ &quot;€&quot;">
                  <c:v>63020.4</c:v>
                </c:pt>
                <c:pt idx="1190" formatCode="#,##0\ &quot;€&quot;">
                  <c:v>-24114.22</c:v>
                </c:pt>
                <c:pt idx="1191" formatCode="#,##0\ &quot;€&quot;">
                  <c:v>66439.350000000006</c:v>
                </c:pt>
                <c:pt idx="1192" formatCode="#,##0\ &quot;€&quot;">
                  <c:v>43513.78</c:v>
                </c:pt>
                <c:pt idx="1193" formatCode="#,##0\ &quot;€&quot;">
                  <c:v>72384.09</c:v>
                </c:pt>
                <c:pt idx="1194" formatCode="#,##0\ &quot;€&quot;">
                  <c:v>76161.210000000006</c:v>
                </c:pt>
                <c:pt idx="1195" formatCode="#,##0\ &quot;€&quot;">
                  <c:v>48455.93</c:v>
                </c:pt>
                <c:pt idx="1196" formatCode="#,##0\ &quot;€&quot;">
                  <c:v>126908.41</c:v>
                </c:pt>
                <c:pt idx="1197" formatCode="#,##0\ &quot;€&quot;">
                  <c:v>118211</c:v>
                </c:pt>
                <c:pt idx="1198" formatCode="#,##0\ &quot;€&quot;">
                  <c:v>56553.65</c:v>
                </c:pt>
                <c:pt idx="1199" formatCode="#,##0\ &quot;€&quot;">
                  <c:v>198098.76</c:v>
                </c:pt>
                <c:pt idx="1200" formatCode="#,##0\ &quot;€&quot;">
                  <c:v>51469</c:v>
                </c:pt>
                <c:pt idx="1201" formatCode="#,##0\ &quot;€&quot;">
                  <c:v>68180.149999999994</c:v>
                </c:pt>
                <c:pt idx="1202" formatCode="#,##0\ &quot;€&quot;">
                  <c:v>40608.379999999997</c:v>
                </c:pt>
                <c:pt idx="1203" formatCode="#,##0\ &quot;€&quot;">
                  <c:v>298269.19</c:v>
                </c:pt>
                <c:pt idx="1204" formatCode="#,##0\ &quot;€&quot;">
                  <c:v>326698.76</c:v>
                </c:pt>
                <c:pt idx="1205" formatCode="#,##0\ &quot;€&quot;">
                  <c:v>54328.6</c:v>
                </c:pt>
                <c:pt idx="1206" formatCode="#,##0\ &quot;€&quot;">
                  <c:v>8518.7000000000007</c:v>
                </c:pt>
                <c:pt idx="1207" formatCode="#,##0\ &quot;€&quot;">
                  <c:v>69796.47</c:v>
                </c:pt>
                <c:pt idx="1208" formatCode="#,##0\ &quot;€&quot;">
                  <c:v>267098.83</c:v>
                </c:pt>
                <c:pt idx="1209" formatCode="#,##0\ &quot;€&quot;">
                  <c:v>54759.18</c:v>
                </c:pt>
                <c:pt idx="1210" formatCode="#,##0\ &quot;€&quot;">
                  <c:v>63327.69</c:v>
                </c:pt>
                <c:pt idx="1211" formatCode="#,##0\ &quot;€&quot;">
                  <c:v>68541.84</c:v>
                </c:pt>
                <c:pt idx="1212" formatCode="#,##0\ &quot;€&quot;">
                  <c:v>41619.4</c:v>
                </c:pt>
                <c:pt idx="1213" formatCode="#,##0\ &quot;€&quot;">
                  <c:v>204067</c:v>
                </c:pt>
                <c:pt idx="1214" formatCode="#,##0\ &quot;€&quot;">
                  <c:v>155317.38</c:v>
                </c:pt>
                <c:pt idx="1215" formatCode="#,##0\ &quot;€&quot;">
                  <c:v>61902.8</c:v>
                </c:pt>
                <c:pt idx="1216" formatCode="#,##0\ &quot;€&quot;">
                  <c:v>129552.44</c:v>
                </c:pt>
                <c:pt idx="1217" formatCode="#,##0\ &quot;€&quot;">
                  <c:v>68922.350000000006</c:v>
                </c:pt>
                <c:pt idx="1218" formatCode="#,##0\ &quot;€&quot;">
                  <c:v>91659.06</c:v>
                </c:pt>
                <c:pt idx="1219" formatCode="#,##0\ &quot;€&quot;">
                  <c:v>71344.45</c:v>
                </c:pt>
                <c:pt idx="1220" formatCode="#,##0\ &quot;€&quot;">
                  <c:v>150283.6</c:v>
                </c:pt>
                <c:pt idx="1221" formatCode="#,##0\ &quot;€&quot;">
                  <c:v>47474.82</c:v>
                </c:pt>
                <c:pt idx="1222" formatCode="#,##0\ &quot;€&quot;">
                  <c:v>1257407</c:v>
                </c:pt>
                <c:pt idx="1223" formatCode="#,##0\ &quot;€&quot;">
                  <c:v>66193.97</c:v>
                </c:pt>
                <c:pt idx="1224" formatCode="#,##0\ &quot;€&quot;">
                  <c:v>101590.59</c:v>
                </c:pt>
                <c:pt idx="1225" formatCode="#,##0\ &quot;€&quot;">
                  <c:v>57772.25</c:v>
                </c:pt>
                <c:pt idx="1226" formatCode="#,##0\ &quot;€&quot;">
                  <c:v>56289.57</c:v>
                </c:pt>
                <c:pt idx="1227" formatCode="#,##0\ &quot;€&quot;">
                  <c:v>75630.64</c:v>
                </c:pt>
                <c:pt idx="1228" formatCode="#,##0\ &quot;€&quot;">
                  <c:v>63896.92</c:v>
                </c:pt>
                <c:pt idx="1229" formatCode="#,##0\ &quot;€&quot;">
                  <c:v>80789.78</c:v>
                </c:pt>
                <c:pt idx="1230" formatCode="#,##0\ &quot;€&quot;">
                  <c:v>57417.82</c:v>
                </c:pt>
                <c:pt idx="1231" formatCode="#,##0\ &quot;€&quot;">
                  <c:v>154062.54999999999</c:v>
                </c:pt>
                <c:pt idx="1232" formatCode="#,##0\ &quot;€&quot;">
                  <c:v>86960.5</c:v>
                </c:pt>
                <c:pt idx="1233" formatCode="#,##0\ &quot;€&quot;">
                  <c:v>95731.56</c:v>
                </c:pt>
                <c:pt idx="1234" formatCode="#,##0\ &quot;€&quot;">
                  <c:v>173847.28</c:v>
                </c:pt>
                <c:pt idx="1235" formatCode="#,##0\ &quot;€&quot;">
                  <c:v>125298.73</c:v>
                </c:pt>
                <c:pt idx="1236" formatCode="#,##0\ &quot;€&quot;">
                  <c:v>67561.72</c:v>
                </c:pt>
                <c:pt idx="1237" formatCode="#,##0\ &quot;€&quot;">
                  <c:v>160211.9</c:v>
                </c:pt>
                <c:pt idx="1238" formatCode="#,##0\ &quot;€&quot;">
                  <c:v>-50680.67</c:v>
                </c:pt>
                <c:pt idx="1239" formatCode="#,##0\ &quot;€&quot;">
                  <c:v>69360.960000000006</c:v>
                </c:pt>
                <c:pt idx="1240" formatCode="#,##0\ &quot;€&quot;">
                  <c:v>52433.58</c:v>
                </c:pt>
                <c:pt idx="1241" formatCode="#,##0\ &quot;€&quot;">
                  <c:v>-14885.26</c:v>
                </c:pt>
                <c:pt idx="1242" formatCode="#,##0\ &quot;€&quot;">
                  <c:v>58911.5</c:v>
                </c:pt>
                <c:pt idx="1243" formatCode="#,##0\ &quot;€&quot;">
                  <c:v>52574.45</c:v>
                </c:pt>
                <c:pt idx="1244" formatCode="#,##0\ &quot;€&quot;">
                  <c:v>88699.09</c:v>
                </c:pt>
                <c:pt idx="1245" formatCode="#,##0\ &quot;€&quot;">
                  <c:v>125785.76</c:v>
                </c:pt>
                <c:pt idx="1246" formatCode="#,##0\ &quot;€&quot;">
                  <c:v>115598.82</c:v>
                </c:pt>
                <c:pt idx="1247" formatCode="#,##0\ &quot;€&quot;">
                  <c:v>37534</c:v>
                </c:pt>
                <c:pt idx="1248" formatCode="#,##0\ &quot;€&quot;">
                  <c:v>126661</c:v>
                </c:pt>
                <c:pt idx="1249" formatCode="#,##0\ &quot;€&quot;">
                  <c:v>194190.43</c:v>
                </c:pt>
                <c:pt idx="1250" formatCode="#,##0\ &quot;€&quot;">
                  <c:v>68851.23</c:v>
                </c:pt>
                <c:pt idx="1251" formatCode="#,##0\ &quot;€&quot;">
                  <c:v>44333</c:v>
                </c:pt>
                <c:pt idx="1252" formatCode="#,##0\ &quot;€&quot;">
                  <c:v>82295.88</c:v>
                </c:pt>
                <c:pt idx="1253" formatCode="#,##0\ &quot;€&quot;">
                  <c:v>94455.67</c:v>
                </c:pt>
                <c:pt idx="1254" formatCode="#,##0\ &quot;€&quot;">
                  <c:v>152156.93</c:v>
                </c:pt>
                <c:pt idx="1255" formatCode="#,##0\ &quot;€&quot;">
                  <c:v>84946.13</c:v>
                </c:pt>
                <c:pt idx="1256" formatCode="#,##0\ &quot;€&quot;">
                  <c:v>54816.46</c:v>
                </c:pt>
                <c:pt idx="1257" formatCode="#,##0\ &quot;€&quot;">
                  <c:v>33658.800000000003</c:v>
                </c:pt>
                <c:pt idx="1258" formatCode="#,##0\ &quot;€&quot;">
                  <c:v>65045.35</c:v>
                </c:pt>
                <c:pt idx="1259" formatCode="#,##0\ &quot;€&quot;">
                  <c:v>69643.850000000006</c:v>
                </c:pt>
                <c:pt idx="1260" formatCode="#,##0\ &quot;€&quot;">
                  <c:v>64023.13</c:v>
                </c:pt>
                <c:pt idx="1261" formatCode="#,##0\ &quot;€&quot;">
                  <c:v>164048.81</c:v>
                </c:pt>
                <c:pt idx="1262" formatCode="#,##0\ &quot;€&quot;">
                  <c:v>96172.61</c:v>
                </c:pt>
                <c:pt idx="1263" formatCode="#,##0\ &quot;€&quot;">
                  <c:v>44435.88</c:v>
                </c:pt>
                <c:pt idx="1264" formatCode="#,##0\ &quot;€&quot;">
                  <c:v>77412.84</c:v>
                </c:pt>
                <c:pt idx="1265" formatCode="#,##0\ &quot;€&quot;">
                  <c:v>55519.38</c:v>
                </c:pt>
                <c:pt idx="1266" formatCode="#,##0\ &quot;€&quot;">
                  <c:v>63308.06</c:v>
                </c:pt>
                <c:pt idx="1267" formatCode="#,##0\ &quot;€&quot;">
                  <c:v>53206.37</c:v>
                </c:pt>
                <c:pt idx="1268" formatCode="#,##0\ &quot;€&quot;">
                  <c:v>-148610.53</c:v>
                </c:pt>
                <c:pt idx="1269" formatCode="#,##0\ &quot;€&quot;">
                  <c:v>58906.59</c:v>
                </c:pt>
                <c:pt idx="1270" formatCode="#,##0\ &quot;€&quot;">
                  <c:v>63615.88</c:v>
                </c:pt>
                <c:pt idx="1271" formatCode="#,##0\ &quot;€&quot;">
                  <c:v>342578.67</c:v>
                </c:pt>
                <c:pt idx="1272" formatCode="#,##0\ &quot;€&quot;">
                  <c:v>60948.800000000003</c:v>
                </c:pt>
                <c:pt idx="1273" formatCode="#,##0\ &quot;€&quot;">
                  <c:v>71845.36</c:v>
                </c:pt>
                <c:pt idx="1274" formatCode="#,##0\ &quot;€&quot;">
                  <c:v>59147</c:v>
                </c:pt>
                <c:pt idx="1275" formatCode="#,##0\ &quot;€&quot;">
                  <c:v>44761.08</c:v>
                </c:pt>
                <c:pt idx="1276" formatCode="#,##0\ &quot;€&quot;">
                  <c:v>44233.4</c:v>
                </c:pt>
                <c:pt idx="1277" formatCode="#,##0\ &quot;€&quot;">
                  <c:v>7521.24</c:v>
                </c:pt>
                <c:pt idx="1278" formatCode="#,##0\ &quot;€&quot;">
                  <c:v>101400.76</c:v>
                </c:pt>
                <c:pt idx="1279" formatCode="#,##0\ &quot;€&quot;">
                  <c:v>52955</c:v>
                </c:pt>
                <c:pt idx="1280" formatCode="#,##0\ &quot;€&quot;">
                  <c:v>60615.87</c:v>
                </c:pt>
                <c:pt idx="1281" formatCode="#,##0\ &quot;€&quot;">
                  <c:v>3179.05</c:v>
                </c:pt>
                <c:pt idx="1282" formatCode="#,##0\ &quot;€&quot;">
                  <c:v>400084.5</c:v>
                </c:pt>
                <c:pt idx="1283" formatCode="#,##0\ &quot;€&quot;">
                  <c:v>95038.87</c:v>
                </c:pt>
                <c:pt idx="1284" formatCode="#,##0\ &quot;€&quot;">
                  <c:v>63690.85</c:v>
                </c:pt>
                <c:pt idx="1285" formatCode="#,##0\ &quot;€&quot;">
                  <c:v>23158.15</c:v>
                </c:pt>
                <c:pt idx="1286" formatCode="#,##0\ &quot;€&quot;">
                  <c:v>66288.039999999994</c:v>
                </c:pt>
                <c:pt idx="1287" formatCode="#,##0\ &quot;€&quot;">
                  <c:v>40296.28</c:v>
                </c:pt>
                <c:pt idx="1288" formatCode="#,##0\ &quot;€&quot;">
                  <c:v>96946.9</c:v>
                </c:pt>
                <c:pt idx="1289" formatCode="#,##0\ &quot;€&quot;">
                  <c:v>40042.239999999998</c:v>
                </c:pt>
                <c:pt idx="1290" formatCode="#,##0\ &quot;€&quot;">
                  <c:v>61689.36</c:v>
                </c:pt>
                <c:pt idx="1291" formatCode="#,##0\ &quot;€&quot;">
                  <c:v>84843.68</c:v>
                </c:pt>
                <c:pt idx="1292" formatCode="#,##0\ &quot;€&quot;">
                  <c:v>60504.89</c:v>
                </c:pt>
                <c:pt idx="1293" formatCode="#,##0\ &quot;€&quot;">
                  <c:v>35345.879999999997</c:v>
                </c:pt>
                <c:pt idx="1294" formatCode="#,##0\ &quot;€&quot;">
                  <c:v>81996.58</c:v>
                </c:pt>
                <c:pt idx="1295" formatCode="#,##0\ &quot;€&quot;">
                  <c:v>68818.179999999993</c:v>
                </c:pt>
                <c:pt idx="1296" formatCode="#,##0\ &quot;€&quot;">
                  <c:v>122769.88</c:v>
                </c:pt>
                <c:pt idx="1297" formatCode="#,##0\ &quot;€&quot;">
                  <c:v>30981.33</c:v>
                </c:pt>
                <c:pt idx="1298" formatCode="#,##0\ &quot;€&quot;">
                  <c:v>234431.4</c:v>
                </c:pt>
                <c:pt idx="1299" formatCode="#,##0\ &quot;€&quot;">
                  <c:v>3033.6</c:v>
                </c:pt>
                <c:pt idx="1300" formatCode="#,##0\ &quot;€&quot;">
                  <c:v>91675.9</c:v>
                </c:pt>
                <c:pt idx="1301" formatCode="#,##0\ &quot;€&quot;">
                  <c:v>45653.67</c:v>
                </c:pt>
                <c:pt idx="1302" formatCode="#,##0\ &quot;€&quot;">
                  <c:v>41246</c:v>
                </c:pt>
                <c:pt idx="1303" formatCode="#,##0\ &quot;€&quot;">
                  <c:v>65587.3</c:v>
                </c:pt>
                <c:pt idx="1304" formatCode="#,##0\ &quot;€&quot;">
                  <c:v>67233.2</c:v>
                </c:pt>
                <c:pt idx="1305" formatCode="#,##0\ &quot;€&quot;">
                  <c:v>154930.85999999999</c:v>
                </c:pt>
                <c:pt idx="1306" formatCode="#,##0\ &quot;€&quot;">
                  <c:v>34608.620000000003</c:v>
                </c:pt>
                <c:pt idx="1307" formatCode="#,##0\ &quot;€&quot;">
                  <c:v>150227.5</c:v>
                </c:pt>
                <c:pt idx="1308" formatCode="#,##0\ &quot;€&quot;">
                  <c:v>62995.46</c:v>
                </c:pt>
                <c:pt idx="1309" formatCode="#,##0\ &quot;€&quot;">
                  <c:v>54407.83</c:v>
                </c:pt>
                <c:pt idx="1310" formatCode="#,##0\ &quot;€&quot;">
                  <c:v>506314.33</c:v>
                </c:pt>
                <c:pt idx="1311" formatCode="#,##0\ &quot;€&quot;">
                  <c:v>96003.82</c:v>
                </c:pt>
                <c:pt idx="1312" formatCode="#,##0\ &quot;€&quot;">
                  <c:v>141363.38</c:v>
                </c:pt>
                <c:pt idx="1313" formatCode="#,##0\ &quot;€&quot;">
                  <c:v>93026</c:v>
                </c:pt>
                <c:pt idx="1314" formatCode="#,##0\ &quot;€&quot;">
                  <c:v>103618.99</c:v>
                </c:pt>
                <c:pt idx="1315" formatCode="#,##0\ &quot;€&quot;">
                  <c:v>64748.69</c:v>
                </c:pt>
                <c:pt idx="1316" formatCode="#,##0\ &quot;€&quot;">
                  <c:v>173408.23</c:v>
                </c:pt>
                <c:pt idx="1317" formatCode="#,##0\ &quot;€&quot;">
                  <c:v>69791.5</c:v>
                </c:pt>
                <c:pt idx="1318" formatCode="#,##0\ &quot;€&quot;">
                  <c:v>23026.51</c:v>
                </c:pt>
                <c:pt idx="1319" formatCode="#,##0\ &quot;€&quot;">
                  <c:v>166684</c:v>
                </c:pt>
                <c:pt idx="1320" formatCode="#,##0\ &quot;€&quot;">
                  <c:v>73960.5</c:v>
                </c:pt>
                <c:pt idx="1321" formatCode="#,##0\ &quot;€&quot;">
                  <c:v>83685.789999999994</c:v>
                </c:pt>
                <c:pt idx="1322" formatCode="#,##0\ &quot;€&quot;">
                  <c:v>73705.56</c:v>
                </c:pt>
                <c:pt idx="1323" formatCode="#,##0\ &quot;€&quot;">
                  <c:v>61972.41</c:v>
                </c:pt>
                <c:pt idx="1324" formatCode="#,##0\ &quot;€&quot;">
                  <c:v>62674.95</c:v>
                </c:pt>
                <c:pt idx="1325" formatCode="#,##0\ &quot;€&quot;">
                  <c:v>65028.57</c:v>
                </c:pt>
                <c:pt idx="1326" formatCode="#,##0\ &quot;€&quot;">
                  <c:v>69793</c:v>
                </c:pt>
                <c:pt idx="1327" formatCode="#,##0\ &quot;€&quot;">
                  <c:v>65553.34</c:v>
                </c:pt>
                <c:pt idx="1328" formatCode="#,##0\ &quot;€&quot;">
                  <c:v>52644.33</c:v>
                </c:pt>
                <c:pt idx="1329" formatCode="#,##0\ &quot;€&quot;">
                  <c:v>54238.03</c:v>
                </c:pt>
                <c:pt idx="1330" formatCode="#,##0\ &quot;€&quot;">
                  <c:v>58567.3</c:v>
                </c:pt>
                <c:pt idx="1331" formatCode="#,##0\ &quot;€&quot;">
                  <c:v>77920.69</c:v>
                </c:pt>
                <c:pt idx="1332" formatCode="#,##0\ &quot;€&quot;">
                  <c:v>-35760</c:v>
                </c:pt>
                <c:pt idx="1333" formatCode="#,##0\ &quot;€&quot;">
                  <c:v>49020.2</c:v>
                </c:pt>
                <c:pt idx="1334" formatCode="#,##0\ &quot;€&quot;">
                  <c:v>110912.8</c:v>
                </c:pt>
                <c:pt idx="1335" formatCode="#,##0\ &quot;€&quot;">
                  <c:v>59851.519999999997</c:v>
                </c:pt>
                <c:pt idx="1336" formatCode="#,##0\ &quot;€&quot;">
                  <c:v>63919.87</c:v>
                </c:pt>
                <c:pt idx="1337" formatCode="#,##0\ &quot;€&quot;">
                  <c:v>40334.800000000003</c:v>
                </c:pt>
                <c:pt idx="1338" formatCode="#,##0\ &quot;€&quot;">
                  <c:v>49803</c:v>
                </c:pt>
                <c:pt idx="1339" formatCode="#,##0\ &quot;€&quot;">
                  <c:v>50204.39</c:v>
                </c:pt>
                <c:pt idx="1340" formatCode="#,##0\ &quot;€&quot;">
                  <c:v>51541.4</c:v>
                </c:pt>
                <c:pt idx="1341" formatCode="#,##0\ &quot;€&quot;">
                  <c:v>67652.460000000006</c:v>
                </c:pt>
                <c:pt idx="1342" formatCode="#,##0\ &quot;€&quot;">
                  <c:v>94637.81</c:v>
                </c:pt>
                <c:pt idx="1343" formatCode="#,##0\ &quot;€&quot;">
                  <c:v>68168.13</c:v>
                </c:pt>
                <c:pt idx="1344" formatCode="#,##0\ &quot;€&quot;">
                  <c:v>56553.85</c:v>
                </c:pt>
                <c:pt idx="1345" formatCode="#,##0\ &quot;€&quot;">
                  <c:v>51424.5</c:v>
                </c:pt>
                <c:pt idx="1346" formatCode="#,##0\ &quot;€&quot;">
                  <c:v>50224.97</c:v>
                </c:pt>
                <c:pt idx="1347" formatCode="#,##0\ &quot;€&quot;">
                  <c:v>69193.960000000006</c:v>
                </c:pt>
                <c:pt idx="1348" formatCode="#,##0\ &quot;€&quot;">
                  <c:v>60933.13</c:v>
                </c:pt>
                <c:pt idx="1349" formatCode="#,##0\ &quot;€&quot;">
                  <c:v>56694.66</c:v>
                </c:pt>
                <c:pt idx="1350" formatCode="#,##0\ &quot;€&quot;">
                  <c:v>133289.42000000001</c:v>
                </c:pt>
                <c:pt idx="1351" formatCode="#,##0\ &quot;€&quot;">
                  <c:v>79110</c:v>
                </c:pt>
                <c:pt idx="1352" formatCode="#,##0\ &quot;€&quot;">
                  <c:v>49749.5</c:v>
                </c:pt>
                <c:pt idx="1353" formatCode="#,##0\ &quot;€&quot;">
                  <c:v>46408.35</c:v>
                </c:pt>
                <c:pt idx="1354" formatCode="#,##0\ &quot;€&quot;">
                  <c:v>59584.6</c:v>
                </c:pt>
                <c:pt idx="1355" formatCode="#,##0\ &quot;€&quot;">
                  <c:v>80005.94</c:v>
                </c:pt>
                <c:pt idx="1356" formatCode="#,##0\ &quot;€&quot;">
                  <c:v>102516.6</c:v>
                </c:pt>
                <c:pt idx="1357" formatCode="#,##0\ &quot;€&quot;">
                  <c:v>59586.25</c:v>
                </c:pt>
                <c:pt idx="1358" formatCode="#,##0\ &quot;€&quot;">
                  <c:v>67790</c:v>
                </c:pt>
                <c:pt idx="1359" formatCode="#,##0\ &quot;€&quot;">
                  <c:v>90942</c:v>
                </c:pt>
                <c:pt idx="1360" formatCode="#,##0\ &quot;€&quot;">
                  <c:v>71915.570000000007</c:v>
                </c:pt>
                <c:pt idx="1361" formatCode="#,##0\ &quot;€&quot;">
                  <c:v>-91228.67</c:v>
                </c:pt>
                <c:pt idx="1362" formatCode="#,##0\ &quot;€&quot;">
                  <c:v>66203.23</c:v>
                </c:pt>
                <c:pt idx="1363" formatCode="#,##0\ &quot;€&quot;">
                  <c:v>63475.51</c:v>
                </c:pt>
                <c:pt idx="1364" formatCode="#,##0\ &quot;€&quot;">
                  <c:v>48320.3</c:v>
                </c:pt>
                <c:pt idx="1365" formatCode="#,##0\ &quot;€&quot;">
                  <c:v>70710.03</c:v>
                </c:pt>
                <c:pt idx="1366" formatCode="#,##0\ &quot;€&quot;">
                  <c:v>24076.92</c:v>
                </c:pt>
                <c:pt idx="1367" formatCode="#,##0\ &quot;€&quot;">
                  <c:v>66653.27</c:v>
                </c:pt>
                <c:pt idx="1368" formatCode="#,##0\ &quot;€&quot;">
                  <c:v>27800.34</c:v>
                </c:pt>
                <c:pt idx="1369" formatCode="#,##0\ &quot;€&quot;">
                  <c:v>63194.3</c:v>
                </c:pt>
                <c:pt idx="1370" formatCode="#,##0\ &quot;€&quot;">
                  <c:v>87019.93</c:v>
                </c:pt>
                <c:pt idx="1371" formatCode="#,##0\ &quot;€&quot;">
                  <c:v>17812.330000000002</c:v>
                </c:pt>
                <c:pt idx="1372" formatCode="#,##0\ &quot;€&quot;">
                  <c:v>68079.5</c:v>
                </c:pt>
                <c:pt idx="1373" formatCode="#,##0\ &quot;€&quot;">
                  <c:v>98801.35</c:v>
                </c:pt>
                <c:pt idx="1374" formatCode="#,##0\ &quot;€&quot;">
                  <c:v>126461.78</c:v>
                </c:pt>
                <c:pt idx="1375" formatCode="#,##0\ &quot;€&quot;">
                  <c:v>129021.44</c:v>
                </c:pt>
                <c:pt idx="1376" formatCode="#,##0\ &quot;€&quot;">
                  <c:v>110670.58</c:v>
                </c:pt>
                <c:pt idx="1377" formatCode="#,##0\ &quot;€&quot;">
                  <c:v>53251.72</c:v>
                </c:pt>
                <c:pt idx="1378" formatCode="#,##0\ &quot;€&quot;">
                  <c:v>46291.5</c:v>
                </c:pt>
                <c:pt idx="1379" formatCode="#,##0\ &quot;€&quot;">
                  <c:v>85043.55</c:v>
                </c:pt>
                <c:pt idx="1380" formatCode="#,##0\ &quot;€&quot;">
                  <c:v>134135.93</c:v>
                </c:pt>
                <c:pt idx="1381" formatCode="#,##0\ &quot;€&quot;">
                  <c:v>95769.84</c:v>
                </c:pt>
                <c:pt idx="1382" formatCode="#,##0\ &quot;€&quot;">
                  <c:v>71671</c:v>
                </c:pt>
                <c:pt idx="1383" formatCode="#,##0\ &quot;€&quot;">
                  <c:v>30729.01</c:v>
                </c:pt>
                <c:pt idx="1384" formatCode="#,##0\ &quot;€&quot;">
                  <c:v>55086</c:v>
                </c:pt>
                <c:pt idx="1385" formatCode="#,##0\ &quot;€&quot;">
                  <c:v>56338.92</c:v>
                </c:pt>
                <c:pt idx="1386" formatCode="#,##0\ &quot;€&quot;">
                  <c:v>94297.5</c:v>
                </c:pt>
                <c:pt idx="1387" formatCode="#,##0\ &quot;€&quot;">
                  <c:v>107263.29</c:v>
                </c:pt>
                <c:pt idx="1388" formatCode="#,##0\ &quot;€&quot;">
                  <c:v>94722.36</c:v>
                </c:pt>
                <c:pt idx="1389" formatCode="#,##0\ &quot;€&quot;">
                  <c:v>116218.42</c:v>
                </c:pt>
                <c:pt idx="1390" formatCode="#,##0\ &quot;€&quot;">
                  <c:v>71396.800000000003</c:v>
                </c:pt>
                <c:pt idx="1391" formatCode="#,##0\ &quot;€&quot;">
                  <c:v>49777.78</c:v>
                </c:pt>
                <c:pt idx="1392" formatCode="#,##0\ &quot;€&quot;">
                  <c:v>78059.23</c:v>
                </c:pt>
                <c:pt idx="1393" formatCode="#,##0\ &quot;€&quot;">
                  <c:v>54987.92</c:v>
                </c:pt>
                <c:pt idx="1394" formatCode="#,##0\ &quot;€&quot;">
                  <c:v>76825.69</c:v>
                </c:pt>
                <c:pt idx="1395" formatCode="#,##0\ &quot;€&quot;">
                  <c:v>181348.21</c:v>
                </c:pt>
                <c:pt idx="1396" formatCode="#,##0\ &quot;€&quot;">
                  <c:v>73080.94</c:v>
                </c:pt>
                <c:pt idx="1397" formatCode="#,##0\ &quot;€&quot;">
                  <c:v>98503.41</c:v>
                </c:pt>
                <c:pt idx="1398" formatCode="#,##0\ &quot;€&quot;">
                  <c:v>89839.3</c:v>
                </c:pt>
                <c:pt idx="1399" formatCode="#,##0\ &quot;€&quot;">
                  <c:v>115435.87</c:v>
                </c:pt>
                <c:pt idx="1400" formatCode="#,##0\ &quot;€&quot;">
                  <c:v>92391.14</c:v>
                </c:pt>
                <c:pt idx="1401" formatCode="#,##0\ &quot;€&quot;">
                  <c:v>-30605.08</c:v>
                </c:pt>
                <c:pt idx="1402" formatCode="#,##0\ &quot;€&quot;">
                  <c:v>89341.07</c:v>
                </c:pt>
                <c:pt idx="1403" formatCode="#,##0\ &quot;€&quot;">
                  <c:v>89021.5</c:v>
                </c:pt>
                <c:pt idx="1404" formatCode="#,##0\ &quot;€&quot;">
                  <c:v>114960.65</c:v>
                </c:pt>
                <c:pt idx="1405" formatCode="#,##0\ &quot;€&quot;">
                  <c:v>84782.05</c:v>
                </c:pt>
                <c:pt idx="1406" formatCode="#,##0\ &quot;€&quot;">
                  <c:v>55459.59</c:v>
                </c:pt>
                <c:pt idx="1407" formatCode="#,##0\ &quot;€&quot;">
                  <c:v>88529.41</c:v>
                </c:pt>
                <c:pt idx="1408" formatCode="#,##0\ &quot;€&quot;">
                  <c:v>131727.15</c:v>
                </c:pt>
                <c:pt idx="1409" formatCode="#,##0\ &quot;€&quot;">
                  <c:v>37560.75</c:v>
                </c:pt>
                <c:pt idx="1410" formatCode="#,##0\ &quot;€&quot;">
                  <c:v>89201.52</c:v>
                </c:pt>
                <c:pt idx="1411" formatCode="#,##0\ &quot;€&quot;">
                  <c:v>110535.3</c:v>
                </c:pt>
                <c:pt idx="1412" formatCode="#,##0\ &quot;€&quot;">
                  <c:v>44329.88</c:v>
                </c:pt>
                <c:pt idx="1413" formatCode="#,##0\ &quot;€&quot;">
                  <c:v>4980.84</c:v>
                </c:pt>
                <c:pt idx="1414" formatCode="#,##0\ &quot;€&quot;">
                  <c:v>75228.95</c:v>
                </c:pt>
                <c:pt idx="1415" formatCode="#,##0\ &quot;€&quot;">
                  <c:v>73044</c:v>
                </c:pt>
                <c:pt idx="1416" formatCode="#,##0\ &quot;€&quot;">
                  <c:v>72541.710000000006</c:v>
                </c:pt>
                <c:pt idx="1417" formatCode="#,##0\ &quot;€&quot;">
                  <c:v>89472.04</c:v>
                </c:pt>
                <c:pt idx="1418" formatCode="#,##0\ &quot;€&quot;">
                  <c:v>43948</c:v>
                </c:pt>
                <c:pt idx="1419" formatCode="#,##0\ &quot;€&quot;">
                  <c:v>58784.639999999999</c:v>
                </c:pt>
                <c:pt idx="1420" formatCode="#,##0\ &quot;€&quot;">
                  <c:v>99251.67</c:v>
                </c:pt>
                <c:pt idx="1421" formatCode="#,##0\ &quot;€&quot;">
                  <c:v>35658.5</c:v>
                </c:pt>
                <c:pt idx="1422" formatCode="#,##0\ &quot;€&quot;">
                  <c:v>89106.77</c:v>
                </c:pt>
                <c:pt idx="1423" formatCode="#,##0\ &quot;€&quot;">
                  <c:v>58191.69</c:v>
                </c:pt>
                <c:pt idx="1424" formatCode="#,##0\ &quot;€&quot;">
                  <c:v>129218.24000000001</c:v>
                </c:pt>
                <c:pt idx="1425" formatCode="#,##0\ &quot;€&quot;">
                  <c:v>41128.25</c:v>
                </c:pt>
                <c:pt idx="1426" formatCode="#,##0\ &quot;€&quot;">
                  <c:v>41847.03</c:v>
                </c:pt>
                <c:pt idx="1427" formatCode="#,##0\ &quot;€&quot;">
                  <c:v>77982.11</c:v>
                </c:pt>
                <c:pt idx="1428" formatCode="#,##0\ &quot;€&quot;">
                  <c:v>79711.429999999993</c:v>
                </c:pt>
                <c:pt idx="1429" formatCode="#,##0\ &quot;€&quot;">
                  <c:v>40305.07</c:v>
                </c:pt>
                <c:pt idx="1430" formatCode="#,##0\ &quot;€&quot;">
                  <c:v>44100.44</c:v>
                </c:pt>
                <c:pt idx="1431" formatCode="#,##0\ &quot;€&quot;">
                  <c:v>125230.35</c:v>
                </c:pt>
                <c:pt idx="1432" formatCode="#,##0\ &quot;€&quot;">
                  <c:v>37500.26</c:v>
                </c:pt>
                <c:pt idx="1433" formatCode="#,##0\ &quot;€&quot;">
                  <c:v>50800.52</c:v>
                </c:pt>
                <c:pt idx="1434" formatCode="#,##0\ &quot;€&quot;">
                  <c:v>63580.57</c:v>
                </c:pt>
                <c:pt idx="1435" formatCode="#,##0\ &quot;€&quot;">
                  <c:v>47920.38</c:v>
                </c:pt>
                <c:pt idx="1436" formatCode="#,##0\ &quot;€&quot;">
                  <c:v>53054.34</c:v>
                </c:pt>
                <c:pt idx="1437" formatCode="#,##0\ &quot;€&quot;">
                  <c:v>10930</c:v>
                </c:pt>
                <c:pt idx="1438" formatCode="#,##0\ &quot;€&quot;">
                  <c:v>56992</c:v>
                </c:pt>
                <c:pt idx="1439" formatCode="#,##0\ &quot;€&quot;">
                  <c:v>75377.5</c:v>
                </c:pt>
                <c:pt idx="1440" formatCode="#,##0\ &quot;€&quot;">
                  <c:v>117439.2</c:v>
                </c:pt>
                <c:pt idx="1441" formatCode="#,##0\ &quot;€&quot;">
                  <c:v>68240.97</c:v>
                </c:pt>
                <c:pt idx="1442" formatCode="#,##0\ &quot;€&quot;">
                  <c:v>152206.21</c:v>
                </c:pt>
                <c:pt idx="1443" formatCode="#,##0\ &quot;€&quot;">
                  <c:v>41924.639999999999</c:v>
                </c:pt>
                <c:pt idx="1444" formatCode="#,##0\ &quot;€&quot;">
                  <c:v>64373</c:v>
                </c:pt>
                <c:pt idx="1445" formatCode="#,##0\ &quot;€&quot;">
                  <c:v>84104.4</c:v>
                </c:pt>
                <c:pt idx="1446" formatCode="#,##0\ &quot;€&quot;">
                  <c:v>65303.53</c:v>
                </c:pt>
                <c:pt idx="1447" formatCode="#,##0\ &quot;€&quot;">
                  <c:v>76267.44</c:v>
                </c:pt>
                <c:pt idx="1448" formatCode="#,##0\ &quot;€&quot;">
                  <c:v>48680.97</c:v>
                </c:pt>
                <c:pt idx="1449" formatCode="#,##0\ &quot;€&quot;">
                  <c:v>106044.26</c:v>
                </c:pt>
                <c:pt idx="1450" formatCode="#,##0\ &quot;€&quot;">
                  <c:v>47356.2</c:v>
                </c:pt>
                <c:pt idx="1451" formatCode="#,##0\ &quot;€&quot;">
                  <c:v>66731.360000000001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719400"/>
        <c:axId val="528719792"/>
      </c:scatterChart>
      <c:valAx>
        <c:axId val="528719400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28719792"/>
        <c:crosses val="autoZero"/>
        <c:crossBetween val="midCat"/>
      </c:valAx>
      <c:valAx>
        <c:axId val="528719792"/>
        <c:scaling>
          <c:orientation val="minMax"/>
          <c:max val="15000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\ &quot;€&quot;" sourceLinked="0"/>
        <c:majorTickMark val="out"/>
        <c:minorTickMark val="none"/>
        <c:tickLblPos val="nextTo"/>
        <c:txPr>
          <a:bodyPr/>
          <a:lstStyle/>
          <a:p>
            <a:pPr>
              <a:defRPr b="1" baseline="0">
                <a:solidFill>
                  <a:srgbClr val="002060"/>
                </a:solidFill>
              </a:defRPr>
            </a:pPr>
            <a:endParaRPr lang="fi-FI"/>
          </a:p>
        </c:txPr>
        <c:crossAx val="528719400"/>
        <c:crosses val="autoZero"/>
        <c:crossBetween val="midCat"/>
        <c:majorUnit val="10000"/>
        <c:minorUnit val="500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28353101459425E-2"/>
          <c:y val="2.8281583771735234E-2"/>
          <c:w val="0.92173299472869974"/>
          <c:h val="0.94369900261192341"/>
        </c:manualLayout>
      </c:layout>
      <c:scatterChart>
        <c:scatterStyle val="lineMarker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Työvoimakustannukset/jalostusarvo 2012</c:v>
                </c:pt>
              </c:strCache>
            </c:strRef>
          </c:tx>
          <c:spPr>
            <a:ln w="47625">
              <a:noFill/>
            </a:ln>
            <a:effectLst/>
          </c:spPr>
          <c:marker>
            <c:symbol val="circle"/>
            <c:size val="4"/>
            <c:spPr>
              <a:solidFill>
                <a:schemeClr val="accent6"/>
              </a:solidFill>
              <a:ln>
                <a:solidFill>
                  <a:schemeClr val="tx1"/>
                </a:solidFill>
              </a:ln>
              <a:effectLst/>
            </c:spPr>
          </c:marker>
          <c:yVal>
            <c:numRef>
              <c:f>Taul1!$B$2:$B$1451</c:f>
              <c:numCache>
                <c:formatCode>General</c:formatCode>
                <c:ptCount val="1450"/>
                <c:pt idx="2" formatCode="0.00">
                  <c:v>68.86</c:v>
                </c:pt>
                <c:pt idx="3" formatCode="0.00">
                  <c:v>62.99</c:v>
                </c:pt>
                <c:pt idx="4" formatCode="0.00">
                  <c:v>-83.61</c:v>
                </c:pt>
                <c:pt idx="5" formatCode="0.00">
                  <c:v>74.78</c:v>
                </c:pt>
                <c:pt idx="6" formatCode="0.00">
                  <c:v>-375.67</c:v>
                </c:pt>
                <c:pt idx="7" formatCode="0.00">
                  <c:v>-42.68</c:v>
                </c:pt>
                <c:pt idx="8" formatCode="0.00">
                  <c:v>78.900000000000006</c:v>
                </c:pt>
                <c:pt idx="9" formatCode="0.00">
                  <c:v>93.87</c:v>
                </c:pt>
                <c:pt idx="10" formatCode="0.00">
                  <c:v>77.17</c:v>
                </c:pt>
                <c:pt idx="11" formatCode="0.00">
                  <c:v>74.459999999999994</c:v>
                </c:pt>
                <c:pt idx="12" formatCode="0.00">
                  <c:v>77.569999999999993</c:v>
                </c:pt>
                <c:pt idx="13" formatCode="0.00">
                  <c:v>70.599999999999994</c:v>
                </c:pt>
                <c:pt idx="14" formatCode="0.00">
                  <c:v>73.34</c:v>
                </c:pt>
                <c:pt idx="15" formatCode="0.00">
                  <c:v>72.14</c:v>
                </c:pt>
                <c:pt idx="16" formatCode="0.00">
                  <c:v>84.98</c:v>
                </c:pt>
                <c:pt idx="17" formatCode="0.00">
                  <c:v>86.02</c:v>
                </c:pt>
                <c:pt idx="18" formatCode="0.00">
                  <c:v>77.5</c:v>
                </c:pt>
                <c:pt idx="19" formatCode="0.00">
                  <c:v>60.39</c:v>
                </c:pt>
                <c:pt idx="20" formatCode="0.00">
                  <c:v>81.010000000000005</c:v>
                </c:pt>
                <c:pt idx="21" formatCode="0.00">
                  <c:v>88.25</c:v>
                </c:pt>
                <c:pt idx="22" formatCode="0.00">
                  <c:v>116.98</c:v>
                </c:pt>
                <c:pt idx="23" formatCode="0.00">
                  <c:v>57.47</c:v>
                </c:pt>
                <c:pt idx="24" formatCode="0.00">
                  <c:v>48.81</c:v>
                </c:pt>
                <c:pt idx="25" formatCode="0.00">
                  <c:v>81.02</c:v>
                </c:pt>
                <c:pt idx="26" formatCode="0.00">
                  <c:v>81.430000000000007</c:v>
                </c:pt>
                <c:pt idx="27" formatCode="0.00">
                  <c:v>73.89</c:v>
                </c:pt>
                <c:pt idx="28" formatCode="0.00">
                  <c:v>80.62</c:v>
                </c:pt>
                <c:pt idx="29" formatCode="0.00">
                  <c:v>91.02</c:v>
                </c:pt>
                <c:pt idx="30" formatCode="0.00">
                  <c:v>75.73</c:v>
                </c:pt>
                <c:pt idx="31" formatCode="0.00">
                  <c:v>89.92</c:v>
                </c:pt>
                <c:pt idx="32" formatCode="0.00">
                  <c:v>65.59</c:v>
                </c:pt>
                <c:pt idx="33" formatCode="0.00">
                  <c:v>89.38</c:v>
                </c:pt>
                <c:pt idx="34" formatCode="0.00">
                  <c:v>76.180000000000007</c:v>
                </c:pt>
                <c:pt idx="35" formatCode="0.00">
                  <c:v>52.89</c:v>
                </c:pt>
                <c:pt idx="36" formatCode="0.00">
                  <c:v>45.98</c:v>
                </c:pt>
                <c:pt idx="37" formatCode="0.00">
                  <c:v>64.61</c:v>
                </c:pt>
                <c:pt idx="38" formatCode="0.00">
                  <c:v>37.61</c:v>
                </c:pt>
                <c:pt idx="39" formatCode="0.00">
                  <c:v>82.95</c:v>
                </c:pt>
                <c:pt idx="40" formatCode="0.00">
                  <c:v>60.15</c:v>
                </c:pt>
                <c:pt idx="41" formatCode="0.00">
                  <c:v>76.27</c:v>
                </c:pt>
                <c:pt idx="42" formatCode="0.00">
                  <c:v>91.22</c:v>
                </c:pt>
                <c:pt idx="43" formatCode="0.00">
                  <c:v>58.64</c:v>
                </c:pt>
                <c:pt idx="44" formatCode="0.00">
                  <c:v>75.599999999999994</c:v>
                </c:pt>
                <c:pt idx="45" formatCode="0.00">
                  <c:v>96.28</c:v>
                </c:pt>
                <c:pt idx="46" formatCode="0.00">
                  <c:v>94.72</c:v>
                </c:pt>
                <c:pt idx="47" formatCode="0.00">
                  <c:v>82</c:v>
                </c:pt>
                <c:pt idx="48" formatCode="0.00">
                  <c:v>42.09</c:v>
                </c:pt>
                <c:pt idx="49" formatCode="0.00">
                  <c:v>84.6</c:v>
                </c:pt>
                <c:pt idx="50" formatCode="0.00">
                  <c:v>48.77</c:v>
                </c:pt>
                <c:pt idx="51" formatCode="0.00">
                  <c:v>59.15</c:v>
                </c:pt>
                <c:pt idx="52" formatCode="0.00">
                  <c:v>75.09</c:v>
                </c:pt>
                <c:pt idx="53" formatCode="0.00">
                  <c:v>104.28</c:v>
                </c:pt>
                <c:pt idx="54" formatCode="0.00">
                  <c:v>74.56</c:v>
                </c:pt>
                <c:pt idx="55" formatCode="0.00">
                  <c:v>98.96</c:v>
                </c:pt>
                <c:pt idx="56" formatCode="0.00">
                  <c:v>76.87</c:v>
                </c:pt>
                <c:pt idx="57" formatCode="0.00">
                  <c:v>79.56</c:v>
                </c:pt>
                <c:pt idx="58" formatCode="0.00">
                  <c:v>60.1</c:v>
                </c:pt>
                <c:pt idx="59" formatCode="0.00">
                  <c:v>61.54</c:v>
                </c:pt>
                <c:pt idx="60" formatCode="0.00">
                  <c:v>99.77</c:v>
                </c:pt>
                <c:pt idx="61" formatCode="0.00">
                  <c:v>31.65</c:v>
                </c:pt>
                <c:pt idx="62" formatCode="0.00">
                  <c:v>62.39</c:v>
                </c:pt>
                <c:pt idx="63" formatCode="0.00">
                  <c:v>110.48</c:v>
                </c:pt>
                <c:pt idx="64" formatCode="0.00">
                  <c:v>204.7</c:v>
                </c:pt>
                <c:pt idx="65" formatCode="0.00">
                  <c:v>142.53</c:v>
                </c:pt>
                <c:pt idx="66" formatCode="0.00">
                  <c:v>81.19</c:v>
                </c:pt>
                <c:pt idx="67" formatCode="0.00">
                  <c:v>78.459999999999994</c:v>
                </c:pt>
                <c:pt idx="68" formatCode="0.00">
                  <c:v>54.37</c:v>
                </c:pt>
                <c:pt idx="69" formatCode="0.00">
                  <c:v>70.88</c:v>
                </c:pt>
                <c:pt idx="70" formatCode="0.00">
                  <c:v>81.2</c:v>
                </c:pt>
                <c:pt idx="71" formatCode="0.00">
                  <c:v>84.22</c:v>
                </c:pt>
                <c:pt idx="72" formatCode="0.00">
                  <c:v>72.55</c:v>
                </c:pt>
                <c:pt idx="73" formatCode="0.00">
                  <c:v>93.35</c:v>
                </c:pt>
                <c:pt idx="74" formatCode="0.00">
                  <c:v>87.08</c:v>
                </c:pt>
                <c:pt idx="75" formatCode="0.00">
                  <c:v>66.78</c:v>
                </c:pt>
                <c:pt idx="76" formatCode="0.00">
                  <c:v>23.9</c:v>
                </c:pt>
                <c:pt idx="77" formatCode="0.00">
                  <c:v>93.56</c:v>
                </c:pt>
                <c:pt idx="78" formatCode="0.00">
                  <c:v>97.01</c:v>
                </c:pt>
                <c:pt idx="79" formatCode="0.00">
                  <c:v>85.49</c:v>
                </c:pt>
                <c:pt idx="80" formatCode="0.00">
                  <c:v>79.03</c:v>
                </c:pt>
                <c:pt idx="81" formatCode="0.00">
                  <c:v>97.74</c:v>
                </c:pt>
                <c:pt idx="82" formatCode="0.00">
                  <c:v>50.27</c:v>
                </c:pt>
                <c:pt idx="83" formatCode="0.00">
                  <c:v>87.52</c:v>
                </c:pt>
                <c:pt idx="84" formatCode="0.00">
                  <c:v>31.05</c:v>
                </c:pt>
                <c:pt idx="85" formatCode="0.00">
                  <c:v>83.65</c:v>
                </c:pt>
                <c:pt idx="86" formatCode="0.00">
                  <c:v>112.93</c:v>
                </c:pt>
                <c:pt idx="87" formatCode="0.00">
                  <c:v>86</c:v>
                </c:pt>
                <c:pt idx="88" formatCode="0.00">
                  <c:v>78.53</c:v>
                </c:pt>
                <c:pt idx="89" formatCode="0.00">
                  <c:v>96.63</c:v>
                </c:pt>
                <c:pt idx="90" formatCode="0.00">
                  <c:v>83.06</c:v>
                </c:pt>
                <c:pt idx="91" formatCode="0.00">
                  <c:v>84.03</c:v>
                </c:pt>
                <c:pt idx="92" formatCode="0.00">
                  <c:v>68.290000000000006</c:v>
                </c:pt>
                <c:pt idx="93" formatCode="0.00">
                  <c:v>80.14</c:v>
                </c:pt>
                <c:pt idx="94" formatCode="0.00">
                  <c:v>82.42</c:v>
                </c:pt>
                <c:pt idx="95" formatCode="0.00">
                  <c:v>73.52</c:v>
                </c:pt>
                <c:pt idx="96" formatCode="0.00">
                  <c:v>62.68</c:v>
                </c:pt>
                <c:pt idx="97" formatCode="0.00">
                  <c:v>76.819999999999993</c:v>
                </c:pt>
                <c:pt idx="98" formatCode="0.00">
                  <c:v>73.069999999999993</c:v>
                </c:pt>
                <c:pt idx="99" formatCode="0.00">
                  <c:v>60.06</c:v>
                </c:pt>
                <c:pt idx="100" formatCode="0.00">
                  <c:v>72.42</c:v>
                </c:pt>
                <c:pt idx="101" formatCode="0.00">
                  <c:v>87.52</c:v>
                </c:pt>
                <c:pt idx="102" formatCode="0.00">
                  <c:v>93.63</c:v>
                </c:pt>
                <c:pt idx="103" formatCode="0.00">
                  <c:v>73.349999999999994</c:v>
                </c:pt>
                <c:pt idx="104" formatCode="0.00">
                  <c:v>66.150000000000006</c:v>
                </c:pt>
                <c:pt idx="105" formatCode="0.00">
                  <c:v>94.44</c:v>
                </c:pt>
                <c:pt idx="106" formatCode="0.00">
                  <c:v>83.19</c:v>
                </c:pt>
                <c:pt idx="107" formatCode="0.00">
                  <c:v>83.47</c:v>
                </c:pt>
                <c:pt idx="108" formatCode="0.00">
                  <c:v>49.38</c:v>
                </c:pt>
                <c:pt idx="109" formatCode="0.00">
                  <c:v>89.38</c:v>
                </c:pt>
                <c:pt idx="110" formatCode="0.00">
                  <c:v>85.92</c:v>
                </c:pt>
                <c:pt idx="111" formatCode="0.00">
                  <c:v>76.48</c:v>
                </c:pt>
                <c:pt idx="112" formatCode="0.00">
                  <c:v>88.21</c:v>
                </c:pt>
                <c:pt idx="113" formatCode="0.00">
                  <c:v>49.98</c:v>
                </c:pt>
                <c:pt idx="114" formatCode="0.00">
                  <c:v>35.14</c:v>
                </c:pt>
                <c:pt idx="115" formatCode="0.00">
                  <c:v>56.61</c:v>
                </c:pt>
                <c:pt idx="116" formatCode="0.00">
                  <c:v>48.78</c:v>
                </c:pt>
                <c:pt idx="117" formatCode="0.00">
                  <c:v>97.93</c:v>
                </c:pt>
                <c:pt idx="118" formatCode="0.00">
                  <c:v>70.8</c:v>
                </c:pt>
                <c:pt idx="119" formatCode="0.00">
                  <c:v>40.82</c:v>
                </c:pt>
                <c:pt idx="120" formatCode="0.00">
                  <c:v>107.65</c:v>
                </c:pt>
                <c:pt idx="121" formatCode="0.00">
                  <c:v>79.05</c:v>
                </c:pt>
                <c:pt idx="122" formatCode="0.00">
                  <c:v>84.34</c:v>
                </c:pt>
                <c:pt idx="123" formatCode="0.00">
                  <c:v>86.86</c:v>
                </c:pt>
                <c:pt idx="124" formatCode="0.00">
                  <c:v>71.39</c:v>
                </c:pt>
                <c:pt idx="125" formatCode="0.00">
                  <c:v>79.25</c:v>
                </c:pt>
                <c:pt idx="126" formatCode="0.00">
                  <c:v>175.54</c:v>
                </c:pt>
                <c:pt idx="127" formatCode="0.00">
                  <c:v>67.349999999999994</c:v>
                </c:pt>
                <c:pt idx="128" formatCode="0.00">
                  <c:v>79.459999999999994</c:v>
                </c:pt>
                <c:pt idx="129" formatCode="0.00">
                  <c:v>95.03</c:v>
                </c:pt>
                <c:pt idx="130" formatCode="0.00">
                  <c:v>60.59</c:v>
                </c:pt>
                <c:pt idx="131" formatCode="0.00">
                  <c:v>88.76</c:v>
                </c:pt>
                <c:pt idx="132" formatCode="0.00">
                  <c:v>71.58</c:v>
                </c:pt>
                <c:pt idx="133" formatCode="0.00">
                  <c:v>58.74</c:v>
                </c:pt>
                <c:pt idx="134" formatCode="0.00">
                  <c:v>72.319999999999993</c:v>
                </c:pt>
                <c:pt idx="135" formatCode="0.00">
                  <c:v>71.97</c:v>
                </c:pt>
                <c:pt idx="136" formatCode="0.00">
                  <c:v>90.54</c:v>
                </c:pt>
                <c:pt idx="137" formatCode="0.00">
                  <c:v>119.91</c:v>
                </c:pt>
                <c:pt idx="138" formatCode="0.00">
                  <c:v>45.67</c:v>
                </c:pt>
                <c:pt idx="139" formatCode="0.00">
                  <c:v>194.51</c:v>
                </c:pt>
                <c:pt idx="140" formatCode="0.00">
                  <c:v>71.650000000000006</c:v>
                </c:pt>
                <c:pt idx="141" formatCode="0.00">
                  <c:v>88.44</c:v>
                </c:pt>
                <c:pt idx="142" formatCode="0.00">
                  <c:v>100.85</c:v>
                </c:pt>
                <c:pt idx="143" formatCode="0.00">
                  <c:v>63.35</c:v>
                </c:pt>
                <c:pt idx="144" formatCode="0.00">
                  <c:v>62.83</c:v>
                </c:pt>
                <c:pt idx="145" formatCode="0.00">
                  <c:v>67.760000000000005</c:v>
                </c:pt>
                <c:pt idx="146" formatCode="0.00">
                  <c:v>84.3</c:v>
                </c:pt>
                <c:pt idx="147" formatCode="0.00">
                  <c:v>106.75</c:v>
                </c:pt>
                <c:pt idx="148" formatCode="0.00">
                  <c:v>46.46</c:v>
                </c:pt>
                <c:pt idx="149" formatCode="0.00">
                  <c:v>70.06</c:v>
                </c:pt>
                <c:pt idx="150" formatCode="0.00">
                  <c:v>56.57</c:v>
                </c:pt>
                <c:pt idx="151" formatCode="0.00">
                  <c:v>66.84</c:v>
                </c:pt>
                <c:pt idx="152" formatCode="0.00">
                  <c:v>31.89</c:v>
                </c:pt>
                <c:pt idx="153" formatCode="0.00">
                  <c:v>53.44</c:v>
                </c:pt>
                <c:pt idx="154" formatCode="0.00">
                  <c:v>76.989999999999995</c:v>
                </c:pt>
                <c:pt idx="155" formatCode="0.00">
                  <c:v>86.55</c:v>
                </c:pt>
                <c:pt idx="156" formatCode="0.00">
                  <c:v>89.38</c:v>
                </c:pt>
                <c:pt idx="157" formatCode="0.00">
                  <c:v>71.849999999999994</c:v>
                </c:pt>
                <c:pt idx="158" formatCode="0.00">
                  <c:v>40.229999999999997</c:v>
                </c:pt>
                <c:pt idx="159" formatCode="0.00">
                  <c:v>77.37</c:v>
                </c:pt>
                <c:pt idx="160" formatCode="0.00">
                  <c:v>148.16999999999999</c:v>
                </c:pt>
                <c:pt idx="161" formatCode="0.00">
                  <c:v>-208.89</c:v>
                </c:pt>
                <c:pt idx="162" formatCode="0.00">
                  <c:v>60.42</c:v>
                </c:pt>
                <c:pt idx="163" formatCode="0.00">
                  <c:v>59.76</c:v>
                </c:pt>
                <c:pt idx="164" formatCode="0.00">
                  <c:v>85.12</c:v>
                </c:pt>
                <c:pt idx="165" formatCode="0.00">
                  <c:v>-17.71</c:v>
                </c:pt>
                <c:pt idx="166" formatCode="0.00">
                  <c:v>68.52</c:v>
                </c:pt>
                <c:pt idx="167" formatCode="0.00">
                  <c:v>64.66</c:v>
                </c:pt>
                <c:pt idx="168" formatCode="0.00">
                  <c:v>114.33</c:v>
                </c:pt>
                <c:pt idx="169" formatCode="0.00">
                  <c:v>99.2</c:v>
                </c:pt>
                <c:pt idx="170" formatCode="0.00">
                  <c:v>68.42</c:v>
                </c:pt>
                <c:pt idx="171" formatCode="0.00">
                  <c:v>79.06</c:v>
                </c:pt>
                <c:pt idx="172" formatCode="0.00">
                  <c:v>46.22</c:v>
                </c:pt>
                <c:pt idx="173" formatCode="0.00">
                  <c:v>-328.4</c:v>
                </c:pt>
                <c:pt idx="174" formatCode="0.00">
                  <c:v>66.400000000000006</c:v>
                </c:pt>
                <c:pt idx="175" formatCode="0.00">
                  <c:v>97.88</c:v>
                </c:pt>
                <c:pt idx="176" formatCode="0.00">
                  <c:v>87.69</c:v>
                </c:pt>
                <c:pt idx="177" formatCode="0.00">
                  <c:v>81.48</c:v>
                </c:pt>
                <c:pt idx="178" formatCode="0.00">
                  <c:v>55.7</c:v>
                </c:pt>
                <c:pt idx="179" formatCode="0.00">
                  <c:v>88.23</c:v>
                </c:pt>
                <c:pt idx="180" formatCode="0.00">
                  <c:v>74.290000000000006</c:v>
                </c:pt>
                <c:pt idx="181" formatCode="0.00">
                  <c:v>67.959999999999994</c:v>
                </c:pt>
                <c:pt idx="182" formatCode="0.00">
                  <c:v>51.31</c:v>
                </c:pt>
                <c:pt idx="183" formatCode="0.00">
                  <c:v>72.459999999999994</c:v>
                </c:pt>
                <c:pt idx="184" formatCode="0.00">
                  <c:v>78.97</c:v>
                </c:pt>
                <c:pt idx="185" formatCode="0.00">
                  <c:v>101.19</c:v>
                </c:pt>
                <c:pt idx="186" formatCode="0.00">
                  <c:v>87.98</c:v>
                </c:pt>
                <c:pt idx="187" formatCode="0.00">
                  <c:v>103.92</c:v>
                </c:pt>
                <c:pt idx="188" formatCode="0.00">
                  <c:v>69.41</c:v>
                </c:pt>
                <c:pt idx="189" formatCode="0.00">
                  <c:v>104.01</c:v>
                </c:pt>
                <c:pt idx="190" formatCode="0.00">
                  <c:v>7.59</c:v>
                </c:pt>
                <c:pt idx="191" formatCode="0.00">
                  <c:v>-633.62</c:v>
                </c:pt>
                <c:pt idx="192" formatCode="0.00">
                  <c:v>59.47</c:v>
                </c:pt>
                <c:pt idx="193" formatCode="0.00">
                  <c:v>72.98</c:v>
                </c:pt>
                <c:pt idx="194" formatCode="0.00">
                  <c:v>82.09</c:v>
                </c:pt>
                <c:pt idx="195" formatCode="0.00">
                  <c:v>87.25</c:v>
                </c:pt>
                <c:pt idx="196" formatCode="0.00">
                  <c:v>67.05</c:v>
                </c:pt>
                <c:pt idx="197" formatCode="0.00">
                  <c:v>76.349999999999994</c:v>
                </c:pt>
                <c:pt idx="198" formatCode="0.00">
                  <c:v>74.27</c:v>
                </c:pt>
                <c:pt idx="199" formatCode="0.00">
                  <c:v>92.45</c:v>
                </c:pt>
                <c:pt idx="200" formatCode="0.00">
                  <c:v>117.93</c:v>
                </c:pt>
                <c:pt idx="201" formatCode="0.00">
                  <c:v>76.58</c:v>
                </c:pt>
                <c:pt idx="202" formatCode="0.00">
                  <c:v>51.23</c:v>
                </c:pt>
                <c:pt idx="203" formatCode="0.00">
                  <c:v>66.569999999999993</c:v>
                </c:pt>
                <c:pt idx="204" formatCode="0.00">
                  <c:v>45.93</c:v>
                </c:pt>
                <c:pt idx="205" formatCode="0.00">
                  <c:v>69.61</c:v>
                </c:pt>
                <c:pt idx="206" formatCode="0.00">
                  <c:v>73.180000000000007</c:v>
                </c:pt>
                <c:pt idx="207" formatCode="0.00">
                  <c:v>72.37</c:v>
                </c:pt>
                <c:pt idx="208" formatCode="0.00">
                  <c:v>79.58</c:v>
                </c:pt>
                <c:pt idx="209" formatCode="0.00">
                  <c:v>89.92</c:v>
                </c:pt>
                <c:pt idx="210" formatCode="0.00">
                  <c:v>74.91</c:v>
                </c:pt>
                <c:pt idx="211" formatCode="0.00">
                  <c:v>83.48</c:v>
                </c:pt>
                <c:pt idx="212" formatCode="0.00">
                  <c:v>63.83</c:v>
                </c:pt>
                <c:pt idx="213" formatCode="0.00">
                  <c:v>71.959999999999994</c:v>
                </c:pt>
                <c:pt idx="214" formatCode="0.00">
                  <c:v>72.760000000000005</c:v>
                </c:pt>
                <c:pt idx="215" formatCode="0.00">
                  <c:v>54.26</c:v>
                </c:pt>
                <c:pt idx="216" formatCode="0.00">
                  <c:v>-195.99</c:v>
                </c:pt>
                <c:pt idx="217" formatCode="0.00">
                  <c:v>63.46</c:v>
                </c:pt>
                <c:pt idx="218" formatCode="0.00">
                  <c:v>60.85</c:v>
                </c:pt>
                <c:pt idx="219" formatCode="0.00">
                  <c:v>139.81</c:v>
                </c:pt>
                <c:pt idx="220" formatCode="0.00">
                  <c:v>79.31</c:v>
                </c:pt>
                <c:pt idx="221" formatCode="0.00">
                  <c:v>119.82</c:v>
                </c:pt>
                <c:pt idx="222" formatCode="0.00">
                  <c:v>105.33</c:v>
                </c:pt>
                <c:pt idx="223" formatCode="0.00">
                  <c:v>76.989999999999995</c:v>
                </c:pt>
                <c:pt idx="224" formatCode="0.00">
                  <c:v>96.03</c:v>
                </c:pt>
                <c:pt idx="225" formatCode="0.00">
                  <c:v>63.25</c:v>
                </c:pt>
                <c:pt idx="226" formatCode="0.00">
                  <c:v>78.849999999999994</c:v>
                </c:pt>
                <c:pt idx="227" formatCode="0.00">
                  <c:v>80.53</c:v>
                </c:pt>
                <c:pt idx="228" formatCode="0.00">
                  <c:v>80.099999999999994</c:v>
                </c:pt>
                <c:pt idx="229" formatCode="0.00">
                  <c:v>96.36</c:v>
                </c:pt>
                <c:pt idx="230" formatCode="0.00">
                  <c:v>95.13</c:v>
                </c:pt>
                <c:pt idx="231" formatCode="0.00">
                  <c:v>53.86</c:v>
                </c:pt>
                <c:pt idx="232" formatCode="0.00">
                  <c:v>69.97</c:v>
                </c:pt>
                <c:pt idx="233" formatCode="0.00">
                  <c:v>81.02</c:v>
                </c:pt>
                <c:pt idx="234" formatCode="0.00">
                  <c:v>102.26</c:v>
                </c:pt>
                <c:pt idx="235" formatCode="0.00">
                  <c:v>85.89</c:v>
                </c:pt>
                <c:pt idx="236" formatCode="0.00">
                  <c:v>74.930000000000007</c:v>
                </c:pt>
                <c:pt idx="237" formatCode="0.00">
                  <c:v>74.28</c:v>
                </c:pt>
                <c:pt idx="238" formatCode="0.00">
                  <c:v>88.9</c:v>
                </c:pt>
                <c:pt idx="239" formatCode="0.00">
                  <c:v>61.01</c:v>
                </c:pt>
                <c:pt idx="240" formatCode="0.00">
                  <c:v>110.32</c:v>
                </c:pt>
                <c:pt idx="241" formatCode="0.00">
                  <c:v>60.98</c:v>
                </c:pt>
                <c:pt idx="242" formatCode="0.00">
                  <c:v>94.02</c:v>
                </c:pt>
                <c:pt idx="243" formatCode="0.00">
                  <c:v>74.290000000000006</c:v>
                </c:pt>
                <c:pt idx="244" formatCode="0.00">
                  <c:v>56.88</c:v>
                </c:pt>
                <c:pt idx="245" formatCode="0.00">
                  <c:v>109.13</c:v>
                </c:pt>
                <c:pt idx="246" formatCode="0.00">
                  <c:v>67.8</c:v>
                </c:pt>
                <c:pt idx="247" formatCode="0.00">
                  <c:v>59.94</c:v>
                </c:pt>
                <c:pt idx="248" formatCode="0.00">
                  <c:v>77.739999999999995</c:v>
                </c:pt>
                <c:pt idx="249" formatCode="0.00">
                  <c:v>77.569999999999993</c:v>
                </c:pt>
                <c:pt idx="250" formatCode="0.00">
                  <c:v>86.92</c:v>
                </c:pt>
                <c:pt idx="251" formatCode="0.00">
                  <c:v>61.18</c:v>
                </c:pt>
                <c:pt idx="252" formatCode="0.00">
                  <c:v>-219.82</c:v>
                </c:pt>
                <c:pt idx="253" formatCode="0.00">
                  <c:v>28.72</c:v>
                </c:pt>
                <c:pt idx="254" formatCode="0.00">
                  <c:v>82.44</c:v>
                </c:pt>
                <c:pt idx="255" formatCode="0.00">
                  <c:v>65.97</c:v>
                </c:pt>
                <c:pt idx="256" formatCode="0.00">
                  <c:v>174.33</c:v>
                </c:pt>
                <c:pt idx="257" formatCode="0.00">
                  <c:v>87.5</c:v>
                </c:pt>
                <c:pt idx="258" formatCode="0.00">
                  <c:v>67.61</c:v>
                </c:pt>
                <c:pt idx="259" formatCode="0.00">
                  <c:v>79.599999999999994</c:v>
                </c:pt>
                <c:pt idx="260" formatCode="0.00">
                  <c:v>67.010000000000005</c:v>
                </c:pt>
                <c:pt idx="261" formatCode="0.00">
                  <c:v>109.21</c:v>
                </c:pt>
                <c:pt idx="262" formatCode="0.00">
                  <c:v>77.02</c:v>
                </c:pt>
                <c:pt idx="263" formatCode="0.00">
                  <c:v>119.26</c:v>
                </c:pt>
                <c:pt idx="264" formatCode="0.00">
                  <c:v>80.42</c:v>
                </c:pt>
                <c:pt idx="265" formatCode="0.00">
                  <c:v>80.569999999999993</c:v>
                </c:pt>
                <c:pt idx="266" formatCode="0.00">
                  <c:v>122.88</c:v>
                </c:pt>
                <c:pt idx="267" formatCode="0.00">
                  <c:v>89.94</c:v>
                </c:pt>
                <c:pt idx="268" formatCode="0.00">
                  <c:v>91.87</c:v>
                </c:pt>
                <c:pt idx="269" formatCode="0.00">
                  <c:v>64.400000000000006</c:v>
                </c:pt>
                <c:pt idx="270" formatCode="0.00">
                  <c:v>97.84</c:v>
                </c:pt>
                <c:pt idx="271" formatCode="0.00">
                  <c:v>85.79</c:v>
                </c:pt>
                <c:pt idx="272" formatCode="0.00">
                  <c:v>77.989999999999995</c:v>
                </c:pt>
                <c:pt idx="273" formatCode="0.00">
                  <c:v>98.76</c:v>
                </c:pt>
                <c:pt idx="274" formatCode="0.00">
                  <c:v>90.05</c:v>
                </c:pt>
                <c:pt idx="275" formatCode="0.00">
                  <c:v>72.19</c:v>
                </c:pt>
                <c:pt idx="276" formatCode="0.00">
                  <c:v>69.209999999999994</c:v>
                </c:pt>
                <c:pt idx="277" formatCode="0.00">
                  <c:v>64.38</c:v>
                </c:pt>
                <c:pt idx="278" formatCode="0.00">
                  <c:v>70.72</c:v>
                </c:pt>
                <c:pt idx="279" formatCode="0.00">
                  <c:v>73.5</c:v>
                </c:pt>
                <c:pt idx="280" formatCode="0.00">
                  <c:v>67.31</c:v>
                </c:pt>
                <c:pt idx="281" formatCode="0.00">
                  <c:v>90.53</c:v>
                </c:pt>
                <c:pt idx="282" formatCode="0.00">
                  <c:v>71.900000000000006</c:v>
                </c:pt>
                <c:pt idx="283" formatCode="0.00">
                  <c:v>84.58</c:v>
                </c:pt>
                <c:pt idx="284" formatCode="0.00">
                  <c:v>90.78</c:v>
                </c:pt>
                <c:pt idx="285" formatCode="0.00">
                  <c:v>69.84</c:v>
                </c:pt>
                <c:pt idx="286" formatCode="0.00">
                  <c:v>55.86</c:v>
                </c:pt>
                <c:pt idx="287" formatCode="0.00">
                  <c:v>88.26</c:v>
                </c:pt>
                <c:pt idx="288" formatCode="0.00">
                  <c:v>56.12</c:v>
                </c:pt>
                <c:pt idx="289" formatCode="0.00">
                  <c:v>91.56</c:v>
                </c:pt>
                <c:pt idx="290" formatCode="0.00">
                  <c:v>67.3</c:v>
                </c:pt>
                <c:pt idx="291" formatCode="0.00">
                  <c:v>82.03</c:v>
                </c:pt>
                <c:pt idx="292" formatCode="0.00">
                  <c:v>62.4</c:v>
                </c:pt>
                <c:pt idx="293" formatCode="0.00">
                  <c:v>89.49</c:v>
                </c:pt>
                <c:pt idx="294" formatCode="0.00">
                  <c:v>115.5</c:v>
                </c:pt>
                <c:pt idx="295" formatCode="0.00">
                  <c:v>35.83</c:v>
                </c:pt>
                <c:pt idx="296" formatCode="0.00">
                  <c:v>44.46</c:v>
                </c:pt>
                <c:pt idx="297" formatCode="0.00">
                  <c:v>79.72</c:v>
                </c:pt>
                <c:pt idx="298" formatCode="0.00">
                  <c:v>84.68</c:v>
                </c:pt>
                <c:pt idx="299" formatCode="0.00">
                  <c:v>76.39</c:v>
                </c:pt>
                <c:pt idx="300" formatCode="0.00">
                  <c:v>61.87</c:v>
                </c:pt>
                <c:pt idx="301" formatCode="0.00">
                  <c:v>69.650000000000006</c:v>
                </c:pt>
                <c:pt idx="302" formatCode="0.00">
                  <c:v>1885.12</c:v>
                </c:pt>
                <c:pt idx="303" formatCode="0.00">
                  <c:v>72.7</c:v>
                </c:pt>
                <c:pt idx="304" formatCode="0.00">
                  <c:v>79.290000000000006</c:v>
                </c:pt>
                <c:pt idx="305" formatCode="0.00">
                  <c:v>68.58</c:v>
                </c:pt>
                <c:pt idx="306" formatCode="0.00">
                  <c:v>58.75</c:v>
                </c:pt>
                <c:pt idx="307" formatCode="0.00">
                  <c:v>82.61</c:v>
                </c:pt>
                <c:pt idx="308" formatCode="0.00">
                  <c:v>66.87</c:v>
                </c:pt>
                <c:pt idx="309" formatCode="0.00">
                  <c:v>51.27</c:v>
                </c:pt>
                <c:pt idx="310" formatCode="0.00">
                  <c:v>84.58</c:v>
                </c:pt>
                <c:pt idx="311" formatCode="0.00">
                  <c:v>40.229999999999997</c:v>
                </c:pt>
                <c:pt idx="312" formatCode="0.00">
                  <c:v>77.36</c:v>
                </c:pt>
                <c:pt idx="313" formatCode="0.00">
                  <c:v>81</c:v>
                </c:pt>
                <c:pt idx="314" formatCode="0.00">
                  <c:v>69.87</c:v>
                </c:pt>
                <c:pt idx="315" formatCode="0.00">
                  <c:v>71.17</c:v>
                </c:pt>
                <c:pt idx="316" formatCode="0.00">
                  <c:v>122.86</c:v>
                </c:pt>
                <c:pt idx="317" formatCode="0.00">
                  <c:v>54.58</c:v>
                </c:pt>
                <c:pt idx="318" formatCode="0.00">
                  <c:v>71.78</c:v>
                </c:pt>
                <c:pt idx="319" formatCode="0.00">
                  <c:v>88.59</c:v>
                </c:pt>
                <c:pt idx="320" formatCode="0.00">
                  <c:v>55.92</c:v>
                </c:pt>
                <c:pt idx="321" formatCode="0.00">
                  <c:v>102.8</c:v>
                </c:pt>
                <c:pt idx="322" formatCode="0.00">
                  <c:v>72.77</c:v>
                </c:pt>
                <c:pt idx="323" formatCode="0.00">
                  <c:v>67.09</c:v>
                </c:pt>
                <c:pt idx="324" formatCode="0.00">
                  <c:v>88.26</c:v>
                </c:pt>
                <c:pt idx="325" formatCode="0.00">
                  <c:v>73.040000000000006</c:v>
                </c:pt>
                <c:pt idx="326" formatCode="0.00">
                  <c:v>87.74</c:v>
                </c:pt>
                <c:pt idx="327" formatCode="0.00">
                  <c:v>115.65</c:v>
                </c:pt>
                <c:pt idx="328" formatCode="0.00">
                  <c:v>87.55</c:v>
                </c:pt>
                <c:pt idx="329" formatCode="0.00">
                  <c:v>67.41</c:v>
                </c:pt>
                <c:pt idx="330" formatCode="0.00">
                  <c:v>49.36</c:v>
                </c:pt>
                <c:pt idx="331" formatCode="0.00">
                  <c:v>54.87</c:v>
                </c:pt>
                <c:pt idx="332" formatCode="0.00">
                  <c:v>57.11</c:v>
                </c:pt>
                <c:pt idx="333" formatCode="0.00">
                  <c:v>234.09</c:v>
                </c:pt>
                <c:pt idx="334" formatCode="0.00">
                  <c:v>86.9</c:v>
                </c:pt>
                <c:pt idx="335" formatCode="0.00">
                  <c:v>90.52</c:v>
                </c:pt>
                <c:pt idx="336" formatCode="0.00">
                  <c:v>78.44</c:v>
                </c:pt>
                <c:pt idx="337" formatCode="0.00">
                  <c:v>58.75</c:v>
                </c:pt>
                <c:pt idx="338" formatCode="0.00">
                  <c:v>90.76</c:v>
                </c:pt>
                <c:pt idx="339" formatCode="0.00">
                  <c:v>61.12</c:v>
                </c:pt>
                <c:pt idx="340" formatCode="0.00">
                  <c:v>47.17</c:v>
                </c:pt>
                <c:pt idx="341" formatCode="0.00">
                  <c:v>52.66</c:v>
                </c:pt>
                <c:pt idx="342" formatCode="0.00">
                  <c:v>88.36</c:v>
                </c:pt>
                <c:pt idx="343" formatCode="0.00">
                  <c:v>82.17</c:v>
                </c:pt>
                <c:pt idx="344" formatCode="0.00">
                  <c:v>60.9</c:v>
                </c:pt>
                <c:pt idx="345" formatCode="0.00">
                  <c:v>72.62</c:v>
                </c:pt>
                <c:pt idx="346" formatCode="0.00">
                  <c:v>86.57</c:v>
                </c:pt>
                <c:pt idx="347" formatCode="0.00">
                  <c:v>81.11</c:v>
                </c:pt>
                <c:pt idx="348" formatCode="0.00">
                  <c:v>60.3</c:v>
                </c:pt>
                <c:pt idx="349" formatCode="0.00">
                  <c:v>64.489999999999995</c:v>
                </c:pt>
                <c:pt idx="350" formatCode="0.00">
                  <c:v>71.13</c:v>
                </c:pt>
                <c:pt idx="351" formatCode="0.00">
                  <c:v>62.23</c:v>
                </c:pt>
                <c:pt idx="352" formatCode="0.00">
                  <c:v>76.31</c:v>
                </c:pt>
                <c:pt idx="353" formatCode="0.00">
                  <c:v>84.44</c:v>
                </c:pt>
                <c:pt idx="354" formatCode="0.00">
                  <c:v>76.41</c:v>
                </c:pt>
                <c:pt idx="355" formatCode="0.00">
                  <c:v>106.92</c:v>
                </c:pt>
                <c:pt idx="356" formatCode="0.00">
                  <c:v>52.94</c:v>
                </c:pt>
                <c:pt idx="357" formatCode="0.00">
                  <c:v>91.4</c:v>
                </c:pt>
                <c:pt idx="358" formatCode="0.00">
                  <c:v>68.25</c:v>
                </c:pt>
                <c:pt idx="359" formatCode="0.00">
                  <c:v>24.18</c:v>
                </c:pt>
                <c:pt idx="360" formatCode="0.00">
                  <c:v>26.61</c:v>
                </c:pt>
                <c:pt idx="361" formatCode="0.00">
                  <c:v>72.11</c:v>
                </c:pt>
                <c:pt idx="362" formatCode="0.00">
                  <c:v>94.02</c:v>
                </c:pt>
                <c:pt idx="363" formatCode="0.00">
                  <c:v>40.75</c:v>
                </c:pt>
                <c:pt idx="364" formatCode="0.00">
                  <c:v>107.91</c:v>
                </c:pt>
                <c:pt idx="365" formatCode="0.00">
                  <c:v>84.71</c:v>
                </c:pt>
                <c:pt idx="366" formatCode="0.00">
                  <c:v>74.11</c:v>
                </c:pt>
                <c:pt idx="367" formatCode="0.00">
                  <c:v>84.33</c:v>
                </c:pt>
                <c:pt idx="368" formatCode="0.00">
                  <c:v>53.82</c:v>
                </c:pt>
                <c:pt idx="369" formatCode="0.00">
                  <c:v>119.73</c:v>
                </c:pt>
                <c:pt idx="370" formatCode="0.00">
                  <c:v>79.87</c:v>
                </c:pt>
                <c:pt idx="371" formatCode="0.00">
                  <c:v>44.97</c:v>
                </c:pt>
                <c:pt idx="372" formatCode="0.00">
                  <c:v>66.400000000000006</c:v>
                </c:pt>
                <c:pt idx="373" formatCode="0.00">
                  <c:v>65.56</c:v>
                </c:pt>
                <c:pt idx="374" formatCode="0.00">
                  <c:v>105.97</c:v>
                </c:pt>
                <c:pt idx="375" formatCode="0.00">
                  <c:v>96.76</c:v>
                </c:pt>
                <c:pt idx="376" formatCode="0.00">
                  <c:v>152.33000000000001</c:v>
                </c:pt>
                <c:pt idx="377" formatCode="0.00">
                  <c:v>92.3</c:v>
                </c:pt>
                <c:pt idx="378" formatCode="0.00">
                  <c:v>57.3</c:v>
                </c:pt>
                <c:pt idx="379" formatCode="0.00">
                  <c:v>92.34</c:v>
                </c:pt>
                <c:pt idx="380" formatCode="0.00">
                  <c:v>212.13</c:v>
                </c:pt>
                <c:pt idx="381" formatCode="0.00">
                  <c:v>74.099999999999994</c:v>
                </c:pt>
                <c:pt idx="382" formatCode="0.00">
                  <c:v>132.99</c:v>
                </c:pt>
                <c:pt idx="383" formatCode="0.00">
                  <c:v>65.61</c:v>
                </c:pt>
                <c:pt idx="384" formatCode="0.00">
                  <c:v>73.010000000000005</c:v>
                </c:pt>
                <c:pt idx="385" formatCode="0.00">
                  <c:v>73.05</c:v>
                </c:pt>
                <c:pt idx="386" formatCode="0.00">
                  <c:v>61.23</c:v>
                </c:pt>
                <c:pt idx="387" formatCode="0.00">
                  <c:v>95.72</c:v>
                </c:pt>
                <c:pt idx="388" formatCode="0.00">
                  <c:v>85.41</c:v>
                </c:pt>
                <c:pt idx="389" formatCode="0.00">
                  <c:v>107.06</c:v>
                </c:pt>
                <c:pt idx="390" formatCode="0.00">
                  <c:v>84.76</c:v>
                </c:pt>
                <c:pt idx="391" formatCode="0.00">
                  <c:v>75.03</c:v>
                </c:pt>
                <c:pt idx="392" formatCode="0.00">
                  <c:v>109.08</c:v>
                </c:pt>
                <c:pt idx="393" formatCode="0.00">
                  <c:v>77.989999999999995</c:v>
                </c:pt>
                <c:pt idx="394" formatCode="0.00">
                  <c:v>60.87</c:v>
                </c:pt>
                <c:pt idx="395" formatCode="0.00">
                  <c:v>70.86</c:v>
                </c:pt>
                <c:pt idx="396" formatCode="0.00">
                  <c:v>84.88</c:v>
                </c:pt>
                <c:pt idx="397" formatCode="0.00">
                  <c:v>148.79</c:v>
                </c:pt>
                <c:pt idx="398" formatCode="0.00">
                  <c:v>62.77</c:v>
                </c:pt>
                <c:pt idx="399" formatCode="0.00">
                  <c:v>72.95</c:v>
                </c:pt>
                <c:pt idx="400" formatCode="0.00">
                  <c:v>106.58</c:v>
                </c:pt>
                <c:pt idx="401" formatCode="0.00">
                  <c:v>77.069999999999993</c:v>
                </c:pt>
                <c:pt idx="402" formatCode="0.00">
                  <c:v>73.84</c:v>
                </c:pt>
                <c:pt idx="403" formatCode="0.00">
                  <c:v>66.56</c:v>
                </c:pt>
                <c:pt idx="404" formatCode="0.00">
                  <c:v>64.69</c:v>
                </c:pt>
                <c:pt idx="405" formatCode="0.00">
                  <c:v>51.29</c:v>
                </c:pt>
                <c:pt idx="406" formatCode="0.00">
                  <c:v>78.92</c:v>
                </c:pt>
                <c:pt idx="407" formatCode="0.00">
                  <c:v>71.08</c:v>
                </c:pt>
                <c:pt idx="408" formatCode="0.00">
                  <c:v>74.53</c:v>
                </c:pt>
                <c:pt idx="409" formatCode="0.00">
                  <c:v>68.28</c:v>
                </c:pt>
                <c:pt idx="410" formatCode="0.00">
                  <c:v>58.38</c:v>
                </c:pt>
                <c:pt idx="411" formatCode="0.00">
                  <c:v>56.58</c:v>
                </c:pt>
                <c:pt idx="412" formatCode="0.00">
                  <c:v>67.55</c:v>
                </c:pt>
                <c:pt idx="413" formatCode="0.00">
                  <c:v>50.78</c:v>
                </c:pt>
                <c:pt idx="414" formatCode="0.00">
                  <c:v>59.6</c:v>
                </c:pt>
                <c:pt idx="415" formatCode="0.00">
                  <c:v>82.58</c:v>
                </c:pt>
                <c:pt idx="416" formatCode="0.00">
                  <c:v>93.57</c:v>
                </c:pt>
                <c:pt idx="417" formatCode="0.00">
                  <c:v>54.3</c:v>
                </c:pt>
                <c:pt idx="418" formatCode="0.00">
                  <c:v>50.99</c:v>
                </c:pt>
                <c:pt idx="419" formatCode="0.00">
                  <c:v>87.57</c:v>
                </c:pt>
                <c:pt idx="420" formatCode="0.00">
                  <c:v>82.74</c:v>
                </c:pt>
                <c:pt idx="421" formatCode="0.00">
                  <c:v>93.44</c:v>
                </c:pt>
                <c:pt idx="422" formatCode="0.00">
                  <c:v>63.06</c:v>
                </c:pt>
                <c:pt idx="423" formatCode="0.00">
                  <c:v>92.63</c:v>
                </c:pt>
                <c:pt idx="424" formatCode="0.00">
                  <c:v>106.58</c:v>
                </c:pt>
                <c:pt idx="425" formatCode="0.00">
                  <c:v>76.3</c:v>
                </c:pt>
                <c:pt idx="426" formatCode="0.00">
                  <c:v>61.43</c:v>
                </c:pt>
                <c:pt idx="427" formatCode="0.00">
                  <c:v>76.7</c:v>
                </c:pt>
                <c:pt idx="428" formatCode="0.00">
                  <c:v>81.77</c:v>
                </c:pt>
                <c:pt idx="429" formatCode="0.00">
                  <c:v>117.15</c:v>
                </c:pt>
                <c:pt idx="430" formatCode="0.00">
                  <c:v>90.56</c:v>
                </c:pt>
                <c:pt idx="431" formatCode="0.00">
                  <c:v>34.15</c:v>
                </c:pt>
                <c:pt idx="432" formatCode="0.00">
                  <c:v>63.05</c:v>
                </c:pt>
                <c:pt idx="433" formatCode="0.00">
                  <c:v>77.069999999999993</c:v>
                </c:pt>
                <c:pt idx="434" formatCode="0.00">
                  <c:v>83.32</c:v>
                </c:pt>
                <c:pt idx="435" formatCode="0.00">
                  <c:v>79.790000000000006</c:v>
                </c:pt>
                <c:pt idx="436" formatCode="0.00">
                  <c:v>62.52</c:v>
                </c:pt>
                <c:pt idx="437" formatCode="0.00">
                  <c:v>88.58</c:v>
                </c:pt>
                <c:pt idx="438" formatCode="0.00">
                  <c:v>74.87</c:v>
                </c:pt>
                <c:pt idx="439" formatCode="0.00">
                  <c:v>89.78</c:v>
                </c:pt>
                <c:pt idx="440" formatCode="0.00">
                  <c:v>90.21</c:v>
                </c:pt>
                <c:pt idx="441" formatCode="0.00">
                  <c:v>21.18</c:v>
                </c:pt>
                <c:pt idx="442" formatCode="0.00">
                  <c:v>31.91</c:v>
                </c:pt>
                <c:pt idx="443" formatCode="0.00">
                  <c:v>66.56</c:v>
                </c:pt>
                <c:pt idx="444" formatCode="0.00">
                  <c:v>80.98</c:v>
                </c:pt>
                <c:pt idx="445" formatCode="0.00">
                  <c:v>-81.39</c:v>
                </c:pt>
                <c:pt idx="446" formatCode="0.00">
                  <c:v>81.81</c:v>
                </c:pt>
                <c:pt idx="447" formatCode="0.00">
                  <c:v>61.3</c:v>
                </c:pt>
                <c:pt idx="448" formatCode="0.00">
                  <c:v>144.38999999999999</c:v>
                </c:pt>
                <c:pt idx="449" formatCode="0.00">
                  <c:v>33.549999999999997</c:v>
                </c:pt>
                <c:pt idx="450" formatCode="0.00">
                  <c:v>61.26</c:v>
                </c:pt>
                <c:pt idx="451" formatCode="0.00">
                  <c:v>60.78</c:v>
                </c:pt>
                <c:pt idx="452" formatCode="0.00">
                  <c:v>58.07</c:v>
                </c:pt>
                <c:pt idx="453" formatCode="0.00">
                  <c:v>56.65</c:v>
                </c:pt>
                <c:pt idx="454" formatCode="0.00">
                  <c:v>63.98</c:v>
                </c:pt>
                <c:pt idx="455" formatCode="0.00">
                  <c:v>90.41</c:v>
                </c:pt>
                <c:pt idx="456" formatCode="0.00">
                  <c:v>92.34</c:v>
                </c:pt>
                <c:pt idx="457" formatCode="0.00">
                  <c:v>82.63</c:v>
                </c:pt>
                <c:pt idx="458" formatCode="0.00">
                  <c:v>82.49</c:v>
                </c:pt>
                <c:pt idx="459" formatCode="0.00">
                  <c:v>62.01</c:v>
                </c:pt>
                <c:pt idx="460" formatCode="0.00">
                  <c:v>85.33</c:v>
                </c:pt>
                <c:pt idx="461" formatCode="0.00">
                  <c:v>57.48</c:v>
                </c:pt>
                <c:pt idx="462" formatCode="0.00">
                  <c:v>54.08</c:v>
                </c:pt>
                <c:pt idx="463" formatCode="0.00">
                  <c:v>69.739999999999995</c:v>
                </c:pt>
                <c:pt idx="464" formatCode="0.00">
                  <c:v>3430.57</c:v>
                </c:pt>
                <c:pt idx="465" formatCode="0.00">
                  <c:v>78.05</c:v>
                </c:pt>
                <c:pt idx="466" formatCode="0.00">
                  <c:v>126.2</c:v>
                </c:pt>
                <c:pt idx="467" formatCode="0.00">
                  <c:v>84.36</c:v>
                </c:pt>
                <c:pt idx="468" formatCode="0.00">
                  <c:v>67</c:v>
                </c:pt>
                <c:pt idx="469" formatCode="0.00">
                  <c:v>83.44</c:v>
                </c:pt>
                <c:pt idx="470" formatCode="0.00">
                  <c:v>43.32</c:v>
                </c:pt>
                <c:pt idx="471" formatCode="0.00">
                  <c:v>43.13</c:v>
                </c:pt>
                <c:pt idx="472" formatCode="0.00">
                  <c:v>126.41</c:v>
                </c:pt>
                <c:pt idx="473" formatCode="0.00">
                  <c:v>-125.86</c:v>
                </c:pt>
                <c:pt idx="474" formatCode="0.00">
                  <c:v>80.349999999999994</c:v>
                </c:pt>
                <c:pt idx="475" formatCode="0.00">
                  <c:v>86.12</c:v>
                </c:pt>
                <c:pt idx="476" formatCode="0.00">
                  <c:v>72.02</c:v>
                </c:pt>
                <c:pt idx="477" formatCode="0.00">
                  <c:v>53.25</c:v>
                </c:pt>
                <c:pt idx="478" formatCode="0.00">
                  <c:v>89.61</c:v>
                </c:pt>
                <c:pt idx="479" formatCode="0.00">
                  <c:v>85.41</c:v>
                </c:pt>
                <c:pt idx="480" formatCode="0.00">
                  <c:v>70.44</c:v>
                </c:pt>
                <c:pt idx="481" formatCode="0.00">
                  <c:v>84.12</c:v>
                </c:pt>
                <c:pt idx="482" formatCode="0.00">
                  <c:v>54.56</c:v>
                </c:pt>
                <c:pt idx="483" formatCode="0.00">
                  <c:v>74.819999999999993</c:v>
                </c:pt>
                <c:pt idx="484" formatCode="0.00">
                  <c:v>79.650000000000006</c:v>
                </c:pt>
                <c:pt idx="485" formatCode="0.00">
                  <c:v>269.57</c:v>
                </c:pt>
                <c:pt idx="486" formatCode="0.00">
                  <c:v>73.27</c:v>
                </c:pt>
                <c:pt idx="487" formatCode="0.00">
                  <c:v>84.78</c:v>
                </c:pt>
                <c:pt idx="488" formatCode="0.00">
                  <c:v>78.760000000000005</c:v>
                </c:pt>
                <c:pt idx="489" formatCode="0.00">
                  <c:v>97.25</c:v>
                </c:pt>
                <c:pt idx="490" formatCode="0.00">
                  <c:v>84.83</c:v>
                </c:pt>
                <c:pt idx="491" formatCode="0.00">
                  <c:v>101.9</c:v>
                </c:pt>
                <c:pt idx="492" formatCode="0.00">
                  <c:v>65.66</c:v>
                </c:pt>
                <c:pt idx="493" formatCode="0.00">
                  <c:v>79.290000000000006</c:v>
                </c:pt>
                <c:pt idx="494" formatCode="0.00">
                  <c:v>92.38</c:v>
                </c:pt>
                <c:pt idx="495" formatCode="0.00">
                  <c:v>62.35</c:v>
                </c:pt>
                <c:pt idx="496" formatCode="0.00">
                  <c:v>91.05</c:v>
                </c:pt>
                <c:pt idx="497" formatCode="0.00">
                  <c:v>58.7</c:v>
                </c:pt>
                <c:pt idx="498" formatCode="0.00">
                  <c:v>82.88</c:v>
                </c:pt>
                <c:pt idx="499" formatCode="0.00">
                  <c:v>67.48</c:v>
                </c:pt>
                <c:pt idx="500" formatCode="0.00">
                  <c:v>52.13</c:v>
                </c:pt>
                <c:pt idx="501" formatCode="0.00">
                  <c:v>71.400000000000006</c:v>
                </c:pt>
                <c:pt idx="502" formatCode="0.00">
                  <c:v>90.14</c:v>
                </c:pt>
                <c:pt idx="503" formatCode="0.00">
                  <c:v>75.47</c:v>
                </c:pt>
                <c:pt idx="504" formatCode="0.00">
                  <c:v>74.23</c:v>
                </c:pt>
                <c:pt idx="505" formatCode="0.00">
                  <c:v>41.81</c:v>
                </c:pt>
                <c:pt idx="506" formatCode="0.00">
                  <c:v>96.05</c:v>
                </c:pt>
                <c:pt idx="507" formatCode="0.00">
                  <c:v>88.33</c:v>
                </c:pt>
                <c:pt idx="508" formatCode="0.00">
                  <c:v>69.03</c:v>
                </c:pt>
                <c:pt idx="509" formatCode="0.00">
                  <c:v>72.91</c:v>
                </c:pt>
                <c:pt idx="510" formatCode="0.00">
                  <c:v>75.67</c:v>
                </c:pt>
                <c:pt idx="511" formatCode="0.00">
                  <c:v>87.75</c:v>
                </c:pt>
                <c:pt idx="512" formatCode="0.00">
                  <c:v>58.55</c:v>
                </c:pt>
                <c:pt idx="513" formatCode="0.00">
                  <c:v>125.17</c:v>
                </c:pt>
                <c:pt idx="514" formatCode="0.00">
                  <c:v>83.19</c:v>
                </c:pt>
                <c:pt idx="515" formatCode="0.00">
                  <c:v>52.46</c:v>
                </c:pt>
                <c:pt idx="516" formatCode="0.00">
                  <c:v>47.63</c:v>
                </c:pt>
                <c:pt idx="517" formatCode="0.00">
                  <c:v>73.209999999999994</c:v>
                </c:pt>
                <c:pt idx="518" formatCode="0.00">
                  <c:v>58.46</c:v>
                </c:pt>
                <c:pt idx="519" formatCode="0.00">
                  <c:v>139.07</c:v>
                </c:pt>
                <c:pt idx="520" formatCode="0.00">
                  <c:v>80.34</c:v>
                </c:pt>
                <c:pt idx="521" formatCode="0.00">
                  <c:v>90.52</c:v>
                </c:pt>
                <c:pt idx="522" formatCode="0.00">
                  <c:v>71.03</c:v>
                </c:pt>
                <c:pt idx="523" formatCode="0.00">
                  <c:v>83.25</c:v>
                </c:pt>
                <c:pt idx="524" formatCode="0.00">
                  <c:v>64.62</c:v>
                </c:pt>
                <c:pt idx="525" formatCode="0.00">
                  <c:v>83.87</c:v>
                </c:pt>
                <c:pt idx="526" formatCode="0.00">
                  <c:v>101.66</c:v>
                </c:pt>
                <c:pt idx="527" formatCode="0.00">
                  <c:v>78.55</c:v>
                </c:pt>
                <c:pt idx="528" formatCode="0.00">
                  <c:v>76.36</c:v>
                </c:pt>
                <c:pt idx="529" formatCode="0.00">
                  <c:v>40.68</c:v>
                </c:pt>
                <c:pt idx="530" formatCode="0.00">
                  <c:v>72.22</c:v>
                </c:pt>
                <c:pt idx="531" formatCode="0.00">
                  <c:v>76.88</c:v>
                </c:pt>
                <c:pt idx="532" formatCode="0.00">
                  <c:v>74.53</c:v>
                </c:pt>
                <c:pt idx="533" formatCode="0.00">
                  <c:v>63.36</c:v>
                </c:pt>
                <c:pt idx="534" formatCode="0.00">
                  <c:v>92.64</c:v>
                </c:pt>
                <c:pt idx="535" formatCode="0.00">
                  <c:v>63.27</c:v>
                </c:pt>
                <c:pt idx="536" formatCode="0.00">
                  <c:v>83.63</c:v>
                </c:pt>
                <c:pt idx="537" formatCode="0.00">
                  <c:v>90.4</c:v>
                </c:pt>
                <c:pt idx="538" formatCode="0.00">
                  <c:v>186.39</c:v>
                </c:pt>
                <c:pt idx="539" formatCode="0.00">
                  <c:v>50.26</c:v>
                </c:pt>
                <c:pt idx="540" formatCode="0.00">
                  <c:v>71.709999999999994</c:v>
                </c:pt>
                <c:pt idx="541" formatCode="0.00">
                  <c:v>94.1</c:v>
                </c:pt>
                <c:pt idx="542" formatCode="0.00">
                  <c:v>84.49</c:v>
                </c:pt>
                <c:pt idx="543" formatCode="0.00">
                  <c:v>66.06</c:v>
                </c:pt>
                <c:pt idx="544" formatCode="0.00">
                  <c:v>61.66</c:v>
                </c:pt>
                <c:pt idx="545" formatCode="0.00">
                  <c:v>88.64</c:v>
                </c:pt>
                <c:pt idx="546" formatCode="0.00">
                  <c:v>96.44</c:v>
                </c:pt>
                <c:pt idx="547" formatCode="0.00">
                  <c:v>63.87</c:v>
                </c:pt>
                <c:pt idx="548" formatCode="0.00">
                  <c:v>74.400000000000006</c:v>
                </c:pt>
                <c:pt idx="549" formatCode="0.00">
                  <c:v>61.71</c:v>
                </c:pt>
                <c:pt idx="550" formatCode="0.00">
                  <c:v>90.46</c:v>
                </c:pt>
                <c:pt idx="551" formatCode="0.00">
                  <c:v>50.16</c:v>
                </c:pt>
                <c:pt idx="552" formatCode="0.00">
                  <c:v>102.94</c:v>
                </c:pt>
                <c:pt idx="553" formatCode="0.00">
                  <c:v>84.42</c:v>
                </c:pt>
                <c:pt idx="554" formatCode="0.00">
                  <c:v>43.73</c:v>
                </c:pt>
                <c:pt idx="555" formatCode="0.00">
                  <c:v>55.33</c:v>
                </c:pt>
                <c:pt idx="556" formatCode="0.00">
                  <c:v>73.7</c:v>
                </c:pt>
                <c:pt idx="557" formatCode="0.00">
                  <c:v>82.95</c:v>
                </c:pt>
                <c:pt idx="558" formatCode="0.00">
                  <c:v>64.819999999999993</c:v>
                </c:pt>
                <c:pt idx="559" formatCode="0.00">
                  <c:v>74.62</c:v>
                </c:pt>
                <c:pt idx="560" formatCode="0.00">
                  <c:v>91.83</c:v>
                </c:pt>
                <c:pt idx="561" formatCode="0.00">
                  <c:v>88.58</c:v>
                </c:pt>
                <c:pt idx="562" formatCode="0.00">
                  <c:v>75</c:v>
                </c:pt>
                <c:pt idx="563" formatCode="0.00">
                  <c:v>87.85</c:v>
                </c:pt>
                <c:pt idx="564" formatCode="0.00">
                  <c:v>97.51</c:v>
                </c:pt>
                <c:pt idx="565" formatCode="0.00">
                  <c:v>84.08</c:v>
                </c:pt>
                <c:pt idx="566" formatCode="0.00">
                  <c:v>60.02</c:v>
                </c:pt>
                <c:pt idx="567" formatCode="0.00">
                  <c:v>78.45</c:v>
                </c:pt>
                <c:pt idx="568" formatCode="0.00">
                  <c:v>97.45</c:v>
                </c:pt>
                <c:pt idx="569" formatCode="0.00">
                  <c:v>74.55</c:v>
                </c:pt>
                <c:pt idx="570" formatCode="0.00">
                  <c:v>57.92</c:v>
                </c:pt>
                <c:pt idx="571" formatCode="0.00">
                  <c:v>-38.29</c:v>
                </c:pt>
                <c:pt idx="572" formatCode="0.00">
                  <c:v>67.349999999999994</c:v>
                </c:pt>
                <c:pt idx="573" formatCode="0.00">
                  <c:v>79.91</c:v>
                </c:pt>
                <c:pt idx="574" formatCode="0.00">
                  <c:v>89.42</c:v>
                </c:pt>
                <c:pt idx="575" formatCode="0.00">
                  <c:v>77.489999999999995</c:v>
                </c:pt>
                <c:pt idx="576" formatCode="0.00">
                  <c:v>73.73</c:v>
                </c:pt>
                <c:pt idx="577" formatCode="0.00">
                  <c:v>60.48</c:v>
                </c:pt>
                <c:pt idx="578" formatCode="0.00">
                  <c:v>116.89</c:v>
                </c:pt>
                <c:pt idx="579" formatCode="0.00">
                  <c:v>23.08</c:v>
                </c:pt>
                <c:pt idx="580" formatCode="0.00">
                  <c:v>83.05</c:v>
                </c:pt>
                <c:pt idx="581" formatCode="0.00">
                  <c:v>86.97</c:v>
                </c:pt>
                <c:pt idx="582" formatCode="0.00">
                  <c:v>63.44</c:v>
                </c:pt>
                <c:pt idx="583" formatCode="0.00">
                  <c:v>264.5</c:v>
                </c:pt>
                <c:pt idx="584" formatCode="0.00">
                  <c:v>83.92</c:v>
                </c:pt>
                <c:pt idx="585" formatCode="0.00">
                  <c:v>62.38</c:v>
                </c:pt>
                <c:pt idx="586" formatCode="0.00">
                  <c:v>60.15</c:v>
                </c:pt>
                <c:pt idx="587" formatCode="0.00">
                  <c:v>43.13</c:v>
                </c:pt>
                <c:pt idx="588" formatCode="0.00">
                  <c:v>17.27</c:v>
                </c:pt>
                <c:pt idx="589" formatCode="0.00">
                  <c:v>71.28</c:v>
                </c:pt>
                <c:pt idx="590" formatCode="0.00">
                  <c:v>24.21</c:v>
                </c:pt>
                <c:pt idx="591" formatCode="0.00">
                  <c:v>71.86</c:v>
                </c:pt>
                <c:pt idx="592" formatCode="0.00">
                  <c:v>94.98</c:v>
                </c:pt>
                <c:pt idx="593" formatCode="0.00">
                  <c:v>81.489999999999995</c:v>
                </c:pt>
                <c:pt idx="594" formatCode="0.00">
                  <c:v>89.32</c:v>
                </c:pt>
                <c:pt idx="595" formatCode="0.00">
                  <c:v>77.03</c:v>
                </c:pt>
                <c:pt idx="596" formatCode="0.00">
                  <c:v>81.31</c:v>
                </c:pt>
                <c:pt idx="597" formatCode="0.00">
                  <c:v>58.34</c:v>
                </c:pt>
                <c:pt idx="598" formatCode="0.00">
                  <c:v>84.98</c:v>
                </c:pt>
                <c:pt idx="599" formatCode="0.00">
                  <c:v>82.77</c:v>
                </c:pt>
                <c:pt idx="600" formatCode="0.00">
                  <c:v>81.010000000000005</c:v>
                </c:pt>
                <c:pt idx="601" formatCode="0.00">
                  <c:v>82.67</c:v>
                </c:pt>
                <c:pt idx="602" formatCode="0.00">
                  <c:v>79.05</c:v>
                </c:pt>
                <c:pt idx="603" formatCode="0.00">
                  <c:v>110.26</c:v>
                </c:pt>
                <c:pt idx="604" formatCode="0.00">
                  <c:v>154.94</c:v>
                </c:pt>
                <c:pt idx="605" formatCode="0.00">
                  <c:v>67.12</c:v>
                </c:pt>
                <c:pt idx="606" formatCode="0.00">
                  <c:v>66.83</c:v>
                </c:pt>
                <c:pt idx="607" formatCode="0.00">
                  <c:v>74.260000000000005</c:v>
                </c:pt>
                <c:pt idx="608" formatCode="0.00">
                  <c:v>104.15</c:v>
                </c:pt>
                <c:pt idx="609" formatCode="0.00">
                  <c:v>86.2</c:v>
                </c:pt>
                <c:pt idx="610" formatCode="0.00">
                  <c:v>110.53</c:v>
                </c:pt>
                <c:pt idx="611" formatCode="0.00">
                  <c:v>67.98</c:v>
                </c:pt>
                <c:pt idx="612" formatCode="0.00">
                  <c:v>56.37</c:v>
                </c:pt>
                <c:pt idx="613" formatCode="0.00">
                  <c:v>84.65</c:v>
                </c:pt>
                <c:pt idx="614" formatCode="0.00">
                  <c:v>79.47</c:v>
                </c:pt>
                <c:pt idx="615" formatCode="0.00">
                  <c:v>60.51</c:v>
                </c:pt>
                <c:pt idx="616" formatCode="0.00">
                  <c:v>91.36</c:v>
                </c:pt>
                <c:pt idx="617" formatCode="0.00">
                  <c:v>77.88</c:v>
                </c:pt>
                <c:pt idx="618" formatCode="0.00">
                  <c:v>55.69</c:v>
                </c:pt>
                <c:pt idx="619" formatCode="0.00">
                  <c:v>21.71</c:v>
                </c:pt>
                <c:pt idx="620" formatCode="0.00">
                  <c:v>58.52</c:v>
                </c:pt>
                <c:pt idx="621" formatCode="0.00">
                  <c:v>82.68</c:v>
                </c:pt>
                <c:pt idx="622" formatCode="0.00">
                  <c:v>56.3</c:v>
                </c:pt>
                <c:pt idx="623" formatCode="0.00">
                  <c:v>97.86</c:v>
                </c:pt>
                <c:pt idx="624" formatCode="0.00">
                  <c:v>100.34</c:v>
                </c:pt>
                <c:pt idx="625" formatCode="0.00">
                  <c:v>73.94</c:v>
                </c:pt>
                <c:pt idx="626" formatCode="0.00">
                  <c:v>85.88</c:v>
                </c:pt>
                <c:pt idx="627" formatCode="0.00">
                  <c:v>88.87</c:v>
                </c:pt>
                <c:pt idx="628" formatCode="0.00">
                  <c:v>506.2</c:v>
                </c:pt>
                <c:pt idx="629" formatCode="0.00">
                  <c:v>88.6</c:v>
                </c:pt>
                <c:pt idx="630" formatCode="0.00">
                  <c:v>64.83</c:v>
                </c:pt>
                <c:pt idx="631" formatCode="0.00">
                  <c:v>48.24</c:v>
                </c:pt>
                <c:pt idx="632" formatCode="0.00">
                  <c:v>119.23</c:v>
                </c:pt>
                <c:pt idx="633" formatCode="0.00">
                  <c:v>79.11</c:v>
                </c:pt>
                <c:pt idx="634" formatCode="0.00">
                  <c:v>79.599999999999994</c:v>
                </c:pt>
                <c:pt idx="635" formatCode="0.00">
                  <c:v>85.88</c:v>
                </c:pt>
                <c:pt idx="636" formatCode="0.00">
                  <c:v>73.5</c:v>
                </c:pt>
                <c:pt idx="637" formatCode="0.00">
                  <c:v>80.099999999999994</c:v>
                </c:pt>
                <c:pt idx="638" formatCode="0.00">
                  <c:v>68.739999999999995</c:v>
                </c:pt>
                <c:pt idx="639" formatCode="0.00">
                  <c:v>78.73</c:v>
                </c:pt>
                <c:pt idx="640" formatCode="0.00">
                  <c:v>62.36</c:v>
                </c:pt>
                <c:pt idx="641" formatCode="0.00">
                  <c:v>88.06</c:v>
                </c:pt>
                <c:pt idx="642" formatCode="0.00">
                  <c:v>103.91</c:v>
                </c:pt>
                <c:pt idx="643" formatCode="0.00">
                  <c:v>86.64</c:v>
                </c:pt>
                <c:pt idx="644" formatCode="0.00">
                  <c:v>78.22</c:v>
                </c:pt>
                <c:pt idx="645" formatCode="0.00">
                  <c:v>72.61</c:v>
                </c:pt>
                <c:pt idx="646" formatCode="0.00">
                  <c:v>63.35</c:v>
                </c:pt>
                <c:pt idx="647" formatCode="0.00">
                  <c:v>58.92</c:v>
                </c:pt>
                <c:pt idx="648" formatCode="0.00">
                  <c:v>91.85</c:v>
                </c:pt>
                <c:pt idx="649" formatCode="0.00">
                  <c:v>79.63</c:v>
                </c:pt>
                <c:pt idx="650" formatCode="0.00">
                  <c:v>52.73</c:v>
                </c:pt>
                <c:pt idx="651" formatCode="0.00">
                  <c:v>43.76</c:v>
                </c:pt>
                <c:pt idx="652" formatCode="0.00">
                  <c:v>6.7</c:v>
                </c:pt>
                <c:pt idx="653" formatCode="0.00">
                  <c:v>52.41</c:v>
                </c:pt>
                <c:pt idx="654" formatCode="0.00">
                  <c:v>61.1</c:v>
                </c:pt>
                <c:pt idx="655" formatCode="0.00">
                  <c:v>84</c:v>
                </c:pt>
                <c:pt idx="656" formatCode="0.00">
                  <c:v>81.34</c:v>
                </c:pt>
                <c:pt idx="657" formatCode="0.00">
                  <c:v>59.95</c:v>
                </c:pt>
                <c:pt idx="658" formatCode="0.00">
                  <c:v>71.14</c:v>
                </c:pt>
                <c:pt idx="659" formatCode="0.00">
                  <c:v>78.739999999999995</c:v>
                </c:pt>
                <c:pt idx="660" formatCode="0.00">
                  <c:v>81.13</c:v>
                </c:pt>
                <c:pt idx="661" formatCode="0.00">
                  <c:v>90.08</c:v>
                </c:pt>
                <c:pt idx="662" formatCode="0.00">
                  <c:v>78.02</c:v>
                </c:pt>
                <c:pt idx="663" formatCode="0.00">
                  <c:v>92.49</c:v>
                </c:pt>
                <c:pt idx="664" formatCode="0.00">
                  <c:v>78.86</c:v>
                </c:pt>
                <c:pt idx="665" formatCode="0.00">
                  <c:v>79.239999999999995</c:v>
                </c:pt>
                <c:pt idx="666" formatCode="0.00">
                  <c:v>98.86</c:v>
                </c:pt>
                <c:pt idx="667" formatCode="0.00">
                  <c:v>58.79</c:v>
                </c:pt>
                <c:pt idx="668" formatCode="0.00">
                  <c:v>65.61</c:v>
                </c:pt>
                <c:pt idx="669" formatCode="0.00">
                  <c:v>66</c:v>
                </c:pt>
                <c:pt idx="670" formatCode="0.00">
                  <c:v>63.56</c:v>
                </c:pt>
                <c:pt idx="671" formatCode="0.00">
                  <c:v>78.239999999999995</c:v>
                </c:pt>
                <c:pt idx="672" formatCode="0.00">
                  <c:v>46.6</c:v>
                </c:pt>
                <c:pt idx="673" formatCode="0.00">
                  <c:v>71.92</c:v>
                </c:pt>
                <c:pt idx="674" formatCode="0.00">
                  <c:v>76.650000000000006</c:v>
                </c:pt>
                <c:pt idx="675" formatCode="0.00">
                  <c:v>62.17</c:v>
                </c:pt>
                <c:pt idx="676" formatCode="0.00">
                  <c:v>74.89</c:v>
                </c:pt>
                <c:pt idx="677" formatCode="0.00">
                  <c:v>82.59</c:v>
                </c:pt>
                <c:pt idx="678" formatCode="0.00">
                  <c:v>91.47</c:v>
                </c:pt>
                <c:pt idx="679" formatCode="0.00">
                  <c:v>61.03</c:v>
                </c:pt>
                <c:pt idx="680" formatCode="0.00">
                  <c:v>57.68</c:v>
                </c:pt>
                <c:pt idx="681" formatCode="0.00">
                  <c:v>82.88</c:v>
                </c:pt>
                <c:pt idx="682" formatCode="0.00">
                  <c:v>91.83</c:v>
                </c:pt>
                <c:pt idx="683" formatCode="0.00">
                  <c:v>100.29</c:v>
                </c:pt>
                <c:pt idx="684" formatCode="0.00">
                  <c:v>103.73</c:v>
                </c:pt>
                <c:pt idx="685" formatCode="0.00">
                  <c:v>85.03</c:v>
                </c:pt>
                <c:pt idx="686" formatCode="0.00">
                  <c:v>47.48</c:v>
                </c:pt>
                <c:pt idx="687" formatCode="0.00">
                  <c:v>93.14</c:v>
                </c:pt>
                <c:pt idx="688" formatCode="0.00">
                  <c:v>50.98</c:v>
                </c:pt>
                <c:pt idx="689" formatCode="0.00">
                  <c:v>62.13</c:v>
                </c:pt>
                <c:pt idx="690" formatCode="0.00">
                  <c:v>52.57</c:v>
                </c:pt>
                <c:pt idx="691" formatCode="0.00">
                  <c:v>76.78</c:v>
                </c:pt>
                <c:pt idx="692" formatCode="0.00">
                  <c:v>275.86</c:v>
                </c:pt>
                <c:pt idx="693" formatCode="0.00">
                  <c:v>83.91</c:v>
                </c:pt>
                <c:pt idx="694" formatCode="0.00">
                  <c:v>128.13</c:v>
                </c:pt>
                <c:pt idx="695" formatCode="0.00">
                  <c:v>55.64</c:v>
                </c:pt>
                <c:pt idx="696" formatCode="0.00">
                  <c:v>391.22</c:v>
                </c:pt>
                <c:pt idx="697" formatCode="0.00">
                  <c:v>90.46</c:v>
                </c:pt>
                <c:pt idx="698" formatCode="0.00">
                  <c:v>79.97</c:v>
                </c:pt>
                <c:pt idx="699" formatCode="0.00">
                  <c:v>41.08</c:v>
                </c:pt>
                <c:pt idx="700" formatCode="0.00">
                  <c:v>75.64</c:v>
                </c:pt>
                <c:pt idx="701" formatCode="0.00">
                  <c:v>59.66</c:v>
                </c:pt>
                <c:pt idx="702" formatCode="0.00">
                  <c:v>80.489999999999995</c:v>
                </c:pt>
                <c:pt idx="703" formatCode="0.00">
                  <c:v>31.83</c:v>
                </c:pt>
                <c:pt idx="704" formatCode="0.00">
                  <c:v>103.3</c:v>
                </c:pt>
                <c:pt idx="705" formatCode="0.00">
                  <c:v>62.64</c:v>
                </c:pt>
                <c:pt idx="706" formatCode="0.00">
                  <c:v>58.86</c:v>
                </c:pt>
                <c:pt idx="707" formatCode="0.00">
                  <c:v>62.09</c:v>
                </c:pt>
                <c:pt idx="708" formatCode="0.00">
                  <c:v>100.66</c:v>
                </c:pt>
                <c:pt idx="709" formatCode="0.00">
                  <c:v>85.7</c:v>
                </c:pt>
                <c:pt idx="710" formatCode="0.00">
                  <c:v>46.13</c:v>
                </c:pt>
                <c:pt idx="711" formatCode="0.00">
                  <c:v>72.62</c:v>
                </c:pt>
                <c:pt idx="712" formatCode="0.00">
                  <c:v>86.65</c:v>
                </c:pt>
                <c:pt idx="713" formatCode="0.00">
                  <c:v>108.69</c:v>
                </c:pt>
                <c:pt idx="714" formatCode="0.00">
                  <c:v>59.05</c:v>
                </c:pt>
                <c:pt idx="715" formatCode="0.00">
                  <c:v>95</c:v>
                </c:pt>
                <c:pt idx="716" formatCode="0.00">
                  <c:v>93.69</c:v>
                </c:pt>
                <c:pt idx="717" formatCode="0.00">
                  <c:v>72.45</c:v>
                </c:pt>
                <c:pt idx="718" formatCode="0.00">
                  <c:v>91.23</c:v>
                </c:pt>
                <c:pt idx="719" formatCode="0.00">
                  <c:v>105.18</c:v>
                </c:pt>
                <c:pt idx="720" formatCode="0.00">
                  <c:v>79.41</c:v>
                </c:pt>
                <c:pt idx="721" formatCode="0.00">
                  <c:v>85.51</c:v>
                </c:pt>
                <c:pt idx="722" formatCode="0.00">
                  <c:v>80.91</c:v>
                </c:pt>
                <c:pt idx="723" formatCode="0.00">
                  <c:v>67.5</c:v>
                </c:pt>
                <c:pt idx="724" formatCode="0.00">
                  <c:v>58.56</c:v>
                </c:pt>
                <c:pt idx="725" formatCode="0.00">
                  <c:v>71.7</c:v>
                </c:pt>
                <c:pt idx="726" formatCode="0.00">
                  <c:v>52.22</c:v>
                </c:pt>
                <c:pt idx="727" formatCode="0.00">
                  <c:v>75.13</c:v>
                </c:pt>
                <c:pt idx="728" formatCode="0.00">
                  <c:v>47.03</c:v>
                </c:pt>
                <c:pt idx="729" formatCode="0.00">
                  <c:v>44.98</c:v>
                </c:pt>
                <c:pt idx="730" formatCode="0.00">
                  <c:v>86.49</c:v>
                </c:pt>
                <c:pt idx="731" formatCode="0.00">
                  <c:v>67.55</c:v>
                </c:pt>
                <c:pt idx="732" formatCode="0.00">
                  <c:v>56.54</c:v>
                </c:pt>
                <c:pt idx="733" formatCode="0.00">
                  <c:v>209.99</c:v>
                </c:pt>
                <c:pt idx="734" formatCode="0.00">
                  <c:v>77.709999999999994</c:v>
                </c:pt>
                <c:pt idx="735" formatCode="0.00">
                  <c:v>100</c:v>
                </c:pt>
                <c:pt idx="736" formatCode="0.00">
                  <c:v>99.7</c:v>
                </c:pt>
                <c:pt idx="737" formatCode="0.00">
                  <c:v>81.91</c:v>
                </c:pt>
                <c:pt idx="738" formatCode="0.00">
                  <c:v>96.78</c:v>
                </c:pt>
                <c:pt idx="739" formatCode="0.00">
                  <c:v>54.67</c:v>
                </c:pt>
                <c:pt idx="740" formatCode="0.00">
                  <c:v>90.16</c:v>
                </c:pt>
                <c:pt idx="741" formatCode="0.00">
                  <c:v>67.55</c:v>
                </c:pt>
                <c:pt idx="742" formatCode="0.00">
                  <c:v>40.92</c:v>
                </c:pt>
                <c:pt idx="743" formatCode="0.00">
                  <c:v>71.83</c:v>
                </c:pt>
                <c:pt idx="744" formatCode="0.00">
                  <c:v>19.3</c:v>
                </c:pt>
                <c:pt idx="745" formatCode="0.00">
                  <c:v>83.71</c:v>
                </c:pt>
                <c:pt idx="746" formatCode="0.00">
                  <c:v>64.709999999999994</c:v>
                </c:pt>
                <c:pt idx="747" formatCode="0.00">
                  <c:v>82.1</c:v>
                </c:pt>
                <c:pt idx="748" formatCode="0.00">
                  <c:v>49.58</c:v>
                </c:pt>
                <c:pt idx="749" formatCode="0.00">
                  <c:v>81.23</c:v>
                </c:pt>
                <c:pt idx="750" formatCode="0.00">
                  <c:v>53.17</c:v>
                </c:pt>
                <c:pt idx="751" formatCode="0.00">
                  <c:v>86.17</c:v>
                </c:pt>
                <c:pt idx="752" formatCode="0.00">
                  <c:v>132.02000000000001</c:v>
                </c:pt>
                <c:pt idx="753" formatCode="0.00">
                  <c:v>63.69</c:v>
                </c:pt>
                <c:pt idx="754" formatCode="0.00">
                  <c:v>48.96</c:v>
                </c:pt>
                <c:pt idx="755" formatCode="0.00">
                  <c:v>56.64</c:v>
                </c:pt>
                <c:pt idx="756" formatCode="0.00">
                  <c:v>83.47</c:v>
                </c:pt>
                <c:pt idx="757" formatCode="0.00">
                  <c:v>73.87</c:v>
                </c:pt>
                <c:pt idx="758" formatCode="0.00">
                  <c:v>77.02</c:v>
                </c:pt>
                <c:pt idx="759" formatCode="0.00">
                  <c:v>86.89</c:v>
                </c:pt>
                <c:pt idx="760" formatCode="0.00">
                  <c:v>57.6</c:v>
                </c:pt>
                <c:pt idx="761" formatCode="0.00">
                  <c:v>81.48</c:v>
                </c:pt>
                <c:pt idx="762" formatCode="0.00">
                  <c:v>78.239999999999995</c:v>
                </c:pt>
                <c:pt idx="763" formatCode="0.00">
                  <c:v>74.209999999999994</c:v>
                </c:pt>
                <c:pt idx="764" formatCode="0.00">
                  <c:v>60.9</c:v>
                </c:pt>
                <c:pt idx="765" formatCode="0.00">
                  <c:v>49.42</c:v>
                </c:pt>
                <c:pt idx="766" formatCode="0.00">
                  <c:v>79.73</c:v>
                </c:pt>
                <c:pt idx="767" formatCode="0.00">
                  <c:v>79.98</c:v>
                </c:pt>
                <c:pt idx="768" formatCode="0.00">
                  <c:v>54.24</c:v>
                </c:pt>
                <c:pt idx="769" formatCode="0.00">
                  <c:v>57.33</c:v>
                </c:pt>
                <c:pt idx="770" formatCode="0.00">
                  <c:v>60.87</c:v>
                </c:pt>
                <c:pt idx="771" formatCode="0.00">
                  <c:v>84.63</c:v>
                </c:pt>
                <c:pt idx="772" formatCode="0.00">
                  <c:v>60.34</c:v>
                </c:pt>
                <c:pt idx="773" formatCode="0.00">
                  <c:v>67.19</c:v>
                </c:pt>
                <c:pt idx="774" formatCode="0.00">
                  <c:v>85.72</c:v>
                </c:pt>
                <c:pt idx="775" formatCode="0.00">
                  <c:v>79.62</c:v>
                </c:pt>
                <c:pt idx="776" formatCode="0.00">
                  <c:v>100.25</c:v>
                </c:pt>
                <c:pt idx="777" formatCode="0.00">
                  <c:v>70.91</c:v>
                </c:pt>
                <c:pt idx="778" formatCode="0.00">
                  <c:v>64.81</c:v>
                </c:pt>
                <c:pt idx="779" formatCode="0.00">
                  <c:v>35.6</c:v>
                </c:pt>
                <c:pt idx="780" formatCode="0.00">
                  <c:v>72.33</c:v>
                </c:pt>
                <c:pt idx="781" formatCode="0.00">
                  <c:v>51.18</c:v>
                </c:pt>
                <c:pt idx="782" formatCode="0.00">
                  <c:v>78.23</c:v>
                </c:pt>
                <c:pt idx="783" formatCode="0.00">
                  <c:v>74</c:v>
                </c:pt>
                <c:pt idx="784" formatCode="0.00">
                  <c:v>57.42</c:v>
                </c:pt>
                <c:pt idx="785" formatCode="0.00">
                  <c:v>188.36</c:v>
                </c:pt>
                <c:pt idx="786" formatCode="0.00">
                  <c:v>80.09</c:v>
                </c:pt>
                <c:pt idx="787" formatCode="0.00">
                  <c:v>71.14</c:v>
                </c:pt>
                <c:pt idx="788" formatCode="0.00">
                  <c:v>87.4</c:v>
                </c:pt>
                <c:pt idx="789" formatCode="0.00">
                  <c:v>92.53</c:v>
                </c:pt>
                <c:pt idx="790" formatCode="0.00">
                  <c:v>28.27</c:v>
                </c:pt>
                <c:pt idx="791" formatCode="0.00">
                  <c:v>55.64</c:v>
                </c:pt>
                <c:pt idx="792" formatCode="0.00">
                  <c:v>75.3</c:v>
                </c:pt>
                <c:pt idx="793" formatCode="0.00">
                  <c:v>50.13</c:v>
                </c:pt>
                <c:pt idx="794" formatCode="0.00">
                  <c:v>104.99</c:v>
                </c:pt>
                <c:pt idx="795" formatCode="0.00">
                  <c:v>62.55</c:v>
                </c:pt>
                <c:pt idx="796" formatCode="0.00">
                  <c:v>71.959999999999994</c:v>
                </c:pt>
                <c:pt idx="797" formatCode="0.00">
                  <c:v>97.6</c:v>
                </c:pt>
                <c:pt idx="798" formatCode="0.00">
                  <c:v>72.900000000000006</c:v>
                </c:pt>
                <c:pt idx="799" formatCode="0.00">
                  <c:v>77.510000000000005</c:v>
                </c:pt>
                <c:pt idx="800" formatCode="0.00">
                  <c:v>74.17</c:v>
                </c:pt>
                <c:pt idx="801" formatCode="0.00">
                  <c:v>50.4</c:v>
                </c:pt>
                <c:pt idx="802" formatCode="0.00">
                  <c:v>57.66</c:v>
                </c:pt>
                <c:pt idx="803" formatCode="0.00">
                  <c:v>27.63</c:v>
                </c:pt>
                <c:pt idx="804" formatCode="0.00">
                  <c:v>10.71</c:v>
                </c:pt>
                <c:pt idx="805" formatCode="0.00">
                  <c:v>78.39</c:v>
                </c:pt>
                <c:pt idx="806" formatCode="0.00">
                  <c:v>118.87</c:v>
                </c:pt>
                <c:pt idx="807" formatCode="0.00">
                  <c:v>90.76</c:v>
                </c:pt>
                <c:pt idx="808" formatCode="0.00">
                  <c:v>81.69</c:v>
                </c:pt>
                <c:pt idx="809" formatCode="0.00">
                  <c:v>30.31</c:v>
                </c:pt>
                <c:pt idx="810" formatCode="0.00">
                  <c:v>78.739999999999995</c:v>
                </c:pt>
                <c:pt idx="811" formatCode="0.00">
                  <c:v>75.430000000000007</c:v>
                </c:pt>
                <c:pt idx="812" formatCode="0.00">
                  <c:v>121.4</c:v>
                </c:pt>
                <c:pt idx="813" formatCode="0.00">
                  <c:v>72.459999999999994</c:v>
                </c:pt>
                <c:pt idx="814" formatCode="0.00">
                  <c:v>64.7</c:v>
                </c:pt>
                <c:pt idx="815" formatCode="0.00">
                  <c:v>90.67</c:v>
                </c:pt>
                <c:pt idx="816" formatCode="0.00">
                  <c:v>80.8</c:v>
                </c:pt>
                <c:pt idx="817" formatCode="0.00">
                  <c:v>82.54</c:v>
                </c:pt>
                <c:pt idx="818" formatCode="0.00">
                  <c:v>169.72</c:v>
                </c:pt>
                <c:pt idx="819" formatCode="0.00">
                  <c:v>71.22</c:v>
                </c:pt>
                <c:pt idx="820" formatCode="0.00">
                  <c:v>48.51</c:v>
                </c:pt>
                <c:pt idx="821" formatCode="0.00">
                  <c:v>75.52</c:v>
                </c:pt>
                <c:pt idx="822" formatCode="0.00">
                  <c:v>108.87</c:v>
                </c:pt>
                <c:pt idx="823" formatCode="0.00">
                  <c:v>82.6</c:v>
                </c:pt>
                <c:pt idx="824" formatCode="0.00">
                  <c:v>79.3</c:v>
                </c:pt>
                <c:pt idx="825" formatCode="0.00">
                  <c:v>-24.15</c:v>
                </c:pt>
                <c:pt idx="826" formatCode="0.00">
                  <c:v>82.45</c:v>
                </c:pt>
                <c:pt idx="827" formatCode="0.00">
                  <c:v>54.8</c:v>
                </c:pt>
                <c:pt idx="828" formatCode="0.00">
                  <c:v>68.42</c:v>
                </c:pt>
                <c:pt idx="829" formatCode="0.00">
                  <c:v>53.61</c:v>
                </c:pt>
                <c:pt idx="830" formatCode="0.00">
                  <c:v>64.430000000000007</c:v>
                </c:pt>
                <c:pt idx="831" formatCode="0.00">
                  <c:v>64</c:v>
                </c:pt>
                <c:pt idx="832" formatCode="0.00">
                  <c:v>62.97</c:v>
                </c:pt>
                <c:pt idx="833" formatCode="0.00">
                  <c:v>67.83</c:v>
                </c:pt>
                <c:pt idx="834" formatCode="0.00">
                  <c:v>89.86</c:v>
                </c:pt>
                <c:pt idx="835" formatCode="0.00">
                  <c:v>70.62</c:v>
                </c:pt>
                <c:pt idx="836" formatCode="0.00">
                  <c:v>76.010000000000005</c:v>
                </c:pt>
                <c:pt idx="837" formatCode="0.00">
                  <c:v>55.46</c:v>
                </c:pt>
                <c:pt idx="838" formatCode="0.00">
                  <c:v>80.59</c:v>
                </c:pt>
                <c:pt idx="839" formatCode="0.00">
                  <c:v>91.07</c:v>
                </c:pt>
                <c:pt idx="840" formatCode="0.00">
                  <c:v>76.040000000000006</c:v>
                </c:pt>
                <c:pt idx="841" formatCode="0.00">
                  <c:v>115.11</c:v>
                </c:pt>
                <c:pt idx="842" formatCode="0.00">
                  <c:v>73.989999999999995</c:v>
                </c:pt>
                <c:pt idx="843" formatCode="0.00">
                  <c:v>67.25</c:v>
                </c:pt>
                <c:pt idx="844" formatCode="0.00">
                  <c:v>61.53</c:v>
                </c:pt>
                <c:pt idx="845" formatCode="0.00">
                  <c:v>78.180000000000007</c:v>
                </c:pt>
                <c:pt idx="846" formatCode="0.00">
                  <c:v>60.66</c:v>
                </c:pt>
                <c:pt idx="847" formatCode="0.00">
                  <c:v>87.31</c:v>
                </c:pt>
                <c:pt idx="848" formatCode="0.00">
                  <c:v>88.62</c:v>
                </c:pt>
                <c:pt idx="849" formatCode="0.00">
                  <c:v>19.559999999999999</c:v>
                </c:pt>
                <c:pt idx="850" formatCode="0.00">
                  <c:v>75.430000000000007</c:v>
                </c:pt>
                <c:pt idx="851" formatCode="0.00">
                  <c:v>85.92</c:v>
                </c:pt>
                <c:pt idx="852" formatCode="0.00">
                  <c:v>45.25</c:v>
                </c:pt>
                <c:pt idx="853" formatCode="0.00">
                  <c:v>83.93</c:v>
                </c:pt>
                <c:pt idx="854" formatCode="0.00">
                  <c:v>47.65</c:v>
                </c:pt>
                <c:pt idx="855" formatCode="0.00">
                  <c:v>83.84</c:v>
                </c:pt>
                <c:pt idx="856" formatCode="0.00">
                  <c:v>83.94</c:v>
                </c:pt>
                <c:pt idx="857" formatCode="0.00">
                  <c:v>73.62</c:v>
                </c:pt>
                <c:pt idx="858" formatCode="0.00">
                  <c:v>63.92</c:v>
                </c:pt>
                <c:pt idx="859" formatCode="0.00">
                  <c:v>48.36</c:v>
                </c:pt>
                <c:pt idx="860" formatCode="0.00">
                  <c:v>-33.74</c:v>
                </c:pt>
                <c:pt idx="861" formatCode="0.00">
                  <c:v>94.41</c:v>
                </c:pt>
                <c:pt idx="862" formatCode="0.00">
                  <c:v>84.15</c:v>
                </c:pt>
                <c:pt idx="863" formatCode="0.00">
                  <c:v>83.69</c:v>
                </c:pt>
                <c:pt idx="864" formatCode="0.00">
                  <c:v>83.96</c:v>
                </c:pt>
                <c:pt idx="865" formatCode="0.00">
                  <c:v>85.79</c:v>
                </c:pt>
                <c:pt idx="866" formatCode="0.00">
                  <c:v>92.78</c:v>
                </c:pt>
                <c:pt idx="867" formatCode="0.00">
                  <c:v>76.41</c:v>
                </c:pt>
                <c:pt idx="868" formatCode="0.00">
                  <c:v>92.43</c:v>
                </c:pt>
                <c:pt idx="869" formatCode="0.00">
                  <c:v>74.260000000000005</c:v>
                </c:pt>
                <c:pt idx="870" formatCode="0.00">
                  <c:v>79.19</c:v>
                </c:pt>
                <c:pt idx="871" formatCode="0.00">
                  <c:v>227.28</c:v>
                </c:pt>
                <c:pt idx="872" formatCode="0.00">
                  <c:v>54.5</c:v>
                </c:pt>
                <c:pt idx="873" formatCode="0.00">
                  <c:v>70.28</c:v>
                </c:pt>
                <c:pt idx="874" formatCode="0.00">
                  <c:v>108.31</c:v>
                </c:pt>
                <c:pt idx="875" formatCode="0.00">
                  <c:v>51.75</c:v>
                </c:pt>
                <c:pt idx="876" formatCode="0.00">
                  <c:v>59.5</c:v>
                </c:pt>
                <c:pt idx="877" formatCode="0.00">
                  <c:v>101.97</c:v>
                </c:pt>
                <c:pt idx="878" formatCode="0.00">
                  <c:v>80.75</c:v>
                </c:pt>
                <c:pt idx="879" formatCode="0.00">
                  <c:v>79.790000000000006</c:v>
                </c:pt>
                <c:pt idx="880" formatCode="0.00">
                  <c:v>92.28</c:v>
                </c:pt>
                <c:pt idx="881" formatCode="0.00">
                  <c:v>76.89</c:v>
                </c:pt>
                <c:pt idx="882" formatCode="0.00">
                  <c:v>117.65</c:v>
                </c:pt>
                <c:pt idx="883" formatCode="0.00">
                  <c:v>54.71</c:v>
                </c:pt>
                <c:pt idx="884" formatCode="0.00">
                  <c:v>77.61</c:v>
                </c:pt>
                <c:pt idx="885" formatCode="0.00">
                  <c:v>82.63</c:v>
                </c:pt>
                <c:pt idx="886" formatCode="0.00">
                  <c:v>103.69</c:v>
                </c:pt>
                <c:pt idx="887" formatCode="0.00">
                  <c:v>76.92</c:v>
                </c:pt>
                <c:pt idx="888" formatCode="0.00">
                  <c:v>76.75</c:v>
                </c:pt>
                <c:pt idx="889" formatCode="0.00">
                  <c:v>57.92</c:v>
                </c:pt>
                <c:pt idx="890" formatCode="0.00">
                  <c:v>84.85</c:v>
                </c:pt>
                <c:pt idx="891" formatCode="0.00">
                  <c:v>45.77</c:v>
                </c:pt>
                <c:pt idx="892" formatCode="0.00">
                  <c:v>95.32</c:v>
                </c:pt>
                <c:pt idx="893" formatCode="0.00">
                  <c:v>53.57</c:v>
                </c:pt>
                <c:pt idx="894" formatCode="0.00">
                  <c:v>65.290000000000006</c:v>
                </c:pt>
                <c:pt idx="895" formatCode="0.00">
                  <c:v>85.09</c:v>
                </c:pt>
                <c:pt idx="896" formatCode="0.00">
                  <c:v>50.49</c:v>
                </c:pt>
                <c:pt idx="897" formatCode="0.00">
                  <c:v>103.27</c:v>
                </c:pt>
                <c:pt idx="898" formatCode="0.00">
                  <c:v>85.99</c:v>
                </c:pt>
                <c:pt idx="899" formatCode="0.00">
                  <c:v>77.98</c:v>
                </c:pt>
                <c:pt idx="900" formatCode="0.00">
                  <c:v>53.99</c:v>
                </c:pt>
                <c:pt idx="901" formatCode="0.00">
                  <c:v>68.19</c:v>
                </c:pt>
                <c:pt idx="902" formatCode="0.00">
                  <c:v>87.19</c:v>
                </c:pt>
                <c:pt idx="903" formatCode="0.00">
                  <c:v>87.52</c:v>
                </c:pt>
                <c:pt idx="904" formatCode="0.00">
                  <c:v>44.98</c:v>
                </c:pt>
                <c:pt idx="905" formatCode="0.00">
                  <c:v>1700.34</c:v>
                </c:pt>
                <c:pt idx="906" formatCode="0.00">
                  <c:v>51.02</c:v>
                </c:pt>
                <c:pt idx="907" formatCode="0.00">
                  <c:v>58.09</c:v>
                </c:pt>
                <c:pt idx="908" formatCode="0.00">
                  <c:v>83.04</c:v>
                </c:pt>
                <c:pt idx="909" formatCode="0.00">
                  <c:v>63.95</c:v>
                </c:pt>
                <c:pt idx="910" formatCode="0.00">
                  <c:v>49.18</c:v>
                </c:pt>
                <c:pt idx="911" formatCode="0.00">
                  <c:v>83.21</c:v>
                </c:pt>
                <c:pt idx="912" formatCode="0.00">
                  <c:v>129.72</c:v>
                </c:pt>
                <c:pt idx="913" formatCode="0.00">
                  <c:v>90.05</c:v>
                </c:pt>
                <c:pt idx="914" formatCode="0.00">
                  <c:v>96.32</c:v>
                </c:pt>
                <c:pt idx="915" formatCode="0.00">
                  <c:v>94.08</c:v>
                </c:pt>
                <c:pt idx="916" formatCode="0.00">
                  <c:v>48.67</c:v>
                </c:pt>
                <c:pt idx="917" formatCode="0.00">
                  <c:v>81.93</c:v>
                </c:pt>
                <c:pt idx="918" formatCode="0.00">
                  <c:v>54.64</c:v>
                </c:pt>
                <c:pt idx="919" formatCode="0.00">
                  <c:v>77.3</c:v>
                </c:pt>
                <c:pt idx="920" formatCode="0.00">
                  <c:v>68.900000000000006</c:v>
                </c:pt>
                <c:pt idx="921" formatCode="0.00">
                  <c:v>68.510000000000005</c:v>
                </c:pt>
                <c:pt idx="922" formatCode="0.00">
                  <c:v>72.180000000000007</c:v>
                </c:pt>
                <c:pt idx="923" formatCode="0.00">
                  <c:v>62.55</c:v>
                </c:pt>
                <c:pt idx="924" formatCode="0.00">
                  <c:v>350.89</c:v>
                </c:pt>
                <c:pt idx="925" formatCode="0.00">
                  <c:v>82.99</c:v>
                </c:pt>
                <c:pt idx="926" formatCode="0.00">
                  <c:v>114.31</c:v>
                </c:pt>
                <c:pt idx="927" formatCode="0.00">
                  <c:v>61.23</c:v>
                </c:pt>
                <c:pt idx="928" formatCode="0.00">
                  <c:v>112.68</c:v>
                </c:pt>
                <c:pt idx="929" formatCode="0.00">
                  <c:v>85.09</c:v>
                </c:pt>
                <c:pt idx="930" formatCode="0.00">
                  <c:v>-119.98</c:v>
                </c:pt>
                <c:pt idx="931" formatCode="0.00">
                  <c:v>31.58</c:v>
                </c:pt>
                <c:pt idx="932" formatCode="0.00">
                  <c:v>78.73</c:v>
                </c:pt>
                <c:pt idx="933" formatCode="0.00">
                  <c:v>69.8</c:v>
                </c:pt>
                <c:pt idx="934" formatCode="0.00">
                  <c:v>77.3</c:v>
                </c:pt>
                <c:pt idx="935" formatCode="0.00">
                  <c:v>58.54</c:v>
                </c:pt>
                <c:pt idx="936" formatCode="0.00">
                  <c:v>85.62</c:v>
                </c:pt>
                <c:pt idx="937" formatCode="0.00">
                  <c:v>76.25</c:v>
                </c:pt>
                <c:pt idx="938" formatCode="0.00">
                  <c:v>60.89</c:v>
                </c:pt>
                <c:pt idx="939" formatCode="0.00">
                  <c:v>38.1</c:v>
                </c:pt>
                <c:pt idx="940" formatCode="0.00">
                  <c:v>97.04</c:v>
                </c:pt>
                <c:pt idx="941" formatCode="0.00">
                  <c:v>91.21</c:v>
                </c:pt>
                <c:pt idx="942" formatCode="0.00">
                  <c:v>78.84</c:v>
                </c:pt>
                <c:pt idx="943" formatCode="0.00">
                  <c:v>79.88</c:v>
                </c:pt>
                <c:pt idx="944" formatCode="0.00">
                  <c:v>74.55</c:v>
                </c:pt>
                <c:pt idx="945" formatCode="0.00">
                  <c:v>73.95</c:v>
                </c:pt>
                <c:pt idx="946" formatCode="0.00">
                  <c:v>83.61</c:v>
                </c:pt>
                <c:pt idx="947" formatCode="0.00">
                  <c:v>52.86</c:v>
                </c:pt>
                <c:pt idx="948" formatCode="0.00">
                  <c:v>52.32</c:v>
                </c:pt>
                <c:pt idx="949" formatCode="0.00">
                  <c:v>130.99</c:v>
                </c:pt>
                <c:pt idx="950" formatCode="0.00">
                  <c:v>80.41</c:v>
                </c:pt>
                <c:pt idx="951" formatCode="0.00">
                  <c:v>81.58</c:v>
                </c:pt>
                <c:pt idx="952" formatCode="0.00">
                  <c:v>84</c:v>
                </c:pt>
                <c:pt idx="953" formatCode="0.00">
                  <c:v>140.81</c:v>
                </c:pt>
                <c:pt idx="954" formatCode="0.00">
                  <c:v>63.44</c:v>
                </c:pt>
                <c:pt idx="955" formatCode="0.00">
                  <c:v>80.39</c:v>
                </c:pt>
                <c:pt idx="956" formatCode="0.00">
                  <c:v>69.239999999999995</c:v>
                </c:pt>
                <c:pt idx="957" formatCode="0.00">
                  <c:v>146.91</c:v>
                </c:pt>
                <c:pt idx="958" formatCode="0.00">
                  <c:v>39.5</c:v>
                </c:pt>
                <c:pt idx="959" formatCode="0.00">
                  <c:v>79.83</c:v>
                </c:pt>
                <c:pt idx="960" formatCode="0.00">
                  <c:v>101.24</c:v>
                </c:pt>
                <c:pt idx="961" formatCode="0.00">
                  <c:v>100.21</c:v>
                </c:pt>
                <c:pt idx="962" formatCode="0.00">
                  <c:v>88.01</c:v>
                </c:pt>
                <c:pt idx="963" formatCode="0.00">
                  <c:v>82.09</c:v>
                </c:pt>
                <c:pt idx="964" formatCode="0.00">
                  <c:v>90.74</c:v>
                </c:pt>
                <c:pt idx="965" formatCode="0.00">
                  <c:v>59.95</c:v>
                </c:pt>
                <c:pt idx="966" formatCode="0.00">
                  <c:v>84.47</c:v>
                </c:pt>
                <c:pt idx="967" formatCode="0.00">
                  <c:v>86.8</c:v>
                </c:pt>
                <c:pt idx="968" formatCode="0.00">
                  <c:v>122.49</c:v>
                </c:pt>
                <c:pt idx="969" formatCode="0.00">
                  <c:v>69.37</c:v>
                </c:pt>
                <c:pt idx="970" formatCode="0.00">
                  <c:v>89.13</c:v>
                </c:pt>
                <c:pt idx="971" formatCode="0.00">
                  <c:v>82.15</c:v>
                </c:pt>
                <c:pt idx="972" formatCode="0.00">
                  <c:v>102.89</c:v>
                </c:pt>
                <c:pt idx="973" formatCode="0.00">
                  <c:v>100</c:v>
                </c:pt>
                <c:pt idx="974" formatCode="0.00">
                  <c:v>64.099999999999994</c:v>
                </c:pt>
                <c:pt idx="975" formatCode="0.00">
                  <c:v>86.95</c:v>
                </c:pt>
                <c:pt idx="976" formatCode="0.00">
                  <c:v>86.1</c:v>
                </c:pt>
                <c:pt idx="977" formatCode="0.00">
                  <c:v>91.42</c:v>
                </c:pt>
                <c:pt idx="978" formatCode="0.00">
                  <c:v>67.73</c:v>
                </c:pt>
                <c:pt idx="979" formatCode="0.00">
                  <c:v>65.12</c:v>
                </c:pt>
                <c:pt idx="980" formatCode="0.00">
                  <c:v>78.069999999999993</c:v>
                </c:pt>
                <c:pt idx="981" formatCode="0.00">
                  <c:v>67.17</c:v>
                </c:pt>
                <c:pt idx="982" formatCode="0.00">
                  <c:v>71.37</c:v>
                </c:pt>
                <c:pt idx="983" formatCode="0.00">
                  <c:v>69.08</c:v>
                </c:pt>
                <c:pt idx="984" formatCode="0.00">
                  <c:v>70.08</c:v>
                </c:pt>
                <c:pt idx="985" formatCode="0.00">
                  <c:v>59.61</c:v>
                </c:pt>
                <c:pt idx="986" formatCode="0.00">
                  <c:v>72.14</c:v>
                </c:pt>
                <c:pt idx="987" formatCode="0.00">
                  <c:v>43.5</c:v>
                </c:pt>
                <c:pt idx="988" formatCode="0.00">
                  <c:v>73.06</c:v>
                </c:pt>
                <c:pt idx="989" formatCode="0.00">
                  <c:v>62.93</c:v>
                </c:pt>
                <c:pt idx="990" formatCode="0.00">
                  <c:v>90.32</c:v>
                </c:pt>
                <c:pt idx="991" formatCode="0.00">
                  <c:v>75.11</c:v>
                </c:pt>
                <c:pt idx="992" formatCode="0.00">
                  <c:v>82.03</c:v>
                </c:pt>
                <c:pt idx="993" formatCode="0.00">
                  <c:v>84.65</c:v>
                </c:pt>
                <c:pt idx="994" formatCode="0.00">
                  <c:v>69.7</c:v>
                </c:pt>
                <c:pt idx="995" formatCode="0.00">
                  <c:v>41.48</c:v>
                </c:pt>
                <c:pt idx="996" formatCode="0.00">
                  <c:v>18.91</c:v>
                </c:pt>
                <c:pt idx="997" formatCode="0.00">
                  <c:v>72.56</c:v>
                </c:pt>
                <c:pt idx="998" formatCode="0.00">
                  <c:v>78.47</c:v>
                </c:pt>
                <c:pt idx="999" formatCode="0.00">
                  <c:v>92.16</c:v>
                </c:pt>
                <c:pt idx="1000" formatCode="0.00">
                  <c:v>56.97</c:v>
                </c:pt>
                <c:pt idx="1001" formatCode="0.00">
                  <c:v>83.24</c:v>
                </c:pt>
                <c:pt idx="1002" formatCode="0.00">
                  <c:v>86.34</c:v>
                </c:pt>
                <c:pt idx="1003" formatCode="0.00">
                  <c:v>60.39</c:v>
                </c:pt>
                <c:pt idx="1004" formatCode="0.00">
                  <c:v>109.54</c:v>
                </c:pt>
                <c:pt idx="1005" formatCode="0.00">
                  <c:v>66.3</c:v>
                </c:pt>
                <c:pt idx="1006" formatCode="0.00">
                  <c:v>94.49</c:v>
                </c:pt>
                <c:pt idx="1007" formatCode="0.00">
                  <c:v>79.03</c:v>
                </c:pt>
                <c:pt idx="1008" formatCode="0.00">
                  <c:v>101.65</c:v>
                </c:pt>
                <c:pt idx="1009" formatCode="0.00">
                  <c:v>73.319999999999993</c:v>
                </c:pt>
                <c:pt idx="1010" formatCode="0.00">
                  <c:v>35.61</c:v>
                </c:pt>
                <c:pt idx="1011" formatCode="0.00">
                  <c:v>76.48</c:v>
                </c:pt>
                <c:pt idx="1012" formatCode="0.00">
                  <c:v>79.760000000000005</c:v>
                </c:pt>
                <c:pt idx="1013" formatCode="0.00">
                  <c:v>97.44</c:v>
                </c:pt>
                <c:pt idx="1014" formatCode="0.00">
                  <c:v>88.77</c:v>
                </c:pt>
                <c:pt idx="1015" formatCode="0.00">
                  <c:v>162.43</c:v>
                </c:pt>
                <c:pt idx="1016" formatCode="0.00">
                  <c:v>87.6</c:v>
                </c:pt>
                <c:pt idx="1017" formatCode="0.00">
                  <c:v>66.59</c:v>
                </c:pt>
                <c:pt idx="1018" formatCode="0.00">
                  <c:v>114.73</c:v>
                </c:pt>
                <c:pt idx="1019" formatCode="0.00">
                  <c:v>65.52</c:v>
                </c:pt>
                <c:pt idx="1020" formatCode="0.00">
                  <c:v>158.44</c:v>
                </c:pt>
                <c:pt idx="1021" formatCode="0.00">
                  <c:v>120.12</c:v>
                </c:pt>
                <c:pt idx="1022" formatCode="0.00">
                  <c:v>75.25</c:v>
                </c:pt>
                <c:pt idx="1023" formatCode="0.00">
                  <c:v>74.430000000000007</c:v>
                </c:pt>
                <c:pt idx="1024" formatCode="0.00">
                  <c:v>73.19</c:v>
                </c:pt>
                <c:pt idx="1025" formatCode="0.00">
                  <c:v>110.54</c:v>
                </c:pt>
                <c:pt idx="1026" formatCode="0.00">
                  <c:v>66.3</c:v>
                </c:pt>
                <c:pt idx="1027" formatCode="0.00">
                  <c:v>80.739999999999995</c:v>
                </c:pt>
                <c:pt idx="1028" formatCode="0.00">
                  <c:v>123.31</c:v>
                </c:pt>
                <c:pt idx="1029" formatCode="0.00">
                  <c:v>86.11</c:v>
                </c:pt>
                <c:pt idx="1030" formatCode="0.00">
                  <c:v>46.62</c:v>
                </c:pt>
                <c:pt idx="1031" formatCode="0.00">
                  <c:v>66.77</c:v>
                </c:pt>
                <c:pt idx="1032" formatCode="0.00">
                  <c:v>66.319999999999993</c:v>
                </c:pt>
                <c:pt idx="1033" formatCode="0.00">
                  <c:v>74.19</c:v>
                </c:pt>
                <c:pt idx="1034" formatCode="0.00">
                  <c:v>61.84</c:v>
                </c:pt>
                <c:pt idx="1035" formatCode="0.00">
                  <c:v>63.85</c:v>
                </c:pt>
                <c:pt idx="1036" formatCode="0.00">
                  <c:v>94.26</c:v>
                </c:pt>
                <c:pt idx="1037" formatCode="0.00">
                  <c:v>109.73</c:v>
                </c:pt>
                <c:pt idx="1038" formatCode="0.00">
                  <c:v>58.66</c:v>
                </c:pt>
                <c:pt idx="1039" formatCode="0.00">
                  <c:v>92.05</c:v>
                </c:pt>
                <c:pt idx="1040" formatCode="0.00">
                  <c:v>73.28</c:v>
                </c:pt>
                <c:pt idx="1041" formatCode="0.00">
                  <c:v>62.46</c:v>
                </c:pt>
                <c:pt idx="1042" formatCode="0.00">
                  <c:v>81.64</c:v>
                </c:pt>
                <c:pt idx="1043" formatCode="0.00">
                  <c:v>79.959999999999994</c:v>
                </c:pt>
                <c:pt idx="1044" formatCode="0.00">
                  <c:v>62.12</c:v>
                </c:pt>
                <c:pt idx="1045" formatCode="0.00">
                  <c:v>82.71</c:v>
                </c:pt>
                <c:pt idx="1046" formatCode="0.00">
                  <c:v>93.04</c:v>
                </c:pt>
                <c:pt idx="1047" formatCode="0.00">
                  <c:v>309.12</c:v>
                </c:pt>
                <c:pt idx="1048" formatCode="0.00">
                  <c:v>76.36</c:v>
                </c:pt>
                <c:pt idx="1049" formatCode="0.00">
                  <c:v>85.5</c:v>
                </c:pt>
                <c:pt idx="1050" formatCode="0.00">
                  <c:v>90.07</c:v>
                </c:pt>
                <c:pt idx="1051" formatCode="0.00">
                  <c:v>31.55</c:v>
                </c:pt>
                <c:pt idx="1052" formatCode="0.00">
                  <c:v>328.49</c:v>
                </c:pt>
                <c:pt idx="1053" formatCode="0.00">
                  <c:v>67.03</c:v>
                </c:pt>
                <c:pt idx="1054" formatCode="0.00">
                  <c:v>71.23</c:v>
                </c:pt>
                <c:pt idx="1055" formatCode="0.00">
                  <c:v>86.41</c:v>
                </c:pt>
                <c:pt idx="1056" formatCode="0.00">
                  <c:v>84.04</c:v>
                </c:pt>
                <c:pt idx="1057" formatCode="0.00">
                  <c:v>55.87</c:v>
                </c:pt>
                <c:pt idx="1058" formatCode="0.00">
                  <c:v>73.55</c:v>
                </c:pt>
                <c:pt idx="1059" formatCode="0.00">
                  <c:v>83.81</c:v>
                </c:pt>
                <c:pt idx="1060" formatCode="0.00">
                  <c:v>74.72</c:v>
                </c:pt>
                <c:pt idx="1061" formatCode="0.00">
                  <c:v>75.81</c:v>
                </c:pt>
                <c:pt idx="1062" formatCode="0.00">
                  <c:v>65.95</c:v>
                </c:pt>
                <c:pt idx="1063" formatCode="0.00">
                  <c:v>75.12</c:v>
                </c:pt>
                <c:pt idx="1064" formatCode="0.00">
                  <c:v>79.23</c:v>
                </c:pt>
                <c:pt idx="1065" formatCode="0.00">
                  <c:v>86.74</c:v>
                </c:pt>
                <c:pt idx="1066" formatCode="0.00">
                  <c:v>68.290000000000006</c:v>
                </c:pt>
                <c:pt idx="1067" formatCode="0.00">
                  <c:v>67.099999999999994</c:v>
                </c:pt>
                <c:pt idx="1068" formatCode="0.00">
                  <c:v>108.14</c:v>
                </c:pt>
                <c:pt idx="1069" formatCode="0.00">
                  <c:v>81.17</c:v>
                </c:pt>
                <c:pt idx="1070" formatCode="0.00">
                  <c:v>92.1</c:v>
                </c:pt>
                <c:pt idx="1071" formatCode="0.00">
                  <c:v>69.400000000000006</c:v>
                </c:pt>
                <c:pt idx="1072" formatCode="0.00">
                  <c:v>86.76</c:v>
                </c:pt>
                <c:pt idx="1073" formatCode="0.00">
                  <c:v>42.31</c:v>
                </c:pt>
                <c:pt idx="1074" formatCode="0.00">
                  <c:v>43.91</c:v>
                </c:pt>
                <c:pt idx="1075" formatCode="0.00">
                  <c:v>54.22</c:v>
                </c:pt>
                <c:pt idx="1076" formatCode="0.00">
                  <c:v>62.09</c:v>
                </c:pt>
                <c:pt idx="1077" formatCode="0.00">
                  <c:v>84.71</c:v>
                </c:pt>
                <c:pt idx="1078" formatCode="0.00">
                  <c:v>72.5</c:v>
                </c:pt>
                <c:pt idx="1079" formatCode="0.00">
                  <c:v>81.790000000000006</c:v>
                </c:pt>
                <c:pt idx="1080" formatCode="0.00">
                  <c:v>74.3</c:v>
                </c:pt>
                <c:pt idx="1081" formatCode="0.00">
                  <c:v>56.97</c:v>
                </c:pt>
                <c:pt idx="1082" formatCode="0.00">
                  <c:v>71.48</c:v>
                </c:pt>
                <c:pt idx="1083" formatCode="0.00">
                  <c:v>86.21</c:v>
                </c:pt>
                <c:pt idx="1084" formatCode="0.00">
                  <c:v>65.040000000000006</c:v>
                </c:pt>
                <c:pt idx="1085" formatCode="0.00">
                  <c:v>69.739999999999995</c:v>
                </c:pt>
                <c:pt idx="1086" formatCode="0.00">
                  <c:v>85.83</c:v>
                </c:pt>
                <c:pt idx="1087" formatCode="0.00">
                  <c:v>76.849999999999994</c:v>
                </c:pt>
                <c:pt idx="1088" formatCode="0.00">
                  <c:v>77.069999999999993</c:v>
                </c:pt>
                <c:pt idx="1089" formatCode="0.00">
                  <c:v>78.05</c:v>
                </c:pt>
                <c:pt idx="1090" formatCode="0.00">
                  <c:v>80.28</c:v>
                </c:pt>
                <c:pt idx="1091" formatCode="0.00">
                  <c:v>93.85</c:v>
                </c:pt>
                <c:pt idx="1092" formatCode="0.00">
                  <c:v>88.97</c:v>
                </c:pt>
                <c:pt idx="1093" formatCode="0.00">
                  <c:v>73.16</c:v>
                </c:pt>
                <c:pt idx="1094" formatCode="0.00">
                  <c:v>58.81</c:v>
                </c:pt>
                <c:pt idx="1095" formatCode="0.00">
                  <c:v>82.78</c:v>
                </c:pt>
                <c:pt idx="1096" formatCode="0.00">
                  <c:v>96.65</c:v>
                </c:pt>
                <c:pt idx="1097" formatCode="0.00">
                  <c:v>78.209999999999994</c:v>
                </c:pt>
                <c:pt idx="1098" formatCode="0.00">
                  <c:v>84.53</c:v>
                </c:pt>
                <c:pt idx="1099" formatCode="0.00">
                  <c:v>81.42</c:v>
                </c:pt>
                <c:pt idx="1100" formatCode="0.00">
                  <c:v>87.48</c:v>
                </c:pt>
                <c:pt idx="1101" formatCode="0.00">
                  <c:v>84.13</c:v>
                </c:pt>
                <c:pt idx="1102" formatCode="0.00">
                  <c:v>47.63</c:v>
                </c:pt>
                <c:pt idx="1103" formatCode="0.00">
                  <c:v>72.599999999999994</c:v>
                </c:pt>
                <c:pt idx="1104" formatCode="0.00">
                  <c:v>81.69</c:v>
                </c:pt>
                <c:pt idx="1105" formatCode="0.00">
                  <c:v>33.71</c:v>
                </c:pt>
                <c:pt idx="1106" formatCode="0.00">
                  <c:v>101.44</c:v>
                </c:pt>
                <c:pt idx="1107" formatCode="0.00">
                  <c:v>69.650000000000006</c:v>
                </c:pt>
                <c:pt idx="1108" formatCode="0.00">
                  <c:v>73.099999999999994</c:v>
                </c:pt>
                <c:pt idx="1109" formatCode="0.00">
                  <c:v>69.75</c:v>
                </c:pt>
                <c:pt idx="1110" formatCode="0.00">
                  <c:v>55.06</c:v>
                </c:pt>
                <c:pt idx="1111" formatCode="0.00">
                  <c:v>47.71</c:v>
                </c:pt>
                <c:pt idx="1112" formatCode="0.00">
                  <c:v>45.86</c:v>
                </c:pt>
                <c:pt idx="1113" formatCode="0.00">
                  <c:v>108.08</c:v>
                </c:pt>
                <c:pt idx="1114" formatCode="0.00">
                  <c:v>64.260000000000005</c:v>
                </c:pt>
                <c:pt idx="1115" formatCode="0.00">
                  <c:v>71.760000000000005</c:v>
                </c:pt>
                <c:pt idx="1116" formatCode="0.00">
                  <c:v>70.540000000000006</c:v>
                </c:pt>
                <c:pt idx="1117" formatCode="0.00">
                  <c:v>59.72</c:v>
                </c:pt>
                <c:pt idx="1118" formatCode="0.00">
                  <c:v>136.28</c:v>
                </c:pt>
                <c:pt idx="1119" formatCode="0.00">
                  <c:v>35.79</c:v>
                </c:pt>
                <c:pt idx="1120" formatCode="0.00">
                  <c:v>186.1</c:v>
                </c:pt>
                <c:pt idx="1121" formatCode="0.00">
                  <c:v>83.06</c:v>
                </c:pt>
                <c:pt idx="1122" formatCode="0.00">
                  <c:v>93.22</c:v>
                </c:pt>
                <c:pt idx="1123" formatCode="0.00">
                  <c:v>63.42</c:v>
                </c:pt>
                <c:pt idx="1124" formatCode="0.00">
                  <c:v>77.569999999999993</c:v>
                </c:pt>
                <c:pt idx="1125" formatCode="0.00">
                  <c:v>26.58</c:v>
                </c:pt>
                <c:pt idx="1126" formatCode="0.00">
                  <c:v>75.3</c:v>
                </c:pt>
                <c:pt idx="1127" formatCode="0.00">
                  <c:v>59.72</c:v>
                </c:pt>
                <c:pt idx="1128" formatCode="0.00">
                  <c:v>73.930000000000007</c:v>
                </c:pt>
                <c:pt idx="1129" formatCode="0.00">
                  <c:v>51.68</c:v>
                </c:pt>
                <c:pt idx="1130" formatCode="0.00">
                  <c:v>92.1</c:v>
                </c:pt>
                <c:pt idx="1131" formatCode="0.00">
                  <c:v>97.82</c:v>
                </c:pt>
                <c:pt idx="1132" formatCode="0.00">
                  <c:v>59.88</c:v>
                </c:pt>
                <c:pt idx="1133" formatCode="0.00">
                  <c:v>-0.76</c:v>
                </c:pt>
                <c:pt idx="1134" formatCode="0.00">
                  <c:v>74.180000000000007</c:v>
                </c:pt>
                <c:pt idx="1135" formatCode="0.00">
                  <c:v>109.74</c:v>
                </c:pt>
                <c:pt idx="1136" formatCode="0.00">
                  <c:v>86.14</c:v>
                </c:pt>
                <c:pt idx="1137" formatCode="0.00">
                  <c:v>75.099999999999994</c:v>
                </c:pt>
                <c:pt idx="1138" formatCode="0.00">
                  <c:v>100.8</c:v>
                </c:pt>
                <c:pt idx="1139" formatCode="0.00">
                  <c:v>85.71</c:v>
                </c:pt>
                <c:pt idx="1140" formatCode="0.00">
                  <c:v>67.430000000000007</c:v>
                </c:pt>
                <c:pt idx="1141" formatCode="0.00">
                  <c:v>98.73</c:v>
                </c:pt>
                <c:pt idx="1142" formatCode="0.00">
                  <c:v>87.75</c:v>
                </c:pt>
                <c:pt idx="1143" formatCode="0.00">
                  <c:v>59.91</c:v>
                </c:pt>
                <c:pt idx="1144" formatCode="0.00">
                  <c:v>74.209999999999994</c:v>
                </c:pt>
                <c:pt idx="1145" formatCode="0.00">
                  <c:v>94.41</c:v>
                </c:pt>
                <c:pt idx="1146" formatCode="0.00">
                  <c:v>71.41</c:v>
                </c:pt>
                <c:pt idx="1147" formatCode="0.00">
                  <c:v>75.430000000000007</c:v>
                </c:pt>
                <c:pt idx="1148" formatCode="0.00">
                  <c:v>81.92</c:v>
                </c:pt>
                <c:pt idx="1149" formatCode="0.00">
                  <c:v>52.77</c:v>
                </c:pt>
                <c:pt idx="1150" formatCode="0.00">
                  <c:v>78.36</c:v>
                </c:pt>
                <c:pt idx="1151" formatCode="0.00">
                  <c:v>76.05</c:v>
                </c:pt>
                <c:pt idx="1152" formatCode="0.00">
                  <c:v>46.02</c:v>
                </c:pt>
                <c:pt idx="1153" formatCode="0.00">
                  <c:v>77.459999999999994</c:v>
                </c:pt>
                <c:pt idx="1154" formatCode="0.00">
                  <c:v>80.91</c:v>
                </c:pt>
                <c:pt idx="1155" formatCode="0.00">
                  <c:v>75.239999999999995</c:v>
                </c:pt>
                <c:pt idx="1156" formatCode="0.00">
                  <c:v>16.22</c:v>
                </c:pt>
                <c:pt idx="1157" formatCode="0.00">
                  <c:v>59.08</c:v>
                </c:pt>
                <c:pt idx="1158" formatCode="0.00">
                  <c:v>103.84</c:v>
                </c:pt>
                <c:pt idx="1159" formatCode="0.00">
                  <c:v>75.92</c:v>
                </c:pt>
                <c:pt idx="1160" formatCode="0.00">
                  <c:v>96.94</c:v>
                </c:pt>
                <c:pt idx="1161" formatCode="0.00">
                  <c:v>63.14</c:v>
                </c:pt>
                <c:pt idx="1162" formatCode="0.00">
                  <c:v>68.58</c:v>
                </c:pt>
                <c:pt idx="1163" formatCode="0.00">
                  <c:v>98.13</c:v>
                </c:pt>
                <c:pt idx="1164" formatCode="0.00">
                  <c:v>81.13</c:v>
                </c:pt>
                <c:pt idx="1165" formatCode="0.00">
                  <c:v>82.99</c:v>
                </c:pt>
                <c:pt idx="1166" formatCode="0.00">
                  <c:v>69.040000000000006</c:v>
                </c:pt>
                <c:pt idx="1167" formatCode="0.00">
                  <c:v>70.38</c:v>
                </c:pt>
                <c:pt idx="1168" formatCode="0.00">
                  <c:v>80.489999999999995</c:v>
                </c:pt>
                <c:pt idx="1169" formatCode="0.00">
                  <c:v>300.47000000000003</c:v>
                </c:pt>
                <c:pt idx="1170" formatCode="0.00">
                  <c:v>80.95</c:v>
                </c:pt>
                <c:pt idx="1171" formatCode="0.00">
                  <c:v>64.47</c:v>
                </c:pt>
                <c:pt idx="1172" formatCode="0.00">
                  <c:v>85.69</c:v>
                </c:pt>
                <c:pt idx="1173" formatCode="0.00">
                  <c:v>88.44</c:v>
                </c:pt>
                <c:pt idx="1174" formatCode="0.00">
                  <c:v>67.92</c:v>
                </c:pt>
                <c:pt idx="1175" formatCode="0.00">
                  <c:v>73.05</c:v>
                </c:pt>
                <c:pt idx="1176" formatCode="0.00">
                  <c:v>63.12</c:v>
                </c:pt>
                <c:pt idx="1177" formatCode="0.00">
                  <c:v>89.13</c:v>
                </c:pt>
                <c:pt idx="1178" formatCode="0.00">
                  <c:v>-105.47</c:v>
                </c:pt>
                <c:pt idx="1179" formatCode="0.00">
                  <c:v>52.94</c:v>
                </c:pt>
                <c:pt idx="1180" formatCode="0.00">
                  <c:v>63.15</c:v>
                </c:pt>
                <c:pt idx="1181" formatCode="0.00">
                  <c:v>82.72</c:v>
                </c:pt>
                <c:pt idx="1182" formatCode="0.00">
                  <c:v>70.400000000000006</c:v>
                </c:pt>
                <c:pt idx="1183" formatCode="0.00">
                  <c:v>-25.26</c:v>
                </c:pt>
                <c:pt idx="1184" formatCode="0.00">
                  <c:v>33.020000000000003</c:v>
                </c:pt>
                <c:pt idx="1185" formatCode="0.00">
                  <c:v>59.83</c:v>
                </c:pt>
                <c:pt idx="1186" formatCode="0.00">
                  <c:v>36.58</c:v>
                </c:pt>
                <c:pt idx="1187" formatCode="0.00">
                  <c:v>58.33</c:v>
                </c:pt>
                <c:pt idx="1188" formatCode="0.00">
                  <c:v>82.86</c:v>
                </c:pt>
                <c:pt idx="1189" formatCode="0.00">
                  <c:v>-183.47</c:v>
                </c:pt>
                <c:pt idx="1190" formatCode="0.00">
                  <c:v>75.290000000000006</c:v>
                </c:pt>
                <c:pt idx="1191" formatCode="0.00">
                  <c:v>111.12</c:v>
                </c:pt>
                <c:pt idx="1192" formatCode="0.00">
                  <c:v>87.8</c:v>
                </c:pt>
                <c:pt idx="1193" formatCode="0.00">
                  <c:v>61.45</c:v>
                </c:pt>
                <c:pt idx="1194" formatCode="0.00">
                  <c:v>92.53</c:v>
                </c:pt>
                <c:pt idx="1195" formatCode="0.00">
                  <c:v>49.47</c:v>
                </c:pt>
                <c:pt idx="1196" formatCode="0.00">
                  <c:v>50.83</c:v>
                </c:pt>
                <c:pt idx="1197" formatCode="0.00">
                  <c:v>79.64</c:v>
                </c:pt>
                <c:pt idx="1198" formatCode="0.00">
                  <c:v>31.64</c:v>
                </c:pt>
                <c:pt idx="1199" formatCode="0.00">
                  <c:v>85.32</c:v>
                </c:pt>
                <c:pt idx="1200" formatCode="0.00">
                  <c:v>70.78</c:v>
                </c:pt>
                <c:pt idx="1201" formatCode="0.00">
                  <c:v>66.63</c:v>
                </c:pt>
                <c:pt idx="1202" formatCode="0.00">
                  <c:v>60.81</c:v>
                </c:pt>
                <c:pt idx="1203" formatCode="0.00">
                  <c:v>18.899999999999999</c:v>
                </c:pt>
                <c:pt idx="1204" formatCode="0.00">
                  <c:v>55.84</c:v>
                </c:pt>
                <c:pt idx="1205" formatCode="0.00">
                  <c:v>587.70000000000005</c:v>
                </c:pt>
                <c:pt idx="1206" formatCode="0.00">
                  <c:v>71.36</c:v>
                </c:pt>
                <c:pt idx="1207" formatCode="0.00">
                  <c:v>24.57</c:v>
                </c:pt>
                <c:pt idx="1208" formatCode="0.00">
                  <c:v>103.43</c:v>
                </c:pt>
                <c:pt idx="1209" formatCode="0.00">
                  <c:v>92.59</c:v>
                </c:pt>
                <c:pt idx="1210" formatCode="0.00">
                  <c:v>63.15</c:v>
                </c:pt>
                <c:pt idx="1211" formatCode="0.00">
                  <c:v>103.45</c:v>
                </c:pt>
                <c:pt idx="1212" formatCode="0.00">
                  <c:v>30.01</c:v>
                </c:pt>
                <c:pt idx="1213" formatCode="0.00">
                  <c:v>33.61</c:v>
                </c:pt>
                <c:pt idx="1214" formatCode="0.00">
                  <c:v>75.88</c:v>
                </c:pt>
                <c:pt idx="1215" formatCode="0.00">
                  <c:v>79.25</c:v>
                </c:pt>
                <c:pt idx="1216" formatCode="0.00">
                  <c:v>75.430000000000007</c:v>
                </c:pt>
                <c:pt idx="1217" formatCode="0.00">
                  <c:v>55.76</c:v>
                </c:pt>
                <c:pt idx="1218" formatCode="0.00">
                  <c:v>70.25</c:v>
                </c:pt>
                <c:pt idx="1219" formatCode="0.00">
                  <c:v>47.89</c:v>
                </c:pt>
                <c:pt idx="1220" formatCode="0.00">
                  <c:v>91.51</c:v>
                </c:pt>
                <c:pt idx="1221" formatCode="0.00">
                  <c:v>52.56</c:v>
                </c:pt>
                <c:pt idx="1222" formatCode="0.00">
                  <c:v>78.12</c:v>
                </c:pt>
                <c:pt idx="1223" formatCode="0.00">
                  <c:v>66.430000000000007</c:v>
                </c:pt>
                <c:pt idx="1224" formatCode="0.00">
                  <c:v>78.77</c:v>
                </c:pt>
                <c:pt idx="1225" formatCode="0.00">
                  <c:v>85.77</c:v>
                </c:pt>
                <c:pt idx="1226" formatCode="0.00">
                  <c:v>63.66</c:v>
                </c:pt>
                <c:pt idx="1227" formatCode="0.00">
                  <c:v>82.64</c:v>
                </c:pt>
                <c:pt idx="1228" formatCode="0.00">
                  <c:v>57.79</c:v>
                </c:pt>
                <c:pt idx="1229" formatCode="0.00">
                  <c:v>91.03</c:v>
                </c:pt>
                <c:pt idx="1230" formatCode="0.00">
                  <c:v>41.76</c:v>
                </c:pt>
                <c:pt idx="1231" formatCode="0.00">
                  <c:v>45.05</c:v>
                </c:pt>
                <c:pt idx="1232" formatCode="0.00">
                  <c:v>80.459999999999994</c:v>
                </c:pt>
                <c:pt idx="1233" formatCode="0.00">
                  <c:v>53.73</c:v>
                </c:pt>
                <c:pt idx="1234" formatCode="0.00">
                  <c:v>75.319999999999993</c:v>
                </c:pt>
                <c:pt idx="1235" formatCode="0.00">
                  <c:v>83.83</c:v>
                </c:pt>
                <c:pt idx="1236" formatCode="0.00">
                  <c:v>56.38</c:v>
                </c:pt>
                <c:pt idx="1237" formatCode="0.00">
                  <c:v>-126.63</c:v>
                </c:pt>
                <c:pt idx="1238" formatCode="0.00">
                  <c:v>72.73</c:v>
                </c:pt>
                <c:pt idx="1239" formatCode="0.00">
                  <c:v>89.89</c:v>
                </c:pt>
                <c:pt idx="1240" formatCode="0.00">
                  <c:v>-479.18</c:v>
                </c:pt>
                <c:pt idx="1241" formatCode="0.00">
                  <c:v>96.01</c:v>
                </c:pt>
                <c:pt idx="1242" formatCode="0.00">
                  <c:v>66.069999999999993</c:v>
                </c:pt>
                <c:pt idx="1243" formatCode="0.00">
                  <c:v>76.08</c:v>
                </c:pt>
                <c:pt idx="1244" formatCode="0.00">
                  <c:v>59.8</c:v>
                </c:pt>
                <c:pt idx="1245" formatCode="0.00">
                  <c:v>94.26</c:v>
                </c:pt>
                <c:pt idx="1246" formatCode="0.00">
                  <c:v>86.34</c:v>
                </c:pt>
                <c:pt idx="1247" formatCode="0.00">
                  <c:v>31.81</c:v>
                </c:pt>
                <c:pt idx="1248" formatCode="0.00">
                  <c:v>77.569999999999993</c:v>
                </c:pt>
                <c:pt idx="1249" formatCode="0.00">
                  <c:v>220.06</c:v>
                </c:pt>
                <c:pt idx="1250" formatCode="0.00">
                  <c:v>66.98</c:v>
                </c:pt>
                <c:pt idx="1251" formatCode="0.00">
                  <c:v>117.12</c:v>
                </c:pt>
                <c:pt idx="1252" formatCode="0.00">
                  <c:v>32.69</c:v>
                </c:pt>
                <c:pt idx="1253" formatCode="0.00">
                  <c:v>69.53</c:v>
                </c:pt>
                <c:pt idx="1254" formatCode="0.00">
                  <c:v>63.53</c:v>
                </c:pt>
                <c:pt idx="1255" formatCode="0.00">
                  <c:v>87.96</c:v>
                </c:pt>
                <c:pt idx="1256" formatCode="0.00">
                  <c:v>128.26</c:v>
                </c:pt>
                <c:pt idx="1257" formatCode="0.00">
                  <c:v>79.23</c:v>
                </c:pt>
                <c:pt idx="1258" formatCode="0.00">
                  <c:v>83.82</c:v>
                </c:pt>
                <c:pt idx="1259" formatCode="0.00">
                  <c:v>83.11</c:v>
                </c:pt>
                <c:pt idx="1260" formatCode="0.00">
                  <c:v>68.88</c:v>
                </c:pt>
                <c:pt idx="1261" formatCode="0.00">
                  <c:v>108.09</c:v>
                </c:pt>
                <c:pt idx="1262" formatCode="0.00">
                  <c:v>80.760000000000005</c:v>
                </c:pt>
                <c:pt idx="1263" formatCode="0.00">
                  <c:v>91.48</c:v>
                </c:pt>
                <c:pt idx="1264" formatCode="0.00">
                  <c:v>55.05</c:v>
                </c:pt>
                <c:pt idx="1265" formatCode="0.00">
                  <c:v>118.46</c:v>
                </c:pt>
                <c:pt idx="1266" formatCode="0.00">
                  <c:v>-97.48</c:v>
                </c:pt>
                <c:pt idx="1267" formatCode="0.00">
                  <c:v>78.98</c:v>
                </c:pt>
                <c:pt idx="1268" formatCode="0.00">
                  <c:v>77.72</c:v>
                </c:pt>
                <c:pt idx="1269" formatCode="0.00">
                  <c:v>18.12</c:v>
                </c:pt>
                <c:pt idx="1270" formatCode="0.00">
                  <c:v>89.01</c:v>
                </c:pt>
                <c:pt idx="1271" formatCode="0.00">
                  <c:v>73.84</c:v>
                </c:pt>
                <c:pt idx="1272" formatCode="0.00">
                  <c:v>70.3</c:v>
                </c:pt>
                <c:pt idx="1273" formatCode="0.00">
                  <c:v>77.709999999999994</c:v>
                </c:pt>
                <c:pt idx="1274" formatCode="0.00">
                  <c:v>80.23</c:v>
                </c:pt>
                <c:pt idx="1275" formatCode="0.00">
                  <c:v>576.33000000000004</c:v>
                </c:pt>
                <c:pt idx="1276" formatCode="0.00">
                  <c:v>94.43</c:v>
                </c:pt>
                <c:pt idx="1277" formatCode="0.00">
                  <c:v>80.36</c:v>
                </c:pt>
                <c:pt idx="1278" formatCode="0.00">
                  <c:v>73.959999999999994</c:v>
                </c:pt>
                <c:pt idx="1279" formatCode="0.00">
                  <c:v>1519.23</c:v>
                </c:pt>
                <c:pt idx="1280" formatCode="0.00">
                  <c:v>19.78</c:v>
                </c:pt>
                <c:pt idx="1281" formatCode="0.00">
                  <c:v>68.099999999999994</c:v>
                </c:pt>
                <c:pt idx="1282" formatCode="0.00">
                  <c:v>109.21</c:v>
                </c:pt>
                <c:pt idx="1283" formatCode="0.00">
                  <c:v>43</c:v>
                </c:pt>
                <c:pt idx="1284" formatCode="0.00">
                  <c:v>74.209999999999994</c:v>
                </c:pt>
                <c:pt idx="1285" formatCode="0.00">
                  <c:v>86.82</c:v>
                </c:pt>
                <c:pt idx="1286" formatCode="0.00">
                  <c:v>72.5</c:v>
                </c:pt>
                <c:pt idx="1287" formatCode="0.00">
                  <c:v>102.1</c:v>
                </c:pt>
                <c:pt idx="1288" formatCode="0.00">
                  <c:v>50.62</c:v>
                </c:pt>
                <c:pt idx="1289" formatCode="0.00">
                  <c:v>82.23</c:v>
                </c:pt>
                <c:pt idx="1290" formatCode="0.00">
                  <c:v>97.77</c:v>
                </c:pt>
                <c:pt idx="1291" formatCode="0.00">
                  <c:v>147.76</c:v>
                </c:pt>
                <c:pt idx="1292" formatCode="0.00">
                  <c:v>75.86</c:v>
                </c:pt>
                <c:pt idx="1293" formatCode="0.00">
                  <c:v>80.209999999999994</c:v>
                </c:pt>
                <c:pt idx="1294" formatCode="0.00">
                  <c:v>37.630000000000003</c:v>
                </c:pt>
                <c:pt idx="1295" formatCode="0.00">
                  <c:v>212.16</c:v>
                </c:pt>
                <c:pt idx="1296" formatCode="0.00">
                  <c:v>42.5</c:v>
                </c:pt>
                <c:pt idx="1297" formatCode="0.00">
                  <c:v>2421.23</c:v>
                </c:pt>
                <c:pt idx="1298" formatCode="0.00">
                  <c:v>80.86</c:v>
                </c:pt>
                <c:pt idx="1299" formatCode="0.00">
                  <c:v>176.89</c:v>
                </c:pt>
                <c:pt idx="1300" formatCode="0.00">
                  <c:v>78.930000000000007</c:v>
                </c:pt>
                <c:pt idx="1301" formatCode="0.00">
                  <c:v>76.680000000000007</c:v>
                </c:pt>
                <c:pt idx="1302" formatCode="0.00">
                  <c:v>85.6</c:v>
                </c:pt>
                <c:pt idx="1303" formatCode="0.00">
                  <c:v>95.51</c:v>
                </c:pt>
                <c:pt idx="1304" formatCode="0.00">
                  <c:v>192.22</c:v>
                </c:pt>
                <c:pt idx="1305" formatCode="0.00">
                  <c:v>78.97</c:v>
                </c:pt>
                <c:pt idx="1306" formatCode="0.00">
                  <c:v>77.64</c:v>
                </c:pt>
                <c:pt idx="1307" formatCode="0.00">
                  <c:v>113.96</c:v>
                </c:pt>
                <c:pt idx="1308" formatCode="0.00">
                  <c:v>40.71</c:v>
                </c:pt>
                <c:pt idx="1309" formatCode="0.00">
                  <c:v>48.32</c:v>
                </c:pt>
                <c:pt idx="1310" formatCode="0.00">
                  <c:v>62.5</c:v>
                </c:pt>
                <c:pt idx="1311" formatCode="0.00">
                  <c:v>54.37</c:v>
                </c:pt>
                <c:pt idx="1312" formatCode="0.00">
                  <c:v>79.17</c:v>
                </c:pt>
                <c:pt idx="1313" formatCode="0.00">
                  <c:v>92.94</c:v>
                </c:pt>
                <c:pt idx="1314" formatCode="0.00">
                  <c:v>86.32</c:v>
                </c:pt>
                <c:pt idx="1315" formatCode="0.00">
                  <c:v>62.14</c:v>
                </c:pt>
                <c:pt idx="1316" formatCode="0.00">
                  <c:v>86.79</c:v>
                </c:pt>
                <c:pt idx="1317" formatCode="0.00">
                  <c:v>86.72</c:v>
                </c:pt>
                <c:pt idx="1318" formatCode="0.00">
                  <c:v>71</c:v>
                </c:pt>
                <c:pt idx="1319" formatCode="0.00">
                  <c:v>72.239999999999995</c:v>
                </c:pt>
                <c:pt idx="1320" formatCode="0.00">
                  <c:v>88.09</c:v>
                </c:pt>
                <c:pt idx="1321" formatCode="0.00">
                  <c:v>84.73</c:v>
                </c:pt>
                <c:pt idx="1322" formatCode="0.00">
                  <c:v>70.11</c:v>
                </c:pt>
                <c:pt idx="1323" formatCode="0.00">
                  <c:v>80.400000000000006</c:v>
                </c:pt>
                <c:pt idx="1324" formatCode="0.00">
                  <c:v>81.02</c:v>
                </c:pt>
                <c:pt idx="1325" formatCode="0.00">
                  <c:v>74.08</c:v>
                </c:pt>
                <c:pt idx="1326" formatCode="0.00">
                  <c:v>88.9</c:v>
                </c:pt>
                <c:pt idx="1327" formatCode="0.00">
                  <c:v>91.45</c:v>
                </c:pt>
                <c:pt idx="1328" formatCode="0.00">
                  <c:v>74.63</c:v>
                </c:pt>
                <c:pt idx="1329" formatCode="0.00">
                  <c:v>83.24</c:v>
                </c:pt>
                <c:pt idx="1330" formatCode="0.00">
                  <c:v>-219.46</c:v>
                </c:pt>
                <c:pt idx="1331" formatCode="0.00">
                  <c:v>84.5</c:v>
                </c:pt>
                <c:pt idx="1332" formatCode="0.00">
                  <c:v>51.01</c:v>
                </c:pt>
                <c:pt idx="1333" formatCode="0.00">
                  <c:v>124.64</c:v>
                </c:pt>
                <c:pt idx="1334" formatCode="0.00">
                  <c:v>81.540000000000006</c:v>
                </c:pt>
                <c:pt idx="1335" formatCode="0.00">
                  <c:v>83.73</c:v>
                </c:pt>
                <c:pt idx="1336" formatCode="0.00">
                  <c:v>103.49</c:v>
                </c:pt>
                <c:pt idx="1337" formatCode="0.00">
                  <c:v>99.49</c:v>
                </c:pt>
                <c:pt idx="1338" formatCode="0.00">
                  <c:v>76.34</c:v>
                </c:pt>
                <c:pt idx="1339" formatCode="0.00">
                  <c:v>93.43</c:v>
                </c:pt>
                <c:pt idx="1340" formatCode="0.00">
                  <c:v>76.42</c:v>
                </c:pt>
                <c:pt idx="1341" formatCode="0.00">
                  <c:v>94.25</c:v>
                </c:pt>
                <c:pt idx="1342" formatCode="0.00">
                  <c:v>80.52</c:v>
                </c:pt>
                <c:pt idx="1343" formatCode="0.00">
                  <c:v>218.71</c:v>
                </c:pt>
                <c:pt idx="1344" formatCode="0.00">
                  <c:v>94.02</c:v>
                </c:pt>
                <c:pt idx="1345" formatCode="0.00">
                  <c:v>74.430000000000007</c:v>
                </c:pt>
                <c:pt idx="1346" formatCode="0.00">
                  <c:v>90.83</c:v>
                </c:pt>
                <c:pt idx="1347" formatCode="0.00">
                  <c:v>75.77</c:v>
                </c:pt>
                <c:pt idx="1348" formatCode="0.00">
                  <c:v>52.75</c:v>
                </c:pt>
                <c:pt idx="1349" formatCode="0.00">
                  <c:v>77.12</c:v>
                </c:pt>
                <c:pt idx="1350" formatCode="0.00">
                  <c:v>86.31</c:v>
                </c:pt>
                <c:pt idx="1351" formatCode="0.00">
                  <c:v>86.77</c:v>
                </c:pt>
                <c:pt idx="1352" formatCode="0.00">
                  <c:v>97.86</c:v>
                </c:pt>
                <c:pt idx="1353" formatCode="0.00">
                  <c:v>76.77</c:v>
                </c:pt>
                <c:pt idx="1354" formatCode="0.00">
                  <c:v>44.31</c:v>
                </c:pt>
                <c:pt idx="1355" formatCode="0.00">
                  <c:v>75.05</c:v>
                </c:pt>
                <c:pt idx="1356" formatCode="0.00">
                  <c:v>62.83</c:v>
                </c:pt>
                <c:pt idx="1357" formatCode="0.00">
                  <c:v>56.04</c:v>
                </c:pt>
                <c:pt idx="1358" formatCode="0.00">
                  <c:v>163.32</c:v>
                </c:pt>
                <c:pt idx="1359" formatCode="0.00">
                  <c:v>-67.58</c:v>
                </c:pt>
                <c:pt idx="1360" formatCode="0.00">
                  <c:v>81.540000000000006</c:v>
                </c:pt>
                <c:pt idx="1361" formatCode="0.00">
                  <c:v>101.99</c:v>
                </c:pt>
                <c:pt idx="1362" formatCode="0.00">
                  <c:v>90.98</c:v>
                </c:pt>
                <c:pt idx="1363" formatCode="0.00">
                  <c:v>77.72</c:v>
                </c:pt>
                <c:pt idx="1364" formatCode="0.00">
                  <c:v>92.97</c:v>
                </c:pt>
                <c:pt idx="1365" formatCode="0.00">
                  <c:v>79.11</c:v>
                </c:pt>
                <c:pt idx="1366" formatCode="0.00">
                  <c:v>126.13</c:v>
                </c:pt>
                <c:pt idx="1367" formatCode="0.00">
                  <c:v>80.3</c:v>
                </c:pt>
                <c:pt idx="1368" formatCode="0.00">
                  <c:v>65.62</c:v>
                </c:pt>
                <c:pt idx="1369" formatCode="0.00">
                  <c:v>674.7</c:v>
                </c:pt>
                <c:pt idx="1370" formatCode="0.00">
                  <c:v>86.21</c:v>
                </c:pt>
                <c:pt idx="1371" formatCode="0.00">
                  <c:v>44.97</c:v>
                </c:pt>
                <c:pt idx="1372" formatCode="0.00">
                  <c:v>79.63</c:v>
                </c:pt>
                <c:pt idx="1373" formatCode="0.00">
                  <c:v>67.91</c:v>
                </c:pt>
                <c:pt idx="1374" formatCode="0.00">
                  <c:v>53.44</c:v>
                </c:pt>
                <c:pt idx="1375" formatCode="0.00">
                  <c:v>96.5</c:v>
                </c:pt>
                <c:pt idx="1376" formatCode="0.00">
                  <c:v>101.16</c:v>
                </c:pt>
                <c:pt idx="1377" formatCode="0.00">
                  <c:v>73.790000000000006</c:v>
                </c:pt>
                <c:pt idx="1378" formatCode="0.00">
                  <c:v>61.62</c:v>
                </c:pt>
                <c:pt idx="1379" formatCode="0.00">
                  <c:v>90.67</c:v>
                </c:pt>
                <c:pt idx="1380" formatCode="0.00">
                  <c:v>65.62</c:v>
                </c:pt>
                <c:pt idx="1381" formatCode="0.00">
                  <c:v>79.02</c:v>
                </c:pt>
                <c:pt idx="1382" formatCode="0.00">
                  <c:v>84.09</c:v>
                </c:pt>
                <c:pt idx="1383" formatCode="0.00">
                  <c:v>61.13</c:v>
                </c:pt>
                <c:pt idx="1384" formatCode="0.00">
                  <c:v>60.45</c:v>
                </c:pt>
                <c:pt idx="1385" formatCode="0.00">
                  <c:v>90.12</c:v>
                </c:pt>
                <c:pt idx="1386" formatCode="0.00">
                  <c:v>75.77</c:v>
                </c:pt>
                <c:pt idx="1387" formatCode="0.00">
                  <c:v>68.11</c:v>
                </c:pt>
                <c:pt idx="1388" formatCode="0.00">
                  <c:v>83.21</c:v>
                </c:pt>
                <c:pt idx="1389" formatCode="0.00">
                  <c:v>80.28</c:v>
                </c:pt>
                <c:pt idx="1390" formatCode="0.00">
                  <c:v>72.33</c:v>
                </c:pt>
                <c:pt idx="1391" formatCode="0.00">
                  <c:v>72.400000000000006</c:v>
                </c:pt>
                <c:pt idx="1392" formatCode="0.00">
                  <c:v>69.75</c:v>
                </c:pt>
                <c:pt idx="1393" formatCode="0.00">
                  <c:v>34.950000000000003</c:v>
                </c:pt>
                <c:pt idx="1394" formatCode="0.00">
                  <c:v>61.4</c:v>
                </c:pt>
                <c:pt idx="1395" formatCode="0.00">
                  <c:v>19.37</c:v>
                </c:pt>
                <c:pt idx="1396" formatCode="0.00">
                  <c:v>85.99</c:v>
                </c:pt>
                <c:pt idx="1397" formatCode="0.00">
                  <c:v>69.540000000000006</c:v>
                </c:pt>
                <c:pt idx="1398" formatCode="0.00">
                  <c:v>70.349999999999994</c:v>
                </c:pt>
                <c:pt idx="1399" formatCode="0.00">
                  <c:v>-472.9</c:v>
                </c:pt>
                <c:pt idx="1400" formatCode="0.00">
                  <c:v>54.04</c:v>
                </c:pt>
                <c:pt idx="1401" formatCode="0.00">
                  <c:v>82.53</c:v>
                </c:pt>
                <c:pt idx="1402" formatCode="0.00">
                  <c:v>52.18</c:v>
                </c:pt>
                <c:pt idx="1403" formatCode="0.00">
                  <c:v>60</c:v>
                </c:pt>
                <c:pt idx="1404" formatCode="0.00">
                  <c:v>93.94</c:v>
                </c:pt>
                <c:pt idx="1405" formatCode="0.00">
                  <c:v>72.150000000000006</c:v>
                </c:pt>
                <c:pt idx="1406" formatCode="0.00">
                  <c:v>42.02</c:v>
                </c:pt>
                <c:pt idx="1407" formatCode="0.00">
                  <c:v>78.25</c:v>
                </c:pt>
                <c:pt idx="1408" formatCode="0.00">
                  <c:v>76.77</c:v>
                </c:pt>
                <c:pt idx="1409" formatCode="0.00">
                  <c:v>74.150000000000006</c:v>
                </c:pt>
                <c:pt idx="1410" formatCode="0.00">
                  <c:v>108.28</c:v>
                </c:pt>
                <c:pt idx="1411" formatCode="0.00">
                  <c:v>833.87</c:v>
                </c:pt>
                <c:pt idx="1412" formatCode="0.00">
                  <c:v>72.05</c:v>
                </c:pt>
                <c:pt idx="1413" formatCode="0.00">
                  <c:v>66.81</c:v>
                </c:pt>
                <c:pt idx="1414" formatCode="0.00">
                  <c:v>81.89</c:v>
                </c:pt>
                <c:pt idx="1415" formatCode="0.00">
                  <c:v>81.33</c:v>
                </c:pt>
                <c:pt idx="1416" formatCode="0.00">
                  <c:v>84.06</c:v>
                </c:pt>
                <c:pt idx="1417" formatCode="0.00">
                  <c:v>81.91</c:v>
                </c:pt>
                <c:pt idx="1418" formatCode="0.00">
                  <c:v>95.48</c:v>
                </c:pt>
                <c:pt idx="1419" formatCode="0.00">
                  <c:v>112.06</c:v>
                </c:pt>
                <c:pt idx="1420" formatCode="0.00">
                  <c:v>78.73</c:v>
                </c:pt>
                <c:pt idx="1421" formatCode="0.00">
                  <c:v>73.22</c:v>
                </c:pt>
                <c:pt idx="1422" formatCode="0.00">
                  <c:v>90.31</c:v>
                </c:pt>
                <c:pt idx="1423" formatCode="0.00">
                  <c:v>78.510000000000005</c:v>
                </c:pt>
                <c:pt idx="1424" formatCode="0.00">
                  <c:v>85.95</c:v>
                </c:pt>
                <c:pt idx="1425" formatCode="0.00">
                  <c:v>88.77</c:v>
                </c:pt>
                <c:pt idx="1426" formatCode="0.00">
                  <c:v>73.55</c:v>
                </c:pt>
                <c:pt idx="1427" formatCode="0.00">
                  <c:v>89.47</c:v>
                </c:pt>
                <c:pt idx="1428" formatCode="0.00">
                  <c:v>99.9</c:v>
                </c:pt>
                <c:pt idx="1429" formatCode="0.00">
                  <c:v>38.93</c:v>
                </c:pt>
                <c:pt idx="1430" formatCode="0.00">
                  <c:v>85.44</c:v>
                </c:pt>
                <c:pt idx="1431" formatCode="0.00">
                  <c:v>80.23</c:v>
                </c:pt>
                <c:pt idx="1432" formatCode="0.00">
                  <c:v>74.19</c:v>
                </c:pt>
                <c:pt idx="1433" formatCode="0.00">
                  <c:v>77.459999999999994</c:v>
                </c:pt>
                <c:pt idx="1434" formatCode="0.00">
                  <c:v>98.71</c:v>
                </c:pt>
                <c:pt idx="1435" formatCode="0.00">
                  <c:v>107.5</c:v>
                </c:pt>
                <c:pt idx="1436" formatCode="0.00">
                  <c:v>73.52</c:v>
                </c:pt>
                <c:pt idx="1437" formatCode="0.00">
                  <c:v>67.73</c:v>
                </c:pt>
                <c:pt idx="1438" formatCode="0.00">
                  <c:v>79.59</c:v>
                </c:pt>
                <c:pt idx="1439" formatCode="0.00">
                  <c:v>70.12</c:v>
                </c:pt>
                <c:pt idx="1440" formatCode="0.00">
                  <c:v>89.5</c:v>
                </c:pt>
                <c:pt idx="1441" formatCode="0.00">
                  <c:v>75.23</c:v>
                </c:pt>
                <c:pt idx="1442" formatCode="0.00">
                  <c:v>71.790000000000006</c:v>
                </c:pt>
                <c:pt idx="1443" formatCode="0.00">
                  <c:v>33.729999999999997</c:v>
                </c:pt>
                <c:pt idx="1444" formatCode="0.00">
                  <c:v>59.1</c:v>
                </c:pt>
                <c:pt idx="1445" formatCode="#,##0.00">
                  <c:v>65.56</c:v>
                </c:pt>
                <c:pt idx="1446" formatCode="#,##0.00">
                  <c:v>87.43</c:v>
                </c:pt>
                <c:pt idx="1447" formatCode="#,##0.00">
                  <c:v>55.34</c:v>
                </c:pt>
                <c:pt idx="1448" formatCode="#,##0.00">
                  <c:v>79.3</c:v>
                </c:pt>
                <c:pt idx="1449" formatCode="#,##0.00">
                  <c:v>70.08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28720576"/>
        <c:axId val="528720968"/>
      </c:scatterChart>
      <c:valAx>
        <c:axId val="528720576"/>
        <c:scaling>
          <c:orientation val="minMax"/>
          <c:max val="1200"/>
        </c:scaling>
        <c:delete val="0"/>
        <c:axPos val="b"/>
        <c:numFmt formatCode="#,##0" sourceLinked="0"/>
        <c:majorTickMark val="none"/>
        <c:minorTickMark val="none"/>
        <c:tickLblPos val="none"/>
        <c:crossAx val="528720968"/>
        <c:crosses val="autoZero"/>
        <c:crossBetween val="midCat"/>
      </c:valAx>
      <c:valAx>
        <c:axId val="528720968"/>
        <c:scaling>
          <c:orientation val="minMax"/>
          <c:max val="120"/>
          <c:min val="0"/>
        </c:scaling>
        <c:delete val="0"/>
        <c:axPos val="l"/>
        <c:majorGridlines>
          <c:spPr>
            <a:ln w="3175"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fi-FI"/>
          </a:p>
        </c:txPr>
        <c:crossAx val="528720576"/>
        <c:crosses val="autoZero"/>
        <c:crossBetween val="midCat"/>
        <c:majorUnit val="10"/>
      </c:valAx>
    </c:plotArea>
    <c:plotVisOnly val="1"/>
    <c:dispBlanksAs val="gap"/>
    <c:showDLblsOverMax val="0"/>
  </c:chart>
  <c:txPr>
    <a:bodyPr/>
    <a:lstStyle/>
    <a:p>
      <a:pPr>
        <a:defRPr sz="1400"/>
      </a:pPr>
      <a:endParaRPr lang="fi-FI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27370948379349E-2"/>
          <c:y val="0.10386965376782077"/>
          <c:w val="0.91956782713085239"/>
          <c:h val="0.81670061099796332"/>
        </c:manualLayout>
      </c:layout>
      <c:lineChart>
        <c:grouping val="standar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4593960"/>
        <c:axId val="244792416"/>
      </c:lineChart>
      <c:catAx>
        <c:axId val="134593960"/>
        <c:scaling>
          <c:orientation val="minMax"/>
        </c:scaling>
        <c:delete val="1"/>
        <c:axPos val="b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crossAx val="244792416"/>
        <c:crosses val="autoZero"/>
        <c:auto val="1"/>
        <c:lblAlgn val="ctr"/>
        <c:lblOffset val="100"/>
        <c:noMultiLvlLbl val="0"/>
      </c:catAx>
      <c:valAx>
        <c:axId val="244792416"/>
        <c:scaling>
          <c:orientation val="minMax"/>
          <c:max val="34"/>
        </c:scaling>
        <c:delete val="0"/>
        <c:axPos val="l"/>
        <c:majorGridlines>
          <c:spPr>
            <a:ln w="11912">
              <a:solidFill>
                <a:schemeClr val="tx1"/>
              </a:solidFill>
              <a:prstDash val="sysDash"/>
            </a:ln>
          </c:spPr>
        </c:majorGridlines>
        <c:majorTickMark val="out"/>
        <c:minorTickMark val="none"/>
        <c:tickLblPos val="nextTo"/>
        <c:spPr>
          <a:ln w="29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13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134593960"/>
        <c:crosses val="autoZero"/>
        <c:crossBetween val="midCat"/>
        <c:majorUnit val="2"/>
      </c:valAx>
      <c:spPr>
        <a:noFill/>
        <a:ln w="23823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8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4566091469056442E-2"/>
          <c:y val="7.874015748031496E-2"/>
          <c:w val="0.74819231281341936"/>
          <c:h val="0.84149575127337095"/>
        </c:manualLayout>
      </c:layout>
      <c:lineChart>
        <c:grouping val="standar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Yhteensä 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Sheet1!$B$2:$B$46</c:f>
              <c:numCache>
                <c:formatCode>General</c:formatCode>
                <c:ptCount val="45"/>
                <c:pt idx="1">
                  <c:v>4755.3</c:v>
                </c:pt>
                <c:pt idx="2">
                  <c:v>4666.2</c:v>
                </c:pt>
                <c:pt idx="3">
                  <c:v>5441.3</c:v>
                </c:pt>
                <c:pt idx="4">
                  <c:v>4929.5</c:v>
                </c:pt>
                <c:pt idx="5">
                  <c:v>5229</c:v>
                </c:pt>
                <c:pt idx="6">
                  <c:v>5639.5</c:v>
                </c:pt>
                <c:pt idx="7">
                  <c:v>5741.2</c:v>
                </c:pt>
                <c:pt idx="8">
                  <c:v>5818</c:v>
                </c:pt>
                <c:pt idx="9">
                  <c:v>5620</c:v>
                </c:pt>
                <c:pt idx="10">
                  <c:v>5957</c:v>
                </c:pt>
                <c:pt idx="11">
                  <c:v>6148.5</c:v>
                </c:pt>
                <c:pt idx="12">
                  <c:v>6894</c:v>
                </c:pt>
                <c:pt idx="13">
                  <c:v>6308.9</c:v>
                </c:pt>
                <c:pt idx="14">
                  <c:v>6378.3</c:v>
                </c:pt>
                <c:pt idx="15">
                  <c:v>6613.1</c:v>
                </c:pt>
                <c:pt idx="16">
                  <c:v>6921.7</c:v>
                </c:pt>
                <c:pt idx="17">
                  <c:v>4116.1000000000004</c:v>
                </c:pt>
                <c:pt idx="18">
                  <c:v>4399.5</c:v>
                </c:pt>
                <c:pt idx="19">
                  <c:v>4402.3999999999996</c:v>
                </c:pt>
                <c:pt idx="20">
                  <c:v>4900.8</c:v>
                </c:pt>
                <c:pt idx="21">
                  <c:v>4622.6000000000004</c:v>
                </c:pt>
                <c:pt idx="22">
                  <c:v>4393</c:v>
                </c:pt>
                <c:pt idx="23">
                  <c:v>4519.7</c:v>
                </c:pt>
                <c:pt idx="24">
                  <c:v>5731.9</c:v>
                </c:pt>
                <c:pt idx="25">
                  <c:v>4622.1000000000004</c:v>
                </c:pt>
                <c:pt idx="26">
                  <c:v>4159.8999999999996</c:v>
                </c:pt>
                <c:pt idx="27">
                  <c:v>4269.7</c:v>
                </c:pt>
                <c:pt idx="28">
                  <c:v>5438</c:v>
                </c:pt>
                <c:pt idx="29">
                  <c:v>4221.1000000000004</c:v>
                </c:pt>
                <c:pt idx="30">
                  <c:v>4736.7</c:v>
                </c:pt>
                <c:pt idx="31">
                  <c:v>4205.5</c:v>
                </c:pt>
                <c:pt idx="32">
                  <c:v>4702.2</c:v>
                </c:pt>
                <c:pt idx="33">
                  <c:v>3336.6</c:v>
                </c:pt>
                <c:pt idx="34">
                  <c:v>3612.3</c:v>
                </c:pt>
                <c:pt idx="35">
                  <c:v>3254.7</c:v>
                </c:pt>
                <c:pt idx="36">
                  <c:v>3951</c:v>
                </c:pt>
                <c:pt idx="37">
                  <c:v>3173</c:v>
                </c:pt>
                <c:pt idx="38">
                  <c:v>3230.4</c:v>
                </c:pt>
                <c:pt idx="39">
                  <c:v>3907.2</c:v>
                </c:pt>
                <c:pt idx="40">
                  <c:v>3551.7</c:v>
                </c:pt>
                <c:pt idx="41">
                  <c:v>2923.1</c:v>
                </c:pt>
                <c:pt idx="42">
                  <c:v>2848.8</c:v>
                </c:pt>
              </c:numCache>
            </c:numRef>
          </c:val>
          <c:smooth val="0"/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Vientiin 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Sheet1!$C$2:$C$46</c:f>
              <c:numCache>
                <c:formatCode>General</c:formatCode>
                <c:ptCount val="45"/>
                <c:pt idx="1">
                  <c:v>4267.3999999999996</c:v>
                </c:pt>
                <c:pt idx="2">
                  <c:v>4310</c:v>
                </c:pt>
                <c:pt idx="3">
                  <c:v>4999.7</c:v>
                </c:pt>
                <c:pt idx="4">
                  <c:v>4549.7</c:v>
                </c:pt>
                <c:pt idx="5">
                  <c:v>4868.2</c:v>
                </c:pt>
                <c:pt idx="6">
                  <c:v>4973.3</c:v>
                </c:pt>
                <c:pt idx="7">
                  <c:v>5118.5</c:v>
                </c:pt>
                <c:pt idx="8">
                  <c:v>5396</c:v>
                </c:pt>
                <c:pt idx="9">
                  <c:v>5004.8</c:v>
                </c:pt>
                <c:pt idx="10">
                  <c:v>5192.8999999999996</c:v>
                </c:pt>
                <c:pt idx="11">
                  <c:v>5510.7</c:v>
                </c:pt>
                <c:pt idx="12">
                  <c:v>6217.8</c:v>
                </c:pt>
                <c:pt idx="13">
                  <c:v>5520.1</c:v>
                </c:pt>
                <c:pt idx="14">
                  <c:v>5408.1</c:v>
                </c:pt>
                <c:pt idx="15">
                  <c:v>5697.9</c:v>
                </c:pt>
                <c:pt idx="16">
                  <c:v>6055.8</c:v>
                </c:pt>
                <c:pt idx="17">
                  <c:v>3605</c:v>
                </c:pt>
                <c:pt idx="18">
                  <c:v>3743.8</c:v>
                </c:pt>
                <c:pt idx="19">
                  <c:v>3719.5</c:v>
                </c:pt>
                <c:pt idx="20">
                  <c:v>4162.8</c:v>
                </c:pt>
                <c:pt idx="21">
                  <c:v>3674.1</c:v>
                </c:pt>
                <c:pt idx="22">
                  <c:v>3699.5</c:v>
                </c:pt>
                <c:pt idx="23">
                  <c:v>3647.3</c:v>
                </c:pt>
                <c:pt idx="24">
                  <c:v>4696.6000000000004</c:v>
                </c:pt>
                <c:pt idx="25">
                  <c:v>3588.2</c:v>
                </c:pt>
                <c:pt idx="26">
                  <c:v>3475.2</c:v>
                </c:pt>
                <c:pt idx="27">
                  <c:v>3353.9</c:v>
                </c:pt>
                <c:pt idx="28">
                  <c:v>4397.6000000000004</c:v>
                </c:pt>
                <c:pt idx="29">
                  <c:v>3487.3</c:v>
                </c:pt>
                <c:pt idx="30">
                  <c:v>4075.6</c:v>
                </c:pt>
                <c:pt idx="31">
                  <c:v>3759.4</c:v>
                </c:pt>
                <c:pt idx="32">
                  <c:v>4130</c:v>
                </c:pt>
                <c:pt idx="33">
                  <c:v>2848.9</c:v>
                </c:pt>
                <c:pt idx="34">
                  <c:v>3159.7</c:v>
                </c:pt>
                <c:pt idx="35">
                  <c:v>2865.9</c:v>
                </c:pt>
                <c:pt idx="36">
                  <c:v>3590.4</c:v>
                </c:pt>
                <c:pt idx="37">
                  <c:v>2705.7</c:v>
                </c:pt>
                <c:pt idx="38">
                  <c:v>2747.1</c:v>
                </c:pt>
                <c:pt idx="39">
                  <c:v>3427.8</c:v>
                </c:pt>
                <c:pt idx="40">
                  <c:v>3087.4</c:v>
                </c:pt>
                <c:pt idx="41">
                  <c:v>2337.5</c:v>
                </c:pt>
                <c:pt idx="42">
                  <c:v>2274.1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Sheet1!$D$1</c:f>
              <c:strCache>
                <c:ptCount val="1"/>
                <c:pt idx="0">
                  <c:v>Kotimaahan </c:v>
                </c:pt>
              </c:strCache>
            </c:strRef>
          </c:tx>
          <c:spPr>
            <a:ln w="38100">
              <a:solidFill>
                <a:schemeClr val="tx1"/>
              </a:solidFill>
            </a:ln>
          </c:spPr>
          <c:marker>
            <c:symbol val="none"/>
          </c:marker>
          <c:cat>
            <c:strRef>
              <c:f>Sheet1!$A$2:$A$46</c:f>
              <c:strCache>
                <c:ptCount val="42"/>
                <c:pt idx="1">
                  <c:v>2005,I</c:v>
                </c:pt>
                <c:pt idx="5">
                  <c:v>2006,I</c:v>
                </c:pt>
                <c:pt idx="9">
                  <c:v>2007,I</c:v>
                </c:pt>
                <c:pt idx="13">
                  <c:v>2008,I</c:v>
                </c:pt>
                <c:pt idx="17">
                  <c:v>2009,I</c:v>
                </c:pt>
                <c:pt idx="21">
                  <c:v>2010,I</c:v>
                </c:pt>
                <c:pt idx="25">
                  <c:v>2911,I</c:v>
                </c:pt>
                <c:pt idx="29">
                  <c:v>2012,I</c:v>
                </c:pt>
                <c:pt idx="33">
                  <c:v>2013,I</c:v>
                </c:pt>
                <c:pt idx="37">
                  <c:v>2014,I</c:v>
                </c:pt>
                <c:pt idx="41">
                  <c:v>2015,I</c:v>
                </c:pt>
              </c:strCache>
            </c:strRef>
          </c:cat>
          <c:val>
            <c:numRef>
              <c:f>Sheet1!$D$2:$D$46</c:f>
              <c:numCache>
                <c:formatCode>General</c:formatCode>
                <c:ptCount val="45"/>
                <c:pt idx="1">
                  <c:v>487.9</c:v>
                </c:pt>
                <c:pt idx="2">
                  <c:v>356.2</c:v>
                </c:pt>
                <c:pt idx="3">
                  <c:v>441.6</c:v>
                </c:pt>
                <c:pt idx="4">
                  <c:v>379.8</c:v>
                </c:pt>
                <c:pt idx="5">
                  <c:v>360.8</c:v>
                </c:pt>
                <c:pt idx="6">
                  <c:v>666.2</c:v>
                </c:pt>
                <c:pt idx="7">
                  <c:v>622.6</c:v>
                </c:pt>
                <c:pt idx="8">
                  <c:v>422</c:v>
                </c:pt>
                <c:pt idx="9">
                  <c:v>615.20000000000005</c:v>
                </c:pt>
                <c:pt idx="10">
                  <c:v>764.1</c:v>
                </c:pt>
                <c:pt idx="11">
                  <c:v>637.79999999999995</c:v>
                </c:pt>
                <c:pt idx="12">
                  <c:v>676.3</c:v>
                </c:pt>
                <c:pt idx="13">
                  <c:v>788.8</c:v>
                </c:pt>
                <c:pt idx="14">
                  <c:v>970.2</c:v>
                </c:pt>
                <c:pt idx="15">
                  <c:v>915.1</c:v>
                </c:pt>
                <c:pt idx="16">
                  <c:v>865.9</c:v>
                </c:pt>
                <c:pt idx="17">
                  <c:v>511.1</c:v>
                </c:pt>
                <c:pt idx="18">
                  <c:v>655.7</c:v>
                </c:pt>
                <c:pt idx="19">
                  <c:v>682.9</c:v>
                </c:pt>
                <c:pt idx="20">
                  <c:v>738</c:v>
                </c:pt>
                <c:pt idx="21">
                  <c:v>948.5</c:v>
                </c:pt>
                <c:pt idx="22">
                  <c:v>693.5</c:v>
                </c:pt>
                <c:pt idx="23">
                  <c:v>872.4</c:v>
                </c:pt>
                <c:pt idx="24">
                  <c:v>1035.2</c:v>
                </c:pt>
                <c:pt idx="25">
                  <c:v>1033.9000000000001</c:v>
                </c:pt>
                <c:pt idx="26">
                  <c:v>684.7</c:v>
                </c:pt>
                <c:pt idx="27">
                  <c:v>915.8</c:v>
                </c:pt>
                <c:pt idx="28">
                  <c:v>1040.3</c:v>
                </c:pt>
                <c:pt idx="29">
                  <c:v>733.7</c:v>
                </c:pt>
                <c:pt idx="30">
                  <c:v>661</c:v>
                </c:pt>
                <c:pt idx="31">
                  <c:v>446.1</c:v>
                </c:pt>
                <c:pt idx="32">
                  <c:v>572.20000000000005</c:v>
                </c:pt>
                <c:pt idx="33">
                  <c:v>487.7</c:v>
                </c:pt>
                <c:pt idx="34">
                  <c:v>452.5</c:v>
                </c:pt>
                <c:pt idx="35">
                  <c:v>388.9</c:v>
                </c:pt>
                <c:pt idx="36">
                  <c:v>360.6</c:v>
                </c:pt>
                <c:pt idx="37">
                  <c:v>467.3</c:v>
                </c:pt>
                <c:pt idx="38">
                  <c:v>483.3</c:v>
                </c:pt>
                <c:pt idx="39">
                  <c:v>479.4</c:v>
                </c:pt>
                <c:pt idx="40">
                  <c:v>464.2</c:v>
                </c:pt>
                <c:pt idx="41">
                  <c:v>585.6</c:v>
                </c:pt>
                <c:pt idx="42">
                  <c:v>574.70000000000005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44793200"/>
        <c:axId val="244793592"/>
      </c:lineChart>
      <c:catAx>
        <c:axId val="244793200"/>
        <c:scaling>
          <c:orientation val="minMax"/>
        </c:scaling>
        <c:delete val="0"/>
        <c:axPos val="b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one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6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793592"/>
        <c:crosses val="autoZero"/>
        <c:auto val="1"/>
        <c:lblAlgn val="ctr"/>
        <c:lblOffset val="100"/>
        <c:tickLblSkip val="1"/>
        <c:tickMarkSkip val="4"/>
        <c:noMultiLvlLbl val="0"/>
      </c:catAx>
      <c:valAx>
        <c:axId val="244793592"/>
        <c:scaling>
          <c:orientation val="minMax"/>
          <c:max val="7500"/>
        </c:scaling>
        <c:delete val="0"/>
        <c:axPos val="l"/>
        <c:majorGridlines>
          <c:spPr>
            <a:ln w="3175">
              <a:solidFill>
                <a:schemeClr val="tx1"/>
              </a:solidFill>
              <a:prstDash val="dash"/>
            </a:ln>
          </c:spPr>
        </c:majorGridlines>
        <c:numFmt formatCode="#,##0" sourceLinked="0"/>
        <c:majorTickMark val="out"/>
        <c:minorTickMark val="none"/>
        <c:tickLblPos val="nextTo"/>
        <c:spPr>
          <a:ln w="264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79" b="0" i="0" u="none" strike="noStrike" baseline="0">
                <a:solidFill>
                  <a:srgbClr val="003366"/>
                </a:solidFill>
                <a:latin typeface="Arial"/>
                <a:ea typeface="Arial"/>
                <a:cs typeface="Arial"/>
              </a:defRPr>
            </a:pPr>
            <a:endParaRPr lang="fi-FI"/>
          </a:p>
        </c:txPr>
        <c:crossAx val="244793200"/>
        <c:crosses val="autoZero"/>
        <c:crossBetween val="midCat"/>
        <c:majorUnit val="500"/>
        <c:minorUnit val="100"/>
      </c:valAx>
      <c:spPr>
        <a:noFill/>
        <a:ln w="2646">
          <a:solidFill>
            <a:schemeClr val="tx1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401634772062363"/>
          <c:y val="0.14890804920168826"/>
          <c:w val="0.15824433859200832"/>
          <c:h val="0.68190347940474183"/>
        </c:manualLayout>
      </c:layout>
      <c:overlay val="0"/>
      <c:spPr>
        <a:solidFill>
          <a:schemeClr val="bg1"/>
        </a:solidFill>
        <a:ln w="2646">
          <a:noFill/>
          <a:prstDash val="solid"/>
        </a:ln>
      </c:spPr>
      <c:txPr>
        <a:bodyPr/>
        <a:lstStyle/>
        <a:p>
          <a:pPr>
            <a:defRPr sz="1400" b="1" i="0" u="none" strike="noStrike" baseline="0">
              <a:solidFill>
                <a:srgbClr val="003366"/>
              </a:solidFill>
              <a:latin typeface="Arial"/>
              <a:ea typeface="Arial"/>
              <a:cs typeface="Arial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500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fi-FI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0.62286</cdr:x>
      <cdr:y>0.83518</cdr:y>
    </cdr:from>
    <cdr:to>
      <cdr:x>0.74244</cdr:x>
      <cdr:y>0.91101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5740935" y="3758017"/>
          <a:ext cx="1102172" cy="341207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1600" dirty="0" smtClean="0">
              <a:solidFill>
                <a:srgbClr val="0070C0"/>
              </a:solidFill>
            </a:rPr>
            <a:t>-22 %</a:t>
          </a:r>
          <a:endParaRPr lang="fi-FI" sz="1600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0.07041</cdr:x>
      <cdr:y>0.00305</cdr:y>
    </cdr:from>
    <cdr:to>
      <cdr:x>0.35471</cdr:x>
      <cdr:y>0.06557</cdr:y>
    </cdr:to>
    <cdr:sp macro="" textlink="">
      <cdr:nvSpPr>
        <cdr:cNvPr id="3" name="Tekstiruutu 2"/>
        <cdr:cNvSpPr txBox="1"/>
      </cdr:nvSpPr>
      <cdr:spPr>
        <a:xfrm xmlns:a="http://schemas.openxmlformats.org/drawingml/2006/main">
          <a:off x="664145" y="14168"/>
          <a:ext cx="2681815" cy="29039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vertOverflow="clip" wrap="square" lIns="36000" tIns="36000" rIns="36000" bIns="36000" rtlCol="0">
          <a:spAutoFit/>
        </a:bodyPr>
        <a:lstStyle xmlns:a="http://schemas.openxmlformats.org/drawingml/2006/main"/>
        <a:p xmlns:a="http://schemas.openxmlformats.org/drawingml/2006/main">
          <a:r>
            <a:rPr lang="fi-FI" sz="1400" spc="-40" dirty="0" smtClean="0">
              <a:solidFill>
                <a:srgbClr val="002060"/>
              </a:solidFill>
            </a:rPr>
            <a:t>Miljardia euroa, käyvin hinnoin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0.62344</cdr:x>
      <cdr:y>0.40642</cdr:y>
    </cdr:from>
    <cdr:to>
      <cdr:x>0.94455</cdr:x>
      <cdr:y>0.55851</cdr:y>
    </cdr:to>
    <cdr:sp macro="" textlink="">
      <cdr:nvSpPr>
        <cdr:cNvPr id="2" name="Tekstiruutu 8"/>
        <cdr:cNvSpPr txBox="1"/>
      </cdr:nvSpPr>
      <cdr:spPr>
        <a:xfrm xmlns:a="http://schemas.openxmlformats.org/drawingml/2006/main">
          <a:off x="5611628" y="1740761"/>
          <a:ext cx="2890311" cy="65142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25400">
          <a:solidFill>
            <a:srgbClr val="FF0000"/>
          </a:solidFill>
        </a:ln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600" b="1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pPr eaLnBrk="1" fontAlgn="auto" hangingPunct="1">
            <a:spcBef>
              <a:spcPts val="0"/>
            </a:spcBef>
            <a:spcAft>
              <a:spcPts val="0"/>
            </a:spcAft>
          </a:pPr>
          <a:r>
            <a:rPr lang="fi-FI" sz="1200" b="0" dirty="0" smtClean="0">
              <a:solidFill>
                <a:srgbClr val="002664"/>
              </a:solidFill>
              <a:latin typeface="Arial"/>
              <a:ea typeface="Arial Unicode MS"/>
            </a:rPr>
            <a:t>Yhteisöverotuotot putosivat 2,5 </a:t>
          </a:r>
        </a:p>
        <a:p xmlns:a="http://schemas.openxmlformats.org/drawingml/2006/main">
          <a:pPr eaLnBrk="1" fontAlgn="auto" hangingPunct="1">
            <a:spcBef>
              <a:spcPts val="0"/>
            </a:spcBef>
            <a:spcAft>
              <a:spcPts val="0"/>
            </a:spcAft>
          </a:pPr>
          <a:r>
            <a:rPr lang="fi-FI" sz="1200" b="0" dirty="0" smtClean="0">
              <a:solidFill>
                <a:srgbClr val="002664"/>
              </a:solidFill>
              <a:latin typeface="Arial"/>
              <a:ea typeface="Arial Unicode MS"/>
            </a:rPr>
            <a:t>miljardilla eurolla 2008-2012. Bkt supistui 4 %. </a:t>
          </a:r>
          <a:endParaRPr lang="fi-FI" sz="1200" b="0" dirty="0">
            <a:solidFill>
              <a:srgbClr val="002664"/>
            </a:solidFill>
            <a:latin typeface="Arial"/>
            <a:ea typeface="Arial Unicode MS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69026" y="133452"/>
            <a:ext cx="1591608" cy="26765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C00E7FB0-2770-FE42-B382-AF1968F826D3}" type="datetimeFigureOut">
              <a:t>10.8.2015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89" y="240512"/>
            <a:ext cx="1557229" cy="16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/>
          <a:lstStyle>
            <a:lvl1pPr algn="r">
              <a:defRPr sz="1200"/>
            </a:lvl1pPr>
          </a:lstStyle>
          <a:p>
            <a:fld id="{6D9F4054-DE9B-4A8C-8F44-032462D0368C}" type="datetimeFigureOut">
              <a:rPr lang="fi-FI" smtClean="0"/>
              <a:t>10.8.2015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49588" y="509588"/>
            <a:ext cx="3827462" cy="25511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3" tIns="45706" rIns="91413" bIns="45706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28896"/>
            <a:ext cx="7941310" cy="3058953"/>
          </a:xfrm>
          <a:prstGeom prst="rect">
            <a:avLst/>
          </a:prstGeom>
        </p:spPr>
        <p:txBody>
          <a:bodyPr vert="horz" lIns="91413" tIns="45706" rIns="91413" bIns="4570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13" tIns="45706" rIns="91413" bIns="45706" rtlCol="0" anchor="b"/>
          <a:lstStyle>
            <a:lvl1pPr algn="r">
              <a:defRPr sz="1200"/>
            </a:lvl1pPr>
          </a:lstStyle>
          <a:p>
            <a:fld id="{B5A0B3B4-F971-4AD3-B530-DE860EFC07D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3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6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04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39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17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207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243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278" algn="l" defTabSz="9140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02715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3213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05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23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97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0582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98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7448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E665E00D-85A8-40DE-A50B-F7A9AF42EB3E}" type="datetime1">
              <a:rPr lang="fi-FI" smtClean="0">
                <a:solidFill>
                  <a:prstClr val="black"/>
                </a:solidFill>
              </a:rPr>
              <a:pPr/>
              <a:t>10.8.2015</a:t>
            </a:fld>
            <a:endParaRPr lang="fi-FI">
              <a:solidFill>
                <a:prstClr val="black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100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7643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/>
              <a:t>101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662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4711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105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3156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106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37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19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87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/>
              <a:t>40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9228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46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35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49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397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56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1936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62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7937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71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969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>
          <a:xfrm>
            <a:off x="2844800" y="554038"/>
            <a:ext cx="4152900" cy="2768600"/>
          </a:xfrm>
        </p:spPr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6E5D0-A39D-47E1-B3DC-73E859358FA9}" type="slidenum">
              <a:rPr lang="fi-FI" smtClean="0">
                <a:solidFill>
                  <a:prstClr val="black"/>
                </a:solidFill>
              </a:rPr>
              <a:pPr/>
              <a:t>74</a:t>
            </a:fld>
            <a:endParaRPr lang="fi-FI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28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1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3334228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title_and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5A5D181-4C0E-43D4-9322-3B63FF0446D4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1577336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295E55AC-508C-423D-AF96-BFC46C53F884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42694142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25BC8FB-5275-4DD0-BF6E-C846DEBAAE4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872406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8865C96-A3D0-4CA5-9B9D-45633896E4B5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659166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F3574E-D6BB-4EE3-A650-20F5E3472644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511172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B57A70-0AD0-4E4B-A870-A2B86BDFA3C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3952279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44975"/>
            <a:ext cx="9488937" cy="1008279"/>
          </a:xfrm>
          <a:prstGeom prst="rect">
            <a:avLst/>
          </a:prstGeom>
        </p:spPr>
        <p:txBody>
          <a:bodyPr wrap="square" anchor="b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714194"/>
            <a:ext cx="9488937" cy="4644783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31859-4665-4B91-BCFC-ECF0C87F4CF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B1B3BD53-AEE7-49EE-A47D-E46C3B37DCE7}" type="slidenum">
              <a:rPr lang="fi-FI" smtClean="0">
                <a:solidFill>
                  <a:srgbClr val="29282E"/>
                </a:solidFill>
              </a:rPr>
              <a:pPr/>
              <a:t>‹#›</a:t>
            </a:fld>
            <a:endParaRPr lang="fi-FI">
              <a:solidFill>
                <a:srgbClr val="29282E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1061021"/>
            <a:ext cx="9487730" cy="580598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square" tIns="0" anchor="t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031959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A2A6632-5DF3-4A7F-BAD6-C1CA503D3D82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134340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title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C580B18-C9FD-483D-BE1D-AE08B231F07A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2475043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Content_ and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478C956-DF72-49D3-94D5-FD2AD9B712C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3307739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Content_and_Picture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BCBB3D-9CB6-49C4-BB2D-A11A08BF7D60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18243123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titl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AEE96EA-96C6-46D2-85A6-42483E226E6B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247605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43F81D0-2555-43E2-B88F-052531D1D22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58781764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Data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6412D5C-4474-4F4F-8EA2-F342B0E13715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3663853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and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6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238" tIns="40619" rIns="81238" bIns="4061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812394"/>
            <a:endParaRPr lang="fi-FI" sz="1600" dirty="0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0" y="1727204"/>
            <a:ext cx="4896991" cy="432117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7"/>
            <a:ext cx="1299954" cy="144016"/>
          </a:xfrm>
          <a:prstGeom prst="rect">
            <a:avLst/>
          </a:prstGeom>
        </p:spPr>
        <p:txBody>
          <a:bodyPr/>
          <a:lstStyle/>
          <a:p>
            <a:fld id="{FA3F5479-FCD8-4615-945B-BFE740F0377C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7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fi-FI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4" y="287635"/>
            <a:ext cx="9506249" cy="10081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94486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>
  <p:cSld name="1_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2064" y="182581"/>
            <a:ext cx="9488937" cy="452103"/>
          </a:xfrm>
          <a:prstGeom prst="rect">
            <a:avLst/>
          </a:prstGeom>
        </p:spPr>
        <p:txBody>
          <a:bodyPr wrap="none" anchor="ctr"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32064" y="1061022"/>
            <a:ext cx="9488937" cy="529795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1EE342-B95E-4B46-A7BE-536EF7442AA6}" type="datetime1">
              <a:rPr lang="fi-FI" smtClean="0">
                <a:solidFill>
                  <a:srgbClr val="002664"/>
                </a:solidFill>
              </a:rPr>
              <a:t>10.8.2015</a:t>
            </a:fld>
            <a:endParaRPr lang="fi-FI">
              <a:solidFill>
                <a:srgbClr val="0026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>
          <a:xfrm>
            <a:off x="9267786" y="6575976"/>
            <a:ext cx="653498" cy="219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70F4AB75-33E6-404A-A04E-652A411B65AD}" type="slidenum">
              <a:rPr lang="fi-FI" smtClean="0">
                <a:solidFill>
                  <a:srgbClr val="002664"/>
                </a:solidFill>
              </a:rPr>
              <a:pPr/>
              <a:t>‹#›</a:t>
            </a:fld>
            <a:endParaRPr lang="fi-FI">
              <a:solidFill>
                <a:srgbClr val="002664"/>
              </a:solidFill>
            </a:endParaRPr>
          </a:p>
        </p:txBody>
      </p:sp>
      <p:pic>
        <p:nvPicPr>
          <p:cNvPr id="6" name="Picture 348" descr="TT_f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80" y="6431552"/>
            <a:ext cx="1611241" cy="28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20"/>
          <p:cNvSpPr>
            <a:spLocks noGrp="1" noChangeArrowheads="1"/>
          </p:cNvSpPr>
          <p:nvPr>
            <p:ph type="subTitle" idx="12"/>
          </p:nvPr>
        </p:nvSpPr>
        <p:spPr>
          <a:xfrm>
            <a:off x="432745" y="660357"/>
            <a:ext cx="9487730" cy="240003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>
            <a:lvl1pPr marL="18142" indent="0">
              <a:buFontTx/>
              <a:buNone/>
              <a:defRPr>
                <a:solidFill>
                  <a:srgbClr val="002664"/>
                </a:solidFill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275607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2_title_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847254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022384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438787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73CB27-4C0D-4EED-94A8-2DC1340E80B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9570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A615CC87-DE8E-44FF-ADDD-508085A68047}" type="datetime1">
              <a:rPr lang="fi-FI" smtClean="0">
                <a:solidFill>
                  <a:srgbClr val="002964"/>
                </a:solidFill>
              </a:rPr>
              <a:t>10.8.2015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386602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B69B494-1C0C-4A73-93CA-75B39528E7E5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3045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76781073-4DE2-49D7-A727-7AE8B421CCF4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72198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D8A6B272-B2EB-4D1B-9B8C-4593C7B599DB}" type="datetime1">
              <a:rPr lang="fi-FI" smtClean="0">
                <a:solidFill>
                  <a:srgbClr val="F04B0D"/>
                </a:solidFill>
              </a:rPr>
              <a:t>10.8.2015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801060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3E48B346-921E-46A9-851D-A5E535C25B78}" type="datetime1">
              <a:rPr lang="fi-FI" smtClean="0">
                <a:solidFill>
                  <a:srgbClr val="FFFFFF"/>
                </a:solidFill>
              </a:rPr>
              <a:t>10.8.2015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947621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557F5E-B5CE-4C2C-9B30-1FD6B9BD7148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280401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049F114-B7B2-49EB-AF22-1A7F6A705BE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5842468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Thank-you_Polygon_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7E59B42-74DB-4870-A036-D2CCB18EE306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967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8767046-D51A-499F-8FE1-D75F81E06759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30555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A816744-D68F-4834-BE3C-2D3804310DE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324828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A757855-F865-4DB5-B597-165268674FA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18773318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37A4E51-7966-413D-8605-38AF8535F48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3779462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3B505D7-F9C7-4AA5-A40A-BAA33E4C69F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461699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9BA842E-4372-4A90-A632-02F9BB06954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40303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FE5AFEEC-7BD0-40A9-B039-1F5CD46DDD40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370645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11664286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30671880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B60A4-535D-4957-AA1D-C939CA6C0BD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240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ection_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507F4862-9C36-4096-95FA-199C3E2D5C12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449021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53CDC5-9FA7-4EE3-A600-9885B325B63C}" type="datetime1">
              <a:rPr lang="fi-FI" smtClean="0">
                <a:solidFill>
                  <a:srgbClr val="002964"/>
                </a:solidFill>
              </a:rPr>
              <a:t>10.8.2015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7660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FF71F2C-6FF1-4DE5-BCAD-C415CB98551E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54153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822588D-8F45-4679-8AE9-730D4209A664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303211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F97506D6-6031-4034-83D7-6519856ABD53}" type="datetime1">
              <a:rPr lang="fi-FI" smtClean="0">
                <a:solidFill>
                  <a:srgbClr val="F04B0D"/>
                </a:solidFill>
              </a:rPr>
              <a:t>10.8.2015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23165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BCDC25-C85E-440C-805D-EEE2DB2B11B1}" type="datetime1">
              <a:rPr lang="fi-FI" smtClean="0">
                <a:solidFill>
                  <a:srgbClr val="FFFFFF"/>
                </a:solidFill>
              </a:rPr>
              <a:t>10.8.2015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263346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BA3B47F-718A-445E-AAFD-0DEC3D6A6329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646611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CB70E37-C563-4C1C-AC3C-405E6460242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22646869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CEC44E6-7AFD-48CF-958F-C8EA7CC76632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818678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B519BC18-D591-4E8F-9884-E144C8BE09DF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774919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109FB6A-657E-4953-90F9-1D1731EDA89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812647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Section_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957F4E44-2CDC-42DB-B60B-9E166683578B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42446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14E23D9-382C-4B92-BD35-2E3D21868BEC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78725159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F979A7-1EDE-4BF5-B8F2-ECB9D6B4562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57392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06D6A4A-B19E-403A-B9C0-ED91C3ECB21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979222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A658E-3A93-441B-8E43-62B364F10B42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201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5616781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6924859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B651DD-967F-4BB2-9F2B-FC883A0E2E6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2556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047FD74D-F088-4934-A503-D3698DE5BC6C}" type="datetime1">
              <a:rPr lang="fi-FI" smtClean="0">
                <a:solidFill>
                  <a:srgbClr val="002964"/>
                </a:solidFill>
              </a:rPr>
              <a:t>10.8.2015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348453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0CD3BD68-F509-4A50-B039-1843208FAFE7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469215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4AA6017B-D163-4DAE-9935-6DCC1D448165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9089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Section_gre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FD4758FB-1441-4341-A8C2-48D535A9BFAD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80055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48BEF19E-7AEF-4AE2-8B6C-C77E44A8D4BB}" type="datetime1">
              <a:rPr lang="fi-FI" smtClean="0">
                <a:solidFill>
                  <a:srgbClr val="F04B0D"/>
                </a:solidFill>
              </a:rPr>
              <a:t>10.8.2015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63640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F5FEE443-BF7E-4A0B-8E1D-187E60767C10}" type="datetime1">
              <a:rPr lang="fi-FI" smtClean="0">
                <a:solidFill>
                  <a:srgbClr val="FFFFFF"/>
                </a:solidFill>
              </a:rPr>
              <a:t>10.8.2015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55862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A133E6A0-9231-4268-B368-D5885B92B5F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85343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08D7152-F092-4974-9C86-9EB4796755A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56299573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2E18695-0AF7-4C59-BBEE-B06FDE6209A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497125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A75073EF-3B56-4E70-90B6-4673C082BB89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98426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17EDD21-65A6-4791-879B-9BB8804AB900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55589848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440E90B-456C-4635-A0E6-CF3592F13F5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8902292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820EE8-5998-4714-B9D7-56891E147D8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70144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070255A2-8B45-45BD-AC58-2F39D3A012C5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846924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Section_yellow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DEF9231-66C1-4F01-9700-08ED21A1DA6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15704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67ED5C99-61BA-4A20-8AA2-69091F25B83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78200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9258341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14686260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7611FA-0D9B-47CE-BCEA-6B7E77D04390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2769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FDF0C8-F481-4C94-9411-722A2983A93B}" type="datetime1">
              <a:rPr lang="fi-FI" smtClean="0">
                <a:solidFill>
                  <a:srgbClr val="002964"/>
                </a:solidFill>
              </a:rPr>
              <a:t>10.8.2015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008288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5D735BA6-1368-4224-A911-186F36219AB7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692312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DAB80BF3-3ECC-4815-88B5-2A2C2C49D676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66685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777DE3AC-EF30-4221-835C-FE2EEF3C5EB2}" type="datetime1">
              <a:rPr lang="fi-FI" smtClean="0">
                <a:solidFill>
                  <a:srgbClr val="F04B0D"/>
                </a:solidFill>
              </a:rPr>
              <a:t>10.8.2015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67372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062DC50-304A-4F8C-A5D5-386189AD7763}" type="datetime1">
              <a:rPr lang="fi-FI" smtClean="0">
                <a:solidFill>
                  <a:srgbClr val="FFFFFF"/>
                </a:solidFill>
              </a:rPr>
              <a:t>10.8.2015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42506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C0A7EA6A-9BF6-4859-A2BA-0B6EB7C0105F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6894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section_darkblue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75029EFC-1C46-4B12-AE28-470D98517C5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430171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3D81BA9A-921B-4496-B266-3E2FB2A3617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87203822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1CD5D215-68A5-4B92-A24C-68DD2B48FAE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028813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D5E7CEC-64FA-47C9-8E3D-67D53C1BBF20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35440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pieni kuva" preserve="1" userDrawn="1">
  <p:cSld name="Sisältö ja pieni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562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562" y="1583779"/>
            <a:ext cx="7776864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73452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065095" y="1583779"/>
            <a:ext cx="2160587" cy="5184575"/>
          </a:xfr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97D757E-7704-4EB1-A214-2591D826DA6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0058344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ältö ja kuva" preserve="1" userDrawn="1">
  <p:cSld name="Sisältö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144215" y="1583779"/>
            <a:ext cx="532859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4896990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5616826" y="1583779"/>
            <a:ext cx="4608509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CF414EB-0FBB-45D5-AFA7-09C8AE4D67A9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1128946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kuva" preserve="1" userDrawn="1">
  <p:cSld name="Otsikko ja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7268973-8DDA-4284-A879-9A975514AE2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44216" y="1583779"/>
            <a:ext cx="10081120" cy="51845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fi-FI" smtClean="0"/>
              <a:t>Lisää kuva napsauttamalla kuvaketta</a:t>
            </a:r>
            <a:endParaRPr lang="fi-FI" dirty="0"/>
          </a:p>
        </p:txBody>
      </p:sp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72979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46B47FD7-61DA-4F3D-8DC7-625D6A2B958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297471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etodia" preserve="1" userDrawn="1">
  <p:cSld name="Tiet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144215" y="1367755"/>
            <a:ext cx="10081119" cy="5400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1" y="1511771"/>
            <a:ext cx="9502362" cy="4680520"/>
          </a:xfrm>
        </p:spPr>
        <p:txBody>
          <a:bodyPr/>
          <a:lstStyle>
            <a:lvl1pPr marL="266604" indent="-266604">
              <a:lnSpc>
                <a:spcPct val="110000"/>
              </a:lnSpc>
              <a:spcAft>
                <a:spcPts val="200"/>
              </a:spcAft>
              <a:defRPr sz="1200"/>
            </a:lvl1pPr>
            <a:lvl2pPr marL="539555" indent="-272951">
              <a:lnSpc>
                <a:spcPct val="110000"/>
              </a:lnSpc>
              <a:spcAft>
                <a:spcPts val="200"/>
              </a:spcAft>
              <a:defRPr sz="1100"/>
            </a:lvl2pPr>
            <a:lvl3pPr marL="806158" indent="-266604">
              <a:lnSpc>
                <a:spcPct val="110000"/>
              </a:lnSpc>
              <a:spcAft>
                <a:spcPts val="200"/>
              </a:spcAft>
              <a:defRPr sz="1100"/>
            </a:lvl3pPr>
            <a:lvl4pPr marL="1071175" indent="-265016">
              <a:lnSpc>
                <a:spcPct val="110000"/>
              </a:lnSpc>
              <a:spcAft>
                <a:spcPts val="200"/>
              </a:spcAft>
              <a:defRPr sz="1000"/>
            </a:lvl4pPr>
            <a:lvl5pPr marL="1345714" indent="-274539">
              <a:lnSpc>
                <a:spcPct val="110000"/>
              </a:lnSpc>
              <a:spcAft>
                <a:spcPts val="200"/>
              </a:spcAft>
              <a:defRPr sz="10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2000" y="288000"/>
            <a:ext cx="9506249" cy="504000"/>
          </a:xfrm>
          <a:prstGeom prst="rect">
            <a:avLst/>
          </a:prstGeom>
        </p:spPr>
        <p:txBody>
          <a:bodyPr lIns="36000" anchor="t" anchorCtr="0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32000" y="792000"/>
            <a:ext cx="9504000" cy="504000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6610156-A98B-4980-B180-BE188B3E613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200448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1" preserve="1" userDrawn="1">
  <p:cSld name="Otsikkodia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5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83048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Otsikkodia 2" preserve="1" userDrawn="1">
  <p:cSld name="Otsikkodia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432247" y="287636"/>
            <a:ext cx="4176464" cy="2232248"/>
          </a:xfrm>
          <a:prstGeom prst="rect">
            <a:avLst/>
          </a:prstGeom>
        </p:spPr>
        <p:txBody>
          <a:bodyPr lIns="36000" anchor="b" anchorCtr="0"/>
          <a:lstStyle>
            <a:lvl1pPr algn="l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  <p:sp>
        <p:nvSpPr>
          <p:cNvPr id="8" name="Rectangle 320"/>
          <p:cNvSpPr>
            <a:spLocks noGrp="1" noChangeArrowheads="1"/>
          </p:cNvSpPr>
          <p:nvPr>
            <p:ph type="subTitle" idx="1"/>
          </p:nvPr>
        </p:nvSpPr>
        <p:spPr>
          <a:xfrm>
            <a:off x="432000" y="2663999"/>
            <a:ext cx="4176000" cy="15840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/>
          <a:lstStyle>
            <a:lvl1pPr marL="0" indent="0">
              <a:buFontTx/>
              <a:buNone/>
              <a:defRPr lang="fi-FI" sz="2000" kern="1200" spc="-40" baseline="0" noProof="0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fi-FI" noProof="0" smtClean="0"/>
              <a:t>Muokkaa alaotsikon perustyyliä napsautt.</a:t>
            </a:r>
            <a:endParaRPr lang="fi-FI" noProof="0" dirty="0" smtClean="0"/>
          </a:p>
        </p:txBody>
      </p:sp>
    </p:spTree>
    <p:extLst>
      <p:ext uri="{BB962C8B-B14F-4D97-AF65-F5344CB8AC3E}">
        <p14:creationId xmlns:p14="http://schemas.microsoft.com/office/powerpoint/2010/main" val="2604758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section_darkred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D3095B0-203B-42E2-91E3-CF673079796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827227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iitos" preserve="1" userDrawn="1">
  <p:cSld name="Kiito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65A2112-9CF4-43A0-A356-214DDA7740C3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3096543" y="2087835"/>
            <a:ext cx="4176464" cy="2232248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3600" b="1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3096543" y="4464101"/>
            <a:ext cx="4176464" cy="1584771"/>
          </a:xfrm>
        </p:spPr>
        <p:txBody>
          <a:bodyPr/>
          <a:lstStyle>
            <a:lvl1pPr marL="0" indent="0" algn="ctr">
              <a:buFontTx/>
              <a:buNone/>
              <a:defRPr sz="2000">
                <a:solidFill>
                  <a:srgbClr val="7D001B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14134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ininen" preserve="1" userDrawn="1">
  <p:cSld name="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FBCA318F-6934-41E5-A45A-229268B64C5F}" type="datetime1">
              <a:rPr lang="fi-FI" smtClean="0">
                <a:solidFill>
                  <a:srgbClr val="002964"/>
                </a:solidFill>
              </a:rPr>
              <a:t>10.8.2015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‹#›</a:t>
            </a:fld>
            <a:endParaRPr lang="fi-FI" dirty="0">
              <a:solidFill>
                <a:srgbClr val="002964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465671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unainen" preserve="1" userDrawn="1">
  <p:cSld name="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6674307F-B910-49C4-887F-7E0ACFF7DA3E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7D001B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24087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ihreä" preserve="1" userDrawn="1">
  <p:cSld name="Vihreä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2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35FB1858-6F1C-43B7-970B-827CD1A96BD4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002964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416009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Keltainen" preserve="1" userDrawn="1">
  <p:cSld name="Kelt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5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 spc="-150">
                <a:solidFill>
                  <a:schemeClr val="accent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accent4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96906AC3-700D-47F5-81AB-FBE28589BF96}" type="datetime1">
              <a:rPr lang="fi-FI" smtClean="0">
                <a:solidFill>
                  <a:srgbClr val="F04B0D"/>
                </a:solidFill>
              </a:rPr>
              <a:t>10.8.2015</a:t>
            </a:fld>
            <a:endParaRPr lang="fi-FI" dirty="0">
              <a:solidFill>
                <a:srgbClr val="F04B0D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accent4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04B0D"/>
                </a:solidFill>
              </a:rPr>
              <a:pPr/>
              <a:t>‹#›</a:t>
            </a:fld>
            <a:endParaRPr lang="fi-FI" dirty="0">
              <a:solidFill>
                <a:srgbClr val="F04B0D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482827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sininen" preserve="1" userDrawn="1">
  <p:cSld name="Tummansin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A78161BD-BBC8-44F7-A624-44866CC946C4}" type="datetime1">
              <a:rPr lang="fi-FI" smtClean="0">
                <a:solidFill>
                  <a:srgbClr val="FFFFFF"/>
                </a:solidFill>
              </a:rPr>
              <a:t>10.8.2015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bg1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‹#›</a:t>
            </a:fld>
            <a:endParaRPr lang="fi-FI" dirty="0">
              <a:solidFill>
                <a:srgbClr val="FFFFFF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816232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ummanpunainen" preserve="1" userDrawn="1">
  <p:cSld name="Tummanpunainen"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144215" y="143619"/>
            <a:ext cx="10081120" cy="662473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615" y="-2232645"/>
            <a:ext cx="8869873" cy="8594330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863601" y="1223739"/>
            <a:ext cx="8642350" cy="2232249"/>
          </a:xfrm>
          <a:prstGeom prst="rect">
            <a:avLst/>
          </a:prstGeom>
        </p:spPr>
        <p:txBody>
          <a:bodyPr anchor="b" anchorCtr="0"/>
          <a:lstStyle>
            <a:lvl1pPr algn="ctr">
              <a:lnSpc>
                <a:spcPct val="85000"/>
              </a:lnSpc>
              <a:defRPr sz="5400" b="1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/>
          </p:nvPr>
        </p:nvSpPr>
        <p:spPr>
          <a:xfrm>
            <a:off x="863601" y="3600006"/>
            <a:ext cx="8642350" cy="1584772"/>
          </a:xfrm>
        </p:spPr>
        <p:txBody>
          <a:bodyPr/>
          <a:lstStyle>
            <a:lvl1pPr marL="0" indent="0" algn="ctr">
              <a:buFontTx/>
              <a:buNone/>
              <a:defRPr sz="3000">
                <a:solidFill>
                  <a:srgbClr val="FFFFFF"/>
                </a:solidFill>
              </a:defRPr>
            </a:lvl1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6780DABA-0C90-44BD-9534-E30D60A14C72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rgbClr val="FFFFFF"/>
                </a:solidFill>
              </a:defRPr>
            </a:lvl1pPr>
          </a:lstStyle>
          <a:p>
            <a:fld id="{8BA1D61E-DCAC-4F3F-A9E2-B5195B305580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404228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1" y="1727203"/>
            <a:ext cx="9502362" cy="4321175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DDA4B0C8-0B11-4F25-9B71-5D94AECC601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1816217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preserve="1" userDrawn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144215" y="1583779"/>
            <a:ext cx="10081119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705D1F54-14B0-4CCA-BAC6-036BB6E316E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244823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5256783" y="1583779"/>
            <a:ext cx="4968552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144215" y="143619"/>
            <a:ext cx="10081119" cy="12961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44215" y="1583779"/>
            <a:ext cx="4968551" cy="51845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27000" dir="2700000" algn="tl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07" tIns="45704" rIns="91407" bIns="457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5424" y="1727203"/>
            <a:ext cx="4605784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2247" y="2231855"/>
            <a:ext cx="4608959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44815" y="1727203"/>
            <a:ext cx="4608960" cy="360188"/>
          </a:xfrm>
        </p:spPr>
        <p:txBody>
          <a:bodyPr anchor="t" anchorCtr="0"/>
          <a:lstStyle>
            <a:lvl1pPr marL="0" indent="0">
              <a:buNone/>
              <a:defRPr sz="1800" b="0">
                <a:solidFill>
                  <a:srgbClr val="008CD9"/>
                </a:solidFill>
              </a:defRPr>
            </a:lvl1pPr>
            <a:lvl2pPr marL="457034" indent="0">
              <a:buNone/>
              <a:defRPr sz="2100" b="1"/>
            </a:lvl2pPr>
            <a:lvl3pPr marL="914069" indent="0">
              <a:buNone/>
              <a:defRPr sz="1800" b="1"/>
            </a:lvl3pPr>
            <a:lvl4pPr marL="1371104" indent="0">
              <a:buNone/>
              <a:defRPr sz="1600" b="1"/>
            </a:lvl4pPr>
            <a:lvl5pPr marL="1828139" indent="0">
              <a:buNone/>
              <a:defRPr sz="1600" b="1"/>
            </a:lvl5pPr>
            <a:lvl6pPr marL="2285173" indent="0">
              <a:buNone/>
              <a:defRPr sz="1600" b="1"/>
            </a:lvl6pPr>
            <a:lvl7pPr marL="2742207" indent="0">
              <a:buNone/>
              <a:defRPr sz="1600" b="1"/>
            </a:lvl7pPr>
            <a:lvl8pPr marL="3199243" indent="0">
              <a:buNone/>
              <a:defRPr sz="1600" b="1"/>
            </a:lvl8pPr>
            <a:lvl9pPr marL="3656278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44815" y="2231855"/>
            <a:ext cx="4608960" cy="3816524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31653" y="287635"/>
            <a:ext cx="9506249" cy="1008000"/>
          </a:xfrm>
          <a:prstGeom prst="rect">
            <a:avLst/>
          </a:prstGeom>
        </p:spPr>
        <p:txBody>
          <a:bodyPr lIns="36000" anchor="ctr"/>
          <a:lstStyle>
            <a:lvl1pPr>
              <a:defRPr>
                <a:solidFill>
                  <a:srgbClr val="002964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7" y="6328330"/>
            <a:ext cx="1075835" cy="224001"/>
          </a:xfrm>
          <a:prstGeom prst="rect">
            <a:avLst/>
          </a:prstGeom>
        </p:spPr>
      </p:pic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515092-2619-4B42-A315-8E5399CD619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431801" y="6481043"/>
            <a:ext cx="428212" cy="14329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‹#›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04324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38.xml"/><Relationship Id="rId16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46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slideLayout" Target="../slideLayouts/slideLayout83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8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.emf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D51988E-913A-4570-8714-51FE9431EF4C}" type="datetime1">
              <a:rPr lang="fi-FI" smtClean="0"/>
              <a:t>10.8.2015</a:t>
            </a:fld>
            <a:endParaRPr lang="fi-FI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9" r:id="rId1"/>
    <p:sldLayoutId id="2147484040" r:id="rId2"/>
    <p:sldLayoutId id="2147484047" r:id="rId3"/>
    <p:sldLayoutId id="2147484044" r:id="rId4"/>
    <p:sldLayoutId id="2147484043" r:id="rId5"/>
    <p:sldLayoutId id="2147484042" r:id="rId6"/>
    <p:sldLayoutId id="2147484032" r:id="rId7"/>
    <p:sldLayoutId id="2147484052" r:id="rId8"/>
    <p:sldLayoutId id="2147484053" r:id="rId9"/>
    <p:sldLayoutId id="2147484050" r:id="rId10"/>
    <p:sldLayoutId id="2147484051" r:id="rId11"/>
    <p:sldLayoutId id="2147484008" r:id="rId12"/>
    <p:sldLayoutId id="2147484010" r:id="rId13"/>
    <p:sldLayoutId id="2147484011" r:id="rId14"/>
    <p:sldLayoutId id="2147484016" r:id="rId15"/>
    <p:sldLayoutId id="2147484014" r:id="rId16"/>
    <p:sldLayoutId id="2147484015" r:id="rId17"/>
    <p:sldLayoutId id="2147484055" r:id="rId18"/>
    <p:sldLayoutId id="2147484056" r:id="rId19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C90BC04B-DD95-4270-B069-54E6072B991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661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  <p:sldLayoutId id="2147484069" r:id="rId12"/>
    <p:sldLayoutId id="2147484070" r:id="rId13"/>
    <p:sldLayoutId id="2147484071" r:id="rId14"/>
    <p:sldLayoutId id="2147484072" r:id="rId15"/>
    <p:sldLayoutId id="2147484073" r:id="rId16"/>
    <p:sldLayoutId id="2147484074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9E41E74E-59AC-439C-850C-7CDF8A5B7F8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837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6" r:id="rId1"/>
    <p:sldLayoutId id="2147484077" r:id="rId2"/>
    <p:sldLayoutId id="2147484078" r:id="rId3"/>
    <p:sldLayoutId id="2147484079" r:id="rId4"/>
    <p:sldLayoutId id="2147484080" r:id="rId5"/>
    <p:sldLayoutId id="2147484081" r:id="rId6"/>
    <p:sldLayoutId id="2147484082" r:id="rId7"/>
    <p:sldLayoutId id="2147484083" r:id="rId8"/>
    <p:sldLayoutId id="2147484084" r:id="rId9"/>
    <p:sldLayoutId id="2147484085" r:id="rId10"/>
    <p:sldLayoutId id="2147484086" r:id="rId11"/>
    <p:sldLayoutId id="2147484087" r:id="rId12"/>
    <p:sldLayoutId id="2147484088" r:id="rId13"/>
    <p:sldLayoutId id="2147484089" r:id="rId14"/>
    <p:sldLayoutId id="2147484090" r:id="rId15"/>
    <p:sldLayoutId id="2147484091" r:id="rId16"/>
    <p:sldLayoutId id="2147484092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865DBBF0-9956-493A-98B4-E58FD4E17535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00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4" r:id="rId1"/>
    <p:sldLayoutId id="2147484095" r:id="rId2"/>
    <p:sldLayoutId id="2147484096" r:id="rId3"/>
    <p:sldLayoutId id="2147484097" r:id="rId4"/>
    <p:sldLayoutId id="2147484098" r:id="rId5"/>
    <p:sldLayoutId id="2147484099" r:id="rId6"/>
    <p:sldLayoutId id="2147484100" r:id="rId7"/>
    <p:sldLayoutId id="2147484101" r:id="rId8"/>
    <p:sldLayoutId id="2147484102" r:id="rId9"/>
    <p:sldLayoutId id="2147484103" r:id="rId10"/>
    <p:sldLayoutId id="2147484104" r:id="rId11"/>
    <p:sldLayoutId id="2147484105" r:id="rId12"/>
    <p:sldLayoutId id="2147484106" r:id="rId13"/>
    <p:sldLayoutId id="2147484107" r:id="rId14"/>
    <p:sldLayoutId id="2147484108" r:id="rId15"/>
    <p:sldLayoutId id="2147484109" r:id="rId16"/>
    <p:sldLayoutId id="2147484110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5DE95751-DF2A-442F-B0B5-CE33748C5424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26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  <p:sldLayoutId id="2147484123" r:id="rId12"/>
    <p:sldLayoutId id="2147484124" r:id="rId13"/>
    <p:sldLayoutId id="2147484125" r:id="rId14"/>
    <p:sldLayoutId id="2147484126" r:id="rId15"/>
    <p:sldLayoutId id="2147484127" r:id="rId16"/>
    <p:sldLayoutId id="2147484128" r:id="rId17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1" y="1727203"/>
            <a:ext cx="9502362" cy="4321175"/>
          </a:xfrm>
          <a:prstGeom prst="rect">
            <a:avLst/>
          </a:prstGeom>
        </p:spPr>
        <p:txBody>
          <a:bodyPr vert="horz" lIns="35987" tIns="35987" rIns="35987" bIns="35987" rtlCol="0">
            <a:no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860484" y="6480326"/>
            <a:ext cx="1299954" cy="144016"/>
          </a:xfrm>
          <a:prstGeom prst="rect">
            <a:avLst/>
          </a:prstGeom>
        </p:spPr>
        <p:txBody>
          <a:bodyPr vert="horz" lIns="35987" tIns="35987" rIns="35987" bIns="35987" rtlCol="0" anchor="ctr" anchorCtr="0">
            <a:noAutofit/>
          </a:bodyPr>
          <a:lstStyle>
            <a:lvl1pPr algn="l">
              <a:defRPr sz="600" spc="-40" baseline="0">
                <a:solidFill>
                  <a:schemeClr val="tx2"/>
                </a:solidFill>
              </a:defRPr>
            </a:lvl1pPr>
          </a:lstStyle>
          <a:p>
            <a:fld id="{E92F2E72-A1D5-41E6-A2C5-6B69E5076B9F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5175" y="6336307"/>
            <a:ext cx="1075840" cy="224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086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  <p:sldLayoutId id="2147484141" r:id="rId12"/>
    <p:sldLayoutId id="2147484142" r:id="rId13"/>
    <p:sldLayoutId id="2147484143" r:id="rId14"/>
    <p:sldLayoutId id="2147484144" r:id="rId15"/>
    <p:sldLayoutId id="2147484145" r:id="rId16"/>
    <p:sldLayoutId id="2147484146" r:id="rId17"/>
    <p:sldLayoutId id="2147484147" r:id="rId18"/>
  </p:sldLayoutIdLst>
  <p:transition spd="med">
    <p:fade/>
  </p:transition>
  <p:timing>
    <p:tnLst>
      <p:par>
        <p:cTn id="1" dur="indefinite" restart="never" nodeType="tmRoot"/>
      </p:par>
    </p:tnLst>
  </p:timing>
  <p:hf hdr="0" ftr="0"/>
  <p:txStyles>
    <p:titleStyle>
      <a:lvl1pPr algn="l" defTabSz="914069" rtl="0" eaLnBrk="1" latinLnBrk="0" hangingPunct="1">
        <a:lnSpc>
          <a:spcPct val="95000"/>
        </a:lnSpc>
        <a:spcBef>
          <a:spcPct val="0"/>
        </a:spcBef>
        <a:buNone/>
        <a:defRPr sz="3000" b="1" kern="1200" spc="-4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7059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2100" kern="1200" spc="-40" baseline="0">
          <a:solidFill>
            <a:schemeClr val="tx1"/>
          </a:solidFill>
          <a:latin typeface="+mn-lt"/>
          <a:ea typeface="+mn-ea"/>
          <a:cs typeface="+mn-cs"/>
        </a:defRPr>
      </a:lvl1pPr>
      <a:lvl2pPr marL="714117" indent="-357059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800" kern="1200" spc="-40" baseline="0">
          <a:solidFill>
            <a:schemeClr val="tx1"/>
          </a:solidFill>
          <a:latin typeface="+mn-lt"/>
          <a:ea typeface="+mn-ea"/>
          <a:cs typeface="+mn-cs"/>
        </a:defRPr>
      </a:lvl2pPr>
      <a:lvl3pPr marL="1071175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600" kern="1200" spc="-40" baseline="0">
          <a:solidFill>
            <a:schemeClr val="tx1"/>
          </a:solidFill>
          <a:latin typeface="+mn-lt"/>
          <a:ea typeface="+mn-ea"/>
          <a:cs typeface="+mn-cs"/>
        </a:defRPr>
      </a:lvl3pPr>
      <a:lvl4pPr marL="1437755" indent="-366581" algn="l" defTabSz="914069" rtl="0" eaLnBrk="1" latinLnBrk="0" hangingPunct="1">
        <a:spcBef>
          <a:spcPts val="0"/>
        </a:spcBef>
        <a:spcAft>
          <a:spcPts val="600"/>
        </a:spcAft>
        <a:buFont typeface="Arial" pitchFamily="34" charset="0"/>
        <a:buChar char="–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4pPr>
      <a:lvl5pPr marL="1794812" indent="-357059" algn="l" defTabSz="914069" rtl="0" eaLnBrk="1" latinLnBrk="0" hangingPunct="1">
        <a:spcBef>
          <a:spcPts val="0"/>
        </a:spcBef>
        <a:spcAft>
          <a:spcPts val="600"/>
        </a:spcAft>
        <a:buClr>
          <a:schemeClr val="accent3"/>
        </a:buClr>
        <a:buFont typeface="Wingdings" pitchFamily="2" charset="2"/>
        <a:buChar char="§"/>
        <a:defRPr sz="1400" kern="1200" spc="-40" baseline="0">
          <a:solidFill>
            <a:schemeClr val="tx1"/>
          </a:solidFill>
          <a:latin typeface="+mn-lt"/>
          <a:ea typeface="+mn-ea"/>
          <a:cs typeface="+mn-cs"/>
        </a:defRPr>
      </a:lvl5pPr>
      <a:lvl6pPr marL="2513691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726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59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94" indent="-228519" algn="l" defTabSz="914069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3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6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04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39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7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07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43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278" algn="l" defTabSz="9140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7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8.xml"/><Relationship Id="rId1" Type="http://schemas.openxmlformats.org/officeDocument/2006/relationships/slideLayout" Target="../slideLayouts/slideLayout10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9.xml"/><Relationship Id="rId1" Type="http://schemas.openxmlformats.org/officeDocument/2006/relationships/slideLayout" Target="../slideLayouts/slideLayout10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3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9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0.vml"/><Relationship Id="rId5" Type="http://schemas.openxmlformats.org/officeDocument/2006/relationships/chart" Target="../charts/chart19.xml"/><Relationship Id="rId4" Type="http://schemas.openxmlformats.org/officeDocument/2006/relationships/image" Target="../media/image20.e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1.e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2.e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3.e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4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25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26.em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10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10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10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1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10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10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1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7.emf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8.e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80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80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80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emf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9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9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9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9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9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9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3.xml"/><Relationship Id="rId1" Type="http://schemas.openxmlformats.org/officeDocument/2006/relationships/slideLayout" Target="../slideLayouts/slideLayout9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4.xml"/><Relationship Id="rId1" Type="http://schemas.openxmlformats.org/officeDocument/2006/relationships/slideLayout" Target="../slideLayouts/slideLayout9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5.xml"/><Relationship Id="rId1" Type="http://schemas.openxmlformats.org/officeDocument/2006/relationships/slideLayout" Target="../slideLayouts/slideLayout9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6.xml"/><Relationship Id="rId1" Type="http://schemas.openxmlformats.org/officeDocument/2006/relationships/slideLayout" Target="../slideLayouts/slideLayout9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9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9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9.xml"/><Relationship Id="rId1" Type="http://schemas.openxmlformats.org/officeDocument/2006/relationships/slideLayout" Target="../slideLayouts/slideLayout9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0.xml"/><Relationship Id="rId1" Type="http://schemas.openxmlformats.org/officeDocument/2006/relationships/slideLayout" Target="../slideLayouts/slideLayout9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1.xml"/><Relationship Id="rId1" Type="http://schemas.openxmlformats.org/officeDocument/2006/relationships/slideLayout" Target="../slideLayouts/slideLayout9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3.xml"/><Relationship Id="rId1" Type="http://schemas.openxmlformats.org/officeDocument/2006/relationships/slideLayout" Target="../slideLayouts/slideLayout10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ctrTitle"/>
          </p:nvPr>
        </p:nvSpPr>
        <p:spPr>
          <a:xfrm>
            <a:off x="960953" y="1600134"/>
            <a:ext cx="7271961" cy="1983916"/>
          </a:xfrm>
        </p:spPr>
        <p:txBody>
          <a:bodyPr/>
          <a:lstStyle/>
          <a:p>
            <a:r>
              <a:rPr lang="fi-FI" sz="4800" smtClean="0"/>
              <a:t>Teknologiateollisuuden / Suomen taloustilanne ja näkymät</a:t>
            </a:r>
            <a:endParaRPr lang="fi-FI" sz="4800" dirty="0"/>
          </a:p>
        </p:txBody>
      </p:sp>
      <p:sp>
        <p:nvSpPr>
          <p:cNvPr id="5" name="Alaotsikko 4"/>
          <p:cNvSpPr>
            <a:spLocks noGrp="1"/>
          </p:cNvSpPr>
          <p:nvPr>
            <p:ph type="subTitle" idx="1"/>
          </p:nvPr>
        </p:nvSpPr>
        <p:spPr>
          <a:xfrm>
            <a:off x="962559" y="3903969"/>
            <a:ext cx="4608027" cy="1407784"/>
          </a:xfrm>
        </p:spPr>
        <p:txBody>
          <a:bodyPr/>
          <a:lstStyle/>
          <a:p>
            <a:r>
              <a:rPr lang="fi-FI" sz="2133" dirty="0" smtClean="0"/>
              <a:t>Elokuu 2015</a:t>
            </a:r>
            <a:endParaRPr lang="fi-FI" sz="2133" dirty="0"/>
          </a:p>
        </p:txBody>
      </p:sp>
    </p:spTree>
    <p:extLst>
      <p:ext uri="{BB962C8B-B14F-4D97-AF65-F5344CB8AC3E}">
        <p14:creationId xmlns:p14="http://schemas.microsoft.com/office/powerpoint/2010/main" val="219549121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7872981-2C4C-4128-A764-95CBFFC832B4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/>
              <a:t>Venäjän teollisuudessa taantuma jatkuu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755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heinäkuu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8" name="Sisällön paikkamerkki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655788"/>
            <a:ext cx="943304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101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7930477"/>
              </p:ext>
            </p:extLst>
          </p:nvPr>
        </p:nvGraphicFramePr>
        <p:xfrm>
          <a:off x="431800" y="1727201"/>
          <a:ext cx="9577511" cy="41144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wrap="square" anchor="t" anchorCtr="0"/>
          <a:lstStyle/>
          <a:p>
            <a:pPr defTabSz="873623"/>
            <a:r>
              <a:rPr lang="fi-FI" dirty="0"/>
              <a:t>Tuottavuuskehityksen* taitekohta Suomessa </a:t>
            </a:r>
            <a:r>
              <a:rPr lang="fi-FI" sz="3225" b="0" dirty="0"/>
              <a:t/>
            </a:r>
            <a:br>
              <a:rPr lang="fi-FI" sz="3225" b="0" dirty="0"/>
            </a:br>
            <a:r>
              <a:rPr lang="fi-FI" sz="2000" b="0" dirty="0"/>
              <a:t>2008 jälkeen Suomesta on hävinnyt pysyvästi merkittävää volyymituotantoa elektroniikka-, metsä- ja koneteollisuudesta**   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96343" y="6480326"/>
            <a:ext cx="410047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Lähde: Tilastokeskus / Kansantalouden tilinpito</a:t>
            </a:r>
            <a:r>
              <a:rPr lang="en-GB" sz="11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44316"/>
            <a:ext cx="71848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Työn tuottavuudella tarkoitetaan kiinteähintaista jalostusarvoa työtuntia kohden. Jos tuottavuus paranee (käyrä nousee), jalostusarvo lisääntyy enemmän kuin tehdyt työtunnit.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  <a:endParaRPr lang="en-GB" sz="1100" dirty="0">
              <a:solidFill>
                <a:srgbClr val="002060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5472807" y="4680123"/>
            <a:ext cx="2489768" cy="83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1" dirty="0">
                <a:solidFill>
                  <a:srgbClr val="002060"/>
                </a:solidFill>
              </a:rPr>
              <a:t>**) Teollisuuden nykyinen  rakenne ei enää mahdollista vastaavaa tuottavuuskehitystä kuin vuosina 2000-2008. 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8114E9F-B0D0-438D-91AE-CDCA5019A89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009978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731628"/>
              </p:ext>
            </p:extLst>
          </p:nvPr>
        </p:nvGraphicFramePr>
        <p:xfrm>
          <a:off x="431802" y="1727993"/>
          <a:ext cx="9433492" cy="4122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69E9914-5BAF-443F-B180-4941B5CB5FF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>
                <a:solidFill>
                  <a:srgbClr val="B1BEB9"/>
                </a:solidFill>
              </a:rPr>
              <a:pPr/>
              <a:t>101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9805" y="575779"/>
            <a:ext cx="9375489" cy="1008000"/>
          </a:xfrm>
        </p:spPr>
        <p:txBody>
          <a:bodyPr wrap="square" anchor="t" anchorCtr="0"/>
          <a:lstStyle/>
          <a:p>
            <a:pPr defTabSz="873623"/>
            <a:r>
              <a:rPr lang="fi-FI" dirty="0"/>
              <a:t>Tuottavuuskehitys* teknologiateollisuudessa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60013" y="5760243"/>
            <a:ext cx="718721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latin typeface="Arial"/>
                <a:ea typeface="Arial Unicode MS"/>
              </a:rPr>
              <a:t>*) Työn tuottavuudella tarkoitetaan kiinteähintaista jalostusarvoa työtuntia kohden. Jos tuottavuus paranee (käyrä nousee), jalostusarvo lisääntyy enemmän kuin tehdyt työtunnit.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  <a:p>
            <a:endParaRPr lang="fi-FI" sz="1100" dirty="0">
              <a:solidFill>
                <a:srgbClr val="002664"/>
              </a:solidFill>
              <a:latin typeface="Arial"/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296343" y="6502320"/>
            <a:ext cx="359360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latin typeface="Arial"/>
                <a:ea typeface="Arial Unicode MS"/>
              </a:rPr>
              <a:t>Lähde: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36121549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7963033"/>
              </p:ext>
            </p:extLst>
          </p:nvPr>
        </p:nvGraphicFramePr>
        <p:xfrm>
          <a:off x="431800" y="1727200"/>
          <a:ext cx="9502775" cy="442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DBC58CC-B3B8-47DF-92C3-A44CDD66D775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>
                <a:solidFill>
                  <a:srgbClr val="B1BEB9"/>
                </a:solidFill>
              </a:rPr>
              <a:pPr/>
              <a:t>102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9" name="Otsikk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Työmarkkinaratkaisuilla on palautettava kustannuskilpailukyky </a:t>
            </a:r>
            <a:r>
              <a:rPr lang="fi-FI" sz="4032" b="0" dirty="0"/>
              <a:t/>
            </a:r>
            <a:br>
              <a:rPr lang="fi-FI" sz="4032" b="0" dirty="0"/>
            </a:br>
            <a:r>
              <a:rPr lang="fi-FI" sz="2000" b="0" dirty="0"/>
              <a:t>Työn hinnan kehitys on ristiriidassa tuottavuuden kehityksen kanssa </a:t>
            </a:r>
            <a:endParaRPr lang="fi-FI" sz="200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1" y="6153978"/>
            <a:ext cx="5925763" cy="79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tammi-maaliskuu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Index,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Tilastokeskus; Ansiotasoindeksi (yksityinen sektori, vuodet 2005-2006) </a:t>
            </a:r>
          </a:p>
          <a:p>
            <a:endParaRPr lang="fi-FI" sz="1209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0013" y="1583779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2005=100</a:t>
            </a:r>
          </a:p>
        </p:txBody>
      </p:sp>
    </p:spTree>
    <p:extLst>
      <p:ext uri="{BB962C8B-B14F-4D97-AF65-F5344CB8AC3E}">
        <p14:creationId xmlns:p14="http://schemas.microsoft.com/office/powerpoint/2010/main" val="442294647"/>
      </p:ext>
    </p:extLst>
  </p:cSld>
  <p:clrMapOvr>
    <a:masterClrMapping/>
  </p:clrMapOvr>
  <p:transition spd="med">
    <p:fade/>
  </p:transition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6643783"/>
              </p:ext>
            </p:extLst>
          </p:nvPr>
        </p:nvGraphicFramePr>
        <p:xfrm>
          <a:off x="431800" y="1727200"/>
          <a:ext cx="9502775" cy="4435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71750D9-AB63-47E8-835E-8A37925A5AEB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 smtClean="0"/>
              <a:pPr/>
              <a:t>103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 smtClean="0"/>
              <a:t>Teollisuuden yksikkötyökustannukset Suomessa </a:t>
            </a:r>
            <a:br>
              <a:rPr lang="fi-FI" dirty="0" smtClean="0"/>
            </a:br>
            <a:r>
              <a:rPr lang="fi-FI" dirty="0" smtClean="0"/>
              <a:t>ovat erkaantuneet Ruotsin ja Saksan kehityksestä</a:t>
            </a:r>
            <a:br>
              <a:rPr lang="fi-FI" dirty="0" smtClean="0"/>
            </a:br>
            <a:r>
              <a:rPr lang="fi-FI" sz="2000" b="0" dirty="0" smtClean="0"/>
              <a:t>Yksikkötyökustannukset = työvoimakustannukset / tuottavuus</a:t>
            </a:r>
            <a:endParaRPr lang="fi-FI" sz="2000" b="0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368351" y="6162377"/>
            <a:ext cx="5925763" cy="77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b="0" dirty="0" smtClean="0">
                <a:solidFill>
                  <a:srgbClr val="002664"/>
                </a:solidFill>
                <a:ea typeface="ＭＳ Ｐゴシック" pitchFamily="34" charset="-128"/>
              </a:rPr>
              <a:t>tammi-maaliskuu 2015.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Eurostat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Quarterly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National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Accounts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/ Labour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Cost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Index,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Tilastokeskus; Ansiotasoindeksi (yksityinen sektori, vuodet 2005-2006) </a:t>
            </a:r>
          </a:p>
          <a:p>
            <a:endParaRPr lang="fi-FI" sz="1100" b="0" dirty="0">
              <a:solidFill>
                <a:srgbClr val="002664"/>
              </a:solidFill>
            </a:endParaRPr>
          </a:p>
        </p:txBody>
      </p:sp>
      <p:sp>
        <p:nvSpPr>
          <p:cNvPr id="12" name="Tekstiruutu 11"/>
          <p:cNvSpPr txBox="1"/>
          <p:nvPr/>
        </p:nvSpPr>
        <p:spPr>
          <a:xfrm>
            <a:off x="865731" y="1610103"/>
            <a:ext cx="1005239" cy="3118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</a:rPr>
              <a:t>2005=100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9073207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9073207" y="1976002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9064139" y="2292192"/>
            <a:ext cx="1161196" cy="64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Kustannus</a:t>
            </a:r>
            <a:r>
              <a:rPr lang="en-US" sz="1209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9073207" y="3570724"/>
            <a:ext cx="1170087" cy="642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Kustannus</a:t>
            </a:r>
            <a:r>
              <a:rPr lang="en-US" sz="1209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7098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0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B023FA0-2B94-4CB6-8108-58126C8FE5C1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104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375700"/>
            <a:ext cx="9721526" cy="1008000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Suomen pahimmat kilpailijat ovat itäisessä Euroopassa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sz="2000" b="0" dirty="0" smtClean="0"/>
              <a:t>Teollisuuden työn hinta eri maissa</a:t>
            </a:r>
            <a:r>
              <a:rPr lang="fi-FI" sz="2000" b="0" dirty="0"/>
              <a:t/>
            </a:r>
            <a:br>
              <a:rPr lang="fi-FI" sz="2000" b="0" dirty="0"/>
            </a:br>
            <a:endParaRPr lang="fi-FI" sz="1800" b="0" dirty="0">
              <a:latin typeface="+mn-lt"/>
            </a:endParaRPr>
          </a:p>
        </p:txBody>
      </p:sp>
      <p:sp>
        <p:nvSpPr>
          <p:cNvPr id="3" name="Tekstiruutu 2"/>
          <p:cNvSpPr txBox="1"/>
          <p:nvPr/>
        </p:nvSpPr>
        <p:spPr>
          <a:xfrm>
            <a:off x="1368351" y="6480326"/>
            <a:ext cx="6749450" cy="262305"/>
          </a:xfrm>
          <a:prstGeom prst="rect">
            <a:avLst/>
          </a:prstGeom>
          <a:noFill/>
        </p:spPr>
        <p:txBody>
          <a:bodyPr wrap="square" lIns="92128" tIns="46064" rIns="92128" bIns="46064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Bureau of Labour </a:t>
            </a:r>
            <a:r>
              <a:rPr lang="fi-FI" sz="1100" dirty="0" err="1">
                <a:solidFill>
                  <a:srgbClr val="002060"/>
                </a:solidFill>
                <a:ea typeface="ＭＳ Ｐゴシック" pitchFamily="34" charset="-128"/>
              </a:rPr>
              <a:t>Statistics</a:t>
            </a:r>
            <a:endParaRPr lang="fi-FI" sz="110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8" name="Alaotsikko 3"/>
          <p:cNvSpPr txBox="1">
            <a:spLocks/>
          </p:cNvSpPr>
          <p:nvPr/>
        </p:nvSpPr>
        <p:spPr>
          <a:xfrm>
            <a:off x="1120590" y="459599"/>
            <a:ext cx="8432247" cy="580598"/>
          </a:xfrm>
          <a:prstGeom prst="rect">
            <a:avLst/>
          </a:prstGeom>
        </p:spPr>
        <p:txBody>
          <a:bodyPr/>
          <a:lstStyle>
            <a:lvl1pPr marL="271463" indent="-271463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3400" indent="-260350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4863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4738" indent="-268288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462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34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06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178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75000" indent="-269875" algn="l" rtl="0" eaLnBrk="1" fontAlgn="base" hangingPunct="1">
              <a:spcBef>
                <a:spcPct val="0"/>
              </a:spcBef>
              <a:spcAft>
                <a:spcPct val="20000"/>
              </a:spcAft>
              <a:buClr>
                <a:schemeClr val="accent1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822433"/>
              </a:buClr>
              <a:buNone/>
            </a:pPr>
            <a:endParaRPr lang="fi-FI" sz="1814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4971288" y="2591891"/>
            <a:ext cx="4607983" cy="74447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822433"/>
              </a:buClr>
            </a:pPr>
            <a:r>
              <a:rPr lang="fi-FI" sz="1411" dirty="0" err="1">
                <a:solidFill>
                  <a:srgbClr val="002664"/>
                </a:solidFill>
              </a:rPr>
              <a:t>Huom</a:t>
            </a:r>
            <a:r>
              <a:rPr lang="fi-FI" sz="1411" dirty="0">
                <a:solidFill>
                  <a:srgbClr val="002664"/>
                </a:solidFill>
              </a:rPr>
              <a:t>! Valuuttakursseilla voi olla merkittävä vaikutus euroiksi muutettuihin työvoimakustannuksiin (esim. Ruotsi ja Norja) </a:t>
            </a:r>
          </a:p>
        </p:txBody>
      </p:sp>
      <p:graphicFrame>
        <p:nvGraphicFramePr>
          <p:cNvPr id="7" name="Kaavio 6"/>
          <p:cNvGraphicFramePr/>
          <p:nvPr>
            <p:extLst>
              <p:ext uri="{D42A27DB-BD31-4B8C-83A1-F6EECF244321}">
                <p14:modId xmlns:p14="http://schemas.microsoft.com/office/powerpoint/2010/main" val="1097341752"/>
              </p:ext>
            </p:extLst>
          </p:nvPr>
        </p:nvGraphicFramePr>
        <p:xfrm>
          <a:off x="460541" y="1727795"/>
          <a:ext cx="9404754" cy="4634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164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4562671"/>
              </p:ext>
            </p:extLst>
          </p:nvPr>
        </p:nvGraphicFramePr>
        <p:xfrm>
          <a:off x="504255" y="2034879"/>
          <a:ext cx="8280920" cy="4013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Päivämäärän paikkamerkki 1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A2B57B-06B2-4B6D-A14A-47FC236492CB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17" name="Dian numeron paikkamerkki 1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105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7635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Paikallinen sopiminen on ainut tapa pitää huolta myös heikommista yrityksistä ja </a:t>
            </a:r>
            <a:r>
              <a:rPr lang="fi-FI" dirty="0" smtClean="0">
                <a:solidFill>
                  <a:srgbClr val="002664"/>
                </a:solidFill>
              </a:rPr>
              <a:t>työllisyydestä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jalostusarvo / työntekijä 2014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440359" y="6328490"/>
            <a:ext cx="6822025" cy="447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983892" y="5904259"/>
            <a:ext cx="6945299" cy="496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b="0" dirty="0">
                <a:solidFill>
                  <a:srgbClr val="002664"/>
                </a:solidFill>
                <a:ea typeface="Arial Unicode MS" pitchFamily="34" charset="-128"/>
              </a:rPr>
              <a:t>(pl. negatiivisen jalostusarvon sekä jalostusarvoltaan 150 000 euroa / työntekijä ylittävät yritykset)</a:t>
            </a: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990313" y="1583779"/>
            <a:ext cx="82575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857183" y="3313641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75639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105101"/>
              </p:ext>
            </p:extLst>
          </p:nvPr>
        </p:nvGraphicFramePr>
        <p:xfrm>
          <a:off x="431800" y="2087835"/>
          <a:ext cx="8338929" cy="3960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A7924F9-CAF1-4279-AD29-616AB804F13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>
                <a:solidFill>
                  <a:srgbClr val="B1BEB9"/>
                </a:solidFill>
              </a:rPr>
              <a:pPr/>
              <a:t>106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280131"/>
            <a:ext cx="9506249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Työvoimakustannuksilla on erityisen suuri merkitys </a:t>
            </a:r>
            <a:r>
              <a:rPr lang="fi-FI" dirty="0" smtClean="0">
                <a:solidFill>
                  <a:srgbClr val="002664"/>
                </a:solidFill>
              </a:rPr>
              <a:t>alihankkijayrityksissä</a:t>
            </a:r>
            <a:br>
              <a:rPr lang="fi-FI" dirty="0" smtClean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ry:n jäsenyritysten työvoimakustannukset / jalostusarvo 2014    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510461" y="6320091"/>
            <a:ext cx="6822025" cy="464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Tuloslaskelman mukainen liikevoitto oli negatiivinen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25 </a:t>
            </a:r>
            <a:r>
              <a:rPr lang="fi-FI" sz="1209" b="1" dirty="0">
                <a:solidFill>
                  <a:srgbClr val="002664"/>
                </a:solidFill>
                <a:ea typeface="ＭＳ Ｐゴシック" pitchFamily="34" charset="-128"/>
              </a:rPr>
              <a:t>%:ssa yrityksistä vuonna </a:t>
            </a:r>
            <a:r>
              <a:rPr lang="fi-FI" sz="1209" b="1" dirty="0" smtClean="0">
                <a:solidFill>
                  <a:srgbClr val="002664"/>
                </a:solidFill>
                <a:ea typeface="ＭＳ Ｐゴシック" pitchFamily="34" charset="-128"/>
              </a:rPr>
              <a:t>2014.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712127" y="589138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872407" y="1610778"/>
            <a:ext cx="863639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 smtClean="0">
                <a:solidFill>
                  <a:srgbClr val="002664"/>
                </a:solidFill>
              </a:rPr>
              <a:t>Jalostusarvo </a:t>
            </a:r>
            <a:r>
              <a:rPr lang="fi-FI" sz="1400" dirty="0">
                <a:solidFill>
                  <a:srgbClr val="002664"/>
                </a:solidFill>
              </a:rPr>
              <a:t>= yrityksen liikevaihto – materiaali- ja palveluostot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400" dirty="0">
                <a:solidFill>
                  <a:srgbClr val="002664"/>
                </a:solidFill>
              </a:rPr>
              <a:t>Jalostusarvo = yrityksen työvoimakustannukset + vuokrat + poistot + liikevoitto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8785175" y="3190033"/>
            <a:ext cx="1310590" cy="139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Työvoima-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kustannusten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jalostusarvosta: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- mediaani 77 %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936303" y="1880893"/>
            <a:ext cx="392918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</a:t>
            </a:r>
            <a:endParaRPr lang="fi-FI" sz="1814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70784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960556" y="1641619"/>
            <a:ext cx="8445251" cy="4321175"/>
          </a:xfrm>
        </p:spPr>
        <p:txBody>
          <a:bodyPr/>
          <a:lstStyle/>
          <a:p>
            <a:r>
              <a:rPr lang="fi-FI" sz="2016" dirty="0">
                <a:solidFill>
                  <a:srgbClr val="002060"/>
                </a:solidFill>
              </a:rPr>
              <a:t>Teollisuuden uudistumista on tuettava </a:t>
            </a:r>
          </a:p>
          <a:p>
            <a:pPr lvl="1"/>
            <a:r>
              <a:rPr lang="fi-FI" sz="2016" dirty="0" err="1">
                <a:solidFill>
                  <a:srgbClr val="002060"/>
                </a:solidFill>
              </a:rPr>
              <a:t>T&amp;k-investoinnit</a:t>
            </a:r>
            <a:r>
              <a:rPr lang="fi-FI" sz="2016" dirty="0">
                <a:solidFill>
                  <a:srgbClr val="002060"/>
                </a:solidFill>
              </a:rPr>
              <a:t> saatava uudelleen kasvuun.</a:t>
            </a:r>
          </a:p>
          <a:p>
            <a:r>
              <a:rPr lang="fi-FI" sz="2016" dirty="0">
                <a:solidFill>
                  <a:srgbClr val="002060"/>
                </a:solidFill>
              </a:rPr>
              <a:t>Yritysverojärjestelmä ajanmukaistettava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Suurimmat ongelmat koskevat yritysvoittojen kahdenkertaista verotusta, yritysten sukupolvenvaihdosten verotusta ja kireää progressiivista ansiotuloverotusta. </a:t>
            </a:r>
          </a:p>
          <a:p>
            <a:r>
              <a:rPr lang="fi-FI" sz="2016" dirty="0">
                <a:solidFill>
                  <a:srgbClr val="002060"/>
                </a:solidFill>
              </a:rPr>
              <a:t>Työmarkkinat uudistettava 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Neuvottelu- ja sopimusjärjestelmä remontoitava vastaamaan kilpailijamaita, yrityskohtaisuutta lisättävä oleellisesti.</a:t>
            </a:r>
          </a:p>
          <a:p>
            <a:r>
              <a:rPr lang="fi-FI" sz="2016" dirty="0">
                <a:solidFill>
                  <a:srgbClr val="002060"/>
                </a:solidFill>
              </a:rPr>
              <a:t>Julkista sektoria on karsittava</a:t>
            </a:r>
          </a:p>
          <a:p>
            <a:pPr lvl="1"/>
            <a:r>
              <a:rPr lang="fi-FI" sz="2016" dirty="0">
                <a:solidFill>
                  <a:srgbClr val="002060"/>
                </a:solidFill>
              </a:rPr>
              <a:t>Julkisia menoja vähennettävä vähintään 10 miljardia euroa, 10 - 15 % nykyisistä menoista. </a:t>
            </a:r>
          </a:p>
          <a:p>
            <a:r>
              <a:rPr lang="fi-FI" sz="2016" dirty="0">
                <a:solidFill>
                  <a:srgbClr val="002060"/>
                </a:solidFill>
              </a:rPr>
              <a:t>Elinkeinoelämälle ei enää yhtään EU-tason tai kansallisen tason lisärasitetta, jolla heikennetään kilpailukykyä.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04AB84F-4647-4D54-8893-A68DCD15BDE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107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Mitä pitäisi tehdä?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173148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26939-C1E0-4C8D-A819-15633ED89D9C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11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215739"/>
            <a:ext cx="8723853" cy="1008000"/>
          </a:xfrm>
        </p:spPr>
        <p:txBody>
          <a:bodyPr/>
          <a:lstStyle/>
          <a:p>
            <a:r>
              <a:rPr lang="fi-FI" dirty="0" smtClean="0"/>
              <a:t>Myös Kiinan teollisuudessa tuotanto vähenee  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Teollisuuden ostopäällikköindeksi, 50 = ei muutosta edelliskuukaudesta 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368351" y="6336890"/>
            <a:ext cx="21755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heinäkuu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8231" y="1727200"/>
            <a:ext cx="9361039" cy="460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8944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60940-F5FD-4A5C-AD40-04B4804B0B51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EU-maiden vienti Venäjälle jatkaa supistumistaan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8538154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9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167785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84278373"/>
              </p:ext>
            </p:extLst>
          </p:nvPr>
        </p:nvGraphicFramePr>
        <p:xfrm>
          <a:off x="556430" y="1727993"/>
          <a:ext cx="8948825" cy="4591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Päivämäärän paikkamerkki 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D4BF56F-0B5B-4E09-9285-FFBE37C0C0DA}" type="datetime1">
              <a:rPr lang="fi-FI"/>
              <a:t>10.8.2015</a:t>
            </a:fld>
            <a:endParaRPr lang="fi-FI" dirty="0"/>
          </a:p>
        </p:txBody>
      </p:sp>
      <p:sp>
        <p:nvSpPr>
          <p:cNvPr id="11" name="Dian numeron paikkamerkki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0055BF9-1BAC-4A23-BF58-5E92733039D3}" type="slidenum">
              <a:rPr lang="fi-FI"/>
              <a:pPr/>
              <a:t>13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504255" y="262700"/>
            <a:ext cx="8448705" cy="1008000"/>
          </a:xfrm>
        </p:spPr>
        <p:txBody>
          <a:bodyPr/>
          <a:lstStyle/>
          <a:p>
            <a:r>
              <a:rPr lang="fi-FI" dirty="0"/>
              <a:t>Venäjän* osuus teknologiateollisuuden Suomen viennistä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Osuus vähenemässä </a:t>
            </a:r>
            <a:r>
              <a:rPr lang="fi-FI" sz="2016" b="0" dirty="0" smtClean="0"/>
              <a:t>noin </a:t>
            </a:r>
            <a:r>
              <a:rPr lang="fi-FI" sz="2016" b="0" dirty="0"/>
              <a:t>viiden prosentin tasolle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1006528" y="1786768"/>
            <a:ext cx="725747" cy="37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%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58884" y="6336890"/>
            <a:ext cx="2361544" cy="43088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i-FI"/>
            </a:defPPr>
            <a:lvl1pPr>
              <a:defRPr sz="1200">
                <a:solidFill>
                  <a:srgbClr val="000066"/>
                </a:solidFill>
                <a:ea typeface="ＭＳ Ｐゴシック" pitchFamily="34" charset="-128"/>
              </a:defRPr>
            </a:lvl1pPr>
          </a:lstStyle>
          <a:p>
            <a:r>
              <a:rPr lang="fi-FI" sz="1100" dirty="0"/>
              <a:t>*) Neuvostoliitto vuoteen 1991 asti.</a:t>
            </a:r>
          </a:p>
          <a:p>
            <a:r>
              <a:rPr lang="fi-FI" sz="1100" dirty="0"/>
              <a:t>Lähde: Tulli </a:t>
            </a:r>
          </a:p>
        </p:txBody>
      </p:sp>
    </p:spTree>
    <p:extLst>
      <p:ext uri="{BB962C8B-B14F-4D97-AF65-F5344CB8AC3E}">
        <p14:creationId xmlns:p14="http://schemas.microsoft.com/office/powerpoint/2010/main" val="36842401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E03A52-27A2-4EF5-AFA6-58C1EB350735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Uusien omakotitalojen myynti ja rakentaminen USA:ssa ovat elpymässä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1368351" y="6480326"/>
            <a:ext cx="135966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>
                <a:solidFill>
                  <a:srgbClr val="000066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0066"/>
                </a:solidFill>
                <a:ea typeface="ＭＳ Ｐゴシック" pitchFamily="34" charset="-128"/>
              </a:rPr>
              <a:t>Macrobond</a:t>
            </a:r>
            <a:endParaRPr lang="fi-FI" sz="1100" dirty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54480125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6508297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äivämäärän paikkamerkki 8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1ACF86-0401-4F3E-AFE8-ACE946AD9F8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0" name="Dian numeron paikkamerkki 9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>
          <a:xfrm>
            <a:off x="504255" y="259826"/>
            <a:ext cx="9433048" cy="1008000"/>
          </a:xfrm>
        </p:spPr>
        <p:txBody>
          <a:bodyPr/>
          <a:lstStyle/>
          <a:p>
            <a:r>
              <a:rPr lang="fi-FI" dirty="0" smtClean="0">
                <a:solidFill>
                  <a:srgbClr val="002664"/>
                </a:solidFill>
                <a:ea typeface="ＭＳ Ｐゴシック" pitchFamily="34" charset="-128"/>
              </a:rPr>
              <a:t>Suomen taloudessa ei näy käännettä parempaan</a:t>
            </a:r>
            <a:r>
              <a:rPr lang="fi-FI" sz="3225" dirty="0">
                <a:solidFill>
                  <a:srgbClr val="002664"/>
                </a:solidFill>
                <a:ea typeface="ＭＳ Ｐゴシック" pitchFamily="34" charset="-128"/>
              </a:rPr>
              <a:t/>
            </a:r>
            <a:br>
              <a:rPr lang="fi-FI" sz="3225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16" b="0" dirty="0">
                <a:solidFill>
                  <a:srgbClr val="002664"/>
                </a:solidFill>
                <a:ea typeface="ＭＳ Ｐゴシック" pitchFamily="34" charset="-128"/>
              </a:rPr>
              <a:t>Bkt:n kehitys 2015 / 2014, %</a:t>
            </a:r>
            <a:endParaRPr lang="fi-FI" sz="2016" b="0" dirty="0"/>
          </a:p>
        </p:txBody>
      </p:sp>
      <p:grpSp>
        <p:nvGrpSpPr>
          <p:cNvPr id="44" name="Group 3"/>
          <p:cNvGrpSpPr>
            <a:grpSpLocks/>
          </p:cNvGrpSpPr>
          <p:nvPr/>
        </p:nvGrpSpPr>
        <p:grpSpPr bwMode="auto">
          <a:xfrm>
            <a:off x="576263" y="1792058"/>
            <a:ext cx="9145016" cy="4401397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45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8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49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1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7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  <p:sp>
          <p:nvSpPr>
            <p:cNvPr id="68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812394"/>
              <a:endParaRPr lang="fi-FI" sz="1600">
                <a:solidFill>
                  <a:srgbClr val="002664"/>
                </a:solidFill>
              </a:endParaRPr>
            </a:p>
          </p:txBody>
        </p:sp>
      </p:grpSp>
      <p:sp>
        <p:nvSpPr>
          <p:cNvPr id="69" name="Text Box 31"/>
          <p:cNvSpPr txBox="1">
            <a:spLocks noChangeArrowheads="1"/>
          </p:cNvSpPr>
          <p:nvPr/>
        </p:nvSpPr>
        <p:spPr bwMode="auto">
          <a:xfrm>
            <a:off x="1252723" y="2804476"/>
            <a:ext cx="185592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Pohjois-Amerikka: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2,3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USA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Kanada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0" name="Text Box 32"/>
          <p:cNvSpPr txBox="1">
            <a:spLocks noChangeArrowheads="1"/>
          </p:cNvSpPr>
          <p:nvPr/>
        </p:nvSpPr>
        <p:spPr bwMode="auto">
          <a:xfrm>
            <a:off x="3479412" y="1811797"/>
            <a:ext cx="1727927" cy="288066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Länsi-Eurooppa: +1,7 %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Saksa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Iso-Britannia	+2,5 %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Italia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Espanja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Alankomaat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Sveitsi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Ruotsi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Belgia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1,2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Norja	+1,3 %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Itävalta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0,7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Tanska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1,8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Kreikka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-0,4 %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Suomi	+</a:t>
            </a:r>
            <a:r>
              <a:rPr lang="fi-FI" sz="1066" b="0" dirty="0" smtClean="0">
                <a:solidFill>
                  <a:srgbClr val="0070C0"/>
                </a:solidFill>
                <a:ea typeface="ＭＳ Ｐゴシック" pitchFamily="34" charset="-128"/>
              </a:rPr>
              <a:t>0,4 </a:t>
            </a:r>
            <a:r>
              <a:rPr lang="fi-FI" sz="1066" b="0" dirty="0">
                <a:solidFill>
                  <a:srgbClr val="0070C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Portugali	+1,6 %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Irlanti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1" name="Text Box 33"/>
          <p:cNvSpPr txBox="1">
            <a:spLocks noChangeArrowheads="1"/>
          </p:cNvSpPr>
          <p:nvPr/>
        </p:nvSpPr>
        <p:spPr bwMode="auto">
          <a:xfrm>
            <a:off x="5412548" y="4138517"/>
            <a:ext cx="1486531" cy="58439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 err="1">
                <a:solidFill>
                  <a:srgbClr val="000066"/>
                </a:solidFill>
                <a:ea typeface="ＭＳ Ｐゴシック" pitchFamily="34" charset="-128"/>
              </a:rPr>
              <a:t>Lähi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- ja Keski-Itä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Saudi Arabia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 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Israel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2" name="Text Box 34"/>
          <p:cNvSpPr txBox="1">
            <a:spLocks noChangeArrowheads="1"/>
          </p:cNvSpPr>
          <p:nvPr/>
        </p:nvSpPr>
        <p:spPr bwMode="auto">
          <a:xfrm>
            <a:off x="7632251" y="3008067"/>
            <a:ext cx="147283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Aasia: +4,7 %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Kiina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6,8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Japani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Intia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7,7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Australia	+2,5 %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Etelä-Korea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+2,7 %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Indonesia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+4,9 %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Taiwan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Thaimaa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Malesia	+4,8 %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Singapore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Uusi Seelanti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Filippiinit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+5,9 %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Vietnam	+6,1 %</a:t>
            </a:r>
          </a:p>
        </p:txBody>
      </p:sp>
      <p:sp>
        <p:nvSpPr>
          <p:cNvPr id="73" name="Text Box 35"/>
          <p:cNvSpPr txBox="1">
            <a:spLocks noChangeArrowheads="1"/>
          </p:cNvSpPr>
          <p:nvPr/>
        </p:nvSpPr>
        <p:spPr bwMode="auto">
          <a:xfrm>
            <a:off x="4210047" y="4851879"/>
            <a:ext cx="1458490" cy="7484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Etelä-Afrikka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Nigeria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Egypti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4,3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4" name="Text Box 36"/>
          <p:cNvSpPr txBox="1">
            <a:spLocks noChangeArrowheads="1"/>
          </p:cNvSpPr>
          <p:nvPr/>
        </p:nvSpPr>
        <p:spPr bwMode="auto">
          <a:xfrm>
            <a:off x="1126979" y="4444685"/>
            <a:ext cx="2173657" cy="140448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Etelä- ja Väli-Amerikka: +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0,0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Brasilia 	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1,6 </a:t>
            </a:r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Meksiko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Argentiina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+0,5 %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Venezuela 	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6,4 </a:t>
            </a:r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Kolumbia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Chile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2,4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Peru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3,1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</p:txBody>
      </p:sp>
      <p:sp>
        <p:nvSpPr>
          <p:cNvPr id="75" name="Text Box 37"/>
          <p:cNvSpPr txBox="1">
            <a:spLocks noChangeArrowheads="1"/>
          </p:cNvSpPr>
          <p:nvPr/>
        </p:nvSpPr>
        <p:spPr bwMode="auto">
          <a:xfrm>
            <a:off x="5758504" y="1664064"/>
            <a:ext cx="1556219" cy="238860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/>
        </p:spPr>
        <p:txBody>
          <a:bodyPr wrap="squar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Keski- ja </a:t>
            </a:r>
          </a:p>
          <a:p>
            <a:pPr defTabSz="812394"/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Itä-Eurooppa: </a:t>
            </a:r>
            <a:r>
              <a:rPr lang="fi-FI" sz="1066" dirty="0" smtClean="0">
                <a:solidFill>
                  <a:srgbClr val="000066"/>
                </a:solidFill>
                <a:ea typeface="ＭＳ Ｐゴシック" pitchFamily="34" charset="-128"/>
              </a:rPr>
              <a:t>0,0 </a:t>
            </a:r>
            <a:r>
              <a:rPr lang="fi-FI" sz="1066" dirty="0">
                <a:solidFill>
                  <a:srgbClr val="000066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Venäjä  	-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3,5 </a:t>
            </a:r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Turkki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3,0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Puola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Tšekki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Romania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3,6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FF0000"/>
                </a:solidFill>
                <a:ea typeface="ＭＳ Ｐゴシック" pitchFamily="34" charset="-128"/>
              </a:rPr>
              <a:t>Ukraina 	</a:t>
            </a:r>
            <a:r>
              <a:rPr lang="fi-FI" sz="1066" b="0" dirty="0" smtClean="0">
                <a:solidFill>
                  <a:srgbClr val="FF0000"/>
                </a:solidFill>
                <a:ea typeface="ＭＳ Ｐゴシック" pitchFamily="34" charset="-128"/>
              </a:rPr>
              <a:t>-10,6 %</a:t>
            </a:r>
            <a:endParaRPr lang="fi-FI" sz="1066" b="0" dirty="0">
              <a:solidFill>
                <a:srgbClr val="FF000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Unkari 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2,9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Slovakia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+3,0 %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Slovenia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+2,1 %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Liettua 	+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2,3 </a:t>
            </a:r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Latvia 	+2,3 %</a:t>
            </a:r>
          </a:p>
          <a:p>
            <a:pPr defTabSz="812394"/>
            <a:r>
              <a:rPr lang="fi-FI" sz="1066" b="0" dirty="0">
                <a:solidFill>
                  <a:srgbClr val="00B050"/>
                </a:solidFill>
                <a:ea typeface="ＭＳ Ｐゴシック" pitchFamily="34" charset="-128"/>
              </a:rPr>
              <a:t>Viro 	</a:t>
            </a:r>
            <a:r>
              <a:rPr lang="fi-FI" sz="1066" b="0" dirty="0" smtClean="0">
                <a:solidFill>
                  <a:srgbClr val="00B050"/>
                </a:solidFill>
                <a:ea typeface="ＭＳ Ｐゴシック" pitchFamily="34" charset="-128"/>
              </a:rPr>
              <a:t>+1,9 %</a:t>
            </a:r>
            <a:endParaRPr lang="fi-FI" sz="1066" b="0" dirty="0">
              <a:solidFill>
                <a:srgbClr val="00B050"/>
              </a:solidFill>
              <a:ea typeface="ＭＳ Ｐゴシック" pitchFamily="34" charset="-128"/>
            </a:endParaRPr>
          </a:p>
        </p:txBody>
      </p:sp>
      <p:sp>
        <p:nvSpPr>
          <p:cNvPr id="76" name="Text Box 30"/>
          <p:cNvSpPr txBox="1">
            <a:spLocks noChangeArrowheads="1"/>
          </p:cNvSpPr>
          <p:nvPr/>
        </p:nvSpPr>
        <p:spPr bwMode="auto">
          <a:xfrm>
            <a:off x="1420707" y="6336890"/>
            <a:ext cx="531202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060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 smtClean="0">
                <a:solidFill>
                  <a:srgbClr val="002060"/>
                </a:solidFill>
                <a:ea typeface="ＭＳ Ｐゴシック" pitchFamily="34" charset="-128"/>
              </a:rPr>
              <a:t>July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 2015</a:t>
            </a:r>
            <a:endParaRPr lang="fi-FI" sz="1100" b="0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defTabSz="812394"/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Bkt-ennusteiden keskiarvot koottu </a:t>
            </a:r>
            <a:r>
              <a:rPr lang="fi-FI" sz="1100" b="0" dirty="0" smtClean="0">
                <a:solidFill>
                  <a:srgbClr val="002060"/>
                </a:solidFill>
                <a:ea typeface="ＭＳ Ｐゴシック" pitchFamily="34" charset="-128"/>
              </a:rPr>
              <a:t>heinäkuussa </a:t>
            </a:r>
            <a:r>
              <a:rPr lang="fi-FI" sz="1100" b="0" dirty="0">
                <a:solidFill>
                  <a:srgbClr val="002060"/>
                </a:solidFill>
                <a:ea typeface="ＭＳ Ｐゴシック" pitchFamily="34" charset="-128"/>
              </a:rPr>
              <a:t>2015.</a:t>
            </a:r>
          </a:p>
        </p:txBody>
      </p:sp>
    </p:spTree>
    <p:extLst>
      <p:ext uri="{BB962C8B-B14F-4D97-AF65-F5344CB8AC3E}">
        <p14:creationId xmlns:p14="http://schemas.microsoft.com/office/powerpoint/2010/main" val="70987998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3FD1AC-0C87-4221-B9C1-D7EE5A7A9CF1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Maailmantalouden ennustetaan kasvavan </a:t>
            </a:r>
            <a:r>
              <a:rPr lang="fi-FI" dirty="0" smtClean="0"/>
              <a:t>3,3 </a:t>
            </a:r>
            <a:r>
              <a:rPr lang="fi-FI" dirty="0"/>
              <a:t>% vuonna </a:t>
            </a:r>
            <a:r>
              <a:rPr lang="fi-FI" dirty="0" smtClean="0"/>
              <a:t>2015</a:t>
            </a:r>
            <a:br>
              <a:rPr lang="fi-FI" dirty="0" smtClean="0"/>
            </a:br>
            <a:r>
              <a:rPr lang="fi-FI" sz="2000" b="0" dirty="0">
                <a:solidFill>
                  <a:srgbClr val="002664"/>
                </a:solidFill>
              </a:rPr>
              <a:t>Bkt:n kasvu 2015 / 2014, %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(July 2015)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842843"/>
              </p:ext>
            </p:extLst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0" y="3744831"/>
            <a:ext cx="1377289" cy="84254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2287147" y="4031713"/>
            <a:ext cx="1124197" cy="564918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3414869" y="4306408"/>
            <a:ext cx="372271" cy="29022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3793679" y="2394385"/>
            <a:ext cx="1102494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1105780" y="3261161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218075" y="3790504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3339648" y="4016817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997881" y="2093750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4905824" y="2171948"/>
            <a:ext cx="563575" cy="2415429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5483648" y="3365549"/>
            <a:ext cx="857377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4915233" y="1923690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5607248" y="2937503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340456" y="4604078"/>
            <a:ext cx="241850" cy="11063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310825" y="2841357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6583634" y="3948703"/>
            <a:ext cx="400795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5831114" y="2910477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002408" y="4604077"/>
            <a:ext cx="175631" cy="508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7185711" y="3798819"/>
            <a:ext cx="156014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7336747" y="3653114"/>
            <a:ext cx="326576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7684009" y="3405645"/>
            <a:ext cx="76611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5781779" y="3774979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6682819" y="4108347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6505259" y="2978226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6622777" y="2651200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324411" y="2554216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630813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(ostovoimapariteetilla korjatusta) maailman bkt:stä vuonna 2014, %.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2006384" y="257263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+3,3 </a:t>
            </a:r>
            <a:r>
              <a:rPr lang="fi-FI" sz="1209" b="1" dirty="0">
                <a:solidFill>
                  <a:srgbClr val="002060"/>
                </a:solidFill>
              </a:rPr>
              <a:t>%</a:t>
            </a: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05379" y="3495232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694103" y="308497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5763690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B802B8-6FC3-429B-AF16-E48B5E44FDB5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  <a:t>Teknologiateollisuuden kysyntä maailmalla kasvaa 1,9 % vuonna 2015 </a:t>
            </a:r>
            <a:br>
              <a:rPr lang="fi-FI" altLang="fi-FI" dirty="0">
                <a:solidFill>
                  <a:srgbClr val="002664"/>
                </a:solidFill>
                <a:ea typeface="ＭＳ Ｐゴシック" pitchFamily="-128" charset="-128"/>
              </a:rPr>
            </a:br>
            <a:r>
              <a:rPr lang="fi-FI" altLang="fi-FI" sz="2000" b="0" dirty="0">
                <a:solidFill>
                  <a:srgbClr val="002664"/>
                </a:solidFill>
                <a:ea typeface="ＭＳ Ｐゴシック" pitchFamily="-128" charset="-128"/>
              </a:rPr>
              <a:t>Bkt:n kasvu 2015 / 2014, % </a:t>
            </a:r>
            <a:endParaRPr lang="fi-FI" sz="2000" dirty="0"/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373491" y="6479231"/>
            <a:ext cx="4137585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 defTabSz="866775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defTabSz="866775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en-US" sz="1100" dirty="0" err="1">
                <a:solidFill>
                  <a:srgbClr val="002664"/>
                </a:solidFill>
              </a:rPr>
              <a:t>Lähde</a:t>
            </a:r>
            <a:r>
              <a:rPr lang="en-US" sz="1100" dirty="0">
                <a:solidFill>
                  <a:srgbClr val="002664"/>
                </a:solidFill>
              </a:rPr>
              <a:t>: IMF </a:t>
            </a:r>
            <a:r>
              <a:rPr lang="en-US" sz="1100" dirty="0" smtClean="0">
                <a:solidFill>
                  <a:srgbClr val="002664"/>
                </a:solidFill>
              </a:rPr>
              <a:t>(July 2015), </a:t>
            </a:r>
            <a:r>
              <a:rPr lang="en-US" sz="1100" dirty="0" err="1" smtClean="0">
                <a:solidFill>
                  <a:srgbClr val="002664"/>
                </a:solidFill>
              </a:rPr>
              <a:t>Tullihallitus</a:t>
            </a:r>
            <a:r>
              <a:rPr lang="en-US" sz="1100" dirty="0" smtClean="0">
                <a:solidFill>
                  <a:srgbClr val="002664"/>
                </a:solidFill>
              </a:rPr>
              <a:t>  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585130"/>
              </p:ext>
            </p:extLst>
          </p:nvPr>
        </p:nvGraphicFramePr>
        <p:xfrm>
          <a:off x="432247" y="1439763"/>
          <a:ext cx="8620968" cy="49055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ctangle 18"/>
          <p:cNvSpPr>
            <a:spLocks noChangeArrowheads="1"/>
          </p:cNvSpPr>
          <p:nvPr/>
        </p:nvSpPr>
        <p:spPr bwMode="auto">
          <a:xfrm flipV="1">
            <a:off x="903321" y="3744831"/>
            <a:ext cx="796352" cy="842546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 flipV="1">
            <a:off x="1706212" y="4082528"/>
            <a:ext cx="3726197" cy="514101"/>
          </a:xfrm>
          <a:prstGeom prst="rect">
            <a:avLst/>
          </a:prstGeom>
          <a:solidFill>
            <a:srgbClr val="00206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5440465" y="4297721"/>
            <a:ext cx="152736" cy="290223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1" name="Rectangle 21"/>
          <p:cNvSpPr>
            <a:spLocks noChangeArrowheads="1"/>
          </p:cNvSpPr>
          <p:nvPr/>
        </p:nvSpPr>
        <p:spPr bwMode="auto">
          <a:xfrm>
            <a:off x="5603374" y="2377682"/>
            <a:ext cx="401238" cy="2209695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82411" y="3314212"/>
            <a:ext cx="1481595" cy="46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C00000"/>
                </a:solidFill>
              </a:rPr>
              <a:t>Pohjois-Amerikka</a:t>
            </a:r>
            <a:endParaRPr lang="fi-FI" sz="1209" dirty="0">
              <a:solidFill>
                <a:srgbClr val="C00000"/>
              </a:solidFill>
            </a:endParaRPr>
          </a:p>
        </p:txBody>
      </p:sp>
      <p:sp>
        <p:nvSpPr>
          <p:cNvPr id="13" name="Text Box 23"/>
          <p:cNvSpPr txBox="1">
            <a:spLocks noChangeArrowheads="1"/>
          </p:cNvSpPr>
          <p:nvPr/>
        </p:nvSpPr>
        <p:spPr bwMode="auto">
          <a:xfrm>
            <a:off x="2676925" y="3694558"/>
            <a:ext cx="136875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Länsi-Eurooppa</a:t>
            </a:r>
            <a:endParaRPr lang="fi-FI" sz="1209" dirty="0">
              <a:solidFill>
                <a:srgbClr val="002060"/>
              </a:solidFill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auto">
          <a:xfrm>
            <a:off x="5008978" y="3702272"/>
            <a:ext cx="720889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C000"/>
                </a:solidFill>
              </a:rPr>
              <a:t>Japani </a:t>
            </a:r>
            <a:endParaRPr lang="fi-FI" sz="1209" dirty="0">
              <a:solidFill>
                <a:srgbClr val="FFC000"/>
              </a:solidFill>
            </a:endParaRP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5518950" y="2097936"/>
            <a:ext cx="56579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D95E16"/>
                </a:solidFill>
              </a:rPr>
              <a:t>Kiina</a:t>
            </a:r>
            <a:endParaRPr lang="fi-FI" sz="1209" dirty="0">
              <a:solidFill>
                <a:srgbClr val="D95E16"/>
              </a:solidFill>
            </a:endParaRPr>
          </a:p>
        </p:txBody>
      </p:sp>
      <p:sp>
        <p:nvSpPr>
          <p:cNvPr id="16" name="Rectangle 26"/>
          <p:cNvSpPr>
            <a:spLocks noChangeArrowheads="1"/>
          </p:cNvSpPr>
          <p:nvPr/>
        </p:nvSpPr>
        <p:spPr bwMode="auto">
          <a:xfrm>
            <a:off x="6014411" y="2181060"/>
            <a:ext cx="138390" cy="2415429"/>
          </a:xfrm>
          <a:prstGeom prst="rect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7" name="Rectangle 27"/>
          <p:cNvSpPr>
            <a:spLocks noChangeArrowheads="1"/>
          </p:cNvSpPr>
          <p:nvPr/>
        </p:nvSpPr>
        <p:spPr bwMode="auto">
          <a:xfrm flipV="1">
            <a:off x="6153746" y="3365549"/>
            <a:ext cx="267593" cy="1221828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8" name="Text Box 28"/>
          <p:cNvSpPr txBox="1">
            <a:spLocks noChangeArrowheads="1"/>
          </p:cNvSpPr>
          <p:nvPr/>
        </p:nvSpPr>
        <p:spPr bwMode="auto">
          <a:xfrm>
            <a:off x="5878242" y="1948815"/>
            <a:ext cx="506012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7030A0"/>
                </a:solidFill>
              </a:rPr>
              <a:t>Intia</a:t>
            </a:r>
            <a:endParaRPr lang="fi-FI" sz="1209" dirty="0">
              <a:solidFill>
                <a:srgbClr val="7030A0"/>
              </a:solidFill>
            </a:endParaRPr>
          </a:p>
        </p:txBody>
      </p:sp>
      <p:sp>
        <p:nvSpPr>
          <p:cNvPr id="19" name="Text Box 29"/>
          <p:cNvSpPr txBox="1">
            <a:spLocks noChangeArrowheads="1"/>
          </p:cNvSpPr>
          <p:nvPr/>
        </p:nvSpPr>
        <p:spPr bwMode="auto">
          <a:xfrm>
            <a:off x="6102182" y="2914011"/>
            <a:ext cx="604565" cy="468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F0"/>
                </a:solidFill>
              </a:rPr>
              <a:t>Muu </a:t>
            </a:r>
          </a:p>
          <a:p>
            <a:r>
              <a:rPr lang="fi-FI" sz="1209" b="1" dirty="0">
                <a:solidFill>
                  <a:srgbClr val="00B0F0"/>
                </a:solidFill>
              </a:rPr>
              <a:t>Aasia</a:t>
            </a:r>
            <a:endParaRPr lang="fi-FI" sz="1209" dirty="0">
              <a:solidFill>
                <a:srgbClr val="00B0F0"/>
              </a:solidFill>
            </a:endParaRPr>
          </a:p>
        </p:txBody>
      </p:sp>
      <p:sp>
        <p:nvSpPr>
          <p:cNvPr id="20" name="Rectangle 30"/>
          <p:cNvSpPr>
            <a:spLocks noChangeArrowheads="1"/>
          </p:cNvSpPr>
          <p:nvPr/>
        </p:nvSpPr>
        <p:spPr bwMode="auto">
          <a:xfrm>
            <a:off x="6440657" y="4596489"/>
            <a:ext cx="760342" cy="1106339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6947695" y="2903142"/>
            <a:ext cx="724798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endParaRPr lang="fi-FI" sz="1209">
              <a:solidFill>
                <a:srgbClr val="002664"/>
              </a:solidFill>
            </a:endParaRPr>
          </a:p>
        </p:txBody>
      </p:sp>
      <p:sp>
        <p:nvSpPr>
          <p:cNvPr id="22" name="Rectangle 32"/>
          <p:cNvSpPr>
            <a:spLocks noChangeArrowheads="1"/>
          </p:cNvSpPr>
          <p:nvPr/>
        </p:nvSpPr>
        <p:spPr bwMode="auto">
          <a:xfrm>
            <a:off x="7216292" y="3932002"/>
            <a:ext cx="726772" cy="655375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3" name="Text Box 33"/>
          <p:cNvSpPr txBox="1">
            <a:spLocks noChangeArrowheads="1"/>
          </p:cNvSpPr>
          <p:nvPr/>
        </p:nvSpPr>
        <p:spPr bwMode="auto">
          <a:xfrm rot="-5400000">
            <a:off x="6623550" y="2903852"/>
            <a:ext cx="1852793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B050"/>
                </a:solidFill>
              </a:rPr>
              <a:t>Muu it. Eurooppa</a:t>
            </a:r>
            <a:r>
              <a:rPr lang="fi-FI" sz="1209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24" name="Rectangle 34"/>
          <p:cNvSpPr>
            <a:spLocks noChangeArrowheads="1"/>
          </p:cNvSpPr>
          <p:nvPr/>
        </p:nvSpPr>
        <p:spPr bwMode="auto">
          <a:xfrm>
            <a:off x="7943064" y="4596489"/>
            <a:ext cx="66356" cy="50809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 flipV="1">
            <a:off x="8019436" y="3789566"/>
            <a:ext cx="45719" cy="797811"/>
          </a:xfrm>
          <a:prstGeom prst="rect">
            <a:avLst/>
          </a:prstGeom>
          <a:solidFill>
            <a:schemeClr val="accent5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8061960" y="3645526"/>
            <a:ext cx="83820" cy="950963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7" name="Rectangle 38"/>
          <p:cNvSpPr>
            <a:spLocks noChangeArrowheads="1"/>
          </p:cNvSpPr>
          <p:nvPr/>
        </p:nvSpPr>
        <p:spPr bwMode="auto">
          <a:xfrm>
            <a:off x="8152198" y="3405645"/>
            <a:ext cx="297922" cy="119098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28" name="Text Box 40"/>
          <p:cNvSpPr txBox="1">
            <a:spLocks noChangeArrowheads="1"/>
          </p:cNvSpPr>
          <p:nvPr/>
        </p:nvSpPr>
        <p:spPr bwMode="auto">
          <a:xfrm rot="-5400000">
            <a:off x="6101613" y="3791701"/>
            <a:ext cx="1377596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FFFF">
                    <a:lumMod val="50000"/>
                  </a:srgbClr>
                </a:solidFill>
              </a:rPr>
              <a:t>Venäjä</a:t>
            </a:r>
            <a:r>
              <a:rPr lang="fi-FI" sz="1209" b="1" dirty="0">
                <a:solidFill>
                  <a:srgbClr val="92D050"/>
                </a:solidFill>
              </a:rPr>
              <a:t> </a:t>
            </a:r>
            <a:endParaRPr lang="fi-FI" sz="1209" dirty="0">
              <a:solidFill>
                <a:srgbClr val="92D050"/>
              </a:solidFill>
            </a:endParaRPr>
          </a:p>
        </p:txBody>
      </p:sp>
      <p:sp>
        <p:nvSpPr>
          <p:cNvPr id="29" name="Text Box 41"/>
          <p:cNvSpPr txBox="1">
            <a:spLocks noChangeArrowheads="1"/>
          </p:cNvSpPr>
          <p:nvPr/>
        </p:nvSpPr>
        <p:spPr bwMode="auto">
          <a:xfrm rot="-5400000">
            <a:off x="7521699" y="3342228"/>
            <a:ext cx="796823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Brasilia</a:t>
            </a:r>
            <a:r>
              <a:rPr lang="fi-FI" sz="1209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</p:txBody>
      </p:sp>
      <p:sp>
        <p:nvSpPr>
          <p:cNvPr id="30" name="Text Box 42"/>
          <p:cNvSpPr txBox="1">
            <a:spLocks noChangeArrowheads="1"/>
          </p:cNvSpPr>
          <p:nvPr/>
        </p:nvSpPr>
        <p:spPr bwMode="auto">
          <a:xfrm rot="-5400000">
            <a:off x="7299094" y="2955963"/>
            <a:ext cx="1491195" cy="280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BC3D"/>
                </a:solidFill>
              </a:rPr>
              <a:t>Meksiko</a:t>
            </a:r>
            <a:r>
              <a:rPr lang="fi-FI" sz="1209" dirty="0">
                <a:solidFill>
                  <a:srgbClr val="FFBC3D"/>
                </a:solidFill>
              </a:rPr>
              <a:t> </a:t>
            </a:r>
          </a:p>
        </p:txBody>
      </p:sp>
      <p:sp>
        <p:nvSpPr>
          <p:cNvPr id="31" name="Text Box 43"/>
          <p:cNvSpPr txBox="1">
            <a:spLocks noChangeArrowheads="1"/>
          </p:cNvSpPr>
          <p:nvPr/>
        </p:nvSpPr>
        <p:spPr bwMode="auto">
          <a:xfrm rot="-5400000">
            <a:off x="7236793" y="2111244"/>
            <a:ext cx="1734200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FF0000"/>
                </a:solidFill>
              </a:rPr>
              <a:t>Muu Lat. Am. </a:t>
            </a:r>
            <a:endParaRPr lang="fi-FI" sz="1209" dirty="0">
              <a:solidFill>
                <a:srgbClr val="FF0000"/>
              </a:solidFill>
            </a:endParaRPr>
          </a:p>
        </p:txBody>
      </p:sp>
      <p:sp>
        <p:nvSpPr>
          <p:cNvPr id="32" name="Text Box 44"/>
          <p:cNvSpPr txBox="1">
            <a:spLocks noChangeArrowheads="1"/>
          </p:cNvSpPr>
          <p:nvPr/>
        </p:nvSpPr>
        <p:spPr bwMode="auto">
          <a:xfrm rot="-5400000">
            <a:off x="7559314" y="2567468"/>
            <a:ext cx="1516485" cy="279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70C0"/>
                </a:solidFill>
              </a:rPr>
              <a:t>Lähi-itä ja Afrikka </a:t>
            </a:r>
            <a:endParaRPr lang="fi-FI" sz="1209" dirty="0">
              <a:solidFill>
                <a:srgbClr val="0070C0"/>
              </a:solidFill>
            </a:endParaRPr>
          </a:p>
        </p:txBody>
      </p:sp>
      <p:sp>
        <p:nvSpPr>
          <p:cNvPr id="33" name="Text Box 46"/>
          <p:cNvSpPr txBox="1">
            <a:spLocks noChangeArrowheads="1"/>
          </p:cNvSpPr>
          <p:nvPr/>
        </p:nvSpPr>
        <p:spPr bwMode="auto">
          <a:xfrm>
            <a:off x="1802329" y="6156299"/>
            <a:ext cx="57743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Pylvään leveys kuvaa osuutta teknologiateollisuuden Suomen viennistä vuonna 2014, %. </a:t>
            </a:r>
          </a:p>
        </p:txBody>
      </p:sp>
      <p:sp>
        <p:nvSpPr>
          <p:cNvPr id="34" name="Text Box 48"/>
          <p:cNvSpPr txBox="1">
            <a:spLocks noChangeArrowheads="1"/>
          </p:cNvSpPr>
          <p:nvPr/>
        </p:nvSpPr>
        <p:spPr bwMode="auto">
          <a:xfrm>
            <a:off x="1680511" y="3087502"/>
            <a:ext cx="1688283" cy="464486"/>
          </a:xfrm>
          <a:prstGeom prst="rect">
            <a:avLst/>
          </a:prstGeom>
          <a:noFill/>
          <a:ln w="9525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1pPr>
            <a:lvl2pPr marL="742950" indent="-28575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2pPr>
            <a:lvl3pPr marL="11430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3pPr>
            <a:lvl4pPr marL="16002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4pPr>
            <a:lvl5pPr marL="2057400" indent="-228600"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2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209" b="1" dirty="0">
                <a:solidFill>
                  <a:srgbClr val="002060"/>
                </a:solidFill>
              </a:rPr>
              <a:t>Kasvu keskimäärin: </a:t>
            </a:r>
            <a:endParaRPr lang="fi-FI" sz="1209" b="1" dirty="0" smtClean="0">
              <a:solidFill>
                <a:srgbClr val="002060"/>
              </a:solidFill>
            </a:endParaRPr>
          </a:p>
          <a:p>
            <a:r>
              <a:rPr lang="fi-FI" sz="1209" b="1" dirty="0" smtClean="0">
                <a:solidFill>
                  <a:srgbClr val="002060"/>
                </a:solidFill>
              </a:rPr>
              <a:t>+1,9 %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35" name="Line 49"/>
          <p:cNvSpPr>
            <a:spLocks noChangeShapeType="1"/>
          </p:cNvSpPr>
          <p:nvPr/>
        </p:nvSpPr>
        <p:spPr bwMode="auto">
          <a:xfrm>
            <a:off x="917127" y="3982018"/>
            <a:ext cx="7544742" cy="7999"/>
          </a:xfrm>
          <a:prstGeom prst="line">
            <a:avLst/>
          </a:prstGeom>
          <a:noFill/>
          <a:ln w="31750">
            <a:solidFill>
              <a:srgbClr val="00206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i-FI" sz="1814">
              <a:solidFill>
                <a:srgbClr val="002664"/>
              </a:solidFill>
            </a:endParaRPr>
          </a:p>
        </p:txBody>
      </p:sp>
      <p:cxnSp>
        <p:nvCxnSpPr>
          <p:cNvPr id="36" name="Suora nuoliyhdysviiva 35"/>
          <p:cNvCxnSpPr/>
          <p:nvPr/>
        </p:nvCxnSpPr>
        <p:spPr bwMode="auto">
          <a:xfrm>
            <a:off x="2085319" y="3564842"/>
            <a:ext cx="169900" cy="40061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859255071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D751D3-BE44-4788-B209-239F389F149F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18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503771"/>
            <a:ext cx="9506249" cy="1008000"/>
          </a:xfrm>
        </p:spPr>
        <p:txBody>
          <a:bodyPr/>
          <a:lstStyle/>
          <a:p>
            <a:r>
              <a:rPr lang="fi-FI" dirty="0"/>
              <a:t>Pitkän ajan konsensus-ennusteet lupaavat </a:t>
            </a:r>
            <a:br>
              <a:rPr lang="fi-FI" dirty="0"/>
            </a:br>
            <a:r>
              <a:rPr lang="fi-FI" dirty="0"/>
              <a:t>Euroalueelle heikkoa kasvua</a:t>
            </a:r>
            <a:br>
              <a:rPr lang="fi-FI" dirty="0"/>
            </a:br>
            <a:r>
              <a:rPr lang="fi-FI" sz="2000" b="0" dirty="0"/>
              <a:t>Bkt:n vuosimuutos, % </a:t>
            </a:r>
            <a:r>
              <a:rPr lang="fi-FI" b="0" dirty="0"/>
              <a:t/>
            </a:r>
            <a:br>
              <a:rPr lang="fi-FI" b="0" dirty="0"/>
            </a:br>
            <a:endParaRPr lang="fi-FI" b="0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368351" y="6480326"/>
            <a:ext cx="3919035" cy="362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7385" tIns="43693" rIns="87385" bIns="43693"/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Consensus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Forecasts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b="0" dirty="0" err="1">
                <a:solidFill>
                  <a:srgbClr val="002664"/>
                </a:solidFill>
                <a:ea typeface="ＭＳ Ｐゴシック" pitchFamily="34" charset="-128"/>
              </a:rPr>
              <a:t>April</a:t>
            </a:r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 2015</a:t>
            </a:r>
            <a:endParaRPr lang="en-US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032243"/>
              </p:ext>
            </p:extLst>
          </p:nvPr>
        </p:nvGraphicFramePr>
        <p:xfrm>
          <a:off x="431654" y="1428949"/>
          <a:ext cx="9289626" cy="485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30832101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Päivämäärän paikkamerkki 3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32C46995-E9B3-43C6-9F96-6F8B842673C4}" type="datetime1">
              <a:rPr lang="fi-FI" sz="60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10.8.2015</a:t>
            </a:fld>
            <a:endParaRPr lang="fi-FI" sz="6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/>
              <a:pPr/>
              <a:t>19</a:t>
            </a:fld>
            <a:endParaRPr lang="fi-FI" dirty="0"/>
          </a:p>
        </p:txBody>
      </p:sp>
      <p:sp>
        <p:nvSpPr>
          <p:cNvPr id="150532" name="Rectangle 2"/>
          <p:cNvSpPr>
            <a:spLocks noChangeArrowheads="1"/>
          </p:cNvSpPr>
          <p:nvPr/>
        </p:nvSpPr>
        <p:spPr bwMode="auto">
          <a:xfrm>
            <a:off x="432247" y="486398"/>
            <a:ext cx="8743968" cy="447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 anchor="ctr"/>
          <a:lstStyle/>
          <a:p>
            <a:pPr defTabSz="1124830"/>
            <a:r>
              <a:rPr lang="fi-FI" sz="3000" b="1" dirty="0">
                <a:solidFill>
                  <a:srgbClr val="002664"/>
                </a:solidFill>
              </a:rPr>
              <a:t>Globaali rakennemuutos on siirtänyt työtä ja pääomia Aasiaan</a:t>
            </a:r>
          </a:p>
          <a:p>
            <a:pPr defTabSz="1124830"/>
            <a:r>
              <a:rPr lang="fi-FI" sz="2000" dirty="0">
                <a:solidFill>
                  <a:srgbClr val="002664"/>
                </a:solidFill>
              </a:rPr>
              <a:t>Teollisuustuotannon jakauma maailmassa 1950-2010, %</a:t>
            </a:r>
          </a:p>
        </p:txBody>
      </p:sp>
      <p:graphicFrame>
        <p:nvGraphicFramePr>
          <p:cNvPr id="15053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333945"/>
              </p:ext>
            </p:extLst>
          </p:nvPr>
        </p:nvGraphicFramePr>
        <p:xfrm>
          <a:off x="0" y="1423895"/>
          <a:ext cx="9865295" cy="4862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44" name="Kaavio" r:id="rId4" imgW="7772535" imgH="4114800" progId="MSGraph.Chart.8">
                  <p:embed followColorScheme="full"/>
                </p:oleObj>
              </mc:Choice>
              <mc:Fallback>
                <p:oleObj name="Kaavio" r:id="rId4" imgW="7772535" imgH="41148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423895"/>
                        <a:ext cx="9865295" cy="48625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4" name="Text Box 4"/>
          <p:cNvSpPr txBox="1">
            <a:spLocks noChangeArrowheads="1"/>
          </p:cNvSpPr>
          <p:nvPr/>
        </p:nvSpPr>
        <p:spPr bwMode="auto">
          <a:xfrm>
            <a:off x="1919188" y="5705579"/>
            <a:ext cx="6023978" cy="352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613" b="0">
                <a:solidFill>
                  <a:srgbClr val="002664"/>
                </a:solidFill>
                <a:ea typeface="ＭＳ Ｐゴシック" pitchFamily="34" charset="-128"/>
              </a:rPr>
              <a:t>   </a:t>
            </a:r>
          </a:p>
        </p:txBody>
      </p:sp>
      <p:sp>
        <p:nvSpPr>
          <p:cNvPr id="150535" name="Text Box 5"/>
          <p:cNvSpPr txBox="1">
            <a:spLocks noChangeArrowheads="1"/>
          </p:cNvSpPr>
          <p:nvPr/>
        </p:nvSpPr>
        <p:spPr bwMode="auto">
          <a:xfrm>
            <a:off x="1296343" y="6334543"/>
            <a:ext cx="5116781" cy="441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Teollisuustuotannon ostovoimakorjatut osuudet. </a:t>
            </a:r>
          </a:p>
          <a:p>
            <a:r>
              <a:rPr lang="fi-FI" sz="1100" b="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b="0" dirty="0" err="1">
                <a:solidFill>
                  <a:srgbClr val="002664"/>
                </a:solidFill>
              </a:rPr>
              <a:t>Maddison</a:t>
            </a:r>
            <a:r>
              <a:rPr lang="fi-FI" sz="1100" b="0" dirty="0">
                <a:solidFill>
                  <a:srgbClr val="002664"/>
                </a:solidFill>
              </a:rPr>
              <a:t> (</a:t>
            </a:r>
            <a:r>
              <a:rPr lang="fi-FI" sz="1100" b="0" dirty="0" err="1">
                <a:solidFill>
                  <a:srgbClr val="002664"/>
                </a:solidFill>
              </a:rPr>
              <a:t>Historical</a:t>
            </a:r>
            <a:r>
              <a:rPr lang="fi-FI" sz="1100" b="0" dirty="0">
                <a:solidFill>
                  <a:srgbClr val="002664"/>
                </a:solidFill>
              </a:rPr>
              <a:t> </a:t>
            </a:r>
            <a:r>
              <a:rPr lang="fi-FI" sz="1100" b="0" dirty="0" err="1">
                <a:solidFill>
                  <a:srgbClr val="002664"/>
                </a:solidFill>
              </a:rPr>
              <a:t>Statistics</a:t>
            </a:r>
            <a:r>
              <a:rPr lang="fi-FI" sz="1100" b="0" dirty="0">
                <a:solidFill>
                  <a:srgbClr val="002664"/>
                </a:solidFill>
              </a:rPr>
              <a:t>), IMF ja ETLA </a:t>
            </a:r>
            <a:endParaRPr lang="fi-FI" sz="1100" b="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50537" name="Text Box 7"/>
          <p:cNvSpPr txBox="1">
            <a:spLocks noChangeArrowheads="1"/>
          </p:cNvSpPr>
          <p:nvPr/>
        </p:nvSpPr>
        <p:spPr bwMode="auto">
          <a:xfrm>
            <a:off x="5402374" y="4689583"/>
            <a:ext cx="41855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>
                <a:solidFill>
                  <a:srgbClr val="002664"/>
                </a:solidFill>
                <a:ea typeface="ＭＳ Ｐゴシック" pitchFamily="34" charset="-128"/>
              </a:rPr>
              <a:t>  </a:t>
            </a:r>
            <a:endParaRPr lang="fi-FI" sz="1310">
              <a:solidFill>
                <a:srgbClr val="002664"/>
              </a:solidFill>
              <a:latin typeface="Times" pitchFamily="18" charset="0"/>
              <a:ea typeface="ＭＳ Ｐゴシック" pitchFamily="34" charset="-128"/>
            </a:endParaRPr>
          </a:p>
        </p:txBody>
      </p:sp>
      <p:sp>
        <p:nvSpPr>
          <p:cNvPr id="150539" name="Text Box 9"/>
          <p:cNvSpPr txBox="1">
            <a:spLocks noChangeArrowheads="1"/>
          </p:cNvSpPr>
          <p:nvPr/>
        </p:nvSpPr>
        <p:spPr bwMode="auto">
          <a:xfrm>
            <a:off x="8667963" y="3527988"/>
            <a:ext cx="1124795" cy="30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endParaRPr lang="fi-FI" sz="1411" b="0">
              <a:solidFill>
                <a:srgbClr val="002664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149160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Teknologiateollisuus on viiden toimialan kokonaisuus</a:t>
            </a:r>
            <a:endParaRPr lang="fi-FI" dirty="0"/>
          </a:p>
        </p:txBody>
      </p:sp>
      <p:sp>
        <p:nvSpPr>
          <p:cNvPr id="6" name="Ylänuoli 10"/>
          <p:cNvSpPr>
            <a:spLocks noChangeArrowheads="1"/>
          </p:cNvSpPr>
          <p:nvPr/>
        </p:nvSpPr>
        <p:spPr bwMode="auto">
          <a:xfrm>
            <a:off x="4668590" y="4074451"/>
            <a:ext cx="813384" cy="1916855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defTabSz="812394"/>
            <a:endParaRPr lang="fi-FI" sz="1613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Ylänuoli 6"/>
          <p:cNvSpPr/>
          <p:nvPr/>
        </p:nvSpPr>
        <p:spPr bwMode="auto">
          <a:xfrm rot="17274224">
            <a:off x="649870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Ylänuoli 7"/>
          <p:cNvSpPr/>
          <p:nvPr/>
        </p:nvSpPr>
        <p:spPr bwMode="auto">
          <a:xfrm rot="12971679">
            <a:off x="5322710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9" name="Ylänuoli 8"/>
          <p:cNvSpPr/>
          <p:nvPr/>
        </p:nvSpPr>
        <p:spPr bwMode="auto">
          <a:xfrm rot="8640000">
            <a:off x="4024424" y="2099294"/>
            <a:ext cx="813384" cy="1871351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0" name="Ylänuoli 9"/>
          <p:cNvSpPr/>
          <p:nvPr/>
        </p:nvSpPr>
        <p:spPr bwMode="auto">
          <a:xfrm rot="4320000">
            <a:off x="2864072" y="2767633"/>
            <a:ext cx="813384" cy="3503807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222475" y="3706878"/>
            <a:ext cx="3047344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Abloy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Cargotec</a:t>
            </a:r>
            <a:r>
              <a:rPr lang="en-GB" sz="1411" b="0" dirty="0">
                <a:solidFill>
                  <a:srgbClr val="002664"/>
                </a:solidFill>
              </a:rPr>
              <a:t>, Finn-Power, </a:t>
            </a:r>
            <a:r>
              <a:rPr lang="en-GB" sz="1411" b="0" dirty="0" err="1">
                <a:solidFill>
                  <a:srgbClr val="002664"/>
                </a:solidFill>
              </a:rPr>
              <a:t>Fiskars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Glaston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Konecranes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Metso</a:t>
            </a:r>
            <a:r>
              <a:rPr lang="en-GB" sz="1411" b="0" dirty="0">
                <a:solidFill>
                  <a:srgbClr val="002664"/>
                </a:solidFill>
              </a:rPr>
              <a:t>, Meyer Turku, </a:t>
            </a:r>
            <a:r>
              <a:rPr lang="en-GB" sz="1411" b="0" dirty="0" err="1">
                <a:solidFill>
                  <a:srgbClr val="002664"/>
                </a:solidFill>
              </a:rPr>
              <a:t>Normet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Oras</a:t>
            </a:r>
            <a:r>
              <a:rPr lang="en-GB" sz="1411" b="0" dirty="0">
                <a:solidFill>
                  <a:srgbClr val="002664"/>
                </a:solidFill>
              </a:rPr>
              <a:t>, Patria, </a:t>
            </a:r>
            <a:r>
              <a:rPr lang="en-GB" sz="1411" b="0" dirty="0" err="1">
                <a:solidFill>
                  <a:srgbClr val="002664"/>
                </a:solidFill>
              </a:rPr>
              <a:t>Pemamek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Ponsse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Stala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Valmet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Valtra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Wärtsilä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232330" y="1855998"/>
            <a:ext cx="2706063" cy="1375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ABB, </a:t>
            </a:r>
            <a:r>
              <a:rPr lang="en-GB" sz="1411" b="0" dirty="0" err="1">
                <a:solidFill>
                  <a:srgbClr val="002664"/>
                </a:solidFill>
              </a:rPr>
              <a:t>Ensto</a:t>
            </a:r>
            <a:r>
              <a:rPr lang="en-GB" sz="1411" b="0" dirty="0">
                <a:solidFill>
                  <a:srgbClr val="002664"/>
                </a:solidFill>
              </a:rPr>
              <a:t>, Microsoft Mobile, Murata Electronics, Nokia, </a:t>
            </a:r>
            <a:r>
              <a:rPr lang="en-GB" sz="1411" b="0" dirty="0" err="1">
                <a:solidFill>
                  <a:srgbClr val="002664"/>
                </a:solidFill>
              </a:rPr>
              <a:t>Planmeca</a:t>
            </a:r>
            <a:r>
              <a:rPr lang="en-GB" sz="1411" b="0" dirty="0">
                <a:solidFill>
                  <a:srgbClr val="002664"/>
                </a:solidFill>
              </a:rPr>
              <a:t>, Polar Electro, </a:t>
            </a:r>
            <a:r>
              <a:rPr lang="en-GB" sz="1411" b="0" dirty="0" err="1">
                <a:solidFill>
                  <a:srgbClr val="002664"/>
                </a:solidFill>
              </a:rPr>
              <a:t>Suunto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Vacon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Vaisala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3009" y="3591382"/>
            <a:ext cx="2525471" cy="1592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r>
              <a:rPr lang="en-GB" sz="1411" b="0" dirty="0" err="1">
                <a:solidFill>
                  <a:srgbClr val="002664"/>
                </a:solidFill>
              </a:rPr>
              <a:t>Affecto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Basware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Bilot</a:t>
            </a:r>
            <a:r>
              <a:rPr lang="en-GB" sz="1411" b="0" dirty="0">
                <a:solidFill>
                  <a:srgbClr val="002664"/>
                </a:solidFill>
              </a:rPr>
              <a:t>, CGI, </a:t>
            </a:r>
            <a:r>
              <a:rPr lang="en-GB" sz="1411" b="0" dirty="0" err="1">
                <a:solidFill>
                  <a:srgbClr val="002664"/>
                </a:solidFill>
              </a:rPr>
              <a:t>Codebakers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Comptel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Digia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Efecte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Enfo</a:t>
            </a:r>
            <a:r>
              <a:rPr lang="en-GB" sz="1411" b="0" dirty="0">
                <a:solidFill>
                  <a:srgbClr val="002664"/>
                </a:solidFill>
              </a:rPr>
              <a:t>, F-Secure, Fujitsu Finland, IBM, </a:t>
            </a:r>
            <a:r>
              <a:rPr lang="en-GB" sz="1411" b="0" dirty="0" err="1">
                <a:solidFill>
                  <a:srgbClr val="002664"/>
                </a:solidFill>
              </a:rPr>
              <a:t>Innofactor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Knowit</a:t>
            </a:r>
            <a:r>
              <a:rPr lang="en-GB" sz="1411" b="0" dirty="0">
                <a:solidFill>
                  <a:srgbClr val="002664"/>
                </a:solidFill>
              </a:rPr>
              <a:t>, Microsoft, </a:t>
            </a:r>
            <a:r>
              <a:rPr lang="en-GB" sz="1411" b="0" dirty="0" err="1">
                <a:solidFill>
                  <a:srgbClr val="002664"/>
                </a:solidFill>
              </a:rPr>
              <a:t>Nixu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Tieto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67166" y="2021084"/>
            <a:ext cx="2525471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r>
              <a:rPr lang="en-GB" sz="1411" b="0" dirty="0">
                <a:solidFill>
                  <a:srgbClr val="002664"/>
                </a:solidFill>
              </a:rPr>
              <a:t>Boliden, </a:t>
            </a:r>
            <a:r>
              <a:rPr lang="en-GB" sz="1411" b="0" dirty="0" err="1">
                <a:solidFill>
                  <a:srgbClr val="002664"/>
                </a:solidFill>
              </a:rPr>
              <a:t>Componenta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Kuusakoski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Luvata</a:t>
            </a:r>
            <a:r>
              <a:rPr lang="en-GB" sz="1411" b="0" dirty="0">
                <a:solidFill>
                  <a:srgbClr val="002664"/>
                </a:solidFill>
              </a:rPr>
              <a:t>, Norilsk Nickel, </a:t>
            </a:r>
            <a:r>
              <a:rPr lang="en-GB" sz="1411" b="0" dirty="0" err="1">
                <a:solidFill>
                  <a:srgbClr val="002664"/>
                </a:solidFill>
              </a:rPr>
              <a:t>Outokumpu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Outotec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Ovako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Sacotec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>
                <a:solidFill>
                  <a:srgbClr val="002664"/>
                </a:solidFill>
              </a:rPr>
              <a:t>SSAB </a:t>
            </a:r>
            <a:r>
              <a:rPr lang="en-GB" sz="1411" b="0" dirty="0">
                <a:solidFill>
                  <a:srgbClr val="002664"/>
                </a:solidFill>
              </a:rPr>
              <a:t>…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789376" y="5250111"/>
            <a:ext cx="2717440" cy="115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808" tIns="35903" rIns="71808" bIns="35903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r>
              <a:rPr lang="fi-FI" sz="1411" b="0" dirty="0">
                <a:solidFill>
                  <a:srgbClr val="002664"/>
                </a:solidFill>
              </a:rPr>
              <a:t>A-Insinöörit, </a:t>
            </a:r>
            <a:r>
              <a:rPr lang="fi-FI" sz="1411" b="0" dirty="0" err="1">
                <a:solidFill>
                  <a:srgbClr val="002664"/>
                </a:solidFill>
              </a:rPr>
              <a:t>Citec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Elomatic</a:t>
            </a:r>
            <a:r>
              <a:rPr lang="fi-FI" sz="1411" b="0" dirty="0">
                <a:solidFill>
                  <a:srgbClr val="002664"/>
                </a:solidFill>
              </a:rPr>
              <a:t>, </a:t>
            </a:r>
            <a:r>
              <a:rPr lang="fi-FI" sz="1411" b="0" dirty="0" err="1">
                <a:solidFill>
                  <a:srgbClr val="002664"/>
                </a:solidFill>
              </a:rPr>
              <a:t>Etteplan</a:t>
            </a:r>
            <a:r>
              <a:rPr lang="fi-FI" sz="1411" b="0" dirty="0">
                <a:solidFill>
                  <a:srgbClr val="002664"/>
                </a:solidFill>
              </a:rPr>
              <a:t>, FCG, Granlund, Neste </a:t>
            </a:r>
            <a:r>
              <a:rPr lang="fi-FI" sz="1411" b="0" dirty="0" err="1">
                <a:solidFill>
                  <a:srgbClr val="002664"/>
                </a:solidFill>
              </a:rPr>
              <a:t>Jacobs</a:t>
            </a:r>
            <a:r>
              <a:rPr lang="fi-FI" sz="1411" b="0" dirty="0">
                <a:solidFill>
                  <a:srgbClr val="002664"/>
                </a:solidFill>
              </a:rPr>
              <a:t>, Pöyry, Ramboll, </a:t>
            </a:r>
          </a:p>
          <a:p>
            <a:r>
              <a:rPr lang="fi-FI" sz="1411" b="0" dirty="0" err="1">
                <a:solidFill>
                  <a:srgbClr val="002664"/>
                </a:solidFill>
              </a:rPr>
              <a:t>Rejlers</a:t>
            </a:r>
            <a:r>
              <a:rPr lang="fi-FI" sz="1411" b="0" dirty="0">
                <a:solidFill>
                  <a:srgbClr val="002664"/>
                </a:solidFill>
              </a:rPr>
              <a:t>, SITO, SWECO, WSP...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10763D9-FEEF-4DA7-8594-FA0027F02EF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20853465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EBE5E37-691C-44C5-B728-E4A7172BE1C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Teollisuustuotannon kasvu Kiinassa on </a:t>
            </a:r>
            <a:r>
              <a:rPr lang="fi-FI" dirty="0" smtClean="0">
                <a:solidFill>
                  <a:srgbClr val="002060"/>
                </a:solidFill>
                <a:ea typeface="ＭＳ Ｐゴシック" pitchFamily="34" charset="-128"/>
              </a:rPr>
              <a:t>ollut omassa </a:t>
            </a:r>
            <a:r>
              <a:rPr lang="fi-FI" dirty="0">
                <a:solidFill>
                  <a:srgbClr val="002060"/>
                </a:solidFill>
                <a:ea typeface="ＭＳ Ｐゴシック" pitchFamily="34" charset="-128"/>
              </a:rPr>
              <a:t>luokassaan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488677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1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296343" y="6460792"/>
            <a:ext cx="280076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017626"/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Consensus</a:t>
            </a:r>
            <a:r>
              <a:rPr lang="fi-FI" sz="1100" dirty="0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latin typeface="Arial" charset="0"/>
                <a:ea typeface="ＭＳ Ｐゴシック" pitchFamily="34" charset="-128"/>
                <a:cs typeface="Arial Unicode MS" pitchFamily="34" charset="-128"/>
              </a:rPr>
              <a:t>Forecasts</a:t>
            </a:r>
            <a:endParaRPr lang="fi-FI" sz="1100" dirty="0">
              <a:solidFill>
                <a:srgbClr val="002664"/>
              </a:solidFill>
              <a:latin typeface="Arial" charset="0"/>
              <a:ea typeface="ＭＳ Ｐゴシック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70152591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1AF998-EEC3-4682-A37C-453D3A803549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chemeClr val="bg2"/>
                </a:solidFill>
              </a:rPr>
              <a:t>Suomea koskevia suhdanne-ennusteita</a:t>
            </a:r>
          </a:p>
        </p:txBody>
      </p:sp>
      <p:graphicFrame>
        <p:nvGraphicFramePr>
          <p:cNvPr id="6" name="Taulukko 5"/>
          <p:cNvGraphicFramePr>
            <a:graphicFrameLocks noGrp="1"/>
          </p:cNvGraphicFramePr>
          <p:nvPr>
            <p:extLst/>
          </p:nvPr>
        </p:nvGraphicFramePr>
        <p:xfrm>
          <a:off x="648271" y="1727795"/>
          <a:ext cx="8784971" cy="4392489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088"/>
                <a:gridCol w="720080"/>
                <a:gridCol w="467783"/>
                <a:gridCol w="542851"/>
                <a:gridCol w="542851"/>
                <a:gridCol w="542851"/>
                <a:gridCol w="542851"/>
                <a:gridCol w="542851"/>
                <a:gridCol w="542851"/>
                <a:gridCol w="591319"/>
                <a:gridCol w="591319"/>
                <a:gridCol w="591319"/>
                <a:gridCol w="591319"/>
                <a:gridCol w="591319"/>
                <a:gridCol w="591319"/>
              </a:tblGrid>
              <a:tr h="593886"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Ennustaja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err="1" smtClean="0">
                          <a:solidFill>
                            <a:srgbClr val="000000"/>
                          </a:solidFill>
                          <a:effectLst/>
                        </a:rPr>
                        <a:t>Julkaisu-pvm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BKT:n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Yksityisen kulutuksen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Viennin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Investointien muutos-%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Inflaatio, % *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rgbClr val="000000"/>
                          </a:solidFill>
                          <a:effectLst/>
                        </a:rPr>
                        <a:t>Työttömyysaste, %</a:t>
                      </a:r>
                      <a:endParaRPr lang="fi-FI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rgbClr val="00B0F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7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l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2014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2015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2016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/>
                </a:tc>
              </a:tr>
              <a:tr h="313927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Danske 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Bank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91441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Nordea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1345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OP-Pohjola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22.1.2015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22035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22035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VM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17.6.2015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2566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Suomen </a:t>
                      </a:r>
                      <a:r>
                        <a:rPr lang="fi-FI" sz="1000" b="1" kern="1200" dirty="0" smtClean="0">
                          <a:solidFill>
                            <a:srgbClr val="002664"/>
                          </a:solidFill>
                          <a:latin typeface="+mn-lt"/>
                          <a:ea typeface="Arial Unicode MS"/>
                          <a:cs typeface="Arial Unicode MS"/>
                        </a:rPr>
                        <a:t>Pank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ki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10.6.2015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ETLA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PTT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PT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25.3.2015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-0,8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387784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Euroopan </a:t>
                      </a:r>
                      <a:r>
                        <a:rPr lang="fi-FI" sz="1000" b="1" u="none" strike="noStrike" dirty="0" smtClean="0">
                          <a:solidFill>
                            <a:schemeClr val="bg2"/>
                          </a:solidFill>
                          <a:effectLst/>
                        </a:rPr>
                        <a:t>komissio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4.11.2014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173929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OECD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25.11.2014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IMF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7.10.2014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</a:tr>
              <a:tr h="206042">
                <a:tc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solidFill>
                            <a:schemeClr val="bg2"/>
                          </a:solidFill>
                          <a:effectLst/>
                        </a:rPr>
                        <a:t>Keskiarvo</a:t>
                      </a:r>
                      <a:endParaRPr lang="fi-FI" sz="1000" b="1" i="0" u="none" strike="noStrike" dirty="0">
                        <a:solidFill>
                          <a:schemeClr val="bg2"/>
                        </a:solidFill>
                        <a:effectLst/>
                        <a:latin typeface="Arial"/>
                      </a:endParaRPr>
                    </a:p>
                  </a:txBody>
                  <a:tcPr marL="6926" marR="6926" marT="6926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0,6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3,2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-2,0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0,4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1,1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dirty="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8,9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000" b="0" u="none" strike="noStrike" kern="1200" smtClean="0">
                          <a:solidFill>
                            <a:schemeClr val="bg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8,7</a:t>
                      </a:r>
                      <a:endParaRPr lang="fi-FI" sz="1000" b="0" u="none" strike="noStrike" kern="1200" dirty="0">
                        <a:solidFill>
                          <a:schemeClr val="bg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336890"/>
            <a:ext cx="64807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*) Euroopan komissio, OECD ja IMF raportoivat yhdenmukaistetun kuluttajahintaindeksin</a:t>
            </a:r>
          </a:p>
          <a:p>
            <a:pPr defTabSz="914400"/>
            <a:r>
              <a:rPr lang="fi-FI" sz="1100" dirty="0" smtClean="0">
                <a:solidFill>
                  <a:srgbClr val="002664"/>
                </a:solidFill>
                <a:ea typeface="Arial Unicode MS"/>
                <a:cs typeface="Arial Unicode MS"/>
              </a:rPr>
              <a:t>Koottu 17.6.2015</a:t>
            </a:r>
            <a:endParaRPr lang="fi-FI" sz="1100" dirty="0">
              <a:solidFill>
                <a:srgbClr val="002664"/>
              </a:solidFill>
              <a:ea typeface="Arial Unicode MS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53404408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tsikko 17"/>
          <p:cNvSpPr>
            <a:spLocks noGrp="1"/>
          </p:cNvSpPr>
          <p:nvPr>
            <p:ph type="ctrTitle"/>
          </p:nvPr>
        </p:nvSpPr>
        <p:spPr>
          <a:xfrm>
            <a:off x="1307664" y="2004493"/>
            <a:ext cx="7680913" cy="2232249"/>
          </a:xfrm>
        </p:spPr>
        <p:txBody>
          <a:bodyPr/>
          <a:lstStyle/>
          <a:p>
            <a:r>
              <a:rPr lang="fi-FI" dirty="0" smtClean="0"/>
              <a:t>Teknologiateollisuuden näkymät Suomessa</a:t>
            </a:r>
            <a:endParaRPr lang="fi-FI" dirty="0"/>
          </a:p>
        </p:txBody>
      </p:sp>
      <p:sp>
        <p:nvSpPr>
          <p:cNvPr id="20" name="Päivämäärän paikkamerkki 19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9455B9F-5997-40AA-9FA3-FF029C97A104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21" name="Dian numeron paikkamerkki 2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957954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38B4411-4DC4-4E8B-9883-E2A7DD44390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23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liikevaihto* Suomessa on pudonnut </a:t>
            </a:r>
            <a:r>
              <a:rPr lang="fi-FI" dirty="0" smtClean="0"/>
              <a:t>lähes 20 </a:t>
            </a:r>
            <a:r>
              <a:rPr lang="fi-FI" dirty="0"/>
              <a:t>miljardilla eurolla vuodesta 2008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9800942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4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7417023" y="4968155"/>
            <a:ext cx="2175908" cy="1022353"/>
          </a:xfrm>
          <a:prstGeom prst="rect">
            <a:avLst/>
          </a:prstGeom>
          <a:noFill/>
        </p:spPr>
        <p:txBody>
          <a:bodyPr wrap="square" lIns="31995" tIns="31995" rIns="31995" bIns="31995" rtlCol="0">
            <a:spAutoFit/>
          </a:bodyPr>
          <a:lstStyle/>
          <a:p>
            <a:pPr defTabSz="812394"/>
            <a:r>
              <a:rPr lang="fi-FI" sz="1245" dirty="0">
                <a:solidFill>
                  <a:srgbClr val="002060"/>
                </a:solidFill>
              </a:rPr>
              <a:t>*) Teknologiateollisuuden liikevaihto Suomessa oli </a:t>
            </a:r>
            <a:r>
              <a:rPr lang="fi-FI" sz="1245" dirty="0" smtClean="0">
                <a:solidFill>
                  <a:srgbClr val="002060"/>
                </a:solidFill>
              </a:rPr>
              <a:t>67 </a:t>
            </a:r>
            <a:r>
              <a:rPr lang="fi-FI" sz="1245" dirty="0">
                <a:solidFill>
                  <a:srgbClr val="002060"/>
                </a:solidFill>
              </a:rPr>
              <a:t>miljardia euroa vuonna 2014 </a:t>
            </a:r>
            <a:br>
              <a:rPr lang="fi-FI" sz="1245" dirty="0">
                <a:solidFill>
                  <a:srgbClr val="002060"/>
                </a:solidFill>
              </a:rPr>
            </a:br>
            <a:r>
              <a:rPr lang="fi-FI" sz="1245" dirty="0">
                <a:solidFill>
                  <a:srgbClr val="002060"/>
                </a:solidFill>
              </a:rPr>
              <a:t>ja 86 miljardia euroa vuonna 2008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480326"/>
            <a:ext cx="53117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Tilastokeskus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2457454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12ADF4D-0737-48B0-AFA1-B947AE4825B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24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801" y="503771"/>
            <a:ext cx="9505501" cy="1008000"/>
          </a:xfrm>
        </p:spPr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liikevaihto Suomessa* </a:t>
            </a:r>
            <a:r>
              <a:rPr lang="fi-FI" dirty="0"/>
              <a:t>kasvoi 2 % vuonna </a:t>
            </a:r>
            <a:r>
              <a:rPr lang="fi-FI" dirty="0" smtClean="0"/>
              <a:t>2014, alkuvuonna 4 %</a:t>
            </a:r>
            <a:r>
              <a:rPr lang="fi-FI" sz="1814" b="0" dirty="0"/>
              <a:t/>
            </a:r>
            <a:br>
              <a:rPr lang="fi-FI" sz="1814" b="0" dirty="0"/>
            </a:b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>
            <a:off x="1368351" y="6355424"/>
            <a:ext cx="671369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verran globaalien suomalaisyritysten ulkomaantoimintoja. 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Lähde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6930196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0937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D9675CD-5D81-4162-B305-FB171860AF5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25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</a:t>
            </a:r>
            <a:r>
              <a:rPr lang="fi-FI" dirty="0" smtClean="0"/>
              <a:t>päätoimialojen liikevaihto Suomessa* on kehittynyt epäyhtenäisesti</a:t>
            </a:r>
            <a:endParaRPr lang="fi-FI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048275"/>
            <a:ext cx="741682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Osuudet liikevaihdosta 2014: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kone-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 ja metallituoteteollisuus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40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%, elektroniikka- ja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sähköteollisuus 23 %, tietotekniikka-ala 15 %, metallien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jalostus 14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%, suunnittelu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ja konsultointi 8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%.</a:t>
            </a:r>
          </a:p>
          <a:p>
            <a:r>
              <a:rPr lang="fi-FI" sz="1100" dirty="0" smtClean="0">
                <a:solidFill>
                  <a:srgbClr val="002664"/>
                </a:solidFill>
                <a:ea typeface="ＭＳ Ｐゴシック" pitchFamily="-128" charset="-128"/>
              </a:rPr>
              <a:t>*) Liikevaihtotiedot saattavat sisältää jonkin 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verran globaalien suomalaisyritysten ulkomaantoimintoja.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-128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-128" charset="-128"/>
              </a:rPr>
              <a:t>, Tilastokeskus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944558"/>
              </p:ext>
            </p:extLst>
          </p:nvPr>
        </p:nvGraphicFramePr>
        <p:xfrm>
          <a:off x="431800" y="1746334"/>
          <a:ext cx="9502775" cy="4373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3739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307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19EF439-E729-4F08-8BEF-16C750E30EFA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31653" y="287635"/>
            <a:ext cx="9649666" cy="1008000"/>
          </a:xfrm>
        </p:spPr>
        <p:txBody>
          <a:bodyPr/>
          <a:lstStyle/>
          <a:p>
            <a:r>
              <a:rPr lang="fi-FI" dirty="0"/>
              <a:t>Teknologiateollisuuden* uudet tilaukset </a:t>
            </a:r>
            <a:r>
              <a:rPr lang="fi-FI" dirty="0" smtClean="0"/>
              <a:t>Suomessa</a:t>
            </a:r>
            <a:br>
              <a:rPr lang="fi-FI" dirty="0" smtClean="0"/>
            </a:br>
            <a:r>
              <a:rPr lang="fi-FI" sz="2000" b="0" dirty="0" smtClean="0"/>
              <a:t>Kasvu johtuu erityisesti laivatilauksista, jotka vaikuttavat liikevaihtoon usean vuoden ajan </a:t>
            </a:r>
            <a:endParaRPr lang="fi-FI" sz="2000" b="0" dirty="0"/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>
            <p:extLst/>
          </p:nvPr>
        </p:nvGraphicFramePr>
        <p:xfrm>
          <a:off x="216223" y="1600066"/>
          <a:ext cx="9577064" cy="3907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1296343" y="6344597"/>
            <a:ext cx="6397842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</a:rPr>
              <a:t>-kesäkuu </a:t>
            </a:r>
            <a:r>
              <a:rPr lang="fi-FI" sz="1100" dirty="0">
                <a:solidFill>
                  <a:srgbClr val="002060"/>
                </a:solidFill>
              </a:rPr>
              <a:t>2015. </a:t>
            </a: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6480919" y="5616227"/>
            <a:ext cx="1521649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*) Pl. metallien jalostus ja pelialan yritykset. 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224335" y="5507920"/>
          <a:ext cx="5128715" cy="8038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5414"/>
                <a:gridCol w="1282177"/>
                <a:gridCol w="1221124"/>
              </a:tblGrid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296343" y="5172044"/>
          <a:ext cx="6840759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887"/>
                <a:gridCol w="668824"/>
                <a:gridCol w="568193"/>
                <a:gridCol w="669205"/>
                <a:gridCol w="594848"/>
                <a:gridCol w="594848"/>
                <a:gridCol w="669205"/>
                <a:gridCol w="594848"/>
                <a:gridCol w="669205"/>
                <a:gridCol w="594848"/>
                <a:gridCol w="594848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152327" y="158377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301057215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61E85AB-A1D6-4E32-8404-2F7E88CD82B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60239" y="287635"/>
            <a:ext cx="9721080" cy="1008000"/>
          </a:xfrm>
        </p:spPr>
        <p:txBody>
          <a:bodyPr/>
          <a:lstStyle/>
          <a:p>
            <a:r>
              <a:rPr lang="fi-FI" dirty="0"/>
              <a:t>Teknologiateollisuuden* </a:t>
            </a:r>
            <a:r>
              <a:rPr lang="fi-FI" dirty="0" smtClean="0"/>
              <a:t>tilauskanta Suomessa</a:t>
            </a:r>
            <a:br>
              <a:rPr lang="fi-FI" dirty="0" smtClean="0"/>
            </a:br>
            <a:r>
              <a:rPr lang="fi-FI" sz="2000" b="0" dirty="0"/>
              <a:t>K</a:t>
            </a:r>
            <a:r>
              <a:rPr lang="fi-FI" sz="2000" b="0" dirty="0" smtClean="0"/>
              <a:t>asvu johtuu erityisesti </a:t>
            </a:r>
            <a:r>
              <a:rPr lang="fi-FI" sz="2000" b="0" dirty="0"/>
              <a:t>laivatilauksista, jotka vaikuttavat liikevaihtoon usean vuoden ajan  </a:t>
            </a: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/>
          </p:nvPr>
        </p:nvGraphicFramePr>
        <p:xfrm>
          <a:off x="216224" y="1641619"/>
          <a:ext cx="9650264" cy="38535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09134" y="6344597"/>
            <a:ext cx="5912299" cy="41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30.6.2015</a:t>
            </a:r>
            <a:r>
              <a:rPr lang="fi-FI" sz="1100" dirty="0">
                <a:solidFill>
                  <a:srgbClr val="002664"/>
                </a:solidFill>
              </a:rPr>
              <a:t>.        </a:t>
            </a:r>
            <a:r>
              <a:rPr lang="fi-FI" sz="1109" dirty="0">
                <a:solidFill>
                  <a:srgbClr val="002664"/>
                </a:solidFill>
              </a:rPr>
              <a:t>	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6891309" y="5544219"/>
            <a:ext cx="1055327" cy="75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35" tIns="36768" rIns="73535" bIns="36768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Pl. metallien jalostus ja pelialan yritykset. </a:t>
            </a:r>
            <a:endParaRPr lang="fi-FI" sz="1100" dirty="0">
              <a:solidFill>
                <a:srgbClr val="002060"/>
              </a:solidFill>
              <a:latin typeface="Frutiger LT 45 Light" pitchFamily="34" charset="0"/>
            </a:endParaRP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1152327" y="5448537"/>
          <a:ext cx="5551942" cy="8960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2025"/>
                <a:gridCol w="1692666"/>
                <a:gridCol w="1557251"/>
              </a:tblGrid>
              <a:tr h="29319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0095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15998" marT="15998" marB="15998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5998" marR="479927" marT="15998" marB="1599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9" name="Taulukko 8"/>
          <p:cNvGraphicFramePr>
            <a:graphicFrameLocks noGrp="1"/>
          </p:cNvGraphicFramePr>
          <p:nvPr>
            <p:extLst/>
          </p:nvPr>
        </p:nvGraphicFramePr>
        <p:xfrm>
          <a:off x="1152326" y="5192090"/>
          <a:ext cx="7272807" cy="30205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61164"/>
                <a:gridCol w="711064"/>
                <a:gridCol w="624224"/>
                <a:gridCol w="713021"/>
                <a:gridCol w="641717"/>
                <a:gridCol w="713021"/>
                <a:gridCol w="641717"/>
                <a:gridCol w="713021"/>
                <a:gridCol w="570416"/>
                <a:gridCol w="713021"/>
                <a:gridCol w="570421"/>
              </a:tblGrid>
              <a:tr h="30205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6984975" y="2447875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1008311" y="1570423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09055230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6190676-048C-414F-A2BF-D48BF360CFDC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28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Markkinatilanteen lievä positiivisuus näkyy edelleen </a:t>
            </a:r>
            <a:r>
              <a:rPr lang="fi-FI" dirty="0"/>
              <a:t>teknologiateollisuuden tarjouspyynnöissä* 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368351" y="6345920"/>
            <a:ext cx="5977146" cy="41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</a:rPr>
              <a:t>Lähde: Teknologiateollisuus ry:n tilauskantatiedustelu,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viimeisin kyselyajankohta: </a:t>
            </a:r>
            <a:r>
              <a:rPr lang="fi-FI" sz="1100" dirty="0" smtClean="0">
                <a:solidFill>
                  <a:srgbClr val="002664"/>
                </a:solidFill>
              </a:rPr>
              <a:t>heinäkuu </a:t>
            </a:r>
            <a:r>
              <a:rPr lang="fi-FI" sz="1100" dirty="0">
                <a:solidFill>
                  <a:srgbClr val="002664"/>
                </a:solidFill>
              </a:rPr>
              <a:t>2015. 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936303" y="5755719"/>
            <a:ext cx="7647228" cy="582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3555" tIns="36777" rIns="73555" bIns="36777">
            <a:spAutoFit/>
          </a:bodyPr>
          <a:lstStyle>
            <a:lvl1pPr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1pPr>
            <a:lvl2pPr marL="41433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2pPr>
            <a:lvl3pPr marL="827088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3pPr>
            <a:lvl4pPr marL="1241425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4pPr>
            <a:lvl5pPr marL="1655763" defTabSz="827088"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5pPr>
            <a:lvl6pPr marL="21129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6pPr>
            <a:lvl7pPr marL="25701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7pPr>
            <a:lvl8pPr marL="30273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8pPr>
            <a:lvl9pPr marL="3484563" defTabSz="8270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28" charset="-128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”Onko tarjouspyyntöjen määrässä viime viikkoina näkyvissä oleellista vähenemistä tai lisääntymistä, kun verrataan tilannetta noin kolme kuukautta sitten vallinneeseen tilanteeseen”. Saldoluku = niiden yritysten osuus, joissa tarjouspyyntöjen määrä on lisääntynyt – niiden yritysten määrä, joissa tarjouspyyntöjen määrä on vähentynyt.</a:t>
            </a:r>
          </a:p>
        </p:txBody>
      </p:sp>
      <p:graphicFrame>
        <p:nvGraphicFramePr>
          <p:cNvPr id="7" name="Kaavio 6"/>
          <p:cNvGraphicFramePr/>
          <p:nvPr>
            <p:extLst/>
          </p:nvPr>
        </p:nvGraphicFramePr>
        <p:xfrm>
          <a:off x="360239" y="1711679"/>
          <a:ext cx="9145016" cy="40161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ulukko 7"/>
          <p:cNvGraphicFramePr>
            <a:graphicFrameLocks noGrp="1"/>
          </p:cNvGraphicFramePr>
          <p:nvPr>
            <p:extLst/>
          </p:nvPr>
        </p:nvGraphicFramePr>
        <p:xfrm>
          <a:off x="860012" y="3383979"/>
          <a:ext cx="8645245" cy="29125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85929"/>
                <a:gridCol w="845248"/>
                <a:gridCol w="815590"/>
                <a:gridCol w="815590"/>
                <a:gridCol w="815590"/>
                <a:gridCol w="734029"/>
                <a:gridCol w="815590"/>
                <a:gridCol w="815590"/>
                <a:gridCol w="815590"/>
                <a:gridCol w="734029"/>
                <a:gridCol w="652470"/>
              </a:tblGrid>
              <a:tr h="262214"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77894" marR="77894" marT="38947" marB="38947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0777970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0CF7707-0623-4BFF-ABFF-2425BE46081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29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22961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401231" y="441773"/>
            <a:ext cx="9464064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uudet tilaukset Suomessa 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38163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360239" y="1607459"/>
          <a:ext cx="9433048" cy="379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0859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8" y="5112171"/>
          <a:ext cx="7056784" cy="34813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26"/>
                <a:gridCol w="648907"/>
                <a:gridCol w="640706"/>
                <a:gridCol w="640706"/>
                <a:gridCol w="640706"/>
                <a:gridCol w="640706"/>
                <a:gridCol w="640706"/>
                <a:gridCol w="640706"/>
                <a:gridCol w="639063"/>
                <a:gridCol w="641526"/>
                <a:gridCol w="641526"/>
              </a:tblGrid>
              <a:tr h="34813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5986" y="5400203"/>
          <a:ext cx="5660829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97807"/>
                <a:gridCol w="1415206"/>
                <a:gridCol w="1347816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</a:t>
                      </a:r>
                      <a:r>
                        <a:rPr lang="en-GB" sz="11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296343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2060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23443771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89382B7-225E-4CC7-ABE6-C7D0ABCB2A16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Teknologiateollisuus on </a:t>
            </a:r>
            <a:r>
              <a:rPr lang="en-GB" dirty="0" err="1"/>
              <a:t>viiden</a:t>
            </a:r>
            <a:r>
              <a:rPr lang="en-GB" dirty="0"/>
              <a:t> </a:t>
            </a:r>
            <a:r>
              <a:rPr lang="en-GB" dirty="0" err="1"/>
              <a:t>toimialan</a:t>
            </a:r>
            <a:r>
              <a:rPr lang="en-GB" dirty="0"/>
              <a:t> </a:t>
            </a:r>
            <a:r>
              <a:rPr lang="en-GB" dirty="0" err="1"/>
              <a:t>kokonaisuus</a:t>
            </a:r>
            <a:endParaRPr lang="fi-FI" dirty="0"/>
          </a:p>
        </p:txBody>
      </p:sp>
      <p:sp>
        <p:nvSpPr>
          <p:cNvPr id="6" name="Ylänuoli 5"/>
          <p:cNvSpPr/>
          <p:nvPr/>
        </p:nvSpPr>
        <p:spPr bwMode="auto">
          <a:xfrm rot="8640000">
            <a:off x="3755484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00A5FF"/>
              </a:gs>
              <a:gs pos="40000">
                <a:srgbClr val="00A5FF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7" name="Ylänuoli 6"/>
          <p:cNvSpPr/>
          <p:nvPr/>
        </p:nvSpPr>
        <p:spPr bwMode="auto">
          <a:xfrm rot="4320000">
            <a:off x="2449888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800000"/>
              </a:gs>
              <a:gs pos="10000">
                <a:srgbClr val="8000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864295" y="2109838"/>
            <a:ext cx="3044788" cy="116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00A1DE"/>
                </a:solidFill>
              </a:rPr>
              <a:t>Elektroniikka</a:t>
            </a:r>
            <a:r>
              <a:rPr lang="en-GB" sz="1411" dirty="0">
                <a:solidFill>
                  <a:srgbClr val="00A1DE"/>
                </a:solidFill>
              </a:rPr>
              <a:t>- </a:t>
            </a:r>
            <a:r>
              <a:rPr lang="en-GB" sz="1411" dirty="0" err="1">
                <a:solidFill>
                  <a:srgbClr val="00A1DE"/>
                </a:solidFill>
              </a:rPr>
              <a:t>ja</a:t>
            </a:r>
            <a:r>
              <a:rPr lang="en-GB" sz="1411" dirty="0">
                <a:solidFill>
                  <a:srgbClr val="00A1DE"/>
                </a:solidFill>
              </a:rPr>
              <a:t> </a:t>
            </a:r>
            <a:r>
              <a:rPr lang="en-GB" sz="1411" dirty="0" err="1">
                <a:solidFill>
                  <a:srgbClr val="00A1DE"/>
                </a:solidFill>
              </a:rPr>
              <a:t>sähköteollisuus</a:t>
            </a:r>
            <a:endParaRPr lang="en-GB" sz="1411" dirty="0">
              <a:solidFill>
                <a:srgbClr val="00A1DE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tietoliikennelaitteet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sähkökoneet</a:t>
            </a:r>
            <a:r>
              <a:rPr lang="en-GB" sz="1411" b="0" dirty="0" smtClean="0">
                <a:solidFill>
                  <a:srgbClr val="002664"/>
                </a:solidFill>
              </a:rPr>
              <a:t>, </a:t>
            </a:r>
            <a:r>
              <a:rPr lang="en-GB" sz="1411" b="0" dirty="0" err="1" smtClean="0">
                <a:solidFill>
                  <a:srgbClr val="002664"/>
                </a:solidFill>
              </a:rPr>
              <a:t>terveysteknologia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42 </a:t>
            </a:r>
            <a:r>
              <a:rPr lang="en-GB" sz="1411" b="0" dirty="0" smtClean="0">
                <a:solidFill>
                  <a:srgbClr val="002664"/>
                </a:solidFill>
              </a:rPr>
              <a:t>100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9" name="Ylänuoli 10"/>
          <p:cNvSpPr>
            <a:spLocks noChangeArrowheads="1"/>
          </p:cNvSpPr>
          <p:nvPr/>
        </p:nvSpPr>
        <p:spPr bwMode="auto">
          <a:xfrm>
            <a:off x="4507350" y="4154630"/>
            <a:ext cx="915197" cy="2156792"/>
          </a:xfrm>
          <a:prstGeom prst="upArrow">
            <a:avLst>
              <a:gd name="adj1" fmla="val 51398"/>
              <a:gd name="adj2" fmla="val 68637"/>
            </a:avLst>
          </a:prstGeom>
          <a:gradFill rotWithShape="1">
            <a:gsLst>
              <a:gs pos="0">
                <a:srgbClr val="800080"/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 sz="1814">
              <a:solidFill>
                <a:srgbClr val="002664"/>
              </a:solidFill>
            </a:endParaRPr>
          </a:p>
        </p:txBody>
      </p:sp>
      <p:sp>
        <p:nvSpPr>
          <p:cNvPr id="10" name="Ylänuoli 9"/>
          <p:cNvSpPr/>
          <p:nvPr/>
        </p:nvSpPr>
        <p:spPr bwMode="auto">
          <a:xfrm rot="17274224">
            <a:off x="6566542" y="2684236"/>
            <a:ext cx="915197" cy="3942386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98B600"/>
              </a:gs>
              <a:gs pos="10000">
                <a:srgbClr val="98B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1" name="Ylänuoli 10"/>
          <p:cNvSpPr/>
          <p:nvPr/>
        </p:nvSpPr>
        <p:spPr bwMode="auto">
          <a:xfrm rot="12971679">
            <a:off x="5243348" y="1932239"/>
            <a:ext cx="915197" cy="2105592"/>
          </a:xfrm>
          <a:prstGeom prst="upArrow">
            <a:avLst>
              <a:gd name="adj1" fmla="val 51398"/>
              <a:gd name="adj2" fmla="val 68634"/>
            </a:avLst>
          </a:prstGeom>
          <a:gradFill flip="none" rotWithShape="1">
            <a:gsLst>
              <a:gs pos="0">
                <a:srgbClr val="FF6600"/>
              </a:gs>
              <a:gs pos="40000">
                <a:srgbClr val="FF6600"/>
              </a:gs>
              <a:gs pos="100000">
                <a:schemeClr val="bg1"/>
              </a:gs>
            </a:gsLst>
            <a:lin ang="54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fi-FI"/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852642" y="3756353"/>
            <a:ext cx="3428787" cy="950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822433"/>
                </a:solidFill>
              </a:rPr>
              <a:t>Kone</a:t>
            </a:r>
            <a:r>
              <a:rPr lang="en-GB" sz="1411" dirty="0">
                <a:solidFill>
                  <a:srgbClr val="822433"/>
                </a:solidFill>
              </a:rPr>
              <a:t>- </a:t>
            </a:r>
            <a:r>
              <a:rPr lang="en-GB" sz="1411" dirty="0" err="1">
                <a:solidFill>
                  <a:srgbClr val="822433"/>
                </a:solidFill>
              </a:rPr>
              <a:t>ja</a:t>
            </a:r>
            <a:r>
              <a:rPr lang="en-GB" sz="1411" dirty="0">
                <a:solidFill>
                  <a:srgbClr val="822433"/>
                </a:solidFill>
              </a:rPr>
              <a:t> </a:t>
            </a:r>
            <a:r>
              <a:rPr lang="en-GB" sz="1411" dirty="0" err="1">
                <a:solidFill>
                  <a:srgbClr val="822433"/>
                </a:solidFill>
              </a:rPr>
              <a:t>metallituoteteollisuus</a:t>
            </a:r>
            <a:endParaRPr lang="en-GB" sz="1411" dirty="0">
              <a:solidFill>
                <a:srgbClr val="822433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koneet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metallituotteet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kulkuneuvot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26,8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122 300 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6342204" y="3781458"/>
            <a:ext cx="3052789" cy="95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A2AD00"/>
                </a:solidFill>
              </a:rPr>
              <a:t>Tietotekniikka-ala</a:t>
            </a:r>
            <a:endParaRPr lang="en-GB" sz="1411" dirty="0">
              <a:solidFill>
                <a:srgbClr val="A2AD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tietotekniikkapalvelut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ohjelmistot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9,9 </a:t>
            </a:r>
            <a:r>
              <a:rPr lang="en-GB" sz="1411" b="0" dirty="0" err="1" smtClean="0">
                <a:solidFill>
                  <a:srgbClr val="002664"/>
                </a:solidFill>
              </a:rPr>
              <a:t>mrd</a:t>
            </a:r>
            <a:r>
              <a:rPr lang="en-GB" sz="1411" b="0" dirty="0" smtClean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58 500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6316944" y="2143439"/>
            <a:ext cx="3126389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FF6600"/>
                </a:solidFill>
              </a:rPr>
              <a:t>Metallien</a:t>
            </a:r>
            <a:r>
              <a:rPr lang="en-GB" sz="1411" dirty="0">
                <a:solidFill>
                  <a:srgbClr val="FF6600"/>
                </a:solidFill>
              </a:rPr>
              <a:t> </a:t>
            </a:r>
            <a:r>
              <a:rPr lang="en-GB" sz="1411" dirty="0" err="1">
                <a:solidFill>
                  <a:srgbClr val="FF6600"/>
                </a:solidFill>
              </a:rPr>
              <a:t>jalostus</a:t>
            </a:r>
            <a:endParaRPr lang="en-GB" sz="1411" dirty="0">
              <a:solidFill>
                <a:srgbClr val="FF6600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terästuotteet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värimetallit</a:t>
            </a:r>
            <a:r>
              <a:rPr lang="en-GB" sz="1411" b="0" dirty="0">
                <a:solidFill>
                  <a:srgbClr val="002664"/>
                </a:solidFill>
              </a:rPr>
              <a:t>, </a:t>
            </a:r>
            <a:r>
              <a:rPr lang="en-GB" sz="1411" b="0" dirty="0" err="1">
                <a:solidFill>
                  <a:srgbClr val="002664"/>
                </a:solidFill>
              </a:rPr>
              <a:t>valut</a:t>
            </a:r>
            <a:r>
              <a:rPr lang="en-GB" sz="1411" b="0" dirty="0">
                <a:solidFill>
                  <a:srgbClr val="002664"/>
                </a:solidFill>
              </a:rPr>
              <a:t>,  </a:t>
            </a:r>
          </a:p>
          <a:p>
            <a:r>
              <a:rPr lang="en-GB" sz="1411" b="0" dirty="0">
                <a:solidFill>
                  <a:srgbClr val="002664"/>
                </a:solidFill>
              </a:rPr>
              <a:t>  </a:t>
            </a:r>
            <a:r>
              <a:rPr lang="en-GB" sz="1411" b="0" dirty="0" err="1">
                <a:solidFill>
                  <a:srgbClr val="002664"/>
                </a:solidFill>
              </a:rPr>
              <a:t>metallimalmikaivokset</a:t>
            </a:r>
            <a:r>
              <a:rPr lang="en-GB" sz="1411" b="0" dirty="0">
                <a:solidFill>
                  <a:srgbClr val="002664"/>
                </a:solidFill>
              </a:rPr>
              <a:t>                     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9,8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15 700</a:t>
            </a:r>
            <a:endParaRPr lang="en-GB" sz="1411" b="0" dirty="0">
              <a:solidFill>
                <a:srgbClr val="002664"/>
              </a:solidFill>
            </a:endParaRP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627354" y="5169027"/>
            <a:ext cx="3064590" cy="116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0796" tIns="40397" rIns="80796" bIns="40397">
            <a:spAutoFit/>
          </a:bodyPr>
          <a:lstStyle>
            <a:lvl1pPr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016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016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GB" sz="1411" dirty="0" err="1">
                <a:solidFill>
                  <a:srgbClr val="660066"/>
                </a:solidFill>
              </a:rPr>
              <a:t>Suunnittelu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ja</a:t>
            </a:r>
            <a:r>
              <a:rPr lang="en-GB" sz="1411" dirty="0">
                <a:solidFill>
                  <a:srgbClr val="660066"/>
                </a:solidFill>
              </a:rPr>
              <a:t> </a:t>
            </a:r>
            <a:r>
              <a:rPr lang="en-GB" sz="1411" dirty="0" err="1">
                <a:solidFill>
                  <a:srgbClr val="660066"/>
                </a:solidFill>
              </a:rPr>
              <a:t>konsultointi</a:t>
            </a:r>
            <a:endParaRPr lang="en-GB" sz="1411" dirty="0">
              <a:solidFill>
                <a:srgbClr val="660066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noProof="1">
                <a:solidFill>
                  <a:srgbClr val="002664"/>
                </a:solidFill>
              </a:rPr>
              <a:t>teollisuuden, yhteiskunnan ja</a:t>
            </a:r>
          </a:p>
          <a:p>
            <a:r>
              <a:rPr lang="fi-FI" sz="1411" b="0" dirty="0">
                <a:solidFill>
                  <a:srgbClr val="002664"/>
                </a:solidFill>
              </a:rPr>
              <a:t>  </a:t>
            </a:r>
            <a:r>
              <a:rPr lang="fi-FI" sz="1411" b="0" noProof="1">
                <a:solidFill>
                  <a:srgbClr val="002664"/>
                </a:solidFill>
              </a:rPr>
              <a:t>rakentamisen </a:t>
            </a:r>
            <a:r>
              <a:rPr lang="fi-FI" sz="1411" b="0" dirty="0">
                <a:solidFill>
                  <a:srgbClr val="002664"/>
                </a:solidFill>
              </a:rPr>
              <a:t>a</a:t>
            </a:r>
            <a:r>
              <a:rPr lang="fi-FI" sz="1411" b="0" noProof="1">
                <a:solidFill>
                  <a:srgbClr val="002664"/>
                </a:solidFill>
              </a:rPr>
              <a:t>siantuntijapalvelut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liikevaihto</a:t>
            </a:r>
            <a:r>
              <a:rPr lang="en-GB" sz="1411" b="0" dirty="0">
                <a:solidFill>
                  <a:srgbClr val="002664"/>
                </a:solidFill>
              </a:rPr>
              <a:t> (2014): </a:t>
            </a:r>
            <a:r>
              <a:rPr lang="en-GB" sz="1411" b="0" dirty="0" smtClean="0">
                <a:solidFill>
                  <a:srgbClr val="002664"/>
                </a:solidFill>
              </a:rPr>
              <a:t>5,3 </a:t>
            </a:r>
            <a:r>
              <a:rPr lang="en-GB" sz="1411" b="0" dirty="0" err="1">
                <a:solidFill>
                  <a:srgbClr val="002664"/>
                </a:solidFill>
              </a:rPr>
              <a:t>mrd</a:t>
            </a: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euroa</a:t>
            </a:r>
            <a:endParaRPr lang="en-GB" sz="1411" b="0" dirty="0">
              <a:solidFill>
                <a:srgbClr val="002664"/>
              </a:solidFill>
            </a:endParaRPr>
          </a:p>
          <a:p>
            <a:pPr>
              <a:buFontTx/>
              <a:buChar char="•"/>
            </a:pPr>
            <a:r>
              <a:rPr lang="en-GB" sz="1411" b="0" dirty="0">
                <a:solidFill>
                  <a:srgbClr val="002664"/>
                </a:solidFill>
              </a:rPr>
              <a:t> </a:t>
            </a:r>
            <a:r>
              <a:rPr lang="en-GB" sz="1411" b="0" dirty="0" err="1">
                <a:solidFill>
                  <a:srgbClr val="002664"/>
                </a:solidFill>
              </a:rPr>
              <a:t>henkilöstö</a:t>
            </a:r>
            <a:r>
              <a:rPr lang="en-GB" sz="1411" b="0" dirty="0">
                <a:solidFill>
                  <a:srgbClr val="002664"/>
                </a:solidFill>
              </a:rPr>
              <a:t> (2014): 46 </a:t>
            </a:r>
            <a:r>
              <a:rPr lang="en-GB" sz="1411" b="0" dirty="0" smtClean="0">
                <a:solidFill>
                  <a:srgbClr val="002664"/>
                </a:solidFill>
              </a:rPr>
              <a:t>200 </a:t>
            </a:r>
            <a:endParaRPr lang="en-GB" sz="1411" b="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5894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3" grpId="0"/>
      <p:bldP spid="14" grpId="0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5094E70-DA7D-4096-8C04-88CD5622B27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dirty="0">
                <a:solidFill>
                  <a:srgbClr val="002664"/>
                </a:solidFill>
                <a:ea typeface="ＭＳ Ｐゴシック" pitchFamily="34" charset="-128"/>
              </a:rPr>
              <a:t>Elektroniikka- ja sähköteollisuuden tilauskanta Suomessa </a:t>
            </a:r>
            <a:endParaRPr lang="fi-FI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180220" y="1079996"/>
            <a:ext cx="6910376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14194"/>
          <a:ext cx="8346094" cy="3483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76148" y="3021269"/>
            <a:ext cx="1233596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012845" y="1644345"/>
            <a:ext cx="6164778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1" name="Taulukko 10"/>
          <p:cNvGraphicFramePr>
            <a:graphicFrameLocks noGrp="1"/>
          </p:cNvGraphicFramePr>
          <p:nvPr>
            <p:extLst/>
          </p:nvPr>
        </p:nvGraphicFramePr>
        <p:xfrm>
          <a:off x="1085420" y="5480222"/>
          <a:ext cx="6168851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12690"/>
                <a:gridCol w="1745737"/>
                <a:gridCol w="1810424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2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-13 %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</a:t>
                      </a:r>
                      <a:r>
                        <a:rPr lang="en-GB" sz="120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2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%</a:t>
                      </a:r>
                      <a:endParaRPr lang="en-GB" sz="12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10327" y="6369749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9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.      	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085420" y="5052631"/>
          <a:ext cx="6475618" cy="31027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1687"/>
                <a:gridCol w="552611"/>
                <a:gridCol w="604717"/>
                <a:gridCol w="640447"/>
                <a:gridCol w="569285"/>
                <a:gridCol w="569285"/>
                <a:gridCol w="569285"/>
                <a:gridCol w="640447"/>
                <a:gridCol w="569285"/>
                <a:gridCol w="569285"/>
                <a:gridCol w="569284"/>
              </a:tblGrid>
              <a:tr h="310279"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131305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23599DD-D780-4D48-B35F-9A2FCBE9DBF4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31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1258169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431801" y="503725"/>
            <a:ext cx="967592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uudet tilaukset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74971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32247" y="1569045"/>
          <a:ext cx="9505056" cy="4059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157994" y="164161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258169" y="5184179"/>
          <a:ext cx="6806921" cy="33536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  <a:gridCol w="618811"/>
              </a:tblGrid>
              <a:tr h="33536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256036" y="5515025"/>
          <a:ext cx="5805703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411626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32661954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F28542-51F3-414F-8299-3C923365C609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32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72488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641620"/>
          <a:ext cx="9361040" cy="36145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31801" y="196151"/>
            <a:ext cx="9433494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Kone- ja metallituoteteollisuuden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984975" y="2596833"/>
            <a:ext cx="981030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060"/>
                </a:solidFill>
                <a:ea typeface="ＭＳ Ｐゴシック" pitchFamily="34" charset="-128"/>
              </a:rPr>
              <a:t>Yhteensä</a:t>
            </a:r>
            <a:endParaRPr lang="fi-FI" sz="1209" b="1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075770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52327" y="5494864"/>
          <a:ext cx="6241426" cy="8824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85265"/>
                <a:gridCol w="1724438"/>
                <a:gridCol w="1831723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+29 %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+32 %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1368351" y="6411626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224336" y="5147526"/>
          <a:ext cx="7200797" cy="379774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7"/>
                <a:gridCol w="690584"/>
                <a:gridCol w="633039"/>
                <a:gridCol w="712165"/>
                <a:gridCol w="633039"/>
                <a:gridCol w="712165"/>
                <a:gridCol w="633039"/>
                <a:gridCol w="633039"/>
                <a:gridCol w="633039"/>
                <a:gridCol w="633039"/>
                <a:gridCol w="633032"/>
              </a:tblGrid>
              <a:tr h="379774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042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59D21D5-2AD0-415F-B657-C57D97A7657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33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165961" y="9359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431801" y="480423"/>
            <a:ext cx="9853533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uudet tilaukset Suomessa 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482763" y="11023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463564" y="1496469"/>
          <a:ext cx="9545747" cy="41323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2711" name="Text Box 7"/>
          <p:cNvSpPr txBox="1">
            <a:spLocks noChangeArrowheads="1"/>
          </p:cNvSpPr>
          <p:nvPr/>
        </p:nvSpPr>
        <p:spPr bwMode="auto">
          <a:xfrm>
            <a:off x="1065786" y="1569045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2" name="Taulukko 11"/>
          <p:cNvGraphicFramePr>
            <a:graphicFrameLocks noGrp="1"/>
          </p:cNvGraphicFramePr>
          <p:nvPr>
            <p:extLst/>
          </p:nvPr>
        </p:nvGraphicFramePr>
        <p:xfrm>
          <a:off x="1165964" y="5073381"/>
          <a:ext cx="6911971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  <a:gridCol w="628361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65786" y="5398566"/>
          <a:ext cx="6023427" cy="8657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60078"/>
                <a:gridCol w="1721831"/>
                <a:gridCol w="1741518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+38 %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648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+4 %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368351" y="6339621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</p:spTree>
    <p:extLst>
      <p:ext uri="{BB962C8B-B14F-4D97-AF65-F5344CB8AC3E}">
        <p14:creationId xmlns:p14="http://schemas.microsoft.com/office/powerpoint/2010/main" val="20130983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E5B8781-0718-471D-BBA2-F2D6FA55E16F}" type="datetime1">
              <a:rPr lang="fi-FI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34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1183894" y="1007996"/>
            <a:ext cx="6911975" cy="1079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72" tIns="41686" rIns="83372" bIns="41686" anchor="ctr"/>
          <a:lstStyle/>
          <a:p>
            <a:pPr defTabSz="833622"/>
            <a:endParaRPr lang="fi-FI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504256" y="1641619"/>
          <a:ext cx="9217023" cy="3490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3732" name="Text Box 4"/>
          <p:cNvSpPr txBox="1">
            <a:spLocks noChangeArrowheads="1"/>
          </p:cNvSpPr>
          <p:nvPr/>
        </p:nvSpPr>
        <p:spPr bwMode="auto">
          <a:xfrm>
            <a:off x="504256" y="215627"/>
            <a:ext cx="8994216" cy="100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Suunnittelu- ja konsultointialan tilauskanta Suomessa </a:t>
            </a:r>
            <a:endParaRPr lang="fi-FI" sz="3000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7064756" y="2076136"/>
            <a:ext cx="1031113" cy="303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b="1" dirty="0">
                <a:solidFill>
                  <a:srgbClr val="002664"/>
                </a:solidFill>
                <a:ea typeface="ＭＳ Ｐゴシック" pitchFamily="34" charset="-128"/>
              </a:rPr>
              <a:t>Yhteensä </a:t>
            </a:r>
            <a:endParaRPr lang="fi-FI" sz="1209" b="1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967937" y="1547994"/>
            <a:ext cx="2385002" cy="301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72" tIns="41686" rIns="83372" bIns="41686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7350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45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17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89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6150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  <a:endParaRPr lang="fi-FI" sz="1411" dirty="0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958247" y="6363263"/>
            <a:ext cx="4782619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. </a:t>
            </a:r>
          </a:p>
        </p:txBody>
      </p:sp>
      <p:graphicFrame>
        <p:nvGraphicFramePr>
          <p:cNvPr id="15" name="Taulukko 14"/>
          <p:cNvGraphicFramePr>
            <a:graphicFrameLocks noGrp="1"/>
          </p:cNvGraphicFramePr>
          <p:nvPr>
            <p:extLst/>
          </p:nvPr>
        </p:nvGraphicFramePr>
        <p:xfrm>
          <a:off x="1183894" y="5378097"/>
          <a:ext cx="6431551" cy="95210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0240"/>
                <a:gridCol w="1813791"/>
                <a:gridCol w="1887520"/>
              </a:tblGrid>
              <a:tr h="290299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Vientiin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-8 %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Kotimaahan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+10 %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30" y="5055260"/>
          <a:ext cx="7200800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54618"/>
                <a:gridCol w="700607"/>
                <a:gridCol w="615323"/>
                <a:gridCol w="692239"/>
                <a:gridCol w="692239"/>
                <a:gridCol w="692239"/>
                <a:gridCol w="615323"/>
                <a:gridCol w="692239"/>
                <a:gridCol w="615323"/>
                <a:gridCol w="615323"/>
                <a:gridCol w="615327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i="0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i="0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76525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805C7B0-E995-4512-AF36-1A1E578BBB6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35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1281852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04255" y="434717"/>
            <a:ext cx="8743731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uudet tilaukset Suomessa</a:t>
            </a:r>
          </a:p>
        </p:txBody>
      </p:sp>
      <p:graphicFrame>
        <p:nvGraphicFramePr>
          <p:cNvPr id="2" name="Object 4"/>
          <p:cNvGraphicFramePr>
            <a:graphicFrameLocks noChangeAspect="1"/>
          </p:cNvGraphicFramePr>
          <p:nvPr>
            <p:extLst/>
          </p:nvPr>
        </p:nvGraphicFramePr>
        <p:xfrm>
          <a:off x="597054" y="1083196"/>
          <a:ext cx="7487973" cy="4409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Object 5"/>
          <p:cNvGraphicFramePr>
            <a:graphicFrameLocks noChangeAspect="1"/>
          </p:cNvGraphicFramePr>
          <p:nvPr>
            <p:extLst/>
          </p:nvPr>
        </p:nvGraphicFramePr>
        <p:xfrm>
          <a:off x="504255" y="1619303"/>
          <a:ext cx="9145016" cy="3732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1511" name="Text Box 7"/>
          <p:cNvSpPr txBox="1">
            <a:spLocks noChangeArrowheads="1"/>
          </p:cNvSpPr>
          <p:nvPr/>
        </p:nvSpPr>
        <p:spPr bwMode="auto">
          <a:xfrm>
            <a:off x="1080319" y="1601609"/>
            <a:ext cx="2385020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2894647" y="6276777"/>
            <a:ext cx="6414376" cy="2717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sz="1209">
              <a:solidFill>
                <a:srgbClr val="003976"/>
              </a:solidFill>
              <a:ea typeface="ＭＳ Ｐゴシック" pitchFamily="34" charset="-128"/>
            </a:endParaRP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152327" y="5304874"/>
          <a:ext cx="6912774" cy="43544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  <a:gridCol w="628434"/>
              </a:tblGrid>
              <a:tr h="435448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080319" y="5808348"/>
          <a:ext cx="5805703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71968"/>
                <a:gridCol w="1451425"/>
                <a:gridCol w="1382310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II,2014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II,2015 / I,2015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+15 %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+7 %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440359" y="6366697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err="1" smtClean="0">
                <a:solidFill>
                  <a:srgbClr val="003976"/>
                </a:solidFill>
                <a:ea typeface="ＭＳ Ｐゴシック" pitchFamily="34" charset="-128"/>
              </a:rPr>
              <a:t>huhti</a:t>
            </a:r>
            <a:r>
              <a:rPr lang="fi-FI" sz="1100" dirty="0" smtClean="0">
                <a:solidFill>
                  <a:srgbClr val="003976"/>
                </a:solidFill>
                <a:ea typeface="ＭＳ Ｐゴシック" pitchFamily="34" charset="-128"/>
              </a:rPr>
              <a:t>-kesäkuu </a:t>
            </a:r>
            <a:r>
              <a:rPr lang="fi-FI" sz="1100" dirty="0">
                <a:solidFill>
                  <a:srgbClr val="003976"/>
                </a:solidFill>
                <a:ea typeface="ＭＳ Ｐゴシック" pitchFamily="34" charset="-128"/>
              </a:rPr>
              <a:t>2015.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768951" y="5797136"/>
            <a:ext cx="2348720" cy="3715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</a:rPr>
              <a:t> </a:t>
            </a:r>
            <a:r>
              <a:rPr lang="fi-FI" sz="1100" dirty="0">
                <a:solidFill>
                  <a:srgbClr val="002664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33858923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9DD2789-3665-4F41-939A-0EC4F507E4D4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BA09BF7-F69F-4822-99D2-1243ADB2C61E}" type="slidenum">
              <a:rPr lang="fi-FI">
                <a:solidFill>
                  <a:srgbClr val="B1BEB9"/>
                </a:solidFill>
              </a:rPr>
              <a:pPr/>
              <a:t>36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304149" y="916796"/>
            <a:ext cx="6911975" cy="1079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endParaRPr lang="en-US" sz="2217" b="1">
              <a:solidFill>
                <a:srgbClr val="002664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32247" y="437273"/>
            <a:ext cx="8846558" cy="575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 anchor="ctr"/>
          <a:lstStyle/>
          <a:p>
            <a:pPr defTabSz="833622"/>
            <a:r>
              <a:rPr lang="fi-FI" sz="3000" b="1" dirty="0">
                <a:solidFill>
                  <a:srgbClr val="002664"/>
                </a:solidFill>
                <a:ea typeface="ＭＳ Ｐゴシック" pitchFamily="34" charset="-128"/>
              </a:rPr>
              <a:t>Tietotekniikka-alan* tilauskanta Suomessa</a:t>
            </a:r>
            <a:endParaRPr lang="fi-FI" sz="3000" b="1" dirty="0">
              <a:solidFill>
                <a:srgbClr val="002664"/>
              </a:solidFill>
              <a:latin typeface="HandelGothic BT" pitchFamily="34" charset="0"/>
              <a:ea typeface="ＭＳ Ｐゴシック" pitchFamily="34" charset="-128"/>
            </a:endParaRPr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>
            <p:extLst/>
          </p:nvPr>
        </p:nvGraphicFramePr>
        <p:xfrm>
          <a:off x="-431849" y="1031996"/>
          <a:ext cx="7590373" cy="4511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9" name="Chart" r:id="rId3" imgW="8031376" imgH="4777704" progId="MSGraph.Chart.8">
                  <p:embed followColorScheme="full"/>
                </p:oleObj>
              </mc:Choice>
              <mc:Fallback>
                <p:oleObj name="Chart" r:id="rId3" imgW="8031376" imgH="4777704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31849" y="1031996"/>
                        <a:ext cx="7590373" cy="45119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5"/>
          <p:cNvGraphicFramePr>
            <a:graphicFrameLocks noChangeAspect="1"/>
          </p:cNvGraphicFramePr>
          <p:nvPr>
            <p:extLst/>
          </p:nvPr>
        </p:nvGraphicFramePr>
        <p:xfrm>
          <a:off x="504254" y="1626908"/>
          <a:ext cx="8352929" cy="403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080319" y="1615146"/>
            <a:ext cx="4935983" cy="301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81" tIns="41690" rIns="83381" bIns="41690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Milj. euroa, käyvin hinnoin </a:t>
            </a:r>
          </a:p>
        </p:txBody>
      </p:sp>
      <p:graphicFrame>
        <p:nvGraphicFramePr>
          <p:cNvPr id="13" name="Taulukko 12"/>
          <p:cNvGraphicFramePr>
            <a:graphicFrameLocks noGrp="1"/>
          </p:cNvGraphicFramePr>
          <p:nvPr>
            <p:extLst/>
          </p:nvPr>
        </p:nvGraphicFramePr>
        <p:xfrm>
          <a:off x="1224334" y="5436548"/>
          <a:ext cx="7272807" cy="43489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17135"/>
                <a:gridCol w="898852"/>
                <a:gridCol w="735424"/>
                <a:gridCol w="817138"/>
                <a:gridCol w="817138"/>
                <a:gridCol w="817138"/>
                <a:gridCol w="857816"/>
                <a:gridCol w="792088"/>
                <a:gridCol w="720078"/>
              </a:tblGrid>
              <a:tr h="434899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Taulukko 13"/>
          <p:cNvGraphicFramePr>
            <a:graphicFrameLocks noGrp="1"/>
          </p:cNvGraphicFramePr>
          <p:nvPr>
            <p:extLst/>
          </p:nvPr>
        </p:nvGraphicFramePr>
        <p:xfrm>
          <a:off x="1152327" y="5832251"/>
          <a:ext cx="5588279" cy="4412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39750"/>
                <a:gridCol w="1808490"/>
                <a:gridCol w="1640039"/>
              </a:tblGrid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i="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Muutos</a:t>
                      </a:r>
                      <a:r>
                        <a:rPr lang="en-GB" sz="1100" b="0" i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1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30.6.2014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30.6.2015 / 31.3.2015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0603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u="none" strike="noStrike" dirty="0" err="1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Yhteensä</a:t>
                      </a:r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: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18142" marT="18142" marB="18142" anchor="b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+6 %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100" b="0" u="none" strike="noStrike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-3 %</a:t>
                      </a:r>
                      <a:endParaRPr lang="en-GB" sz="1100" b="0" i="0" u="none" strike="noStrike" dirty="0"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L="18142" marR="544250" marT="18142" marB="18142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433760" y="6339620"/>
            <a:ext cx="7423423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Teknologiateollisuus ry:n tilauskantatiedustelun vastaajayritykset, </a:t>
            </a:r>
          </a:p>
          <a:p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30.6.2015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6768951" y="5906395"/>
            <a:ext cx="26642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060"/>
                </a:solidFill>
              </a:rPr>
              <a:t>*) Pl. pelialan ohjelmistoyritykset. </a:t>
            </a:r>
          </a:p>
        </p:txBody>
      </p:sp>
    </p:spTree>
    <p:extLst>
      <p:ext uri="{BB962C8B-B14F-4D97-AF65-F5344CB8AC3E}">
        <p14:creationId xmlns:p14="http://schemas.microsoft.com/office/powerpoint/2010/main" val="23447842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0C73C5C-0820-4C9C-BB07-A495A8078CF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504255" y="321081"/>
            <a:ext cx="9737342" cy="1008000"/>
          </a:xfrm>
        </p:spPr>
        <p:txBody>
          <a:bodyPr/>
          <a:lstStyle/>
          <a:p>
            <a:r>
              <a:rPr lang="fi-FI" dirty="0" smtClean="0">
                <a:ea typeface="ＭＳ Ｐゴシック" pitchFamily="34" charset="-128"/>
              </a:rPr>
              <a:t>Teknologiateollisuuden henkilöstö Suomessa on vähentynyt 43 000:lla vuoden 2008 jälkeen</a:t>
            </a:r>
            <a:r>
              <a:rPr lang="fi-FI" dirty="0">
                <a:ea typeface="ＭＳ Ｐゴシック" pitchFamily="34" charset="-128"/>
              </a:rPr>
              <a:t/>
            </a:r>
            <a:br>
              <a:rPr lang="fi-FI" dirty="0">
                <a:ea typeface="ＭＳ Ｐゴシック" pitchFamily="34" charset="-128"/>
              </a:rPr>
            </a:br>
            <a:r>
              <a:rPr lang="fi-FI" sz="2000" b="0" dirty="0" smtClean="0">
                <a:ea typeface="ＭＳ Ｐゴシック" pitchFamily="34" charset="-128"/>
              </a:rPr>
              <a:t>Uusia rekrytointeja* oli tammi-kesäkuussa lähes 15 000, kesätyöntekijöitä runsaat 13 000 </a:t>
            </a:r>
            <a:endParaRPr lang="fi-FI" sz="2000" b="0" dirty="0"/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10461" y="6164422"/>
            <a:ext cx="6768752" cy="585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7058" tIns="38529" rIns="77058" bIns="38529">
            <a:spAutoFit/>
          </a:bodyPr>
          <a:lstStyle>
            <a:defPPr>
              <a:defRPr lang="fi-FI"/>
            </a:defPPr>
            <a:lvl1pPr marL="0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03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06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104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139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17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207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243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6278" algn="l" defTabSz="914069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*) Rekrytoinneilla tarkoitetaan yrityskohtaista henkilöstön lisäämistä tai eläkkeelle siirtyneiden ja työpaikkaa vaihtaneiden korvaamista.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Lähde</a:t>
            </a:r>
            <a:r>
              <a:rPr lang="en-GB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: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 Tilastokeskus, Teknologiateollisuus ry:n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  <a:cs typeface="Arial Unicode MS"/>
              </a:rPr>
              <a:t>henkilöstötiedustelu</a:t>
            </a:r>
            <a:r>
              <a:rPr lang="fi-FI" sz="1100" dirty="0" smtClean="0"/>
              <a:t> </a:t>
            </a:r>
            <a:endParaRPr lang="en-GB" sz="1100" dirty="0">
              <a:solidFill>
                <a:srgbClr val="002664"/>
              </a:solidFill>
              <a:ea typeface="ＭＳ Ｐゴシック" pitchFamily="34" charset="-128"/>
              <a:cs typeface="Arial Unicode MS"/>
            </a:endParaRPr>
          </a:p>
        </p:txBody>
      </p:sp>
      <p:sp useBgFill="1">
        <p:nvSpPr>
          <p:cNvPr id="8" name="Pyöristetty kuvaselitesuorakulmio 7"/>
          <p:cNvSpPr/>
          <p:nvPr/>
        </p:nvSpPr>
        <p:spPr bwMode="auto">
          <a:xfrm>
            <a:off x="7993087" y="1922620"/>
            <a:ext cx="2175908" cy="628126"/>
          </a:xfrm>
          <a:prstGeom prst="wedgeRoundRectCallout">
            <a:avLst>
              <a:gd name="adj1" fmla="val -3311"/>
              <a:gd name="adj2" fmla="val 119810"/>
              <a:gd name="adj3" fmla="val 16667"/>
            </a:avLst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81268" tIns="40633" rIns="81268" bIns="40633" numCol="1" rtlCol="0" anchor="t" anchorCtr="0" compatLnSpc="1">
            <a:prstTxWarp prst="textNoShape">
              <a:avLst/>
            </a:prstTxWarp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45">
              <a:solidFill>
                <a:srgbClr val="002664"/>
              </a:solidFill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993087" y="1922620"/>
            <a:ext cx="2387169" cy="667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Henkilöstöstä noin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10 500 </a:t>
            </a:r>
            <a:endParaRPr lang="fi-FI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lomautusjärjestelyjen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b="1" dirty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piirissä  </a:t>
            </a:r>
            <a:r>
              <a:rPr lang="fi-FI" sz="1245" b="1" dirty="0" smtClean="0">
                <a:solidFill>
                  <a:srgbClr val="002664"/>
                </a:solidFill>
                <a:ea typeface="ＭＳ Ｐゴシック" pitchFamily="-128" charset="-128"/>
                <a:cs typeface="Arial Unicode MS"/>
              </a:rPr>
              <a:t>30.6.2015 </a:t>
            </a:r>
            <a:endParaRPr lang="en-GB" sz="1245" b="1" dirty="0">
              <a:solidFill>
                <a:srgbClr val="002664"/>
              </a:solidFill>
              <a:ea typeface="ＭＳ Ｐゴシック" pitchFamily="-128" charset="-128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939432061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28202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ACA4E14-2A8B-40EA-8A2C-B3631EB8E9E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/>
              <a:t>Uusien rekrytointien* määrä  teknologiateollisuudessa Suomessa vuosineljänneksittäin</a:t>
            </a:r>
            <a:endParaRPr lang="fi-FI" dirty="0"/>
          </a:p>
        </p:txBody>
      </p:sp>
      <p:sp>
        <p:nvSpPr>
          <p:cNvPr id="2" name="Tekstiruutu 1"/>
          <p:cNvSpPr txBox="1"/>
          <p:nvPr/>
        </p:nvSpPr>
        <p:spPr>
          <a:xfrm>
            <a:off x="1368351" y="6190059"/>
            <a:ext cx="7344816" cy="580534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060"/>
                </a:solidFill>
              </a:rPr>
              <a:t>*) 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  <a:cs typeface="Arial Unicode MS"/>
              </a:rPr>
              <a:t>Rekrytoinneilla tarkoitetaan yrityskohtaista henkilöstön lisäämistä tai eläkkeelle siirtyneiden ja työpaikkaa vaihtaneiden korvaamista. </a:t>
            </a:r>
            <a:endParaRPr lang="fi-FI" sz="1100" spc="-40" dirty="0" smtClean="0">
              <a:solidFill>
                <a:srgbClr val="002060"/>
              </a:solidFill>
            </a:endParaRPr>
          </a:p>
          <a:p>
            <a:r>
              <a:rPr lang="fi-FI" sz="1100" spc="-40" dirty="0" smtClean="0">
                <a:solidFill>
                  <a:srgbClr val="002060"/>
                </a:solidFill>
              </a:rPr>
              <a:t>Lähde: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91710602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isällön paikkamerkki 4"/>
          <p:cNvSpPr>
            <a:spLocks noGrp="1"/>
          </p:cNvSpPr>
          <p:nvPr>
            <p:ph idx="1"/>
          </p:nvPr>
        </p:nvSpPr>
        <p:spPr>
          <a:xfrm>
            <a:off x="431653" y="1871811"/>
            <a:ext cx="9502362" cy="43211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Liikevaihto Suomessa kasvoi </a:t>
            </a:r>
            <a:r>
              <a:rPr lang="fi-FI" sz="1778" dirty="0" smtClean="0">
                <a:solidFill>
                  <a:srgbClr val="002664"/>
                </a:solidFill>
              </a:rPr>
              <a:t>2 % vuonna 2014 sekä 4 % tammi-kesäkuun aikana. Verrattuna vuoteen 2008 liikevaihto on vähentynyt 22 %.     </a:t>
            </a:r>
            <a:endParaRPr lang="fi-FI" sz="1778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78" dirty="0" smtClean="0">
                <a:solidFill>
                  <a:srgbClr val="002664"/>
                </a:solidFill>
              </a:rPr>
              <a:t>Toimialojen ja erityisesti yritysten välillä liikevaihto </a:t>
            </a:r>
            <a:r>
              <a:rPr lang="fi-FI" sz="1778" dirty="0">
                <a:solidFill>
                  <a:srgbClr val="002664"/>
                </a:solidFill>
              </a:rPr>
              <a:t>on kehittynyt </a:t>
            </a:r>
            <a:r>
              <a:rPr lang="fi-FI" sz="1778" dirty="0" smtClean="0">
                <a:solidFill>
                  <a:srgbClr val="002664"/>
                </a:solidFill>
              </a:rPr>
              <a:t>epäyhtenäisesti. </a:t>
            </a:r>
            <a:endParaRPr lang="fi-FI" sz="1778" dirty="0">
              <a:solidFill>
                <a:srgbClr val="002664"/>
              </a:solidFill>
            </a:endParaRP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Yritykset saivat uusia tilauksia </a:t>
            </a:r>
            <a:r>
              <a:rPr lang="fi-FI" sz="1778" dirty="0" err="1" smtClean="0">
                <a:solidFill>
                  <a:srgbClr val="002664"/>
                </a:solidFill>
              </a:rPr>
              <a:t>huhti</a:t>
            </a:r>
            <a:r>
              <a:rPr lang="fi-FI" sz="1778" dirty="0" smtClean="0">
                <a:solidFill>
                  <a:srgbClr val="002664"/>
                </a:solidFill>
              </a:rPr>
              <a:t>-kesäkuussa </a:t>
            </a:r>
            <a:r>
              <a:rPr lang="fi-FI" sz="1778" dirty="0">
                <a:solidFill>
                  <a:srgbClr val="002664"/>
                </a:solidFill>
              </a:rPr>
              <a:t>euromääräisesti </a:t>
            </a:r>
            <a:r>
              <a:rPr lang="fi-FI" sz="1778" dirty="0" smtClean="0">
                <a:solidFill>
                  <a:srgbClr val="002664"/>
                </a:solidFill>
              </a:rPr>
              <a:t>14 % enemmän kuin </a:t>
            </a:r>
            <a:r>
              <a:rPr lang="fi-FI" sz="1778" dirty="0">
                <a:solidFill>
                  <a:srgbClr val="002664"/>
                </a:solidFill>
              </a:rPr>
              <a:t>vastaavalla ajanjaksolla vuonna 2014 ja </a:t>
            </a:r>
            <a:r>
              <a:rPr lang="fi-FI" sz="1778" dirty="0" smtClean="0">
                <a:solidFill>
                  <a:srgbClr val="002664"/>
                </a:solidFill>
              </a:rPr>
              <a:t>28 % enemmän kuin tammi-maaliskuussa</a:t>
            </a:r>
            <a:r>
              <a:rPr lang="fi-FI" sz="1778" dirty="0">
                <a:solidFill>
                  <a:srgbClr val="002664"/>
                </a:solidFill>
              </a:rPr>
              <a:t>.  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Tilauskannan arvo oli </a:t>
            </a:r>
            <a:r>
              <a:rPr lang="fi-FI" sz="1778" dirty="0" smtClean="0">
                <a:solidFill>
                  <a:srgbClr val="002664"/>
                </a:solidFill>
              </a:rPr>
              <a:t>kesäkuun </a:t>
            </a:r>
            <a:r>
              <a:rPr lang="fi-FI" sz="1778" dirty="0">
                <a:solidFill>
                  <a:srgbClr val="002664"/>
                </a:solidFill>
              </a:rPr>
              <a:t>lopussa </a:t>
            </a:r>
            <a:r>
              <a:rPr lang="fi-FI" sz="1778" dirty="0" smtClean="0">
                <a:solidFill>
                  <a:srgbClr val="002664"/>
                </a:solidFill>
              </a:rPr>
              <a:t>22 % </a:t>
            </a:r>
            <a:r>
              <a:rPr lang="fi-FI" sz="1778" dirty="0">
                <a:solidFill>
                  <a:srgbClr val="002664"/>
                </a:solidFill>
              </a:rPr>
              <a:t>suurempi kuin samaan aikaan vuonna </a:t>
            </a:r>
            <a:r>
              <a:rPr lang="fi-FI" sz="1778" dirty="0" smtClean="0">
                <a:solidFill>
                  <a:srgbClr val="002664"/>
                </a:solidFill>
              </a:rPr>
              <a:t>2014 ja 7 % suurempi kuin maaliskuun </a:t>
            </a:r>
            <a:r>
              <a:rPr lang="fi-FI" sz="1778" dirty="0">
                <a:solidFill>
                  <a:srgbClr val="002664"/>
                </a:solidFill>
              </a:rPr>
              <a:t>lopussa.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Liikevaihto on </a:t>
            </a:r>
            <a:r>
              <a:rPr lang="fi-FI" sz="1778" dirty="0" smtClean="0">
                <a:solidFill>
                  <a:srgbClr val="002664"/>
                </a:solidFill>
              </a:rPr>
              <a:t>syksyllä 2015 </a:t>
            </a:r>
            <a:r>
              <a:rPr lang="fi-FI" sz="1778" dirty="0">
                <a:solidFill>
                  <a:srgbClr val="002664"/>
                </a:solidFill>
              </a:rPr>
              <a:t>hieman suurempi kuin </a:t>
            </a:r>
            <a:r>
              <a:rPr lang="fi-FI" sz="1778" dirty="0" smtClean="0">
                <a:solidFill>
                  <a:srgbClr val="002664"/>
                </a:solidFill>
              </a:rPr>
              <a:t>viime vuonna vastaavaan </a:t>
            </a:r>
            <a:r>
              <a:rPr lang="fi-FI" sz="1778" dirty="0">
                <a:solidFill>
                  <a:srgbClr val="002664"/>
                </a:solidFill>
              </a:rPr>
              <a:t>aikaan.  </a:t>
            </a:r>
          </a:p>
          <a:p>
            <a:pPr>
              <a:lnSpc>
                <a:spcPct val="90000"/>
              </a:lnSpc>
            </a:pPr>
            <a:r>
              <a:rPr lang="fi-FI" sz="1778" dirty="0" smtClean="0">
                <a:solidFill>
                  <a:srgbClr val="002664"/>
                </a:solidFill>
              </a:rPr>
              <a:t>Alan yritykset rekrytoivat uutta henkilöstöä tammi-kesäkuussa lähes 15 000 sekä kesätyöntekijöitä runsaat 13 000. Verrattuna vuoteen 2008 henkilöstö </a:t>
            </a:r>
            <a:r>
              <a:rPr lang="fi-FI" sz="1778" dirty="0">
                <a:solidFill>
                  <a:srgbClr val="002664"/>
                </a:solidFill>
              </a:rPr>
              <a:t>Suomessa on </a:t>
            </a:r>
            <a:r>
              <a:rPr lang="fi-FI" sz="1778" dirty="0" smtClean="0">
                <a:solidFill>
                  <a:srgbClr val="002664"/>
                </a:solidFill>
              </a:rPr>
              <a:t>kuitenkin vähentynyt </a:t>
            </a:r>
            <a:r>
              <a:rPr lang="fi-FI" sz="1778" dirty="0">
                <a:solidFill>
                  <a:srgbClr val="002664"/>
                </a:solidFill>
              </a:rPr>
              <a:t>kaikkiaan </a:t>
            </a:r>
            <a:r>
              <a:rPr lang="fi-FI" sz="1778" dirty="0" smtClean="0">
                <a:solidFill>
                  <a:srgbClr val="002664"/>
                </a:solidFill>
              </a:rPr>
              <a:t>43 000:lla. Kesäkuun </a:t>
            </a:r>
            <a:r>
              <a:rPr lang="fi-FI" sz="1778" dirty="0">
                <a:solidFill>
                  <a:srgbClr val="002664"/>
                </a:solidFill>
              </a:rPr>
              <a:t>lopussa henkilöstöä </a:t>
            </a:r>
            <a:r>
              <a:rPr lang="fi-FI" sz="1778" dirty="0" smtClean="0">
                <a:solidFill>
                  <a:srgbClr val="002664"/>
                </a:solidFill>
              </a:rPr>
              <a:t>oli 284 </a:t>
            </a:r>
            <a:r>
              <a:rPr lang="fi-FI" sz="1778" dirty="0">
                <a:solidFill>
                  <a:srgbClr val="002664"/>
                </a:solidFill>
              </a:rPr>
              <a:t>000. </a:t>
            </a:r>
          </a:p>
          <a:p>
            <a:pPr>
              <a:lnSpc>
                <a:spcPct val="90000"/>
              </a:lnSpc>
            </a:pPr>
            <a:r>
              <a:rPr lang="fi-FI" sz="1778" dirty="0">
                <a:solidFill>
                  <a:srgbClr val="002664"/>
                </a:solidFill>
              </a:rPr>
              <a:t>Tytäryrityksissä ulkomailla henkilöstö on niin ikään vähentynyt viime vuosina, mutta </a:t>
            </a:r>
            <a:r>
              <a:rPr lang="fi-FI" sz="1778" dirty="0" err="1" smtClean="0">
                <a:solidFill>
                  <a:srgbClr val="002664"/>
                </a:solidFill>
              </a:rPr>
              <a:t>kone-</a:t>
            </a:r>
            <a:r>
              <a:rPr lang="fi-FI" sz="1778" dirty="0" smtClean="0">
                <a:solidFill>
                  <a:srgbClr val="002664"/>
                </a:solidFill>
              </a:rPr>
              <a:t> ja </a:t>
            </a:r>
            <a:r>
              <a:rPr lang="fi-FI" sz="1778" dirty="0">
                <a:solidFill>
                  <a:srgbClr val="002664"/>
                </a:solidFill>
              </a:rPr>
              <a:t>metallituoteteollisuudessa kasvu on jatkunut. </a:t>
            </a:r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105AB48-52D1-4B30-A590-13A1344AC49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39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Yhteenveto teknologiateollisuuden tilanteesta ja lähiajan näkymistä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08238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50 % </a:t>
            </a:r>
            <a:r>
              <a:rPr lang="fi-FI" dirty="0">
                <a:solidFill>
                  <a:schemeClr val="bg2"/>
                </a:solidFill>
              </a:rPr>
              <a:t>Suomen koko </a:t>
            </a:r>
            <a:r>
              <a:rPr lang="fi-FI" dirty="0" smtClean="0">
                <a:solidFill>
                  <a:schemeClr val="bg2"/>
                </a:solidFill>
              </a:rPr>
              <a:t>viennistä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 smtClean="0">
                <a:solidFill>
                  <a:schemeClr val="accent1"/>
                </a:solidFill>
              </a:rPr>
              <a:t>75 % </a:t>
            </a:r>
            <a:r>
              <a:rPr lang="fi-FI" dirty="0">
                <a:solidFill>
                  <a:schemeClr val="bg2"/>
                </a:solidFill>
              </a:rPr>
              <a:t>Suomen koko elinkeinoelämän </a:t>
            </a:r>
            <a:br>
              <a:rPr lang="fi-FI" dirty="0">
                <a:solidFill>
                  <a:schemeClr val="bg2"/>
                </a:solidFill>
              </a:rPr>
            </a:br>
            <a:r>
              <a:rPr lang="fi-FI" dirty="0" err="1" smtClean="0">
                <a:solidFill>
                  <a:schemeClr val="bg2"/>
                </a:solidFill>
              </a:rPr>
              <a:t>t&amp;k-investoinneista</a:t>
            </a:r>
            <a:endParaRPr lang="fi-FI" sz="889" dirty="0">
              <a:solidFill>
                <a:schemeClr val="bg2"/>
              </a:solidFill>
            </a:endParaRPr>
          </a:p>
          <a:p>
            <a:pPr>
              <a:spcAft>
                <a:spcPct val="20000"/>
              </a:spcAft>
            </a:pPr>
            <a:r>
              <a:rPr lang="fi-FI" dirty="0">
                <a:solidFill>
                  <a:schemeClr val="bg2"/>
                </a:solidFill>
              </a:rPr>
              <a:t>Alan yritykset työllistävät suoraan </a:t>
            </a:r>
            <a:r>
              <a:rPr lang="fi-FI" dirty="0" smtClean="0">
                <a:solidFill>
                  <a:schemeClr val="bg2"/>
                </a:solidFill>
              </a:rPr>
              <a:t>yli </a:t>
            </a:r>
            <a:r>
              <a:rPr lang="fi-FI" dirty="0" smtClean="0">
                <a:solidFill>
                  <a:schemeClr val="accent1"/>
                </a:solidFill>
              </a:rPr>
              <a:t>280 000</a:t>
            </a:r>
            <a:r>
              <a:rPr lang="fi-FI" dirty="0" smtClean="0">
                <a:solidFill>
                  <a:schemeClr val="bg2"/>
                </a:solidFill>
              </a:rPr>
              <a:t> </a:t>
            </a:r>
            <a:r>
              <a:rPr lang="fi-FI" dirty="0">
                <a:solidFill>
                  <a:schemeClr val="bg2"/>
                </a:solidFill>
              </a:rPr>
              <a:t>ihmistä, välillinen työllistämisvaikutus mukaan lukien </a:t>
            </a:r>
            <a:r>
              <a:rPr lang="fi-FI" dirty="0" smtClean="0">
                <a:solidFill>
                  <a:schemeClr val="bg2"/>
                </a:solidFill>
              </a:rPr>
              <a:t>   </a:t>
            </a:r>
            <a:r>
              <a:rPr lang="fi-FI" dirty="0">
                <a:solidFill>
                  <a:schemeClr val="accent1"/>
                </a:solidFill>
              </a:rPr>
              <a:t>700 000 </a:t>
            </a:r>
            <a:r>
              <a:rPr lang="fi-FI" dirty="0">
                <a:solidFill>
                  <a:schemeClr val="bg2"/>
                </a:solidFill>
              </a:rPr>
              <a:t>henkilöä eli </a:t>
            </a:r>
            <a:r>
              <a:rPr lang="fi-FI" dirty="0" smtClean="0">
                <a:solidFill>
                  <a:schemeClr val="accent1"/>
                </a:solidFill>
              </a:rPr>
              <a:t>30 %</a:t>
            </a:r>
            <a:r>
              <a:rPr lang="fi-FI" dirty="0" smtClean="0">
                <a:solidFill>
                  <a:schemeClr val="bg2"/>
                </a:solidFill>
              </a:rPr>
              <a:t> Suomen </a:t>
            </a:r>
            <a:r>
              <a:rPr lang="fi-FI" dirty="0">
                <a:solidFill>
                  <a:schemeClr val="bg2"/>
                </a:solidFill>
              </a:rPr>
              <a:t>koko </a:t>
            </a:r>
            <a:r>
              <a:rPr lang="fi-FI" dirty="0" smtClean="0">
                <a:solidFill>
                  <a:schemeClr val="bg2"/>
                </a:solidFill>
              </a:rPr>
              <a:t>työvoimasta.</a:t>
            </a:r>
            <a:endParaRPr lang="fi-FI" dirty="0">
              <a:solidFill>
                <a:schemeClr val="bg2"/>
              </a:solidFill>
            </a:endParaRPr>
          </a:p>
          <a:p>
            <a:r>
              <a:rPr lang="fi-FI" dirty="0" smtClean="0">
                <a:solidFill>
                  <a:schemeClr val="bg2"/>
                </a:solidFill>
              </a:rPr>
              <a:t>Teknologiateollisuus ry on </a:t>
            </a:r>
            <a:r>
              <a:rPr lang="fi-FI" dirty="0" err="1" smtClean="0">
                <a:solidFill>
                  <a:schemeClr val="bg2"/>
                </a:solidFill>
              </a:rPr>
              <a:t>EK:n</a:t>
            </a:r>
            <a:r>
              <a:rPr lang="fi-FI" dirty="0" smtClean="0">
                <a:solidFill>
                  <a:schemeClr val="bg2"/>
                </a:solidFill>
              </a:rPr>
              <a:t> suurin jäsenliitto – yli </a:t>
            </a:r>
            <a:r>
              <a:rPr lang="fi-FI" dirty="0">
                <a:solidFill>
                  <a:schemeClr val="accent1"/>
                </a:solidFill>
              </a:rPr>
              <a:t>1 600 </a:t>
            </a:r>
            <a:r>
              <a:rPr lang="fi-FI" dirty="0" smtClean="0">
                <a:solidFill>
                  <a:schemeClr val="bg2"/>
                </a:solidFill>
              </a:rPr>
              <a:t>jäsenyritystä.</a:t>
            </a:r>
            <a:endParaRPr lang="fi-FI" dirty="0">
              <a:solidFill>
                <a:schemeClr val="bg2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5FDF4-7F98-4460-85D3-356586144660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pic>
        <p:nvPicPr>
          <p:cNvPr id="10" name="Kuvan paikkamerkki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78" r="18578"/>
          <a:stretch>
            <a:fillRect/>
          </a:stretch>
        </p:blipFill>
        <p:spPr/>
      </p:pic>
      <p:sp>
        <p:nvSpPr>
          <p:cNvPr id="7" name="Otsikko 6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fi-FI" dirty="0"/>
              <a:t>Teknologiateollisuus – Suomen merkittävin elinkeino</a:t>
            </a:r>
          </a:p>
        </p:txBody>
      </p:sp>
    </p:spTree>
    <p:extLst>
      <p:ext uri="{BB962C8B-B14F-4D97-AF65-F5344CB8AC3E}">
        <p14:creationId xmlns:p14="http://schemas.microsoft.com/office/powerpoint/2010/main" val="27372511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336989" y="2303858"/>
            <a:ext cx="7680913" cy="2232249"/>
          </a:xfrm>
        </p:spPr>
        <p:txBody>
          <a:bodyPr/>
          <a:lstStyle/>
          <a:p>
            <a:r>
              <a:rPr lang="fi-FI" dirty="0"/>
              <a:t>Talous- ja veropolitiikkaa sekä työmarkkinoita uudistettava rohkeasti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9382FE-C8F9-4A7C-811A-D08BE9BA1842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/>
              <a:pPr defTabSz="812394"/>
              <a:t>40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04461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Sääntelyä pitää purkaa ja julkisen sektorin palveluita sujuvoittaa </a:t>
            </a:r>
          </a:p>
          <a:p>
            <a:r>
              <a:rPr lang="fi-FI" dirty="0">
                <a:solidFill>
                  <a:srgbClr val="002060"/>
                </a:solidFill>
              </a:rPr>
              <a:t>Yritysverojärjestelmä on ajanmukaistettava.</a:t>
            </a:r>
          </a:p>
          <a:p>
            <a:r>
              <a:rPr lang="fi-FI" dirty="0">
                <a:solidFill>
                  <a:srgbClr val="002060"/>
                </a:solidFill>
              </a:rPr>
              <a:t>Tuottavuusloikka </a:t>
            </a:r>
            <a:r>
              <a:rPr lang="fi-FI" dirty="0" err="1">
                <a:solidFill>
                  <a:srgbClr val="002060"/>
                </a:solidFill>
              </a:rPr>
              <a:t>digitalisaation</a:t>
            </a:r>
            <a:r>
              <a:rPr lang="fi-FI" dirty="0">
                <a:solidFill>
                  <a:srgbClr val="002060"/>
                </a:solidFill>
              </a:rPr>
              <a:t> avulla.</a:t>
            </a:r>
          </a:p>
          <a:p>
            <a:r>
              <a:rPr lang="fi-FI" dirty="0">
                <a:solidFill>
                  <a:srgbClr val="002060"/>
                </a:solidFill>
              </a:rPr>
              <a:t>Suomi on kaukana markkinoista, ja pitkät kuljetusetäisyydet ovat jo itsessään lisäkustannus. Tätä taakkaa ei pidä kasvattaa.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10" name="Sisällön paikkamerkki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Panostuksia kasvuun, osaamiseen ja uudistumiseen.</a:t>
            </a:r>
          </a:p>
          <a:p>
            <a:pPr lvl="1"/>
            <a:r>
              <a:rPr lang="fi-FI" dirty="0">
                <a:solidFill>
                  <a:srgbClr val="002060"/>
                </a:solidFill>
              </a:rPr>
              <a:t>Koulutuksen tulee vastata paremmin yritysten tarpeisiin.</a:t>
            </a:r>
          </a:p>
          <a:p>
            <a:r>
              <a:rPr lang="fi-FI" dirty="0">
                <a:solidFill>
                  <a:srgbClr val="002060"/>
                </a:solidFill>
              </a:rPr>
              <a:t>TKI-investoinnit synnyttävät uutta </a:t>
            </a:r>
            <a:r>
              <a:rPr lang="fi-FI" dirty="0" smtClean="0">
                <a:solidFill>
                  <a:srgbClr val="002060"/>
                </a:solidFill>
              </a:rPr>
              <a:t>liiketoimintaa.</a:t>
            </a:r>
            <a:endParaRPr lang="fi-FI" dirty="0">
              <a:solidFill>
                <a:srgbClr val="002060"/>
              </a:solidFill>
            </a:endParaRPr>
          </a:p>
          <a:p>
            <a:r>
              <a:rPr lang="fi-FI" dirty="0" smtClean="0">
                <a:solidFill>
                  <a:srgbClr val="002060"/>
                </a:solidFill>
              </a:rPr>
              <a:t>Työmarkkinaratkaisuilla on palautettava kustannuskilpailukyky. </a:t>
            </a:r>
            <a:endParaRPr lang="fi-FI" dirty="0">
              <a:solidFill>
                <a:srgbClr val="002060"/>
              </a:solidFill>
            </a:endParaRPr>
          </a:p>
          <a:p>
            <a:endParaRPr lang="fi-FI" dirty="0"/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Elinkeinoelämän usko </a:t>
            </a:r>
            <a:r>
              <a:rPr lang="fi-FI" dirty="0" smtClean="0"/>
              <a:t>Suomeen on palautettava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FBE9D-BD23-4F3D-AACA-C897DD02514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41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146724"/>
      </p:ext>
    </p:extLst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11D862C-4DBA-42B0-A8A2-914F2A47ADB1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42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romahtanut, vientituloja puuttuu noin 30 miljardia euroa vuodessa</a:t>
            </a:r>
            <a:br>
              <a:rPr lang="fi-FI" dirty="0"/>
            </a:br>
            <a:r>
              <a:rPr lang="fi-FI" sz="2000" b="0" dirty="0"/>
              <a:t>Teollisuus tuo </a:t>
            </a:r>
            <a:r>
              <a:rPr lang="fi-FI" sz="2000" b="0" dirty="0" smtClean="0"/>
              <a:t>80 </a:t>
            </a:r>
            <a:r>
              <a:rPr lang="fi-FI" sz="2000" b="0" dirty="0"/>
              <a:t>% Suomen </a:t>
            </a:r>
            <a:r>
              <a:rPr lang="fi-FI" sz="2000" b="0" dirty="0" smtClean="0"/>
              <a:t>vientituloista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9449669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189781"/>
      </p:ext>
    </p:extLst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B5C1C2D-2301-4EF8-B878-5350A8614126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vienti on jäänyt kilpailijamaiden kehityksestä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79946"/>
            <a:ext cx="4095358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4094162"/>
              </p:ext>
            </p:extLst>
          </p:nvPr>
        </p:nvGraphicFramePr>
        <p:xfrm>
          <a:off x="431800" y="1746334"/>
          <a:ext cx="9502775" cy="46163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87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163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3610419"/>
      </p:ext>
    </p:extLst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7F0D6FC-D3C3-4A2B-9B22-64F9E186A71F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44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Viennin suhde bkt:hen on pudonnut merkittävästi Suomessa 2008 jälkeen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2906301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uorakulmio 7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51088"/>
      </p:ext>
    </p:extLst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882B48D-C713-44A6-AF1A-85C64872C3DF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Palveluvienti ei ole korvannut tavaraviennin pudotusta </a:t>
            </a:r>
            <a:endParaRPr lang="en-GB" dirty="0"/>
          </a:p>
        </p:txBody>
      </p:sp>
      <p:graphicFrame>
        <p:nvGraphicFramePr>
          <p:cNvPr id="10" name="Sisällön paikkamerkki 9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9925458"/>
              </p:ext>
            </p:extLst>
          </p:nvPr>
        </p:nvGraphicFramePr>
        <p:xfrm>
          <a:off x="431800" y="1746333"/>
          <a:ext cx="9502775" cy="4589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36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uorakulmio 10"/>
          <p:cNvSpPr/>
          <p:nvPr/>
        </p:nvSpPr>
        <p:spPr>
          <a:xfrm>
            <a:off x="1368351" y="6476032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254947"/>
      </p:ext>
    </p:extLst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4701497"/>
              </p:ext>
            </p:extLst>
          </p:nvPr>
        </p:nvGraphicFramePr>
        <p:xfrm>
          <a:off x="360239" y="1727993"/>
          <a:ext cx="9433048" cy="4591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CD14F67-6F63-46E6-8194-3E40222A13D2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46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31801" y="449769"/>
            <a:ext cx="9433494" cy="1008000"/>
          </a:xfrm>
        </p:spPr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palveluvienti on </a:t>
            </a:r>
            <a:r>
              <a:rPr lang="fi-FI" dirty="0" smtClean="0">
                <a:solidFill>
                  <a:srgbClr val="002664"/>
                </a:solidFill>
              </a:rPr>
              <a:t>laskussa</a:t>
            </a:r>
            <a:r>
              <a:rPr lang="fi-FI" sz="2419" dirty="0">
                <a:solidFill>
                  <a:srgbClr val="002664"/>
                </a:solidFill>
              </a:rPr>
              <a:t/>
            </a:r>
            <a:br>
              <a:rPr lang="fi-FI" sz="2419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Teollisuus </a:t>
            </a:r>
            <a:r>
              <a:rPr lang="fi-FI" sz="2016" b="0" dirty="0" smtClean="0">
                <a:solidFill>
                  <a:srgbClr val="002664"/>
                </a:solidFill>
              </a:rPr>
              <a:t>tuo lähes 60 % </a:t>
            </a:r>
            <a:r>
              <a:rPr lang="fi-FI" sz="2016" b="0" dirty="0">
                <a:solidFill>
                  <a:srgbClr val="002664"/>
                </a:solidFill>
              </a:rPr>
              <a:t>Suomen </a:t>
            </a:r>
            <a:r>
              <a:rPr lang="fi-FI" sz="2016" b="0" dirty="0" smtClean="0">
                <a:solidFill>
                  <a:srgbClr val="002664"/>
                </a:solidFill>
              </a:rPr>
              <a:t>palveluviennin tuloista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 smtClean="0">
                <a:solidFill>
                  <a:srgbClr val="002664"/>
                </a:solidFill>
              </a:rPr>
              <a:t>Peliteollisuuden kasvu selittää muiden toimialojen palveluviennin lisäyksen </a:t>
            </a: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/>
            </a:r>
            <a:br>
              <a:rPr lang="fi-FI" sz="2016" b="0" dirty="0">
                <a:solidFill>
                  <a:srgbClr val="002664"/>
                </a:solidFill>
              </a:rPr>
            </a:br>
            <a:endParaRPr lang="fi-FI" sz="1613" b="0" dirty="0">
              <a:solidFill>
                <a:srgbClr val="002664"/>
              </a:solidFill>
            </a:endParaRPr>
          </a:p>
        </p:txBody>
      </p:sp>
      <p:sp>
        <p:nvSpPr>
          <p:cNvPr id="6" name="Suorakulmio 5"/>
          <p:cNvSpPr/>
          <p:nvPr/>
        </p:nvSpPr>
        <p:spPr>
          <a:xfrm>
            <a:off x="1440359" y="6336890"/>
            <a:ext cx="551567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Tilastokeskus, Palvelujen ulkomaankauppa (palvelujen vienti Suomesta pl. </a:t>
            </a:r>
            <a:r>
              <a:rPr lang="fi-FI" sz="1100" dirty="0" smtClean="0">
                <a:solidFill>
                  <a:srgbClr val="002060"/>
                </a:solidFill>
                <a:ea typeface="ＭＳ Ｐゴシック" pitchFamily="34" charset="-128"/>
              </a:rPr>
              <a:t>matkailu-</a:t>
            </a: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, kuljetus- ja finanssipalvelut)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792287" y="1598496"/>
            <a:ext cx="7184898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  <a:ea typeface="ＭＳ Ｐゴシック" pitchFamily="34" charset="-128"/>
              </a:rPr>
              <a:t>Miljardia euroa, käyvin hinnoin </a:t>
            </a:r>
          </a:p>
        </p:txBody>
      </p:sp>
    </p:spTree>
    <p:extLst>
      <p:ext uri="{BB962C8B-B14F-4D97-AF65-F5344CB8AC3E}">
        <p14:creationId xmlns:p14="http://schemas.microsoft.com/office/powerpoint/2010/main" val="140689851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B8177C-AA2B-4ED8-84A6-6BBA91774E0A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47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osuus bruttokansantuotteesta </a:t>
            </a:r>
            <a:r>
              <a:rPr lang="fi-FI" dirty="0" smtClean="0"/>
              <a:t>on </a:t>
            </a:r>
            <a:r>
              <a:rPr lang="fi-FI" dirty="0"/>
              <a:t>Suomessa historiallisen matalalla tasolla </a:t>
            </a:r>
          </a:p>
        </p:txBody>
      </p:sp>
      <p:graphicFrame>
        <p:nvGraphicFramePr>
          <p:cNvPr id="6" name="Kaavio 5"/>
          <p:cNvGraphicFramePr/>
          <p:nvPr>
            <p:extLst/>
          </p:nvPr>
        </p:nvGraphicFramePr>
        <p:xfrm>
          <a:off x="431653" y="1714193"/>
          <a:ext cx="9217618" cy="45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336890"/>
            <a:ext cx="71848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Vuosina 1900-1974 teollisuuteen kuuluvat myös kaivostoiminta, energia-, vesi- ja jätehuolto.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3139270582"/>
      </p:ext>
    </p:extLst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127CEC3-9497-4450-B9A2-B80294C20CE6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48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 tuo </a:t>
            </a:r>
            <a:r>
              <a:rPr lang="fi-FI" dirty="0" smtClean="0"/>
              <a:t>80 prosenttia </a:t>
            </a:r>
            <a:r>
              <a:rPr lang="fi-FI" dirty="0"/>
              <a:t>Suomen viennistä, mutta ei pysty enää rahoittamaan nykyistä julkista sektoria</a:t>
            </a:r>
          </a:p>
        </p:txBody>
      </p:sp>
      <p:graphicFrame>
        <p:nvGraphicFramePr>
          <p:cNvPr id="6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879080"/>
              </p:ext>
            </p:extLst>
          </p:nvPr>
        </p:nvGraphicFramePr>
        <p:xfrm>
          <a:off x="504255" y="1811727"/>
          <a:ext cx="9001000" cy="44746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Suorakulmio 6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ea typeface="ＭＳ Ｐゴシック" pitchFamily="34" charset="-128"/>
              </a:rPr>
              <a:t>Lähde: Tilastokeskus / Kansantalouden tilinpito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152327" y="1655787"/>
            <a:ext cx="2780416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Työpaikkojen määrä Suomessa </a:t>
            </a:r>
          </a:p>
        </p:txBody>
      </p:sp>
    </p:spTree>
    <p:extLst>
      <p:ext uri="{BB962C8B-B14F-4D97-AF65-F5344CB8AC3E}">
        <p14:creationId xmlns:p14="http://schemas.microsoft.com/office/powerpoint/2010/main" val="1518471786"/>
      </p:ext>
    </p:extLst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3372781"/>
              </p:ext>
            </p:extLst>
          </p:nvPr>
        </p:nvGraphicFramePr>
        <p:xfrm>
          <a:off x="431653" y="1727795"/>
          <a:ext cx="9073602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7822E5-A129-41B0-8D64-5B2A142BB9C2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F4AB75-33E6-404A-A04E-652A411B65AD}" type="slidenum">
              <a:rPr lang="fi-FI"/>
              <a:pPr/>
              <a:t>49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1124830"/>
            <a:r>
              <a:rPr lang="fi-FI" dirty="0">
                <a:solidFill>
                  <a:srgbClr val="002664"/>
                </a:solidFill>
              </a:rPr>
              <a:t>Teollisuuden yritysten lukumäärä Suomessa on vähentynyt merkittävästi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Vähintään viiden henkilön yritykset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510461" y="6480326"/>
            <a:ext cx="551567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Tilastokeskus  </a:t>
            </a:r>
          </a:p>
        </p:txBody>
      </p:sp>
    </p:spTree>
    <p:extLst>
      <p:ext uri="{BB962C8B-B14F-4D97-AF65-F5344CB8AC3E}">
        <p14:creationId xmlns:p14="http://schemas.microsoft.com/office/powerpoint/2010/main" val="6903827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EDB037-A020-4CFE-8A57-A171D21D325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FA509CE-0B1A-4C3F-9E0A-60E63FDFFBC2}" type="slidenum">
              <a:rPr lang="fi-FI">
                <a:solidFill>
                  <a:srgbClr val="B1BEB9"/>
                </a:solidFill>
              </a:rPr>
              <a:pPr/>
              <a:t>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tavaravienti Suomesta alueittain 2014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16" b="0" dirty="0"/>
              <a:t>Tavaravienti yhteensä 26,2 mrd. euroa*</a:t>
            </a:r>
          </a:p>
        </p:txBody>
      </p:sp>
      <p:grpSp>
        <p:nvGrpSpPr>
          <p:cNvPr id="7" name="Group 3"/>
          <p:cNvGrpSpPr>
            <a:grpSpLocks/>
          </p:cNvGrpSpPr>
          <p:nvPr/>
        </p:nvGrpSpPr>
        <p:grpSpPr bwMode="auto">
          <a:xfrm>
            <a:off x="576792" y="1453465"/>
            <a:ext cx="9220767" cy="4789931"/>
            <a:chOff x="0" y="1070"/>
            <a:chExt cx="5763" cy="2723"/>
          </a:xfrm>
          <a:effectLst>
            <a:outerShdw blurRad="50800" dist="50800" dir="5400000" algn="ctr" rotWithShape="0">
              <a:schemeClr val="tx1">
                <a:lumMod val="50000"/>
                <a:lumOff val="50000"/>
              </a:schemeClr>
            </a:outerShdw>
          </a:effectLst>
        </p:grpSpPr>
        <p:sp>
          <p:nvSpPr>
            <p:cNvPr id="8" name="Freeform 4"/>
            <p:cNvSpPr>
              <a:spLocks/>
            </p:cNvSpPr>
            <p:nvPr/>
          </p:nvSpPr>
          <p:spPr bwMode="auto">
            <a:xfrm>
              <a:off x="2280" y="1070"/>
              <a:ext cx="3483" cy="2723"/>
            </a:xfrm>
            <a:custGeom>
              <a:avLst/>
              <a:gdLst>
                <a:gd name="T0" fmla="*/ 504 w 3483"/>
                <a:gd name="T1" fmla="*/ 349 h 2723"/>
                <a:gd name="T2" fmla="*/ 643 w 3483"/>
                <a:gd name="T3" fmla="*/ 159 h 2723"/>
                <a:gd name="T4" fmla="*/ 774 w 3483"/>
                <a:gd name="T5" fmla="*/ 147 h 2723"/>
                <a:gd name="T6" fmla="*/ 894 w 3483"/>
                <a:gd name="T7" fmla="*/ 150 h 2723"/>
                <a:gd name="T8" fmla="*/ 993 w 3483"/>
                <a:gd name="T9" fmla="*/ 354 h 2723"/>
                <a:gd name="T10" fmla="*/ 1149 w 3483"/>
                <a:gd name="T11" fmla="*/ 233 h 2723"/>
                <a:gd name="T12" fmla="*/ 1355 w 3483"/>
                <a:gd name="T13" fmla="*/ 205 h 2723"/>
                <a:gd name="T14" fmla="*/ 1519 w 3483"/>
                <a:gd name="T15" fmla="*/ 149 h 2723"/>
                <a:gd name="T16" fmla="*/ 1581 w 3483"/>
                <a:gd name="T17" fmla="*/ 277 h 2723"/>
                <a:gd name="T18" fmla="*/ 1680 w 3483"/>
                <a:gd name="T19" fmla="*/ 173 h 2723"/>
                <a:gd name="T20" fmla="*/ 1765 w 3483"/>
                <a:gd name="T21" fmla="*/ 81 h 2723"/>
                <a:gd name="T22" fmla="*/ 1846 w 3483"/>
                <a:gd name="T23" fmla="*/ 17 h 2723"/>
                <a:gd name="T24" fmla="*/ 2348 w 3483"/>
                <a:gd name="T25" fmla="*/ 32 h 2723"/>
                <a:gd name="T26" fmla="*/ 2570 w 3483"/>
                <a:gd name="T27" fmla="*/ 43 h 2723"/>
                <a:gd name="T28" fmla="*/ 2685 w 3483"/>
                <a:gd name="T29" fmla="*/ 114 h 2723"/>
                <a:gd name="T30" fmla="*/ 2864 w 3483"/>
                <a:gd name="T31" fmla="*/ 64 h 2723"/>
                <a:gd name="T32" fmla="*/ 3065 w 3483"/>
                <a:gd name="T33" fmla="*/ 124 h 2723"/>
                <a:gd name="T34" fmla="*/ 3379 w 3483"/>
                <a:gd name="T35" fmla="*/ 161 h 2723"/>
                <a:gd name="T36" fmla="*/ 3300 w 3483"/>
                <a:gd name="T37" fmla="*/ 471 h 2723"/>
                <a:gd name="T38" fmla="*/ 3160 w 3483"/>
                <a:gd name="T39" fmla="*/ 694 h 2723"/>
                <a:gd name="T40" fmla="*/ 3263 w 3483"/>
                <a:gd name="T41" fmla="*/ 385 h 2723"/>
                <a:gd name="T42" fmla="*/ 3070 w 3483"/>
                <a:gd name="T43" fmla="*/ 491 h 2723"/>
                <a:gd name="T44" fmla="*/ 2838 w 3483"/>
                <a:gd name="T45" fmla="*/ 533 h 2723"/>
                <a:gd name="T46" fmla="*/ 2844 w 3483"/>
                <a:gd name="T47" fmla="*/ 710 h 2723"/>
                <a:gd name="T48" fmla="*/ 2635 w 3483"/>
                <a:gd name="T49" fmla="*/ 976 h 2723"/>
                <a:gd name="T50" fmla="*/ 2558 w 3483"/>
                <a:gd name="T51" fmla="*/ 1061 h 2723"/>
                <a:gd name="T52" fmla="*/ 2463 w 3483"/>
                <a:gd name="T53" fmla="*/ 1079 h 2723"/>
                <a:gd name="T54" fmla="*/ 2482 w 3483"/>
                <a:gd name="T55" fmla="*/ 1303 h 2723"/>
                <a:gd name="T56" fmla="*/ 2237 w 3483"/>
                <a:gd name="T57" fmla="*/ 1470 h 2723"/>
                <a:gd name="T58" fmla="*/ 2207 w 3483"/>
                <a:gd name="T59" fmla="*/ 1738 h 2723"/>
                <a:gd name="T60" fmla="*/ 2175 w 3483"/>
                <a:gd name="T61" fmla="*/ 1902 h 2723"/>
                <a:gd name="T62" fmla="*/ 2003 w 3483"/>
                <a:gd name="T63" fmla="*/ 1567 h 2723"/>
                <a:gd name="T64" fmla="*/ 1807 w 3483"/>
                <a:gd name="T65" fmla="*/ 1555 h 2723"/>
                <a:gd name="T66" fmla="*/ 1651 w 3483"/>
                <a:gd name="T67" fmla="*/ 1660 h 2723"/>
                <a:gd name="T68" fmla="*/ 1500 w 3483"/>
                <a:gd name="T69" fmla="*/ 1365 h 2723"/>
                <a:gd name="T70" fmla="*/ 1183 w 3483"/>
                <a:gd name="T71" fmla="*/ 1287 h 2723"/>
                <a:gd name="T72" fmla="*/ 1349 w 3483"/>
                <a:gd name="T73" fmla="*/ 1508 h 2723"/>
                <a:gd name="T74" fmla="*/ 1064 w 3483"/>
                <a:gd name="T75" fmla="*/ 1528 h 2723"/>
                <a:gd name="T76" fmla="*/ 954 w 3483"/>
                <a:gd name="T77" fmla="*/ 1382 h 2723"/>
                <a:gd name="T78" fmla="*/ 1124 w 3483"/>
                <a:gd name="T79" fmla="*/ 1688 h 2723"/>
                <a:gd name="T80" fmla="*/ 1077 w 3483"/>
                <a:gd name="T81" fmla="*/ 1945 h 2723"/>
                <a:gd name="T82" fmla="*/ 970 w 3483"/>
                <a:gd name="T83" fmla="*/ 2344 h 2723"/>
                <a:gd name="T84" fmla="*/ 692 w 3483"/>
                <a:gd name="T85" fmla="*/ 2720 h 2723"/>
                <a:gd name="T86" fmla="*/ 519 w 3483"/>
                <a:gd name="T87" fmla="*/ 2341 h 2723"/>
                <a:gd name="T88" fmla="*/ 478 w 3483"/>
                <a:gd name="T89" fmla="*/ 1912 h 2723"/>
                <a:gd name="T90" fmla="*/ 250 w 3483"/>
                <a:gd name="T91" fmla="*/ 1835 h 2723"/>
                <a:gd name="T92" fmla="*/ 1 w 3483"/>
                <a:gd name="T93" fmla="*/ 1609 h 2723"/>
                <a:gd name="T94" fmla="*/ 145 w 3483"/>
                <a:gd name="T95" fmla="*/ 1194 h 2723"/>
                <a:gd name="T96" fmla="*/ 505 w 3483"/>
                <a:gd name="T97" fmla="*/ 1115 h 2723"/>
                <a:gd name="T98" fmla="*/ 822 w 3483"/>
                <a:gd name="T99" fmla="*/ 1217 h 2723"/>
                <a:gd name="T100" fmla="*/ 869 w 3483"/>
                <a:gd name="T101" fmla="*/ 1097 h 2723"/>
                <a:gd name="T102" fmla="*/ 728 w 3483"/>
                <a:gd name="T103" fmla="*/ 1044 h 2723"/>
                <a:gd name="T104" fmla="*/ 623 w 3483"/>
                <a:gd name="T105" fmla="*/ 945 h 2723"/>
                <a:gd name="T106" fmla="*/ 623 w 3483"/>
                <a:gd name="T107" fmla="*/ 1008 h 2723"/>
                <a:gd name="T108" fmla="*/ 465 w 3483"/>
                <a:gd name="T109" fmla="*/ 907 h 2723"/>
                <a:gd name="T110" fmla="*/ 154 w 3483"/>
                <a:gd name="T111" fmla="*/ 1069 h 2723"/>
                <a:gd name="T112" fmla="*/ 259 w 3483"/>
                <a:gd name="T113" fmla="*/ 789 h 2723"/>
                <a:gd name="T114" fmla="*/ 457 w 3483"/>
                <a:gd name="T115" fmla="*/ 573 h 2723"/>
                <a:gd name="T116" fmla="*/ 496 w 3483"/>
                <a:gd name="T117" fmla="*/ 618 h 2723"/>
                <a:gd name="T118" fmla="*/ 753 w 3483"/>
                <a:gd name="T119" fmla="*/ 527 h 2723"/>
                <a:gd name="T120" fmla="*/ 727 w 3483"/>
                <a:gd name="T121" fmla="*/ 438 h 2723"/>
                <a:gd name="T122" fmla="*/ 640 w 3483"/>
                <a:gd name="T123" fmla="*/ 375 h 2723"/>
                <a:gd name="T124" fmla="*/ 550 w 3483"/>
                <a:gd name="T125" fmla="*/ 573 h 2723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3483" h="2723">
                  <a:moveTo>
                    <a:pt x="414" y="464"/>
                  </a:moveTo>
                  <a:lnTo>
                    <a:pt x="416" y="460"/>
                  </a:lnTo>
                  <a:lnTo>
                    <a:pt x="417" y="457"/>
                  </a:lnTo>
                  <a:lnTo>
                    <a:pt x="417" y="455"/>
                  </a:lnTo>
                  <a:lnTo>
                    <a:pt x="414" y="455"/>
                  </a:lnTo>
                  <a:lnTo>
                    <a:pt x="406" y="452"/>
                  </a:lnTo>
                  <a:lnTo>
                    <a:pt x="414" y="449"/>
                  </a:lnTo>
                  <a:lnTo>
                    <a:pt x="414" y="444"/>
                  </a:lnTo>
                  <a:lnTo>
                    <a:pt x="408" y="444"/>
                  </a:lnTo>
                  <a:lnTo>
                    <a:pt x="407" y="441"/>
                  </a:lnTo>
                  <a:lnTo>
                    <a:pt x="406" y="438"/>
                  </a:lnTo>
                  <a:lnTo>
                    <a:pt x="419" y="432"/>
                  </a:lnTo>
                  <a:lnTo>
                    <a:pt x="411" y="434"/>
                  </a:lnTo>
                  <a:lnTo>
                    <a:pt x="408" y="434"/>
                  </a:lnTo>
                  <a:lnTo>
                    <a:pt x="407" y="434"/>
                  </a:lnTo>
                  <a:lnTo>
                    <a:pt x="406" y="432"/>
                  </a:lnTo>
                  <a:lnTo>
                    <a:pt x="406" y="429"/>
                  </a:lnTo>
                  <a:lnTo>
                    <a:pt x="403" y="422"/>
                  </a:lnTo>
                  <a:lnTo>
                    <a:pt x="408" y="416"/>
                  </a:lnTo>
                  <a:lnTo>
                    <a:pt x="411" y="416"/>
                  </a:lnTo>
                  <a:lnTo>
                    <a:pt x="416" y="416"/>
                  </a:lnTo>
                  <a:lnTo>
                    <a:pt x="424" y="418"/>
                  </a:lnTo>
                  <a:lnTo>
                    <a:pt x="429" y="418"/>
                  </a:lnTo>
                  <a:lnTo>
                    <a:pt x="421" y="416"/>
                  </a:lnTo>
                  <a:lnTo>
                    <a:pt x="411" y="413"/>
                  </a:lnTo>
                  <a:lnTo>
                    <a:pt x="411" y="408"/>
                  </a:lnTo>
                  <a:lnTo>
                    <a:pt x="420" y="408"/>
                  </a:lnTo>
                  <a:lnTo>
                    <a:pt x="426" y="406"/>
                  </a:lnTo>
                  <a:lnTo>
                    <a:pt x="436" y="402"/>
                  </a:lnTo>
                  <a:lnTo>
                    <a:pt x="442" y="400"/>
                  </a:lnTo>
                  <a:lnTo>
                    <a:pt x="442" y="399"/>
                  </a:lnTo>
                  <a:lnTo>
                    <a:pt x="440" y="399"/>
                  </a:lnTo>
                  <a:lnTo>
                    <a:pt x="433" y="399"/>
                  </a:lnTo>
                  <a:lnTo>
                    <a:pt x="433" y="392"/>
                  </a:lnTo>
                  <a:lnTo>
                    <a:pt x="444" y="392"/>
                  </a:lnTo>
                  <a:lnTo>
                    <a:pt x="443" y="392"/>
                  </a:lnTo>
                  <a:lnTo>
                    <a:pt x="446" y="392"/>
                  </a:lnTo>
                  <a:lnTo>
                    <a:pt x="452" y="389"/>
                  </a:lnTo>
                  <a:lnTo>
                    <a:pt x="452" y="383"/>
                  </a:lnTo>
                  <a:lnTo>
                    <a:pt x="450" y="382"/>
                  </a:lnTo>
                  <a:lnTo>
                    <a:pt x="449" y="382"/>
                  </a:lnTo>
                  <a:lnTo>
                    <a:pt x="447" y="383"/>
                  </a:lnTo>
                  <a:lnTo>
                    <a:pt x="447" y="377"/>
                  </a:lnTo>
                  <a:lnTo>
                    <a:pt x="452" y="377"/>
                  </a:lnTo>
                  <a:lnTo>
                    <a:pt x="456" y="377"/>
                  </a:lnTo>
                  <a:lnTo>
                    <a:pt x="462" y="379"/>
                  </a:lnTo>
                  <a:lnTo>
                    <a:pt x="466" y="377"/>
                  </a:lnTo>
                  <a:lnTo>
                    <a:pt x="469" y="372"/>
                  </a:lnTo>
                  <a:lnTo>
                    <a:pt x="470" y="369"/>
                  </a:lnTo>
                  <a:lnTo>
                    <a:pt x="472" y="366"/>
                  </a:lnTo>
                  <a:lnTo>
                    <a:pt x="476" y="366"/>
                  </a:lnTo>
                  <a:lnTo>
                    <a:pt x="480" y="366"/>
                  </a:lnTo>
                  <a:lnTo>
                    <a:pt x="480" y="363"/>
                  </a:lnTo>
                  <a:lnTo>
                    <a:pt x="483" y="362"/>
                  </a:lnTo>
                  <a:lnTo>
                    <a:pt x="480" y="356"/>
                  </a:lnTo>
                  <a:lnTo>
                    <a:pt x="480" y="354"/>
                  </a:lnTo>
                  <a:lnTo>
                    <a:pt x="480" y="350"/>
                  </a:lnTo>
                  <a:lnTo>
                    <a:pt x="476" y="353"/>
                  </a:lnTo>
                  <a:lnTo>
                    <a:pt x="475" y="353"/>
                  </a:lnTo>
                  <a:lnTo>
                    <a:pt x="472" y="353"/>
                  </a:lnTo>
                  <a:lnTo>
                    <a:pt x="473" y="352"/>
                  </a:lnTo>
                  <a:lnTo>
                    <a:pt x="475" y="349"/>
                  </a:lnTo>
                  <a:lnTo>
                    <a:pt x="478" y="344"/>
                  </a:lnTo>
                  <a:lnTo>
                    <a:pt x="483" y="347"/>
                  </a:lnTo>
                  <a:lnTo>
                    <a:pt x="491" y="353"/>
                  </a:lnTo>
                  <a:lnTo>
                    <a:pt x="493" y="349"/>
                  </a:lnTo>
                  <a:lnTo>
                    <a:pt x="493" y="347"/>
                  </a:lnTo>
                  <a:lnTo>
                    <a:pt x="495" y="347"/>
                  </a:lnTo>
                  <a:lnTo>
                    <a:pt x="496" y="347"/>
                  </a:lnTo>
                  <a:lnTo>
                    <a:pt x="498" y="349"/>
                  </a:lnTo>
                  <a:lnTo>
                    <a:pt x="499" y="352"/>
                  </a:lnTo>
                  <a:lnTo>
                    <a:pt x="499" y="359"/>
                  </a:lnTo>
                  <a:lnTo>
                    <a:pt x="502" y="357"/>
                  </a:lnTo>
                  <a:lnTo>
                    <a:pt x="505" y="357"/>
                  </a:lnTo>
                  <a:lnTo>
                    <a:pt x="508" y="357"/>
                  </a:lnTo>
                  <a:lnTo>
                    <a:pt x="514" y="359"/>
                  </a:lnTo>
                  <a:lnTo>
                    <a:pt x="514" y="353"/>
                  </a:lnTo>
                  <a:lnTo>
                    <a:pt x="519" y="350"/>
                  </a:lnTo>
                  <a:lnTo>
                    <a:pt x="524" y="347"/>
                  </a:lnTo>
                  <a:lnTo>
                    <a:pt x="525" y="346"/>
                  </a:lnTo>
                  <a:lnTo>
                    <a:pt x="525" y="344"/>
                  </a:lnTo>
                  <a:lnTo>
                    <a:pt x="524" y="343"/>
                  </a:lnTo>
                  <a:lnTo>
                    <a:pt x="521" y="341"/>
                  </a:lnTo>
                  <a:lnTo>
                    <a:pt x="519" y="341"/>
                  </a:lnTo>
                  <a:lnTo>
                    <a:pt x="515" y="346"/>
                  </a:lnTo>
                  <a:lnTo>
                    <a:pt x="511" y="350"/>
                  </a:lnTo>
                  <a:lnTo>
                    <a:pt x="508" y="350"/>
                  </a:lnTo>
                  <a:lnTo>
                    <a:pt x="505" y="350"/>
                  </a:lnTo>
                  <a:lnTo>
                    <a:pt x="504" y="349"/>
                  </a:lnTo>
                  <a:lnTo>
                    <a:pt x="502" y="347"/>
                  </a:lnTo>
                  <a:lnTo>
                    <a:pt x="502" y="346"/>
                  </a:lnTo>
                  <a:lnTo>
                    <a:pt x="505" y="344"/>
                  </a:lnTo>
                  <a:lnTo>
                    <a:pt x="508" y="344"/>
                  </a:lnTo>
                  <a:lnTo>
                    <a:pt x="511" y="337"/>
                  </a:lnTo>
                  <a:lnTo>
                    <a:pt x="511" y="334"/>
                  </a:lnTo>
                  <a:lnTo>
                    <a:pt x="514" y="330"/>
                  </a:lnTo>
                  <a:lnTo>
                    <a:pt x="515" y="328"/>
                  </a:lnTo>
                  <a:lnTo>
                    <a:pt x="516" y="328"/>
                  </a:lnTo>
                  <a:lnTo>
                    <a:pt x="519" y="328"/>
                  </a:lnTo>
                  <a:lnTo>
                    <a:pt x="521" y="327"/>
                  </a:lnTo>
                  <a:lnTo>
                    <a:pt x="524" y="324"/>
                  </a:lnTo>
                  <a:lnTo>
                    <a:pt x="528" y="318"/>
                  </a:lnTo>
                  <a:lnTo>
                    <a:pt x="532" y="313"/>
                  </a:lnTo>
                  <a:lnTo>
                    <a:pt x="535" y="308"/>
                  </a:lnTo>
                  <a:lnTo>
                    <a:pt x="541" y="311"/>
                  </a:lnTo>
                  <a:lnTo>
                    <a:pt x="544" y="313"/>
                  </a:lnTo>
                  <a:lnTo>
                    <a:pt x="547" y="314"/>
                  </a:lnTo>
                  <a:lnTo>
                    <a:pt x="548" y="303"/>
                  </a:lnTo>
                  <a:lnTo>
                    <a:pt x="550" y="300"/>
                  </a:lnTo>
                  <a:lnTo>
                    <a:pt x="552" y="297"/>
                  </a:lnTo>
                  <a:lnTo>
                    <a:pt x="558" y="294"/>
                  </a:lnTo>
                  <a:lnTo>
                    <a:pt x="565" y="290"/>
                  </a:lnTo>
                  <a:lnTo>
                    <a:pt x="568" y="288"/>
                  </a:lnTo>
                  <a:lnTo>
                    <a:pt x="570" y="288"/>
                  </a:lnTo>
                  <a:lnTo>
                    <a:pt x="573" y="288"/>
                  </a:lnTo>
                  <a:lnTo>
                    <a:pt x="574" y="287"/>
                  </a:lnTo>
                  <a:lnTo>
                    <a:pt x="576" y="284"/>
                  </a:lnTo>
                  <a:lnTo>
                    <a:pt x="574" y="282"/>
                  </a:lnTo>
                  <a:lnTo>
                    <a:pt x="573" y="280"/>
                  </a:lnTo>
                  <a:lnTo>
                    <a:pt x="573" y="278"/>
                  </a:lnTo>
                  <a:lnTo>
                    <a:pt x="573" y="277"/>
                  </a:lnTo>
                  <a:lnTo>
                    <a:pt x="574" y="274"/>
                  </a:lnTo>
                  <a:lnTo>
                    <a:pt x="577" y="272"/>
                  </a:lnTo>
                  <a:lnTo>
                    <a:pt x="571" y="272"/>
                  </a:lnTo>
                  <a:lnTo>
                    <a:pt x="571" y="267"/>
                  </a:lnTo>
                  <a:lnTo>
                    <a:pt x="573" y="267"/>
                  </a:lnTo>
                  <a:lnTo>
                    <a:pt x="576" y="267"/>
                  </a:lnTo>
                  <a:lnTo>
                    <a:pt x="577" y="267"/>
                  </a:lnTo>
                  <a:lnTo>
                    <a:pt x="580" y="267"/>
                  </a:lnTo>
                  <a:lnTo>
                    <a:pt x="581" y="265"/>
                  </a:lnTo>
                  <a:lnTo>
                    <a:pt x="583" y="261"/>
                  </a:lnTo>
                  <a:lnTo>
                    <a:pt x="584" y="258"/>
                  </a:lnTo>
                  <a:lnTo>
                    <a:pt x="586" y="256"/>
                  </a:lnTo>
                  <a:lnTo>
                    <a:pt x="587" y="255"/>
                  </a:lnTo>
                  <a:lnTo>
                    <a:pt x="588" y="256"/>
                  </a:lnTo>
                  <a:lnTo>
                    <a:pt x="587" y="258"/>
                  </a:lnTo>
                  <a:lnTo>
                    <a:pt x="588" y="258"/>
                  </a:lnTo>
                  <a:lnTo>
                    <a:pt x="591" y="258"/>
                  </a:lnTo>
                  <a:lnTo>
                    <a:pt x="596" y="255"/>
                  </a:lnTo>
                  <a:lnTo>
                    <a:pt x="604" y="251"/>
                  </a:lnTo>
                  <a:lnTo>
                    <a:pt x="604" y="245"/>
                  </a:lnTo>
                  <a:lnTo>
                    <a:pt x="604" y="239"/>
                  </a:lnTo>
                  <a:lnTo>
                    <a:pt x="607" y="239"/>
                  </a:lnTo>
                  <a:lnTo>
                    <a:pt x="612" y="239"/>
                  </a:lnTo>
                  <a:lnTo>
                    <a:pt x="614" y="239"/>
                  </a:lnTo>
                  <a:lnTo>
                    <a:pt x="617" y="239"/>
                  </a:lnTo>
                  <a:lnTo>
                    <a:pt x="619" y="239"/>
                  </a:lnTo>
                  <a:lnTo>
                    <a:pt x="616" y="235"/>
                  </a:lnTo>
                  <a:lnTo>
                    <a:pt x="614" y="231"/>
                  </a:lnTo>
                  <a:lnTo>
                    <a:pt x="613" y="226"/>
                  </a:lnTo>
                  <a:lnTo>
                    <a:pt x="610" y="222"/>
                  </a:lnTo>
                  <a:lnTo>
                    <a:pt x="607" y="215"/>
                  </a:lnTo>
                  <a:lnTo>
                    <a:pt x="616" y="219"/>
                  </a:lnTo>
                  <a:lnTo>
                    <a:pt x="623" y="223"/>
                  </a:lnTo>
                  <a:lnTo>
                    <a:pt x="623" y="212"/>
                  </a:lnTo>
                  <a:lnTo>
                    <a:pt x="620" y="210"/>
                  </a:lnTo>
                  <a:lnTo>
                    <a:pt x="619" y="206"/>
                  </a:lnTo>
                  <a:lnTo>
                    <a:pt x="624" y="203"/>
                  </a:lnTo>
                  <a:lnTo>
                    <a:pt x="630" y="200"/>
                  </a:lnTo>
                  <a:lnTo>
                    <a:pt x="633" y="197"/>
                  </a:lnTo>
                  <a:lnTo>
                    <a:pt x="635" y="196"/>
                  </a:lnTo>
                  <a:lnTo>
                    <a:pt x="636" y="192"/>
                  </a:lnTo>
                  <a:lnTo>
                    <a:pt x="637" y="189"/>
                  </a:lnTo>
                  <a:lnTo>
                    <a:pt x="640" y="176"/>
                  </a:lnTo>
                  <a:lnTo>
                    <a:pt x="632" y="177"/>
                  </a:lnTo>
                  <a:lnTo>
                    <a:pt x="629" y="179"/>
                  </a:lnTo>
                  <a:lnTo>
                    <a:pt x="627" y="179"/>
                  </a:lnTo>
                  <a:lnTo>
                    <a:pt x="627" y="174"/>
                  </a:lnTo>
                  <a:lnTo>
                    <a:pt x="627" y="170"/>
                  </a:lnTo>
                  <a:lnTo>
                    <a:pt x="626" y="164"/>
                  </a:lnTo>
                  <a:lnTo>
                    <a:pt x="629" y="163"/>
                  </a:lnTo>
                  <a:lnTo>
                    <a:pt x="632" y="161"/>
                  </a:lnTo>
                  <a:lnTo>
                    <a:pt x="635" y="159"/>
                  </a:lnTo>
                  <a:lnTo>
                    <a:pt x="637" y="157"/>
                  </a:lnTo>
                  <a:lnTo>
                    <a:pt x="640" y="157"/>
                  </a:lnTo>
                  <a:lnTo>
                    <a:pt x="642" y="157"/>
                  </a:lnTo>
                  <a:lnTo>
                    <a:pt x="643" y="157"/>
                  </a:lnTo>
                  <a:lnTo>
                    <a:pt x="643" y="159"/>
                  </a:lnTo>
                  <a:lnTo>
                    <a:pt x="643" y="160"/>
                  </a:lnTo>
                  <a:lnTo>
                    <a:pt x="642" y="164"/>
                  </a:lnTo>
                  <a:lnTo>
                    <a:pt x="642" y="169"/>
                  </a:lnTo>
                  <a:lnTo>
                    <a:pt x="642" y="172"/>
                  </a:lnTo>
                  <a:lnTo>
                    <a:pt x="642" y="173"/>
                  </a:lnTo>
                  <a:lnTo>
                    <a:pt x="642" y="174"/>
                  </a:lnTo>
                  <a:lnTo>
                    <a:pt x="643" y="176"/>
                  </a:lnTo>
                  <a:lnTo>
                    <a:pt x="646" y="176"/>
                  </a:lnTo>
                  <a:lnTo>
                    <a:pt x="646" y="167"/>
                  </a:lnTo>
                  <a:lnTo>
                    <a:pt x="649" y="167"/>
                  </a:lnTo>
                  <a:lnTo>
                    <a:pt x="652" y="169"/>
                  </a:lnTo>
                  <a:lnTo>
                    <a:pt x="653" y="170"/>
                  </a:lnTo>
                  <a:lnTo>
                    <a:pt x="658" y="170"/>
                  </a:lnTo>
                  <a:lnTo>
                    <a:pt x="658" y="164"/>
                  </a:lnTo>
                  <a:lnTo>
                    <a:pt x="655" y="164"/>
                  </a:lnTo>
                  <a:lnTo>
                    <a:pt x="656" y="163"/>
                  </a:lnTo>
                  <a:lnTo>
                    <a:pt x="662" y="161"/>
                  </a:lnTo>
                  <a:lnTo>
                    <a:pt x="665" y="160"/>
                  </a:lnTo>
                  <a:lnTo>
                    <a:pt x="662" y="159"/>
                  </a:lnTo>
                  <a:lnTo>
                    <a:pt x="659" y="159"/>
                  </a:lnTo>
                  <a:lnTo>
                    <a:pt x="662" y="149"/>
                  </a:lnTo>
                  <a:lnTo>
                    <a:pt x="666" y="150"/>
                  </a:lnTo>
                  <a:lnTo>
                    <a:pt x="666" y="151"/>
                  </a:lnTo>
                  <a:lnTo>
                    <a:pt x="666" y="154"/>
                  </a:lnTo>
                  <a:lnTo>
                    <a:pt x="668" y="156"/>
                  </a:lnTo>
                  <a:lnTo>
                    <a:pt x="671" y="154"/>
                  </a:lnTo>
                  <a:lnTo>
                    <a:pt x="673" y="154"/>
                  </a:lnTo>
                  <a:lnTo>
                    <a:pt x="676" y="153"/>
                  </a:lnTo>
                  <a:lnTo>
                    <a:pt x="679" y="151"/>
                  </a:lnTo>
                  <a:lnTo>
                    <a:pt x="681" y="149"/>
                  </a:lnTo>
                  <a:lnTo>
                    <a:pt x="681" y="146"/>
                  </a:lnTo>
                  <a:lnTo>
                    <a:pt x="681" y="143"/>
                  </a:lnTo>
                  <a:lnTo>
                    <a:pt x="681" y="141"/>
                  </a:lnTo>
                  <a:lnTo>
                    <a:pt x="682" y="140"/>
                  </a:lnTo>
                  <a:lnTo>
                    <a:pt x="685" y="150"/>
                  </a:lnTo>
                  <a:lnTo>
                    <a:pt x="685" y="151"/>
                  </a:lnTo>
                  <a:lnTo>
                    <a:pt x="686" y="151"/>
                  </a:lnTo>
                  <a:lnTo>
                    <a:pt x="689" y="147"/>
                  </a:lnTo>
                  <a:lnTo>
                    <a:pt x="692" y="140"/>
                  </a:lnTo>
                  <a:lnTo>
                    <a:pt x="694" y="141"/>
                  </a:lnTo>
                  <a:lnTo>
                    <a:pt x="695" y="143"/>
                  </a:lnTo>
                  <a:lnTo>
                    <a:pt x="692" y="151"/>
                  </a:lnTo>
                  <a:lnTo>
                    <a:pt x="696" y="150"/>
                  </a:lnTo>
                  <a:lnTo>
                    <a:pt x="701" y="151"/>
                  </a:lnTo>
                  <a:lnTo>
                    <a:pt x="698" y="140"/>
                  </a:lnTo>
                  <a:lnTo>
                    <a:pt x="705" y="143"/>
                  </a:lnTo>
                  <a:lnTo>
                    <a:pt x="712" y="146"/>
                  </a:lnTo>
                  <a:lnTo>
                    <a:pt x="711" y="143"/>
                  </a:lnTo>
                  <a:lnTo>
                    <a:pt x="711" y="140"/>
                  </a:lnTo>
                  <a:lnTo>
                    <a:pt x="709" y="134"/>
                  </a:lnTo>
                  <a:lnTo>
                    <a:pt x="701" y="134"/>
                  </a:lnTo>
                  <a:lnTo>
                    <a:pt x="704" y="130"/>
                  </a:lnTo>
                  <a:lnTo>
                    <a:pt x="707" y="125"/>
                  </a:lnTo>
                  <a:lnTo>
                    <a:pt x="709" y="125"/>
                  </a:lnTo>
                  <a:lnTo>
                    <a:pt x="712" y="127"/>
                  </a:lnTo>
                  <a:lnTo>
                    <a:pt x="721" y="131"/>
                  </a:lnTo>
                  <a:lnTo>
                    <a:pt x="728" y="136"/>
                  </a:lnTo>
                  <a:lnTo>
                    <a:pt x="734" y="140"/>
                  </a:lnTo>
                  <a:lnTo>
                    <a:pt x="751" y="125"/>
                  </a:lnTo>
                  <a:lnTo>
                    <a:pt x="751" y="124"/>
                  </a:lnTo>
                  <a:lnTo>
                    <a:pt x="751" y="121"/>
                  </a:lnTo>
                  <a:lnTo>
                    <a:pt x="750" y="120"/>
                  </a:lnTo>
                  <a:lnTo>
                    <a:pt x="751" y="118"/>
                  </a:lnTo>
                  <a:lnTo>
                    <a:pt x="756" y="118"/>
                  </a:lnTo>
                  <a:lnTo>
                    <a:pt x="758" y="121"/>
                  </a:lnTo>
                  <a:lnTo>
                    <a:pt x="757" y="123"/>
                  </a:lnTo>
                  <a:lnTo>
                    <a:pt x="761" y="125"/>
                  </a:lnTo>
                  <a:lnTo>
                    <a:pt x="763" y="123"/>
                  </a:lnTo>
                  <a:lnTo>
                    <a:pt x="763" y="118"/>
                  </a:lnTo>
                  <a:lnTo>
                    <a:pt x="761" y="110"/>
                  </a:lnTo>
                  <a:lnTo>
                    <a:pt x="766" y="113"/>
                  </a:lnTo>
                  <a:lnTo>
                    <a:pt x="768" y="113"/>
                  </a:lnTo>
                  <a:lnTo>
                    <a:pt x="770" y="113"/>
                  </a:lnTo>
                  <a:lnTo>
                    <a:pt x="771" y="114"/>
                  </a:lnTo>
                  <a:lnTo>
                    <a:pt x="773" y="115"/>
                  </a:lnTo>
                  <a:lnTo>
                    <a:pt x="773" y="117"/>
                  </a:lnTo>
                  <a:lnTo>
                    <a:pt x="776" y="118"/>
                  </a:lnTo>
                  <a:lnTo>
                    <a:pt x="774" y="115"/>
                  </a:lnTo>
                  <a:lnTo>
                    <a:pt x="776" y="114"/>
                  </a:lnTo>
                  <a:lnTo>
                    <a:pt x="777" y="113"/>
                  </a:lnTo>
                  <a:lnTo>
                    <a:pt x="779" y="113"/>
                  </a:lnTo>
                  <a:lnTo>
                    <a:pt x="784" y="125"/>
                  </a:lnTo>
                  <a:lnTo>
                    <a:pt x="783" y="127"/>
                  </a:lnTo>
                  <a:lnTo>
                    <a:pt x="780" y="128"/>
                  </a:lnTo>
                  <a:lnTo>
                    <a:pt x="776" y="128"/>
                  </a:lnTo>
                  <a:lnTo>
                    <a:pt x="774" y="138"/>
                  </a:lnTo>
                  <a:lnTo>
                    <a:pt x="774" y="143"/>
                  </a:lnTo>
                  <a:lnTo>
                    <a:pt x="773" y="149"/>
                  </a:lnTo>
                  <a:lnTo>
                    <a:pt x="774" y="147"/>
                  </a:lnTo>
                  <a:lnTo>
                    <a:pt x="777" y="146"/>
                  </a:lnTo>
                  <a:lnTo>
                    <a:pt x="780" y="144"/>
                  </a:lnTo>
                  <a:lnTo>
                    <a:pt x="781" y="143"/>
                  </a:lnTo>
                  <a:lnTo>
                    <a:pt x="781" y="140"/>
                  </a:lnTo>
                  <a:lnTo>
                    <a:pt x="781" y="138"/>
                  </a:lnTo>
                  <a:lnTo>
                    <a:pt x="781" y="137"/>
                  </a:lnTo>
                  <a:lnTo>
                    <a:pt x="781" y="134"/>
                  </a:lnTo>
                  <a:lnTo>
                    <a:pt x="784" y="131"/>
                  </a:lnTo>
                  <a:lnTo>
                    <a:pt x="787" y="127"/>
                  </a:lnTo>
                  <a:lnTo>
                    <a:pt x="796" y="120"/>
                  </a:lnTo>
                  <a:lnTo>
                    <a:pt x="794" y="120"/>
                  </a:lnTo>
                  <a:lnTo>
                    <a:pt x="794" y="118"/>
                  </a:lnTo>
                  <a:lnTo>
                    <a:pt x="796" y="117"/>
                  </a:lnTo>
                  <a:lnTo>
                    <a:pt x="800" y="113"/>
                  </a:lnTo>
                  <a:lnTo>
                    <a:pt x="802" y="114"/>
                  </a:lnTo>
                  <a:lnTo>
                    <a:pt x="803" y="117"/>
                  </a:lnTo>
                  <a:lnTo>
                    <a:pt x="803" y="120"/>
                  </a:lnTo>
                  <a:lnTo>
                    <a:pt x="800" y="120"/>
                  </a:lnTo>
                  <a:lnTo>
                    <a:pt x="800" y="127"/>
                  </a:lnTo>
                  <a:lnTo>
                    <a:pt x="802" y="131"/>
                  </a:lnTo>
                  <a:lnTo>
                    <a:pt x="803" y="131"/>
                  </a:lnTo>
                  <a:lnTo>
                    <a:pt x="803" y="128"/>
                  </a:lnTo>
                  <a:lnTo>
                    <a:pt x="815" y="120"/>
                  </a:lnTo>
                  <a:lnTo>
                    <a:pt x="812" y="113"/>
                  </a:lnTo>
                  <a:lnTo>
                    <a:pt x="817" y="110"/>
                  </a:lnTo>
                  <a:lnTo>
                    <a:pt x="820" y="101"/>
                  </a:lnTo>
                  <a:lnTo>
                    <a:pt x="823" y="102"/>
                  </a:lnTo>
                  <a:lnTo>
                    <a:pt x="828" y="104"/>
                  </a:lnTo>
                  <a:lnTo>
                    <a:pt x="832" y="107"/>
                  </a:lnTo>
                  <a:lnTo>
                    <a:pt x="835" y="108"/>
                  </a:lnTo>
                  <a:lnTo>
                    <a:pt x="836" y="110"/>
                  </a:lnTo>
                  <a:lnTo>
                    <a:pt x="835" y="111"/>
                  </a:lnTo>
                  <a:lnTo>
                    <a:pt x="833" y="111"/>
                  </a:lnTo>
                  <a:lnTo>
                    <a:pt x="829" y="113"/>
                  </a:lnTo>
                  <a:lnTo>
                    <a:pt x="829" y="117"/>
                  </a:lnTo>
                  <a:lnTo>
                    <a:pt x="829" y="123"/>
                  </a:lnTo>
                  <a:lnTo>
                    <a:pt x="835" y="121"/>
                  </a:lnTo>
                  <a:lnTo>
                    <a:pt x="839" y="120"/>
                  </a:lnTo>
                  <a:lnTo>
                    <a:pt x="840" y="118"/>
                  </a:lnTo>
                  <a:lnTo>
                    <a:pt x="840" y="117"/>
                  </a:lnTo>
                  <a:lnTo>
                    <a:pt x="840" y="114"/>
                  </a:lnTo>
                  <a:lnTo>
                    <a:pt x="842" y="113"/>
                  </a:lnTo>
                  <a:lnTo>
                    <a:pt x="845" y="111"/>
                  </a:lnTo>
                  <a:lnTo>
                    <a:pt x="846" y="113"/>
                  </a:lnTo>
                  <a:lnTo>
                    <a:pt x="848" y="114"/>
                  </a:lnTo>
                  <a:lnTo>
                    <a:pt x="848" y="115"/>
                  </a:lnTo>
                  <a:lnTo>
                    <a:pt x="851" y="115"/>
                  </a:lnTo>
                  <a:lnTo>
                    <a:pt x="849" y="118"/>
                  </a:lnTo>
                  <a:lnTo>
                    <a:pt x="848" y="120"/>
                  </a:lnTo>
                  <a:lnTo>
                    <a:pt x="853" y="120"/>
                  </a:lnTo>
                  <a:lnTo>
                    <a:pt x="853" y="125"/>
                  </a:lnTo>
                  <a:lnTo>
                    <a:pt x="856" y="124"/>
                  </a:lnTo>
                  <a:lnTo>
                    <a:pt x="861" y="121"/>
                  </a:lnTo>
                  <a:lnTo>
                    <a:pt x="862" y="120"/>
                  </a:lnTo>
                  <a:lnTo>
                    <a:pt x="862" y="123"/>
                  </a:lnTo>
                  <a:lnTo>
                    <a:pt x="861" y="125"/>
                  </a:lnTo>
                  <a:lnTo>
                    <a:pt x="859" y="128"/>
                  </a:lnTo>
                  <a:lnTo>
                    <a:pt x="864" y="128"/>
                  </a:lnTo>
                  <a:lnTo>
                    <a:pt x="866" y="128"/>
                  </a:lnTo>
                  <a:lnTo>
                    <a:pt x="866" y="127"/>
                  </a:lnTo>
                  <a:lnTo>
                    <a:pt x="866" y="125"/>
                  </a:lnTo>
                  <a:lnTo>
                    <a:pt x="869" y="125"/>
                  </a:lnTo>
                  <a:lnTo>
                    <a:pt x="872" y="133"/>
                  </a:lnTo>
                  <a:lnTo>
                    <a:pt x="874" y="137"/>
                  </a:lnTo>
                  <a:lnTo>
                    <a:pt x="875" y="140"/>
                  </a:lnTo>
                  <a:lnTo>
                    <a:pt x="872" y="140"/>
                  </a:lnTo>
                  <a:lnTo>
                    <a:pt x="869" y="138"/>
                  </a:lnTo>
                  <a:lnTo>
                    <a:pt x="868" y="137"/>
                  </a:lnTo>
                  <a:lnTo>
                    <a:pt x="864" y="137"/>
                  </a:lnTo>
                  <a:lnTo>
                    <a:pt x="864" y="138"/>
                  </a:lnTo>
                  <a:lnTo>
                    <a:pt x="862" y="141"/>
                  </a:lnTo>
                  <a:lnTo>
                    <a:pt x="859" y="146"/>
                  </a:lnTo>
                  <a:lnTo>
                    <a:pt x="855" y="146"/>
                  </a:lnTo>
                  <a:lnTo>
                    <a:pt x="852" y="146"/>
                  </a:lnTo>
                  <a:lnTo>
                    <a:pt x="848" y="144"/>
                  </a:lnTo>
                  <a:lnTo>
                    <a:pt x="845" y="146"/>
                  </a:lnTo>
                  <a:lnTo>
                    <a:pt x="846" y="147"/>
                  </a:lnTo>
                  <a:lnTo>
                    <a:pt x="848" y="150"/>
                  </a:lnTo>
                  <a:lnTo>
                    <a:pt x="849" y="153"/>
                  </a:lnTo>
                  <a:lnTo>
                    <a:pt x="851" y="156"/>
                  </a:lnTo>
                  <a:lnTo>
                    <a:pt x="858" y="154"/>
                  </a:lnTo>
                  <a:lnTo>
                    <a:pt x="864" y="154"/>
                  </a:lnTo>
                  <a:lnTo>
                    <a:pt x="866" y="149"/>
                  </a:lnTo>
                  <a:lnTo>
                    <a:pt x="872" y="149"/>
                  </a:lnTo>
                  <a:lnTo>
                    <a:pt x="876" y="150"/>
                  </a:lnTo>
                  <a:lnTo>
                    <a:pt x="884" y="151"/>
                  </a:lnTo>
                  <a:lnTo>
                    <a:pt x="888" y="151"/>
                  </a:lnTo>
                  <a:lnTo>
                    <a:pt x="892" y="151"/>
                  </a:lnTo>
                  <a:lnTo>
                    <a:pt x="894" y="150"/>
                  </a:lnTo>
                  <a:lnTo>
                    <a:pt x="895" y="151"/>
                  </a:lnTo>
                  <a:lnTo>
                    <a:pt x="901" y="153"/>
                  </a:lnTo>
                  <a:lnTo>
                    <a:pt x="907" y="156"/>
                  </a:lnTo>
                  <a:lnTo>
                    <a:pt x="907" y="157"/>
                  </a:lnTo>
                  <a:lnTo>
                    <a:pt x="902" y="159"/>
                  </a:lnTo>
                  <a:lnTo>
                    <a:pt x="898" y="159"/>
                  </a:lnTo>
                  <a:lnTo>
                    <a:pt x="898" y="164"/>
                  </a:lnTo>
                  <a:lnTo>
                    <a:pt x="917" y="166"/>
                  </a:lnTo>
                  <a:lnTo>
                    <a:pt x="928" y="167"/>
                  </a:lnTo>
                  <a:lnTo>
                    <a:pt x="938" y="170"/>
                  </a:lnTo>
                  <a:lnTo>
                    <a:pt x="941" y="176"/>
                  </a:lnTo>
                  <a:lnTo>
                    <a:pt x="947" y="176"/>
                  </a:lnTo>
                  <a:lnTo>
                    <a:pt x="950" y="176"/>
                  </a:lnTo>
                  <a:lnTo>
                    <a:pt x="953" y="176"/>
                  </a:lnTo>
                  <a:lnTo>
                    <a:pt x="954" y="177"/>
                  </a:lnTo>
                  <a:lnTo>
                    <a:pt x="956" y="180"/>
                  </a:lnTo>
                  <a:lnTo>
                    <a:pt x="957" y="183"/>
                  </a:lnTo>
                  <a:lnTo>
                    <a:pt x="959" y="185"/>
                  </a:lnTo>
                  <a:lnTo>
                    <a:pt x="960" y="185"/>
                  </a:lnTo>
                  <a:lnTo>
                    <a:pt x="963" y="183"/>
                  </a:lnTo>
                  <a:lnTo>
                    <a:pt x="967" y="183"/>
                  </a:lnTo>
                  <a:lnTo>
                    <a:pt x="972" y="185"/>
                  </a:lnTo>
                  <a:lnTo>
                    <a:pt x="982" y="187"/>
                  </a:lnTo>
                  <a:lnTo>
                    <a:pt x="993" y="195"/>
                  </a:lnTo>
                  <a:lnTo>
                    <a:pt x="1016" y="206"/>
                  </a:lnTo>
                  <a:lnTo>
                    <a:pt x="1016" y="212"/>
                  </a:lnTo>
                  <a:lnTo>
                    <a:pt x="1019" y="212"/>
                  </a:lnTo>
                  <a:lnTo>
                    <a:pt x="1020" y="212"/>
                  </a:lnTo>
                  <a:lnTo>
                    <a:pt x="1022" y="210"/>
                  </a:lnTo>
                  <a:lnTo>
                    <a:pt x="1025" y="212"/>
                  </a:lnTo>
                  <a:lnTo>
                    <a:pt x="1025" y="218"/>
                  </a:lnTo>
                  <a:lnTo>
                    <a:pt x="1029" y="221"/>
                  </a:lnTo>
                  <a:lnTo>
                    <a:pt x="1033" y="222"/>
                  </a:lnTo>
                  <a:lnTo>
                    <a:pt x="1044" y="225"/>
                  </a:lnTo>
                  <a:lnTo>
                    <a:pt x="1044" y="231"/>
                  </a:lnTo>
                  <a:lnTo>
                    <a:pt x="1049" y="231"/>
                  </a:lnTo>
                  <a:lnTo>
                    <a:pt x="1051" y="235"/>
                  </a:lnTo>
                  <a:lnTo>
                    <a:pt x="1052" y="238"/>
                  </a:lnTo>
                  <a:lnTo>
                    <a:pt x="1052" y="241"/>
                  </a:lnTo>
                  <a:lnTo>
                    <a:pt x="1052" y="244"/>
                  </a:lnTo>
                  <a:lnTo>
                    <a:pt x="1051" y="249"/>
                  </a:lnTo>
                  <a:lnTo>
                    <a:pt x="1049" y="255"/>
                  </a:lnTo>
                  <a:lnTo>
                    <a:pt x="1045" y="259"/>
                  </a:lnTo>
                  <a:lnTo>
                    <a:pt x="1041" y="264"/>
                  </a:lnTo>
                  <a:lnTo>
                    <a:pt x="1033" y="269"/>
                  </a:lnTo>
                  <a:lnTo>
                    <a:pt x="1025" y="275"/>
                  </a:lnTo>
                  <a:lnTo>
                    <a:pt x="1019" y="280"/>
                  </a:lnTo>
                  <a:lnTo>
                    <a:pt x="1016" y="281"/>
                  </a:lnTo>
                  <a:lnTo>
                    <a:pt x="1009" y="281"/>
                  </a:lnTo>
                  <a:lnTo>
                    <a:pt x="999" y="280"/>
                  </a:lnTo>
                  <a:lnTo>
                    <a:pt x="979" y="275"/>
                  </a:lnTo>
                  <a:lnTo>
                    <a:pt x="941" y="264"/>
                  </a:lnTo>
                  <a:lnTo>
                    <a:pt x="941" y="256"/>
                  </a:lnTo>
                  <a:lnTo>
                    <a:pt x="940" y="255"/>
                  </a:lnTo>
                  <a:lnTo>
                    <a:pt x="938" y="256"/>
                  </a:lnTo>
                  <a:lnTo>
                    <a:pt x="936" y="258"/>
                  </a:lnTo>
                  <a:lnTo>
                    <a:pt x="933" y="264"/>
                  </a:lnTo>
                  <a:lnTo>
                    <a:pt x="928" y="258"/>
                  </a:lnTo>
                  <a:lnTo>
                    <a:pt x="925" y="254"/>
                  </a:lnTo>
                  <a:lnTo>
                    <a:pt x="923" y="251"/>
                  </a:lnTo>
                  <a:lnTo>
                    <a:pt x="920" y="249"/>
                  </a:lnTo>
                  <a:lnTo>
                    <a:pt x="920" y="251"/>
                  </a:lnTo>
                  <a:lnTo>
                    <a:pt x="920" y="252"/>
                  </a:lnTo>
                  <a:lnTo>
                    <a:pt x="917" y="254"/>
                  </a:lnTo>
                  <a:lnTo>
                    <a:pt x="895" y="239"/>
                  </a:lnTo>
                  <a:lnTo>
                    <a:pt x="905" y="256"/>
                  </a:lnTo>
                  <a:lnTo>
                    <a:pt x="908" y="261"/>
                  </a:lnTo>
                  <a:lnTo>
                    <a:pt x="908" y="269"/>
                  </a:lnTo>
                  <a:lnTo>
                    <a:pt x="914" y="269"/>
                  </a:lnTo>
                  <a:lnTo>
                    <a:pt x="920" y="269"/>
                  </a:lnTo>
                  <a:lnTo>
                    <a:pt x="917" y="278"/>
                  </a:lnTo>
                  <a:lnTo>
                    <a:pt x="927" y="280"/>
                  </a:lnTo>
                  <a:lnTo>
                    <a:pt x="934" y="282"/>
                  </a:lnTo>
                  <a:lnTo>
                    <a:pt x="943" y="285"/>
                  </a:lnTo>
                  <a:lnTo>
                    <a:pt x="950" y="290"/>
                  </a:lnTo>
                  <a:lnTo>
                    <a:pt x="950" y="303"/>
                  </a:lnTo>
                  <a:lnTo>
                    <a:pt x="951" y="316"/>
                  </a:lnTo>
                  <a:lnTo>
                    <a:pt x="953" y="321"/>
                  </a:lnTo>
                  <a:lnTo>
                    <a:pt x="954" y="327"/>
                  </a:lnTo>
                  <a:lnTo>
                    <a:pt x="959" y="339"/>
                  </a:lnTo>
                  <a:lnTo>
                    <a:pt x="963" y="339"/>
                  </a:lnTo>
                  <a:lnTo>
                    <a:pt x="966" y="339"/>
                  </a:lnTo>
                  <a:lnTo>
                    <a:pt x="969" y="339"/>
                  </a:lnTo>
                  <a:lnTo>
                    <a:pt x="969" y="344"/>
                  </a:lnTo>
                  <a:lnTo>
                    <a:pt x="969" y="350"/>
                  </a:lnTo>
                  <a:lnTo>
                    <a:pt x="972" y="350"/>
                  </a:lnTo>
                  <a:lnTo>
                    <a:pt x="980" y="350"/>
                  </a:lnTo>
                  <a:lnTo>
                    <a:pt x="995" y="353"/>
                  </a:lnTo>
                  <a:lnTo>
                    <a:pt x="993" y="354"/>
                  </a:lnTo>
                  <a:lnTo>
                    <a:pt x="995" y="356"/>
                  </a:lnTo>
                  <a:lnTo>
                    <a:pt x="1000" y="356"/>
                  </a:lnTo>
                  <a:lnTo>
                    <a:pt x="1000" y="353"/>
                  </a:lnTo>
                  <a:lnTo>
                    <a:pt x="1003" y="352"/>
                  </a:lnTo>
                  <a:lnTo>
                    <a:pt x="1005" y="350"/>
                  </a:lnTo>
                  <a:lnTo>
                    <a:pt x="1006" y="346"/>
                  </a:lnTo>
                  <a:lnTo>
                    <a:pt x="1006" y="340"/>
                  </a:lnTo>
                  <a:lnTo>
                    <a:pt x="1005" y="336"/>
                  </a:lnTo>
                  <a:lnTo>
                    <a:pt x="1005" y="330"/>
                  </a:lnTo>
                  <a:lnTo>
                    <a:pt x="1003" y="330"/>
                  </a:lnTo>
                  <a:lnTo>
                    <a:pt x="1002" y="330"/>
                  </a:lnTo>
                  <a:lnTo>
                    <a:pt x="999" y="331"/>
                  </a:lnTo>
                  <a:lnTo>
                    <a:pt x="997" y="330"/>
                  </a:lnTo>
                  <a:lnTo>
                    <a:pt x="993" y="328"/>
                  </a:lnTo>
                  <a:lnTo>
                    <a:pt x="990" y="326"/>
                  </a:lnTo>
                  <a:lnTo>
                    <a:pt x="989" y="323"/>
                  </a:lnTo>
                  <a:lnTo>
                    <a:pt x="989" y="318"/>
                  </a:lnTo>
                  <a:lnTo>
                    <a:pt x="989" y="314"/>
                  </a:lnTo>
                  <a:lnTo>
                    <a:pt x="989" y="310"/>
                  </a:lnTo>
                  <a:lnTo>
                    <a:pt x="992" y="300"/>
                  </a:lnTo>
                  <a:lnTo>
                    <a:pt x="1002" y="307"/>
                  </a:lnTo>
                  <a:lnTo>
                    <a:pt x="1016" y="314"/>
                  </a:lnTo>
                  <a:lnTo>
                    <a:pt x="1029" y="321"/>
                  </a:lnTo>
                  <a:lnTo>
                    <a:pt x="1036" y="324"/>
                  </a:lnTo>
                  <a:lnTo>
                    <a:pt x="1041" y="326"/>
                  </a:lnTo>
                  <a:lnTo>
                    <a:pt x="1046" y="324"/>
                  </a:lnTo>
                  <a:lnTo>
                    <a:pt x="1048" y="323"/>
                  </a:lnTo>
                  <a:lnTo>
                    <a:pt x="1049" y="323"/>
                  </a:lnTo>
                  <a:lnTo>
                    <a:pt x="1048" y="321"/>
                  </a:lnTo>
                  <a:lnTo>
                    <a:pt x="1046" y="318"/>
                  </a:lnTo>
                  <a:lnTo>
                    <a:pt x="1039" y="313"/>
                  </a:lnTo>
                  <a:lnTo>
                    <a:pt x="1036" y="308"/>
                  </a:lnTo>
                  <a:lnTo>
                    <a:pt x="1035" y="304"/>
                  </a:lnTo>
                  <a:lnTo>
                    <a:pt x="1033" y="301"/>
                  </a:lnTo>
                  <a:lnTo>
                    <a:pt x="1033" y="297"/>
                  </a:lnTo>
                  <a:lnTo>
                    <a:pt x="1033" y="292"/>
                  </a:lnTo>
                  <a:lnTo>
                    <a:pt x="1051" y="278"/>
                  </a:lnTo>
                  <a:lnTo>
                    <a:pt x="1061" y="271"/>
                  </a:lnTo>
                  <a:lnTo>
                    <a:pt x="1067" y="267"/>
                  </a:lnTo>
                  <a:lnTo>
                    <a:pt x="1069" y="268"/>
                  </a:lnTo>
                  <a:lnTo>
                    <a:pt x="1071" y="269"/>
                  </a:lnTo>
                  <a:lnTo>
                    <a:pt x="1072" y="271"/>
                  </a:lnTo>
                  <a:lnTo>
                    <a:pt x="1074" y="272"/>
                  </a:lnTo>
                  <a:lnTo>
                    <a:pt x="1077" y="272"/>
                  </a:lnTo>
                  <a:lnTo>
                    <a:pt x="1078" y="272"/>
                  </a:lnTo>
                  <a:lnTo>
                    <a:pt x="1081" y="272"/>
                  </a:lnTo>
                  <a:lnTo>
                    <a:pt x="1082" y="272"/>
                  </a:lnTo>
                  <a:lnTo>
                    <a:pt x="1084" y="274"/>
                  </a:lnTo>
                  <a:lnTo>
                    <a:pt x="1085" y="275"/>
                  </a:lnTo>
                  <a:lnTo>
                    <a:pt x="1087" y="278"/>
                  </a:lnTo>
                  <a:lnTo>
                    <a:pt x="1091" y="287"/>
                  </a:lnTo>
                  <a:lnTo>
                    <a:pt x="1094" y="282"/>
                  </a:lnTo>
                  <a:lnTo>
                    <a:pt x="1095" y="280"/>
                  </a:lnTo>
                  <a:lnTo>
                    <a:pt x="1094" y="280"/>
                  </a:lnTo>
                  <a:lnTo>
                    <a:pt x="1094" y="278"/>
                  </a:lnTo>
                  <a:lnTo>
                    <a:pt x="1100" y="269"/>
                  </a:lnTo>
                  <a:lnTo>
                    <a:pt x="1103" y="262"/>
                  </a:lnTo>
                  <a:lnTo>
                    <a:pt x="1107" y="254"/>
                  </a:lnTo>
                  <a:lnTo>
                    <a:pt x="1107" y="251"/>
                  </a:lnTo>
                  <a:lnTo>
                    <a:pt x="1105" y="246"/>
                  </a:lnTo>
                  <a:lnTo>
                    <a:pt x="1105" y="245"/>
                  </a:lnTo>
                  <a:lnTo>
                    <a:pt x="1104" y="244"/>
                  </a:lnTo>
                  <a:lnTo>
                    <a:pt x="1101" y="242"/>
                  </a:lnTo>
                  <a:lnTo>
                    <a:pt x="1100" y="242"/>
                  </a:lnTo>
                  <a:lnTo>
                    <a:pt x="1098" y="241"/>
                  </a:lnTo>
                  <a:lnTo>
                    <a:pt x="1100" y="239"/>
                  </a:lnTo>
                  <a:lnTo>
                    <a:pt x="1103" y="236"/>
                  </a:lnTo>
                  <a:lnTo>
                    <a:pt x="1107" y="228"/>
                  </a:lnTo>
                  <a:lnTo>
                    <a:pt x="1110" y="223"/>
                  </a:lnTo>
                  <a:lnTo>
                    <a:pt x="1110" y="221"/>
                  </a:lnTo>
                  <a:lnTo>
                    <a:pt x="1111" y="216"/>
                  </a:lnTo>
                  <a:lnTo>
                    <a:pt x="1111" y="213"/>
                  </a:lnTo>
                  <a:lnTo>
                    <a:pt x="1110" y="209"/>
                  </a:lnTo>
                  <a:lnTo>
                    <a:pt x="1107" y="203"/>
                  </a:lnTo>
                  <a:lnTo>
                    <a:pt x="1100" y="192"/>
                  </a:lnTo>
                  <a:lnTo>
                    <a:pt x="1110" y="197"/>
                  </a:lnTo>
                  <a:lnTo>
                    <a:pt x="1114" y="199"/>
                  </a:lnTo>
                  <a:lnTo>
                    <a:pt x="1118" y="200"/>
                  </a:lnTo>
                  <a:lnTo>
                    <a:pt x="1123" y="200"/>
                  </a:lnTo>
                  <a:lnTo>
                    <a:pt x="1127" y="200"/>
                  </a:lnTo>
                  <a:lnTo>
                    <a:pt x="1131" y="200"/>
                  </a:lnTo>
                  <a:lnTo>
                    <a:pt x="1136" y="200"/>
                  </a:lnTo>
                  <a:lnTo>
                    <a:pt x="1137" y="203"/>
                  </a:lnTo>
                  <a:lnTo>
                    <a:pt x="1141" y="206"/>
                  </a:lnTo>
                  <a:lnTo>
                    <a:pt x="1144" y="210"/>
                  </a:lnTo>
                  <a:lnTo>
                    <a:pt x="1147" y="215"/>
                  </a:lnTo>
                  <a:lnTo>
                    <a:pt x="1153" y="226"/>
                  </a:lnTo>
                  <a:lnTo>
                    <a:pt x="1157" y="233"/>
                  </a:lnTo>
                  <a:lnTo>
                    <a:pt x="1149" y="233"/>
                  </a:lnTo>
                  <a:lnTo>
                    <a:pt x="1143" y="235"/>
                  </a:lnTo>
                  <a:lnTo>
                    <a:pt x="1136" y="236"/>
                  </a:lnTo>
                  <a:lnTo>
                    <a:pt x="1134" y="239"/>
                  </a:lnTo>
                  <a:lnTo>
                    <a:pt x="1131" y="242"/>
                  </a:lnTo>
                  <a:lnTo>
                    <a:pt x="1130" y="244"/>
                  </a:lnTo>
                  <a:lnTo>
                    <a:pt x="1130" y="245"/>
                  </a:lnTo>
                  <a:lnTo>
                    <a:pt x="1130" y="248"/>
                  </a:lnTo>
                  <a:lnTo>
                    <a:pt x="1130" y="252"/>
                  </a:lnTo>
                  <a:lnTo>
                    <a:pt x="1131" y="255"/>
                  </a:lnTo>
                  <a:lnTo>
                    <a:pt x="1133" y="259"/>
                  </a:lnTo>
                  <a:lnTo>
                    <a:pt x="1139" y="272"/>
                  </a:lnTo>
                  <a:lnTo>
                    <a:pt x="1149" y="271"/>
                  </a:lnTo>
                  <a:lnTo>
                    <a:pt x="1154" y="269"/>
                  </a:lnTo>
                  <a:lnTo>
                    <a:pt x="1160" y="267"/>
                  </a:lnTo>
                  <a:lnTo>
                    <a:pt x="1163" y="262"/>
                  </a:lnTo>
                  <a:lnTo>
                    <a:pt x="1164" y="259"/>
                  </a:lnTo>
                  <a:lnTo>
                    <a:pt x="1166" y="258"/>
                  </a:lnTo>
                  <a:lnTo>
                    <a:pt x="1167" y="259"/>
                  </a:lnTo>
                  <a:lnTo>
                    <a:pt x="1169" y="261"/>
                  </a:lnTo>
                  <a:lnTo>
                    <a:pt x="1170" y="262"/>
                  </a:lnTo>
                  <a:lnTo>
                    <a:pt x="1172" y="261"/>
                  </a:lnTo>
                  <a:lnTo>
                    <a:pt x="1173" y="256"/>
                  </a:lnTo>
                  <a:lnTo>
                    <a:pt x="1175" y="248"/>
                  </a:lnTo>
                  <a:lnTo>
                    <a:pt x="1176" y="233"/>
                  </a:lnTo>
                  <a:lnTo>
                    <a:pt x="1180" y="233"/>
                  </a:lnTo>
                  <a:lnTo>
                    <a:pt x="1183" y="233"/>
                  </a:lnTo>
                  <a:lnTo>
                    <a:pt x="1188" y="232"/>
                  </a:lnTo>
                  <a:lnTo>
                    <a:pt x="1190" y="231"/>
                  </a:lnTo>
                  <a:lnTo>
                    <a:pt x="1190" y="225"/>
                  </a:lnTo>
                  <a:lnTo>
                    <a:pt x="1193" y="225"/>
                  </a:lnTo>
                  <a:lnTo>
                    <a:pt x="1196" y="225"/>
                  </a:lnTo>
                  <a:lnTo>
                    <a:pt x="1199" y="226"/>
                  </a:lnTo>
                  <a:lnTo>
                    <a:pt x="1202" y="225"/>
                  </a:lnTo>
                  <a:lnTo>
                    <a:pt x="1208" y="222"/>
                  </a:lnTo>
                  <a:lnTo>
                    <a:pt x="1215" y="218"/>
                  </a:lnTo>
                  <a:lnTo>
                    <a:pt x="1222" y="212"/>
                  </a:lnTo>
                  <a:lnTo>
                    <a:pt x="1229" y="209"/>
                  </a:lnTo>
                  <a:lnTo>
                    <a:pt x="1235" y="209"/>
                  </a:lnTo>
                  <a:lnTo>
                    <a:pt x="1241" y="209"/>
                  </a:lnTo>
                  <a:lnTo>
                    <a:pt x="1242" y="203"/>
                  </a:lnTo>
                  <a:lnTo>
                    <a:pt x="1245" y="203"/>
                  </a:lnTo>
                  <a:lnTo>
                    <a:pt x="1248" y="203"/>
                  </a:lnTo>
                  <a:lnTo>
                    <a:pt x="1252" y="206"/>
                  </a:lnTo>
                  <a:lnTo>
                    <a:pt x="1257" y="209"/>
                  </a:lnTo>
                  <a:lnTo>
                    <a:pt x="1257" y="200"/>
                  </a:lnTo>
                  <a:lnTo>
                    <a:pt x="1258" y="199"/>
                  </a:lnTo>
                  <a:lnTo>
                    <a:pt x="1260" y="197"/>
                  </a:lnTo>
                  <a:lnTo>
                    <a:pt x="1265" y="195"/>
                  </a:lnTo>
                  <a:lnTo>
                    <a:pt x="1277" y="189"/>
                  </a:lnTo>
                  <a:lnTo>
                    <a:pt x="1277" y="190"/>
                  </a:lnTo>
                  <a:lnTo>
                    <a:pt x="1275" y="192"/>
                  </a:lnTo>
                  <a:lnTo>
                    <a:pt x="1274" y="195"/>
                  </a:lnTo>
                  <a:lnTo>
                    <a:pt x="1277" y="196"/>
                  </a:lnTo>
                  <a:lnTo>
                    <a:pt x="1281" y="197"/>
                  </a:lnTo>
                  <a:lnTo>
                    <a:pt x="1281" y="202"/>
                  </a:lnTo>
                  <a:lnTo>
                    <a:pt x="1281" y="203"/>
                  </a:lnTo>
                  <a:lnTo>
                    <a:pt x="1283" y="205"/>
                  </a:lnTo>
                  <a:lnTo>
                    <a:pt x="1284" y="206"/>
                  </a:lnTo>
                  <a:lnTo>
                    <a:pt x="1287" y="208"/>
                  </a:lnTo>
                  <a:lnTo>
                    <a:pt x="1284" y="209"/>
                  </a:lnTo>
                  <a:lnTo>
                    <a:pt x="1274" y="209"/>
                  </a:lnTo>
                  <a:lnTo>
                    <a:pt x="1274" y="215"/>
                  </a:lnTo>
                  <a:lnTo>
                    <a:pt x="1278" y="215"/>
                  </a:lnTo>
                  <a:lnTo>
                    <a:pt x="1283" y="215"/>
                  </a:lnTo>
                  <a:lnTo>
                    <a:pt x="1288" y="215"/>
                  </a:lnTo>
                  <a:lnTo>
                    <a:pt x="1293" y="215"/>
                  </a:lnTo>
                  <a:lnTo>
                    <a:pt x="1294" y="213"/>
                  </a:lnTo>
                  <a:lnTo>
                    <a:pt x="1294" y="212"/>
                  </a:lnTo>
                  <a:lnTo>
                    <a:pt x="1296" y="209"/>
                  </a:lnTo>
                  <a:lnTo>
                    <a:pt x="1297" y="209"/>
                  </a:lnTo>
                  <a:lnTo>
                    <a:pt x="1298" y="209"/>
                  </a:lnTo>
                  <a:lnTo>
                    <a:pt x="1300" y="210"/>
                  </a:lnTo>
                  <a:lnTo>
                    <a:pt x="1301" y="213"/>
                  </a:lnTo>
                  <a:lnTo>
                    <a:pt x="1304" y="216"/>
                  </a:lnTo>
                  <a:lnTo>
                    <a:pt x="1306" y="218"/>
                  </a:lnTo>
                  <a:lnTo>
                    <a:pt x="1307" y="218"/>
                  </a:lnTo>
                  <a:lnTo>
                    <a:pt x="1307" y="209"/>
                  </a:lnTo>
                  <a:lnTo>
                    <a:pt x="1306" y="209"/>
                  </a:lnTo>
                  <a:lnTo>
                    <a:pt x="1307" y="208"/>
                  </a:lnTo>
                  <a:lnTo>
                    <a:pt x="1313" y="205"/>
                  </a:lnTo>
                  <a:lnTo>
                    <a:pt x="1323" y="197"/>
                  </a:lnTo>
                  <a:lnTo>
                    <a:pt x="1327" y="197"/>
                  </a:lnTo>
                  <a:lnTo>
                    <a:pt x="1332" y="199"/>
                  </a:lnTo>
                  <a:lnTo>
                    <a:pt x="1337" y="202"/>
                  </a:lnTo>
                  <a:lnTo>
                    <a:pt x="1346" y="206"/>
                  </a:lnTo>
                  <a:lnTo>
                    <a:pt x="1349" y="206"/>
                  </a:lnTo>
                  <a:lnTo>
                    <a:pt x="1353" y="206"/>
                  </a:lnTo>
                  <a:lnTo>
                    <a:pt x="1355" y="206"/>
                  </a:lnTo>
                  <a:lnTo>
                    <a:pt x="1355" y="205"/>
                  </a:lnTo>
                  <a:lnTo>
                    <a:pt x="1353" y="202"/>
                  </a:lnTo>
                  <a:lnTo>
                    <a:pt x="1350" y="197"/>
                  </a:lnTo>
                  <a:lnTo>
                    <a:pt x="1353" y="197"/>
                  </a:lnTo>
                  <a:lnTo>
                    <a:pt x="1353" y="199"/>
                  </a:lnTo>
                  <a:lnTo>
                    <a:pt x="1353" y="200"/>
                  </a:lnTo>
                  <a:lnTo>
                    <a:pt x="1355" y="200"/>
                  </a:lnTo>
                  <a:lnTo>
                    <a:pt x="1356" y="200"/>
                  </a:lnTo>
                  <a:lnTo>
                    <a:pt x="1380" y="192"/>
                  </a:lnTo>
                  <a:lnTo>
                    <a:pt x="1379" y="193"/>
                  </a:lnTo>
                  <a:lnTo>
                    <a:pt x="1378" y="195"/>
                  </a:lnTo>
                  <a:lnTo>
                    <a:pt x="1376" y="197"/>
                  </a:lnTo>
                  <a:lnTo>
                    <a:pt x="1378" y="202"/>
                  </a:lnTo>
                  <a:lnTo>
                    <a:pt x="1379" y="206"/>
                  </a:lnTo>
                  <a:lnTo>
                    <a:pt x="1382" y="209"/>
                  </a:lnTo>
                  <a:lnTo>
                    <a:pt x="1386" y="213"/>
                  </a:lnTo>
                  <a:lnTo>
                    <a:pt x="1389" y="218"/>
                  </a:lnTo>
                  <a:lnTo>
                    <a:pt x="1391" y="213"/>
                  </a:lnTo>
                  <a:lnTo>
                    <a:pt x="1391" y="210"/>
                  </a:lnTo>
                  <a:lnTo>
                    <a:pt x="1389" y="203"/>
                  </a:lnTo>
                  <a:lnTo>
                    <a:pt x="1395" y="200"/>
                  </a:lnTo>
                  <a:lnTo>
                    <a:pt x="1398" y="203"/>
                  </a:lnTo>
                  <a:lnTo>
                    <a:pt x="1401" y="205"/>
                  </a:lnTo>
                  <a:lnTo>
                    <a:pt x="1401" y="206"/>
                  </a:lnTo>
                  <a:lnTo>
                    <a:pt x="1405" y="205"/>
                  </a:lnTo>
                  <a:lnTo>
                    <a:pt x="1408" y="203"/>
                  </a:lnTo>
                  <a:lnTo>
                    <a:pt x="1409" y="203"/>
                  </a:lnTo>
                  <a:lnTo>
                    <a:pt x="1409" y="192"/>
                  </a:lnTo>
                  <a:lnTo>
                    <a:pt x="1408" y="186"/>
                  </a:lnTo>
                  <a:lnTo>
                    <a:pt x="1406" y="180"/>
                  </a:lnTo>
                  <a:lnTo>
                    <a:pt x="1404" y="173"/>
                  </a:lnTo>
                  <a:lnTo>
                    <a:pt x="1406" y="173"/>
                  </a:lnTo>
                  <a:lnTo>
                    <a:pt x="1406" y="172"/>
                  </a:lnTo>
                  <a:lnTo>
                    <a:pt x="1406" y="170"/>
                  </a:lnTo>
                  <a:lnTo>
                    <a:pt x="1406" y="167"/>
                  </a:lnTo>
                  <a:lnTo>
                    <a:pt x="1419" y="169"/>
                  </a:lnTo>
                  <a:lnTo>
                    <a:pt x="1434" y="170"/>
                  </a:lnTo>
                  <a:lnTo>
                    <a:pt x="1435" y="166"/>
                  </a:lnTo>
                  <a:lnTo>
                    <a:pt x="1435" y="163"/>
                  </a:lnTo>
                  <a:lnTo>
                    <a:pt x="1437" y="161"/>
                  </a:lnTo>
                  <a:lnTo>
                    <a:pt x="1438" y="163"/>
                  </a:lnTo>
                  <a:lnTo>
                    <a:pt x="1441" y="164"/>
                  </a:lnTo>
                  <a:lnTo>
                    <a:pt x="1445" y="167"/>
                  </a:lnTo>
                  <a:lnTo>
                    <a:pt x="1452" y="169"/>
                  </a:lnTo>
                  <a:lnTo>
                    <a:pt x="1461" y="169"/>
                  </a:lnTo>
                  <a:lnTo>
                    <a:pt x="1471" y="169"/>
                  </a:lnTo>
                  <a:lnTo>
                    <a:pt x="1481" y="170"/>
                  </a:lnTo>
                  <a:lnTo>
                    <a:pt x="1478" y="179"/>
                  </a:lnTo>
                  <a:lnTo>
                    <a:pt x="1477" y="185"/>
                  </a:lnTo>
                  <a:lnTo>
                    <a:pt x="1477" y="186"/>
                  </a:lnTo>
                  <a:lnTo>
                    <a:pt x="1478" y="187"/>
                  </a:lnTo>
                  <a:lnTo>
                    <a:pt x="1480" y="187"/>
                  </a:lnTo>
                  <a:lnTo>
                    <a:pt x="1481" y="186"/>
                  </a:lnTo>
                  <a:lnTo>
                    <a:pt x="1483" y="183"/>
                  </a:lnTo>
                  <a:lnTo>
                    <a:pt x="1483" y="179"/>
                  </a:lnTo>
                  <a:lnTo>
                    <a:pt x="1483" y="176"/>
                  </a:lnTo>
                  <a:lnTo>
                    <a:pt x="1486" y="177"/>
                  </a:lnTo>
                  <a:lnTo>
                    <a:pt x="1487" y="179"/>
                  </a:lnTo>
                  <a:lnTo>
                    <a:pt x="1488" y="182"/>
                  </a:lnTo>
                  <a:lnTo>
                    <a:pt x="1491" y="182"/>
                  </a:lnTo>
                  <a:lnTo>
                    <a:pt x="1494" y="182"/>
                  </a:lnTo>
                  <a:lnTo>
                    <a:pt x="1497" y="180"/>
                  </a:lnTo>
                  <a:lnTo>
                    <a:pt x="1500" y="182"/>
                  </a:lnTo>
                  <a:lnTo>
                    <a:pt x="1499" y="185"/>
                  </a:lnTo>
                  <a:lnTo>
                    <a:pt x="1499" y="187"/>
                  </a:lnTo>
                  <a:lnTo>
                    <a:pt x="1499" y="189"/>
                  </a:lnTo>
                  <a:lnTo>
                    <a:pt x="1500" y="189"/>
                  </a:lnTo>
                  <a:lnTo>
                    <a:pt x="1501" y="190"/>
                  </a:lnTo>
                  <a:lnTo>
                    <a:pt x="1503" y="190"/>
                  </a:lnTo>
                  <a:lnTo>
                    <a:pt x="1506" y="190"/>
                  </a:lnTo>
                  <a:lnTo>
                    <a:pt x="1509" y="189"/>
                  </a:lnTo>
                  <a:lnTo>
                    <a:pt x="1512" y="189"/>
                  </a:lnTo>
                  <a:lnTo>
                    <a:pt x="1522" y="203"/>
                  </a:lnTo>
                  <a:lnTo>
                    <a:pt x="1529" y="213"/>
                  </a:lnTo>
                  <a:lnTo>
                    <a:pt x="1533" y="221"/>
                  </a:lnTo>
                  <a:lnTo>
                    <a:pt x="1540" y="208"/>
                  </a:lnTo>
                  <a:lnTo>
                    <a:pt x="1543" y="200"/>
                  </a:lnTo>
                  <a:lnTo>
                    <a:pt x="1548" y="192"/>
                  </a:lnTo>
                  <a:lnTo>
                    <a:pt x="1539" y="195"/>
                  </a:lnTo>
                  <a:lnTo>
                    <a:pt x="1537" y="182"/>
                  </a:lnTo>
                  <a:lnTo>
                    <a:pt x="1539" y="167"/>
                  </a:lnTo>
                  <a:lnTo>
                    <a:pt x="1535" y="167"/>
                  </a:lnTo>
                  <a:lnTo>
                    <a:pt x="1530" y="166"/>
                  </a:lnTo>
                  <a:lnTo>
                    <a:pt x="1526" y="166"/>
                  </a:lnTo>
                  <a:lnTo>
                    <a:pt x="1519" y="164"/>
                  </a:lnTo>
                  <a:lnTo>
                    <a:pt x="1520" y="160"/>
                  </a:lnTo>
                  <a:lnTo>
                    <a:pt x="1519" y="156"/>
                  </a:lnTo>
                  <a:lnTo>
                    <a:pt x="1519" y="151"/>
                  </a:lnTo>
                  <a:lnTo>
                    <a:pt x="1519" y="150"/>
                  </a:lnTo>
                  <a:lnTo>
                    <a:pt x="1519" y="149"/>
                  </a:lnTo>
                  <a:lnTo>
                    <a:pt x="1527" y="146"/>
                  </a:lnTo>
                  <a:lnTo>
                    <a:pt x="1527" y="140"/>
                  </a:lnTo>
                  <a:lnTo>
                    <a:pt x="1527" y="134"/>
                  </a:lnTo>
                  <a:lnTo>
                    <a:pt x="1526" y="125"/>
                  </a:lnTo>
                  <a:lnTo>
                    <a:pt x="1524" y="115"/>
                  </a:lnTo>
                  <a:lnTo>
                    <a:pt x="1522" y="104"/>
                  </a:lnTo>
                  <a:lnTo>
                    <a:pt x="1524" y="102"/>
                  </a:lnTo>
                  <a:lnTo>
                    <a:pt x="1527" y="102"/>
                  </a:lnTo>
                  <a:lnTo>
                    <a:pt x="1530" y="102"/>
                  </a:lnTo>
                  <a:lnTo>
                    <a:pt x="1533" y="101"/>
                  </a:lnTo>
                  <a:lnTo>
                    <a:pt x="1536" y="98"/>
                  </a:lnTo>
                  <a:lnTo>
                    <a:pt x="1539" y="95"/>
                  </a:lnTo>
                  <a:lnTo>
                    <a:pt x="1542" y="87"/>
                  </a:lnTo>
                  <a:lnTo>
                    <a:pt x="1546" y="79"/>
                  </a:lnTo>
                  <a:lnTo>
                    <a:pt x="1549" y="75"/>
                  </a:lnTo>
                  <a:lnTo>
                    <a:pt x="1552" y="74"/>
                  </a:lnTo>
                  <a:lnTo>
                    <a:pt x="1555" y="74"/>
                  </a:lnTo>
                  <a:lnTo>
                    <a:pt x="1558" y="66"/>
                  </a:lnTo>
                  <a:lnTo>
                    <a:pt x="1560" y="59"/>
                  </a:lnTo>
                  <a:lnTo>
                    <a:pt x="1562" y="53"/>
                  </a:lnTo>
                  <a:lnTo>
                    <a:pt x="1563" y="51"/>
                  </a:lnTo>
                  <a:lnTo>
                    <a:pt x="1566" y="49"/>
                  </a:lnTo>
                  <a:lnTo>
                    <a:pt x="1568" y="48"/>
                  </a:lnTo>
                  <a:lnTo>
                    <a:pt x="1571" y="46"/>
                  </a:lnTo>
                  <a:lnTo>
                    <a:pt x="1578" y="45"/>
                  </a:lnTo>
                  <a:lnTo>
                    <a:pt x="1586" y="45"/>
                  </a:lnTo>
                  <a:lnTo>
                    <a:pt x="1595" y="43"/>
                  </a:lnTo>
                  <a:lnTo>
                    <a:pt x="1604" y="45"/>
                  </a:lnTo>
                  <a:lnTo>
                    <a:pt x="1612" y="46"/>
                  </a:lnTo>
                  <a:lnTo>
                    <a:pt x="1618" y="48"/>
                  </a:lnTo>
                  <a:lnTo>
                    <a:pt x="1620" y="49"/>
                  </a:lnTo>
                  <a:lnTo>
                    <a:pt x="1621" y="51"/>
                  </a:lnTo>
                  <a:lnTo>
                    <a:pt x="1624" y="56"/>
                  </a:lnTo>
                  <a:lnTo>
                    <a:pt x="1624" y="61"/>
                  </a:lnTo>
                  <a:lnTo>
                    <a:pt x="1625" y="68"/>
                  </a:lnTo>
                  <a:lnTo>
                    <a:pt x="1625" y="74"/>
                  </a:lnTo>
                  <a:lnTo>
                    <a:pt x="1624" y="87"/>
                  </a:lnTo>
                  <a:lnTo>
                    <a:pt x="1621" y="98"/>
                  </a:lnTo>
                  <a:lnTo>
                    <a:pt x="1620" y="101"/>
                  </a:lnTo>
                  <a:lnTo>
                    <a:pt x="1618" y="102"/>
                  </a:lnTo>
                  <a:lnTo>
                    <a:pt x="1614" y="107"/>
                  </a:lnTo>
                  <a:lnTo>
                    <a:pt x="1611" y="113"/>
                  </a:lnTo>
                  <a:lnTo>
                    <a:pt x="1611" y="115"/>
                  </a:lnTo>
                  <a:lnTo>
                    <a:pt x="1611" y="118"/>
                  </a:lnTo>
                  <a:lnTo>
                    <a:pt x="1612" y="120"/>
                  </a:lnTo>
                  <a:lnTo>
                    <a:pt x="1612" y="121"/>
                  </a:lnTo>
                  <a:lnTo>
                    <a:pt x="1612" y="123"/>
                  </a:lnTo>
                  <a:lnTo>
                    <a:pt x="1614" y="125"/>
                  </a:lnTo>
                  <a:lnTo>
                    <a:pt x="1617" y="130"/>
                  </a:lnTo>
                  <a:lnTo>
                    <a:pt x="1621" y="134"/>
                  </a:lnTo>
                  <a:lnTo>
                    <a:pt x="1625" y="138"/>
                  </a:lnTo>
                  <a:lnTo>
                    <a:pt x="1627" y="141"/>
                  </a:lnTo>
                  <a:lnTo>
                    <a:pt x="1627" y="143"/>
                  </a:lnTo>
                  <a:lnTo>
                    <a:pt x="1627" y="147"/>
                  </a:lnTo>
                  <a:lnTo>
                    <a:pt x="1625" y="153"/>
                  </a:lnTo>
                  <a:lnTo>
                    <a:pt x="1622" y="163"/>
                  </a:lnTo>
                  <a:lnTo>
                    <a:pt x="1620" y="169"/>
                  </a:lnTo>
                  <a:lnTo>
                    <a:pt x="1618" y="174"/>
                  </a:lnTo>
                  <a:lnTo>
                    <a:pt x="1618" y="180"/>
                  </a:lnTo>
                  <a:lnTo>
                    <a:pt x="1620" y="187"/>
                  </a:lnTo>
                  <a:lnTo>
                    <a:pt x="1622" y="192"/>
                  </a:lnTo>
                  <a:lnTo>
                    <a:pt x="1624" y="195"/>
                  </a:lnTo>
                  <a:lnTo>
                    <a:pt x="1627" y="197"/>
                  </a:lnTo>
                  <a:lnTo>
                    <a:pt x="1632" y="202"/>
                  </a:lnTo>
                  <a:lnTo>
                    <a:pt x="1634" y="205"/>
                  </a:lnTo>
                  <a:lnTo>
                    <a:pt x="1635" y="206"/>
                  </a:lnTo>
                  <a:lnTo>
                    <a:pt x="1637" y="222"/>
                  </a:lnTo>
                  <a:lnTo>
                    <a:pt x="1635" y="236"/>
                  </a:lnTo>
                  <a:lnTo>
                    <a:pt x="1621" y="248"/>
                  </a:lnTo>
                  <a:lnTo>
                    <a:pt x="1622" y="249"/>
                  </a:lnTo>
                  <a:lnTo>
                    <a:pt x="1624" y="251"/>
                  </a:lnTo>
                  <a:lnTo>
                    <a:pt x="1625" y="252"/>
                  </a:lnTo>
                  <a:lnTo>
                    <a:pt x="1624" y="256"/>
                  </a:lnTo>
                  <a:lnTo>
                    <a:pt x="1621" y="255"/>
                  </a:lnTo>
                  <a:lnTo>
                    <a:pt x="1620" y="256"/>
                  </a:lnTo>
                  <a:lnTo>
                    <a:pt x="1617" y="258"/>
                  </a:lnTo>
                  <a:lnTo>
                    <a:pt x="1614" y="255"/>
                  </a:lnTo>
                  <a:lnTo>
                    <a:pt x="1611" y="254"/>
                  </a:lnTo>
                  <a:lnTo>
                    <a:pt x="1609" y="254"/>
                  </a:lnTo>
                  <a:lnTo>
                    <a:pt x="1608" y="254"/>
                  </a:lnTo>
                  <a:lnTo>
                    <a:pt x="1605" y="255"/>
                  </a:lnTo>
                  <a:lnTo>
                    <a:pt x="1602" y="258"/>
                  </a:lnTo>
                  <a:lnTo>
                    <a:pt x="1598" y="262"/>
                  </a:lnTo>
                  <a:lnTo>
                    <a:pt x="1594" y="264"/>
                  </a:lnTo>
                  <a:lnTo>
                    <a:pt x="1578" y="265"/>
                  </a:lnTo>
                  <a:lnTo>
                    <a:pt x="1563" y="264"/>
                  </a:lnTo>
                  <a:lnTo>
                    <a:pt x="1572" y="272"/>
                  </a:lnTo>
                  <a:lnTo>
                    <a:pt x="1578" y="275"/>
                  </a:lnTo>
                  <a:lnTo>
                    <a:pt x="1581" y="277"/>
                  </a:lnTo>
                  <a:lnTo>
                    <a:pt x="1584" y="278"/>
                  </a:lnTo>
                  <a:lnTo>
                    <a:pt x="1591" y="278"/>
                  </a:lnTo>
                  <a:lnTo>
                    <a:pt x="1596" y="277"/>
                  </a:lnTo>
                  <a:lnTo>
                    <a:pt x="1604" y="275"/>
                  </a:lnTo>
                  <a:lnTo>
                    <a:pt x="1607" y="277"/>
                  </a:lnTo>
                  <a:lnTo>
                    <a:pt x="1611" y="278"/>
                  </a:lnTo>
                  <a:lnTo>
                    <a:pt x="1612" y="281"/>
                  </a:lnTo>
                  <a:lnTo>
                    <a:pt x="1615" y="287"/>
                  </a:lnTo>
                  <a:lnTo>
                    <a:pt x="1620" y="294"/>
                  </a:lnTo>
                  <a:lnTo>
                    <a:pt x="1621" y="295"/>
                  </a:lnTo>
                  <a:lnTo>
                    <a:pt x="1624" y="294"/>
                  </a:lnTo>
                  <a:lnTo>
                    <a:pt x="1625" y="294"/>
                  </a:lnTo>
                  <a:lnTo>
                    <a:pt x="1627" y="294"/>
                  </a:lnTo>
                  <a:lnTo>
                    <a:pt x="1627" y="285"/>
                  </a:lnTo>
                  <a:lnTo>
                    <a:pt x="1624" y="275"/>
                  </a:lnTo>
                  <a:lnTo>
                    <a:pt x="1622" y="274"/>
                  </a:lnTo>
                  <a:lnTo>
                    <a:pt x="1621" y="272"/>
                  </a:lnTo>
                  <a:lnTo>
                    <a:pt x="1618" y="272"/>
                  </a:lnTo>
                  <a:lnTo>
                    <a:pt x="1617" y="271"/>
                  </a:lnTo>
                  <a:lnTo>
                    <a:pt x="1617" y="269"/>
                  </a:lnTo>
                  <a:lnTo>
                    <a:pt x="1635" y="262"/>
                  </a:lnTo>
                  <a:lnTo>
                    <a:pt x="1641" y="259"/>
                  </a:lnTo>
                  <a:lnTo>
                    <a:pt x="1644" y="258"/>
                  </a:lnTo>
                  <a:lnTo>
                    <a:pt x="1645" y="256"/>
                  </a:lnTo>
                  <a:lnTo>
                    <a:pt x="1648" y="255"/>
                  </a:lnTo>
                  <a:lnTo>
                    <a:pt x="1650" y="252"/>
                  </a:lnTo>
                  <a:lnTo>
                    <a:pt x="1653" y="245"/>
                  </a:lnTo>
                  <a:lnTo>
                    <a:pt x="1656" y="236"/>
                  </a:lnTo>
                  <a:lnTo>
                    <a:pt x="1657" y="223"/>
                  </a:lnTo>
                  <a:lnTo>
                    <a:pt x="1658" y="222"/>
                  </a:lnTo>
                  <a:lnTo>
                    <a:pt x="1658" y="219"/>
                  </a:lnTo>
                  <a:lnTo>
                    <a:pt x="1660" y="215"/>
                  </a:lnTo>
                  <a:lnTo>
                    <a:pt x="1658" y="213"/>
                  </a:lnTo>
                  <a:lnTo>
                    <a:pt x="1657" y="212"/>
                  </a:lnTo>
                  <a:lnTo>
                    <a:pt x="1657" y="213"/>
                  </a:lnTo>
                  <a:lnTo>
                    <a:pt x="1656" y="210"/>
                  </a:lnTo>
                  <a:lnTo>
                    <a:pt x="1654" y="206"/>
                  </a:lnTo>
                  <a:lnTo>
                    <a:pt x="1657" y="202"/>
                  </a:lnTo>
                  <a:lnTo>
                    <a:pt x="1660" y="197"/>
                  </a:lnTo>
                  <a:lnTo>
                    <a:pt x="1666" y="195"/>
                  </a:lnTo>
                  <a:lnTo>
                    <a:pt x="1671" y="192"/>
                  </a:lnTo>
                  <a:lnTo>
                    <a:pt x="1684" y="187"/>
                  </a:lnTo>
                  <a:lnTo>
                    <a:pt x="1696" y="185"/>
                  </a:lnTo>
                  <a:lnTo>
                    <a:pt x="1702" y="199"/>
                  </a:lnTo>
                  <a:lnTo>
                    <a:pt x="1706" y="210"/>
                  </a:lnTo>
                  <a:lnTo>
                    <a:pt x="1706" y="216"/>
                  </a:lnTo>
                  <a:lnTo>
                    <a:pt x="1706" y="223"/>
                  </a:lnTo>
                  <a:lnTo>
                    <a:pt x="1706" y="232"/>
                  </a:lnTo>
                  <a:lnTo>
                    <a:pt x="1704" y="242"/>
                  </a:lnTo>
                  <a:lnTo>
                    <a:pt x="1713" y="245"/>
                  </a:lnTo>
                  <a:lnTo>
                    <a:pt x="1713" y="246"/>
                  </a:lnTo>
                  <a:lnTo>
                    <a:pt x="1715" y="248"/>
                  </a:lnTo>
                  <a:lnTo>
                    <a:pt x="1716" y="249"/>
                  </a:lnTo>
                  <a:lnTo>
                    <a:pt x="1717" y="251"/>
                  </a:lnTo>
                  <a:lnTo>
                    <a:pt x="1719" y="251"/>
                  </a:lnTo>
                  <a:lnTo>
                    <a:pt x="1719" y="242"/>
                  </a:lnTo>
                  <a:lnTo>
                    <a:pt x="1728" y="244"/>
                  </a:lnTo>
                  <a:lnTo>
                    <a:pt x="1735" y="245"/>
                  </a:lnTo>
                  <a:lnTo>
                    <a:pt x="1742" y="246"/>
                  </a:lnTo>
                  <a:lnTo>
                    <a:pt x="1752" y="248"/>
                  </a:lnTo>
                  <a:lnTo>
                    <a:pt x="1749" y="245"/>
                  </a:lnTo>
                  <a:lnTo>
                    <a:pt x="1749" y="242"/>
                  </a:lnTo>
                  <a:lnTo>
                    <a:pt x="1735" y="239"/>
                  </a:lnTo>
                  <a:lnTo>
                    <a:pt x="1729" y="238"/>
                  </a:lnTo>
                  <a:lnTo>
                    <a:pt x="1722" y="236"/>
                  </a:lnTo>
                  <a:lnTo>
                    <a:pt x="1720" y="235"/>
                  </a:lnTo>
                  <a:lnTo>
                    <a:pt x="1719" y="233"/>
                  </a:lnTo>
                  <a:lnTo>
                    <a:pt x="1716" y="231"/>
                  </a:lnTo>
                  <a:lnTo>
                    <a:pt x="1716" y="229"/>
                  </a:lnTo>
                  <a:lnTo>
                    <a:pt x="1716" y="225"/>
                  </a:lnTo>
                  <a:lnTo>
                    <a:pt x="1716" y="222"/>
                  </a:lnTo>
                  <a:lnTo>
                    <a:pt x="1716" y="221"/>
                  </a:lnTo>
                  <a:lnTo>
                    <a:pt x="1720" y="216"/>
                  </a:lnTo>
                  <a:lnTo>
                    <a:pt x="1726" y="212"/>
                  </a:lnTo>
                  <a:lnTo>
                    <a:pt x="1722" y="202"/>
                  </a:lnTo>
                  <a:lnTo>
                    <a:pt x="1719" y="196"/>
                  </a:lnTo>
                  <a:lnTo>
                    <a:pt x="1715" y="190"/>
                  </a:lnTo>
                  <a:lnTo>
                    <a:pt x="1712" y="185"/>
                  </a:lnTo>
                  <a:lnTo>
                    <a:pt x="1706" y="180"/>
                  </a:lnTo>
                  <a:lnTo>
                    <a:pt x="1704" y="179"/>
                  </a:lnTo>
                  <a:lnTo>
                    <a:pt x="1702" y="177"/>
                  </a:lnTo>
                  <a:lnTo>
                    <a:pt x="1696" y="176"/>
                  </a:lnTo>
                  <a:lnTo>
                    <a:pt x="1693" y="176"/>
                  </a:lnTo>
                  <a:lnTo>
                    <a:pt x="1693" y="177"/>
                  </a:lnTo>
                  <a:lnTo>
                    <a:pt x="1693" y="179"/>
                  </a:lnTo>
                  <a:lnTo>
                    <a:pt x="1690" y="179"/>
                  </a:lnTo>
                  <a:lnTo>
                    <a:pt x="1686" y="176"/>
                  </a:lnTo>
                  <a:lnTo>
                    <a:pt x="1681" y="173"/>
                  </a:lnTo>
                  <a:lnTo>
                    <a:pt x="1680" y="173"/>
                  </a:lnTo>
                  <a:lnTo>
                    <a:pt x="1677" y="174"/>
                  </a:lnTo>
                  <a:lnTo>
                    <a:pt x="1674" y="177"/>
                  </a:lnTo>
                  <a:lnTo>
                    <a:pt x="1668" y="182"/>
                  </a:lnTo>
                  <a:lnTo>
                    <a:pt x="1663" y="183"/>
                  </a:lnTo>
                  <a:lnTo>
                    <a:pt x="1658" y="183"/>
                  </a:lnTo>
                  <a:lnTo>
                    <a:pt x="1650" y="185"/>
                  </a:lnTo>
                  <a:lnTo>
                    <a:pt x="1645" y="170"/>
                  </a:lnTo>
                  <a:lnTo>
                    <a:pt x="1644" y="163"/>
                  </a:lnTo>
                  <a:lnTo>
                    <a:pt x="1644" y="156"/>
                  </a:lnTo>
                  <a:lnTo>
                    <a:pt x="1644" y="154"/>
                  </a:lnTo>
                  <a:lnTo>
                    <a:pt x="1645" y="153"/>
                  </a:lnTo>
                  <a:lnTo>
                    <a:pt x="1647" y="150"/>
                  </a:lnTo>
                  <a:lnTo>
                    <a:pt x="1650" y="146"/>
                  </a:lnTo>
                  <a:lnTo>
                    <a:pt x="1650" y="140"/>
                  </a:lnTo>
                  <a:lnTo>
                    <a:pt x="1643" y="131"/>
                  </a:lnTo>
                  <a:lnTo>
                    <a:pt x="1635" y="123"/>
                  </a:lnTo>
                  <a:lnTo>
                    <a:pt x="1637" y="123"/>
                  </a:lnTo>
                  <a:lnTo>
                    <a:pt x="1638" y="121"/>
                  </a:lnTo>
                  <a:lnTo>
                    <a:pt x="1641" y="118"/>
                  </a:lnTo>
                  <a:lnTo>
                    <a:pt x="1643" y="114"/>
                  </a:lnTo>
                  <a:lnTo>
                    <a:pt x="1643" y="110"/>
                  </a:lnTo>
                  <a:lnTo>
                    <a:pt x="1643" y="107"/>
                  </a:lnTo>
                  <a:lnTo>
                    <a:pt x="1644" y="104"/>
                  </a:lnTo>
                  <a:lnTo>
                    <a:pt x="1647" y="101"/>
                  </a:lnTo>
                  <a:lnTo>
                    <a:pt x="1651" y="98"/>
                  </a:lnTo>
                  <a:lnTo>
                    <a:pt x="1656" y="94"/>
                  </a:lnTo>
                  <a:lnTo>
                    <a:pt x="1657" y="92"/>
                  </a:lnTo>
                  <a:lnTo>
                    <a:pt x="1657" y="89"/>
                  </a:lnTo>
                  <a:lnTo>
                    <a:pt x="1658" y="81"/>
                  </a:lnTo>
                  <a:lnTo>
                    <a:pt x="1658" y="71"/>
                  </a:lnTo>
                  <a:lnTo>
                    <a:pt x="1654" y="53"/>
                  </a:lnTo>
                  <a:lnTo>
                    <a:pt x="1666" y="62"/>
                  </a:lnTo>
                  <a:lnTo>
                    <a:pt x="1667" y="66"/>
                  </a:lnTo>
                  <a:lnTo>
                    <a:pt x="1667" y="71"/>
                  </a:lnTo>
                  <a:lnTo>
                    <a:pt x="1664" y="81"/>
                  </a:lnTo>
                  <a:lnTo>
                    <a:pt x="1663" y="91"/>
                  </a:lnTo>
                  <a:lnTo>
                    <a:pt x="1663" y="98"/>
                  </a:lnTo>
                  <a:lnTo>
                    <a:pt x="1668" y="104"/>
                  </a:lnTo>
                  <a:lnTo>
                    <a:pt x="1668" y="108"/>
                  </a:lnTo>
                  <a:lnTo>
                    <a:pt x="1668" y="113"/>
                  </a:lnTo>
                  <a:lnTo>
                    <a:pt x="1668" y="118"/>
                  </a:lnTo>
                  <a:lnTo>
                    <a:pt x="1670" y="120"/>
                  </a:lnTo>
                  <a:lnTo>
                    <a:pt x="1673" y="121"/>
                  </a:lnTo>
                  <a:lnTo>
                    <a:pt x="1677" y="125"/>
                  </a:lnTo>
                  <a:lnTo>
                    <a:pt x="1679" y="125"/>
                  </a:lnTo>
                  <a:lnTo>
                    <a:pt x="1680" y="125"/>
                  </a:lnTo>
                  <a:lnTo>
                    <a:pt x="1684" y="124"/>
                  </a:lnTo>
                  <a:lnTo>
                    <a:pt x="1689" y="121"/>
                  </a:lnTo>
                  <a:lnTo>
                    <a:pt x="1690" y="120"/>
                  </a:lnTo>
                  <a:lnTo>
                    <a:pt x="1693" y="121"/>
                  </a:lnTo>
                  <a:lnTo>
                    <a:pt x="1694" y="123"/>
                  </a:lnTo>
                  <a:lnTo>
                    <a:pt x="1696" y="125"/>
                  </a:lnTo>
                  <a:lnTo>
                    <a:pt x="1706" y="125"/>
                  </a:lnTo>
                  <a:lnTo>
                    <a:pt x="1710" y="125"/>
                  </a:lnTo>
                  <a:lnTo>
                    <a:pt x="1715" y="124"/>
                  </a:lnTo>
                  <a:lnTo>
                    <a:pt x="1716" y="124"/>
                  </a:lnTo>
                  <a:lnTo>
                    <a:pt x="1716" y="123"/>
                  </a:lnTo>
                  <a:lnTo>
                    <a:pt x="1717" y="123"/>
                  </a:lnTo>
                  <a:lnTo>
                    <a:pt x="1717" y="121"/>
                  </a:lnTo>
                  <a:lnTo>
                    <a:pt x="1716" y="118"/>
                  </a:lnTo>
                  <a:lnTo>
                    <a:pt x="1713" y="115"/>
                  </a:lnTo>
                  <a:lnTo>
                    <a:pt x="1704" y="110"/>
                  </a:lnTo>
                  <a:lnTo>
                    <a:pt x="1696" y="104"/>
                  </a:lnTo>
                  <a:lnTo>
                    <a:pt x="1692" y="104"/>
                  </a:lnTo>
                  <a:lnTo>
                    <a:pt x="1689" y="104"/>
                  </a:lnTo>
                  <a:lnTo>
                    <a:pt x="1693" y="97"/>
                  </a:lnTo>
                  <a:lnTo>
                    <a:pt x="1696" y="89"/>
                  </a:lnTo>
                  <a:lnTo>
                    <a:pt x="1700" y="89"/>
                  </a:lnTo>
                  <a:lnTo>
                    <a:pt x="1707" y="89"/>
                  </a:lnTo>
                  <a:lnTo>
                    <a:pt x="1716" y="95"/>
                  </a:lnTo>
                  <a:lnTo>
                    <a:pt x="1715" y="97"/>
                  </a:lnTo>
                  <a:lnTo>
                    <a:pt x="1717" y="98"/>
                  </a:lnTo>
                  <a:lnTo>
                    <a:pt x="1723" y="98"/>
                  </a:lnTo>
                  <a:lnTo>
                    <a:pt x="1726" y="92"/>
                  </a:lnTo>
                  <a:lnTo>
                    <a:pt x="1729" y="89"/>
                  </a:lnTo>
                  <a:lnTo>
                    <a:pt x="1728" y="88"/>
                  </a:lnTo>
                  <a:lnTo>
                    <a:pt x="1726" y="85"/>
                  </a:lnTo>
                  <a:lnTo>
                    <a:pt x="1719" y="84"/>
                  </a:lnTo>
                  <a:lnTo>
                    <a:pt x="1717" y="84"/>
                  </a:lnTo>
                  <a:lnTo>
                    <a:pt x="1717" y="82"/>
                  </a:lnTo>
                  <a:lnTo>
                    <a:pt x="1717" y="81"/>
                  </a:lnTo>
                  <a:lnTo>
                    <a:pt x="1719" y="79"/>
                  </a:lnTo>
                  <a:lnTo>
                    <a:pt x="1723" y="77"/>
                  </a:lnTo>
                  <a:lnTo>
                    <a:pt x="1732" y="74"/>
                  </a:lnTo>
                  <a:lnTo>
                    <a:pt x="1740" y="72"/>
                  </a:lnTo>
                  <a:lnTo>
                    <a:pt x="1748" y="74"/>
                  </a:lnTo>
                  <a:lnTo>
                    <a:pt x="1758" y="77"/>
                  </a:lnTo>
                  <a:lnTo>
                    <a:pt x="1762" y="82"/>
                  </a:lnTo>
                  <a:lnTo>
                    <a:pt x="1765" y="81"/>
                  </a:lnTo>
                  <a:lnTo>
                    <a:pt x="1765" y="79"/>
                  </a:lnTo>
                  <a:lnTo>
                    <a:pt x="1766" y="78"/>
                  </a:lnTo>
                  <a:lnTo>
                    <a:pt x="1768" y="79"/>
                  </a:lnTo>
                  <a:lnTo>
                    <a:pt x="1776" y="95"/>
                  </a:lnTo>
                  <a:lnTo>
                    <a:pt x="1782" y="95"/>
                  </a:lnTo>
                  <a:lnTo>
                    <a:pt x="1779" y="89"/>
                  </a:lnTo>
                  <a:lnTo>
                    <a:pt x="1794" y="92"/>
                  </a:lnTo>
                  <a:lnTo>
                    <a:pt x="1810" y="95"/>
                  </a:lnTo>
                  <a:lnTo>
                    <a:pt x="1805" y="102"/>
                  </a:lnTo>
                  <a:lnTo>
                    <a:pt x="1801" y="108"/>
                  </a:lnTo>
                  <a:lnTo>
                    <a:pt x="1798" y="115"/>
                  </a:lnTo>
                  <a:lnTo>
                    <a:pt x="1795" y="123"/>
                  </a:lnTo>
                  <a:lnTo>
                    <a:pt x="1792" y="137"/>
                  </a:lnTo>
                  <a:lnTo>
                    <a:pt x="1788" y="154"/>
                  </a:lnTo>
                  <a:lnTo>
                    <a:pt x="1792" y="154"/>
                  </a:lnTo>
                  <a:lnTo>
                    <a:pt x="1795" y="151"/>
                  </a:lnTo>
                  <a:lnTo>
                    <a:pt x="1794" y="150"/>
                  </a:lnTo>
                  <a:lnTo>
                    <a:pt x="1794" y="149"/>
                  </a:lnTo>
                  <a:lnTo>
                    <a:pt x="1795" y="149"/>
                  </a:lnTo>
                  <a:lnTo>
                    <a:pt x="1798" y="149"/>
                  </a:lnTo>
                  <a:lnTo>
                    <a:pt x="1797" y="147"/>
                  </a:lnTo>
                  <a:lnTo>
                    <a:pt x="1798" y="146"/>
                  </a:lnTo>
                  <a:lnTo>
                    <a:pt x="1801" y="149"/>
                  </a:lnTo>
                  <a:lnTo>
                    <a:pt x="1810" y="154"/>
                  </a:lnTo>
                  <a:lnTo>
                    <a:pt x="1811" y="156"/>
                  </a:lnTo>
                  <a:lnTo>
                    <a:pt x="1811" y="160"/>
                  </a:lnTo>
                  <a:lnTo>
                    <a:pt x="1811" y="163"/>
                  </a:lnTo>
                  <a:lnTo>
                    <a:pt x="1812" y="164"/>
                  </a:lnTo>
                  <a:lnTo>
                    <a:pt x="1834" y="164"/>
                  </a:lnTo>
                  <a:lnTo>
                    <a:pt x="1851" y="164"/>
                  </a:lnTo>
                  <a:lnTo>
                    <a:pt x="1854" y="176"/>
                  </a:lnTo>
                  <a:lnTo>
                    <a:pt x="1860" y="176"/>
                  </a:lnTo>
                  <a:lnTo>
                    <a:pt x="1857" y="161"/>
                  </a:lnTo>
                  <a:lnTo>
                    <a:pt x="1851" y="160"/>
                  </a:lnTo>
                  <a:lnTo>
                    <a:pt x="1847" y="157"/>
                  </a:lnTo>
                  <a:lnTo>
                    <a:pt x="1843" y="156"/>
                  </a:lnTo>
                  <a:lnTo>
                    <a:pt x="1841" y="156"/>
                  </a:lnTo>
                  <a:lnTo>
                    <a:pt x="1837" y="156"/>
                  </a:lnTo>
                  <a:lnTo>
                    <a:pt x="1836" y="157"/>
                  </a:lnTo>
                  <a:lnTo>
                    <a:pt x="1834" y="160"/>
                  </a:lnTo>
                  <a:lnTo>
                    <a:pt x="1831" y="161"/>
                  </a:lnTo>
                  <a:lnTo>
                    <a:pt x="1830" y="161"/>
                  </a:lnTo>
                  <a:lnTo>
                    <a:pt x="1827" y="161"/>
                  </a:lnTo>
                  <a:lnTo>
                    <a:pt x="1818" y="157"/>
                  </a:lnTo>
                  <a:lnTo>
                    <a:pt x="1810" y="151"/>
                  </a:lnTo>
                  <a:lnTo>
                    <a:pt x="1810" y="143"/>
                  </a:lnTo>
                  <a:lnTo>
                    <a:pt x="1812" y="141"/>
                  </a:lnTo>
                  <a:lnTo>
                    <a:pt x="1815" y="143"/>
                  </a:lnTo>
                  <a:lnTo>
                    <a:pt x="1818" y="143"/>
                  </a:lnTo>
                  <a:lnTo>
                    <a:pt x="1821" y="143"/>
                  </a:lnTo>
                  <a:lnTo>
                    <a:pt x="1821" y="141"/>
                  </a:lnTo>
                  <a:lnTo>
                    <a:pt x="1823" y="137"/>
                  </a:lnTo>
                  <a:lnTo>
                    <a:pt x="1823" y="134"/>
                  </a:lnTo>
                  <a:lnTo>
                    <a:pt x="1821" y="134"/>
                  </a:lnTo>
                  <a:lnTo>
                    <a:pt x="1821" y="128"/>
                  </a:lnTo>
                  <a:lnTo>
                    <a:pt x="1820" y="127"/>
                  </a:lnTo>
                  <a:lnTo>
                    <a:pt x="1818" y="125"/>
                  </a:lnTo>
                  <a:lnTo>
                    <a:pt x="1820" y="108"/>
                  </a:lnTo>
                  <a:lnTo>
                    <a:pt x="1821" y="101"/>
                  </a:lnTo>
                  <a:lnTo>
                    <a:pt x="1824" y="92"/>
                  </a:lnTo>
                  <a:lnTo>
                    <a:pt x="1817" y="89"/>
                  </a:lnTo>
                  <a:lnTo>
                    <a:pt x="1812" y="89"/>
                  </a:lnTo>
                  <a:lnTo>
                    <a:pt x="1810" y="87"/>
                  </a:lnTo>
                  <a:lnTo>
                    <a:pt x="1808" y="85"/>
                  </a:lnTo>
                  <a:lnTo>
                    <a:pt x="1805" y="81"/>
                  </a:lnTo>
                  <a:lnTo>
                    <a:pt x="1804" y="78"/>
                  </a:lnTo>
                  <a:lnTo>
                    <a:pt x="1802" y="77"/>
                  </a:lnTo>
                  <a:lnTo>
                    <a:pt x="1801" y="77"/>
                  </a:lnTo>
                  <a:lnTo>
                    <a:pt x="1800" y="77"/>
                  </a:lnTo>
                  <a:lnTo>
                    <a:pt x="1797" y="78"/>
                  </a:lnTo>
                  <a:lnTo>
                    <a:pt x="1794" y="79"/>
                  </a:lnTo>
                  <a:lnTo>
                    <a:pt x="1791" y="79"/>
                  </a:lnTo>
                  <a:lnTo>
                    <a:pt x="1787" y="78"/>
                  </a:lnTo>
                  <a:lnTo>
                    <a:pt x="1784" y="77"/>
                  </a:lnTo>
                  <a:lnTo>
                    <a:pt x="1782" y="74"/>
                  </a:lnTo>
                  <a:lnTo>
                    <a:pt x="1779" y="72"/>
                  </a:lnTo>
                  <a:lnTo>
                    <a:pt x="1778" y="68"/>
                  </a:lnTo>
                  <a:lnTo>
                    <a:pt x="1776" y="65"/>
                  </a:lnTo>
                  <a:lnTo>
                    <a:pt x="1774" y="58"/>
                  </a:lnTo>
                  <a:lnTo>
                    <a:pt x="1774" y="49"/>
                  </a:lnTo>
                  <a:lnTo>
                    <a:pt x="1774" y="41"/>
                  </a:lnTo>
                  <a:lnTo>
                    <a:pt x="1776" y="33"/>
                  </a:lnTo>
                  <a:lnTo>
                    <a:pt x="1778" y="29"/>
                  </a:lnTo>
                  <a:lnTo>
                    <a:pt x="1779" y="26"/>
                  </a:lnTo>
                  <a:lnTo>
                    <a:pt x="1788" y="20"/>
                  </a:lnTo>
                  <a:lnTo>
                    <a:pt x="1837" y="13"/>
                  </a:lnTo>
                  <a:lnTo>
                    <a:pt x="1840" y="13"/>
                  </a:lnTo>
                  <a:lnTo>
                    <a:pt x="1843" y="16"/>
                  </a:lnTo>
                  <a:lnTo>
                    <a:pt x="1846" y="17"/>
                  </a:lnTo>
                  <a:lnTo>
                    <a:pt x="1851" y="17"/>
                  </a:lnTo>
                  <a:lnTo>
                    <a:pt x="1856" y="17"/>
                  </a:lnTo>
                  <a:lnTo>
                    <a:pt x="1863" y="15"/>
                  </a:lnTo>
                  <a:lnTo>
                    <a:pt x="1870" y="13"/>
                  </a:lnTo>
                  <a:lnTo>
                    <a:pt x="1873" y="12"/>
                  </a:lnTo>
                  <a:lnTo>
                    <a:pt x="1876" y="13"/>
                  </a:lnTo>
                  <a:lnTo>
                    <a:pt x="1876" y="16"/>
                  </a:lnTo>
                  <a:lnTo>
                    <a:pt x="1880" y="16"/>
                  </a:lnTo>
                  <a:lnTo>
                    <a:pt x="1882" y="17"/>
                  </a:lnTo>
                  <a:lnTo>
                    <a:pt x="1882" y="19"/>
                  </a:lnTo>
                  <a:lnTo>
                    <a:pt x="1882" y="22"/>
                  </a:lnTo>
                  <a:lnTo>
                    <a:pt x="1880" y="25"/>
                  </a:lnTo>
                  <a:lnTo>
                    <a:pt x="1879" y="26"/>
                  </a:lnTo>
                  <a:lnTo>
                    <a:pt x="1886" y="26"/>
                  </a:lnTo>
                  <a:lnTo>
                    <a:pt x="1893" y="26"/>
                  </a:lnTo>
                  <a:lnTo>
                    <a:pt x="1886" y="12"/>
                  </a:lnTo>
                  <a:lnTo>
                    <a:pt x="1882" y="6"/>
                  </a:lnTo>
                  <a:lnTo>
                    <a:pt x="1877" y="0"/>
                  </a:lnTo>
                  <a:lnTo>
                    <a:pt x="2298" y="0"/>
                  </a:lnTo>
                  <a:lnTo>
                    <a:pt x="2276" y="5"/>
                  </a:lnTo>
                  <a:lnTo>
                    <a:pt x="2272" y="17"/>
                  </a:lnTo>
                  <a:lnTo>
                    <a:pt x="2269" y="25"/>
                  </a:lnTo>
                  <a:lnTo>
                    <a:pt x="2265" y="30"/>
                  </a:lnTo>
                  <a:lnTo>
                    <a:pt x="2260" y="35"/>
                  </a:lnTo>
                  <a:lnTo>
                    <a:pt x="2256" y="39"/>
                  </a:lnTo>
                  <a:lnTo>
                    <a:pt x="2250" y="43"/>
                  </a:lnTo>
                  <a:lnTo>
                    <a:pt x="2243" y="46"/>
                  </a:lnTo>
                  <a:lnTo>
                    <a:pt x="2239" y="46"/>
                  </a:lnTo>
                  <a:lnTo>
                    <a:pt x="2234" y="46"/>
                  </a:lnTo>
                  <a:lnTo>
                    <a:pt x="2232" y="46"/>
                  </a:lnTo>
                  <a:lnTo>
                    <a:pt x="2227" y="49"/>
                  </a:lnTo>
                  <a:lnTo>
                    <a:pt x="2226" y="51"/>
                  </a:lnTo>
                  <a:lnTo>
                    <a:pt x="2226" y="53"/>
                  </a:lnTo>
                  <a:lnTo>
                    <a:pt x="2224" y="58"/>
                  </a:lnTo>
                  <a:lnTo>
                    <a:pt x="2224" y="59"/>
                  </a:lnTo>
                  <a:lnTo>
                    <a:pt x="2221" y="61"/>
                  </a:lnTo>
                  <a:lnTo>
                    <a:pt x="2219" y="62"/>
                  </a:lnTo>
                  <a:lnTo>
                    <a:pt x="2210" y="65"/>
                  </a:lnTo>
                  <a:lnTo>
                    <a:pt x="2194" y="68"/>
                  </a:lnTo>
                  <a:lnTo>
                    <a:pt x="2211" y="66"/>
                  </a:lnTo>
                  <a:lnTo>
                    <a:pt x="2227" y="65"/>
                  </a:lnTo>
                  <a:lnTo>
                    <a:pt x="2230" y="56"/>
                  </a:lnTo>
                  <a:lnTo>
                    <a:pt x="2236" y="55"/>
                  </a:lnTo>
                  <a:lnTo>
                    <a:pt x="2242" y="55"/>
                  </a:lnTo>
                  <a:lnTo>
                    <a:pt x="2252" y="55"/>
                  </a:lnTo>
                  <a:lnTo>
                    <a:pt x="2262" y="55"/>
                  </a:lnTo>
                  <a:lnTo>
                    <a:pt x="2268" y="53"/>
                  </a:lnTo>
                  <a:lnTo>
                    <a:pt x="2272" y="51"/>
                  </a:lnTo>
                  <a:lnTo>
                    <a:pt x="2273" y="49"/>
                  </a:lnTo>
                  <a:lnTo>
                    <a:pt x="2273" y="48"/>
                  </a:lnTo>
                  <a:lnTo>
                    <a:pt x="2273" y="45"/>
                  </a:lnTo>
                  <a:lnTo>
                    <a:pt x="2272" y="42"/>
                  </a:lnTo>
                  <a:lnTo>
                    <a:pt x="2272" y="41"/>
                  </a:lnTo>
                  <a:lnTo>
                    <a:pt x="2278" y="43"/>
                  </a:lnTo>
                  <a:lnTo>
                    <a:pt x="2285" y="46"/>
                  </a:lnTo>
                  <a:lnTo>
                    <a:pt x="2285" y="45"/>
                  </a:lnTo>
                  <a:lnTo>
                    <a:pt x="2286" y="43"/>
                  </a:lnTo>
                  <a:lnTo>
                    <a:pt x="2288" y="41"/>
                  </a:lnTo>
                  <a:lnTo>
                    <a:pt x="2283" y="39"/>
                  </a:lnTo>
                  <a:lnTo>
                    <a:pt x="2280" y="36"/>
                  </a:lnTo>
                  <a:lnTo>
                    <a:pt x="2279" y="35"/>
                  </a:lnTo>
                  <a:lnTo>
                    <a:pt x="2279" y="33"/>
                  </a:lnTo>
                  <a:lnTo>
                    <a:pt x="2280" y="30"/>
                  </a:lnTo>
                  <a:lnTo>
                    <a:pt x="2283" y="25"/>
                  </a:lnTo>
                  <a:lnTo>
                    <a:pt x="2288" y="17"/>
                  </a:lnTo>
                  <a:lnTo>
                    <a:pt x="2293" y="22"/>
                  </a:lnTo>
                  <a:lnTo>
                    <a:pt x="2299" y="23"/>
                  </a:lnTo>
                  <a:lnTo>
                    <a:pt x="2301" y="20"/>
                  </a:lnTo>
                  <a:lnTo>
                    <a:pt x="2302" y="16"/>
                  </a:lnTo>
                  <a:lnTo>
                    <a:pt x="2306" y="25"/>
                  </a:lnTo>
                  <a:lnTo>
                    <a:pt x="2309" y="28"/>
                  </a:lnTo>
                  <a:lnTo>
                    <a:pt x="2311" y="29"/>
                  </a:lnTo>
                  <a:lnTo>
                    <a:pt x="2319" y="30"/>
                  </a:lnTo>
                  <a:lnTo>
                    <a:pt x="2332" y="32"/>
                  </a:lnTo>
                  <a:lnTo>
                    <a:pt x="2332" y="20"/>
                  </a:lnTo>
                  <a:lnTo>
                    <a:pt x="2334" y="20"/>
                  </a:lnTo>
                  <a:lnTo>
                    <a:pt x="2335" y="23"/>
                  </a:lnTo>
                  <a:lnTo>
                    <a:pt x="2337" y="25"/>
                  </a:lnTo>
                  <a:lnTo>
                    <a:pt x="2338" y="25"/>
                  </a:lnTo>
                  <a:lnTo>
                    <a:pt x="2341" y="23"/>
                  </a:lnTo>
                  <a:lnTo>
                    <a:pt x="2340" y="38"/>
                  </a:lnTo>
                  <a:lnTo>
                    <a:pt x="2341" y="45"/>
                  </a:lnTo>
                  <a:lnTo>
                    <a:pt x="2341" y="46"/>
                  </a:lnTo>
                  <a:lnTo>
                    <a:pt x="2342" y="46"/>
                  </a:lnTo>
                  <a:lnTo>
                    <a:pt x="2344" y="45"/>
                  </a:lnTo>
                  <a:lnTo>
                    <a:pt x="2344" y="42"/>
                  </a:lnTo>
                  <a:lnTo>
                    <a:pt x="2342" y="38"/>
                  </a:lnTo>
                  <a:lnTo>
                    <a:pt x="2345" y="35"/>
                  </a:lnTo>
                  <a:lnTo>
                    <a:pt x="2348" y="32"/>
                  </a:lnTo>
                  <a:lnTo>
                    <a:pt x="2354" y="28"/>
                  </a:lnTo>
                  <a:lnTo>
                    <a:pt x="2360" y="25"/>
                  </a:lnTo>
                  <a:lnTo>
                    <a:pt x="2365" y="20"/>
                  </a:lnTo>
                  <a:lnTo>
                    <a:pt x="2371" y="17"/>
                  </a:lnTo>
                  <a:lnTo>
                    <a:pt x="2377" y="16"/>
                  </a:lnTo>
                  <a:lnTo>
                    <a:pt x="2381" y="16"/>
                  </a:lnTo>
                  <a:lnTo>
                    <a:pt x="2390" y="20"/>
                  </a:lnTo>
                  <a:lnTo>
                    <a:pt x="2393" y="20"/>
                  </a:lnTo>
                  <a:lnTo>
                    <a:pt x="2394" y="20"/>
                  </a:lnTo>
                  <a:lnTo>
                    <a:pt x="2397" y="19"/>
                  </a:lnTo>
                  <a:lnTo>
                    <a:pt x="2399" y="19"/>
                  </a:lnTo>
                  <a:lnTo>
                    <a:pt x="2401" y="17"/>
                  </a:lnTo>
                  <a:lnTo>
                    <a:pt x="2404" y="23"/>
                  </a:lnTo>
                  <a:lnTo>
                    <a:pt x="2412" y="23"/>
                  </a:lnTo>
                  <a:lnTo>
                    <a:pt x="2419" y="22"/>
                  </a:lnTo>
                  <a:lnTo>
                    <a:pt x="2426" y="22"/>
                  </a:lnTo>
                  <a:lnTo>
                    <a:pt x="2432" y="20"/>
                  </a:lnTo>
                  <a:lnTo>
                    <a:pt x="2435" y="28"/>
                  </a:lnTo>
                  <a:lnTo>
                    <a:pt x="2436" y="32"/>
                  </a:lnTo>
                  <a:lnTo>
                    <a:pt x="2436" y="33"/>
                  </a:lnTo>
                  <a:lnTo>
                    <a:pt x="2435" y="32"/>
                  </a:lnTo>
                  <a:lnTo>
                    <a:pt x="2435" y="35"/>
                  </a:lnTo>
                  <a:lnTo>
                    <a:pt x="2433" y="36"/>
                  </a:lnTo>
                  <a:lnTo>
                    <a:pt x="2433" y="38"/>
                  </a:lnTo>
                  <a:lnTo>
                    <a:pt x="2432" y="41"/>
                  </a:lnTo>
                  <a:lnTo>
                    <a:pt x="2435" y="43"/>
                  </a:lnTo>
                  <a:lnTo>
                    <a:pt x="2437" y="45"/>
                  </a:lnTo>
                  <a:lnTo>
                    <a:pt x="2437" y="46"/>
                  </a:lnTo>
                  <a:lnTo>
                    <a:pt x="2443" y="46"/>
                  </a:lnTo>
                  <a:lnTo>
                    <a:pt x="2449" y="48"/>
                  </a:lnTo>
                  <a:lnTo>
                    <a:pt x="2456" y="49"/>
                  </a:lnTo>
                  <a:lnTo>
                    <a:pt x="2459" y="53"/>
                  </a:lnTo>
                  <a:lnTo>
                    <a:pt x="2463" y="55"/>
                  </a:lnTo>
                  <a:lnTo>
                    <a:pt x="2468" y="55"/>
                  </a:lnTo>
                  <a:lnTo>
                    <a:pt x="2475" y="52"/>
                  </a:lnTo>
                  <a:lnTo>
                    <a:pt x="2479" y="52"/>
                  </a:lnTo>
                  <a:lnTo>
                    <a:pt x="2482" y="51"/>
                  </a:lnTo>
                  <a:lnTo>
                    <a:pt x="2488" y="51"/>
                  </a:lnTo>
                  <a:lnTo>
                    <a:pt x="2492" y="51"/>
                  </a:lnTo>
                  <a:lnTo>
                    <a:pt x="2496" y="52"/>
                  </a:lnTo>
                  <a:lnTo>
                    <a:pt x="2501" y="53"/>
                  </a:lnTo>
                  <a:lnTo>
                    <a:pt x="2509" y="58"/>
                  </a:lnTo>
                  <a:lnTo>
                    <a:pt x="2520" y="62"/>
                  </a:lnTo>
                  <a:lnTo>
                    <a:pt x="2525" y="62"/>
                  </a:lnTo>
                  <a:lnTo>
                    <a:pt x="2531" y="62"/>
                  </a:lnTo>
                  <a:lnTo>
                    <a:pt x="2528" y="53"/>
                  </a:lnTo>
                  <a:lnTo>
                    <a:pt x="2531" y="55"/>
                  </a:lnTo>
                  <a:lnTo>
                    <a:pt x="2534" y="55"/>
                  </a:lnTo>
                  <a:lnTo>
                    <a:pt x="2538" y="56"/>
                  </a:lnTo>
                  <a:lnTo>
                    <a:pt x="2540" y="56"/>
                  </a:lnTo>
                  <a:lnTo>
                    <a:pt x="2540" y="55"/>
                  </a:lnTo>
                  <a:lnTo>
                    <a:pt x="2540" y="53"/>
                  </a:lnTo>
                  <a:lnTo>
                    <a:pt x="2537" y="49"/>
                  </a:lnTo>
                  <a:lnTo>
                    <a:pt x="2538" y="49"/>
                  </a:lnTo>
                  <a:lnTo>
                    <a:pt x="2540" y="49"/>
                  </a:lnTo>
                  <a:lnTo>
                    <a:pt x="2541" y="49"/>
                  </a:lnTo>
                  <a:lnTo>
                    <a:pt x="2541" y="48"/>
                  </a:lnTo>
                  <a:lnTo>
                    <a:pt x="2541" y="45"/>
                  </a:lnTo>
                  <a:lnTo>
                    <a:pt x="2543" y="43"/>
                  </a:lnTo>
                  <a:lnTo>
                    <a:pt x="2538" y="42"/>
                  </a:lnTo>
                  <a:lnTo>
                    <a:pt x="2532" y="42"/>
                  </a:lnTo>
                  <a:lnTo>
                    <a:pt x="2528" y="42"/>
                  </a:lnTo>
                  <a:lnTo>
                    <a:pt x="2522" y="41"/>
                  </a:lnTo>
                  <a:lnTo>
                    <a:pt x="2522" y="35"/>
                  </a:lnTo>
                  <a:lnTo>
                    <a:pt x="2520" y="32"/>
                  </a:lnTo>
                  <a:lnTo>
                    <a:pt x="2517" y="29"/>
                  </a:lnTo>
                  <a:lnTo>
                    <a:pt x="2514" y="26"/>
                  </a:lnTo>
                  <a:lnTo>
                    <a:pt x="2515" y="20"/>
                  </a:lnTo>
                  <a:lnTo>
                    <a:pt x="2517" y="16"/>
                  </a:lnTo>
                  <a:lnTo>
                    <a:pt x="2520" y="15"/>
                  </a:lnTo>
                  <a:lnTo>
                    <a:pt x="2521" y="16"/>
                  </a:lnTo>
                  <a:lnTo>
                    <a:pt x="2524" y="16"/>
                  </a:lnTo>
                  <a:lnTo>
                    <a:pt x="2525" y="16"/>
                  </a:lnTo>
                  <a:lnTo>
                    <a:pt x="2530" y="13"/>
                  </a:lnTo>
                  <a:lnTo>
                    <a:pt x="2535" y="10"/>
                  </a:lnTo>
                  <a:lnTo>
                    <a:pt x="2541" y="9"/>
                  </a:lnTo>
                  <a:lnTo>
                    <a:pt x="2544" y="9"/>
                  </a:lnTo>
                  <a:lnTo>
                    <a:pt x="2548" y="10"/>
                  </a:lnTo>
                  <a:lnTo>
                    <a:pt x="2551" y="12"/>
                  </a:lnTo>
                  <a:lnTo>
                    <a:pt x="2556" y="15"/>
                  </a:lnTo>
                  <a:lnTo>
                    <a:pt x="2558" y="19"/>
                  </a:lnTo>
                  <a:lnTo>
                    <a:pt x="2561" y="20"/>
                  </a:lnTo>
                  <a:lnTo>
                    <a:pt x="2566" y="23"/>
                  </a:lnTo>
                  <a:lnTo>
                    <a:pt x="2570" y="23"/>
                  </a:lnTo>
                  <a:lnTo>
                    <a:pt x="2581" y="26"/>
                  </a:lnTo>
                  <a:lnTo>
                    <a:pt x="2579" y="30"/>
                  </a:lnTo>
                  <a:lnTo>
                    <a:pt x="2576" y="35"/>
                  </a:lnTo>
                  <a:lnTo>
                    <a:pt x="2573" y="39"/>
                  </a:lnTo>
                  <a:lnTo>
                    <a:pt x="2570" y="43"/>
                  </a:lnTo>
                  <a:lnTo>
                    <a:pt x="2566" y="45"/>
                  </a:lnTo>
                  <a:lnTo>
                    <a:pt x="2560" y="46"/>
                  </a:lnTo>
                  <a:lnTo>
                    <a:pt x="2556" y="48"/>
                  </a:lnTo>
                  <a:lnTo>
                    <a:pt x="2550" y="49"/>
                  </a:lnTo>
                  <a:lnTo>
                    <a:pt x="2550" y="53"/>
                  </a:lnTo>
                  <a:lnTo>
                    <a:pt x="2547" y="56"/>
                  </a:lnTo>
                  <a:lnTo>
                    <a:pt x="2547" y="58"/>
                  </a:lnTo>
                  <a:lnTo>
                    <a:pt x="2548" y="58"/>
                  </a:lnTo>
                  <a:lnTo>
                    <a:pt x="2551" y="59"/>
                  </a:lnTo>
                  <a:lnTo>
                    <a:pt x="2556" y="59"/>
                  </a:lnTo>
                  <a:lnTo>
                    <a:pt x="2553" y="59"/>
                  </a:lnTo>
                  <a:lnTo>
                    <a:pt x="2551" y="61"/>
                  </a:lnTo>
                  <a:lnTo>
                    <a:pt x="2553" y="62"/>
                  </a:lnTo>
                  <a:lnTo>
                    <a:pt x="2551" y="62"/>
                  </a:lnTo>
                  <a:lnTo>
                    <a:pt x="2553" y="65"/>
                  </a:lnTo>
                  <a:lnTo>
                    <a:pt x="2556" y="71"/>
                  </a:lnTo>
                  <a:lnTo>
                    <a:pt x="2561" y="66"/>
                  </a:lnTo>
                  <a:lnTo>
                    <a:pt x="2564" y="66"/>
                  </a:lnTo>
                  <a:lnTo>
                    <a:pt x="2570" y="65"/>
                  </a:lnTo>
                  <a:lnTo>
                    <a:pt x="2573" y="65"/>
                  </a:lnTo>
                  <a:lnTo>
                    <a:pt x="2574" y="66"/>
                  </a:lnTo>
                  <a:lnTo>
                    <a:pt x="2576" y="68"/>
                  </a:lnTo>
                  <a:lnTo>
                    <a:pt x="2576" y="69"/>
                  </a:lnTo>
                  <a:lnTo>
                    <a:pt x="2574" y="74"/>
                  </a:lnTo>
                  <a:lnTo>
                    <a:pt x="2573" y="75"/>
                  </a:lnTo>
                  <a:lnTo>
                    <a:pt x="2571" y="75"/>
                  </a:lnTo>
                  <a:lnTo>
                    <a:pt x="2577" y="77"/>
                  </a:lnTo>
                  <a:lnTo>
                    <a:pt x="2581" y="77"/>
                  </a:lnTo>
                  <a:lnTo>
                    <a:pt x="2583" y="71"/>
                  </a:lnTo>
                  <a:lnTo>
                    <a:pt x="2583" y="68"/>
                  </a:lnTo>
                  <a:lnTo>
                    <a:pt x="2584" y="68"/>
                  </a:lnTo>
                  <a:lnTo>
                    <a:pt x="2586" y="68"/>
                  </a:lnTo>
                  <a:lnTo>
                    <a:pt x="2586" y="74"/>
                  </a:lnTo>
                  <a:lnTo>
                    <a:pt x="2586" y="78"/>
                  </a:lnTo>
                  <a:lnTo>
                    <a:pt x="2584" y="81"/>
                  </a:lnTo>
                  <a:lnTo>
                    <a:pt x="2584" y="82"/>
                  </a:lnTo>
                  <a:lnTo>
                    <a:pt x="2586" y="84"/>
                  </a:lnTo>
                  <a:lnTo>
                    <a:pt x="2589" y="87"/>
                  </a:lnTo>
                  <a:lnTo>
                    <a:pt x="2592" y="74"/>
                  </a:lnTo>
                  <a:lnTo>
                    <a:pt x="2597" y="77"/>
                  </a:lnTo>
                  <a:lnTo>
                    <a:pt x="2603" y="78"/>
                  </a:lnTo>
                  <a:lnTo>
                    <a:pt x="2609" y="81"/>
                  </a:lnTo>
                  <a:lnTo>
                    <a:pt x="2615" y="85"/>
                  </a:lnTo>
                  <a:lnTo>
                    <a:pt x="2615" y="87"/>
                  </a:lnTo>
                  <a:lnTo>
                    <a:pt x="2615" y="89"/>
                  </a:lnTo>
                  <a:lnTo>
                    <a:pt x="2616" y="94"/>
                  </a:lnTo>
                  <a:lnTo>
                    <a:pt x="2617" y="95"/>
                  </a:lnTo>
                  <a:lnTo>
                    <a:pt x="2620" y="95"/>
                  </a:lnTo>
                  <a:lnTo>
                    <a:pt x="2625" y="94"/>
                  </a:lnTo>
                  <a:lnTo>
                    <a:pt x="2629" y="92"/>
                  </a:lnTo>
                  <a:lnTo>
                    <a:pt x="2628" y="92"/>
                  </a:lnTo>
                  <a:lnTo>
                    <a:pt x="2630" y="95"/>
                  </a:lnTo>
                  <a:lnTo>
                    <a:pt x="2632" y="97"/>
                  </a:lnTo>
                  <a:lnTo>
                    <a:pt x="2632" y="98"/>
                  </a:lnTo>
                  <a:lnTo>
                    <a:pt x="2630" y="98"/>
                  </a:lnTo>
                  <a:lnTo>
                    <a:pt x="2626" y="98"/>
                  </a:lnTo>
                  <a:lnTo>
                    <a:pt x="2622" y="98"/>
                  </a:lnTo>
                  <a:lnTo>
                    <a:pt x="2622" y="107"/>
                  </a:lnTo>
                  <a:lnTo>
                    <a:pt x="2625" y="107"/>
                  </a:lnTo>
                  <a:lnTo>
                    <a:pt x="2628" y="107"/>
                  </a:lnTo>
                  <a:lnTo>
                    <a:pt x="2630" y="104"/>
                  </a:lnTo>
                  <a:lnTo>
                    <a:pt x="2638" y="113"/>
                  </a:lnTo>
                  <a:lnTo>
                    <a:pt x="2642" y="115"/>
                  </a:lnTo>
                  <a:lnTo>
                    <a:pt x="2645" y="115"/>
                  </a:lnTo>
                  <a:lnTo>
                    <a:pt x="2648" y="115"/>
                  </a:lnTo>
                  <a:lnTo>
                    <a:pt x="2651" y="114"/>
                  </a:lnTo>
                  <a:lnTo>
                    <a:pt x="2652" y="115"/>
                  </a:lnTo>
                  <a:lnTo>
                    <a:pt x="2656" y="118"/>
                  </a:lnTo>
                  <a:lnTo>
                    <a:pt x="2661" y="123"/>
                  </a:lnTo>
                  <a:lnTo>
                    <a:pt x="2665" y="123"/>
                  </a:lnTo>
                  <a:lnTo>
                    <a:pt x="2666" y="121"/>
                  </a:lnTo>
                  <a:lnTo>
                    <a:pt x="2666" y="120"/>
                  </a:lnTo>
                  <a:lnTo>
                    <a:pt x="2669" y="120"/>
                  </a:lnTo>
                  <a:lnTo>
                    <a:pt x="2669" y="123"/>
                  </a:lnTo>
                  <a:lnTo>
                    <a:pt x="2669" y="124"/>
                  </a:lnTo>
                  <a:lnTo>
                    <a:pt x="2669" y="125"/>
                  </a:lnTo>
                  <a:lnTo>
                    <a:pt x="2666" y="125"/>
                  </a:lnTo>
                  <a:lnTo>
                    <a:pt x="2666" y="128"/>
                  </a:lnTo>
                  <a:lnTo>
                    <a:pt x="2665" y="134"/>
                  </a:lnTo>
                  <a:lnTo>
                    <a:pt x="2665" y="136"/>
                  </a:lnTo>
                  <a:lnTo>
                    <a:pt x="2666" y="137"/>
                  </a:lnTo>
                  <a:lnTo>
                    <a:pt x="2668" y="138"/>
                  </a:lnTo>
                  <a:lnTo>
                    <a:pt x="2672" y="137"/>
                  </a:lnTo>
                  <a:lnTo>
                    <a:pt x="2674" y="136"/>
                  </a:lnTo>
                  <a:lnTo>
                    <a:pt x="2676" y="134"/>
                  </a:lnTo>
                  <a:lnTo>
                    <a:pt x="2678" y="131"/>
                  </a:lnTo>
                  <a:lnTo>
                    <a:pt x="2679" y="128"/>
                  </a:lnTo>
                  <a:lnTo>
                    <a:pt x="2682" y="121"/>
                  </a:lnTo>
                  <a:lnTo>
                    <a:pt x="2685" y="114"/>
                  </a:lnTo>
                  <a:lnTo>
                    <a:pt x="2688" y="97"/>
                  </a:lnTo>
                  <a:lnTo>
                    <a:pt x="2691" y="85"/>
                  </a:lnTo>
                  <a:lnTo>
                    <a:pt x="2694" y="89"/>
                  </a:lnTo>
                  <a:lnTo>
                    <a:pt x="2697" y="95"/>
                  </a:lnTo>
                  <a:lnTo>
                    <a:pt x="2702" y="95"/>
                  </a:lnTo>
                  <a:lnTo>
                    <a:pt x="2702" y="98"/>
                  </a:lnTo>
                  <a:lnTo>
                    <a:pt x="2702" y="100"/>
                  </a:lnTo>
                  <a:lnTo>
                    <a:pt x="2701" y="102"/>
                  </a:lnTo>
                  <a:lnTo>
                    <a:pt x="2700" y="105"/>
                  </a:lnTo>
                  <a:lnTo>
                    <a:pt x="2700" y="107"/>
                  </a:lnTo>
                  <a:lnTo>
                    <a:pt x="2700" y="110"/>
                  </a:lnTo>
                  <a:lnTo>
                    <a:pt x="2710" y="107"/>
                  </a:lnTo>
                  <a:lnTo>
                    <a:pt x="2714" y="105"/>
                  </a:lnTo>
                  <a:lnTo>
                    <a:pt x="2720" y="104"/>
                  </a:lnTo>
                  <a:lnTo>
                    <a:pt x="2724" y="98"/>
                  </a:lnTo>
                  <a:lnTo>
                    <a:pt x="2728" y="94"/>
                  </a:lnTo>
                  <a:lnTo>
                    <a:pt x="2730" y="92"/>
                  </a:lnTo>
                  <a:lnTo>
                    <a:pt x="2734" y="92"/>
                  </a:lnTo>
                  <a:lnTo>
                    <a:pt x="2738" y="92"/>
                  </a:lnTo>
                  <a:lnTo>
                    <a:pt x="2740" y="94"/>
                  </a:lnTo>
                  <a:lnTo>
                    <a:pt x="2740" y="95"/>
                  </a:lnTo>
                  <a:lnTo>
                    <a:pt x="2740" y="97"/>
                  </a:lnTo>
                  <a:lnTo>
                    <a:pt x="2741" y="98"/>
                  </a:lnTo>
                  <a:lnTo>
                    <a:pt x="2746" y="100"/>
                  </a:lnTo>
                  <a:lnTo>
                    <a:pt x="2751" y="101"/>
                  </a:lnTo>
                  <a:lnTo>
                    <a:pt x="2756" y="102"/>
                  </a:lnTo>
                  <a:lnTo>
                    <a:pt x="2760" y="104"/>
                  </a:lnTo>
                  <a:lnTo>
                    <a:pt x="2764" y="107"/>
                  </a:lnTo>
                  <a:lnTo>
                    <a:pt x="2770" y="111"/>
                  </a:lnTo>
                  <a:lnTo>
                    <a:pt x="2774" y="115"/>
                  </a:lnTo>
                  <a:lnTo>
                    <a:pt x="2780" y="118"/>
                  </a:lnTo>
                  <a:lnTo>
                    <a:pt x="2784" y="118"/>
                  </a:lnTo>
                  <a:lnTo>
                    <a:pt x="2787" y="117"/>
                  </a:lnTo>
                  <a:lnTo>
                    <a:pt x="2790" y="117"/>
                  </a:lnTo>
                  <a:lnTo>
                    <a:pt x="2792" y="115"/>
                  </a:lnTo>
                  <a:lnTo>
                    <a:pt x="2793" y="113"/>
                  </a:lnTo>
                  <a:lnTo>
                    <a:pt x="2793" y="111"/>
                  </a:lnTo>
                  <a:lnTo>
                    <a:pt x="2793" y="107"/>
                  </a:lnTo>
                  <a:lnTo>
                    <a:pt x="2795" y="102"/>
                  </a:lnTo>
                  <a:lnTo>
                    <a:pt x="2795" y="101"/>
                  </a:lnTo>
                  <a:lnTo>
                    <a:pt x="2795" y="100"/>
                  </a:lnTo>
                  <a:lnTo>
                    <a:pt x="2797" y="98"/>
                  </a:lnTo>
                  <a:lnTo>
                    <a:pt x="2800" y="98"/>
                  </a:lnTo>
                  <a:lnTo>
                    <a:pt x="2805" y="98"/>
                  </a:lnTo>
                  <a:lnTo>
                    <a:pt x="2805" y="110"/>
                  </a:lnTo>
                  <a:lnTo>
                    <a:pt x="2809" y="110"/>
                  </a:lnTo>
                  <a:lnTo>
                    <a:pt x="2810" y="108"/>
                  </a:lnTo>
                  <a:lnTo>
                    <a:pt x="2812" y="108"/>
                  </a:lnTo>
                  <a:lnTo>
                    <a:pt x="2810" y="107"/>
                  </a:lnTo>
                  <a:lnTo>
                    <a:pt x="2813" y="110"/>
                  </a:lnTo>
                  <a:lnTo>
                    <a:pt x="2818" y="108"/>
                  </a:lnTo>
                  <a:lnTo>
                    <a:pt x="2820" y="107"/>
                  </a:lnTo>
                  <a:lnTo>
                    <a:pt x="2822" y="105"/>
                  </a:lnTo>
                  <a:lnTo>
                    <a:pt x="2823" y="105"/>
                  </a:lnTo>
                  <a:lnTo>
                    <a:pt x="2825" y="102"/>
                  </a:lnTo>
                  <a:lnTo>
                    <a:pt x="2823" y="101"/>
                  </a:lnTo>
                  <a:lnTo>
                    <a:pt x="2822" y="97"/>
                  </a:lnTo>
                  <a:lnTo>
                    <a:pt x="2820" y="94"/>
                  </a:lnTo>
                  <a:lnTo>
                    <a:pt x="2819" y="89"/>
                  </a:lnTo>
                  <a:lnTo>
                    <a:pt x="2818" y="91"/>
                  </a:lnTo>
                  <a:lnTo>
                    <a:pt x="2816" y="89"/>
                  </a:lnTo>
                  <a:lnTo>
                    <a:pt x="2818" y="87"/>
                  </a:lnTo>
                  <a:lnTo>
                    <a:pt x="2819" y="79"/>
                  </a:lnTo>
                  <a:lnTo>
                    <a:pt x="2822" y="79"/>
                  </a:lnTo>
                  <a:lnTo>
                    <a:pt x="2825" y="78"/>
                  </a:lnTo>
                  <a:lnTo>
                    <a:pt x="2826" y="78"/>
                  </a:lnTo>
                  <a:lnTo>
                    <a:pt x="2826" y="77"/>
                  </a:lnTo>
                  <a:lnTo>
                    <a:pt x="2825" y="75"/>
                  </a:lnTo>
                  <a:lnTo>
                    <a:pt x="2823" y="74"/>
                  </a:lnTo>
                  <a:lnTo>
                    <a:pt x="2820" y="74"/>
                  </a:lnTo>
                  <a:lnTo>
                    <a:pt x="2819" y="74"/>
                  </a:lnTo>
                  <a:lnTo>
                    <a:pt x="2822" y="65"/>
                  </a:lnTo>
                  <a:lnTo>
                    <a:pt x="2829" y="65"/>
                  </a:lnTo>
                  <a:lnTo>
                    <a:pt x="2841" y="65"/>
                  </a:lnTo>
                  <a:lnTo>
                    <a:pt x="2839" y="64"/>
                  </a:lnTo>
                  <a:lnTo>
                    <a:pt x="2839" y="62"/>
                  </a:lnTo>
                  <a:lnTo>
                    <a:pt x="2839" y="59"/>
                  </a:lnTo>
                  <a:lnTo>
                    <a:pt x="2838" y="58"/>
                  </a:lnTo>
                  <a:lnTo>
                    <a:pt x="2835" y="56"/>
                  </a:lnTo>
                  <a:lnTo>
                    <a:pt x="2832" y="56"/>
                  </a:lnTo>
                  <a:lnTo>
                    <a:pt x="2832" y="51"/>
                  </a:lnTo>
                  <a:lnTo>
                    <a:pt x="2835" y="52"/>
                  </a:lnTo>
                  <a:lnTo>
                    <a:pt x="2838" y="52"/>
                  </a:lnTo>
                  <a:lnTo>
                    <a:pt x="2841" y="51"/>
                  </a:lnTo>
                  <a:lnTo>
                    <a:pt x="2844" y="51"/>
                  </a:lnTo>
                  <a:lnTo>
                    <a:pt x="2846" y="55"/>
                  </a:lnTo>
                  <a:lnTo>
                    <a:pt x="2849" y="59"/>
                  </a:lnTo>
                  <a:lnTo>
                    <a:pt x="2856" y="62"/>
                  </a:lnTo>
                  <a:lnTo>
                    <a:pt x="2864" y="64"/>
                  </a:lnTo>
                  <a:lnTo>
                    <a:pt x="2880" y="65"/>
                  </a:lnTo>
                  <a:lnTo>
                    <a:pt x="2897" y="65"/>
                  </a:lnTo>
                  <a:lnTo>
                    <a:pt x="2905" y="66"/>
                  </a:lnTo>
                  <a:lnTo>
                    <a:pt x="2913" y="68"/>
                  </a:lnTo>
                  <a:lnTo>
                    <a:pt x="2920" y="71"/>
                  </a:lnTo>
                  <a:lnTo>
                    <a:pt x="2923" y="72"/>
                  </a:lnTo>
                  <a:lnTo>
                    <a:pt x="2920" y="74"/>
                  </a:lnTo>
                  <a:lnTo>
                    <a:pt x="2901" y="74"/>
                  </a:lnTo>
                  <a:lnTo>
                    <a:pt x="2904" y="85"/>
                  </a:lnTo>
                  <a:lnTo>
                    <a:pt x="2923" y="82"/>
                  </a:lnTo>
                  <a:lnTo>
                    <a:pt x="2943" y="82"/>
                  </a:lnTo>
                  <a:lnTo>
                    <a:pt x="2940" y="87"/>
                  </a:lnTo>
                  <a:lnTo>
                    <a:pt x="2939" y="91"/>
                  </a:lnTo>
                  <a:lnTo>
                    <a:pt x="2940" y="92"/>
                  </a:lnTo>
                  <a:lnTo>
                    <a:pt x="2937" y="91"/>
                  </a:lnTo>
                  <a:lnTo>
                    <a:pt x="2934" y="89"/>
                  </a:lnTo>
                  <a:lnTo>
                    <a:pt x="2931" y="85"/>
                  </a:lnTo>
                  <a:lnTo>
                    <a:pt x="2931" y="87"/>
                  </a:lnTo>
                  <a:lnTo>
                    <a:pt x="2928" y="89"/>
                  </a:lnTo>
                  <a:lnTo>
                    <a:pt x="2926" y="92"/>
                  </a:lnTo>
                  <a:lnTo>
                    <a:pt x="2918" y="98"/>
                  </a:lnTo>
                  <a:lnTo>
                    <a:pt x="2921" y="101"/>
                  </a:lnTo>
                  <a:lnTo>
                    <a:pt x="2923" y="102"/>
                  </a:lnTo>
                  <a:lnTo>
                    <a:pt x="2924" y="104"/>
                  </a:lnTo>
                  <a:lnTo>
                    <a:pt x="2920" y="107"/>
                  </a:lnTo>
                  <a:lnTo>
                    <a:pt x="2917" y="110"/>
                  </a:lnTo>
                  <a:lnTo>
                    <a:pt x="2916" y="111"/>
                  </a:lnTo>
                  <a:lnTo>
                    <a:pt x="2916" y="113"/>
                  </a:lnTo>
                  <a:lnTo>
                    <a:pt x="2917" y="113"/>
                  </a:lnTo>
                  <a:lnTo>
                    <a:pt x="2920" y="113"/>
                  </a:lnTo>
                  <a:lnTo>
                    <a:pt x="2927" y="113"/>
                  </a:lnTo>
                  <a:lnTo>
                    <a:pt x="2930" y="111"/>
                  </a:lnTo>
                  <a:lnTo>
                    <a:pt x="2933" y="110"/>
                  </a:lnTo>
                  <a:lnTo>
                    <a:pt x="2936" y="107"/>
                  </a:lnTo>
                  <a:lnTo>
                    <a:pt x="2939" y="104"/>
                  </a:lnTo>
                  <a:lnTo>
                    <a:pt x="2941" y="100"/>
                  </a:lnTo>
                  <a:lnTo>
                    <a:pt x="2943" y="97"/>
                  </a:lnTo>
                  <a:lnTo>
                    <a:pt x="2944" y="94"/>
                  </a:lnTo>
                  <a:lnTo>
                    <a:pt x="2946" y="89"/>
                  </a:lnTo>
                  <a:lnTo>
                    <a:pt x="2946" y="85"/>
                  </a:lnTo>
                  <a:lnTo>
                    <a:pt x="2946" y="82"/>
                  </a:lnTo>
                  <a:lnTo>
                    <a:pt x="2949" y="79"/>
                  </a:lnTo>
                  <a:lnTo>
                    <a:pt x="2952" y="78"/>
                  </a:lnTo>
                  <a:lnTo>
                    <a:pt x="2957" y="78"/>
                  </a:lnTo>
                  <a:lnTo>
                    <a:pt x="2962" y="79"/>
                  </a:lnTo>
                  <a:lnTo>
                    <a:pt x="2967" y="79"/>
                  </a:lnTo>
                  <a:lnTo>
                    <a:pt x="2967" y="78"/>
                  </a:lnTo>
                  <a:lnTo>
                    <a:pt x="2969" y="77"/>
                  </a:lnTo>
                  <a:lnTo>
                    <a:pt x="2973" y="77"/>
                  </a:lnTo>
                  <a:lnTo>
                    <a:pt x="2982" y="78"/>
                  </a:lnTo>
                  <a:lnTo>
                    <a:pt x="2990" y="82"/>
                  </a:lnTo>
                  <a:lnTo>
                    <a:pt x="3006" y="89"/>
                  </a:lnTo>
                  <a:lnTo>
                    <a:pt x="3003" y="97"/>
                  </a:lnTo>
                  <a:lnTo>
                    <a:pt x="3000" y="104"/>
                  </a:lnTo>
                  <a:lnTo>
                    <a:pt x="2992" y="101"/>
                  </a:lnTo>
                  <a:lnTo>
                    <a:pt x="2990" y="101"/>
                  </a:lnTo>
                  <a:lnTo>
                    <a:pt x="2988" y="101"/>
                  </a:lnTo>
                  <a:lnTo>
                    <a:pt x="2988" y="102"/>
                  </a:lnTo>
                  <a:lnTo>
                    <a:pt x="2988" y="107"/>
                  </a:lnTo>
                  <a:lnTo>
                    <a:pt x="2993" y="110"/>
                  </a:lnTo>
                  <a:lnTo>
                    <a:pt x="2998" y="113"/>
                  </a:lnTo>
                  <a:lnTo>
                    <a:pt x="3000" y="111"/>
                  </a:lnTo>
                  <a:lnTo>
                    <a:pt x="3002" y="113"/>
                  </a:lnTo>
                  <a:lnTo>
                    <a:pt x="3005" y="113"/>
                  </a:lnTo>
                  <a:lnTo>
                    <a:pt x="3006" y="113"/>
                  </a:lnTo>
                  <a:lnTo>
                    <a:pt x="3006" y="110"/>
                  </a:lnTo>
                  <a:lnTo>
                    <a:pt x="3016" y="100"/>
                  </a:lnTo>
                  <a:lnTo>
                    <a:pt x="3019" y="98"/>
                  </a:lnTo>
                  <a:lnTo>
                    <a:pt x="3021" y="98"/>
                  </a:lnTo>
                  <a:lnTo>
                    <a:pt x="3021" y="101"/>
                  </a:lnTo>
                  <a:lnTo>
                    <a:pt x="3018" y="107"/>
                  </a:lnTo>
                  <a:lnTo>
                    <a:pt x="3008" y="117"/>
                  </a:lnTo>
                  <a:lnTo>
                    <a:pt x="3002" y="123"/>
                  </a:lnTo>
                  <a:lnTo>
                    <a:pt x="2998" y="125"/>
                  </a:lnTo>
                  <a:lnTo>
                    <a:pt x="2995" y="125"/>
                  </a:lnTo>
                  <a:lnTo>
                    <a:pt x="2992" y="125"/>
                  </a:lnTo>
                  <a:lnTo>
                    <a:pt x="2989" y="124"/>
                  </a:lnTo>
                  <a:lnTo>
                    <a:pt x="2988" y="123"/>
                  </a:lnTo>
                  <a:lnTo>
                    <a:pt x="2985" y="125"/>
                  </a:lnTo>
                  <a:lnTo>
                    <a:pt x="2983" y="128"/>
                  </a:lnTo>
                  <a:lnTo>
                    <a:pt x="2982" y="128"/>
                  </a:lnTo>
                  <a:lnTo>
                    <a:pt x="2995" y="130"/>
                  </a:lnTo>
                  <a:lnTo>
                    <a:pt x="3013" y="131"/>
                  </a:lnTo>
                  <a:lnTo>
                    <a:pt x="3034" y="131"/>
                  </a:lnTo>
                  <a:lnTo>
                    <a:pt x="3044" y="131"/>
                  </a:lnTo>
                  <a:lnTo>
                    <a:pt x="3054" y="128"/>
                  </a:lnTo>
                  <a:lnTo>
                    <a:pt x="3060" y="123"/>
                  </a:lnTo>
                  <a:lnTo>
                    <a:pt x="3062" y="123"/>
                  </a:lnTo>
                  <a:lnTo>
                    <a:pt x="3065" y="124"/>
                  </a:lnTo>
                  <a:lnTo>
                    <a:pt x="3071" y="125"/>
                  </a:lnTo>
                  <a:lnTo>
                    <a:pt x="3077" y="127"/>
                  </a:lnTo>
                  <a:lnTo>
                    <a:pt x="3080" y="127"/>
                  </a:lnTo>
                  <a:lnTo>
                    <a:pt x="3084" y="125"/>
                  </a:lnTo>
                  <a:lnTo>
                    <a:pt x="3093" y="120"/>
                  </a:lnTo>
                  <a:lnTo>
                    <a:pt x="3106" y="120"/>
                  </a:lnTo>
                  <a:lnTo>
                    <a:pt x="3117" y="120"/>
                  </a:lnTo>
                  <a:lnTo>
                    <a:pt x="3119" y="121"/>
                  </a:lnTo>
                  <a:lnTo>
                    <a:pt x="3119" y="123"/>
                  </a:lnTo>
                  <a:lnTo>
                    <a:pt x="3120" y="125"/>
                  </a:lnTo>
                  <a:lnTo>
                    <a:pt x="3123" y="125"/>
                  </a:lnTo>
                  <a:lnTo>
                    <a:pt x="3129" y="124"/>
                  </a:lnTo>
                  <a:lnTo>
                    <a:pt x="3137" y="121"/>
                  </a:lnTo>
                  <a:lnTo>
                    <a:pt x="3150" y="118"/>
                  </a:lnTo>
                  <a:lnTo>
                    <a:pt x="3156" y="123"/>
                  </a:lnTo>
                  <a:lnTo>
                    <a:pt x="3160" y="124"/>
                  </a:lnTo>
                  <a:lnTo>
                    <a:pt x="3165" y="124"/>
                  </a:lnTo>
                  <a:lnTo>
                    <a:pt x="3168" y="124"/>
                  </a:lnTo>
                  <a:lnTo>
                    <a:pt x="3172" y="125"/>
                  </a:lnTo>
                  <a:lnTo>
                    <a:pt x="3173" y="127"/>
                  </a:lnTo>
                  <a:lnTo>
                    <a:pt x="3173" y="130"/>
                  </a:lnTo>
                  <a:lnTo>
                    <a:pt x="3175" y="133"/>
                  </a:lnTo>
                  <a:lnTo>
                    <a:pt x="3175" y="134"/>
                  </a:lnTo>
                  <a:lnTo>
                    <a:pt x="3183" y="140"/>
                  </a:lnTo>
                  <a:lnTo>
                    <a:pt x="3192" y="146"/>
                  </a:lnTo>
                  <a:lnTo>
                    <a:pt x="3191" y="147"/>
                  </a:lnTo>
                  <a:lnTo>
                    <a:pt x="3191" y="149"/>
                  </a:lnTo>
                  <a:lnTo>
                    <a:pt x="3189" y="149"/>
                  </a:lnTo>
                  <a:lnTo>
                    <a:pt x="3186" y="149"/>
                  </a:lnTo>
                  <a:lnTo>
                    <a:pt x="3188" y="150"/>
                  </a:lnTo>
                  <a:lnTo>
                    <a:pt x="3188" y="151"/>
                  </a:lnTo>
                  <a:lnTo>
                    <a:pt x="3188" y="156"/>
                  </a:lnTo>
                  <a:lnTo>
                    <a:pt x="3186" y="161"/>
                  </a:lnTo>
                  <a:lnTo>
                    <a:pt x="3189" y="163"/>
                  </a:lnTo>
                  <a:lnTo>
                    <a:pt x="3191" y="164"/>
                  </a:lnTo>
                  <a:lnTo>
                    <a:pt x="3198" y="164"/>
                  </a:lnTo>
                  <a:lnTo>
                    <a:pt x="3201" y="177"/>
                  </a:lnTo>
                  <a:lnTo>
                    <a:pt x="3205" y="189"/>
                  </a:lnTo>
                  <a:lnTo>
                    <a:pt x="3206" y="183"/>
                  </a:lnTo>
                  <a:lnTo>
                    <a:pt x="3208" y="179"/>
                  </a:lnTo>
                  <a:lnTo>
                    <a:pt x="3211" y="174"/>
                  </a:lnTo>
                  <a:lnTo>
                    <a:pt x="3212" y="170"/>
                  </a:lnTo>
                  <a:lnTo>
                    <a:pt x="3215" y="167"/>
                  </a:lnTo>
                  <a:lnTo>
                    <a:pt x="3218" y="166"/>
                  </a:lnTo>
                  <a:lnTo>
                    <a:pt x="3225" y="161"/>
                  </a:lnTo>
                  <a:lnTo>
                    <a:pt x="3234" y="160"/>
                  </a:lnTo>
                  <a:lnTo>
                    <a:pt x="3244" y="159"/>
                  </a:lnTo>
                  <a:lnTo>
                    <a:pt x="3270" y="159"/>
                  </a:lnTo>
                  <a:lnTo>
                    <a:pt x="3270" y="164"/>
                  </a:lnTo>
                  <a:lnTo>
                    <a:pt x="3271" y="166"/>
                  </a:lnTo>
                  <a:lnTo>
                    <a:pt x="3271" y="167"/>
                  </a:lnTo>
                  <a:lnTo>
                    <a:pt x="3274" y="167"/>
                  </a:lnTo>
                  <a:lnTo>
                    <a:pt x="3277" y="164"/>
                  </a:lnTo>
                  <a:lnTo>
                    <a:pt x="3280" y="161"/>
                  </a:lnTo>
                  <a:lnTo>
                    <a:pt x="3284" y="161"/>
                  </a:lnTo>
                  <a:lnTo>
                    <a:pt x="3287" y="161"/>
                  </a:lnTo>
                  <a:lnTo>
                    <a:pt x="3294" y="161"/>
                  </a:lnTo>
                  <a:lnTo>
                    <a:pt x="3307" y="164"/>
                  </a:lnTo>
                  <a:lnTo>
                    <a:pt x="3306" y="166"/>
                  </a:lnTo>
                  <a:lnTo>
                    <a:pt x="3306" y="167"/>
                  </a:lnTo>
                  <a:lnTo>
                    <a:pt x="3309" y="170"/>
                  </a:lnTo>
                  <a:lnTo>
                    <a:pt x="3310" y="170"/>
                  </a:lnTo>
                  <a:lnTo>
                    <a:pt x="3313" y="170"/>
                  </a:lnTo>
                  <a:lnTo>
                    <a:pt x="3319" y="169"/>
                  </a:lnTo>
                  <a:lnTo>
                    <a:pt x="3324" y="166"/>
                  </a:lnTo>
                  <a:lnTo>
                    <a:pt x="3336" y="159"/>
                  </a:lnTo>
                  <a:lnTo>
                    <a:pt x="3336" y="167"/>
                  </a:lnTo>
                  <a:lnTo>
                    <a:pt x="3337" y="172"/>
                  </a:lnTo>
                  <a:lnTo>
                    <a:pt x="3336" y="173"/>
                  </a:lnTo>
                  <a:lnTo>
                    <a:pt x="3343" y="176"/>
                  </a:lnTo>
                  <a:lnTo>
                    <a:pt x="3345" y="180"/>
                  </a:lnTo>
                  <a:lnTo>
                    <a:pt x="3345" y="185"/>
                  </a:lnTo>
                  <a:lnTo>
                    <a:pt x="3346" y="190"/>
                  </a:lnTo>
                  <a:lnTo>
                    <a:pt x="3346" y="195"/>
                  </a:lnTo>
                  <a:lnTo>
                    <a:pt x="3353" y="195"/>
                  </a:lnTo>
                  <a:lnTo>
                    <a:pt x="3360" y="195"/>
                  </a:lnTo>
                  <a:lnTo>
                    <a:pt x="3363" y="189"/>
                  </a:lnTo>
                  <a:lnTo>
                    <a:pt x="3365" y="190"/>
                  </a:lnTo>
                  <a:lnTo>
                    <a:pt x="3366" y="190"/>
                  </a:lnTo>
                  <a:lnTo>
                    <a:pt x="3372" y="192"/>
                  </a:lnTo>
                  <a:lnTo>
                    <a:pt x="3379" y="182"/>
                  </a:lnTo>
                  <a:lnTo>
                    <a:pt x="3381" y="179"/>
                  </a:lnTo>
                  <a:lnTo>
                    <a:pt x="3382" y="179"/>
                  </a:lnTo>
                  <a:lnTo>
                    <a:pt x="3385" y="179"/>
                  </a:lnTo>
                  <a:lnTo>
                    <a:pt x="3382" y="170"/>
                  </a:lnTo>
                  <a:lnTo>
                    <a:pt x="3382" y="169"/>
                  </a:lnTo>
                  <a:lnTo>
                    <a:pt x="3384" y="167"/>
                  </a:lnTo>
                  <a:lnTo>
                    <a:pt x="3385" y="164"/>
                  </a:lnTo>
                  <a:lnTo>
                    <a:pt x="3379" y="161"/>
                  </a:lnTo>
                  <a:lnTo>
                    <a:pt x="3376" y="159"/>
                  </a:lnTo>
                  <a:lnTo>
                    <a:pt x="3373" y="156"/>
                  </a:lnTo>
                  <a:lnTo>
                    <a:pt x="3376" y="140"/>
                  </a:lnTo>
                  <a:lnTo>
                    <a:pt x="3378" y="140"/>
                  </a:lnTo>
                  <a:lnTo>
                    <a:pt x="3379" y="140"/>
                  </a:lnTo>
                  <a:lnTo>
                    <a:pt x="3382" y="143"/>
                  </a:lnTo>
                  <a:lnTo>
                    <a:pt x="3384" y="144"/>
                  </a:lnTo>
                  <a:lnTo>
                    <a:pt x="3385" y="146"/>
                  </a:lnTo>
                  <a:lnTo>
                    <a:pt x="3389" y="146"/>
                  </a:lnTo>
                  <a:lnTo>
                    <a:pt x="3392" y="146"/>
                  </a:lnTo>
                  <a:lnTo>
                    <a:pt x="3399" y="144"/>
                  </a:lnTo>
                  <a:lnTo>
                    <a:pt x="3409" y="143"/>
                  </a:lnTo>
                  <a:lnTo>
                    <a:pt x="3412" y="149"/>
                  </a:lnTo>
                  <a:lnTo>
                    <a:pt x="3418" y="149"/>
                  </a:lnTo>
                  <a:lnTo>
                    <a:pt x="3424" y="147"/>
                  </a:lnTo>
                  <a:lnTo>
                    <a:pt x="3435" y="146"/>
                  </a:lnTo>
                  <a:lnTo>
                    <a:pt x="3448" y="144"/>
                  </a:lnTo>
                  <a:lnTo>
                    <a:pt x="3454" y="144"/>
                  </a:lnTo>
                  <a:lnTo>
                    <a:pt x="3460" y="146"/>
                  </a:lnTo>
                  <a:lnTo>
                    <a:pt x="3461" y="147"/>
                  </a:lnTo>
                  <a:lnTo>
                    <a:pt x="3463" y="150"/>
                  </a:lnTo>
                  <a:lnTo>
                    <a:pt x="3466" y="154"/>
                  </a:lnTo>
                  <a:lnTo>
                    <a:pt x="3470" y="154"/>
                  </a:lnTo>
                  <a:lnTo>
                    <a:pt x="3474" y="154"/>
                  </a:lnTo>
                  <a:lnTo>
                    <a:pt x="3479" y="154"/>
                  </a:lnTo>
                  <a:lnTo>
                    <a:pt x="3481" y="156"/>
                  </a:lnTo>
                  <a:lnTo>
                    <a:pt x="3483" y="324"/>
                  </a:lnTo>
                  <a:lnTo>
                    <a:pt x="3474" y="326"/>
                  </a:lnTo>
                  <a:lnTo>
                    <a:pt x="3474" y="330"/>
                  </a:lnTo>
                  <a:lnTo>
                    <a:pt x="3483" y="330"/>
                  </a:lnTo>
                  <a:lnTo>
                    <a:pt x="3483" y="390"/>
                  </a:lnTo>
                  <a:lnTo>
                    <a:pt x="3479" y="392"/>
                  </a:lnTo>
                  <a:lnTo>
                    <a:pt x="3476" y="392"/>
                  </a:lnTo>
                  <a:lnTo>
                    <a:pt x="3473" y="393"/>
                  </a:lnTo>
                  <a:lnTo>
                    <a:pt x="3466" y="398"/>
                  </a:lnTo>
                  <a:lnTo>
                    <a:pt x="3460" y="402"/>
                  </a:lnTo>
                  <a:lnTo>
                    <a:pt x="3454" y="405"/>
                  </a:lnTo>
                  <a:lnTo>
                    <a:pt x="3450" y="406"/>
                  </a:lnTo>
                  <a:lnTo>
                    <a:pt x="3445" y="406"/>
                  </a:lnTo>
                  <a:lnTo>
                    <a:pt x="3441" y="406"/>
                  </a:lnTo>
                  <a:lnTo>
                    <a:pt x="3438" y="408"/>
                  </a:lnTo>
                  <a:lnTo>
                    <a:pt x="3435" y="412"/>
                  </a:lnTo>
                  <a:lnTo>
                    <a:pt x="3432" y="416"/>
                  </a:lnTo>
                  <a:lnTo>
                    <a:pt x="3428" y="416"/>
                  </a:lnTo>
                  <a:lnTo>
                    <a:pt x="3427" y="415"/>
                  </a:lnTo>
                  <a:lnTo>
                    <a:pt x="3425" y="413"/>
                  </a:lnTo>
                  <a:lnTo>
                    <a:pt x="3421" y="413"/>
                  </a:lnTo>
                  <a:lnTo>
                    <a:pt x="3422" y="413"/>
                  </a:lnTo>
                  <a:lnTo>
                    <a:pt x="3422" y="415"/>
                  </a:lnTo>
                  <a:lnTo>
                    <a:pt x="3424" y="416"/>
                  </a:lnTo>
                  <a:lnTo>
                    <a:pt x="3424" y="418"/>
                  </a:lnTo>
                  <a:lnTo>
                    <a:pt x="3422" y="422"/>
                  </a:lnTo>
                  <a:lnTo>
                    <a:pt x="3421" y="425"/>
                  </a:lnTo>
                  <a:lnTo>
                    <a:pt x="3420" y="425"/>
                  </a:lnTo>
                  <a:lnTo>
                    <a:pt x="3418" y="425"/>
                  </a:lnTo>
                  <a:lnTo>
                    <a:pt x="3415" y="424"/>
                  </a:lnTo>
                  <a:lnTo>
                    <a:pt x="3412" y="422"/>
                  </a:lnTo>
                  <a:lnTo>
                    <a:pt x="3408" y="422"/>
                  </a:lnTo>
                  <a:lnTo>
                    <a:pt x="3408" y="425"/>
                  </a:lnTo>
                  <a:lnTo>
                    <a:pt x="3408" y="424"/>
                  </a:lnTo>
                  <a:lnTo>
                    <a:pt x="3409" y="424"/>
                  </a:lnTo>
                  <a:lnTo>
                    <a:pt x="3409" y="426"/>
                  </a:lnTo>
                  <a:lnTo>
                    <a:pt x="3409" y="431"/>
                  </a:lnTo>
                  <a:lnTo>
                    <a:pt x="3396" y="436"/>
                  </a:lnTo>
                  <a:lnTo>
                    <a:pt x="3391" y="441"/>
                  </a:lnTo>
                  <a:lnTo>
                    <a:pt x="3385" y="444"/>
                  </a:lnTo>
                  <a:lnTo>
                    <a:pt x="3382" y="449"/>
                  </a:lnTo>
                  <a:lnTo>
                    <a:pt x="3378" y="454"/>
                  </a:lnTo>
                  <a:lnTo>
                    <a:pt x="3372" y="468"/>
                  </a:lnTo>
                  <a:lnTo>
                    <a:pt x="3368" y="467"/>
                  </a:lnTo>
                  <a:lnTo>
                    <a:pt x="3363" y="465"/>
                  </a:lnTo>
                  <a:lnTo>
                    <a:pt x="3359" y="462"/>
                  </a:lnTo>
                  <a:lnTo>
                    <a:pt x="3355" y="461"/>
                  </a:lnTo>
                  <a:lnTo>
                    <a:pt x="3355" y="457"/>
                  </a:lnTo>
                  <a:lnTo>
                    <a:pt x="3355" y="452"/>
                  </a:lnTo>
                  <a:lnTo>
                    <a:pt x="3345" y="447"/>
                  </a:lnTo>
                  <a:lnTo>
                    <a:pt x="3335" y="444"/>
                  </a:lnTo>
                  <a:lnTo>
                    <a:pt x="3330" y="442"/>
                  </a:lnTo>
                  <a:lnTo>
                    <a:pt x="3326" y="444"/>
                  </a:lnTo>
                  <a:lnTo>
                    <a:pt x="3322" y="445"/>
                  </a:lnTo>
                  <a:lnTo>
                    <a:pt x="3316" y="449"/>
                  </a:lnTo>
                  <a:lnTo>
                    <a:pt x="3314" y="451"/>
                  </a:lnTo>
                  <a:lnTo>
                    <a:pt x="3313" y="454"/>
                  </a:lnTo>
                  <a:lnTo>
                    <a:pt x="3310" y="458"/>
                  </a:lnTo>
                  <a:lnTo>
                    <a:pt x="3307" y="464"/>
                  </a:lnTo>
                  <a:lnTo>
                    <a:pt x="3304" y="468"/>
                  </a:lnTo>
                  <a:lnTo>
                    <a:pt x="3303" y="468"/>
                  </a:lnTo>
                  <a:lnTo>
                    <a:pt x="3301" y="470"/>
                  </a:lnTo>
                  <a:lnTo>
                    <a:pt x="3300" y="471"/>
                  </a:lnTo>
                  <a:lnTo>
                    <a:pt x="3297" y="471"/>
                  </a:lnTo>
                  <a:lnTo>
                    <a:pt x="3296" y="471"/>
                  </a:lnTo>
                  <a:lnTo>
                    <a:pt x="3294" y="470"/>
                  </a:lnTo>
                  <a:lnTo>
                    <a:pt x="3294" y="467"/>
                  </a:lnTo>
                  <a:lnTo>
                    <a:pt x="3294" y="462"/>
                  </a:lnTo>
                  <a:lnTo>
                    <a:pt x="3297" y="449"/>
                  </a:lnTo>
                  <a:lnTo>
                    <a:pt x="3286" y="455"/>
                  </a:lnTo>
                  <a:lnTo>
                    <a:pt x="3277" y="461"/>
                  </a:lnTo>
                  <a:lnTo>
                    <a:pt x="3277" y="465"/>
                  </a:lnTo>
                  <a:lnTo>
                    <a:pt x="3277" y="468"/>
                  </a:lnTo>
                  <a:lnTo>
                    <a:pt x="3250" y="465"/>
                  </a:lnTo>
                  <a:lnTo>
                    <a:pt x="3248" y="470"/>
                  </a:lnTo>
                  <a:lnTo>
                    <a:pt x="3247" y="471"/>
                  </a:lnTo>
                  <a:lnTo>
                    <a:pt x="3244" y="474"/>
                  </a:lnTo>
                  <a:lnTo>
                    <a:pt x="3244" y="475"/>
                  </a:lnTo>
                  <a:lnTo>
                    <a:pt x="3244" y="477"/>
                  </a:lnTo>
                  <a:lnTo>
                    <a:pt x="3245" y="478"/>
                  </a:lnTo>
                  <a:lnTo>
                    <a:pt x="3247" y="478"/>
                  </a:lnTo>
                  <a:lnTo>
                    <a:pt x="3247" y="480"/>
                  </a:lnTo>
                  <a:lnTo>
                    <a:pt x="3247" y="483"/>
                  </a:lnTo>
                  <a:lnTo>
                    <a:pt x="3241" y="483"/>
                  </a:lnTo>
                  <a:lnTo>
                    <a:pt x="3241" y="485"/>
                  </a:lnTo>
                  <a:lnTo>
                    <a:pt x="3241" y="487"/>
                  </a:lnTo>
                  <a:lnTo>
                    <a:pt x="3242" y="488"/>
                  </a:lnTo>
                  <a:lnTo>
                    <a:pt x="3242" y="490"/>
                  </a:lnTo>
                  <a:lnTo>
                    <a:pt x="3241" y="491"/>
                  </a:lnTo>
                  <a:lnTo>
                    <a:pt x="3222" y="507"/>
                  </a:lnTo>
                  <a:lnTo>
                    <a:pt x="3221" y="511"/>
                  </a:lnTo>
                  <a:lnTo>
                    <a:pt x="3222" y="517"/>
                  </a:lnTo>
                  <a:lnTo>
                    <a:pt x="3222" y="527"/>
                  </a:lnTo>
                  <a:lnTo>
                    <a:pt x="3228" y="527"/>
                  </a:lnTo>
                  <a:lnTo>
                    <a:pt x="3234" y="530"/>
                  </a:lnTo>
                  <a:lnTo>
                    <a:pt x="3237" y="530"/>
                  </a:lnTo>
                  <a:lnTo>
                    <a:pt x="3241" y="530"/>
                  </a:lnTo>
                  <a:lnTo>
                    <a:pt x="3241" y="534"/>
                  </a:lnTo>
                  <a:lnTo>
                    <a:pt x="3241" y="536"/>
                  </a:lnTo>
                  <a:lnTo>
                    <a:pt x="3240" y="536"/>
                  </a:lnTo>
                  <a:lnTo>
                    <a:pt x="3238" y="534"/>
                  </a:lnTo>
                  <a:lnTo>
                    <a:pt x="3238" y="537"/>
                  </a:lnTo>
                  <a:lnTo>
                    <a:pt x="3238" y="539"/>
                  </a:lnTo>
                  <a:lnTo>
                    <a:pt x="3240" y="542"/>
                  </a:lnTo>
                  <a:lnTo>
                    <a:pt x="3238" y="543"/>
                  </a:lnTo>
                  <a:lnTo>
                    <a:pt x="3234" y="543"/>
                  </a:lnTo>
                  <a:lnTo>
                    <a:pt x="3231" y="552"/>
                  </a:lnTo>
                  <a:lnTo>
                    <a:pt x="3228" y="552"/>
                  </a:lnTo>
                  <a:lnTo>
                    <a:pt x="3228" y="557"/>
                  </a:lnTo>
                  <a:lnTo>
                    <a:pt x="3229" y="562"/>
                  </a:lnTo>
                  <a:lnTo>
                    <a:pt x="3234" y="570"/>
                  </a:lnTo>
                  <a:lnTo>
                    <a:pt x="3238" y="569"/>
                  </a:lnTo>
                  <a:lnTo>
                    <a:pt x="3241" y="568"/>
                  </a:lnTo>
                  <a:lnTo>
                    <a:pt x="3244" y="569"/>
                  </a:lnTo>
                  <a:lnTo>
                    <a:pt x="3244" y="579"/>
                  </a:lnTo>
                  <a:lnTo>
                    <a:pt x="3238" y="579"/>
                  </a:lnTo>
                  <a:lnTo>
                    <a:pt x="3234" y="580"/>
                  </a:lnTo>
                  <a:lnTo>
                    <a:pt x="3225" y="583"/>
                  </a:lnTo>
                  <a:lnTo>
                    <a:pt x="3222" y="585"/>
                  </a:lnTo>
                  <a:lnTo>
                    <a:pt x="3219" y="588"/>
                  </a:lnTo>
                  <a:lnTo>
                    <a:pt x="3216" y="589"/>
                  </a:lnTo>
                  <a:lnTo>
                    <a:pt x="3215" y="592"/>
                  </a:lnTo>
                  <a:lnTo>
                    <a:pt x="3215" y="595"/>
                  </a:lnTo>
                  <a:lnTo>
                    <a:pt x="3214" y="599"/>
                  </a:lnTo>
                  <a:lnTo>
                    <a:pt x="3215" y="606"/>
                  </a:lnTo>
                  <a:lnTo>
                    <a:pt x="3216" y="611"/>
                  </a:lnTo>
                  <a:lnTo>
                    <a:pt x="3219" y="615"/>
                  </a:lnTo>
                  <a:lnTo>
                    <a:pt x="3221" y="619"/>
                  </a:lnTo>
                  <a:lnTo>
                    <a:pt x="3225" y="624"/>
                  </a:lnTo>
                  <a:lnTo>
                    <a:pt x="3219" y="629"/>
                  </a:lnTo>
                  <a:lnTo>
                    <a:pt x="3214" y="635"/>
                  </a:lnTo>
                  <a:lnTo>
                    <a:pt x="3212" y="635"/>
                  </a:lnTo>
                  <a:lnTo>
                    <a:pt x="3209" y="634"/>
                  </a:lnTo>
                  <a:lnTo>
                    <a:pt x="3208" y="632"/>
                  </a:lnTo>
                  <a:lnTo>
                    <a:pt x="3205" y="631"/>
                  </a:lnTo>
                  <a:lnTo>
                    <a:pt x="3204" y="631"/>
                  </a:lnTo>
                  <a:lnTo>
                    <a:pt x="3201" y="631"/>
                  </a:lnTo>
                  <a:lnTo>
                    <a:pt x="3196" y="632"/>
                  </a:lnTo>
                  <a:lnTo>
                    <a:pt x="3192" y="635"/>
                  </a:lnTo>
                  <a:lnTo>
                    <a:pt x="3192" y="640"/>
                  </a:lnTo>
                  <a:lnTo>
                    <a:pt x="3186" y="642"/>
                  </a:lnTo>
                  <a:lnTo>
                    <a:pt x="3183" y="647"/>
                  </a:lnTo>
                  <a:lnTo>
                    <a:pt x="3180" y="650"/>
                  </a:lnTo>
                  <a:lnTo>
                    <a:pt x="3180" y="652"/>
                  </a:lnTo>
                  <a:lnTo>
                    <a:pt x="3179" y="655"/>
                  </a:lnTo>
                  <a:lnTo>
                    <a:pt x="3179" y="664"/>
                  </a:lnTo>
                  <a:lnTo>
                    <a:pt x="3180" y="673"/>
                  </a:lnTo>
                  <a:lnTo>
                    <a:pt x="3165" y="678"/>
                  </a:lnTo>
                  <a:lnTo>
                    <a:pt x="3162" y="680"/>
                  </a:lnTo>
                  <a:lnTo>
                    <a:pt x="3160" y="681"/>
                  </a:lnTo>
                  <a:lnTo>
                    <a:pt x="3162" y="688"/>
                  </a:lnTo>
                  <a:lnTo>
                    <a:pt x="3160" y="694"/>
                  </a:lnTo>
                  <a:lnTo>
                    <a:pt x="3160" y="699"/>
                  </a:lnTo>
                  <a:lnTo>
                    <a:pt x="3159" y="704"/>
                  </a:lnTo>
                  <a:lnTo>
                    <a:pt x="3157" y="706"/>
                  </a:lnTo>
                  <a:lnTo>
                    <a:pt x="3153" y="709"/>
                  </a:lnTo>
                  <a:lnTo>
                    <a:pt x="3144" y="716"/>
                  </a:lnTo>
                  <a:lnTo>
                    <a:pt x="3129" y="729"/>
                  </a:lnTo>
                  <a:lnTo>
                    <a:pt x="3121" y="690"/>
                  </a:lnTo>
                  <a:lnTo>
                    <a:pt x="3117" y="667"/>
                  </a:lnTo>
                  <a:lnTo>
                    <a:pt x="3113" y="642"/>
                  </a:lnTo>
                  <a:lnTo>
                    <a:pt x="3108" y="618"/>
                  </a:lnTo>
                  <a:lnTo>
                    <a:pt x="3107" y="596"/>
                  </a:lnTo>
                  <a:lnTo>
                    <a:pt x="3108" y="586"/>
                  </a:lnTo>
                  <a:lnTo>
                    <a:pt x="3110" y="578"/>
                  </a:lnTo>
                  <a:lnTo>
                    <a:pt x="3110" y="573"/>
                  </a:lnTo>
                  <a:lnTo>
                    <a:pt x="3111" y="569"/>
                  </a:lnTo>
                  <a:lnTo>
                    <a:pt x="3114" y="563"/>
                  </a:lnTo>
                  <a:lnTo>
                    <a:pt x="3116" y="562"/>
                  </a:lnTo>
                  <a:lnTo>
                    <a:pt x="3117" y="560"/>
                  </a:lnTo>
                  <a:lnTo>
                    <a:pt x="3120" y="560"/>
                  </a:lnTo>
                  <a:lnTo>
                    <a:pt x="3123" y="560"/>
                  </a:lnTo>
                  <a:lnTo>
                    <a:pt x="3126" y="559"/>
                  </a:lnTo>
                  <a:lnTo>
                    <a:pt x="3129" y="556"/>
                  </a:lnTo>
                  <a:lnTo>
                    <a:pt x="3130" y="555"/>
                  </a:lnTo>
                  <a:lnTo>
                    <a:pt x="3130" y="552"/>
                  </a:lnTo>
                  <a:lnTo>
                    <a:pt x="3133" y="537"/>
                  </a:lnTo>
                  <a:lnTo>
                    <a:pt x="3130" y="537"/>
                  </a:lnTo>
                  <a:lnTo>
                    <a:pt x="3129" y="537"/>
                  </a:lnTo>
                  <a:lnTo>
                    <a:pt x="3129" y="536"/>
                  </a:lnTo>
                  <a:lnTo>
                    <a:pt x="3129" y="533"/>
                  </a:lnTo>
                  <a:lnTo>
                    <a:pt x="3132" y="532"/>
                  </a:lnTo>
                  <a:lnTo>
                    <a:pt x="3136" y="533"/>
                  </a:lnTo>
                  <a:lnTo>
                    <a:pt x="3140" y="533"/>
                  </a:lnTo>
                  <a:lnTo>
                    <a:pt x="3143" y="533"/>
                  </a:lnTo>
                  <a:lnTo>
                    <a:pt x="3144" y="533"/>
                  </a:lnTo>
                  <a:lnTo>
                    <a:pt x="3146" y="530"/>
                  </a:lnTo>
                  <a:lnTo>
                    <a:pt x="3147" y="529"/>
                  </a:lnTo>
                  <a:lnTo>
                    <a:pt x="3149" y="526"/>
                  </a:lnTo>
                  <a:lnTo>
                    <a:pt x="3150" y="524"/>
                  </a:lnTo>
                  <a:lnTo>
                    <a:pt x="3152" y="524"/>
                  </a:lnTo>
                  <a:lnTo>
                    <a:pt x="3153" y="526"/>
                  </a:lnTo>
                  <a:lnTo>
                    <a:pt x="3156" y="527"/>
                  </a:lnTo>
                  <a:lnTo>
                    <a:pt x="3157" y="527"/>
                  </a:lnTo>
                  <a:lnTo>
                    <a:pt x="3159" y="527"/>
                  </a:lnTo>
                  <a:lnTo>
                    <a:pt x="3159" y="524"/>
                  </a:lnTo>
                  <a:lnTo>
                    <a:pt x="3162" y="523"/>
                  </a:lnTo>
                  <a:lnTo>
                    <a:pt x="3163" y="521"/>
                  </a:lnTo>
                  <a:lnTo>
                    <a:pt x="3168" y="517"/>
                  </a:lnTo>
                  <a:lnTo>
                    <a:pt x="3170" y="513"/>
                  </a:lnTo>
                  <a:lnTo>
                    <a:pt x="3175" y="508"/>
                  </a:lnTo>
                  <a:lnTo>
                    <a:pt x="3179" y="500"/>
                  </a:lnTo>
                  <a:lnTo>
                    <a:pt x="3186" y="491"/>
                  </a:lnTo>
                  <a:lnTo>
                    <a:pt x="3191" y="487"/>
                  </a:lnTo>
                  <a:lnTo>
                    <a:pt x="3199" y="481"/>
                  </a:lnTo>
                  <a:lnTo>
                    <a:pt x="3206" y="475"/>
                  </a:lnTo>
                  <a:lnTo>
                    <a:pt x="3209" y="472"/>
                  </a:lnTo>
                  <a:lnTo>
                    <a:pt x="3211" y="471"/>
                  </a:lnTo>
                  <a:lnTo>
                    <a:pt x="3211" y="470"/>
                  </a:lnTo>
                  <a:lnTo>
                    <a:pt x="3211" y="467"/>
                  </a:lnTo>
                  <a:lnTo>
                    <a:pt x="3211" y="465"/>
                  </a:lnTo>
                  <a:lnTo>
                    <a:pt x="3211" y="464"/>
                  </a:lnTo>
                  <a:lnTo>
                    <a:pt x="3214" y="462"/>
                  </a:lnTo>
                  <a:lnTo>
                    <a:pt x="3215" y="462"/>
                  </a:lnTo>
                  <a:lnTo>
                    <a:pt x="3218" y="461"/>
                  </a:lnTo>
                  <a:lnTo>
                    <a:pt x="3219" y="461"/>
                  </a:lnTo>
                  <a:lnTo>
                    <a:pt x="3221" y="457"/>
                  </a:lnTo>
                  <a:lnTo>
                    <a:pt x="3219" y="452"/>
                  </a:lnTo>
                  <a:lnTo>
                    <a:pt x="3219" y="449"/>
                  </a:lnTo>
                  <a:lnTo>
                    <a:pt x="3219" y="447"/>
                  </a:lnTo>
                  <a:lnTo>
                    <a:pt x="3228" y="445"/>
                  </a:lnTo>
                  <a:lnTo>
                    <a:pt x="3235" y="444"/>
                  </a:lnTo>
                  <a:lnTo>
                    <a:pt x="3241" y="444"/>
                  </a:lnTo>
                  <a:lnTo>
                    <a:pt x="3247" y="442"/>
                  </a:lnTo>
                  <a:lnTo>
                    <a:pt x="3251" y="441"/>
                  </a:lnTo>
                  <a:lnTo>
                    <a:pt x="3254" y="438"/>
                  </a:lnTo>
                  <a:lnTo>
                    <a:pt x="3255" y="432"/>
                  </a:lnTo>
                  <a:lnTo>
                    <a:pt x="3258" y="425"/>
                  </a:lnTo>
                  <a:lnTo>
                    <a:pt x="3260" y="412"/>
                  </a:lnTo>
                  <a:lnTo>
                    <a:pt x="3261" y="396"/>
                  </a:lnTo>
                  <a:lnTo>
                    <a:pt x="3264" y="396"/>
                  </a:lnTo>
                  <a:lnTo>
                    <a:pt x="3265" y="395"/>
                  </a:lnTo>
                  <a:lnTo>
                    <a:pt x="3267" y="392"/>
                  </a:lnTo>
                  <a:lnTo>
                    <a:pt x="3273" y="392"/>
                  </a:lnTo>
                  <a:lnTo>
                    <a:pt x="3276" y="393"/>
                  </a:lnTo>
                  <a:lnTo>
                    <a:pt x="3274" y="395"/>
                  </a:lnTo>
                  <a:lnTo>
                    <a:pt x="3283" y="395"/>
                  </a:lnTo>
                  <a:lnTo>
                    <a:pt x="3283" y="392"/>
                  </a:lnTo>
                  <a:lnTo>
                    <a:pt x="3268" y="386"/>
                  </a:lnTo>
                  <a:lnTo>
                    <a:pt x="3265" y="385"/>
                  </a:lnTo>
                  <a:lnTo>
                    <a:pt x="3263" y="385"/>
                  </a:lnTo>
                  <a:lnTo>
                    <a:pt x="3260" y="385"/>
                  </a:lnTo>
                  <a:lnTo>
                    <a:pt x="3257" y="388"/>
                  </a:lnTo>
                  <a:lnTo>
                    <a:pt x="3244" y="396"/>
                  </a:lnTo>
                  <a:lnTo>
                    <a:pt x="3244" y="400"/>
                  </a:lnTo>
                  <a:lnTo>
                    <a:pt x="3245" y="403"/>
                  </a:lnTo>
                  <a:lnTo>
                    <a:pt x="3247" y="403"/>
                  </a:lnTo>
                  <a:lnTo>
                    <a:pt x="3247" y="406"/>
                  </a:lnTo>
                  <a:lnTo>
                    <a:pt x="3247" y="411"/>
                  </a:lnTo>
                  <a:lnTo>
                    <a:pt x="3250" y="416"/>
                  </a:lnTo>
                  <a:lnTo>
                    <a:pt x="3247" y="416"/>
                  </a:lnTo>
                  <a:lnTo>
                    <a:pt x="3245" y="416"/>
                  </a:lnTo>
                  <a:lnTo>
                    <a:pt x="3242" y="419"/>
                  </a:lnTo>
                  <a:lnTo>
                    <a:pt x="3242" y="418"/>
                  </a:lnTo>
                  <a:lnTo>
                    <a:pt x="3241" y="416"/>
                  </a:lnTo>
                  <a:lnTo>
                    <a:pt x="3238" y="415"/>
                  </a:lnTo>
                  <a:lnTo>
                    <a:pt x="3235" y="415"/>
                  </a:lnTo>
                  <a:lnTo>
                    <a:pt x="3232" y="415"/>
                  </a:lnTo>
                  <a:lnTo>
                    <a:pt x="3229" y="415"/>
                  </a:lnTo>
                  <a:lnTo>
                    <a:pt x="3225" y="416"/>
                  </a:lnTo>
                  <a:lnTo>
                    <a:pt x="3219" y="421"/>
                  </a:lnTo>
                  <a:lnTo>
                    <a:pt x="3214" y="428"/>
                  </a:lnTo>
                  <a:lnTo>
                    <a:pt x="3206" y="435"/>
                  </a:lnTo>
                  <a:lnTo>
                    <a:pt x="3204" y="438"/>
                  </a:lnTo>
                  <a:lnTo>
                    <a:pt x="3201" y="441"/>
                  </a:lnTo>
                  <a:lnTo>
                    <a:pt x="3192" y="449"/>
                  </a:lnTo>
                  <a:lnTo>
                    <a:pt x="3192" y="441"/>
                  </a:lnTo>
                  <a:lnTo>
                    <a:pt x="3193" y="438"/>
                  </a:lnTo>
                  <a:lnTo>
                    <a:pt x="3195" y="435"/>
                  </a:lnTo>
                  <a:lnTo>
                    <a:pt x="3193" y="435"/>
                  </a:lnTo>
                  <a:lnTo>
                    <a:pt x="3191" y="436"/>
                  </a:lnTo>
                  <a:lnTo>
                    <a:pt x="3186" y="438"/>
                  </a:lnTo>
                  <a:lnTo>
                    <a:pt x="3186" y="436"/>
                  </a:lnTo>
                  <a:lnTo>
                    <a:pt x="3185" y="435"/>
                  </a:lnTo>
                  <a:lnTo>
                    <a:pt x="3183" y="434"/>
                  </a:lnTo>
                  <a:lnTo>
                    <a:pt x="3183" y="432"/>
                  </a:lnTo>
                  <a:lnTo>
                    <a:pt x="3186" y="431"/>
                  </a:lnTo>
                  <a:lnTo>
                    <a:pt x="3188" y="429"/>
                  </a:lnTo>
                  <a:lnTo>
                    <a:pt x="3191" y="424"/>
                  </a:lnTo>
                  <a:lnTo>
                    <a:pt x="3192" y="418"/>
                  </a:lnTo>
                  <a:lnTo>
                    <a:pt x="3195" y="411"/>
                  </a:lnTo>
                  <a:lnTo>
                    <a:pt x="3183" y="416"/>
                  </a:lnTo>
                  <a:lnTo>
                    <a:pt x="3183" y="419"/>
                  </a:lnTo>
                  <a:lnTo>
                    <a:pt x="3179" y="418"/>
                  </a:lnTo>
                  <a:lnTo>
                    <a:pt x="3176" y="416"/>
                  </a:lnTo>
                  <a:lnTo>
                    <a:pt x="3175" y="416"/>
                  </a:lnTo>
                  <a:lnTo>
                    <a:pt x="3172" y="408"/>
                  </a:lnTo>
                  <a:lnTo>
                    <a:pt x="3168" y="408"/>
                  </a:lnTo>
                  <a:lnTo>
                    <a:pt x="3163" y="411"/>
                  </a:lnTo>
                  <a:lnTo>
                    <a:pt x="3156" y="413"/>
                  </a:lnTo>
                  <a:lnTo>
                    <a:pt x="3147" y="415"/>
                  </a:lnTo>
                  <a:lnTo>
                    <a:pt x="3140" y="415"/>
                  </a:lnTo>
                  <a:lnTo>
                    <a:pt x="3134" y="416"/>
                  </a:lnTo>
                  <a:lnTo>
                    <a:pt x="3129" y="419"/>
                  </a:lnTo>
                  <a:lnTo>
                    <a:pt x="3126" y="424"/>
                  </a:lnTo>
                  <a:lnTo>
                    <a:pt x="3123" y="428"/>
                  </a:lnTo>
                  <a:lnTo>
                    <a:pt x="3120" y="431"/>
                  </a:lnTo>
                  <a:lnTo>
                    <a:pt x="3117" y="431"/>
                  </a:lnTo>
                  <a:lnTo>
                    <a:pt x="3117" y="432"/>
                  </a:lnTo>
                  <a:lnTo>
                    <a:pt x="3117" y="435"/>
                  </a:lnTo>
                  <a:lnTo>
                    <a:pt x="3117" y="436"/>
                  </a:lnTo>
                  <a:lnTo>
                    <a:pt x="3117" y="438"/>
                  </a:lnTo>
                  <a:lnTo>
                    <a:pt x="3114" y="441"/>
                  </a:lnTo>
                  <a:lnTo>
                    <a:pt x="3111" y="442"/>
                  </a:lnTo>
                  <a:lnTo>
                    <a:pt x="3103" y="445"/>
                  </a:lnTo>
                  <a:lnTo>
                    <a:pt x="3096" y="448"/>
                  </a:lnTo>
                  <a:lnTo>
                    <a:pt x="3090" y="452"/>
                  </a:lnTo>
                  <a:lnTo>
                    <a:pt x="3088" y="455"/>
                  </a:lnTo>
                  <a:lnTo>
                    <a:pt x="3088" y="458"/>
                  </a:lnTo>
                  <a:lnTo>
                    <a:pt x="3087" y="462"/>
                  </a:lnTo>
                  <a:lnTo>
                    <a:pt x="3087" y="465"/>
                  </a:lnTo>
                  <a:lnTo>
                    <a:pt x="3085" y="467"/>
                  </a:lnTo>
                  <a:lnTo>
                    <a:pt x="3084" y="465"/>
                  </a:lnTo>
                  <a:lnTo>
                    <a:pt x="3081" y="464"/>
                  </a:lnTo>
                  <a:lnTo>
                    <a:pt x="3081" y="472"/>
                  </a:lnTo>
                  <a:lnTo>
                    <a:pt x="3081" y="483"/>
                  </a:lnTo>
                  <a:lnTo>
                    <a:pt x="3084" y="483"/>
                  </a:lnTo>
                  <a:lnTo>
                    <a:pt x="3085" y="483"/>
                  </a:lnTo>
                  <a:lnTo>
                    <a:pt x="3087" y="483"/>
                  </a:lnTo>
                  <a:lnTo>
                    <a:pt x="3087" y="480"/>
                  </a:lnTo>
                  <a:lnTo>
                    <a:pt x="3093" y="480"/>
                  </a:lnTo>
                  <a:lnTo>
                    <a:pt x="3098" y="480"/>
                  </a:lnTo>
                  <a:lnTo>
                    <a:pt x="3100" y="488"/>
                  </a:lnTo>
                  <a:lnTo>
                    <a:pt x="3096" y="488"/>
                  </a:lnTo>
                  <a:lnTo>
                    <a:pt x="3094" y="490"/>
                  </a:lnTo>
                  <a:lnTo>
                    <a:pt x="3096" y="491"/>
                  </a:lnTo>
                  <a:lnTo>
                    <a:pt x="3087" y="490"/>
                  </a:lnTo>
                  <a:lnTo>
                    <a:pt x="3081" y="491"/>
                  </a:lnTo>
                  <a:lnTo>
                    <a:pt x="3077" y="491"/>
                  </a:lnTo>
                  <a:lnTo>
                    <a:pt x="3070" y="491"/>
                  </a:lnTo>
                  <a:lnTo>
                    <a:pt x="3067" y="500"/>
                  </a:lnTo>
                  <a:lnTo>
                    <a:pt x="3062" y="500"/>
                  </a:lnTo>
                  <a:lnTo>
                    <a:pt x="3061" y="501"/>
                  </a:lnTo>
                  <a:lnTo>
                    <a:pt x="3062" y="503"/>
                  </a:lnTo>
                  <a:lnTo>
                    <a:pt x="3062" y="506"/>
                  </a:lnTo>
                  <a:lnTo>
                    <a:pt x="3062" y="507"/>
                  </a:lnTo>
                  <a:lnTo>
                    <a:pt x="3060" y="507"/>
                  </a:lnTo>
                  <a:lnTo>
                    <a:pt x="3057" y="506"/>
                  </a:lnTo>
                  <a:lnTo>
                    <a:pt x="3054" y="501"/>
                  </a:lnTo>
                  <a:lnTo>
                    <a:pt x="3051" y="506"/>
                  </a:lnTo>
                  <a:lnTo>
                    <a:pt x="3049" y="508"/>
                  </a:lnTo>
                  <a:lnTo>
                    <a:pt x="3049" y="510"/>
                  </a:lnTo>
                  <a:lnTo>
                    <a:pt x="3051" y="510"/>
                  </a:lnTo>
                  <a:lnTo>
                    <a:pt x="3041" y="510"/>
                  </a:lnTo>
                  <a:lnTo>
                    <a:pt x="3031" y="510"/>
                  </a:lnTo>
                  <a:lnTo>
                    <a:pt x="3029" y="497"/>
                  </a:lnTo>
                  <a:lnTo>
                    <a:pt x="3034" y="496"/>
                  </a:lnTo>
                  <a:lnTo>
                    <a:pt x="3038" y="496"/>
                  </a:lnTo>
                  <a:lnTo>
                    <a:pt x="3048" y="497"/>
                  </a:lnTo>
                  <a:lnTo>
                    <a:pt x="3047" y="496"/>
                  </a:lnTo>
                  <a:lnTo>
                    <a:pt x="3047" y="494"/>
                  </a:lnTo>
                  <a:lnTo>
                    <a:pt x="3047" y="493"/>
                  </a:lnTo>
                  <a:lnTo>
                    <a:pt x="3047" y="491"/>
                  </a:lnTo>
                  <a:lnTo>
                    <a:pt x="3045" y="490"/>
                  </a:lnTo>
                  <a:lnTo>
                    <a:pt x="3042" y="491"/>
                  </a:lnTo>
                  <a:lnTo>
                    <a:pt x="3039" y="484"/>
                  </a:lnTo>
                  <a:lnTo>
                    <a:pt x="3039" y="480"/>
                  </a:lnTo>
                  <a:lnTo>
                    <a:pt x="3036" y="477"/>
                  </a:lnTo>
                  <a:lnTo>
                    <a:pt x="3032" y="478"/>
                  </a:lnTo>
                  <a:lnTo>
                    <a:pt x="3026" y="480"/>
                  </a:lnTo>
                  <a:lnTo>
                    <a:pt x="3026" y="485"/>
                  </a:lnTo>
                  <a:lnTo>
                    <a:pt x="3022" y="485"/>
                  </a:lnTo>
                  <a:lnTo>
                    <a:pt x="3021" y="484"/>
                  </a:lnTo>
                  <a:lnTo>
                    <a:pt x="3021" y="481"/>
                  </a:lnTo>
                  <a:lnTo>
                    <a:pt x="3021" y="480"/>
                  </a:lnTo>
                  <a:lnTo>
                    <a:pt x="3013" y="480"/>
                  </a:lnTo>
                  <a:lnTo>
                    <a:pt x="3006" y="480"/>
                  </a:lnTo>
                  <a:lnTo>
                    <a:pt x="2999" y="478"/>
                  </a:lnTo>
                  <a:lnTo>
                    <a:pt x="2990" y="477"/>
                  </a:lnTo>
                  <a:lnTo>
                    <a:pt x="2990" y="497"/>
                  </a:lnTo>
                  <a:lnTo>
                    <a:pt x="2988" y="497"/>
                  </a:lnTo>
                  <a:lnTo>
                    <a:pt x="2985" y="497"/>
                  </a:lnTo>
                  <a:lnTo>
                    <a:pt x="2982" y="494"/>
                  </a:lnTo>
                  <a:lnTo>
                    <a:pt x="2980" y="493"/>
                  </a:lnTo>
                  <a:lnTo>
                    <a:pt x="2979" y="491"/>
                  </a:lnTo>
                  <a:lnTo>
                    <a:pt x="2975" y="491"/>
                  </a:lnTo>
                  <a:lnTo>
                    <a:pt x="2969" y="493"/>
                  </a:lnTo>
                  <a:lnTo>
                    <a:pt x="2963" y="494"/>
                  </a:lnTo>
                  <a:lnTo>
                    <a:pt x="2960" y="494"/>
                  </a:lnTo>
                  <a:lnTo>
                    <a:pt x="2957" y="494"/>
                  </a:lnTo>
                  <a:lnTo>
                    <a:pt x="2954" y="493"/>
                  </a:lnTo>
                  <a:lnTo>
                    <a:pt x="2952" y="490"/>
                  </a:lnTo>
                  <a:lnTo>
                    <a:pt x="2949" y="487"/>
                  </a:lnTo>
                  <a:lnTo>
                    <a:pt x="2946" y="485"/>
                  </a:lnTo>
                  <a:lnTo>
                    <a:pt x="2944" y="487"/>
                  </a:lnTo>
                  <a:lnTo>
                    <a:pt x="2944" y="490"/>
                  </a:lnTo>
                  <a:lnTo>
                    <a:pt x="2943" y="494"/>
                  </a:lnTo>
                  <a:lnTo>
                    <a:pt x="2941" y="494"/>
                  </a:lnTo>
                  <a:lnTo>
                    <a:pt x="2939" y="496"/>
                  </a:lnTo>
                  <a:lnTo>
                    <a:pt x="2937" y="496"/>
                  </a:lnTo>
                  <a:lnTo>
                    <a:pt x="2934" y="497"/>
                  </a:lnTo>
                  <a:lnTo>
                    <a:pt x="2933" y="491"/>
                  </a:lnTo>
                  <a:lnTo>
                    <a:pt x="2933" y="488"/>
                  </a:lnTo>
                  <a:lnTo>
                    <a:pt x="2933" y="487"/>
                  </a:lnTo>
                  <a:lnTo>
                    <a:pt x="2934" y="485"/>
                  </a:lnTo>
                  <a:lnTo>
                    <a:pt x="2924" y="485"/>
                  </a:lnTo>
                  <a:lnTo>
                    <a:pt x="2910" y="485"/>
                  </a:lnTo>
                  <a:lnTo>
                    <a:pt x="2897" y="485"/>
                  </a:lnTo>
                  <a:lnTo>
                    <a:pt x="2888" y="485"/>
                  </a:lnTo>
                  <a:lnTo>
                    <a:pt x="2887" y="484"/>
                  </a:lnTo>
                  <a:lnTo>
                    <a:pt x="2884" y="481"/>
                  </a:lnTo>
                  <a:lnTo>
                    <a:pt x="2881" y="478"/>
                  </a:lnTo>
                  <a:lnTo>
                    <a:pt x="2880" y="477"/>
                  </a:lnTo>
                  <a:lnTo>
                    <a:pt x="2877" y="477"/>
                  </a:lnTo>
                  <a:lnTo>
                    <a:pt x="2877" y="478"/>
                  </a:lnTo>
                  <a:lnTo>
                    <a:pt x="2877" y="481"/>
                  </a:lnTo>
                  <a:lnTo>
                    <a:pt x="2877" y="484"/>
                  </a:lnTo>
                  <a:lnTo>
                    <a:pt x="2877" y="485"/>
                  </a:lnTo>
                  <a:lnTo>
                    <a:pt x="2872" y="485"/>
                  </a:lnTo>
                  <a:lnTo>
                    <a:pt x="2868" y="485"/>
                  </a:lnTo>
                  <a:lnTo>
                    <a:pt x="2868" y="488"/>
                  </a:lnTo>
                  <a:lnTo>
                    <a:pt x="2862" y="493"/>
                  </a:lnTo>
                  <a:lnTo>
                    <a:pt x="2854" y="501"/>
                  </a:lnTo>
                  <a:lnTo>
                    <a:pt x="2845" y="510"/>
                  </a:lnTo>
                  <a:lnTo>
                    <a:pt x="2841" y="516"/>
                  </a:lnTo>
                  <a:lnTo>
                    <a:pt x="2839" y="520"/>
                  </a:lnTo>
                  <a:lnTo>
                    <a:pt x="2839" y="524"/>
                  </a:lnTo>
                  <a:lnTo>
                    <a:pt x="2839" y="529"/>
                  </a:lnTo>
                  <a:lnTo>
                    <a:pt x="2838" y="533"/>
                  </a:lnTo>
                  <a:lnTo>
                    <a:pt x="2836" y="533"/>
                  </a:lnTo>
                  <a:lnTo>
                    <a:pt x="2832" y="533"/>
                  </a:lnTo>
                  <a:lnTo>
                    <a:pt x="2829" y="532"/>
                  </a:lnTo>
                  <a:lnTo>
                    <a:pt x="2826" y="533"/>
                  </a:lnTo>
                  <a:lnTo>
                    <a:pt x="2826" y="536"/>
                  </a:lnTo>
                  <a:lnTo>
                    <a:pt x="2826" y="540"/>
                  </a:lnTo>
                  <a:lnTo>
                    <a:pt x="2810" y="549"/>
                  </a:lnTo>
                  <a:lnTo>
                    <a:pt x="2808" y="552"/>
                  </a:lnTo>
                  <a:lnTo>
                    <a:pt x="2806" y="555"/>
                  </a:lnTo>
                  <a:lnTo>
                    <a:pt x="2805" y="557"/>
                  </a:lnTo>
                  <a:lnTo>
                    <a:pt x="2802" y="560"/>
                  </a:lnTo>
                  <a:lnTo>
                    <a:pt x="2800" y="560"/>
                  </a:lnTo>
                  <a:lnTo>
                    <a:pt x="2799" y="559"/>
                  </a:lnTo>
                  <a:lnTo>
                    <a:pt x="2796" y="557"/>
                  </a:lnTo>
                  <a:lnTo>
                    <a:pt x="2795" y="568"/>
                  </a:lnTo>
                  <a:lnTo>
                    <a:pt x="2793" y="573"/>
                  </a:lnTo>
                  <a:lnTo>
                    <a:pt x="2793" y="576"/>
                  </a:lnTo>
                  <a:lnTo>
                    <a:pt x="2790" y="579"/>
                  </a:lnTo>
                  <a:lnTo>
                    <a:pt x="2789" y="580"/>
                  </a:lnTo>
                  <a:lnTo>
                    <a:pt x="2786" y="580"/>
                  </a:lnTo>
                  <a:lnTo>
                    <a:pt x="2783" y="582"/>
                  </a:lnTo>
                  <a:lnTo>
                    <a:pt x="2782" y="583"/>
                  </a:lnTo>
                  <a:lnTo>
                    <a:pt x="2783" y="586"/>
                  </a:lnTo>
                  <a:lnTo>
                    <a:pt x="2783" y="589"/>
                  </a:lnTo>
                  <a:lnTo>
                    <a:pt x="2783" y="591"/>
                  </a:lnTo>
                  <a:lnTo>
                    <a:pt x="2777" y="591"/>
                  </a:lnTo>
                  <a:lnTo>
                    <a:pt x="2744" y="621"/>
                  </a:lnTo>
                  <a:lnTo>
                    <a:pt x="2741" y="624"/>
                  </a:lnTo>
                  <a:lnTo>
                    <a:pt x="2741" y="628"/>
                  </a:lnTo>
                  <a:lnTo>
                    <a:pt x="2740" y="631"/>
                  </a:lnTo>
                  <a:lnTo>
                    <a:pt x="2738" y="635"/>
                  </a:lnTo>
                  <a:lnTo>
                    <a:pt x="2746" y="635"/>
                  </a:lnTo>
                  <a:lnTo>
                    <a:pt x="2753" y="635"/>
                  </a:lnTo>
                  <a:lnTo>
                    <a:pt x="2766" y="635"/>
                  </a:lnTo>
                  <a:lnTo>
                    <a:pt x="2766" y="663"/>
                  </a:lnTo>
                  <a:lnTo>
                    <a:pt x="2772" y="663"/>
                  </a:lnTo>
                  <a:lnTo>
                    <a:pt x="2772" y="658"/>
                  </a:lnTo>
                  <a:lnTo>
                    <a:pt x="2772" y="657"/>
                  </a:lnTo>
                  <a:lnTo>
                    <a:pt x="2773" y="657"/>
                  </a:lnTo>
                  <a:lnTo>
                    <a:pt x="2774" y="657"/>
                  </a:lnTo>
                  <a:lnTo>
                    <a:pt x="2774" y="651"/>
                  </a:lnTo>
                  <a:lnTo>
                    <a:pt x="2776" y="651"/>
                  </a:lnTo>
                  <a:lnTo>
                    <a:pt x="2777" y="651"/>
                  </a:lnTo>
                  <a:lnTo>
                    <a:pt x="2779" y="654"/>
                  </a:lnTo>
                  <a:lnTo>
                    <a:pt x="2780" y="657"/>
                  </a:lnTo>
                  <a:lnTo>
                    <a:pt x="2783" y="657"/>
                  </a:lnTo>
                  <a:lnTo>
                    <a:pt x="2780" y="665"/>
                  </a:lnTo>
                  <a:lnTo>
                    <a:pt x="2777" y="665"/>
                  </a:lnTo>
                  <a:lnTo>
                    <a:pt x="2777" y="667"/>
                  </a:lnTo>
                  <a:lnTo>
                    <a:pt x="2777" y="668"/>
                  </a:lnTo>
                  <a:lnTo>
                    <a:pt x="2779" y="670"/>
                  </a:lnTo>
                  <a:lnTo>
                    <a:pt x="2780" y="671"/>
                  </a:lnTo>
                  <a:lnTo>
                    <a:pt x="2783" y="671"/>
                  </a:lnTo>
                  <a:lnTo>
                    <a:pt x="2784" y="670"/>
                  </a:lnTo>
                  <a:lnTo>
                    <a:pt x="2786" y="668"/>
                  </a:lnTo>
                  <a:lnTo>
                    <a:pt x="2787" y="665"/>
                  </a:lnTo>
                  <a:lnTo>
                    <a:pt x="2789" y="663"/>
                  </a:lnTo>
                  <a:lnTo>
                    <a:pt x="2790" y="660"/>
                  </a:lnTo>
                  <a:lnTo>
                    <a:pt x="2795" y="660"/>
                  </a:lnTo>
                  <a:lnTo>
                    <a:pt x="2793" y="663"/>
                  </a:lnTo>
                  <a:lnTo>
                    <a:pt x="2799" y="663"/>
                  </a:lnTo>
                  <a:lnTo>
                    <a:pt x="2799" y="661"/>
                  </a:lnTo>
                  <a:lnTo>
                    <a:pt x="2799" y="658"/>
                  </a:lnTo>
                  <a:lnTo>
                    <a:pt x="2797" y="655"/>
                  </a:lnTo>
                  <a:lnTo>
                    <a:pt x="2797" y="652"/>
                  </a:lnTo>
                  <a:lnTo>
                    <a:pt x="2797" y="651"/>
                  </a:lnTo>
                  <a:lnTo>
                    <a:pt x="2799" y="650"/>
                  </a:lnTo>
                  <a:lnTo>
                    <a:pt x="2802" y="648"/>
                  </a:lnTo>
                  <a:lnTo>
                    <a:pt x="2803" y="648"/>
                  </a:lnTo>
                  <a:lnTo>
                    <a:pt x="2808" y="648"/>
                  </a:lnTo>
                  <a:lnTo>
                    <a:pt x="2816" y="651"/>
                  </a:lnTo>
                  <a:lnTo>
                    <a:pt x="2819" y="652"/>
                  </a:lnTo>
                  <a:lnTo>
                    <a:pt x="2822" y="655"/>
                  </a:lnTo>
                  <a:lnTo>
                    <a:pt x="2828" y="663"/>
                  </a:lnTo>
                  <a:lnTo>
                    <a:pt x="2832" y="670"/>
                  </a:lnTo>
                  <a:lnTo>
                    <a:pt x="2838" y="676"/>
                  </a:lnTo>
                  <a:lnTo>
                    <a:pt x="2839" y="677"/>
                  </a:lnTo>
                  <a:lnTo>
                    <a:pt x="2841" y="676"/>
                  </a:lnTo>
                  <a:lnTo>
                    <a:pt x="2841" y="674"/>
                  </a:lnTo>
                  <a:lnTo>
                    <a:pt x="2844" y="673"/>
                  </a:lnTo>
                  <a:lnTo>
                    <a:pt x="2844" y="678"/>
                  </a:lnTo>
                  <a:lnTo>
                    <a:pt x="2849" y="680"/>
                  </a:lnTo>
                  <a:lnTo>
                    <a:pt x="2855" y="681"/>
                  </a:lnTo>
                  <a:lnTo>
                    <a:pt x="2855" y="684"/>
                  </a:lnTo>
                  <a:lnTo>
                    <a:pt x="2848" y="684"/>
                  </a:lnTo>
                  <a:lnTo>
                    <a:pt x="2841" y="684"/>
                  </a:lnTo>
                  <a:lnTo>
                    <a:pt x="2842" y="694"/>
                  </a:lnTo>
                  <a:lnTo>
                    <a:pt x="2844" y="701"/>
                  </a:lnTo>
                  <a:lnTo>
                    <a:pt x="2844" y="710"/>
                  </a:lnTo>
                  <a:lnTo>
                    <a:pt x="2842" y="713"/>
                  </a:lnTo>
                  <a:lnTo>
                    <a:pt x="2841" y="717"/>
                  </a:lnTo>
                  <a:lnTo>
                    <a:pt x="2836" y="720"/>
                  </a:lnTo>
                  <a:lnTo>
                    <a:pt x="2833" y="722"/>
                  </a:lnTo>
                  <a:lnTo>
                    <a:pt x="2832" y="723"/>
                  </a:lnTo>
                  <a:lnTo>
                    <a:pt x="2832" y="724"/>
                  </a:lnTo>
                  <a:lnTo>
                    <a:pt x="2833" y="727"/>
                  </a:lnTo>
                  <a:lnTo>
                    <a:pt x="2835" y="732"/>
                  </a:lnTo>
                  <a:lnTo>
                    <a:pt x="2833" y="733"/>
                  </a:lnTo>
                  <a:lnTo>
                    <a:pt x="2832" y="736"/>
                  </a:lnTo>
                  <a:lnTo>
                    <a:pt x="2831" y="737"/>
                  </a:lnTo>
                  <a:lnTo>
                    <a:pt x="2829" y="740"/>
                  </a:lnTo>
                  <a:lnTo>
                    <a:pt x="2829" y="742"/>
                  </a:lnTo>
                  <a:lnTo>
                    <a:pt x="2831" y="745"/>
                  </a:lnTo>
                  <a:lnTo>
                    <a:pt x="2832" y="750"/>
                  </a:lnTo>
                  <a:lnTo>
                    <a:pt x="2835" y="758"/>
                  </a:lnTo>
                  <a:lnTo>
                    <a:pt x="2835" y="760"/>
                  </a:lnTo>
                  <a:lnTo>
                    <a:pt x="2835" y="762"/>
                  </a:lnTo>
                  <a:lnTo>
                    <a:pt x="2833" y="765"/>
                  </a:lnTo>
                  <a:lnTo>
                    <a:pt x="2831" y="769"/>
                  </a:lnTo>
                  <a:lnTo>
                    <a:pt x="2829" y="773"/>
                  </a:lnTo>
                  <a:lnTo>
                    <a:pt x="2826" y="776"/>
                  </a:lnTo>
                  <a:lnTo>
                    <a:pt x="2832" y="783"/>
                  </a:lnTo>
                  <a:lnTo>
                    <a:pt x="2826" y="783"/>
                  </a:lnTo>
                  <a:lnTo>
                    <a:pt x="2826" y="786"/>
                  </a:lnTo>
                  <a:lnTo>
                    <a:pt x="2826" y="789"/>
                  </a:lnTo>
                  <a:lnTo>
                    <a:pt x="2828" y="792"/>
                  </a:lnTo>
                  <a:lnTo>
                    <a:pt x="2826" y="795"/>
                  </a:lnTo>
                  <a:lnTo>
                    <a:pt x="2826" y="796"/>
                  </a:lnTo>
                  <a:lnTo>
                    <a:pt x="2823" y="799"/>
                  </a:lnTo>
                  <a:lnTo>
                    <a:pt x="2819" y="802"/>
                  </a:lnTo>
                  <a:lnTo>
                    <a:pt x="2813" y="805"/>
                  </a:lnTo>
                  <a:lnTo>
                    <a:pt x="2810" y="809"/>
                  </a:lnTo>
                  <a:lnTo>
                    <a:pt x="2809" y="812"/>
                  </a:lnTo>
                  <a:lnTo>
                    <a:pt x="2809" y="815"/>
                  </a:lnTo>
                  <a:lnTo>
                    <a:pt x="2809" y="819"/>
                  </a:lnTo>
                  <a:lnTo>
                    <a:pt x="2808" y="822"/>
                  </a:lnTo>
                  <a:lnTo>
                    <a:pt x="2803" y="824"/>
                  </a:lnTo>
                  <a:lnTo>
                    <a:pt x="2799" y="825"/>
                  </a:lnTo>
                  <a:lnTo>
                    <a:pt x="2797" y="828"/>
                  </a:lnTo>
                  <a:lnTo>
                    <a:pt x="2795" y="832"/>
                  </a:lnTo>
                  <a:lnTo>
                    <a:pt x="2793" y="841"/>
                  </a:lnTo>
                  <a:lnTo>
                    <a:pt x="2790" y="851"/>
                  </a:lnTo>
                  <a:lnTo>
                    <a:pt x="2790" y="855"/>
                  </a:lnTo>
                  <a:lnTo>
                    <a:pt x="2789" y="858"/>
                  </a:lnTo>
                  <a:lnTo>
                    <a:pt x="2786" y="861"/>
                  </a:lnTo>
                  <a:lnTo>
                    <a:pt x="2783" y="864"/>
                  </a:lnTo>
                  <a:lnTo>
                    <a:pt x="2777" y="868"/>
                  </a:lnTo>
                  <a:lnTo>
                    <a:pt x="2770" y="874"/>
                  </a:lnTo>
                  <a:lnTo>
                    <a:pt x="2766" y="879"/>
                  </a:lnTo>
                  <a:lnTo>
                    <a:pt x="2764" y="881"/>
                  </a:lnTo>
                  <a:lnTo>
                    <a:pt x="2763" y="886"/>
                  </a:lnTo>
                  <a:lnTo>
                    <a:pt x="2763" y="890"/>
                  </a:lnTo>
                  <a:lnTo>
                    <a:pt x="2760" y="894"/>
                  </a:lnTo>
                  <a:lnTo>
                    <a:pt x="2759" y="896"/>
                  </a:lnTo>
                  <a:lnTo>
                    <a:pt x="2757" y="897"/>
                  </a:lnTo>
                  <a:lnTo>
                    <a:pt x="2754" y="899"/>
                  </a:lnTo>
                  <a:lnTo>
                    <a:pt x="2750" y="900"/>
                  </a:lnTo>
                  <a:lnTo>
                    <a:pt x="2747" y="903"/>
                  </a:lnTo>
                  <a:lnTo>
                    <a:pt x="2746" y="904"/>
                  </a:lnTo>
                  <a:lnTo>
                    <a:pt x="2744" y="907"/>
                  </a:lnTo>
                  <a:lnTo>
                    <a:pt x="2744" y="910"/>
                  </a:lnTo>
                  <a:lnTo>
                    <a:pt x="2743" y="915"/>
                  </a:lnTo>
                  <a:lnTo>
                    <a:pt x="2741" y="919"/>
                  </a:lnTo>
                  <a:lnTo>
                    <a:pt x="2736" y="919"/>
                  </a:lnTo>
                  <a:lnTo>
                    <a:pt x="2733" y="922"/>
                  </a:lnTo>
                  <a:lnTo>
                    <a:pt x="2730" y="927"/>
                  </a:lnTo>
                  <a:lnTo>
                    <a:pt x="2725" y="933"/>
                  </a:lnTo>
                  <a:lnTo>
                    <a:pt x="2723" y="936"/>
                  </a:lnTo>
                  <a:lnTo>
                    <a:pt x="2720" y="939"/>
                  </a:lnTo>
                  <a:lnTo>
                    <a:pt x="2720" y="945"/>
                  </a:lnTo>
                  <a:lnTo>
                    <a:pt x="2715" y="946"/>
                  </a:lnTo>
                  <a:lnTo>
                    <a:pt x="2711" y="948"/>
                  </a:lnTo>
                  <a:lnTo>
                    <a:pt x="2707" y="948"/>
                  </a:lnTo>
                  <a:lnTo>
                    <a:pt x="2704" y="946"/>
                  </a:lnTo>
                  <a:lnTo>
                    <a:pt x="2697" y="943"/>
                  </a:lnTo>
                  <a:lnTo>
                    <a:pt x="2688" y="939"/>
                  </a:lnTo>
                  <a:lnTo>
                    <a:pt x="2691" y="925"/>
                  </a:lnTo>
                  <a:lnTo>
                    <a:pt x="2682" y="925"/>
                  </a:lnTo>
                  <a:lnTo>
                    <a:pt x="2675" y="925"/>
                  </a:lnTo>
                  <a:lnTo>
                    <a:pt x="2674" y="929"/>
                  </a:lnTo>
                  <a:lnTo>
                    <a:pt x="2672" y="933"/>
                  </a:lnTo>
                  <a:lnTo>
                    <a:pt x="2659" y="943"/>
                  </a:lnTo>
                  <a:lnTo>
                    <a:pt x="2633" y="966"/>
                  </a:lnTo>
                  <a:lnTo>
                    <a:pt x="2633" y="968"/>
                  </a:lnTo>
                  <a:lnTo>
                    <a:pt x="2633" y="971"/>
                  </a:lnTo>
                  <a:lnTo>
                    <a:pt x="2633" y="972"/>
                  </a:lnTo>
                  <a:lnTo>
                    <a:pt x="2633" y="975"/>
                  </a:lnTo>
                  <a:lnTo>
                    <a:pt x="2635" y="976"/>
                  </a:lnTo>
                  <a:lnTo>
                    <a:pt x="2636" y="976"/>
                  </a:lnTo>
                  <a:lnTo>
                    <a:pt x="2642" y="978"/>
                  </a:lnTo>
                  <a:lnTo>
                    <a:pt x="2640" y="984"/>
                  </a:lnTo>
                  <a:lnTo>
                    <a:pt x="2639" y="989"/>
                  </a:lnTo>
                  <a:lnTo>
                    <a:pt x="2639" y="995"/>
                  </a:lnTo>
                  <a:lnTo>
                    <a:pt x="2636" y="999"/>
                  </a:lnTo>
                  <a:lnTo>
                    <a:pt x="2633" y="1001"/>
                  </a:lnTo>
                  <a:lnTo>
                    <a:pt x="2629" y="1001"/>
                  </a:lnTo>
                  <a:lnTo>
                    <a:pt x="2625" y="1001"/>
                  </a:lnTo>
                  <a:lnTo>
                    <a:pt x="2622" y="1002"/>
                  </a:lnTo>
                  <a:lnTo>
                    <a:pt x="2620" y="1004"/>
                  </a:lnTo>
                  <a:lnTo>
                    <a:pt x="2620" y="1008"/>
                  </a:lnTo>
                  <a:lnTo>
                    <a:pt x="2619" y="1011"/>
                  </a:lnTo>
                  <a:lnTo>
                    <a:pt x="2617" y="1014"/>
                  </a:lnTo>
                  <a:lnTo>
                    <a:pt x="2613" y="1015"/>
                  </a:lnTo>
                  <a:lnTo>
                    <a:pt x="2609" y="1015"/>
                  </a:lnTo>
                  <a:lnTo>
                    <a:pt x="2606" y="1017"/>
                  </a:lnTo>
                  <a:lnTo>
                    <a:pt x="2603" y="1020"/>
                  </a:lnTo>
                  <a:lnTo>
                    <a:pt x="2597" y="1038"/>
                  </a:lnTo>
                  <a:lnTo>
                    <a:pt x="2603" y="1040"/>
                  </a:lnTo>
                  <a:lnTo>
                    <a:pt x="2609" y="1041"/>
                  </a:lnTo>
                  <a:lnTo>
                    <a:pt x="2613" y="1043"/>
                  </a:lnTo>
                  <a:lnTo>
                    <a:pt x="2615" y="1044"/>
                  </a:lnTo>
                  <a:lnTo>
                    <a:pt x="2617" y="1047"/>
                  </a:lnTo>
                  <a:lnTo>
                    <a:pt x="2617" y="1048"/>
                  </a:lnTo>
                  <a:lnTo>
                    <a:pt x="2616" y="1050"/>
                  </a:lnTo>
                  <a:lnTo>
                    <a:pt x="2615" y="1051"/>
                  </a:lnTo>
                  <a:lnTo>
                    <a:pt x="2615" y="1054"/>
                  </a:lnTo>
                  <a:lnTo>
                    <a:pt x="2615" y="1057"/>
                  </a:lnTo>
                  <a:lnTo>
                    <a:pt x="2616" y="1059"/>
                  </a:lnTo>
                  <a:lnTo>
                    <a:pt x="2617" y="1060"/>
                  </a:lnTo>
                  <a:lnTo>
                    <a:pt x="2619" y="1061"/>
                  </a:lnTo>
                  <a:lnTo>
                    <a:pt x="2622" y="1064"/>
                  </a:lnTo>
                  <a:lnTo>
                    <a:pt x="2622" y="1066"/>
                  </a:lnTo>
                  <a:lnTo>
                    <a:pt x="2622" y="1069"/>
                  </a:lnTo>
                  <a:lnTo>
                    <a:pt x="2622" y="1074"/>
                  </a:lnTo>
                  <a:lnTo>
                    <a:pt x="2628" y="1074"/>
                  </a:lnTo>
                  <a:lnTo>
                    <a:pt x="2628" y="1079"/>
                  </a:lnTo>
                  <a:lnTo>
                    <a:pt x="2628" y="1083"/>
                  </a:lnTo>
                  <a:lnTo>
                    <a:pt x="2629" y="1084"/>
                  </a:lnTo>
                  <a:lnTo>
                    <a:pt x="2632" y="1087"/>
                  </a:lnTo>
                  <a:lnTo>
                    <a:pt x="2635" y="1089"/>
                  </a:lnTo>
                  <a:lnTo>
                    <a:pt x="2636" y="1090"/>
                  </a:lnTo>
                  <a:lnTo>
                    <a:pt x="2636" y="1100"/>
                  </a:lnTo>
                  <a:lnTo>
                    <a:pt x="2636" y="1115"/>
                  </a:lnTo>
                  <a:lnTo>
                    <a:pt x="2635" y="1128"/>
                  </a:lnTo>
                  <a:lnTo>
                    <a:pt x="2635" y="1132"/>
                  </a:lnTo>
                  <a:lnTo>
                    <a:pt x="2633" y="1135"/>
                  </a:lnTo>
                  <a:lnTo>
                    <a:pt x="2632" y="1138"/>
                  </a:lnTo>
                  <a:lnTo>
                    <a:pt x="2629" y="1139"/>
                  </a:lnTo>
                  <a:lnTo>
                    <a:pt x="2622" y="1142"/>
                  </a:lnTo>
                  <a:lnTo>
                    <a:pt x="2615" y="1143"/>
                  </a:lnTo>
                  <a:lnTo>
                    <a:pt x="2609" y="1146"/>
                  </a:lnTo>
                  <a:lnTo>
                    <a:pt x="2603" y="1149"/>
                  </a:lnTo>
                  <a:lnTo>
                    <a:pt x="2597" y="1154"/>
                  </a:lnTo>
                  <a:lnTo>
                    <a:pt x="2589" y="1162"/>
                  </a:lnTo>
                  <a:lnTo>
                    <a:pt x="2587" y="1162"/>
                  </a:lnTo>
                  <a:lnTo>
                    <a:pt x="2586" y="1161"/>
                  </a:lnTo>
                  <a:lnTo>
                    <a:pt x="2584" y="1159"/>
                  </a:lnTo>
                  <a:lnTo>
                    <a:pt x="2581" y="1159"/>
                  </a:lnTo>
                  <a:lnTo>
                    <a:pt x="2581" y="1152"/>
                  </a:lnTo>
                  <a:lnTo>
                    <a:pt x="2583" y="1145"/>
                  </a:lnTo>
                  <a:lnTo>
                    <a:pt x="2583" y="1129"/>
                  </a:lnTo>
                  <a:lnTo>
                    <a:pt x="2587" y="1129"/>
                  </a:lnTo>
                  <a:lnTo>
                    <a:pt x="2592" y="1126"/>
                  </a:lnTo>
                  <a:lnTo>
                    <a:pt x="2592" y="1119"/>
                  </a:lnTo>
                  <a:lnTo>
                    <a:pt x="2590" y="1116"/>
                  </a:lnTo>
                  <a:lnTo>
                    <a:pt x="2590" y="1115"/>
                  </a:lnTo>
                  <a:lnTo>
                    <a:pt x="2589" y="1116"/>
                  </a:lnTo>
                  <a:lnTo>
                    <a:pt x="2589" y="1109"/>
                  </a:lnTo>
                  <a:lnTo>
                    <a:pt x="2589" y="1107"/>
                  </a:lnTo>
                  <a:lnTo>
                    <a:pt x="2592" y="1105"/>
                  </a:lnTo>
                  <a:lnTo>
                    <a:pt x="2592" y="1103"/>
                  </a:lnTo>
                  <a:lnTo>
                    <a:pt x="2592" y="1102"/>
                  </a:lnTo>
                  <a:lnTo>
                    <a:pt x="2583" y="1093"/>
                  </a:lnTo>
                  <a:lnTo>
                    <a:pt x="2590" y="1089"/>
                  </a:lnTo>
                  <a:lnTo>
                    <a:pt x="2590" y="1087"/>
                  </a:lnTo>
                  <a:lnTo>
                    <a:pt x="2590" y="1084"/>
                  </a:lnTo>
                  <a:lnTo>
                    <a:pt x="2590" y="1083"/>
                  </a:lnTo>
                  <a:lnTo>
                    <a:pt x="2589" y="1080"/>
                  </a:lnTo>
                  <a:lnTo>
                    <a:pt x="2586" y="1071"/>
                  </a:lnTo>
                  <a:lnTo>
                    <a:pt x="2579" y="1071"/>
                  </a:lnTo>
                  <a:lnTo>
                    <a:pt x="2570" y="1071"/>
                  </a:lnTo>
                  <a:lnTo>
                    <a:pt x="2571" y="1071"/>
                  </a:lnTo>
                  <a:lnTo>
                    <a:pt x="2570" y="1073"/>
                  </a:lnTo>
                  <a:lnTo>
                    <a:pt x="2566" y="1073"/>
                  </a:lnTo>
                  <a:lnTo>
                    <a:pt x="2558" y="1071"/>
                  </a:lnTo>
                  <a:lnTo>
                    <a:pt x="2561" y="1063"/>
                  </a:lnTo>
                  <a:lnTo>
                    <a:pt x="2558" y="1061"/>
                  </a:lnTo>
                  <a:lnTo>
                    <a:pt x="2556" y="1061"/>
                  </a:lnTo>
                  <a:lnTo>
                    <a:pt x="2553" y="1061"/>
                  </a:lnTo>
                  <a:lnTo>
                    <a:pt x="2550" y="1060"/>
                  </a:lnTo>
                  <a:lnTo>
                    <a:pt x="2551" y="1057"/>
                  </a:lnTo>
                  <a:lnTo>
                    <a:pt x="2550" y="1053"/>
                  </a:lnTo>
                  <a:lnTo>
                    <a:pt x="2553" y="1053"/>
                  </a:lnTo>
                  <a:lnTo>
                    <a:pt x="2554" y="1051"/>
                  </a:lnTo>
                  <a:lnTo>
                    <a:pt x="2554" y="1050"/>
                  </a:lnTo>
                  <a:lnTo>
                    <a:pt x="2556" y="1047"/>
                  </a:lnTo>
                  <a:lnTo>
                    <a:pt x="2564" y="1047"/>
                  </a:lnTo>
                  <a:lnTo>
                    <a:pt x="2564" y="1046"/>
                  </a:lnTo>
                  <a:lnTo>
                    <a:pt x="2564" y="1044"/>
                  </a:lnTo>
                  <a:lnTo>
                    <a:pt x="2561" y="1041"/>
                  </a:lnTo>
                  <a:lnTo>
                    <a:pt x="2558" y="1038"/>
                  </a:lnTo>
                  <a:lnTo>
                    <a:pt x="2560" y="1035"/>
                  </a:lnTo>
                  <a:lnTo>
                    <a:pt x="2561" y="1034"/>
                  </a:lnTo>
                  <a:lnTo>
                    <a:pt x="2561" y="1033"/>
                  </a:lnTo>
                  <a:lnTo>
                    <a:pt x="2563" y="1031"/>
                  </a:lnTo>
                  <a:lnTo>
                    <a:pt x="2563" y="1030"/>
                  </a:lnTo>
                  <a:lnTo>
                    <a:pt x="2561" y="1027"/>
                  </a:lnTo>
                  <a:lnTo>
                    <a:pt x="2560" y="1025"/>
                  </a:lnTo>
                  <a:lnTo>
                    <a:pt x="2557" y="1023"/>
                  </a:lnTo>
                  <a:lnTo>
                    <a:pt x="2553" y="1021"/>
                  </a:lnTo>
                  <a:lnTo>
                    <a:pt x="2550" y="1021"/>
                  </a:lnTo>
                  <a:lnTo>
                    <a:pt x="2547" y="1021"/>
                  </a:lnTo>
                  <a:lnTo>
                    <a:pt x="2544" y="1020"/>
                  </a:lnTo>
                  <a:lnTo>
                    <a:pt x="2541" y="1017"/>
                  </a:lnTo>
                  <a:lnTo>
                    <a:pt x="2540" y="1017"/>
                  </a:lnTo>
                  <a:lnTo>
                    <a:pt x="2535" y="1015"/>
                  </a:lnTo>
                  <a:lnTo>
                    <a:pt x="2532" y="1017"/>
                  </a:lnTo>
                  <a:lnTo>
                    <a:pt x="2530" y="1017"/>
                  </a:lnTo>
                  <a:lnTo>
                    <a:pt x="2527" y="1020"/>
                  </a:lnTo>
                  <a:lnTo>
                    <a:pt x="2522" y="1021"/>
                  </a:lnTo>
                  <a:lnTo>
                    <a:pt x="2520" y="1024"/>
                  </a:lnTo>
                  <a:lnTo>
                    <a:pt x="2514" y="1028"/>
                  </a:lnTo>
                  <a:lnTo>
                    <a:pt x="2504" y="1040"/>
                  </a:lnTo>
                  <a:lnTo>
                    <a:pt x="2499" y="1044"/>
                  </a:lnTo>
                  <a:lnTo>
                    <a:pt x="2495" y="1047"/>
                  </a:lnTo>
                  <a:lnTo>
                    <a:pt x="2494" y="1047"/>
                  </a:lnTo>
                  <a:lnTo>
                    <a:pt x="2492" y="1046"/>
                  </a:lnTo>
                  <a:lnTo>
                    <a:pt x="2494" y="1041"/>
                  </a:lnTo>
                  <a:lnTo>
                    <a:pt x="2498" y="1033"/>
                  </a:lnTo>
                  <a:lnTo>
                    <a:pt x="2495" y="1034"/>
                  </a:lnTo>
                  <a:lnTo>
                    <a:pt x="2494" y="1035"/>
                  </a:lnTo>
                  <a:lnTo>
                    <a:pt x="2491" y="1035"/>
                  </a:lnTo>
                  <a:lnTo>
                    <a:pt x="2491" y="1034"/>
                  </a:lnTo>
                  <a:lnTo>
                    <a:pt x="2492" y="1030"/>
                  </a:lnTo>
                  <a:lnTo>
                    <a:pt x="2495" y="1021"/>
                  </a:lnTo>
                  <a:lnTo>
                    <a:pt x="2498" y="1017"/>
                  </a:lnTo>
                  <a:lnTo>
                    <a:pt x="2505" y="1004"/>
                  </a:lnTo>
                  <a:lnTo>
                    <a:pt x="2507" y="1001"/>
                  </a:lnTo>
                  <a:lnTo>
                    <a:pt x="2508" y="998"/>
                  </a:lnTo>
                  <a:lnTo>
                    <a:pt x="2507" y="995"/>
                  </a:lnTo>
                  <a:lnTo>
                    <a:pt x="2505" y="994"/>
                  </a:lnTo>
                  <a:lnTo>
                    <a:pt x="2502" y="994"/>
                  </a:lnTo>
                  <a:lnTo>
                    <a:pt x="2496" y="991"/>
                  </a:lnTo>
                  <a:lnTo>
                    <a:pt x="2486" y="988"/>
                  </a:lnTo>
                  <a:lnTo>
                    <a:pt x="2479" y="1002"/>
                  </a:lnTo>
                  <a:lnTo>
                    <a:pt x="2475" y="1011"/>
                  </a:lnTo>
                  <a:lnTo>
                    <a:pt x="2471" y="1017"/>
                  </a:lnTo>
                  <a:lnTo>
                    <a:pt x="2466" y="1018"/>
                  </a:lnTo>
                  <a:lnTo>
                    <a:pt x="2460" y="1020"/>
                  </a:lnTo>
                  <a:lnTo>
                    <a:pt x="2455" y="1023"/>
                  </a:lnTo>
                  <a:lnTo>
                    <a:pt x="2450" y="1024"/>
                  </a:lnTo>
                  <a:lnTo>
                    <a:pt x="2449" y="1027"/>
                  </a:lnTo>
                  <a:lnTo>
                    <a:pt x="2448" y="1031"/>
                  </a:lnTo>
                  <a:lnTo>
                    <a:pt x="2448" y="1035"/>
                  </a:lnTo>
                  <a:lnTo>
                    <a:pt x="2445" y="1038"/>
                  </a:lnTo>
                  <a:lnTo>
                    <a:pt x="2443" y="1038"/>
                  </a:lnTo>
                  <a:lnTo>
                    <a:pt x="2440" y="1038"/>
                  </a:lnTo>
                  <a:lnTo>
                    <a:pt x="2436" y="1038"/>
                  </a:lnTo>
                  <a:lnTo>
                    <a:pt x="2430" y="1037"/>
                  </a:lnTo>
                  <a:lnTo>
                    <a:pt x="2429" y="1038"/>
                  </a:lnTo>
                  <a:lnTo>
                    <a:pt x="2426" y="1038"/>
                  </a:lnTo>
                  <a:lnTo>
                    <a:pt x="2424" y="1038"/>
                  </a:lnTo>
                  <a:lnTo>
                    <a:pt x="2424" y="1040"/>
                  </a:lnTo>
                  <a:lnTo>
                    <a:pt x="2423" y="1043"/>
                  </a:lnTo>
                  <a:lnTo>
                    <a:pt x="2423" y="1044"/>
                  </a:lnTo>
                  <a:lnTo>
                    <a:pt x="2420" y="1047"/>
                  </a:lnTo>
                  <a:lnTo>
                    <a:pt x="2423" y="1051"/>
                  </a:lnTo>
                  <a:lnTo>
                    <a:pt x="2426" y="1057"/>
                  </a:lnTo>
                  <a:lnTo>
                    <a:pt x="2432" y="1067"/>
                  </a:lnTo>
                  <a:lnTo>
                    <a:pt x="2437" y="1077"/>
                  </a:lnTo>
                  <a:lnTo>
                    <a:pt x="2443" y="1089"/>
                  </a:lnTo>
                  <a:lnTo>
                    <a:pt x="2449" y="1087"/>
                  </a:lnTo>
                  <a:lnTo>
                    <a:pt x="2452" y="1086"/>
                  </a:lnTo>
                  <a:lnTo>
                    <a:pt x="2456" y="1086"/>
                  </a:lnTo>
                  <a:lnTo>
                    <a:pt x="2459" y="1083"/>
                  </a:lnTo>
                  <a:lnTo>
                    <a:pt x="2463" y="1079"/>
                  </a:lnTo>
                  <a:lnTo>
                    <a:pt x="2466" y="1074"/>
                  </a:lnTo>
                  <a:lnTo>
                    <a:pt x="2471" y="1071"/>
                  </a:lnTo>
                  <a:lnTo>
                    <a:pt x="2475" y="1071"/>
                  </a:lnTo>
                  <a:lnTo>
                    <a:pt x="2478" y="1071"/>
                  </a:lnTo>
                  <a:lnTo>
                    <a:pt x="2484" y="1073"/>
                  </a:lnTo>
                  <a:lnTo>
                    <a:pt x="2489" y="1077"/>
                  </a:lnTo>
                  <a:lnTo>
                    <a:pt x="2496" y="1077"/>
                  </a:lnTo>
                  <a:lnTo>
                    <a:pt x="2502" y="1077"/>
                  </a:lnTo>
                  <a:lnTo>
                    <a:pt x="2514" y="1077"/>
                  </a:lnTo>
                  <a:lnTo>
                    <a:pt x="2514" y="1079"/>
                  </a:lnTo>
                  <a:lnTo>
                    <a:pt x="2514" y="1080"/>
                  </a:lnTo>
                  <a:lnTo>
                    <a:pt x="2514" y="1084"/>
                  </a:lnTo>
                  <a:lnTo>
                    <a:pt x="2512" y="1089"/>
                  </a:lnTo>
                  <a:lnTo>
                    <a:pt x="2512" y="1090"/>
                  </a:lnTo>
                  <a:lnTo>
                    <a:pt x="2508" y="1092"/>
                  </a:lnTo>
                  <a:lnTo>
                    <a:pt x="2501" y="1093"/>
                  </a:lnTo>
                  <a:lnTo>
                    <a:pt x="2494" y="1095"/>
                  </a:lnTo>
                  <a:lnTo>
                    <a:pt x="2489" y="1096"/>
                  </a:lnTo>
                  <a:lnTo>
                    <a:pt x="2484" y="1100"/>
                  </a:lnTo>
                  <a:lnTo>
                    <a:pt x="2476" y="1106"/>
                  </a:lnTo>
                  <a:lnTo>
                    <a:pt x="2465" y="1119"/>
                  </a:lnTo>
                  <a:lnTo>
                    <a:pt x="2466" y="1120"/>
                  </a:lnTo>
                  <a:lnTo>
                    <a:pt x="2468" y="1123"/>
                  </a:lnTo>
                  <a:lnTo>
                    <a:pt x="2465" y="1126"/>
                  </a:lnTo>
                  <a:lnTo>
                    <a:pt x="2460" y="1129"/>
                  </a:lnTo>
                  <a:lnTo>
                    <a:pt x="2456" y="1131"/>
                  </a:lnTo>
                  <a:lnTo>
                    <a:pt x="2455" y="1133"/>
                  </a:lnTo>
                  <a:lnTo>
                    <a:pt x="2453" y="1135"/>
                  </a:lnTo>
                  <a:lnTo>
                    <a:pt x="2453" y="1141"/>
                  </a:lnTo>
                  <a:lnTo>
                    <a:pt x="2453" y="1146"/>
                  </a:lnTo>
                  <a:lnTo>
                    <a:pt x="2453" y="1151"/>
                  </a:lnTo>
                  <a:lnTo>
                    <a:pt x="2455" y="1155"/>
                  </a:lnTo>
                  <a:lnTo>
                    <a:pt x="2458" y="1159"/>
                  </a:lnTo>
                  <a:lnTo>
                    <a:pt x="2459" y="1164"/>
                  </a:lnTo>
                  <a:lnTo>
                    <a:pt x="2462" y="1166"/>
                  </a:lnTo>
                  <a:lnTo>
                    <a:pt x="2465" y="1168"/>
                  </a:lnTo>
                  <a:lnTo>
                    <a:pt x="2466" y="1169"/>
                  </a:lnTo>
                  <a:lnTo>
                    <a:pt x="2465" y="1169"/>
                  </a:lnTo>
                  <a:lnTo>
                    <a:pt x="2463" y="1171"/>
                  </a:lnTo>
                  <a:lnTo>
                    <a:pt x="2460" y="1172"/>
                  </a:lnTo>
                  <a:lnTo>
                    <a:pt x="2462" y="1174"/>
                  </a:lnTo>
                  <a:lnTo>
                    <a:pt x="2463" y="1175"/>
                  </a:lnTo>
                  <a:lnTo>
                    <a:pt x="2466" y="1175"/>
                  </a:lnTo>
                  <a:lnTo>
                    <a:pt x="2469" y="1175"/>
                  </a:lnTo>
                  <a:lnTo>
                    <a:pt x="2471" y="1177"/>
                  </a:lnTo>
                  <a:lnTo>
                    <a:pt x="2471" y="1179"/>
                  </a:lnTo>
                  <a:lnTo>
                    <a:pt x="2471" y="1182"/>
                  </a:lnTo>
                  <a:lnTo>
                    <a:pt x="2471" y="1185"/>
                  </a:lnTo>
                  <a:lnTo>
                    <a:pt x="2471" y="1188"/>
                  </a:lnTo>
                  <a:lnTo>
                    <a:pt x="2473" y="1192"/>
                  </a:lnTo>
                  <a:lnTo>
                    <a:pt x="2479" y="1200"/>
                  </a:lnTo>
                  <a:lnTo>
                    <a:pt x="2485" y="1204"/>
                  </a:lnTo>
                  <a:lnTo>
                    <a:pt x="2489" y="1210"/>
                  </a:lnTo>
                  <a:lnTo>
                    <a:pt x="2489" y="1218"/>
                  </a:lnTo>
                  <a:lnTo>
                    <a:pt x="2484" y="1218"/>
                  </a:lnTo>
                  <a:lnTo>
                    <a:pt x="2491" y="1224"/>
                  </a:lnTo>
                  <a:lnTo>
                    <a:pt x="2495" y="1228"/>
                  </a:lnTo>
                  <a:lnTo>
                    <a:pt x="2496" y="1231"/>
                  </a:lnTo>
                  <a:lnTo>
                    <a:pt x="2496" y="1233"/>
                  </a:lnTo>
                  <a:lnTo>
                    <a:pt x="2496" y="1237"/>
                  </a:lnTo>
                  <a:lnTo>
                    <a:pt x="2495" y="1240"/>
                  </a:lnTo>
                  <a:lnTo>
                    <a:pt x="2491" y="1243"/>
                  </a:lnTo>
                  <a:lnTo>
                    <a:pt x="2479" y="1251"/>
                  </a:lnTo>
                  <a:lnTo>
                    <a:pt x="2481" y="1254"/>
                  </a:lnTo>
                  <a:lnTo>
                    <a:pt x="2482" y="1257"/>
                  </a:lnTo>
                  <a:lnTo>
                    <a:pt x="2484" y="1257"/>
                  </a:lnTo>
                  <a:lnTo>
                    <a:pt x="2484" y="1256"/>
                  </a:lnTo>
                  <a:lnTo>
                    <a:pt x="2485" y="1256"/>
                  </a:lnTo>
                  <a:lnTo>
                    <a:pt x="2488" y="1254"/>
                  </a:lnTo>
                  <a:lnTo>
                    <a:pt x="2492" y="1254"/>
                  </a:lnTo>
                  <a:lnTo>
                    <a:pt x="2495" y="1254"/>
                  </a:lnTo>
                  <a:lnTo>
                    <a:pt x="2496" y="1256"/>
                  </a:lnTo>
                  <a:lnTo>
                    <a:pt x="2499" y="1259"/>
                  </a:lnTo>
                  <a:lnTo>
                    <a:pt x="2504" y="1262"/>
                  </a:lnTo>
                  <a:lnTo>
                    <a:pt x="2495" y="1269"/>
                  </a:lnTo>
                  <a:lnTo>
                    <a:pt x="2496" y="1269"/>
                  </a:lnTo>
                  <a:lnTo>
                    <a:pt x="2499" y="1269"/>
                  </a:lnTo>
                  <a:lnTo>
                    <a:pt x="2501" y="1272"/>
                  </a:lnTo>
                  <a:lnTo>
                    <a:pt x="2498" y="1279"/>
                  </a:lnTo>
                  <a:lnTo>
                    <a:pt x="2489" y="1279"/>
                  </a:lnTo>
                  <a:lnTo>
                    <a:pt x="2489" y="1285"/>
                  </a:lnTo>
                  <a:lnTo>
                    <a:pt x="2489" y="1290"/>
                  </a:lnTo>
                  <a:lnTo>
                    <a:pt x="2491" y="1293"/>
                  </a:lnTo>
                  <a:lnTo>
                    <a:pt x="2492" y="1300"/>
                  </a:lnTo>
                  <a:lnTo>
                    <a:pt x="2489" y="1302"/>
                  </a:lnTo>
                  <a:lnTo>
                    <a:pt x="2488" y="1302"/>
                  </a:lnTo>
                  <a:lnTo>
                    <a:pt x="2486" y="1302"/>
                  </a:lnTo>
                  <a:lnTo>
                    <a:pt x="2484" y="1300"/>
                  </a:lnTo>
                  <a:lnTo>
                    <a:pt x="2482" y="1303"/>
                  </a:lnTo>
                  <a:lnTo>
                    <a:pt x="2479" y="1308"/>
                  </a:lnTo>
                  <a:lnTo>
                    <a:pt x="2478" y="1309"/>
                  </a:lnTo>
                  <a:lnTo>
                    <a:pt x="2476" y="1312"/>
                  </a:lnTo>
                  <a:lnTo>
                    <a:pt x="2475" y="1315"/>
                  </a:lnTo>
                  <a:lnTo>
                    <a:pt x="2476" y="1318"/>
                  </a:lnTo>
                  <a:lnTo>
                    <a:pt x="2476" y="1321"/>
                  </a:lnTo>
                  <a:lnTo>
                    <a:pt x="2476" y="1322"/>
                  </a:lnTo>
                  <a:lnTo>
                    <a:pt x="2476" y="1323"/>
                  </a:lnTo>
                  <a:lnTo>
                    <a:pt x="2473" y="1323"/>
                  </a:lnTo>
                  <a:lnTo>
                    <a:pt x="2471" y="1325"/>
                  </a:lnTo>
                  <a:lnTo>
                    <a:pt x="2469" y="1329"/>
                  </a:lnTo>
                  <a:lnTo>
                    <a:pt x="2466" y="1332"/>
                  </a:lnTo>
                  <a:lnTo>
                    <a:pt x="2465" y="1334"/>
                  </a:lnTo>
                  <a:lnTo>
                    <a:pt x="2463" y="1334"/>
                  </a:lnTo>
                  <a:lnTo>
                    <a:pt x="2460" y="1334"/>
                  </a:lnTo>
                  <a:lnTo>
                    <a:pt x="2458" y="1334"/>
                  </a:lnTo>
                  <a:lnTo>
                    <a:pt x="2456" y="1334"/>
                  </a:lnTo>
                  <a:lnTo>
                    <a:pt x="2456" y="1335"/>
                  </a:lnTo>
                  <a:lnTo>
                    <a:pt x="2455" y="1338"/>
                  </a:lnTo>
                  <a:lnTo>
                    <a:pt x="2455" y="1341"/>
                  </a:lnTo>
                  <a:lnTo>
                    <a:pt x="2455" y="1345"/>
                  </a:lnTo>
                  <a:lnTo>
                    <a:pt x="2453" y="1348"/>
                  </a:lnTo>
                  <a:lnTo>
                    <a:pt x="2450" y="1348"/>
                  </a:lnTo>
                  <a:lnTo>
                    <a:pt x="2452" y="1351"/>
                  </a:lnTo>
                  <a:lnTo>
                    <a:pt x="2453" y="1351"/>
                  </a:lnTo>
                  <a:lnTo>
                    <a:pt x="2455" y="1352"/>
                  </a:lnTo>
                  <a:lnTo>
                    <a:pt x="2456" y="1354"/>
                  </a:lnTo>
                  <a:lnTo>
                    <a:pt x="2456" y="1361"/>
                  </a:lnTo>
                  <a:lnTo>
                    <a:pt x="2456" y="1372"/>
                  </a:lnTo>
                  <a:lnTo>
                    <a:pt x="2450" y="1374"/>
                  </a:lnTo>
                  <a:lnTo>
                    <a:pt x="2445" y="1372"/>
                  </a:lnTo>
                  <a:lnTo>
                    <a:pt x="2445" y="1378"/>
                  </a:lnTo>
                  <a:lnTo>
                    <a:pt x="2449" y="1378"/>
                  </a:lnTo>
                  <a:lnTo>
                    <a:pt x="2448" y="1380"/>
                  </a:lnTo>
                  <a:lnTo>
                    <a:pt x="2443" y="1381"/>
                  </a:lnTo>
                  <a:lnTo>
                    <a:pt x="2445" y="1390"/>
                  </a:lnTo>
                  <a:lnTo>
                    <a:pt x="2443" y="1390"/>
                  </a:lnTo>
                  <a:lnTo>
                    <a:pt x="2440" y="1391"/>
                  </a:lnTo>
                  <a:lnTo>
                    <a:pt x="2436" y="1391"/>
                  </a:lnTo>
                  <a:lnTo>
                    <a:pt x="2430" y="1391"/>
                  </a:lnTo>
                  <a:lnTo>
                    <a:pt x="2429" y="1391"/>
                  </a:lnTo>
                  <a:lnTo>
                    <a:pt x="2426" y="1393"/>
                  </a:lnTo>
                  <a:lnTo>
                    <a:pt x="2426" y="1397"/>
                  </a:lnTo>
                  <a:lnTo>
                    <a:pt x="2426" y="1403"/>
                  </a:lnTo>
                  <a:lnTo>
                    <a:pt x="2399" y="1417"/>
                  </a:lnTo>
                  <a:lnTo>
                    <a:pt x="2399" y="1424"/>
                  </a:lnTo>
                  <a:lnTo>
                    <a:pt x="2399" y="1431"/>
                  </a:lnTo>
                  <a:lnTo>
                    <a:pt x="2393" y="1434"/>
                  </a:lnTo>
                  <a:lnTo>
                    <a:pt x="2387" y="1434"/>
                  </a:lnTo>
                  <a:lnTo>
                    <a:pt x="2381" y="1434"/>
                  </a:lnTo>
                  <a:lnTo>
                    <a:pt x="2371" y="1436"/>
                  </a:lnTo>
                  <a:lnTo>
                    <a:pt x="2367" y="1439"/>
                  </a:lnTo>
                  <a:lnTo>
                    <a:pt x="2364" y="1442"/>
                  </a:lnTo>
                  <a:lnTo>
                    <a:pt x="2363" y="1442"/>
                  </a:lnTo>
                  <a:lnTo>
                    <a:pt x="2354" y="1434"/>
                  </a:lnTo>
                  <a:lnTo>
                    <a:pt x="2350" y="1443"/>
                  </a:lnTo>
                  <a:lnTo>
                    <a:pt x="2347" y="1447"/>
                  </a:lnTo>
                  <a:lnTo>
                    <a:pt x="2345" y="1449"/>
                  </a:lnTo>
                  <a:lnTo>
                    <a:pt x="2342" y="1450"/>
                  </a:lnTo>
                  <a:lnTo>
                    <a:pt x="2335" y="1453"/>
                  </a:lnTo>
                  <a:lnTo>
                    <a:pt x="2327" y="1453"/>
                  </a:lnTo>
                  <a:lnTo>
                    <a:pt x="2319" y="1453"/>
                  </a:lnTo>
                  <a:lnTo>
                    <a:pt x="2312" y="1456"/>
                  </a:lnTo>
                  <a:lnTo>
                    <a:pt x="2311" y="1457"/>
                  </a:lnTo>
                  <a:lnTo>
                    <a:pt x="2309" y="1460"/>
                  </a:lnTo>
                  <a:lnTo>
                    <a:pt x="2308" y="1465"/>
                  </a:lnTo>
                  <a:lnTo>
                    <a:pt x="2302" y="1466"/>
                  </a:lnTo>
                  <a:lnTo>
                    <a:pt x="2299" y="1469"/>
                  </a:lnTo>
                  <a:lnTo>
                    <a:pt x="2291" y="1472"/>
                  </a:lnTo>
                  <a:lnTo>
                    <a:pt x="2292" y="1476"/>
                  </a:lnTo>
                  <a:lnTo>
                    <a:pt x="2293" y="1478"/>
                  </a:lnTo>
                  <a:lnTo>
                    <a:pt x="2296" y="1478"/>
                  </a:lnTo>
                  <a:lnTo>
                    <a:pt x="2296" y="1482"/>
                  </a:lnTo>
                  <a:lnTo>
                    <a:pt x="2296" y="1486"/>
                  </a:lnTo>
                  <a:lnTo>
                    <a:pt x="2295" y="1486"/>
                  </a:lnTo>
                  <a:lnTo>
                    <a:pt x="2293" y="1486"/>
                  </a:lnTo>
                  <a:lnTo>
                    <a:pt x="2291" y="1486"/>
                  </a:lnTo>
                  <a:lnTo>
                    <a:pt x="2288" y="1489"/>
                  </a:lnTo>
                  <a:lnTo>
                    <a:pt x="2283" y="1480"/>
                  </a:lnTo>
                  <a:lnTo>
                    <a:pt x="2280" y="1473"/>
                  </a:lnTo>
                  <a:lnTo>
                    <a:pt x="2280" y="1466"/>
                  </a:lnTo>
                  <a:lnTo>
                    <a:pt x="2282" y="1456"/>
                  </a:lnTo>
                  <a:lnTo>
                    <a:pt x="2273" y="1456"/>
                  </a:lnTo>
                  <a:lnTo>
                    <a:pt x="2265" y="1457"/>
                  </a:lnTo>
                  <a:lnTo>
                    <a:pt x="2257" y="1459"/>
                  </a:lnTo>
                  <a:lnTo>
                    <a:pt x="2252" y="1462"/>
                  </a:lnTo>
                  <a:lnTo>
                    <a:pt x="2247" y="1463"/>
                  </a:lnTo>
                  <a:lnTo>
                    <a:pt x="2242" y="1467"/>
                  </a:lnTo>
                  <a:lnTo>
                    <a:pt x="2237" y="1470"/>
                  </a:lnTo>
                  <a:lnTo>
                    <a:pt x="2233" y="1475"/>
                  </a:lnTo>
                  <a:lnTo>
                    <a:pt x="2230" y="1478"/>
                  </a:lnTo>
                  <a:lnTo>
                    <a:pt x="2230" y="1479"/>
                  </a:lnTo>
                  <a:lnTo>
                    <a:pt x="2227" y="1485"/>
                  </a:lnTo>
                  <a:lnTo>
                    <a:pt x="2224" y="1490"/>
                  </a:lnTo>
                  <a:lnTo>
                    <a:pt x="2223" y="1492"/>
                  </a:lnTo>
                  <a:lnTo>
                    <a:pt x="2221" y="1495"/>
                  </a:lnTo>
                  <a:lnTo>
                    <a:pt x="2220" y="1495"/>
                  </a:lnTo>
                  <a:lnTo>
                    <a:pt x="2217" y="1496"/>
                  </a:lnTo>
                  <a:lnTo>
                    <a:pt x="2214" y="1496"/>
                  </a:lnTo>
                  <a:lnTo>
                    <a:pt x="2213" y="1498"/>
                  </a:lnTo>
                  <a:lnTo>
                    <a:pt x="2210" y="1508"/>
                  </a:lnTo>
                  <a:lnTo>
                    <a:pt x="2208" y="1518"/>
                  </a:lnTo>
                  <a:lnTo>
                    <a:pt x="2208" y="1522"/>
                  </a:lnTo>
                  <a:lnTo>
                    <a:pt x="2210" y="1528"/>
                  </a:lnTo>
                  <a:lnTo>
                    <a:pt x="2211" y="1532"/>
                  </a:lnTo>
                  <a:lnTo>
                    <a:pt x="2213" y="1537"/>
                  </a:lnTo>
                  <a:lnTo>
                    <a:pt x="2214" y="1538"/>
                  </a:lnTo>
                  <a:lnTo>
                    <a:pt x="2217" y="1538"/>
                  </a:lnTo>
                  <a:lnTo>
                    <a:pt x="2220" y="1539"/>
                  </a:lnTo>
                  <a:lnTo>
                    <a:pt x="2221" y="1541"/>
                  </a:lnTo>
                  <a:lnTo>
                    <a:pt x="2223" y="1544"/>
                  </a:lnTo>
                  <a:lnTo>
                    <a:pt x="2223" y="1548"/>
                  </a:lnTo>
                  <a:lnTo>
                    <a:pt x="2223" y="1550"/>
                  </a:lnTo>
                  <a:lnTo>
                    <a:pt x="2224" y="1552"/>
                  </a:lnTo>
                  <a:lnTo>
                    <a:pt x="2227" y="1554"/>
                  </a:lnTo>
                  <a:lnTo>
                    <a:pt x="2232" y="1555"/>
                  </a:lnTo>
                  <a:lnTo>
                    <a:pt x="2236" y="1557"/>
                  </a:lnTo>
                  <a:lnTo>
                    <a:pt x="2239" y="1558"/>
                  </a:lnTo>
                  <a:lnTo>
                    <a:pt x="2239" y="1560"/>
                  </a:lnTo>
                  <a:lnTo>
                    <a:pt x="2239" y="1562"/>
                  </a:lnTo>
                  <a:lnTo>
                    <a:pt x="2237" y="1564"/>
                  </a:lnTo>
                  <a:lnTo>
                    <a:pt x="2239" y="1567"/>
                  </a:lnTo>
                  <a:lnTo>
                    <a:pt x="2242" y="1570"/>
                  </a:lnTo>
                  <a:lnTo>
                    <a:pt x="2246" y="1575"/>
                  </a:lnTo>
                  <a:lnTo>
                    <a:pt x="2255" y="1583"/>
                  </a:lnTo>
                  <a:lnTo>
                    <a:pt x="2255" y="1586"/>
                  </a:lnTo>
                  <a:lnTo>
                    <a:pt x="2255" y="1588"/>
                  </a:lnTo>
                  <a:lnTo>
                    <a:pt x="2255" y="1591"/>
                  </a:lnTo>
                  <a:lnTo>
                    <a:pt x="2255" y="1594"/>
                  </a:lnTo>
                  <a:lnTo>
                    <a:pt x="2256" y="1596"/>
                  </a:lnTo>
                  <a:lnTo>
                    <a:pt x="2256" y="1597"/>
                  </a:lnTo>
                  <a:lnTo>
                    <a:pt x="2260" y="1598"/>
                  </a:lnTo>
                  <a:lnTo>
                    <a:pt x="2263" y="1600"/>
                  </a:lnTo>
                  <a:lnTo>
                    <a:pt x="2266" y="1603"/>
                  </a:lnTo>
                  <a:lnTo>
                    <a:pt x="2272" y="1624"/>
                  </a:lnTo>
                  <a:lnTo>
                    <a:pt x="2275" y="1639"/>
                  </a:lnTo>
                  <a:lnTo>
                    <a:pt x="2276" y="1650"/>
                  </a:lnTo>
                  <a:lnTo>
                    <a:pt x="2276" y="1662"/>
                  </a:lnTo>
                  <a:lnTo>
                    <a:pt x="2276" y="1668"/>
                  </a:lnTo>
                  <a:lnTo>
                    <a:pt x="2275" y="1672"/>
                  </a:lnTo>
                  <a:lnTo>
                    <a:pt x="2272" y="1681"/>
                  </a:lnTo>
                  <a:lnTo>
                    <a:pt x="2269" y="1685"/>
                  </a:lnTo>
                  <a:lnTo>
                    <a:pt x="2266" y="1689"/>
                  </a:lnTo>
                  <a:lnTo>
                    <a:pt x="2262" y="1693"/>
                  </a:lnTo>
                  <a:lnTo>
                    <a:pt x="2257" y="1698"/>
                  </a:lnTo>
                  <a:lnTo>
                    <a:pt x="2252" y="1701"/>
                  </a:lnTo>
                  <a:lnTo>
                    <a:pt x="2246" y="1705"/>
                  </a:lnTo>
                  <a:lnTo>
                    <a:pt x="2240" y="1706"/>
                  </a:lnTo>
                  <a:lnTo>
                    <a:pt x="2239" y="1706"/>
                  </a:lnTo>
                  <a:lnTo>
                    <a:pt x="2237" y="1706"/>
                  </a:lnTo>
                  <a:lnTo>
                    <a:pt x="2236" y="1706"/>
                  </a:lnTo>
                  <a:lnTo>
                    <a:pt x="2233" y="1708"/>
                  </a:lnTo>
                  <a:lnTo>
                    <a:pt x="2233" y="1709"/>
                  </a:lnTo>
                  <a:lnTo>
                    <a:pt x="2236" y="1712"/>
                  </a:lnTo>
                  <a:lnTo>
                    <a:pt x="2227" y="1714"/>
                  </a:lnTo>
                  <a:lnTo>
                    <a:pt x="2216" y="1712"/>
                  </a:lnTo>
                  <a:lnTo>
                    <a:pt x="2216" y="1711"/>
                  </a:lnTo>
                  <a:lnTo>
                    <a:pt x="2210" y="1708"/>
                  </a:lnTo>
                  <a:lnTo>
                    <a:pt x="2208" y="1709"/>
                  </a:lnTo>
                  <a:lnTo>
                    <a:pt x="2210" y="1711"/>
                  </a:lnTo>
                  <a:lnTo>
                    <a:pt x="2213" y="1715"/>
                  </a:lnTo>
                  <a:lnTo>
                    <a:pt x="2214" y="1717"/>
                  </a:lnTo>
                  <a:lnTo>
                    <a:pt x="2214" y="1718"/>
                  </a:lnTo>
                  <a:lnTo>
                    <a:pt x="2217" y="1719"/>
                  </a:lnTo>
                  <a:lnTo>
                    <a:pt x="2221" y="1721"/>
                  </a:lnTo>
                  <a:lnTo>
                    <a:pt x="2220" y="1725"/>
                  </a:lnTo>
                  <a:lnTo>
                    <a:pt x="2219" y="1728"/>
                  </a:lnTo>
                  <a:lnTo>
                    <a:pt x="2219" y="1729"/>
                  </a:lnTo>
                  <a:lnTo>
                    <a:pt x="2217" y="1728"/>
                  </a:lnTo>
                  <a:lnTo>
                    <a:pt x="2214" y="1727"/>
                  </a:lnTo>
                  <a:lnTo>
                    <a:pt x="2210" y="1724"/>
                  </a:lnTo>
                  <a:lnTo>
                    <a:pt x="2210" y="1725"/>
                  </a:lnTo>
                  <a:lnTo>
                    <a:pt x="2210" y="1727"/>
                  </a:lnTo>
                  <a:lnTo>
                    <a:pt x="2210" y="1731"/>
                  </a:lnTo>
                  <a:lnTo>
                    <a:pt x="2213" y="1738"/>
                  </a:lnTo>
                  <a:lnTo>
                    <a:pt x="2211" y="1738"/>
                  </a:lnTo>
                  <a:lnTo>
                    <a:pt x="2208" y="1738"/>
                  </a:lnTo>
                  <a:lnTo>
                    <a:pt x="2207" y="1738"/>
                  </a:lnTo>
                  <a:lnTo>
                    <a:pt x="2204" y="1738"/>
                  </a:lnTo>
                  <a:lnTo>
                    <a:pt x="2204" y="1744"/>
                  </a:lnTo>
                  <a:lnTo>
                    <a:pt x="2200" y="1745"/>
                  </a:lnTo>
                  <a:lnTo>
                    <a:pt x="2194" y="1748"/>
                  </a:lnTo>
                  <a:lnTo>
                    <a:pt x="2194" y="1747"/>
                  </a:lnTo>
                  <a:lnTo>
                    <a:pt x="2196" y="1745"/>
                  </a:lnTo>
                  <a:lnTo>
                    <a:pt x="2197" y="1744"/>
                  </a:lnTo>
                  <a:lnTo>
                    <a:pt x="2193" y="1741"/>
                  </a:lnTo>
                  <a:lnTo>
                    <a:pt x="2191" y="1738"/>
                  </a:lnTo>
                  <a:lnTo>
                    <a:pt x="2190" y="1735"/>
                  </a:lnTo>
                  <a:lnTo>
                    <a:pt x="2190" y="1731"/>
                  </a:lnTo>
                  <a:lnTo>
                    <a:pt x="2190" y="1722"/>
                  </a:lnTo>
                  <a:lnTo>
                    <a:pt x="2191" y="1712"/>
                  </a:lnTo>
                  <a:lnTo>
                    <a:pt x="2185" y="1711"/>
                  </a:lnTo>
                  <a:lnTo>
                    <a:pt x="2174" y="1708"/>
                  </a:lnTo>
                  <a:lnTo>
                    <a:pt x="2177" y="1699"/>
                  </a:lnTo>
                  <a:lnTo>
                    <a:pt x="2175" y="1698"/>
                  </a:lnTo>
                  <a:lnTo>
                    <a:pt x="2172" y="1699"/>
                  </a:lnTo>
                  <a:lnTo>
                    <a:pt x="2170" y="1702"/>
                  </a:lnTo>
                  <a:lnTo>
                    <a:pt x="2164" y="1691"/>
                  </a:lnTo>
                  <a:lnTo>
                    <a:pt x="2158" y="1679"/>
                  </a:lnTo>
                  <a:lnTo>
                    <a:pt x="2155" y="1679"/>
                  </a:lnTo>
                  <a:lnTo>
                    <a:pt x="2155" y="1678"/>
                  </a:lnTo>
                  <a:lnTo>
                    <a:pt x="2155" y="1675"/>
                  </a:lnTo>
                  <a:lnTo>
                    <a:pt x="2155" y="1673"/>
                  </a:lnTo>
                  <a:lnTo>
                    <a:pt x="2155" y="1672"/>
                  </a:lnTo>
                  <a:lnTo>
                    <a:pt x="2152" y="1670"/>
                  </a:lnTo>
                  <a:lnTo>
                    <a:pt x="2149" y="1669"/>
                  </a:lnTo>
                  <a:lnTo>
                    <a:pt x="2147" y="1668"/>
                  </a:lnTo>
                  <a:lnTo>
                    <a:pt x="2144" y="1666"/>
                  </a:lnTo>
                  <a:lnTo>
                    <a:pt x="2144" y="1663"/>
                  </a:lnTo>
                  <a:lnTo>
                    <a:pt x="2144" y="1662"/>
                  </a:lnTo>
                  <a:lnTo>
                    <a:pt x="2145" y="1659"/>
                  </a:lnTo>
                  <a:lnTo>
                    <a:pt x="2144" y="1657"/>
                  </a:lnTo>
                  <a:lnTo>
                    <a:pt x="2138" y="1660"/>
                  </a:lnTo>
                  <a:lnTo>
                    <a:pt x="2134" y="1662"/>
                  </a:lnTo>
                  <a:lnTo>
                    <a:pt x="2132" y="1660"/>
                  </a:lnTo>
                  <a:lnTo>
                    <a:pt x="2131" y="1660"/>
                  </a:lnTo>
                  <a:lnTo>
                    <a:pt x="2129" y="1659"/>
                  </a:lnTo>
                  <a:lnTo>
                    <a:pt x="2128" y="1657"/>
                  </a:lnTo>
                  <a:lnTo>
                    <a:pt x="2128" y="1655"/>
                  </a:lnTo>
                  <a:lnTo>
                    <a:pt x="2128" y="1646"/>
                  </a:lnTo>
                  <a:lnTo>
                    <a:pt x="2125" y="1646"/>
                  </a:lnTo>
                  <a:lnTo>
                    <a:pt x="2124" y="1646"/>
                  </a:lnTo>
                  <a:lnTo>
                    <a:pt x="2122" y="1643"/>
                  </a:lnTo>
                  <a:lnTo>
                    <a:pt x="2108" y="1646"/>
                  </a:lnTo>
                  <a:lnTo>
                    <a:pt x="2108" y="1652"/>
                  </a:lnTo>
                  <a:lnTo>
                    <a:pt x="2111" y="1675"/>
                  </a:lnTo>
                  <a:lnTo>
                    <a:pt x="2102" y="1705"/>
                  </a:lnTo>
                  <a:lnTo>
                    <a:pt x="2099" y="1714"/>
                  </a:lnTo>
                  <a:lnTo>
                    <a:pt x="2098" y="1722"/>
                  </a:lnTo>
                  <a:lnTo>
                    <a:pt x="2096" y="1731"/>
                  </a:lnTo>
                  <a:lnTo>
                    <a:pt x="2096" y="1734"/>
                  </a:lnTo>
                  <a:lnTo>
                    <a:pt x="2098" y="1738"/>
                  </a:lnTo>
                  <a:lnTo>
                    <a:pt x="2100" y="1738"/>
                  </a:lnTo>
                  <a:lnTo>
                    <a:pt x="2102" y="1745"/>
                  </a:lnTo>
                  <a:lnTo>
                    <a:pt x="2105" y="1754"/>
                  </a:lnTo>
                  <a:lnTo>
                    <a:pt x="2113" y="1754"/>
                  </a:lnTo>
                  <a:lnTo>
                    <a:pt x="2115" y="1760"/>
                  </a:lnTo>
                  <a:lnTo>
                    <a:pt x="2116" y="1765"/>
                  </a:lnTo>
                  <a:lnTo>
                    <a:pt x="2116" y="1771"/>
                  </a:lnTo>
                  <a:lnTo>
                    <a:pt x="2118" y="1774"/>
                  </a:lnTo>
                  <a:lnTo>
                    <a:pt x="2119" y="1777"/>
                  </a:lnTo>
                  <a:lnTo>
                    <a:pt x="2121" y="1777"/>
                  </a:lnTo>
                  <a:lnTo>
                    <a:pt x="2122" y="1778"/>
                  </a:lnTo>
                  <a:lnTo>
                    <a:pt x="2125" y="1780"/>
                  </a:lnTo>
                  <a:lnTo>
                    <a:pt x="2129" y="1780"/>
                  </a:lnTo>
                  <a:lnTo>
                    <a:pt x="2134" y="1781"/>
                  </a:lnTo>
                  <a:lnTo>
                    <a:pt x="2136" y="1786"/>
                  </a:lnTo>
                  <a:lnTo>
                    <a:pt x="2139" y="1791"/>
                  </a:lnTo>
                  <a:lnTo>
                    <a:pt x="2141" y="1796"/>
                  </a:lnTo>
                  <a:lnTo>
                    <a:pt x="2144" y="1801"/>
                  </a:lnTo>
                  <a:lnTo>
                    <a:pt x="2147" y="1804"/>
                  </a:lnTo>
                  <a:lnTo>
                    <a:pt x="2151" y="1806"/>
                  </a:lnTo>
                  <a:lnTo>
                    <a:pt x="2155" y="1807"/>
                  </a:lnTo>
                  <a:lnTo>
                    <a:pt x="2158" y="1810"/>
                  </a:lnTo>
                  <a:lnTo>
                    <a:pt x="2161" y="1814"/>
                  </a:lnTo>
                  <a:lnTo>
                    <a:pt x="2164" y="1820"/>
                  </a:lnTo>
                  <a:lnTo>
                    <a:pt x="2167" y="1826"/>
                  </a:lnTo>
                  <a:lnTo>
                    <a:pt x="2168" y="1832"/>
                  </a:lnTo>
                  <a:lnTo>
                    <a:pt x="2171" y="1843"/>
                  </a:lnTo>
                  <a:lnTo>
                    <a:pt x="2171" y="1856"/>
                  </a:lnTo>
                  <a:lnTo>
                    <a:pt x="2170" y="1856"/>
                  </a:lnTo>
                  <a:lnTo>
                    <a:pt x="2171" y="1879"/>
                  </a:lnTo>
                  <a:lnTo>
                    <a:pt x="2177" y="1879"/>
                  </a:lnTo>
                  <a:lnTo>
                    <a:pt x="2180" y="1885"/>
                  </a:lnTo>
                  <a:lnTo>
                    <a:pt x="2180" y="1889"/>
                  </a:lnTo>
                  <a:lnTo>
                    <a:pt x="2183" y="1901"/>
                  </a:lnTo>
                  <a:lnTo>
                    <a:pt x="2175" y="1902"/>
                  </a:lnTo>
                  <a:lnTo>
                    <a:pt x="2170" y="1904"/>
                  </a:lnTo>
                  <a:lnTo>
                    <a:pt x="2164" y="1904"/>
                  </a:lnTo>
                  <a:lnTo>
                    <a:pt x="2160" y="1902"/>
                  </a:lnTo>
                  <a:lnTo>
                    <a:pt x="2157" y="1899"/>
                  </a:lnTo>
                  <a:lnTo>
                    <a:pt x="2152" y="1897"/>
                  </a:lnTo>
                  <a:lnTo>
                    <a:pt x="2144" y="1886"/>
                  </a:lnTo>
                  <a:lnTo>
                    <a:pt x="2142" y="1885"/>
                  </a:lnTo>
                  <a:lnTo>
                    <a:pt x="2138" y="1885"/>
                  </a:lnTo>
                  <a:lnTo>
                    <a:pt x="2135" y="1884"/>
                  </a:lnTo>
                  <a:lnTo>
                    <a:pt x="2134" y="1882"/>
                  </a:lnTo>
                  <a:lnTo>
                    <a:pt x="2132" y="1879"/>
                  </a:lnTo>
                  <a:lnTo>
                    <a:pt x="2132" y="1876"/>
                  </a:lnTo>
                  <a:lnTo>
                    <a:pt x="2134" y="1873"/>
                  </a:lnTo>
                  <a:lnTo>
                    <a:pt x="2134" y="1871"/>
                  </a:lnTo>
                  <a:lnTo>
                    <a:pt x="2132" y="1868"/>
                  </a:lnTo>
                  <a:lnTo>
                    <a:pt x="2129" y="1865"/>
                  </a:lnTo>
                  <a:lnTo>
                    <a:pt x="2125" y="1862"/>
                  </a:lnTo>
                  <a:lnTo>
                    <a:pt x="2122" y="1856"/>
                  </a:lnTo>
                  <a:lnTo>
                    <a:pt x="2121" y="1849"/>
                  </a:lnTo>
                  <a:lnTo>
                    <a:pt x="2119" y="1835"/>
                  </a:lnTo>
                  <a:lnTo>
                    <a:pt x="2116" y="1835"/>
                  </a:lnTo>
                  <a:lnTo>
                    <a:pt x="2115" y="1827"/>
                  </a:lnTo>
                  <a:lnTo>
                    <a:pt x="2115" y="1820"/>
                  </a:lnTo>
                  <a:lnTo>
                    <a:pt x="2116" y="1809"/>
                  </a:lnTo>
                  <a:lnTo>
                    <a:pt x="2115" y="1801"/>
                  </a:lnTo>
                  <a:lnTo>
                    <a:pt x="2113" y="1793"/>
                  </a:lnTo>
                  <a:lnTo>
                    <a:pt x="2111" y="1787"/>
                  </a:lnTo>
                  <a:lnTo>
                    <a:pt x="2106" y="1781"/>
                  </a:lnTo>
                  <a:lnTo>
                    <a:pt x="2096" y="1768"/>
                  </a:lnTo>
                  <a:lnTo>
                    <a:pt x="2086" y="1757"/>
                  </a:lnTo>
                  <a:lnTo>
                    <a:pt x="2082" y="1751"/>
                  </a:lnTo>
                  <a:lnTo>
                    <a:pt x="2080" y="1745"/>
                  </a:lnTo>
                  <a:lnTo>
                    <a:pt x="2080" y="1742"/>
                  </a:lnTo>
                  <a:lnTo>
                    <a:pt x="2082" y="1740"/>
                  </a:lnTo>
                  <a:lnTo>
                    <a:pt x="2083" y="1734"/>
                  </a:lnTo>
                  <a:lnTo>
                    <a:pt x="2088" y="1731"/>
                  </a:lnTo>
                  <a:lnTo>
                    <a:pt x="2088" y="1728"/>
                  </a:lnTo>
                  <a:lnTo>
                    <a:pt x="2089" y="1727"/>
                  </a:lnTo>
                  <a:lnTo>
                    <a:pt x="2089" y="1714"/>
                  </a:lnTo>
                  <a:lnTo>
                    <a:pt x="2089" y="1702"/>
                  </a:lnTo>
                  <a:lnTo>
                    <a:pt x="2092" y="1702"/>
                  </a:lnTo>
                  <a:lnTo>
                    <a:pt x="2090" y="1691"/>
                  </a:lnTo>
                  <a:lnTo>
                    <a:pt x="2089" y="1679"/>
                  </a:lnTo>
                  <a:lnTo>
                    <a:pt x="2080" y="1676"/>
                  </a:lnTo>
                  <a:lnTo>
                    <a:pt x="2082" y="1675"/>
                  </a:lnTo>
                  <a:lnTo>
                    <a:pt x="2083" y="1670"/>
                  </a:lnTo>
                  <a:lnTo>
                    <a:pt x="2085" y="1666"/>
                  </a:lnTo>
                  <a:lnTo>
                    <a:pt x="2086" y="1663"/>
                  </a:lnTo>
                  <a:lnTo>
                    <a:pt x="2086" y="1660"/>
                  </a:lnTo>
                  <a:lnTo>
                    <a:pt x="2083" y="1660"/>
                  </a:lnTo>
                  <a:lnTo>
                    <a:pt x="2083" y="1649"/>
                  </a:lnTo>
                  <a:lnTo>
                    <a:pt x="2082" y="1642"/>
                  </a:lnTo>
                  <a:lnTo>
                    <a:pt x="2080" y="1636"/>
                  </a:lnTo>
                  <a:lnTo>
                    <a:pt x="2075" y="1636"/>
                  </a:lnTo>
                  <a:lnTo>
                    <a:pt x="2073" y="1630"/>
                  </a:lnTo>
                  <a:lnTo>
                    <a:pt x="2072" y="1627"/>
                  </a:lnTo>
                  <a:lnTo>
                    <a:pt x="2070" y="1620"/>
                  </a:lnTo>
                  <a:lnTo>
                    <a:pt x="2070" y="1613"/>
                  </a:lnTo>
                  <a:lnTo>
                    <a:pt x="2070" y="1607"/>
                  </a:lnTo>
                  <a:lnTo>
                    <a:pt x="2070" y="1603"/>
                  </a:lnTo>
                  <a:lnTo>
                    <a:pt x="2069" y="1600"/>
                  </a:lnTo>
                  <a:lnTo>
                    <a:pt x="2066" y="1596"/>
                  </a:lnTo>
                  <a:lnTo>
                    <a:pt x="2063" y="1593"/>
                  </a:lnTo>
                  <a:lnTo>
                    <a:pt x="2062" y="1591"/>
                  </a:lnTo>
                  <a:lnTo>
                    <a:pt x="2062" y="1588"/>
                  </a:lnTo>
                  <a:lnTo>
                    <a:pt x="2062" y="1587"/>
                  </a:lnTo>
                  <a:lnTo>
                    <a:pt x="2063" y="1584"/>
                  </a:lnTo>
                  <a:lnTo>
                    <a:pt x="2064" y="1580"/>
                  </a:lnTo>
                  <a:lnTo>
                    <a:pt x="2064" y="1577"/>
                  </a:lnTo>
                  <a:lnTo>
                    <a:pt x="2064" y="1574"/>
                  </a:lnTo>
                  <a:lnTo>
                    <a:pt x="2059" y="1574"/>
                  </a:lnTo>
                  <a:lnTo>
                    <a:pt x="2053" y="1568"/>
                  </a:lnTo>
                  <a:lnTo>
                    <a:pt x="2047" y="1561"/>
                  </a:lnTo>
                  <a:lnTo>
                    <a:pt x="2041" y="1561"/>
                  </a:lnTo>
                  <a:lnTo>
                    <a:pt x="2041" y="1564"/>
                  </a:lnTo>
                  <a:lnTo>
                    <a:pt x="2041" y="1567"/>
                  </a:lnTo>
                  <a:lnTo>
                    <a:pt x="2041" y="1570"/>
                  </a:lnTo>
                  <a:lnTo>
                    <a:pt x="2041" y="1573"/>
                  </a:lnTo>
                  <a:lnTo>
                    <a:pt x="2039" y="1577"/>
                  </a:lnTo>
                  <a:lnTo>
                    <a:pt x="2037" y="1578"/>
                  </a:lnTo>
                  <a:lnTo>
                    <a:pt x="2034" y="1580"/>
                  </a:lnTo>
                  <a:lnTo>
                    <a:pt x="2033" y="1581"/>
                  </a:lnTo>
                  <a:lnTo>
                    <a:pt x="2030" y="1583"/>
                  </a:lnTo>
                  <a:lnTo>
                    <a:pt x="2024" y="1584"/>
                  </a:lnTo>
                  <a:lnTo>
                    <a:pt x="2013" y="1584"/>
                  </a:lnTo>
                  <a:lnTo>
                    <a:pt x="2003" y="1583"/>
                  </a:lnTo>
                  <a:lnTo>
                    <a:pt x="2003" y="1574"/>
                  </a:lnTo>
                  <a:lnTo>
                    <a:pt x="2003" y="1571"/>
                  </a:lnTo>
                  <a:lnTo>
                    <a:pt x="2003" y="1567"/>
                  </a:lnTo>
                  <a:lnTo>
                    <a:pt x="2005" y="1561"/>
                  </a:lnTo>
                  <a:lnTo>
                    <a:pt x="2008" y="1555"/>
                  </a:lnTo>
                  <a:lnTo>
                    <a:pt x="2010" y="1552"/>
                  </a:lnTo>
                  <a:lnTo>
                    <a:pt x="2011" y="1548"/>
                  </a:lnTo>
                  <a:lnTo>
                    <a:pt x="2011" y="1545"/>
                  </a:lnTo>
                  <a:lnTo>
                    <a:pt x="2011" y="1541"/>
                  </a:lnTo>
                  <a:lnTo>
                    <a:pt x="2010" y="1538"/>
                  </a:lnTo>
                  <a:lnTo>
                    <a:pt x="2005" y="1534"/>
                  </a:lnTo>
                  <a:lnTo>
                    <a:pt x="2003" y="1531"/>
                  </a:lnTo>
                  <a:lnTo>
                    <a:pt x="2000" y="1528"/>
                  </a:lnTo>
                  <a:lnTo>
                    <a:pt x="1998" y="1518"/>
                  </a:lnTo>
                  <a:lnTo>
                    <a:pt x="1997" y="1509"/>
                  </a:lnTo>
                  <a:lnTo>
                    <a:pt x="1997" y="1501"/>
                  </a:lnTo>
                  <a:lnTo>
                    <a:pt x="1995" y="1492"/>
                  </a:lnTo>
                  <a:lnTo>
                    <a:pt x="1990" y="1492"/>
                  </a:lnTo>
                  <a:lnTo>
                    <a:pt x="1988" y="1493"/>
                  </a:lnTo>
                  <a:lnTo>
                    <a:pt x="1985" y="1495"/>
                  </a:lnTo>
                  <a:lnTo>
                    <a:pt x="1984" y="1495"/>
                  </a:lnTo>
                  <a:lnTo>
                    <a:pt x="1985" y="1495"/>
                  </a:lnTo>
                  <a:lnTo>
                    <a:pt x="1985" y="1496"/>
                  </a:lnTo>
                  <a:lnTo>
                    <a:pt x="1982" y="1496"/>
                  </a:lnTo>
                  <a:lnTo>
                    <a:pt x="1978" y="1498"/>
                  </a:lnTo>
                  <a:lnTo>
                    <a:pt x="1978" y="1492"/>
                  </a:lnTo>
                  <a:lnTo>
                    <a:pt x="1977" y="1486"/>
                  </a:lnTo>
                  <a:lnTo>
                    <a:pt x="1975" y="1485"/>
                  </a:lnTo>
                  <a:lnTo>
                    <a:pt x="1974" y="1483"/>
                  </a:lnTo>
                  <a:lnTo>
                    <a:pt x="1971" y="1482"/>
                  </a:lnTo>
                  <a:lnTo>
                    <a:pt x="1969" y="1480"/>
                  </a:lnTo>
                  <a:lnTo>
                    <a:pt x="1967" y="1470"/>
                  </a:lnTo>
                  <a:lnTo>
                    <a:pt x="1965" y="1463"/>
                  </a:lnTo>
                  <a:lnTo>
                    <a:pt x="1964" y="1450"/>
                  </a:lnTo>
                  <a:lnTo>
                    <a:pt x="1962" y="1447"/>
                  </a:lnTo>
                  <a:lnTo>
                    <a:pt x="1962" y="1444"/>
                  </a:lnTo>
                  <a:lnTo>
                    <a:pt x="1961" y="1442"/>
                  </a:lnTo>
                  <a:lnTo>
                    <a:pt x="1958" y="1439"/>
                  </a:lnTo>
                  <a:lnTo>
                    <a:pt x="1952" y="1434"/>
                  </a:lnTo>
                  <a:lnTo>
                    <a:pt x="1948" y="1431"/>
                  </a:lnTo>
                  <a:lnTo>
                    <a:pt x="1942" y="1429"/>
                  </a:lnTo>
                  <a:lnTo>
                    <a:pt x="1939" y="1442"/>
                  </a:lnTo>
                  <a:lnTo>
                    <a:pt x="1936" y="1456"/>
                  </a:lnTo>
                  <a:lnTo>
                    <a:pt x="1932" y="1456"/>
                  </a:lnTo>
                  <a:lnTo>
                    <a:pt x="1931" y="1454"/>
                  </a:lnTo>
                  <a:lnTo>
                    <a:pt x="1931" y="1453"/>
                  </a:lnTo>
                  <a:lnTo>
                    <a:pt x="1906" y="1467"/>
                  </a:lnTo>
                  <a:lnTo>
                    <a:pt x="1900" y="1462"/>
                  </a:lnTo>
                  <a:lnTo>
                    <a:pt x="1895" y="1459"/>
                  </a:lnTo>
                  <a:lnTo>
                    <a:pt x="1892" y="1459"/>
                  </a:lnTo>
                  <a:lnTo>
                    <a:pt x="1890" y="1459"/>
                  </a:lnTo>
                  <a:lnTo>
                    <a:pt x="1890" y="1465"/>
                  </a:lnTo>
                  <a:lnTo>
                    <a:pt x="1882" y="1469"/>
                  </a:lnTo>
                  <a:lnTo>
                    <a:pt x="1880" y="1470"/>
                  </a:lnTo>
                  <a:lnTo>
                    <a:pt x="1879" y="1472"/>
                  </a:lnTo>
                  <a:lnTo>
                    <a:pt x="1876" y="1478"/>
                  </a:lnTo>
                  <a:lnTo>
                    <a:pt x="1874" y="1478"/>
                  </a:lnTo>
                  <a:lnTo>
                    <a:pt x="1873" y="1479"/>
                  </a:lnTo>
                  <a:lnTo>
                    <a:pt x="1872" y="1479"/>
                  </a:lnTo>
                  <a:lnTo>
                    <a:pt x="1873" y="1480"/>
                  </a:lnTo>
                  <a:lnTo>
                    <a:pt x="1874" y="1482"/>
                  </a:lnTo>
                  <a:lnTo>
                    <a:pt x="1876" y="1483"/>
                  </a:lnTo>
                  <a:lnTo>
                    <a:pt x="1877" y="1486"/>
                  </a:lnTo>
                  <a:lnTo>
                    <a:pt x="1876" y="1489"/>
                  </a:lnTo>
                  <a:lnTo>
                    <a:pt x="1872" y="1493"/>
                  </a:lnTo>
                  <a:lnTo>
                    <a:pt x="1864" y="1501"/>
                  </a:lnTo>
                  <a:lnTo>
                    <a:pt x="1857" y="1505"/>
                  </a:lnTo>
                  <a:lnTo>
                    <a:pt x="1851" y="1508"/>
                  </a:lnTo>
                  <a:lnTo>
                    <a:pt x="1848" y="1508"/>
                  </a:lnTo>
                  <a:lnTo>
                    <a:pt x="1846" y="1508"/>
                  </a:lnTo>
                  <a:lnTo>
                    <a:pt x="1843" y="1508"/>
                  </a:lnTo>
                  <a:lnTo>
                    <a:pt x="1841" y="1508"/>
                  </a:lnTo>
                  <a:lnTo>
                    <a:pt x="1840" y="1508"/>
                  </a:lnTo>
                  <a:lnTo>
                    <a:pt x="1840" y="1509"/>
                  </a:lnTo>
                  <a:lnTo>
                    <a:pt x="1841" y="1511"/>
                  </a:lnTo>
                  <a:lnTo>
                    <a:pt x="1843" y="1514"/>
                  </a:lnTo>
                  <a:lnTo>
                    <a:pt x="1841" y="1515"/>
                  </a:lnTo>
                  <a:lnTo>
                    <a:pt x="1838" y="1515"/>
                  </a:lnTo>
                  <a:lnTo>
                    <a:pt x="1837" y="1515"/>
                  </a:lnTo>
                  <a:lnTo>
                    <a:pt x="1834" y="1516"/>
                  </a:lnTo>
                  <a:lnTo>
                    <a:pt x="1833" y="1519"/>
                  </a:lnTo>
                  <a:lnTo>
                    <a:pt x="1831" y="1522"/>
                  </a:lnTo>
                  <a:lnTo>
                    <a:pt x="1827" y="1528"/>
                  </a:lnTo>
                  <a:lnTo>
                    <a:pt x="1824" y="1535"/>
                  </a:lnTo>
                  <a:lnTo>
                    <a:pt x="1823" y="1539"/>
                  </a:lnTo>
                  <a:lnTo>
                    <a:pt x="1821" y="1541"/>
                  </a:lnTo>
                  <a:lnTo>
                    <a:pt x="1817" y="1544"/>
                  </a:lnTo>
                  <a:lnTo>
                    <a:pt x="1812" y="1545"/>
                  </a:lnTo>
                  <a:lnTo>
                    <a:pt x="1810" y="1547"/>
                  </a:lnTo>
                  <a:lnTo>
                    <a:pt x="1808" y="1548"/>
                  </a:lnTo>
                  <a:lnTo>
                    <a:pt x="1807" y="1550"/>
                  </a:lnTo>
                  <a:lnTo>
                    <a:pt x="1807" y="1555"/>
                  </a:lnTo>
                  <a:lnTo>
                    <a:pt x="1802" y="1557"/>
                  </a:lnTo>
                  <a:lnTo>
                    <a:pt x="1798" y="1557"/>
                  </a:lnTo>
                  <a:lnTo>
                    <a:pt x="1794" y="1557"/>
                  </a:lnTo>
                  <a:lnTo>
                    <a:pt x="1791" y="1558"/>
                  </a:lnTo>
                  <a:lnTo>
                    <a:pt x="1788" y="1561"/>
                  </a:lnTo>
                  <a:lnTo>
                    <a:pt x="1787" y="1565"/>
                  </a:lnTo>
                  <a:lnTo>
                    <a:pt x="1787" y="1570"/>
                  </a:lnTo>
                  <a:lnTo>
                    <a:pt x="1787" y="1573"/>
                  </a:lnTo>
                  <a:lnTo>
                    <a:pt x="1785" y="1574"/>
                  </a:lnTo>
                  <a:lnTo>
                    <a:pt x="1782" y="1577"/>
                  </a:lnTo>
                  <a:lnTo>
                    <a:pt x="1778" y="1578"/>
                  </a:lnTo>
                  <a:lnTo>
                    <a:pt x="1775" y="1578"/>
                  </a:lnTo>
                  <a:lnTo>
                    <a:pt x="1771" y="1580"/>
                  </a:lnTo>
                  <a:lnTo>
                    <a:pt x="1769" y="1583"/>
                  </a:lnTo>
                  <a:lnTo>
                    <a:pt x="1768" y="1586"/>
                  </a:lnTo>
                  <a:lnTo>
                    <a:pt x="1765" y="1590"/>
                  </a:lnTo>
                  <a:lnTo>
                    <a:pt x="1764" y="1590"/>
                  </a:lnTo>
                  <a:lnTo>
                    <a:pt x="1762" y="1591"/>
                  </a:lnTo>
                  <a:lnTo>
                    <a:pt x="1761" y="1591"/>
                  </a:lnTo>
                  <a:lnTo>
                    <a:pt x="1756" y="1591"/>
                  </a:lnTo>
                  <a:lnTo>
                    <a:pt x="1753" y="1591"/>
                  </a:lnTo>
                  <a:lnTo>
                    <a:pt x="1752" y="1591"/>
                  </a:lnTo>
                  <a:lnTo>
                    <a:pt x="1751" y="1593"/>
                  </a:lnTo>
                  <a:lnTo>
                    <a:pt x="1749" y="1596"/>
                  </a:lnTo>
                  <a:lnTo>
                    <a:pt x="1748" y="1597"/>
                  </a:lnTo>
                  <a:lnTo>
                    <a:pt x="1746" y="1600"/>
                  </a:lnTo>
                  <a:lnTo>
                    <a:pt x="1749" y="1607"/>
                  </a:lnTo>
                  <a:lnTo>
                    <a:pt x="1752" y="1613"/>
                  </a:lnTo>
                  <a:lnTo>
                    <a:pt x="1751" y="1614"/>
                  </a:lnTo>
                  <a:lnTo>
                    <a:pt x="1749" y="1616"/>
                  </a:lnTo>
                  <a:lnTo>
                    <a:pt x="1748" y="1620"/>
                  </a:lnTo>
                  <a:lnTo>
                    <a:pt x="1746" y="1626"/>
                  </a:lnTo>
                  <a:lnTo>
                    <a:pt x="1746" y="1633"/>
                  </a:lnTo>
                  <a:lnTo>
                    <a:pt x="1746" y="1645"/>
                  </a:lnTo>
                  <a:lnTo>
                    <a:pt x="1746" y="1652"/>
                  </a:lnTo>
                  <a:lnTo>
                    <a:pt x="1749" y="1659"/>
                  </a:lnTo>
                  <a:lnTo>
                    <a:pt x="1752" y="1666"/>
                  </a:lnTo>
                  <a:lnTo>
                    <a:pt x="1751" y="1668"/>
                  </a:lnTo>
                  <a:lnTo>
                    <a:pt x="1749" y="1670"/>
                  </a:lnTo>
                  <a:lnTo>
                    <a:pt x="1746" y="1675"/>
                  </a:lnTo>
                  <a:lnTo>
                    <a:pt x="1743" y="1681"/>
                  </a:lnTo>
                  <a:lnTo>
                    <a:pt x="1740" y="1685"/>
                  </a:lnTo>
                  <a:lnTo>
                    <a:pt x="1740" y="1693"/>
                  </a:lnTo>
                  <a:lnTo>
                    <a:pt x="1742" y="1704"/>
                  </a:lnTo>
                  <a:lnTo>
                    <a:pt x="1743" y="1721"/>
                  </a:lnTo>
                  <a:lnTo>
                    <a:pt x="1742" y="1722"/>
                  </a:lnTo>
                  <a:lnTo>
                    <a:pt x="1739" y="1721"/>
                  </a:lnTo>
                  <a:lnTo>
                    <a:pt x="1738" y="1721"/>
                  </a:lnTo>
                  <a:lnTo>
                    <a:pt x="1735" y="1721"/>
                  </a:lnTo>
                  <a:lnTo>
                    <a:pt x="1732" y="1722"/>
                  </a:lnTo>
                  <a:lnTo>
                    <a:pt x="1730" y="1725"/>
                  </a:lnTo>
                  <a:lnTo>
                    <a:pt x="1729" y="1728"/>
                  </a:lnTo>
                  <a:lnTo>
                    <a:pt x="1728" y="1731"/>
                  </a:lnTo>
                  <a:lnTo>
                    <a:pt x="1726" y="1737"/>
                  </a:lnTo>
                  <a:lnTo>
                    <a:pt x="1723" y="1744"/>
                  </a:lnTo>
                  <a:lnTo>
                    <a:pt x="1722" y="1745"/>
                  </a:lnTo>
                  <a:lnTo>
                    <a:pt x="1720" y="1745"/>
                  </a:lnTo>
                  <a:lnTo>
                    <a:pt x="1717" y="1745"/>
                  </a:lnTo>
                  <a:lnTo>
                    <a:pt x="1716" y="1745"/>
                  </a:lnTo>
                  <a:lnTo>
                    <a:pt x="1713" y="1750"/>
                  </a:lnTo>
                  <a:lnTo>
                    <a:pt x="1712" y="1754"/>
                  </a:lnTo>
                  <a:lnTo>
                    <a:pt x="1707" y="1763"/>
                  </a:lnTo>
                  <a:lnTo>
                    <a:pt x="1703" y="1763"/>
                  </a:lnTo>
                  <a:lnTo>
                    <a:pt x="1699" y="1763"/>
                  </a:lnTo>
                  <a:lnTo>
                    <a:pt x="1697" y="1758"/>
                  </a:lnTo>
                  <a:lnTo>
                    <a:pt x="1696" y="1754"/>
                  </a:lnTo>
                  <a:lnTo>
                    <a:pt x="1690" y="1745"/>
                  </a:lnTo>
                  <a:lnTo>
                    <a:pt x="1684" y="1738"/>
                  </a:lnTo>
                  <a:lnTo>
                    <a:pt x="1681" y="1735"/>
                  </a:lnTo>
                  <a:lnTo>
                    <a:pt x="1680" y="1732"/>
                  </a:lnTo>
                  <a:lnTo>
                    <a:pt x="1680" y="1729"/>
                  </a:lnTo>
                  <a:lnTo>
                    <a:pt x="1680" y="1728"/>
                  </a:lnTo>
                  <a:lnTo>
                    <a:pt x="1681" y="1725"/>
                  </a:lnTo>
                  <a:lnTo>
                    <a:pt x="1683" y="1722"/>
                  </a:lnTo>
                  <a:lnTo>
                    <a:pt x="1683" y="1721"/>
                  </a:lnTo>
                  <a:lnTo>
                    <a:pt x="1683" y="1718"/>
                  </a:lnTo>
                  <a:lnTo>
                    <a:pt x="1677" y="1715"/>
                  </a:lnTo>
                  <a:lnTo>
                    <a:pt x="1674" y="1711"/>
                  </a:lnTo>
                  <a:lnTo>
                    <a:pt x="1674" y="1706"/>
                  </a:lnTo>
                  <a:lnTo>
                    <a:pt x="1673" y="1702"/>
                  </a:lnTo>
                  <a:lnTo>
                    <a:pt x="1673" y="1699"/>
                  </a:lnTo>
                  <a:lnTo>
                    <a:pt x="1671" y="1696"/>
                  </a:lnTo>
                  <a:lnTo>
                    <a:pt x="1670" y="1693"/>
                  </a:lnTo>
                  <a:lnTo>
                    <a:pt x="1668" y="1691"/>
                  </a:lnTo>
                  <a:lnTo>
                    <a:pt x="1663" y="1683"/>
                  </a:lnTo>
                  <a:lnTo>
                    <a:pt x="1658" y="1678"/>
                  </a:lnTo>
                  <a:lnTo>
                    <a:pt x="1654" y="1672"/>
                  </a:lnTo>
                  <a:lnTo>
                    <a:pt x="1653" y="1666"/>
                  </a:lnTo>
                  <a:lnTo>
                    <a:pt x="1651" y="1660"/>
                  </a:lnTo>
                  <a:lnTo>
                    <a:pt x="1650" y="1649"/>
                  </a:lnTo>
                  <a:lnTo>
                    <a:pt x="1648" y="1636"/>
                  </a:lnTo>
                  <a:lnTo>
                    <a:pt x="1647" y="1624"/>
                  </a:lnTo>
                  <a:lnTo>
                    <a:pt x="1645" y="1620"/>
                  </a:lnTo>
                  <a:lnTo>
                    <a:pt x="1643" y="1616"/>
                  </a:lnTo>
                  <a:lnTo>
                    <a:pt x="1638" y="1607"/>
                  </a:lnTo>
                  <a:lnTo>
                    <a:pt x="1632" y="1597"/>
                  </a:lnTo>
                  <a:lnTo>
                    <a:pt x="1630" y="1588"/>
                  </a:lnTo>
                  <a:lnTo>
                    <a:pt x="1630" y="1584"/>
                  </a:lnTo>
                  <a:lnTo>
                    <a:pt x="1630" y="1580"/>
                  </a:lnTo>
                  <a:lnTo>
                    <a:pt x="1630" y="1573"/>
                  </a:lnTo>
                  <a:lnTo>
                    <a:pt x="1621" y="1537"/>
                  </a:lnTo>
                  <a:lnTo>
                    <a:pt x="1620" y="1526"/>
                  </a:lnTo>
                  <a:lnTo>
                    <a:pt x="1620" y="1522"/>
                  </a:lnTo>
                  <a:lnTo>
                    <a:pt x="1620" y="1521"/>
                  </a:lnTo>
                  <a:lnTo>
                    <a:pt x="1621" y="1519"/>
                  </a:lnTo>
                  <a:lnTo>
                    <a:pt x="1617" y="1511"/>
                  </a:lnTo>
                  <a:lnTo>
                    <a:pt x="1614" y="1503"/>
                  </a:lnTo>
                  <a:lnTo>
                    <a:pt x="1614" y="1499"/>
                  </a:lnTo>
                  <a:lnTo>
                    <a:pt x="1614" y="1496"/>
                  </a:lnTo>
                  <a:lnTo>
                    <a:pt x="1617" y="1489"/>
                  </a:lnTo>
                  <a:lnTo>
                    <a:pt x="1620" y="1483"/>
                  </a:lnTo>
                  <a:lnTo>
                    <a:pt x="1621" y="1478"/>
                  </a:lnTo>
                  <a:lnTo>
                    <a:pt x="1621" y="1473"/>
                  </a:lnTo>
                  <a:lnTo>
                    <a:pt x="1620" y="1470"/>
                  </a:lnTo>
                  <a:lnTo>
                    <a:pt x="1617" y="1469"/>
                  </a:lnTo>
                  <a:lnTo>
                    <a:pt x="1617" y="1467"/>
                  </a:lnTo>
                  <a:lnTo>
                    <a:pt x="1617" y="1463"/>
                  </a:lnTo>
                  <a:lnTo>
                    <a:pt x="1617" y="1460"/>
                  </a:lnTo>
                  <a:lnTo>
                    <a:pt x="1620" y="1456"/>
                  </a:lnTo>
                  <a:lnTo>
                    <a:pt x="1614" y="1453"/>
                  </a:lnTo>
                  <a:lnTo>
                    <a:pt x="1615" y="1447"/>
                  </a:lnTo>
                  <a:lnTo>
                    <a:pt x="1615" y="1443"/>
                  </a:lnTo>
                  <a:lnTo>
                    <a:pt x="1617" y="1439"/>
                  </a:lnTo>
                  <a:lnTo>
                    <a:pt x="1608" y="1444"/>
                  </a:lnTo>
                  <a:lnTo>
                    <a:pt x="1607" y="1449"/>
                  </a:lnTo>
                  <a:lnTo>
                    <a:pt x="1608" y="1454"/>
                  </a:lnTo>
                  <a:lnTo>
                    <a:pt x="1608" y="1459"/>
                  </a:lnTo>
                  <a:lnTo>
                    <a:pt x="1608" y="1465"/>
                  </a:lnTo>
                  <a:lnTo>
                    <a:pt x="1607" y="1467"/>
                  </a:lnTo>
                  <a:lnTo>
                    <a:pt x="1604" y="1470"/>
                  </a:lnTo>
                  <a:lnTo>
                    <a:pt x="1601" y="1473"/>
                  </a:lnTo>
                  <a:lnTo>
                    <a:pt x="1596" y="1475"/>
                  </a:lnTo>
                  <a:lnTo>
                    <a:pt x="1581" y="1480"/>
                  </a:lnTo>
                  <a:lnTo>
                    <a:pt x="1566" y="1467"/>
                  </a:lnTo>
                  <a:lnTo>
                    <a:pt x="1560" y="1459"/>
                  </a:lnTo>
                  <a:lnTo>
                    <a:pt x="1555" y="1450"/>
                  </a:lnTo>
                  <a:lnTo>
                    <a:pt x="1553" y="1450"/>
                  </a:lnTo>
                  <a:lnTo>
                    <a:pt x="1553" y="1447"/>
                  </a:lnTo>
                  <a:lnTo>
                    <a:pt x="1555" y="1444"/>
                  </a:lnTo>
                  <a:lnTo>
                    <a:pt x="1555" y="1442"/>
                  </a:lnTo>
                  <a:lnTo>
                    <a:pt x="1560" y="1440"/>
                  </a:lnTo>
                  <a:lnTo>
                    <a:pt x="1563" y="1440"/>
                  </a:lnTo>
                  <a:lnTo>
                    <a:pt x="1568" y="1440"/>
                  </a:lnTo>
                  <a:lnTo>
                    <a:pt x="1569" y="1440"/>
                  </a:lnTo>
                  <a:lnTo>
                    <a:pt x="1572" y="1439"/>
                  </a:lnTo>
                  <a:lnTo>
                    <a:pt x="1576" y="1434"/>
                  </a:lnTo>
                  <a:lnTo>
                    <a:pt x="1579" y="1429"/>
                  </a:lnTo>
                  <a:lnTo>
                    <a:pt x="1582" y="1423"/>
                  </a:lnTo>
                  <a:lnTo>
                    <a:pt x="1586" y="1417"/>
                  </a:lnTo>
                  <a:lnTo>
                    <a:pt x="1579" y="1421"/>
                  </a:lnTo>
                  <a:lnTo>
                    <a:pt x="1575" y="1424"/>
                  </a:lnTo>
                  <a:lnTo>
                    <a:pt x="1571" y="1427"/>
                  </a:lnTo>
                  <a:lnTo>
                    <a:pt x="1566" y="1427"/>
                  </a:lnTo>
                  <a:lnTo>
                    <a:pt x="1562" y="1427"/>
                  </a:lnTo>
                  <a:lnTo>
                    <a:pt x="1558" y="1426"/>
                  </a:lnTo>
                  <a:lnTo>
                    <a:pt x="1545" y="1423"/>
                  </a:lnTo>
                  <a:lnTo>
                    <a:pt x="1543" y="1418"/>
                  </a:lnTo>
                  <a:lnTo>
                    <a:pt x="1543" y="1414"/>
                  </a:lnTo>
                  <a:lnTo>
                    <a:pt x="1543" y="1410"/>
                  </a:lnTo>
                  <a:lnTo>
                    <a:pt x="1542" y="1406"/>
                  </a:lnTo>
                  <a:lnTo>
                    <a:pt x="1524" y="1400"/>
                  </a:lnTo>
                  <a:lnTo>
                    <a:pt x="1524" y="1398"/>
                  </a:lnTo>
                  <a:lnTo>
                    <a:pt x="1523" y="1397"/>
                  </a:lnTo>
                  <a:lnTo>
                    <a:pt x="1523" y="1393"/>
                  </a:lnTo>
                  <a:lnTo>
                    <a:pt x="1523" y="1388"/>
                  </a:lnTo>
                  <a:lnTo>
                    <a:pt x="1523" y="1387"/>
                  </a:lnTo>
                  <a:lnTo>
                    <a:pt x="1522" y="1387"/>
                  </a:lnTo>
                  <a:lnTo>
                    <a:pt x="1517" y="1384"/>
                  </a:lnTo>
                  <a:lnTo>
                    <a:pt x="1514" y="1384"/>
                  </a:lnTo>
                  <a:lnTo>
                    <a:pt x="1510" y="1384"/>
                  </a:lnTo>
                  <a:lnTo>
                    <a:pt x="1507" y="1384"/>
                  </a:lnTo>
                  <a:lnTo>
                    <a:pt x="1506" y="1384"/>
                  </a:lnTo>
                  <a:lnTo>
                    <a:pt x="1504" y="1382"/>
                  </a:lnTo>
                  <a:lnTo>
                    <a:pt x="1504" y="1381"/>
                  </a:lnTo>
                  <a:lnTo>
                    <a:pt x="1506" y="1380"/>
                  </a:lnTo>
                  <a:lnTo>
                    <a:pt x="1509" y="1377"/>
                  </a:lnTo>
                  <a:lnTo>
                    <a:pt x="1509" y="1375"/>
                  </a:lnTo>
                  <a:lnTo>
                    <a:pt x="1500" y="1365"/>
                  </a:lnTo>
                  <a:lnTo>
                    <a:pt x="1496" y="1364"/>
                  </a:lnTo>
                  <a:lnTo>
                    <a:pt x="1491" y="1362"/>
                  </a:lnTo>
                  <a:lnTo>
                    <a:pt x="1481" y="1362"/>
                  </a:lnTo>
                  <a:lnTo>
                    <a:pt x="1468" y="1364"/>
                  </a:lnTo>
                  <a:lnTo>
                    <a:pt x="1455" y="1365"/>
                  </a:lnTo>
                  <a:lnTo>
                    <a:pt x="1429" y="1371"/>
                  </a:lnTo>
                  <a:lnTo>
                    <a:pt x="1419" y="1372"/>
                  </a:lnTo>
                  <a:lnTo>
                    <a:pt x="1414" y="1372"/>
                  </a:lnTo>
                  <a:lnTo>
                    <a:pt x="1411" y="1372"/>
                  </a:lnTo>
                  <a:lnTo>
                    <a:pt x="1409" y="1372"/>
                  </a:lnTo>
                  <a:lnTo>
                    <a:pt x="1405" y="1368"/>
                  </a:lnTo>
                  <a:lnTo>
                    <a:pt x="1401" y="1365"/>
                  </a:lnTo>
                  <a:lnTo>
                    <a:pt x="1395" y="1364"/>
                  </a:lnTo>
                  <a:lnTo>
                    <a:pt x="1388" y="1364"/>
                  </a:lnTo>
                  <a:lnTo>
                    <a:pt x="1373" y="1365"/>
                  </a:lnTo>
                  <a:lnTo>
                    <a:pt x="1366" y="1364"/>
                  </a:lnTo>
                  <a:lnTo>
                    <a:pt x="1359" y="1364"/>
                  </a:lnTo>
                  <a:lnTo>
                    <a:pt x="1352" y="1361"/>
                  </a:lnTo>
                  <a:lnTo>
                    <a:pt x="1349" y="1358"/>
                  </a:lnTo>
                  <a:lnTo>
                    <a:pt x="1346" y="1357"/>
                  </a:lnTo>
                  <a:lnTo>
                    <a:pt x="1343" y="1354"/>
                  </a:lnTo>
                  <a:lnTo>
                    <a:pt x="1343" y="1351"/>
                  </a:lnTo>
                  <a:lnTo>
                    <a:pt x="1342" y="1345"/>
                  </a:lnTo>
                  <a:lnTo>
                    <a:pt x="1342" y="1338"/>
                  </a:lnTo>
                  <a:lnTo>
                    <a:pt x="1340" y="1335"/>
                  </a:lnTo>
                  <a:lnTo>
                    <a:pt x="1340" y="1331"/>
                  </a:lnTo>
                  <a:lnTo>
                    <a:pt x="1339" y="1331"/>
                  </a:lnTo>
                  <a:lnTo>
                    <a:pt x="1337" y="1329"/>
                  </a:lnTo>
                  <a:lnTo>
                    <a:pt x="1334" y="1326"/>
                  </a:lnTo>
                  <a:lnTo>
                    <a:pt x="1332" y="1325"/>
                  </a:lnTo>
                  <a:lnTo>
                    <a:pt x="1329" y="1323"/>
                  </a:lnTo>
                  <a:lnTo>
                    <a:pt x="1326" y="1323"/>
                  </a:lnTo>
                  <a:lnTo>
                    <a:pt x="1324" y="1323"/>
                  </a:lnTo>
                  <a:lnTo>
                    <a:pt x="1324" y="1325"/>
                  </a:lnTo>
                  <a:lnTo>
                    <a:pt x="1326" y="1326"/>
                  </a:lnTo>
                  <a:lnTo>
                    <a:pt x="1298" y="1339"/>
                  </a:lnTo>
                  <a:lnTo>
                    <a:pt x="1287" y="1339"/>
                  </a:lnTo>
                  <a:lnTo>
                    <a:pt x="1277" y="1336"/>
                  </a:lnTo>
                  <a:lnTo>
                    <a:pt x="1268" y="1334"/>
                  </a:lnTo>
                  <a:lnTo>
                    <a:pt x="1254" y="1323"/>
                  </a:lnTo>
                  <a:lnTo>
                    <a:pt x="1254" y="1321"/>
                  </a:lnTo>
                  <a:lnTo>
                    <a:pt x="1254" y="1319"/>
                  </a:lnTo>
                  <a:lnTo>
                    <a:pt x="1254" y="1316"/>
                  </a:lnTo>
                  <a:lnTo>
                    <a:pt x="1254" y="1315"/>
                  </a:lnTo>
                  <a:lnTo>
                    <a:pt x="1248" y="1312"/>
                  </a:lnTo>
                  <a:lnTo>
                    <a:pt x="1245" y="1310"/>
                  </a:lnTo>
                  <a:lnTo>
                    <a:pt x="1242" y="1309"/>
                  </a:lnTo>
                  <a:lnTo>
                    <a:pt x="1242" y="1306"/>
                  </a:lnTo>
                  <a:lnTo>
                    <a:pt x="1242" y="1303"/>
                  </a:lnTo>
                  <a:lnTo>
                    <a:pt x="1244" y="1300"/>
                  </a:lnTo>
                  <a:lnTo>
                    <a:pt x="1242" y="1298"/>
                  </a:lnTo>
                  <a:lnTo>
                    <a:pt x="1241" y="1296"/>
                  </a:lnTo>
                  <a:lnTo>
                    <a:pt x="1239" y="1296"/>
                  </a:lnTo>
                  <a:lnTo>
                    <a:pt x="1236" y="1296"/>
                  </a:lnTo>
                  <a:lnTo>
                    <a:pt x="1235" y="1296"/>
                  </a:lnTo>
                  <a:lnTo>
                    <a:pt x="1234" y="1293"/>
                  </a:lnTo>
                  <a:lnTo>
                    <a:pt x="1235" y="1292"/>
                  </a:lnTo>
                  <a:lnTo>
                    <a:pt x="1235" y="1289"/>
                  </a:lnTo>
                  <a:lnTo>
                    <a:pt x="1235" y="1287"/>
                  </a:lnTo>
                  <a:lnTo>
                    <a:pt x="1229" y="1285"/>
                  </a:lnTo>
                  <a:lnTo>
                    <a:pt x="1222" y="1266"/>
                  </a:lnTo>
                  <a:lnTo>
                    <a:pt x="1215" y="1249"/>
                  </a:lnTo>
                  <a:lnTo>
                    <a:pt x="1213" y="1250"/>
                  </a:lnTo>
                  <a:lnTo>
                    <a:pt x="1211" y="1251"/>
                  </a:lnTo>
                  <a:lnTo>
                    <a:pt x="1208" y="1254"/>
                  </a:lnTo>
                  <a:lnTo>
                    <a:pt x="1203" y="1253"/>
                  </a:lnTo>
                  <a:lnTo>
                    <a:pt x="1199" y="1250"/>
                  </a:lnTo>
                  <a:lnTo>
                    <a:pt x="1196" y="1247"/>
                  </a:lnTo>
                  <a:lnTo>
                    <a:pt x="1193" y="1246"/>
                  </a:lnTo>
                  <a:lnTo>
                    <a:pt x="1190" y="1246"/>
                  </a:lnTo>
                  <a:lnTo>
                    <a:pt x="1190" y="1247"/>
                  </a:lnTo>
                  <a:lnTo>
                    <a:pt x="1190" y="1249"/>
                  </a:lnTo>
                  <a:lnTo>
                    <a:pt x="1190" y="1251"/>
                  </a:lnTo>
                  <a:lnTo>
                    <a:pt x="1183" y="1247"/>
                  </a:lnTo>
                  <a:lnTo>
                    <a:pt x="1176" y="1243"/>
                  </a:lnTo>
                  <a:lnTo>
                    <a:pt x="1180" y="1249"/>
                  </a:lnTo>
                  <a:lnTo>
                    <a:pt x="1183" y="1253"/>
                  </a:lnTo>
                  <a:lnTo>
                    <a:pt x="1183" y="1254"/>
                  </a:lnTo>
                  <a:lnTo>
                    <a:pt x="1182" y="1254"/>
                  </a:lnTo>
                  <a:lnTo>
                    <a:pt x="1173" y="1254"/>
                  </a:lnTo>
                  <a:lnTo>
                    <a:pt x="1173" y="1259"/>
                  </a:lnTo>
                  <a:lnTo>
                    <a:pt x="1173" y="1262"/>
                  </a:lnTo>
                  <a:lnTo>
                    <a:pt x="1173" y="1264"/>
                  </a:lnTo>
                  <a:lnTo>
                    <a:pt x="1172" y="1266"/>
                  </a:lnTo>
                  <a:lnTo>
                    <a:pt x="1172" y="1267"/>
                  </a:lnTo>
                  <a:lnTo>
                    <a:pt x="1177" y="1274"/>
                  </a:lnTo>
                  <a:lnTo>
                    <a:pt x="1180" y="1277"/>
                  </a:lnTo>
                  <a:lnTo>
                    <a:pt x="1182" y="1282"/>
                  </a:lnTo>
                  <a:lnTo>
                    <a:pt x="1183" y="1287"/>
                  </a:lnTo>
                  <a:lnTo>
                    <a:pt x="1183" y="1292"/>
                  </a:lnTo>
                  <a:lnTo>
                    <a:pt x="1183" y="1296"/>
                  </a:lnTo>
                  <a:lnTo>
                    <a:pt x="1185" y="1300"/>
                  </a:lnTo>
                  <a:lnTo>
                    <a:pt x="1188" y="1303"/>
                  </a:lnTo>
                  <a:lnTo>
                    <a:pt x="1190" y="1305"/>
                  </a:lnTo>
                  <a:lnTo>
                    <a:pt x="1193" y="1308"/>
                  </a:lnTo>
                  <a:lnTo>
                    <a:pt x="1196" y="1309"/>
                  </a:lnTo>
                  <a:lnTo>
                    <a:pt x="1198" y="1313"/>
                  </a:lnTo>
                  <a:lnTo>
                    <a:pt x="1199" y="1318"/>
                  </a:lnTo>
                  <a:lnTo>
                    <a:pt x="1199" y="1322"/>
                  </a:lnTo>
                  <a:lnTo>
                    <a:pt x="1202" y="1326"/>
                  </a:lnTo>
                  <a:lnTo>
                    <a:pt x="1205" y="1329"/>
                  </a:lnTo>
                  <a:lnTo>
                    <a:pt x="1209" y="1331"/>
                  </a:lnTo>
                  <a:lnTo>
                    <a:pt x="1213" y="1334"/>
                  </a:lnTo>
                  <a:lnTo>
                    <a:pt x="1215" y="1335"/>
                  </a:lnTo>
                  <a:lnTo>
                    <a:pt x="1215" y="1336"/>
                  </a:lnTo>
                  <a:lnTo>
                    <a:pt x="1216" y="1339"/>
                  </a:lnTo>
                  <a:lnTo>
                    <a:pt x="1216" y="1341"/>
                  </a:lnTo>
                  <a:lnTo>
                    <a:pt x="1215" y="1344"/>
                  </a:lnTo>
                  <a:lnTo>
                    <a:pt x="1213" y="1346"/>
                  </a:lnTo>
                  <a:lnTo>
                    <a:pt x="1212" y="1351"/>
                  </a:lnTo>
                  <a:lnTo>
                    <a:pt x="1218" y="1367"/>
                  </a:lnTo>
                  <a:lnTo>
                    <a:pt x="1224" y="1367"/>
                  </a:lnTo>
                  <a:lnTo>
                    <a:pt x="1226" y="1357"/>
                  </a:lnTo>
                  <a:lnTo>
                    <a:pt x="1229" y="1351"/>
                  </a:lnTo>
                  <a:lnTo>
                    <a:pt x="1232" y="1348"/>
                  </a:lnTo>
                  <a:lnTo>
                    <a:pt x="1234" y="1348"/>
                  </a:lnTo>
                  <a:lnTo>
                    <a:pt x="1235" y="1348"/>
                  </a:lnTo>
                  <a:lnTo>
                    <a:pt x="1235" y="1351"/>
                  </a:lnTo>
                  <a:lnTo>
                    <a:pt x="1236" y="1354"/>
                  </a:lnTo>
                  <a:lnTo>
                    <a:pt x="1236" y="1364"/>
                  </a:lnTo>
                  <a:lnTo>
                    <a:pt x="1236" y="1374"/>
                  </a:lnTo>
                  <a:lnTo>
                    <a:pt x="1235" y="1384"/>
                  </a:lnTo>
                  <a:lnTo>
                    <a:pt x="1247" y="1387"/>
                  </a:lnTo>
                  <a:lnTo>
                    <a:pt x="1249" y="1387"/>
                  </a:lnTo>
                  <a:lnTo>
                    <a:pt x="1251" y="1385"/>
                  </a:lnTo>
                  <a:lnTo>
                    <a:pt x="1255" y="1384"/>
                  </a:lnTo>
                  <a:lnTo>
                    <a:pt x="1265" y="1384"/>
                  </a:lnTo>
                  <a:lnTo>
                    <a:pt x="1267" y="1385"/>
                  </a:lnTo>
                  <a:lnTo>
                    <a:pt x="1270" y="1387"/>
                  </a:lnTo>
                  <a:lnTo>
                    <a:pt x="1274" y="1390"/>
                  </a:lnTo>
                  <a:lnTo>
                    <a:pt x="1277" y="1390"/>
                  </a:lnTo>
                  <a:lnTo>
                    <a:pt x="1278" y="1390"/>
                  </a:lnTo>
                  <a:lnTo>
                    <a:pt x="1281" y="1384"/>
                  </a:lnTo>
                  <a:lnTo>
                    <a:pt x="1288" y="1381"/>
                  </a:lnTo>
                  <a:lnTo>
                    <a:pt x="1294" y="1378"/>
                  </a:lnTo>
                  <a:lnTo>
                    <a:pt x="1298" y="1374"/>
                  </a:lnTo>
                  <a:lnTo>
                    <a:pt x="1303" y="1371"/>
                  </a:lnTo>
                  <a:lnTo>
                    <a:pt x="1308" y="1362"/>
                  </a:lnTo>
                  <a:lnTo>
                    <a:pt x="1314" y="1355"/>
                  </a:lnTo>
                  <a:lnTo>
                    <a:pt x="1317" y="1352"/>
                  </a:lnTo>
                  <a:lnTo>
                    <a:pt x="1320" y="1348"/>
                  </a:lnTo>
                  <a:lnTo>
                    <a:pt x="1321" y="1359"/>
                  </a:lnTo>
                  <a:lnTo>
                    <a:pt x="1323" y="1364"/>
                  </a:lnTo>
                  <a:lnTo>
                    <a:pt x="1326" y="1370"/>
                  </a:lnTo>
                  <a:lnTo>
                    <a:pt x="1329" y="1377"/>
                  </a:lnTo>
                  <a:lnTo>
                    <a:pt x="1334" y="1384"/>
                  </a:lnTo>
                  <a:lnTo>
                    <a:pt x="1339" y="1390"/>
                  </a:lnTo>
                  <a:lnTo>
                    <a:pt x="1346" y="1395"/>
                  </a:lnTo>
                  <a:lnTo>
                    <a:pt x="1350" y="1397"/>
                  </a:lnTo>
                  <a:lnTo>
                    <a:pt x="1357" y="1398"/>
                  </a:lnTo>
                  <a:lnTo>
                    <a:pt x="1362" y="1400"/>
                  </a:lnTo>
                  <a:lnTo>
                    <a:pt x="1365" y="1401"/>
                  </a:lnTo>
                  <a:lnTo>
                    <a:pt x="1368" y="1403"/>
                  </a:lnTo>
                  <a:lnTo>
                    <a:pt x="1370" y="1407"/>
                  </a:lnTo>
                  <a:lnTo>
                    <a:pt x="1372" y="1414"/>
                  </a:lnTo>
                  <a:lnTo>
                    <a:pt x="1373" y="1421"/>
                  </a:lnTo>
                  <a:lnTo>
                    <a:pt x="1375" y="1424"/>
                  </a:lnTo>
                  <a:lnTo>
                    <a:pt x="1376" y="1426"/>
                  </a:lnTo>
                  <a:lnTo>
                    <a:pt x="1378" y="1426"/>
                  </a:lnTo>
                  <a:lnTo>
                    <a:pt x="1380" y="1426"/>
                  </a:lnTo>
                  <a:lnTo>
                    <a:pt x="1382" y="1427"/>
                  </a:lnTo>
                  <a:lnTo>
                    <a:pt x="1383" y="1429"/>
                  </a:lnTo>
                  <a:lnTo>
                    <a:pt x="1385" y="1433"/>
                  </a:lnTo>
                  <a:lnTo>
                    <a:pt x="1383" y="1439"/>
                  </a:lnTo>
                  <a:lnTo>
                    <a:pt x="1380" y="1443"/>
                  </a:lnTo>
                  <a:lnTo>
                    <a:pt x="1378" y="1447"/>
                  </a:lnTo>
                  <a:lnTo>
                    <a:pt x="1372" y="1454"/>
                  </a:lnTo>
                  <a:lnTo>
                    <a:pt x="1368" y="1462"/>
                  </a:lnTo>
                  <a:lnTo>
                    <a:pt x="1366" y="1465"/>
                  </a:lnTo>
                  <a:lnTo>
                    <a:pt x="1366" y="1467"/>
                  </a:lnTo>
                  <a:lnTo>
                    <a:pt x="1365" y="1472"/>
                  </a:lnTo>
                  <a:lnTo>
                    <a:pt x="1363" y="1478"/>
                  </a:lnTo>
                  <a:lnTo>
                    <a:pt x="1362" y="1483"/>
                  </a:lnTo>
                  <a:lnTo>
                    <a:pt x="1353" y="1483"/>
                  </a:lnTo>
                  <a:lnTo>
                    <a:pt x="1352" y="1490"/>
                  </a:lnTo>
                  <a:lnTo>
                    <a:pt x="1350" y="1499"/>
                  </a:lnTo>
                  <a:lnTo>
                    <a:pt x="1349" y="1503"/>
                  </a:lnTo>
                  <a:lnTo>
                    <a:pt x="1349" y="1508"/>
                  </a:lnTo>
                  <a:lnTo>
                    <a:pt x="1349" y="1512"/>
                  </a:lnTo>
                  <a:lnTo>
                    <a:pt x="1350" y="1514"/>
                  </a:lnTo>
                  <a:lnTo>
                    <a:pt x="1339" y="1518"/>
                  </a:lnTo>
                  <a:lnTo>
                    <a:pt x="1333" y="1521"/>
                  </a:lnTo>
                  <a:lnTo>
                    <a:pt x="1330" y="1522"/>
                  </a:lnTo>
                  <a:lnTo>
                    <a:pt x="1329" y="1525"/>
                  </a:lnTo>
                  <a:lnTo>
                    <a:pt x="1323" y="1537"/>
                  </a:lnTo>
                  <a:lnTo>
                    <a:pt x="1314" y="1535"/>
                  </a:lnTo>
                  <a:lnTo>
                    <a:pt x="1310" y="1535"/>
                  </a:lnTo>
                  <a:lnTo>
                    <a:pt x="1307" y="1537"/>
                  </a:lnTo>
                  <a:lnTo>
                    <a:pt x="1304" y="1538"/>
                  </a:lnTo>
                  <a:lnTo>
                    <a:pt x="1304" y="1539"/>
                  </a:lnTo>
                  <a:lnTo>
                    <a:pt x="1301" y="1544"/>
                  </a:lnTo>
                  <a:lnTo>
                    <a:pt x="1301" y="1550"/>
                  </a:lnTo>
                  <a:lnTo>
                    <a:pt x="1300" y="1551"/>
                  </a:lnTo>
                  <a:lnTo>
                    <a:pt x="1298" y="1552"/>
                  </a:lnTo>
                  <a:lnTo>
                    <a:pt x="1297" y="1554"/>
                  </a:lnTo>
                  <a:lnTo>
                    <a:pt x="1294" y="1554"/>
                  </a:lnTo>
                  <a:lnTo>
                    <a:pt x="1291" y="1554"/>
                  </a:lnTo>
                  <a:lnTo>
                    <a:pt x="1290" y="1552"/>
                  </a:lnTo>
                  <a:lnTo>
                    <a:pt x="1287" y="1552"/>
                  </a:lnTo>
                  <a:lnTo>
                    <a:pt x="1285" y="1554"/>
                  </a:lnTo>
                  <a:lnTo>
                    <a:pt x="1283" y="1557"/>
                  </a:lnTo>
                  <a:lnTo>
                    <a:pt x="1280" y="1560"/>
                  </a:lnTo>
                  <a:lnTo>
                    <a:pt x="1278" y="1561"/>
                  </a:lnTo>
                  <a:lnTo>
                    <a:pt x="1272" y="1562"/>
                  </a:lnTo>
                  <a:lnTo>
                    <a:pt x="1261" y="1564"/>
                  </a:lnTo>
                  <a:lnTo>
                    <a:pt x="1255" y="1565"/>
                  </a:lnTo>
                  <a:lnTo>
                    <a:pt x="1251" y="1570"/>
                  </a:lnTo>
                  <a:lnTo>
                    <a:pt x="1249" y="1571"/>
                  </a:lnTo>
                  <a:lnTo>
                    <a:pt x="1249" y="1573"/>
                  </a:lnTo>
                  <a:lnTo>
                    <a:pt x="1249" y="1577"/>
                  </a:lnTo>
                  <a:lnTo>
                    <a:pt x="1251" y="1580"/>
                  </a:lnTo>
                  <a:lnTo>
                    <a:pt x="1251" y="1583"/>
                  </a:lnTo>
                  <a:lnTo>
                    <a:pt x="1245" y="1583"/>
                  </a:lnTo>
                  <a:lnTo>
                    <a:pt x="1242" y="1591"/>
                  </a:lnTo>
                  <a:lnTo>
                    <a:pt x="1241" y="1591"/>
                  </a:lnTo>
                  <a:lnTo>
                    <a:pt x="1241" y="1594"/>
                  </a:lnTo>
                  <a:lnTo>
                    <a:pt x="1235" y="1597"/>
                  </a:lnTo>
                  <a:lnTo>
                    <a:pt x="1229" y="1600"/>
                  </a:lnTo>
                  <a:lnTo>
                    <a:pt x="1218" y="1604"/>
                  </a:lnTo>
                  <a:lnTo>
                    <a:pt x="1205" y="1609"/>
                  </a:lnTo>
                  <a:lnTo>
                    <a:pt x="1199" y="1610"/>
                  </a:lnTo>
                  <a:lnTo>
                    <a:pt x="1193" y="1613"/>
                  </a:lnTo>
                  <a:lnTo>
                    <a:pt x="1192" y="1616"/>
                  </a:lnTo>
                  <a:lnTo>
                    <a:pt x="1189" y="1619"/>
                  </a:lnTo>
                  <a:lnTo>
                    <a:pt x="1188" y="1623"/>
                  </a:lnTo>
                  <a:lnTo>
                    <a:pt x="1185" y="1624"/>
                  </a:lnTo>
                  <a:lnTo>
                    <a:pt x="1177" y="1626"/>
                  </a:lnTo>
                  <a:lnTo>
                    <a:pt x="1175" y="1626"/>
                  </a:lnTo>
                  <a:lnTo>
                    <a:pt x="1172" y="1626"/>
                  </a:lnTo>
                  <a:lnTo>
                    <a:pt x="1169" y="1624"/>
                  </a:lnTo>
                  <a:lnTo>
                    <a:pt x="1166" y="1621"/>
                  </a:lnTo>
                  <a:lnTo>
                    <a:pt x="1160" y="1624"/>
                  </a:lnTo>
                  <a:lnTo>
                    <a:pt x="1157" y="1627"/>
                  </a:lnTo>
                  <a:lnTo>
                    <a:pt x="1153" y="1627"/>
                  </a:lnTo>
                  <a:lnTo>
                    <a:pt x="1149" y="1627"/>
                  </a:lnTo>
                  <a:lnTo>
                    <a:pt x="1144" y="1627"/>
                  </a:lnTo>
                  <a:lnTo>
                    <a:pt x="1143" y="1627"/>
                  </a:lnTo>
                  <a:lnTo>
                    <a:pt x="1140" y="1627"/>
                  </a:lnTo>
                  <a:lnTo>
                    <a:pt x="1137" y="1629"/>
                  </a:lnTo>
                  <a:lnTo>
                    <a:pt x="1134" y="1632"/>
                  </a:lnTo>
                  <a:lnTo>
                    <a:pt x="1127" y="1636"/>
                  </a:lnTo>
                  <a:lnTo>
                    <a:pt x="1124" y="1639"/>
                  </a:lnTo>
                  <a:lnTo>
                    <a:pt x="1121" y="1642"/>
                  </a:lnTo>
                  <a:lnTo>
                    <a:pt x="1117" y="1643"/>
                  </a:lnTo>
                  <a:lnTo>
                    <a:pt x="1113" y="1643"/>
                  </a:lnTo>
                  <a:lnTo>
                    <a:pt x="1105" y="1645"/>
                  </a:lnTo>
                  <a:lnTo>
                    <a:pt x="1100" y="1643"/>
                  </a:lnTo>
                  <a:lnTo>
                    <a:pt x="1095" y="1642"/>
                  </a:lnTo>
                  <a:lnTo>
                    <a:pt x="1094" y="1639"/>
                  </a:lnTo>
                  <a:lnTo>
                    <a:pt x="1092" y="1630"/>
                  </a:lnTo>
                  <a:lnTo>
                    <a:pt x="1092" y="1624"/>
                  </a:lnTo>
                  <a:lnTo>
                    <a:pt x="1091" y="1619"/>
                  </a:lnTo>
                  <a:lnTo>
                    <a:pt x="1090" y="1617"/>
                  </a:lnTo>
                  <a:lnTo>
                    <a:pt x="1087" y="1614"/>
                  </a:lnTo>
                  <a:lnTo>
                    <a:pt x="1082" y="1610"/>
                  </a:lnTo>
                  <a:lnTo>
                    <a:pt x="1084" y="1607"/>
                  </a:lnTo>
                  <a:lnTo>
                    <a:pt x="1084" y="1606"/>
                  </a:lnTo>
                  <a:lnTo>
                    <a:pt x="1085" y="1607"/>
                  </a:lnTo>
                  <a:lnTo>
                    <a:pt x="1082" y="1587"/>
                  </a:lnTo>
                  <a:lnTo>
                    <a:pt x="1081" y="1578"/>
                  </a:lnTo>
                  <a:lnTo>
                    <a:pt x="1080" y="1574"/>
                  </a:lnTo>
                  <a:lnTo>
                    <a:pt x="1080" y="1570"/>
                  </a:lnTo>
                  <a:lnTo>
                    <a:pt x="1081" y="1564"/>
                  </a:lnTo>
                  <a:lnTo>
                    <a:pt x="1082" y="1558"/>
                  </a:lnTo>
                  <a:lnTo>
                    <a:pt x="1082" y="1552"/>
                  </a:lnTo>
                  <a:lnTo>
                    <a:pt x="1069" y="1531"/>
                  </a:lnTo>
                  <a:lnTo>
                    <a:pt x="1064" y="1528"/>
                  </a:lnTo>
                  <a:lnTo>
                    <a:pt x="1058" y="1525"/>
                  </a:lnTo>
                  <a:lnTo>
                    <a:pt x="1055" y="1518"/>
                  </a:lnTo>
                  <a:lnTo>
                    <a:pt x="1054" y="1508"/>
                  </a:lnTo>
                  <a:lnTo>
                    <a:pt x="1052" y="1499"/>
                  </a:lnTo>
                  <a:lnTo>
                    <a:pt x="1051" y="1495"/>
                  </a:lnTo>
                  <a:lnTo>
                    <a:pt x="1049" y="1492"/>
                  </a:lnTo>
                  <a:lnTo>
                    <a:pt x="1048" y="1490"/>
                  </a:lnTo>
                  <a:lnTo>
                    <a:pt x="1046" y="1488"/>
                  </a:lnTo>
                  <a:lnTo>
                    <a:pt x="1042" y="1485"/>
                  </a:lnTo>
                  <a:lnTo>
                    <a:pt x="1033" y="1480"/>
                  </a:lnTo>
                  <a:lnTo>
                    <a:pt x="1025" y="1475"/>
                  </a:lnTo>
                  <a:lnTo>
                    <a:pt x="1023" y="1473"/>
                  </a:lnTo>
                  <a:lnTo>
                    <a:pt x="1022" y="1470"/>
                  </a:lnTo>
                  <a:lnTo>
                    <a:pt x="1019" y="1467"/>
                  </a:lnTo>
                  <a:lnTo>
                    <a:pt x="1018" y="1463"/>
                  </a:lnTo>
                  <a:lnTo>
                    <a:pt x="1018" y="1460"/>
                  </a:lnTo>
                  <a:lnTo>
                    <a:pt x="1016" y="1453"/>
                  </a:lnTo>
                  <a:lnTo>
                    <a:pt x="1016" y="1444"/>
                  </a:lnTo>
                  <a:lnTo>
                    <a:pt x="1016" y="1436"/>
                  </a:lnTo>
                  <a:lnTo>
                    <a:pt x="1015" y="1437"/>
                  </a:lnTo>
                  <a:lnTo>
                    <a:pt x="1015" y="1436"/>
                  </a:lnTo>
                  <a:lnTo>
                    <a:pt x="1013" y="1434"/>
                  </a:lnTo>
                  <a:lnTo>
                    <a:pt x="1012" y="1426"/>
                  </a:lnTo>
                  <a:lnTo>
                    <a:pt x="1010" y="1416"/>
                  </a:lnTo>
                  <a:lnTo>
                    <a:pt x="1010" y="1411"/>
                  </a:lnTo>
                  <a:lnTo>
                    <a:pt x="1013" y="1404"/>
                  </a:lnTo>
                  <a:lnTo>
                    <a:pt x="1013" y="1401"/>
                  </a:lnTo>
                  <a:lnTo>
                    <a:pt x="1013" y="1398"/>
                  </a:lnTo>
                  <a:lnTo>
                    <a:pt x="1012" y="1393"/>
                  </a:lnTo>
                  <a:lnTo>
                    <a:pt x="1009" y="1388"/>
                  </a:lnTo>
                  <a:lnTo>
                    <a:pt x="1002" y="1382"/>
                  </a:lnTo>
                  <a:lnTo>
                    <a:pt x="995" y="1377"/>
                  </a:lnTo>
                  <a:lnTo>
                    <a:pt x="992" y="1374"/>
                  </a:lnTo>
                  <a:lnTo>
                    <a:pt x="989" y="1370"/>
                  </a:lnTo>
                  <a:lnTo>
                    <a:pt x="987" y="1367"/>
                  </a:lnTo>
                  <a:lnTo>
                    <a:pt x="986" y="1362"/>
                  </a:lnTo>
                  <a:lnTo>
                    <a:pt x="986" y="1355"/>
                  </a:lnTo>
                  <a:lnTo>
                    <a:pt x="984" y="1348"/>
                  </a:lnTo>
                  <a:lnTo>
                    <a:pt x="983" y="1339"/>
                  </a:lnTo>
                  <a:lnTo>
                    <a:pt x="980" y="1336"/>
                  </a:lnTo>
                  <a:lnTo>
                    <a:pt x="976" y="1334"/>
                  </a:lnTo>
                  <a:lnTo>
                    <a:pt x="973" y="1331"/>
                  </a:lnTo>
                  <a:lnTo>
                    <a:pt x="970" y="1329"/>
                  </a:lnTo>
                  <a:lnTo>
                    <a:pt x="969" y="1329"/>
                  </a:lnTo>
                  <a:lnTo>
                    <a:pt x="964" y="1321"/>
                  </a:lnTo>
                  <a:lnTo>
                    <a:pt x="961" y="1313"/>
                  </a:lnTo>
                  <a:lnTo>
                    <a:pt x="957" y="1303"/>
                  </a:lnTo>
                  <a:lnTo>
                    <a:pt x="954" y="1299"/>
                  </a:lnTo>
                  <a:lnTo>
                    <a:pt x="951" y="1295"/>
                  </a:lnTo>
                  <a:lnTo>
                    <a:pt x="946" y="1290"/>
                  </a:lnTo>
                  <a:lnTo>
                    <a:pt x="936" y="1285"/>
                  </a:lnTo>
                  <a:lnTo>
                    <a:pt x="936" y="1289"/>
                  </a:lnTo>
                  <a:lnTo>
                    <a:pt x="936" y="1293"/>
                  </a:lnTo>
                  <a:lnTo>
                    <a:pt x="931" y="1293"/>
                  </a:lnTo>
                  <a:lnTo>
                    <a:pt x="930" y="1295"/>
                  </a:lnTo>
                  <a:lnTo>
                    <a:pt x="928" y="1296"/>
                  </a:lnTo>
                  <a:lnTo>
                    <a:pt x="921" y="1289"/>
                  </a:lnTo>
                  <a:lnTo>
                    <a:pt x="917" y="1285"/>
                  </a:lnTo>
                  <a:lnTo>
                    <a:pt x="914" y="1282"/>
                  </a:lnTo>
                  <a:lnTo>
                    <a:pt x="911" y="1276"/>
                  </a:lnTo>
                  <a:lnTo>
                    <a:pt x="911" y="1272"/>
                  </a:lnTo>
                  <a:lnTo>
                    <a:pt x="910" y="1266"/>
                  </a:lnTo>
                  <a:lnTo>
                    <a:pt x="908" y="1264"/>
                  </a:lnTo>
                  <a:lnTo>
                    <a:pt x="905" y="1262"/>
                  </a:lnTo>
                  <a:lnTo>
                    <a:pt x="904" y="1262"/>
                  </a:lnTo>
                  <a:lnTo>
                    <a:pt x="902" y="1262"/>
                  </a:lnTo>
                  <a:lnTo>
                    <a:pt x="902" y="1263"/>
                  </a:lnTo>
                  <a:lnTo>
                    <a:pt x="902" y="1266"/>
                  </a:lnTo>
                  <a:lnTo>
                    <a:pt x="905" y="1273"/>
                  </a:lnTo>
                  <a:lnTo>
                    <a:pt x="908" y="1279"/>
                  </a:lnTo>
                  <a:lnTo>
                    <a:pt x="911" y="1282"/>
                  </a:lnTo>
                  <a:lnTo>
                    <a:pt x="914" y="1286"/>
                  </a:lnTo>
                  <a:lnTo>
                    <a:pt x="917" y="1290"/>
                  </a:lnTo>
                  <a:lnTo>
                    <a:pt x="917" y="1292"/>
                  </a:lnTo>
                  <a:lnTo>
                    <a:pt x="917" y="1295"/>
                  </a:lnTo>
                  <a:lnTo>
                    <a:pt x="917" y="1299"/>
                  </a:lnTo>
                  <a:lnTo>
                    <a:pt x="917" y="1300"/>
                  </a:lnTo>
                  <a:lnTo>
                    <a:pt x="918" y="1305"/>
                  </a:lnTo>
                  <a:lnTo>
                    <a:pt x="923" y="1309"/>
                  </a:lnTo>
                  <a:lnTo>
                    <a:pt x="928" y="1318"/>
                  </a:lnTo>
                  <a:lnTo>
                    <a:pt x="931" y="1329"/>
                  </a:lnTo>
                  <a:lnTo>
                    <a:pt x="934" y="1338"/>
                  </a:lnTo>
                  <a:lnTo>
                    <a:pt x="937" y="1346"/>
                  </a:lnTo>
                  <a:lnTo>
                    <a:pt x="941" y="1357"/>
                  </a:lnTo>
                  <a:lnTo>
                    <a:pt x="948" y="1367"/>
                  </a:lnTo>
                  <a:lnTo>
                    <a:pt x="953" y="1374"/>
                  </a:lnTo>
                  <a:lnTo>
                    <a:pt x="956" y="1378"/>
                  </a:lnTo>
                  <a:lnTo>
                    <a:pt x="956" y="1382"/>
                  </a:lnTo>
                  <a:lnTo>
                    <a:pt x="954" y="1382"/>
                  </a:lnTo>
                  <a:lnTo>
                    <a:pt x="953" y="1382"/>
                  </a:lnTo>
                  <a:lnTo>
                    <a:pt x="951" y="1384"/>
                  </a:lnTo>
                  <a:lnTo>
                    <a:pt x="950" y="1384"/>
                  </a:lnTo>
                  <a:lnTo>
                    <a:pt x="953" y="1398"/>
                  </a:lnTo>
                  <a:lnTo>
                    <a:pt x="954" y="1401"/>
                  </a:lnTo>
                  <a:lnTo>
                    <a:pt x="956" y="1406"/>
                  </a:lnTo>
                  <a:lnTo>
                    <a:pt x="959" y="1411"/>
                  </a:lnTo>
                  <a:lnTo>
                    <a:pt x="961" y="1414"/>
                  </a:lnTo>
                  <a:lnTo>
                    <a:pt x="969" y="1418"/>
                  </a:lnTo>
                  <a:lnTo>
                    <a:pt x="977" y="1426"/>
                  </a:lnTo>
                  <a:lnTo>
                    <a:pt x="979" y="1427"/>
                  </a:lnTo>
                  <a:lnTo>
                    <a:pt x="979" y="1429"/>
                  </a:lnTo>
                  <a:lnTo>
                    <a:pt x="977" y="1433"/>
                  </a:lnTo>
                  <a:lnTo>
                    <a:pt x="977" y="1436"/>
                  </a:lnTo>
                  <a:lnTo>
                    <a:pt x="977" y="1439"/>
                  </a:lnTo>
                  <a:lnTo>
                    <a:pt x="983" y="1442"/>
                  </a:lnTo>
                  <a:lnTo>
                    <a:pt x="984" y="1449"/>
                  </a:lnTo>
                  <a:lnTo>
                    <a:pt x="984" y="1454"/>
                  </a:lnTo>
                  <a:lnTo>
                    <a:pt x="984" y="1460"/>
                  </a:lnTo>
                  <a:lnTo>
                    <a:pt x="983" y="1466"/>
                  </a:lnTo>
                  <a:lnTo>
                    <a:pt x="982" y="1478"/>
                  </a:lnTo>
                  <a:lnTo>
                    <a:pt x="982" y="1485"/>
                  </a:lnTo>
                  <a:lnTo>
                    <a:pt x="983" y="1492"/>
                  </a:lnTo>
                  <a:lnTo>
                    <a:pt x="984" y="1493"/>
                  </a:lnTo>
                  <a:lnTo>
                    <a:pt x="987" y="1496"/>
                  </a:lnTo>
                  <a:lnTo>
                    <a:pt x="995" y="1506"/>
                  </a:lnTo>
                  <a:lnTo>
                    <a:pt x="1008" y="1519"/>
                  </a:lnTo>
                  <a:lnTo>
                    <a:pt x="1013" y="1519"/>
                  </a:lnTo>
                  <a:lnTo>
                    <a:pt x="1016" y="1525"/>
                  </a:lnTo>
                  <a:lnTo>
                    <a:pt x="1018" y="1531"/>
                  </a:lnTo>
                  <a:lnTo>
                    <a:pt x="1018" y="1538"/>
                  </a:lnTo>
                  <a:lnTo>
                    <a:pt x="1018" y="1547"/>
                  </a:lnTo>
                  <a:lnTo>
                    <a:pt x="1019" y="1554"/>
                  </a:lnTo>
                  <a:lnTo>
                    <a:pt x="1019" y="1562"/>
                  </a:lnTo>
                  <a:lnTo>
                    <a:pt x="1020" y="1570"/>
                  </a:lnTo>
                  <a:lnTo>
                    <a:pt x="1022" y="1574"/>
                  </a:lnTo>
                  <a:lnTo>
                    <a:pt x="1023" y="1575"/>
                  </a:lnTo>
                  <a:lnTo>
                    <a:pt x="1025" y="1577"/>
                  </a:lnTo>
                  <a:lnTo>
                    <a:pt x="1028" y="1577"/>
                  </a:lnTo>
                  <a:lnTo>
                    <a:pt x="1028" y="1580"/>
                  </a:lnTo>
                  <a:lnTo>
                    <a:pt x="1029" y="1580"/>
                  </a:lnTo>
                  <a:lnTo>
                    <a:pt x="1031" y="1580"/>
                  </a:lnTo>
                  <a:lnTo>
                    <a:pt x="1033" y="1577"/>
                  </a:lnTo>
                  <a:lnTo>
                    <a:pt x="1038" y="1587"/>
                  </a:lnTo>
                  <a:lnTo>
                    <a:pt x="1041" y="1591"/>
                  </a:lnTo>
                  <a:lnTo>
                    <a:pt x="1042" y="1593"/>
                  </a:lnTo>
                  <a:lnTo>
                    <a:pt x="1044" y="1594"/>
                  </a:lnTo>
                  <a:lnTo>
                    <a:pt x="1046" y="1594"/>
                  </a:lnTo>
                  <a:lnTo>
                    <a:pt x="1048" y="1594"/>
                  </a:lnTo>
                  <a:lnTo>
                    <a:pt x="1051" y="1594"/>
                  </a:lnTo>
                  <a:lnTo>
                    <a:pt x="1052" y="1594"/>
                  </a:lnTo>
                  <a:lnTo>
                    <a:pt x="1054" y="1597"/>
                  </a:lnTo>
                  <a:lnTo>
                    <a:pt x="1055" y="1603"/>
                  </a:lnTo>
                  <a:lnTo>
                    <a:pt x="1056" y="1607"/>
                  </a:lnTo>
                  <a:lnTo>
                    <a:pt x="1058" y="1610"/>
                  </a:lnTo>
                  <a:lnTo>
                    <a:pt x="1059" y="1611"/>
                  </a:lnTo>
                  <a:lnTo>
                    <a:pt x="1061" y="1613"/>
                  </a:lnTo>
                  <a:lnTo>
                    <a:pt x="1064" y="1613"/>
                  </a:lnTo>
                  <a:lnTo>
                    <a:pt x="1068" y="1614"/>
                  </a:lnTo>
                  <a:lnTo>
                    <a:pt x="1069" y="1616"/>
                  </a:lnTo>
                  <a:lnTo>
                    <a:pt x="1071" y="1616"/>
                  </a:lnTo>
                  <a:lnTo>
                    <a:pt x="1072" y="1617"/>
                  </a:lnTo>
                  <a:lnTo>
                    <a:pt x="1074" y="1619"/>
                  </a:lnTo>
                  <a:lnTo>
                    <a:pt x="1074" y="1623"/>
                  </a:lnTo>
                  <a:lnTo>
                    <a:pt x="1074" y="1626"/>
                  </a:lnTo>
                  <a:lnTo>
                    <a:pt x="1074" y="1630"/>
                  </a:lnTo>
                  <a:lnTo>
                    <a:pt x="1075" y="1632"/>
                  </a:lnTo>
                  <a:lnTo>
                    <a:pt x="1078" y="1634"/>
                  </a:lnTo>
                  <a:lnTo>
                    <a:pt x="1082" y="1637"/>
                  </a:lnTo>
                  <a:lnTo>
                    <a:pt x="1088" y="1640"/>
                  </a:lnTo>
                  <a:lnTo>
                    <a:pt x="1094" y="1643"/>
                  </a:lnTo>
                  <a:lnTo>
                    <a:pt x="1094" y="1646"/>
                  </a:lnTo>
                  <a:lnTo>
                    <a:pt x="1094" y="1649"/>
                  </a:lnTo>
                  <a:lnTo>
                    <a:pt x="1094" y="1652"/>
                  </a:lnTo>
                  <a:lnTo>
                    <a:pt x="1094" y="1655"/>
                  </a:lnTo>
                  <a:lnTo>
                    <a:pt x="1092" y="1657"/>
                  </a:lnTo>
                  <a:lnTo>
                    <a:pt x="1090" y="1660"/>
                  </a:lnTo>
                  <a:lnTo>
                    <a:pt x="1087" y="1663"/>
                  </a:lnTo>
                  <a:lnTo>
                    <a:pt x="1085" y="1666"/>
                  </a:lnTo>
                  <a:lnTo>
                    <a:pt x="1091" y="1666"/>
                  </a:lnTo>
                  <a:lnTo>
                    <a:pt x="1094" y="1670"/>
                  </a:lnTo>
                  <a:lnTo>
                    <a:pt x="1098" y="1678"/>
                  </a:lnTo>
                  <a:lnTo>
                    <a:pt x="1105" y="1688"/>
                  </a:lnTo>
                  <a:lnTo>
                    <a:pt x="1110" y="1692"/>
                  </a:lnTo>
                  <a:lnTo>
                    <a:pt x="1111" y="1693"/>
                  </a:lnTo>
                  <a:lnTo>
                    <a:pt x="1113" y="1693"/>
                  </a:lnTo>
                  <a:lnTo>
                    <a:pt x="1116" y="1692"/>
                  </a:lnTo>
                  <a:lnTo>
                    <a:pt x="1118" y="1691"/>
                  </a:lnTo>
                  <a:lnTo>
                    <a:pt x="1124" y="1688"/>
                  </a:lnTo>
                  <a:lnTo>
                    <a:pt x="1128" y="1688"/>
                  </a:lnTo>
                  <a:lnTo>
                    <a:pt x="1133" y="1688"/>
                  </a:lnTo>
                  <a:lnTo>
                    <a:pt x="1140" y="1689"/>
                  </a:lnTo>
                  <a:lnTo>
                    <a:pt x="1147" y="1691"/>
                  </a:lnTo>
                  <a:lnTo>
                    <a:pt x="1154" y="1691"/>
                  </a:lnTo>
                  <a:lnTo>
                    <a:pt x="1159" y="1689"/>
                  </a:lnTo>
                  <a:lnTo>
                    <a:pt x="1162" y="1685"/>
                  </a:lnTo>
                  <a:lnTo>
                    <a:pt x="1166" y="1682"/>
                  </a:lnTo>
                  <a:lnTo>
                    <a:pt x="1169" y="1679"/>
                  </a:lnTo>
                  <a:lnTo>
                    <a:pt x="1173" y="1678"/>
                  </a:lnTo>
                  <a:lnTo>
                    <a:pt x="1177" y="1676"/>
                  </a:lnTo>
                  <a:lnTo>
                    <a:pt x="1188" y="1676"/>
                  </a:lnTo>
                  <a:lnTo>
                    <a:pt x="1198" y="1676"/>
                  </a:lnTo>
                  <a:lnTo>
                    <a:pt x="1209" y="1675"/>
                  </a:lnTo>
                  <a:lnTo>
                    <a:pt x="1213" y="1672"/>
                  </a:lnTo>
                  <a:lnTo>
                    <a:pt x="1218" y="1669"/>
                  </a:lnTo>
                  <a:lnTo>
                    <a:pt x="1226" y="1663"/>
                  </a:lnTo>
                  <a:lnTo>
                    <a:pt x="1232" y="1663"/>
                  </a:lnTo>
                  <a:lnTo>
                    <a:pt x="1235" y="1672"/>
                  </a:lnTo>
                  <a:lnTo>
                    <a:pt x="1232" y="1699"/>
                  </a:lnTo>
                  <a:lnTo>
                    <a:pt x="1226" y="1705"/>
                  </a:lnTo>
                  <a:lnTo>
                    <a:pt x="1226" y="1708"/>
                  </a:lnTo>
                  <a:lnTo>
                    <a:pt x="1226" y="1712"/>
                  </a:lnTo>
                  <a:lnTo>
                    <a:pt x="1226" y="1717"/>
                  </a:lnTo>
                  <a:lnTo>
                    <a:pt x="1226" y="1719"/>
                  </a:lnTo>
                  <a:lnTo>
                    <a:pt x="1226" y="1721"/>
                  </a:lnTo>
                  <a:lnTo>
                    <a:pt x="1221" y="1724"/>
                  </a:lnTo>
                  <a:lnTo>
                    <a:pt x="1221" y="1727"/>
                  </a:lnTo>
                  <a:lnTo>
                    <a:pt x="1221" y="1729"/>
                  </a:lnTo>
                  <a:lnTo>
                    <a:pt x="1221" y="1732"/>
                  </a:lnTo>
                  <a:lnTo>
                    <a:pt x="1221" y="1735"/>
                  </a:lnTo>
                  <a:lnTo>
                    <a:pt x="1218" y="1741"/>
                  </a:lnTo>
                  <a:lnTo>
                    <a:pt x="1212" y="1747"/>
                  </a:lnTo>
                  <a:lnTo>
                    <a:pt x="1208" y="1754"/>
                  </a:lnTo>
                  <a:lnTo>
                    <a:pt x="1205" y="1760"/>
                  </a:lnTo>
                  <a:lnTo>
                    <a:pt x="1202" y="1768"/>
                  </a:lnTo>
                  <a:lnTo>
                    <a:pt x="1200" y="1777"/>
                  </a:lnTo>
                  <a:lnTo>
                    <a:pt x="1199" y="1787"/>
                  </a:lnTo>
                  <a:lnTo>
                    <a:pt x="1198" y="1791"/>
                  </a:lnTo>
                  <a:lnTo>
                    <a:pt x="1196" y="1796"/>
                  </a:lnTo>
                  <a:lnTo>
                    <a:pt x="1190" y="1796"/>
                  </a:lnTo>
                  <a:lnTo>
                    <a:pt x="1188" y="1804"/>
                  </a:lnTo>
                  <a:lnTo>
                    <a:pt x="1186" y="1812"/>
                  </a:lnTo>
                  <a:lnTo>
                    <a:pt x="1185" y="1819"/>
                  </a:lnTo>
                  <a:lnTo>
                    <a:pt x="1182" y="1826"/>
                  </a:lnTo>
                  <a:lnTo>
                    <a:pt x="1177" y="1830"/>
                  </a:lnTo>
                  <a:lnTo>
                    <a:pt x="1173" y="1835"/>
                  </a:lnTo>
                  <a:lnTo>
                    <a:pt x="1173" y="1837"/>
                  </a:lnTo>
                  <a:lnTo>
                    <a:pt x="1173" y="1842"/>
                  </a:lnTo>
                  <a:lnTo>
                    <a:pt x="1173" y="1845"/>
                  </a:lnTo>
                  <a:lnTo>
                    <a:pt x="1172" y="1849"/>
                  </a:lnTo>
                  <a:lnTo>
                    <a:pt x="1169" y="1850"/>
                  </a:lnTo>
                  <a:lnTo>
                    <a:pt x="1164" y="1852"/>
                  </a:lnTo>
                  <a:lnTo>
                    <a:pt x="1160" y="1855"/>
                  </a:lnTo>
                  <a:lnTo>
                    <a:pt x="1157" y="1856"/>
                  </a:lnTo>
                  <a:lnTo>
                    <a:pt x="1157" y="1859"/>
                  </a:lnTo>
                  <a:lnTo>
                    <a:pt x="1157" y="1862"/>
                  </a:lnTo>
                  <a:lnTo>
                    <a:pt x="1157" y="1865"/>
                  </a:lnTo>
                  <a:lnTo>
                    <a:pt x="1157" y="1866"/>
                  </a:lnTo>
                  <a:lnTo>
                    <a:pt x="1157" y="1868"/>
                  </a:lnTo>
                  <a:lnTo>
                    <a:pt x="1154" y="1871"/>
                  </a:lnTo>
                  <a:lnTo>
                    <a:pt x="1150" y="1871"/>
                  </a:lnTo>
                  <a:lnTo>
                    <a:pt x="1147" y="1872"/>
                  </a:lnTo>
                  <a:lnTo>
                    <a:pt x="1146" y="1872"/>
                  </a:lnTo>
                  <a:lnTo>
                    <a:pt x="1143" y="1873"/>
                  </a:lnTo>
                  <a:lnTo>
                    <a:pt x="1143" y="1875"/>
                  </a:lnTo>
                  <a:lnTo>
                    <a:pt x="1141" y="1878"/>
                  </a:lnTo>
                  <a:lnTo>
                    <a:pt x="1140" y="1884"/>
                  </a:lnTo>
                  <a:lnTo>
                    <a:pt x="1137" y="1889"/>
                  </a:lnTo>
                  <a:lnTo>
                    <a:pt x="1131" y="1895"/>
                  </a:lnTo>
                  <a:lnTo>
                    <a:pt x="1121" y="1904"/>
                  </a:lnTo>
                  <a:lnTo>
                    <a:pt x="1120" y="1904"/>
                  </a:lnTo>
                  <a:lnTo>
                    <a:pt x="1117" y="1904"/>
                  </a:lnTo>
                  <a:lnTo>
                    <a:pt x="1116" y="1904"/>
                  </a:lnTo>
                  <a:lnTo>
                    <a:pt x="1113" y="1904"/>
                  </a:lnTo>
                  <a:lnTo>
                    <a:pt x="1111" y="1905"/>
                  </a:lnTo>
                  <a:lnTo>
                    <a:pt x="1110" y="1907"/>
                  </a:lnTo>
                  <a:lnTo>
                    <a:pt x="1107" y="1911"/>
                  </a:lnTo>
                  <a:lnTo>
                    <a:pt x="1104" y="1914"/>
                  </a:lnTo>
                  <a:lnTo>
                    <a:pt x="1104" y="1917"/>
                  </a:lnTo>
                  <a:lnTo>
                    <a:pt x="1103" y="1918"/>
                  </a:lnTo>
                  <a:lnTo>
                    <a:pt x="1100" y="1918"/>
                  </a:lnTo>
                  <a:lnTo>
                    <a:pt x="1097" y="1918"/>
                  </a:lnTo>
                  <a:lnTo>
                    <a:pt x="1092" y="1920"/>
                  </a:lnTo>
                  <a:lnTo>
                    <a:pt x="1091" y="1920"/>
                  </a:lnTo>
                  <a:lnTo>
                    <a:pt x="1088" y="1924"/>
                  </a:lnTo>
                  <a:lnTo>
                    <a:pt x="1084" y="1933"/>
                  </a:lnTo>
                  <a:lnTo>
                    <a:pt x="1080" y="1941"/>
                  </a:lnTo>
                  <a:lnTo>
                    <a:pt x="1077" y="1945"/>
                  </a:lnTo>
                  <a:lnTo>
                    <a:pt x="1071" y="1945"/>
                  </a:lnTo>
                  <a:lnTo>
                    <a:pt x="1068" y="1950"/>
                  </a:lnTo>
                  <a:lnTo>
                    <a:pt x="1068" y="1954"/>
                  </a:lnTo>
                  <a:lnTo>
                    <a:pt x="1068" y="1960"/>
                  </a:lnTo>
                  <a:lnTo>
                    <a:pt x="1068" y="1963"/>
                  </a:lnTo>
                  <a:lnTo>
                    <a:pt x="1067" y="1967"/>
                  </a:lnTo>
                  <a:lnTo>
                    <a:pt x="1062" y="1971"/>
                  </a:lnTo>
                  <a:lnTo>
                    <a:pt x="1059" y="1973"/>
                  </a:lnTo>
                  <a:lnTo>
                    <a:pt x="1058" y="1976"/>
                  </a:lnTo>
                  <a:lnTo>
                    <a:pt x="1058" y="1979"/>
                  </a:lnTo>
                  <a:lnTo>
                    <a:pt x="1058" y="1981"/>
                  </a:lnTo>
                  <a:lnTo>
                    <a:pt x="1058" y="1984"/>
                  </a:lnTo>
                  <a:lnTo>
                    <a:pt x="1058" y="1986"/>
                  </a:lnTo>
                  <a:lnTo>
                    <a:pt x="1058" y="1987"/>
                  </a:lnTo>
                  <a:lnTo>
                    <a:pt x="1055" y="1989"/>
                  </a:lnTo>
                  <a:lnTo>
                    <a:pt x="1052" y="1989"/>
                  </a:lnTo>
                  <a:lnTo>
                    <a:pt x="1049" y="1989"/>
                  </a:lnTo>
                  <a:lnTo>
                    <a:pt x="1046" y="1989"/>
                  </a:lnTo>
                  <a:lnTo>
                    <a:pt x="1046" y="1990"/>
                  </a:lnTo>
                  <a:lnTo>
                    <a:pt x="1045" y="1992"/>
                  </a:lnTo>
                  <a:lnTo>
                    <a:pt x="1044" y="1996"/>
                  </a:lnTo>
                  <a:lnTo>
                    <a:pt x="1042" y="2000"/>
                  </a:lnTo>
                  <a:lnTo>
                    <a:pt x="1041" y="2003"/>
                  </a:lnTo>
                  <a:lnTo>
                    <a:pt x="1033" y="2003"/>
                  </a:lnTo>
                  <a:lnTo>
                    <a:pt x="1028" y="2010"/>
                  </a:lnTo>
                  <a:lnTo>
                    <a:pt x="1026" y="2013"/>
                  </a:lnTo>
                  <a:lnTo>
                    <a:pt x="1025" y="2017"/>
                  </a:lnTo>
                  <a:lnTo>
                    <a:pt x="1025" y="2020"/>
                  </a:lnTo>
                  <a:lnTo>
                    <a:pt x="1019" y="2020"/>
                  </a:lnTo>
                  <a:lnTo>
                    <a:pt x="1019" y="2022"/>
                  </a:lnTo>
                  <a:lnTo>
                    <a:pt x="1018" y="2025"/>
                  </a:lnTo>
                  <a:lnTo>
                    <a:pt x="1019" y="2030"/>
                  </a:lnTo>
                  <a:lnTo>
                    <a:pt x="1019" y="2036"/>
                  </a:lnTo>
                  <a:lnTo>
                    <a:pt x="1019" y="2042"/>
                  </a:lnTo>
                  <a:lnTo>
                    <a:pt x="1018" y="2046"/>
                  </a:lnTo>
                  <a:lnTo>
                    <a:pt x="1016" y="2051"/>
                  </a:lnTo>
                  <a:lnTo>
                    <a:pt x="1010" y="2061"/>
                  </a:lnTo>
                  <a:lnTo>
                    <a:pt x="1008" y="2066"/>
                  </a:lnTo>
                  <a:lnTo>
                    <a:pt x="1006" y="2072"/>
                  </a:lnTo>
                  <a:lnTo>
                    <a:pt x="1005" y="2078"/>
                  </a:lnTo>
                  <a:lnTo>
                    <a:pt x="1005" y="2084"/>
                  </a:lnTo>
                  <a:lnTo>
                    <a:pt x="1008" y="2088"/>
                  </a:lnTo>
                  <a:lnTo>
                    <a:pt x="1013" y="2094"/>
                  </a:lnTo>
                  <a:lnTo>
                    <a:pt x="1019" y="2098"/>
                  </a:lnTo>
                  <a:lnTo>
                    <a:pt x="1020" y="2101"/>
                  </a:lnTo>
                  <a:lnTo>
                    <a:pt x="1022" y="2102"/>
                  </a:lnTo>
                  <a:lnTo>
                    <a:pt x="1020" y="2105"/>
                  </a:lnTo>
                  <a:lnTo>
                    <a:pt x="1019" y="2108"/>
                  </a:lnTo>
                  <a:lnTo>
                    <a:pt x="1016" y="2114"/>
                  </a:lnTo>
                  <a:lnTo>
                    <a:pt x="1016" y="2136"/>
                  </a:lnTo>
                  <a:lnTo>
                    <a:pt x="1016" y="2153"/>
                  </a:lnTo>
                  <a:lnTo>
                    <a:pt x="1018" y="2156"/>
                  </a:lnTo>
                  <a:lnTo>
                    <a:pt x="1020" y="2159"/>
                  </a:lnTo>
                  <a:lnTo>
                    <a:pt x="1026" y="2164"/>
                  </a:lnTo>
                  <a:lnTo>
                    <a:pt x="1032" y="2170"/>
                  </a:lnTo>
                  <a:lnTo>
                    <a:pt x="1035" y="2172"/>
                  </a:lnTo>
                  <a:lnTo>
                    <a:pt x="1036" y="2174"/>
                  </a:lnTo>
                  <a:lnTo>
                    <a:pt x="1036" y="2180"/>
                  </a:lnTo>
                  <a:lnTo>
                    <a:pt x="1035" y="2186"/>
                  </a:lnTo>
                  <a:lnTo>
                    <a:pt x="1033" y="2193"/>
                  </a:lnTo>
                  <a:lnTo>
                    <a:pt x="1033" y="2196"/>
                  </a:lnTo>
                  <a:lnTo>
                    <a:pt x="1033" y="2199"/>
                  </a:lnTo>
                  <a:lnTo>
                    <a:pt x="1033" y="2206"/>
                  </a:lnTo>
                  <a:lnTo>
                    <a:pt x="1036" y="2218"/>
                  </a:lnTo>
                  <a:lnTo>
                    <a:pt x="1038" y="2235"/>
                  </a:lnTo>
                  <a:lnTo>
                    <a:pt x="1038" y="2241"/>
                  </a:lnTo>
                  <a:lnTo>
                    <a:pt x="1036" y="2248"/>
                  </a:lnTo>
                  <a:lnTo>
                    <a:pt x="1033" y="2256"/>
                  </a:lnTo>
                  <a:lnTo>
                    <a:pt x="1033" y="2265"/>
                  </a:lnTo>
                  <a:lnTo>
                    <a:pt x="1033" y="2271"/>
                  </a:lnTo>
                  <a:lnTo>
                    <a:pt x="1035" y="2277"/>
                  </a:lnTo>
                  <a:lnTo>
                    <a:pt x="1035" y="2281"/>
                  </a:lnTo>
                  <a:lnTo>
                    <a:pt x="1036" y="2285"/>
                  </a:lnTo>
                  <a:lnTo>
                    <a:pt x="1035" y="2287"/>
                  </a:lnTo>
                  <a:lnTo>
                    <a:pt x="1035" y="2290"/>
                  </a:lnTo>
                  <a:lnTo>
                    <a:pt x="1031" y="2295"/>
                  </a:lnTo>
                  <a:lnTo>
                    <a:pt x="1022" y="2310"/>
                  </a:lnTo>
                  <a:lnTo>
                    <a:pt x="1010" y="2323"/>
                  </a:lnTo>
                  <a:lnTo>
                    <a:pt x="1006" y="2327"/>
                  </a:lnTo>
                  <a:lnTo>
                    <a:pt x="1002" y="2330"/>
                  </a:lnTo>
                  <a:lnTo>
                    <a:pt x="997" y="2331"/>
                  </a:lnTo>
                  <a:lnTo>
                    <a:pt x="993" y="2331"/>
                  </a:lnTo>
                  <a:lnTo>
                    <a:pt x="990" y="2331"/>
                  </a:lnTo>
                  <a:lnTo>
                    <a:pt x="986" y="2333"/>
                  </a:lnTo>
                  <a:lnTo>
                    <a:pt x="983" y="2334"/>
                  </a:lnTo>
                  <a:lnTo>
                    <a:pt x="980" y="2337"/>
                  </a:lnTo>
                  <a:lnTo>
                    <a:pt x="977" y="2341"/>
                  </a:lnTo>
                  <a:lnTo>
                    <a:pt x="974" y="2343"/>
                  </a:lnTo>
                  <a:lnTo>
                    <a:pt x="970" y="2344"/>
                  </a:lnTo>
                  <a:lnTo>
                    <a:pt x="964" y="2344"/>
                  </a:lnTo>
                  <a:lnTo>
                    <a:pt x="960" y="2344"/>
                  </a:lnTo>
                  <a:lnTo>
                    <a:pt x="957" y="2344"/>
                  </a:lnTo>
                  <a:lnTo>
                    <a:pt x="956" y="2346"/>
                  </a:lnTo>
                  <a:lnTo>
                    <a:pt x="953" y="2356"/>
                  </a:lnTo>
                  <a:lnTo>
                    <a:pt x="950" y="2367"/>
                  </a:lnTo>
                  <a:lnTo>
                    <a:pt x="944" y="2367"/>
                  </a:lnTo>
                  <a:lnTo>
                    <a:pt x="944" y="2369"/>
                  </a:lnTo>
                  <a:lnTo>
                    <a:pt x="943" y="2370"/>
                  </a:lnTo>
                  <a:lnTo>
                    <a:pt x="941" y="2375"/>
                  </a:lnTo>
                  <a:lnTo>
                    <a:pt x="938" y="2382"/>
                  </a:lnTo>
                  <a:lnTo>
                    <a:pt x="937" y="2383"/>
                  </a:lnTo>
                  <a:lnTo>
                    <a:pt x="934" y="2383"/>
                  </a:lnTo>
                  <a:lnTo>
                    <a:pt x="933" y="2383"/>
                  </a:lnTo>
                  <a:lnTo>
                    <a:pt x="931" y="2385"/>
                  </a:lnTo>
                  <a:lnTo>
                    <a:pt x="931" y="2390"/>
                  </a:lnTo>
                  <a:lnTo>
                    <a:pt x="930" y="2393"/>
                  </a:lnTo>
                  <a:lnTo>
                    <a:pt x="930" y="2398"/>
                  </a:lnTo>
                  <a:lnTo>
                    <a:pt x="930" y="2403"/>
                  </a:lnTo>
                  <a:lnTo>
                    <a:pt x="931" y="2409"/>
                  </a:lnTo>
                  <a:lnTo>
                    <a:pt x="936" y="2409"/>
                  </a:lnTo>
                  <a:lnTo>
                    <a:pt x="937" y="2418"/>
                  </a:lnTo>
                  <a:lnTo>
                    <a:pt x="938" y="2429"/>
                  </a:lnTo>
                  <a:lnTo>
                    <a:pt x="943" y="2457"/>
                  </a:lnTo>
                  <a:lnTo>
                    <a:pt x="944" y="2471"/>
                  </a:lnTo>
                  <a:lnTo>
                    <a:pt x="944" y="2484"/>
                  </a:lnTo>
                  <a:lnTo>
                    <a:pt x="943" y="2494"/>
                  </a:lnTo>
                  <a:lnTo>
                    <a:pt x="941" y="2498"/>
                  </a:lnTo>
                  <a:lnTo>
                    <a:pt x="938" y="2501"/>
                  </a:lnTo>
                  <a:lnTo>
                    <a:pt x="934" y="2503"/>
                  </a:lnTo>
                  <a:lnTo>
                    <a:pt x="930" y="2504"/>
                  </a:lnTo>
                  <a:lnTo>
                    <a:pt x="925" y="2504"/>
                  </a:lnTo>
                  <a:lnTo>
                    <a:pt x="920" y="2507"/>
                  </a:lnTo>
                  <a:lnTo>
                    <a:pt x="911" y="2510"/>
                  </a:lnTo>
                  <a:lnTo>
                    <a:pt x="904" y="2516"/>
                  </a:lnTo>
                  <a:lnTo>
                    <a:pt x="889" y="2526"/>
                  </a:lnTo>
                  <a:lnTo>
                    <a:pt x="891" y="2529"/>
                  </a:lnTo>
                  <a:lnTo>
                    <a:pt x="894" y="2530"/>
                  </a:lnTo>
                  <a:lnTo>
                    <a:pt x="898" y="2534"/>
                  </a:lnTo>
                  <a:lnTo>
                    <a:pt x="897" y="2540"/>
                  </a:lnTo>
                  <a:lnTo>
                    <a:pt x="897" y="2562"/>
                  </a:lnTo>
                  <a:lnTo>
                    <a:pt x="895" y="2570"/>
                  </a:lnTo>
                  <a:lnTo>
                    <a:pt x="895" y="2576"/>
                  </a:lnTo>
                  <a:lnTo>
                    <a:pt x="887" y="2576"/>
                  </a:lnTo>
                  <a:lnTo>
                    <a:pt x="887" y="2579"/>
                  </a:lnTo>
                  <a:lnTo>
                    <a:pt x="887" y="2583"/>
                  </a:lnTo>
                  <a:lnTo>
                    <a:pt x="892" y="2589"/>
                  </a:lnTo>
                  <a:lnTo>
                    <a:pt x="881" y="2596"/>
                  </a:lnTo>
                  <a:lnTo>
                    <a:pt x="874" y="2601"/>
                  </a:lnTo>
                  <a:lnTo>
                    <a:pt x="869" y="2603"/>
                  </a:lnTo>
                  <a:lnTo>
                    <a:pt x="866" y="2609"/>
                  </a:lnTo>
                  <a:lnTo>
                    <a:pt x="862" y="2618"/>
                  </a:lnTo>
                  <a:lnTo>
                    <a:pt x="856" y="2634"/>
                  </a:lnTo>
                  <a:lnTo>
                    <a:pt x="853" y="2634"/>
                  </a:lnTo>
                  <a:lnTo>
                    <a:pt x="853" y="2635"/>
                  </a:lnTo>
                  <a:lnTo>
                    <a:pt x="853" y="2638"/>
                  </a:lnTo>
                  <a:lnTo>
                    <a:pt x="853" y="2639"/>
                  </a:lnTo>
                  <a:lnTo>
                    <a:pt x="853" y="2641"/>
                  </a:lnTo>
                  <a:lnTo>
                    <a:pt x="853" y="2642"/>
                  </a:lnTo>
                  <a:lnTo>
                    <a:pt x="851" y="2645"/>
                  </a:lnTo>
                  <a:lnTo>
                    <a:pt x="846" y="2647"/>
                  </a:lnTo>
                  <a:lnTo>
                    <a:pt x="839" y="2652"/>
                  </a:lnTo>
                  <a:lnTo>
                    <a:pt x="829" y="2667"/>
                  </a:lnTo>
                  <a:lnTo>
                    <a:pt x="816" y="2683"/>
                  </a:lnTo>
                  <a:lnTo>
                    <a:pt x="809" y="2690"/>
                  </a:lnTo>
                  <a:lnTo>
                    <a:pt x="802" y="2697"/>
                  </a:lnTo>
                  <a:lnTo>
                    <a:pt x="794" y="2703"/>
                  </a:lnTo>
                  <a:lnTo>
                    <a:pt x="787" y="2706"/>
                  </a:lnTo>
                  <a:lnTo>
                    <a:pt x="783" y="2706"/>
                  </a:lnTo>
                  <a:lnTo>
                    <a:pt x="780" y="2706"/>
                  </a:lnTo>
                  <a:lnTo>
                    <a:pt x="777" y="2704"/>
                  </a:lnTo>
                  <a:lnTo>
                    <a:pt x="773" y="2706"/>
                  </a:lnTo>
                  <a:lnTo>
                    <a:pt x="773" y="2711"/>
                  </a:lnTo>
                  <a:lnTo>
                    <a:pt x="764" y="2711"/>
                  </a:lnTo>
                  <a:lnTo>
                    <a:pt x="757" y="2711"/>
                  </a:lnTo>
                  <a:lnTo>
                    <a:pt x="754" y="2716"/>
                  </a:lnTo>
                  <a:lnTo>
                    <a:pt x="748" y="2716"/>
                  </a:lnTo>
                  <a:lnTo>
                    <a:pt x="743" y="2716"/>
                  </a:lnTo>
                  <a:lnTo>
                    <a:pt x="734" y="2713"/>
                  </a:lnTo>
                  <a:lnTo>
                    <a:pt x="728" y="2713"/>
                  </a:lnTo>
                  <a:lnTo>
                    <a:pt x="722" y="2711"/>
                  </a:lnTo>
                  <a:lnTo>
                    <a:pt x="717" y="2713"/>
                  </a:lnTo>
                  <a:lnTo>
                    <a:pt x="709" y="2714"/>
                  </a:lnTo>
                  <a:lnTo>
                    <a:pt x="708" y="2716"/>
                  </a:lnTo>
                  <a:lnTo>
                    <a:pt x="705" y="2717"/>
                  </a:lnTo>
                  <a:lnTo>
                    <a:pt x="701" y="2722"/>
                  </a:lnTo>
                  <a:lnTo>
                    <a:pt x="699" y="2722"/>
                  </a:lnTo>
                  <a:lnTo>
                    <a:pt x="696" y="2722"/>
                  </a:lnTo>
                  <a:lnTo>
                    <a:pt x="692" y="2720"/>
                  </a:lnTo>
                  <a:lnTo>
                    <a:pt x="688" y="2719"/>
                  </a:lnTo>
                  <a:lnTo>
                    <a:pt x="685" y="2719"/>
                  </a:lnTo>
                  <a:lnTo>
                    <a:pt x="682" y="2719"/>
                  </a:lnTo>
                  <a:lnTo>
                    <a:pt x="679" y="2720"/>
                  </a:lnTo>
                  <a:lnTo>
                    <a:pt x="675" y="2723"/>
                  </a:lnTo>
                  <a:lnTo>
                    <a:pt x="643" y="2723"/>
                  </a:lnTo>
                  <a:lnTo>
                    <a:pt x="643" y="2719"/>
                  </a:lnTo>
                  <a:lnTo>
                    <a:pt x="637" y="2723"/>
                  </a:lnTo>
                  <a:lnTo>
                    <a:pt x="635" y="2723"/>
                  </a:lnTo>
                  <a:lnTo>
                    <a:pt x="633" y="2720"/>
                  </a:lnTo>
                  <a:lnTo>
                    <a:pt x="632" y="2716"/>
                  </a:lnTo>
                  <a:lnTo>
                    <a:pt x="630" y="2706"/>
                  </a:lnTo>
                  <a:lnTo>
                    <a:pt x="629" y="2691"/>
                  </a:lnTo>
                  <a:lnTo>
                    <a:pt x="623" y="2688"/>
                  </a:lnTo>
                  <a:lnTo>
                    <a:pt x="624" y="2686"/>
                  </a:lnTo>
                  <a:lnTo>
                    <a:pt x="626" y="2684"/>
                  </a:lnTo>
                  <a:lnTo>
                    <a:pt x="629" y="2681"/>
                  </a:lnTo>
                  <a:lnTo>
                    <a:pt x="632" y="2680"/>
                  </a:lnTo>
                  <a:lnTo>
                    <a:pt x="633" y="2678"/>
                  </a:lnTo>
                  <a:lnTo>
                    <a:pt x="635" y="2675"/>
                  </a:lnTo>
                  <a:lnTo>
                    <a:pt x="635" y="2673"/>
                  </a:lnTo>
                  <a:lnTo>
                    <a:pt x="635" y="2668"/>
                  </a:lnTo>
                  <a:lnTo>
                    <a:pt x="635" y="2664"/>
                  </a:lnTo>
                  <a:lnTo>
                    <a:pt x="632" y="2652"/>
                  </a:lnTo>
                  <a:lnTo>
                    <a:pt x="629" y="2642"/>
                  </a:lnTo>
                  <a:lnTo>
                    <a:pt x="627" y="2639"/>
                  </a:lnTo>
                  <a:lnTo>
                    <a:pt x="626" y="2637"/>
                  </a:lnTo>
                  <a:lnTo>
                    <a:pt x="624" y="2635"/>
                  </a:lnTo>
                  <a:lnTo>
                    <a:pt x="623" y="2634"/>
                  </a:lnTo>
                  <a:lnTo>
                    <a:pt x="620" y="2632"/>
                  </a:lnTo>
                  <a:lnTo>
                    <a:pt x="619" y="2632"/>
                  </a:lnTo>
                  <a:lnTo>
                    <a:pt x="619" y="2631"/>
                  </a:lnTo>
                  <a:lnTo>
                    <a:pt x="617" y="2627"/>
                  </a:lnTo>
                  <a:lnTo>
                    <a:pt x="616" y="2624"/>
                  </a:lnTo>
                  <a:lnTo>
                    <a:pt x="616" y="2615"/>
                  </a:lnTo>
                  <a:lnTo>
                    <a:pt x="616" y="2603"/>
                  </a:lnTo>
                  <a:lnTo>
                    <a:pt x="613" y="2601"/>
                  </a:lnTo>
                  <a:lnTo>
                    <a:pt x="610" y="2598"/>
                  </a:lnTo>
                  <a:lnTo>
                    <a:pt x="607" y="2595"/>
                  </a:lnTo>
                  <a:lnTo>
                    <a:pt x="604" y="2592"/>
                  </a:lnTo>
                  <a:lnTo>
                    <a:pt x="603" y="2589"/>
                  </a:lnTo>
                  <a:lnTo>
                    <a:pt x="603" y="2585"/>
                  </a:lnTo>
                  <a:lnTo>
                    <a:pt x="603" y="2582"/>
                  </a:lnTo>
                  <a:lnTo>
                    <a:pt x="601" y="2578"/>
                  </a:lnTo>
                  <a:lnTo>
                    <a:pt x="600" y="2578"/>
                  </a:lnTo>
                  <a:lnTo>
                    <a:pt x="597" y="2578"/>
                  </a:lnTo>
                  <a:lnTo>
                    <a:pt x="596" y="2578"/>
                  </a:lnTo>
                  <a:lnTo>
                    <a:pt x="593" y="2578"/>
                  </a:lnTo>
                  <a:lnTo>
                    <a:pt x="591" y="2576"/>
                  </a:lnTo>
                  <a:lnTo>
                    <a:pt x="587" y="2570"/>
                  </a:lnTo>
                  <a:lnTo>
                    <a:pt x="583" y="2562"/>
                  </a:lnTo>
                  <a:lnTo>
                    <a:pt x="581" y="2557"/>
                  </a:lnTo>
                  <a:lnTo>
                    <a:pt x="580" y="2552"/>
                  </a:lnTo>
                  <a:lnTo>
                    <a:pt x="578" y="2544"/>
                  </a:lnTo>
                  <a:lnTo>
                    <a:pt x="577" y="2537"/>
                  </a:lnTo>
                  <a:lnTo>
                    <a:pt x="577" y="2530"/>
                  </a:lnTo>
                  <a:lnTo>
                    <a:pt x="578" y="2516"/>
                  </a:lnTo>
                  <a:lnTo>
                    <a:pt x="577" y="2498"/>
                  </a:lnTo>
                  <a:lnTo>
                    <a:pt x="573" y="2488"/>
                  </a:lnTo>
                  <a:lnTo>
                    <a:pt x="570" y="2481"/>
                  </a:lnTo>
                  <a:lnTo>
                    <a:pt x="568" y="2475"/>
                  </a:lnTo>
                  <a:lnTo>
                    <a:pt x="568" y="2472"/>
                  </a:lnTo>
                  <a:lnTo>
                    <a:pt x="568" y="2468"/>
                  </a:lnTo>
                  <a:lnTo>
                    <a:pt x="570" y="2460"/>
                  </a:lnTo>
                  <a:lnTo>
                    <a:pt x="571" y="2451"/>
                  </a:lnTo>
                  <a:lnTo>
                    <a:pt x="571" y="2447"/>
                  </a:lnTo>
                  <a:lnTo>
                    <a:pt x="571" y="2442"/>
                  </a:lnTo>
                  <a:lnTo>
                    <a:pt x="570" y="2439"/>
                  </a:lnTo>
                  <a:lnTo>
                    <a:pt x="565" y="2436"/>
                  </a:lnTo>
                  <a:lnTo>
                    <a:pt x="563" y="2434"/>
                  </a:lnTo>
                  <a:lnTo>
                    <a:pt x="560" y="2432"/>
                  </a:lnTo>
                  <a:lnTo>
                    <a:pt x="560" y="2428"/>
                  </a:lnTo>
                  <a:lnTo>
                    <a:pt x="560" y="2425"/>
                  </a:lnTo>
                  <a:lnTo>
                    <a:pt x="561" y="2421"/>
                  </a:lnTo>
                  <a:lnTo>
                    <a:pt x="560" y="2418"/>
                  </a:lnTo>
                  <a:lnTo>
                    <a:pt x="560" y="2416"/>
                  </a:lnTo>
                  <a:lnTo>
                    <a:pt x="558" y="2413"/>
                  </a:lnTo>
                  <a:lnTo>
                    <a:pt x="554" y="2409"/>
                  </a:lnTo>
                  <a:lnTo>
                    <a:pt x="550" y="2406"/>
                  </a:lnTo>
                  <a:lnTo>
                    <a:pt x="547" y="2402"/>
                  </a:lnTo>
                  <a:lnTo>
                    <a:pt x="545" y="2398"/>
                  </a:lnTo>
                  <a:lnTo>
                    <a:pt x="545" y="2393"/>
                  </a:lnTo>
                  <a:lnTo>
                    <a:pt x="545" y="2386"/>
                  </a:lnTo>
                  <a:lnTo>
                    <a:pt x="545" y="2379"/>
                  </a:lnTo>
                  <a:lnTo>
                    <a:pt x="545" y="2375"/>
                  </a:lnTo>
                  <a:lnTo>
                    <a:pt x="544" y="2370"/>
                  </a:lnTo>
                  <a:lnTo>
                    <a:pt x="527" y="2352"/>
                  </a:lnTo>
                  <a:lnTo>
                    <a:pt x="521" y="2352"/>
                  </a:lnTo>
                  <a:lnTo>
                    <a:pt x="519" y="2341"/>
                  </a:lnTo>
                  <a:lnTo>
                    <a:pt x="519" y="2324"/>
                  </a:lnTo>
                  <a:lnTo>
                    <a:pt x="518" y="2303"/>
                  </a:lnTo>
                  <a:lnTo>
                    <a:pt x="518" y="2294"/>
                  </a:lnTo>
                  <a:lnTo>
                    <a:pt x="519" y="2288"/>
                  </a:lnTo>
                  <a:lnTo>
                    <a:pt x="519" y="2285"/>
                  </a:lnTo>
                  <a:lnTo>
                    <a:pt x="521" y="2284"/>
                  </a:lnTo>
                  <a:lnTo>
                    <a:pt x="525" y="2277"/>
                  </a:lnTo>
                  <a:lnTo>
                    <a:pt x="532" y="2265"/>
                  </a:lnTo>
                  <a:lnTo>
                    <a:pt x="534" y="2261"/>
                  </a:lnTo>
                  <a:lnTo>
                    <a:pt x="534" y="2256"/>
                  </a:lnTo>
                  <a:lnTo>
                    <a:pt x="532" y="2251"/>
                  </a:lnTo>
                  <a:lnTo>
                    <a:pt x="532" y="2248"/>
                  </a:lnTo>
                  <a:lnTo>
                    <a:pt x="532" y="2244"/>
                  </a:lnTo>
                  <a:lnTo>
                    <a:pt x="534" y="2241"/>
                  </a:lnTo>
                  <a:lnTo>
                    <a:pt x="535" y="2235"/>
                  </a:lnTo>
                  <a:lnTo>
                    <a:pt x="537" y="2235"/>
                  </a:lnTo>
                  <a:lnTo>
                    <a:pt x="540" y="2233"/>
                  </a:lnTo>
                  <a:lnTo>
                    <a:pt x="542" y="2233"/>
                  </a:lnTo>
                  <a:lnTo>
                    <a:pt x="544" y="2232"/>
                  </a:lnTo>
                  <a:lnTo>
                    <a:pt x="544" y="2231"/>
                  </a:lnTo>
                  <a:lnTo>
                    <a:pt x="544" y="2229"/>
                  </a:lnTo>
                  <a:lnTo>
                    <a:pt x="544" y="2226"/>
                  </a:lnTo>
                  <a:lnTo>
                    <a:pt x="544" y="2225"/>
                  </a:lnTo>
                  <a:lnTo>
                    <a:pt x="545" y="2222"/>
                  </a:lnTo>
                  <a:lnTo>
                    <a:pt x="550" y="2218"/>
                  </a:lnTo>
                  <a:lnTo>
                    <a:pt x="552" y="2215"/>
                  </a:lnTo>
                  <a:lnTo>
                    <a:pt x="554" y="2212"/>
                  </a:lnTo>
                  <a:lnTo>
                    <a:pt x="555" y="2210"/>
                  </a:lnTo>
                  <a:lnTo>
                    <a:pt x="555" y="2205"/>
                  </a:lnTo>
                  <a:lnTo>
                    <a:pt x="557" y="2199"/>
                  </a:lnTo>
                  <a:lnTo>
                    <a:pt x="557" y="2187"/>
                  </a:lnTo>
                  <a:lnTo>
                    <a:pt x="555" y="2177"/>
                  </a:lnTo>
                  <a:lnTo>
                    <a:pt x="554" y="2172"/>
                  </a:lnTo>
                  <a:lnTo>
                    <a:pt x="552" y="2166"/>
                  </a:lnTo>
                  <a:lnTo>
                    <a:pt x="550" y="2164"/>
                  </a:lnTo>
                  <a:lnTo>
                    <a:pt x="547" y="2163"/>
                  </a:lnTo>
                  <a:lnTo>
                    <a:pt x="545" y="2160"/>
                  </a:lnTo>
                  <a:lnTo>
                    <a:pt x="547" y="2156"/>
                  </a:lnTo>
                  <a:lnTo>
                    <a:pt x="548" y="2146"/>
                  </a:lnTo>
                  <a:lnTo>
                    <a:pt x="551" y="2136"/>
                  </a:lnTo>
                  <a:lnTo>
                    <a:pt x="552" y="2125"/>
                  </a:lnTo>
                  <a:lnTo>
                    <a:pt x="547" y="2120"/>
                  </a:lnTo>
                  <a:lnTo>
                    <a:pt x="547" y="2114"/>
                  </a:lnTo>
                  <a:lnTo>
                    <a:pt x="547" y="2108"/>
                  </a:lnTo>
                  <a:lnTo>
                    <a:pt x="545" y="2102"/>
                  </a:lnTo>
                  <a:lnTo>
                    <a:pt x="544" y="2094"/>
                  </a:lnTo>
                  <a:lnTo>
                    <a:pt x="540" y="2091"/>
                  </a:lnTo>
                  <a:lnTo>
                    <a:pt x="535" y="2087"/>
                  </a:lnTo>
                  <a:lnTo>
                    <a:pt x="534" y="2081"/>
                  </a:lnTo>
                  <a:lnTo>
                    <a:pt x="532" y="2075"/>
                  </a:lnTo>
                  <a:lnTo>
                    <a:pt x="529" y="2065"/>
                  </a:lnTo>
                  <a:lnTo>
                    <a:pt x="528" y="2059"/>
                  </a:lnTo>
                  <a:lnTo>
                    <a:pt x="527" y="2058"/>
                  </a:lnTo>
                  <a:lnTo>
                    <a:pt x="524" y="2056"/>
                  </a:lnTo>
                  <a:lnTo>
                    <a:pt x="524" y="2055"/>
                  </a:lnTo>
                  <a:lnTo>
                    <a:pt x="525" y="2052"/>
                  </a:lnTo>
                  <a:lnTo>
                    <a:pt x="527" y="2051"/>
                  </a:lnTo>
                  <a:lnTo>
                    <a:pt x="527" y="2048"/>
                  </a:lnTo>
                  <a:lnTo>
                    <a:pt x="521" y="2038"/>
                  </a:lnTo>
                  <a:lnTo>
                    <a:pt x="521" y="2036"/>
                  </a:lnTo>
                  <a:lnTo>
                    <a:pt x="521" y="2035"/>
                  </a:lnTo>
                  <a:lnTo>
                    <a:pt x="519" y="2033"/>
                  </a:lnTo>
                  <a:lnTo>
                    <a:pt x="519" y="2030"/>
                  </a:lnTo>
                  <a:lnTo>
                    <a:pt x="515" y="2028"/>
                  </a:lnTo>
                  <a:lnTo>
                    <a:pt x="511" y="2023"/>
                  </a:lnTo>
                  <a:lnTo>
                    <a:pt x="502" y="2017"/>
                  </a:lnTo>
                  <a:lnTo>
                    <a:pt x="505" y="2009"/>
                  </a:lnTo>
                  <a:lnTo>
                    <a:pt x="499" y="2003"/>
                  </a:lnTo>
                  <a:lnTo>
                    <a:pt x="491" y="1996"/>
                  </a:lnTo>
                  <a:lnTo>
                    <a:pt x="475" y="1984"/>
                  </a:lnTo>
                  <a:lnTo>
                    <a:pt x="478" y="1981"/>
                  </a:lnTo>
                  <a:lnTo>
                    <a:pt x="479" y="1980"/>
                  </a:lnTo>
                  <a:lnTo>
                    <a:pt x="479" y="1979"/>
                  </a:lnTo>
                  <a:lnTo>
                    <a:pt x="479" y="1977"/>
                  </a:lnTo>
                  <a:lnTo>
                    <a:pt x="478" y="1974"/>
                  </a:lnTo>
                  <a:lnTo>
                    <a:pt x="476" y="1971"/>
                  </a:lnTo>
                  <a:lnTo>
                    <a:pt x="473" y="1970"/>
                  </a:lnTo>
                  <a:lnTo>
                    <a:pt x="469" y="1967"/>
                  </a:lnTo>
                  <a:lnTo>
                    <a:pt x="472" y="1957"/>
                  </a:lnTo>
                  <a:lnTo>
                    <a:pt x="475" y="1945"/>
                  </a:lnTo>
                  <a:lnTo>
                    <a:pt x="478" y="1940"/>
                  </a:lnTo>
                  <a:lnTo>
                    <a:pt x="479" y="1934"/>
                  </a:lnTo>
                  <a:lnTo>
                    <a:pt x="480" y="1931"/>
                  </a:lnTo>
                  <a:lnTo>
                    <a:pt x="483" y="1928"/>
                  </a:lnTo>
                  <a:lnTo>
                    <a:pt x="483" y="1927"/>
                  </a:lnTo>
                  <a:lnTo>
                    <a:pt x="483" y="1925"/>
                  </a:lnTo>
                  <a:lnTo>
                    <a:pt x="482" y="1920"/>
                  </a:lnTo>
                  <a:lnTo>
                    <a:pt x="479" y="1915"/>
                  </a:lnTo>
                  <a:lnTo>
                    <a:pt x="478" y="1912"/>
                  </a:lnTo>
                  <a:lnTo>
                    <a:pt x="479" y="1908"/>
                  </a:lnTo>
                  <a:lnTo>
                    <a:pt x="482" y="1904"/>
                  </a:lnTo>
                  <a:lnTo>
                    <a:pt x="485" y="1899"/>
                  </a:lnTo>
                  <a:lnTo>
                    <a:pt x="486" y="1895"/>
                  </a:lnTo>
                  <a:lnTo>
                    <a:pt x="486" y="1881"/>
                  </a:lnTo>
                  <a:lnTo>
                    <a:pt x="488" y="1879"/>
                  </a:lnTo>
                  <a:lnTo>
                    <a:pt x="488" y="1875"/>
                  </a:lnTo>
                  <a:lnTo>
                    <a:pt x="489" y="1869"/>
                  </a:lnTo>
                  <a:lnTo>
                    <a:pt x="488" y="1865"/>
                  </a:lnTo>
                  <a:lnTo>
                    <a:pt x="486" y="1862"/>
                  </a:lnTo>
                  <a:lnTo>
                    <a:pt x="483" y="1859"/>
                  </a:lnTo>
                  <a:lnTo>
                    <a:pt x="480" y="1855"/>
                  </a:lnTo>
                  <a:lnTo>
                    <a:pt x="480" y="1850"/>
                  </a:lnTo>
                  <a:lnTo>
                    <a:pt x="480" y="1849"/>
                  </a:lnTo>
                  <a:lnTo>
                    <a:pt x="478" y="1848"/>
                  </a:lnTo>
                  <a:lnTo>
                    <a:pt x="475" y="1848"/>
                  </a:lnTo>
                  <a:lnTo>
                    <a:pt x="472" y="1846"/>
                  </a:lnTo>
                  <a:lnTo>
                    <a:pt x="469" y="1846"/>
                  </a:lnTo>
                  <a:lnTo>
                    <a:pt x="472" y="1835"/>
                  </a:lnTo>
                  <a:lnTo>
                    <a:pt x="469" y="1833"/>
                  </a:lnTo>
                  <a:lnTo>
                    <a:pt x="468" y="1833"/>
                  </a:lnTo>
                  <a:lnTo>
                    <a:pt x="466" y="1836"/>
                  </a:lnTo>
                  <a:lnTo>
                    <a:pt x="466" y="1840"/>
                  </a:lnTo>
                  <a:lnTo>
                    <a:pt x="465" y="1840"/>
                  </a:lnTo>
                  <a:lnTo>
                    <a:pt x="463" y="1840"/>
                  </a:lnTo>
                  <a:lnTo>
                    <a:pt x="463" y="1837"/>
                  </a:lnTo>
                  <a:lnTo>
                    <a:pt x="462" y="1836"/>
                  </a:lnTo>
                  <a:lnTo>
                    <a:pt x="460" y="1835"/>
                  </a:lnTo>
                  <a:lnTo>
                    <a:pt x="459" y="1837"/>
                  </a:lnTo>
                  <a:lnTo>
                    <a:pt x="457" y="1839"/>
                  </a:lnTo>
                  <a:lnTo>
                    <a:pt x="455" y="1840"/>
                  </a:lnTo>
                  <a:lnTo>
                    <a:pt x="455" y="1839"/>
                  </a:lnTo>
                  <a:lnTo>
                    <a:pt x="453" y="1836"/>
                  </a:lnTo>
                  <a:lnTo>
                    <a:pt x="452" y="1835"/>
                  </a:lnTo>
                  <a:lnTo>
                    <a:pt x="447" y="1835"/>
                  </a:lnTo>
                  <a:lnTo>
                    <a:pt x="447" y="1840"/>
                  </a:lnTo>
                  <a:lnTo>
                    <a:pt x="433" y="1842"/>
                  </a:lnTo>
                  <a:lnTo>
                    <a:pt x="419" y="1846"/>
                  </a:lnTo>
                  <a:lnTo>
                    <a:pt x="413" y="1839"/>
                  </a:lnTo>
                  <a:lnTo>
                    <a:pt x="410" y="1835"/>
                  </a:lnTo>
                  <a:lnTo>
                    <a:pt x="408" y="1832"/>
                  </a:lnTo>
                  <a:lnTo>
                    <a:pt x="407" y="1829"/>
                  </a:lnTo>
                  <a:lnTo>
                    <a:pt x="408" y="1826"/>
                  </a:lnTo>
                  <a:lnTo>
                    <a:pt x="410" y="1823"/>
                  </a:lnTo>
                  <a:lnTo>
                    <a:pt x="410" y="1822"/>
                  </a:lnTo>
                  <a:lnTo>
                    <a:pt x="411" y="1820"/>
                  </a:lnTo>
                  <a:lnTo>
                    <a:pt x="411" y="1814"/>
                  </a:lnTo>
                  <a:lnTo>
                    <a:pt x="407" y="1810"/>
                  </a:lnTo>
                  <a:lnTo>
                    <a:pt x="401" y="1804"/>
                  </a:lnTo>
                  <a:lnTo>
                    <a:pt x="394" y="1799"/>
                  </a:lnTo>
                  <a:lnTo>
                    <a:pt x="388" y="1796"/>
                  </a:lnTo>
                  <a:lnTo>
                    <a:pt x="383" y="1794"/>
                  </a:lnTo>
                  <a:lnTo>
                    <a:pt x="375" y="1794"/>
                  </a:lnTo>
                  <a:lnTo>
                    <a:pt x="370" y="1794"/>
                  </a:lnTo>
                  <a:lnTo>
                    <a:pt x="362" y="1794"/>
                  </a:lnTo>
                  <a:lnTo>
                    <a:pt x="354" y="1796"/>
                  </a:lnTo>
                  <a:lnTo>
                    <a:pt x="349" y="1797"/>
                  </a:lnTo>
                  <a:lnTo>
                    <a:pt x="348" y="1799"/>
                  </a:lnTo>
                  <a:lnTo>
                    <a:pt x="345" y="1801"/>
                  </a:lnTo>
                  <a:lnTo>
                    <a:pt x="342" y="1806"/>
                  </a:lnTo>
                  <a:lnTo>
                    <a:pt x="339" y="1810"/>
                  </a:lnTo>
                  <a:lnTo>
                    <a:pt x="338" y="1812"/>
                  </a:lnTo>
                  <a:lnTo>
                    <a:pt x="336" y="1813"/>
                  </a:lnTo>
                  <a:lnTo>
                    <a:pt x="334" y="1813"/>
                  </a:lnTo>
                  <a:lnTo>
                    <a:pt x="332" y="1813"/>
                  </a:lnTo>
                  <a:lnTo>
                    <a:pt x="332" y="1812"/>
                  </a:lnTo>
                  <a:lnTo>
                    <a:pt x="332" y="1810"/>
                  </a:lnTo>
                  <a:lnTo>
                    <a:pt x="334" y="1806"/>
                  </a:lnTo>
                  <a:lnTo>
                    <a:pt x="332" y="1804"/>
                  </a:lnTo>
                  <a:lnTo>
                    <a:pt x="331" y="1804"/>
                  </a:lnTo>
                  <a:lnTo>
                    <a:pt x="329" y="1804"/>
                  </a:lnTo>
                  <a:lnTo>
                    <a:pt x="328" y="1806"/>
                  </a:lnTo>
                  <a:lnTo>
                    <a:pt x="325" y="1809"/>
                  </a:lnTo>
                  <a:lnTo>
                    <a:pt x="322" y="1814"/>
                  </a:lnTo>
                  <a:lnTo>
                    <a:pt x="319" y="1816"/>
                  </a:lnTo>
                  <a:lnTo>
                    <a:pt x="315" y="1817"/>
                  </a:lnTo>
                  <a:lnTo>
                    <a:pt x="306" y="1817"/>
                  </a:lnTo>
                  <a:lnTo>
                    <a:pt x="298" y="1817"/>
                  </a:lnTo>
                  <a:lnTo>
                    <a:pt x="289" y="1817"/>
                  </a:lnTo>
                  <a:lnTo>
                    <a:pt x="288" y="1819"/>
                  </a:lnTo>
                  <a:lnTo>
                    <a:pt x="285" y="1822"/>
                  </a:lnTo>
                  <a:lnTo>
                    <a:pt x="280" y="1826"/>
                  </a:lnTo>
                  <a:lnTo>
                    <a:pt x="279" y="1826"/>
                  </a:lnTo>
                  <a:lnTo>
                    <a:pt x="276" y="1826"/>
                  </a:lnTo>
                  <a:lnTo>
                    <a:pt x="270" y="1826"/>
                  </a:lnTo>
                  <a:lnTo>
                    <a:pt x="267" y="1827"/>
                  </a:lnTo>
                  <a:lnTo>
                    <a:pt x="263" y="1830"/>
                  </a:lnTo>
                  <a:lnTo>
                    <a:pt x="256" y="1835"/>
                  </a:lnTo>
                  <a:lnTo>
                    <a:pt x="250" y="1835"/>
                  </a:lnTo>
                  <a:lnTo>
                    <a:pt x="244" y="1833"/>
                  </a:lnTo>
                  <a:lnTo>
                    <a:pt x="240" y="1832"/>
                  </a:lnTo>
                  <a:lnTo>
                    <a:pt x="236" y="1830"/>
                  </a:lnTo>
                  <a:lnTo>
                    <a:pt x="227" y="1827"/>
                  </a:lnTo>
                  <a:lnTo>
                    <a:pt x="221" y="1826"/>
                  </a:lnTo>
                  <a:lnTo>
                    <a:pt x="217" y="1825"/>
                  </a:lnTo>
                  <a:lnTo>
                    <a:pt x="210" y="1825"/>
                  </a:lnTo>
                  <a:lnTo>
                    <a:pt x="204" y="1826"/>
                  </a:lnTo>
                  <a:lnTo>
                    <a:pt x="201" y="1827"/>
                  </a:lnTo>
                  <a:lnTo>
                    <a:pt x="198" y="1830"/>
                  </a:lnTo>
                  <a:lnTo>
                    <a:pt x="192" y="1836"/>
                  </a:lnTo>
                  <a:lnTo>
                    <a:pt x="185" y="1842"/>
                  </a:lnTo>
                  <a:lnTo>
                    <a:pt x="182" y="1845"/>
                  </a:lnTo>
                  <a:lnTo>
                    <a:pt x="178" y="1846"/>
                  </a:lnTo>
                  <a:lnTo>
                    <a:pt x="169" y="1846"/>
                  </a:lnTo>
                  <a:lnTo>
                    <a:pt x="165" y="1845"/>
                  </a:lnTo>
                  <a:lnTo>
                    <a:pt x="161" y="1843"/>
                  </a:lnTo>
                  <a:lnTo>
                    <a:pt x="155" y="1839"/>
                  </a:lnTo>
                  <a:lnTo>
                    <a:pt x="151" y="1837"/>
                  </a:lnTo>
                  <a:lnTo>
                    <a:pt x="148" y="1835"/>
                  </a:lnTo>
                  <a:lnTo>
                    <a:pt x="138" y="1822"/>
                  </a:lnTo>
                  <a:lnTo>
                    <a:pt x="133" y="1817"/>
                  </a:lnTo>
                  <a:lnTo>
                    <a:pt x="129" y="1813"/>
                  </a:lnTo>
                  <a:lnTo>
                    <a:pt x="123" y="1809"/>
                  </a:lnTo>
                  <a:lnTo>
                    <a:pt x="118" y="1806"/>
                  </a:lnTo>
                  <a:lnTo>
                    <a:pt x="112" y="1803"/>
                  </a:lnTo>
                  <a:lnTo>
                    <a:pt x="109" y="1801"/>
                  </a:lnTo>
                  <a:lnTo>
                    <a:pt x="108" y="1799"/>
                  </a:lnTo>
                  <a:lnTo>
                    <a:pt x="105" y="1796"/>
                  </a:lnTo>
                  <a:lnTo>
                    <a:pt x="105" y="1793"/>
                  </a:lnTo>
                  <a:lnTo>
                    <a:pt x="103" y="1790"/>
                  </a:lnTo>
                  <a:lnTo>
                    <a:pt x="102" y="1787"/>
                  </a:lnTo>
                  <a:lnTo>
                    <a:pt x="97" y="1787"/>
                  </a:lnTo>
                  <a:lnTo>
                    <a:pt x="93" y="1787"/>
                  </a:lnTo>
                  <a:lnTo>
                    <a:pt x="92" y="1787"/>
                  </a:lnTo>
                  <a:lnTo>
                    <a:pt x="89" y="1784"/>
                  </a:lnTo>
                  <a:lnTo>
                    <a:pt x="84" y="1780"/>
                  </a:lnTo>
                  <a:lnTo>
                    <a:pt x="79" y="1771"/>
                  </a:lnTo>
                  <a:lnTo>
                    <a:pt x="79" y="1774"/>
                  </a:lnTo>
                  <a:lnTo>
                    <a:pt x="77" y="1776"/>
                  </a:lnTo>
                  <a:lnTo>
                    <a:pt x="76" y="1774"/>
                  </a:lnTo>
                  <a:lnTo>
                    <a:pt x="76" y="1771"/>
                  </a:lnTo>
                  <a:lnTo>
                    <a:pt x="79" y="1770"/>
                  </a:lnTo>
                  <a:lnTo>
                    <a:pt x="80" y="1770"/>
                  </a:lnTo>
                  <a:lnTo>
                    <a:pt x="80" y="1768"/>
                  </a:lnTo>
                  <a:lnTo>
                    <a:pt x="79" y="1768"/>
                  </a:lnTo>
                  <a:lnTo>
                    <a:pt x="76" y="1765"/>
                  </a:lnTo>
                  <a:lnTo>
                    <a:pt x="74" y="1763"/>
                  </a:lnTo>
                  <a:lnTo>
                    <a:pt x="73" y="1758"/>
                  </a:lnTo>
                  <a:lnTo>
                    <a:pt x="72" y="1754"/>
                  </a:lnTo>
                  <a:lnTo>
                    <a:pt x="72" y="1744"/>
                  </a:lnTo>
                  <a:lnTo>
                    <a:pt x="70" y="1740"/>
                  </a:lnTo>
                  <a:lnTo>
                    <a:pt x="69" y="1735"/>
                  </a:lnTo>
                  <a:lnTo>
                    <a:pt x="63" y="1732"/>
                  </a:lnTo>
                  <a:lnTo>
                    <a:pt x="59" y="1729"/>
                  </a:lnTo>
                  <a:lnTo>
                    <a:pt x="57" y="1727"/>
                  </a:lnTo>
                  <a:lnTo>
                    <a:pt x="57" y="1722"/>
                  </a:lnTo>
                  <a:lnTo>
                    <a:pt x="59" y="1718"/>
                  </a:lnTo>
                  <a:lnTo>
                    <a:pt x="60" y="1712"/>
                  </a:lnTo>
                  <a:lnTo>
                    <a:pt x="51" y="1712"/>
                  </a:lnTo>
                  <a:lnTo>
                    <a:pt x="47" y="1701"/>
                  </a:lnTo>
                  <a:lnTo>
                    <a:pt x="44" y="1695"/>
                  </a:lnTo>
                  <a:lnTo>
                    <a:pt x="43" y="1692"/>
                  </a:lnTo>
                  <a:lnTo>
                    <a:pt x="41" y="1691"/>
                  </a:lnTo>
                  <a:lnTo>
                    <a:pt x="41" y="1688"/>
                  </a:lnTo>
                  <a:lnTo>
                    <a:pt x="40" y="1688"/>
                  </a:lnTo>
                  <a:lnTo>
                    <a:pt x="38" y="1688"/>
                  </a:lnTo>
                  <a:lnTo>
                    <a:pt x="33" y="1688"/>
                  </a:lnTo>
                  <a:lnTo>
                    <a:pt x="31" y="1686"/>
                  </a:lnTo>
                  <a:lnTo>
                    <a:pt x="31" y="1685"/>
                  </a:lnTo>
                  <a:lnTo>
                    <a:pt x="31" y="1681"/>
                  </a:lnTo>
                  <a:lnTo>
                    <a:pt x="31" y="1678"/>
                  </a:lnTo>
                  <a:lnTo>
                    <a:pt x="30" y="1675"/>
                  </a:lnTo>
                  <a:lnTo>
                    <a:pt x="27" y="1672"/>
                  </a:lnTo>
                  <a:lnTo>
                    <a:pt x="23" y="1672"/>
                  </a:lnTo>
                  <a:lnTo>
                    <a:pt x="18" y="1670"/>
                  </a:lnTo>
                  <a:lnTo>
                    <a:pt x="15" y="1669"/>
                  </a:lnTo>
                  <a:lnTo>
                    <a:pt x="15" y="1663"/>
                  </a:lnTo>
                  <a:lnTo>
                    <a:pt x="11" y="1655"/>
                  </a:lnTo>
                  <a:lnTo>
                    <a:pt x="10" y="1650"/>
                  </a:lnTo>
                  <a:lnTo>
                    <a:pt x="10" y="1647"/>
                  </a:lnTo>
                  <a:lnTo>
                    <a:pt x="11" y="1646"/>
                  </a:lnTo>
                  <a:lnTo>
                    <a:pt x="12" y="1645"/>
                  </a:lnTo>
                  <a:lnTo>
                    <a:pt x="11" y="1639"/>
                  </a:lnTo>
                  <a:lnTo>
                    <a:pt x="8" y="1633"/>
                  </a:lnTo>
                  <a:lnTo>
                    <a:pt x="2" y="1620"/>
                  </a:lnTo>
                  <a:lnTo>
                    <a:pt x="0" y="1616"/>
                  </a:lnTo>
                  <a:lnTo>
                    <a:pt x="0" y="1610"/>
                  </a:lnTo>
                  <a:lnTo>
                    <a:pt x="1" y="1609"/>
                  </a:lnTo>
                  <a:lnTo>
                    <a:pt x="4" y="1606"/>
                  </a:lnTo>
                  <a:lnTo>
                    <a:pt x="10" y="1600"/>
                  </a:lnTo>
                  <a:lnTo>
                    <a:pt x="12" y="1594"/>
                  </a:lnTo>
                  <a:lnTo>
                    <a:pt x="12" y="1587"/>
                  </a:lnTo>
                  <a:lnTo>
                    <a:pt x="12" y="1573"/>
                  </a:lnTo>
                  <a:lnTo>
                    <a:pt x="18" y="1573"/>
                  </a:lnTo>
                  <a:lnTo>
                    <a:pt x="20" y="1564"/>
                  </a:lnTo>
                  <a:lnTo>
                    <a:pt x="21" y="1555"/>
                  </a:lnTo>
                  <a:lnTo>
                    <a:pt x="23" y="1548"/>
                  </a:lnTo>
                  <a:lnTo>
                    <a:pt x="23" y="1539"/>
                  </a:lnTo>
                  <a:lnTo>
                    <a:pt x="23" y="1532"/>
                  </a:lnTo>
                  <a:lnTo>
                    <a:pt x="20" y="1518"/>
                  </a:lnTo>
                  <a:lnTo>
                    <a:pt x="15" y="1503"/>
                  </a:lnTo>
                  <a:lnTo>
                    <a:pt x="18" y="1492"/>
                  </a:lnTo>
                  <a:lnTo>
                    <a:pt x="18" y="1483"/>
                  </a:lnTo>
                  <a:lnTo>
                    <a:pt x="18" y="1478"/>
                  </a:lnTo>
                  <a:lnTo>
                    <a:pt x="17" y="1475"/>
                  </a:lnTo>
                  <a:lnTo>
                    <a:pt x="14" y="1470"/>
                  </a:lnTo>
                  <a:lnTo>
                    <a:pt x="10" y="1467"/>
                  </a:lnTo>
                  <a:lnTo>
                    <a:pt x="10" y="1465"/>
                  </a:lnTo>
                  <a:lnTo>
                    <a:pt x="8" y="1463"/>
                  </a:lnTo>
                  <a:lnTo>
                    <a:pt x="7" y="1459"/>
                  </a:lnTo>
                  <a:lnTo>
                    <a:pt x="7" y="1456"/>
                  </a:lnTo>
                  <a:lnTo>
                    <a:pt x="8" y="1450"/>
                  </a:lnTo>
                  <a:lnTo>
                    <a:pt x="10" y="1444"/>
                  </a:lnTo>
                  <a:lnTo>
                    <a:pt x="11" y="1443"/>
                  </a:lnTo>
                  <a:lnTo>
                    <a:pt x="14" y="1442"/>
                  </a:lnTo>
                  <a:lnTo>
                    <a:pt x="17" y="1440"/>
                  </a:lnTo>
                  <a:lnTo>
                    <a:pt x="18" y="1439"/>
                  </a:lnTo>
                  <a:lnTo>
                    <a:pt x="23" y="1431"/>
                  </a:lnTo>
                  <a:lnTo>
                    <a:pt x="24" y="1423"/>
                  </a:lnTo>
                  <a:lnTo>
                    <a:pt x="25" y="1414"/>
                  </a:lnTo>
                  <a:lnTo>
                    <a:pt x="30" y="1406"/>
                  </a:lnTo>
                  <a:lnTo>
                    <a:pt x="33" y="1403"/>
                  </a:lnTo>
                  <a:lnTo>
                    <a:pt x="37" y="1398"/>
                  </a:lnTo>
                  <a:lnTo>
                    <a:pt x="40" y="1395"/>
                  </a:lnTo>
                  <a:lnTo>
                    <a:pt x="43" y="1393"/>
                  </a:lnTo>
                  <a:lnTo>
                    <a:pt x="46" y="1387"/>
                  </a:lnTo>
                  <a:lnTo>
                    <a:pt x="47" y="1382"/>
                  </a:lnTo>
                  <a:lnTo>
                    <a:pt x="50" y="1371"/>
                  </a:lnTo>
                  <a:lnTo>
                    <a:pt x="53" y="1361"/>
                  </a:lnTo>
                  <a:lnTo>
                    <a:pt x="57" y="1351"/>
                  </a:lnTo>
                  <a:lnTo>
                    <a:pt x="59" y="1349"/>
                  </a:lnTo>
                  <a:lnTo>
                    <a:pt x="60" y="1348"/>
                  </a:lnTo>
                  <a:lnTo>
                    <a:pt x="64" y="1345"/>
                  </a:lnTo>
                  <a:lnTo>
                    <a:pt x="69" y="1342"/>
                  </a:lnTo>
                  <a:lnTo>
                    <a:pt x="72" y="1339"/>
                  </a:lnTo>
                  <a:lnTo>
                    <a:pt x="73" y="1335"/>
                  </a:lnTo>
                  <a:lnTo>
                    <a:pt x="73" y="1331"/>
                  </a:lnTo>
                  <a:lnTo>
                    <a:pt x="74" y="1326"/>
                  </a:lnTo>
                  <a:lnTo>
                    <a:pt x="76" y="1325"/>
                  </a:lnTo>
                  <a:lnTo>
                    <a:pt x="76" y="1323"/>
                  </a:lnTo>
                  <a:lnTo>
                    <a:pt x="77" y="1322"/>
                  </a:lnTo>
                  <a:lnTo>
                    <a:pt x="80" y="1322"/>
                  </a:lnTo>
                  <a:lnTo>
                    <a:pt x="83" y="1322"/>
                  </a:lnTo>
                  <a:lnTo>
                    <a:pt x="86" y="1322"/>
                  </a:lnTo>
                  <a:lnTo>
                    <a:pt x="90" y="1321"/>
                  </a:lnTo>
                  <a:lnTo>
                    <a:pt x="93" y="1313"/>
                  </a:lnTo>
                  <a:lnTo>
                    <a:pt x="95" y="1312"/>
                  </a:lnTo>
                  <a:lnTo>
                    <a:pt x="96" y="1309"/>
                  </a:lnTo>
                  <a:lnTo>
                    <a:pt x="99" y="1306"/>
                  </a:lnTo>
                  <a:lnTo>
                    <a:pt x="103" y="1303"/>
                  </a:lnTo>
                  <a:lnTo>
                    <a:pt x="112" y="1299"/>
                  </a:lnTo>
                  <a:lnTo>
                    <a:pt x="119" y="1293"/>
                  </a:lnTo>
                  <a:lnTo>
                    <a:pt x="126" y="1287"/>
                  </a:lnTo>
                  <a:lnTo>
                    <a:pt x="132" y="1279"/>
                  </a:lnTo>
                  <a:lnTo>
                    <a:pt x="135" y="1274"/>
                  </a:lnTo>
                  <a:lnTo>
                    <a:pt x="138" y="1269"/>
                  </a:lnTo>
                  <a:lnTo>
                    <a:pt x="139" y="1263"/>
                  </a:lnTo>
                  <a:lnTo>
                    <a:pt x="141" y="1256"/>
                  </a:lnTo>
                  <a:lnTo>
                    <a:pt x="141" y="1250"/>
                  </a:lnTo>
                  <a:lnTo>
                    <a:pt x="141" y="1243"/>
                  </a:lnTo>
                  <a:lnTo>
                    <a:pt x="139" y="1240"/>
                  </a:lnTo>
                  <a:lnTo>
                    <a:pt x="136" y="1236"/>
                  </a:lnTo>
                  <a:lnTo>
                    <a:pt x="135" y="1231"/>
                  </a:lnTo>
                  <a:lnTo>
                    <a:pt x="135" y="1228"/>
                  </a:lnTo>
                  <a:lnTo>
                    <a:pt x="135" y="1227"/>
                  </a:lnTo>
                  <a:lnTo>
                    <a:pt x="135" y="1224"/>
                  </a:lnTo>
                  <a:lnTo>
                    <a:pt x="136" y="1221"/>
                  </a:lnTo>
                  <a:lnTo>
                    <a:pt x="139" y="1215"/>
                  </a:lnTo>
                  <a:lnTo>
                    <a:pt x="144" y="1211"/>
                  </a:lnTo>
                  <a:lnTo>
                    <a:pt x="145" y="1207"/>
                  </a:lnTo>
                  <a:lnTo>
                    <a:pt x="145" y="1205"/>
                  </a:lnTo>
                  <a:lnTo>
                    <a:pt x="145" y="1204"/>
                  </a:lnTo>
                  <a:lnTo>
                    <a:pt x="144" y="1202"/>
                  </a:lnTo>
                  <a:lnTo>
                    <a:pt x="144" y="1201"/>
                  </a:lnTo>
                  <a:lnTo>
                    <a:pt x="142" y="1201"/>
                  </a:lnTo>
                  <a:lnTo>
                    <a:pt x="142" y="1198"/>
                  </a:lnTo>
                  <a:lnTo>
                    <a:pt x="145" y="1194"/>
                  </a:lnTo>
                  <a:lnTo>
                    <a:pt x="151" y="1187"/>
                  </a:lnTo>
                  <a:lnTo>
                    <a:pt x="155" y="1181"/>
                  </a:lnTo>
                  <a:lnTo>
                    <a:pt x="159" y="1177"/>
                  </a:lnTo>
                  <a:lnTo>
                    <a:pt x="162" y="1177"/>
                  </a:lnTo>
                  <a:lnTo>
                    <a:pt x="165" y="1177"/>
                  </a:lnTo>
                  <a:lnTo>
                    <a:pt x="168" y="1177"/>
                  </a:lnTo>
                  <a:lnTo>
                    <a:pt x="171" y="1177"/>
                  </a:lnTo>
                  <a:lnTo>
                    <a:pt x="175" y="1174"/>
                  </a:lnTo>
                  <a:lnTo>
                    <a:pt x="181" y="1171"/>
                  </a:lnTo>
                  <a:lnTo>
                    <a:pt x="190" y="1162"/>
                  </a:lnTo>
                  <a:lnTo>
                    <a:pt x="194" y="1158"/>
                  </a:lnTo>
                  <a:lnTo>
                    <a:pt x="197" y="1152"/>
                  </a:lnTo>
                  <a:lnTo>
                    <a:pt x="200" y="1142"/>
                  </a:lnTo>
                  <a:lnTo>
                    <a:pt x="203" y="1131"/>
                  </a:lnTo>
                  <a:lnTo>
                    <a:pt x="207" y="1119"/>
                  </a:lnTo>
                  <a:lnTo>
                    <a:pt x="217" y="1116"/>
                  </a:lnTo>
                  <a:lnTo>
                    <a:pt x="228" y="1132"/>
                  </a:lnTo>
                  <a:lnTo>
                    <a:pt x="236" y="1132"/>
                  </a:lnTo>
                  <a:lnTo>
                    <a:pt x="243" y="1132"/>
                  </a:lnTo>
                  <a:lnTo>
                    <a:pt x="252" y="1131"/>
                  </a:lnTo>
                  <a:lnTo>
                    <a:pt x="256" y="1131"/>
                  </a:lnTo>
                  <a:lnTo>
                    <a:pt x="259" y="1129"/>
                  </a:lnTo>
                  <a:lnTo>
                    <a:pt x="260" y="1128"/>
                  </a:lnTo>
                  <a:lnTo>
                    <a:pt x="260" y="1126"/>
                  </a:lnTo>
                  <a:lnTo>
                    <a:pt x="262" y="1125"/>
                  </a:lnTo>
                  <a:lnTo>
                    <a:pt x="263" y="1123"/>
                  </a:lnTo>
                  <a:lnTo>
                    <a:pt x="264" y="1123"/>
                  </a:lnTo>
                  <a:lnTo>
                    <a:pt x="266" y="1125"/>
                  </a:lnTo>
                  <a:lnTo>
                    <a:pt x="267" y="1129"/>
                  </a:lnTo>
                  <a:lnTo>
                    <a:pt x="272" y="1132"/>
                  </a:lnTo>
                  <a:lnTo>
                    <a:pt x="276" y="1132"/>
                  </a:lnTo>
                  <a:lnTo>
                    <a:pt x="279" y="1132"/>
                  </a:lnTo>
                  <a:lnTo>
                    <a:pt x="282" y="1129"/>
                  </a:lnTo>
                  <a:lnTo>
                    <a:pt x="286" y="1125"/>
                  </a:lnTo>
                  <a:lnTo>
                    <a:pt x="290" y="1119"/>
                  </a:lnTo>
                  <a:lnTo>
                    <a:pt x="292" y="1118"/>
                  </a:lnTo>
                  <a:lnTo>
                    <a:pt x="295" y="1116"/>
                  </a:lnTo>
                  <a:lnTo>
                    <a:pt x="299" y="1115"/>
                  </a:lnTo>
                  <a:lnTo>
                    <a:pt x="305" y="1115"/>
                  </a:lnTo>
                  <a:lnTo>
                    <a:pt x="309" y="1115"/>
                  </a:lnTo>
                  <a:lnTo>
                    <a:pt x="313" y="1113"/>
                  </a:lnTo>
                  <a:lnTo>
                    <a:pt x="316" y="1109"/>
                  </a:lnTo>
                  <a:lnTo>
                    <a:pt x="318" y="1106"/>
                  </a:lnTo>
                  <a:lnTo>
                    <a:pt x="319" y="1105"/>
                  </a:lnTo>
                  <a:lnTo>
                    <a:pt x="322" y="1105"/>
                  </a:lnTo>
                  <a:lnTo>
                    <a:pt x="325" y="1105"/>
                  </a:lnTo>
                  <a:lnTo>
                    <a:pt x="328" y="1105"/>
                  </a:lnTo>
                  <a:lnTo>
                    <a:pt x="331" y="1105"/>
                  </a:lnTo>
                  <a:lnTo>
                    <a:pt x="334" y="1103"/>
                  </a:lnTo>
                  <a:lnTo>
                    <a:pt x="338" y="1099"/>
                  </a:lnTo>
                  <a:lnTo>
                    <a:pt x="341" y="1096"/>
                  </a:lnTo>
                  <a:lnTo>
                    <a:pt x="342" y="1095"/>
                  </a:lnTo>
                  <a:lnTo>
                    <a:pt x="345" y="1093"/>
                  </a:lnTo>
                  <a:lnTo>
                    <a:pt x="348" y="1093"/>
                  </a:lnTo>
                  <a:lnTo>
                    <a:pt x="351" y="1093"/>
                  </a:lnTo>
                  <a:lnTo>
                    <a:pt x="358" y="1095"/>
                  </a:lnTo>
                  <a:lnTo>
                    <a:pt x="365" y="1096"/>
                  </a:lnTo>
                  <a:lnTo>
                    <a:pt x="370" y="1096"/>
                  </a:lnTo>
                  <a:lnTo>
                    <a:pt x="374" y="1095"/>
                  </a:lnTo>
                  <a:lnTo>
                    <a:pt x="383" y="1092"/>
                  </a:lnTo>
                  <a:lnTo>
                    <a:pt x="391" y="1089"/>
                  </a:lnTo>
                  <a:lnTo>
                    <a:pt x="397" y="1089"/>
                  </a:lnTo>
                  <a:lnTo>
                    <a:pt x="416" y="1089"/>
                  </a:lnTo>
                  <a:lnTo>
                    <a:pt x="423" y="1087"/>
                  </a:lnTo>
                  <a:lnTo>
                    <a:pt x="433" y="1086"/>
                  </a:lnTo>
                  <a:lnTo>
                    <a:pt x="437" y="1092"/>
                  </a:lnTo>
                  <a:lnTo>
                    <a:pt x="439" y="1095"/>
                  </a:lnTo>
                  <a:lnTo>
                    <a:pt x="442" y="1096"/>
                  </a:lnTo>
                  <a:lnTo>
                    <a:pt x="443" y="1095"/>
                  </a:lnTo>
                  <a:lnTo>
                    <a:pt x="444" y="1092"/>
                  </a:lnTo>
                  <a:lnTo>
                    <a:pt x="447" y="1086"/>
                  </a:lnTo>
                  <a:lnTo>
                    <a:pt x="452" y="1086"/>
                  </a:lnTo>
                  <a:lnTo>
                    <a:pt x="456" y="1089"/>
                  </a:lnTo>
                  <a:lnTo>
                    <a:pt x="465" y="1090"/>
                  </a:lnTo>
                  <a:lnTo>
                    <a:pt x="469" y="1092"/>
                  </a:lnTo>
                  <a:lnTo>
                    <a:pt x="475" y="1090"/>
                  </a:lnTo>
                  <a:lnTo>
                    <a:pt x="479" y="1089"/>
                  </a:lnTo>
                  <a:lnTo>
                    <a:pt x="483" y="1086"/>
                  </a:lnTo>
                  <a:lnTo>
                    <a:pt x="489" y="1083"/>
                  </a:lnTo>
                  <a:lnTo>
                    <a:pt x="493" y="1083"/>
                  </a:lnTo>
                  <a:lnTo>
                    <a:pt x="502" y="1086"/>
                  </a:lnTo>
                  <a:lnTo>
                    <a:pt x="502" y="1093"/>
                  </a:lnTo>
                  <a:lnTo>
                    <a:pt x="506" y="1095"/>
                  </a:lnTo>
                  <a:lnTo>
                    <a:pt x="509" y="1093"/>
                  </a:lnTo>
                  <a:lnTo>
                    <a:pt x="514" y="1090"/>
                  </a:lnTo>
                  <a:lnTo>
                    <a:pt x="519" y="1090"/>
                  </a:lnTo>
                  <a:lnTo>
                    <a:pt x="512" y="1102"/>
                  </a:lnTo>
                  <a:lnTo>
                    <a:pt x="505" y="1113"/>
                  </a:lnTo>
                  <a:lnTo>
                    <a:pt x="505" y="1115"/>
                  </a:lnTo>
                  <a:lnTo>
                    <a:pt x="505" y="1119"/>
                  </a:lnTo>
                  <a:lnTo>
                    <a:pt x="505" y="1122"/>
                  </a:lnTo>
                  <a:lnTo>
                    <a:pt x="505" y="1123"/>
                  </a:lnTo>
                  <a:lnTo>
                    <a:pt x="509" y="1125"/>
                  </a:lnTo>
                  <a:lnTo>
                    <a:pt x="514" y="1123"/>
                  </a:lnTo>
                  <a:lnTo>
                    <a:pt x="511" y="1136"/>
                  </a:lnTo>
                  <a:lnTo>
                    <a:pt x="509" y="1146"/>
                  </a:lnTo>
                  <a:lnTo>
                    <a:pt x="508" y="1152"/>
                  </a:lnTo>
                  <a:lnTo>
                    <a:pt x="506" y="1154"/>
                  </a:lnTo>
                  <a:lnTo>
                    <a:pt x="504" y="1155"/>
                  </a:lnTo>
                  <a:lnTo>
                    <a:pt x="501" y="1156"/>
                  </a:lnTo>
                  <a:lnTo>
                    <a:pt x="499" y="1158"/>
                  </a:lnTo>
                  <a:lnTo>
                    <a:pt x="499" y="1159"/>
                  </a:lnTo>
                  <a:lnTo>
                    <a:pt x="501" y="1162"/>
                  </a:lnTo>
                  <a:lnTo>
                    <a:pt x="502" y="1164"/>
                  </a:lnTo>
                  <a:lnTo>
                    <a:pt x="502" y="1168"/>
                  </a:lnTo>
                  <a:lnTo>
                    <a:pt x="505" y="1169"/>
                  </a:lnTo>
                  <a:lnTo>
                    <a:pt x="506" y="1172"/>
                  </a:lnTo>
                  <a:lnTo>
                    <a:pt x="511" y="1177"/>
                  </a:lnTo>
                  <a:lnTo>
                    <a:pt x="514" y="1174"/>
                  </a:lnTo>
                  <a:lnTo>
                    <a:pt x="515" y="1174"/>
                  </a:lnTo>
                  <a:lnTo>
                    <a:pt x="516" y="1174"/>
                  </a:lnTo>
                  <a:lnTo>
                    <a:pt x="516" y="1177"/>
                  </a:lnTo>
                  <a:lnTo>
                    <a:pt x="518" y="1179"/>
                  </a:lnTo>
                  <a:lnTo>
                    <a:pt x="518" y="1182"/>
                  </a:lnTo>
                  <a:lnTo>
                    <a:pt x="518" y="1184"/>
                  </a:lnTo>
                  <a:lnTo>
                    <a:pt x="519" y="1185"/>
                  </a:lnTo>
                  <a:lnTo>
                    <a:pt x="522" y="1187"/>
                  </a:lnTo>
                  <a:lnTo>
                    <a:pt x="525" y="1187"/>
                  </a:lnTo>
                  <a:lnTo>
                    <a:pt x="529" y="1187"/>
                  </a:lnTo>
                  <a:lnTo>
                    <a:pt x="532" y="1188"/>
                  </a:lnTo>
                  <a:lnTo>
                    <a:pt x="532" y="1192"/>
                  </a:lnTo>
                  <a:lnTo>
                    <a:pt x="540" y="1195"/>
                  </a:lnTo>
                  <a:lnTo>
                    <a:pt x="545" y="1195"/>
                  </a:lnTo>
                  <a:lnTo>
                    <a:pt x="555" y="1195"/>
                  </a:lnTo>
                  <a:lnTo>
                    <a:pt x="565" y="1195"/>
                  </a:lnTo>
                  <a:lnTo>
                    <a:pt x="570" y="1197"/>
                  </a:lnTo>
                  <a:lnTo>
                    <a:pt x="574" y="1198"/>
                  </a:lnTo>
                  <a:lnTo>
                    <a:pt x="577" y="1201"/>
                  </a:lnTo>
                  <a:lnTo>
                    <a:pt x="581" y="1204"/>
                  </a:lnTo>
                  <a:lnTo>
                    <a:pt x="587" y="1213"/>
                  </a:lnTo>
                  <a:lnTo>
                    <a:pt x="593" y="1220"/>
                  </a:lnTo>
                  <a:lnTo>
                    <a:pt x="596" y="1224"/>
                  </a:lnTo>
                  <a:lnTo>
                    <a:pt x="599" y="1227"/>
                  </a:lnTo>
                  <a:lnTo>
                    <a:pt x="604" y="1228"/>
                  </a:lnTo>
                  <a:lnTo>
                    <a:pt x="610" y="1231"/>
                  </a:lnTo>
                  <a:lnTo>
                    <a:pt x="622" y="1234"/>
                  </a:lnTo>
                  <a:lnTo>
                    <a:pt x="633" y="1236"/>
                  </a:lnTo>
                  <a:lnTo>
                    <a:pt x="646" y="1240"/>
                  </a:lnTo>
                  <a:lnTo>
                    <a:pt x="650" y="1244"/>
                  </a:lnTo>
                  <a:lnTo>
                    <a:pt x="655" y="1249"/>
                  </a:lnTo>
                  <a:lnTo>
                    <a:pt x="663" y="1240"/>
                  </a:lnTo>
                  <a:lnTo>
                    <a:pt x="673" y="1231"/>
                  </a:lnTo>
                  <a:lnTo>
                    <a:pt x="673" y="1230"/>
                  </a:lnTo>
                  <a:lnTo>
                    <a:pt x="673" y="1227"/>
                  </a:lnTo>
                  <a:lnTo>
                    <a:pt x="673" y="1223"/>
                  </a:lnTo>
                  <a:lnTo>
                    <a:pt x="673" y="1221"/>
                  </a:lnTo>
                  <a:lnTo>
                    <a:pt x="669" y="1217"/>
                  </a:lnTo>
                  <a:lnTo>
                    <a:pt x="666" y="1214"/>
                  </a:lnTo>
                  <a:lnTo>
                    <a:pt x="665" y="1213"/>
                  </a:lnTo>
                  <a:lnTo>
                    <a:pt x="671" y="1205"/>
                  </a:lnTo>
                  <a:lnTo>
                    <a:pt x="678" y="1197"/>
                  </a:lnTo>
                  <a:lnTo>
                    <a:pt x="686" y="1191"/>
                  </a:lnTo>
                  <a:lnTo>
                    <a:pt x="691" y="1188"/>
                  </a:lnTo>
                  <a:lnTo>
                    <a:pt x="695" y="1188"/>
                  </a:lnTo>
                  <a:lnTo>
                    <a:pt x="708" y="1191"/>
                  </a:lnTo>
                  <a:lnTo>
                    <a:pt x="724" y="1195"/>
                  </a:lnTo>
                  <a:lnTo>
                    <a:pt x="727" y="1207"/>
                  </a:lnTo>
                  <a:lnTo>
                    <a:pt x="728" y="1207"/>
                  </a:lnTo>
                  <a:lnTo>
                    <a:pt x="731" y="1208"/>
                  </a:lnTo>
                  <a:lnTo>
                    <a:pt x="735" y="1207"/>
                  </a:lnTo>
                  <a:lnTo>
                    <a:pt x="741" y="1207"/>
                  </a:lnTo>
                  <a:lnTo>
                    <a:pt x="745" y="1207"/>
                  </a:lnTo>
                  <a:lnTo>
                    <a:pt x="757" y="1214"/>
                  </a:lnTo>
                  <a:lnTo>
                    <a:pt x="767" y="1221"/>
                  </a:lnTo>
                  <a:lnTo>
                    <a:pt x="767" y="1224"/>
                  </a:lnTo>
                  <a:lnTo>
                    <a:pt x="771" y="1224"/>
                  </a:lnTo>
                  <a:lnTo>
                    <a:pt x="774" y="1223"/>
                  </a:lnTo>
                  <a:lnTo>
                    <a:pt x="779" y="1221"/>
                  </a:lnTo>
                  <a:lnTo>
                    <a:pt x="784" y="1221"/>
                  </a:lnTo>
                  <a:lnTo>
                    <a:pt x="789" y="1223"/>
                  </a:lnTo>
                  <a:lnTo>
                    <a:pt x="794" y="1227"/>
                  </a:lnTo>
                  <a:lnTo>
                    <a:pt x="806" y="1234"/>
                  </a:lnTo>
                  <a:lnTo>
                    <a:pt x="820" y="1227"/>
                  </a:lnTo>
                  <a:lnTo>
                    <a:pt x="820" y="1224"/>
                  </a:lnTo>
                  <a:lnTo>
                    <a:pt x="820" y="1221"/>
                  </a:lnTo>
                  <a:lnTo>
                    <a:pt x="819" y="1220"/>
                  </a:lnTo>
                  <a:lnTo>
                    <a:pt x="820" y="1218"/>
                  </a:lnTo>
                  <a:lnTo>
                    <a:pt x="822" y="1217"/>
                  </a:lnTo>
                  <a:lnTo>
                    <a:pt x="823" y="1217"/>
                  </a:lnTo>
                  <a:lnTo>
                    <a:pt x="826" y="1220"/>
                  </a:lnTo>
                  <a:lnTo>
                    <a:pt x="829" y="1221"/>
                  </a:lnTo>
                  <a:lnTo>
                    <a:pt x="830" y="1224"/>
                  </a:lnTo>
                  <a:lnTo>
                    <a:pt x="830" y="1221"/>
                  </a:lnTo>
                  <a:lnTo>
                    <a:pt x="839" y="1221"/>
                  </a:lnTo>
                  <a:lnTo>
                    <a:pt x="842" y="1221"/>
                  </a:lnTo>
                  <a:lnTo>
                    <a:pt x="859" y="1224"/>
                  </a:lnTo>
                  <a:lnTo>
                    <a:pt x="868" y="1218"/>
                  </a:lnTo>
                  <a:lnTo>
                    <a:pt x="874" y="1215"/>
                  </a:lnTo>
                  <a:lnTo>
                    <a:pt x="876" y="1215"/>
                  </a:lnTo>
                  <a:lnTo>
                    <a:pt x="878" y="1215"/>
                  </a:lnTo>
                  <a:lnTo>
                    <a:pt x="879" y="1218"/>
                  </a:lnTo>
                  <a:lnTo>
                    <a:pt x="881" y="1220"/>
                  </a:lnTo>
                  <a:lnTo>
                    <a:pt x="882" y="1220"/>
                  </a:lnTo>
                  <a:lnTo>
                    <a:pt x="884" y="1221"/>
                  </a:lnTo>
                  <a:lnTo>
                    <a:pt x="882" y="1215"/>
                  </a:lnTo>
                  <a:lnTo>
                    <a:pt x="881" y="1213"/>
                  </a:lnTo>
                  <a:lnTo>
                    <a:pt x="885" y="1213"/>
                  </a:lnTo>
                  <a:lnTo>
                    <a:pt x="889" y="1213"/>
                  </a:lnTo>
                  <a:lnTo>
                    <a:pt x="891" y="1217"/>
                  </a:lnTo>
                  <a:lnTo>
                    <a:pt x="892" y="1220"/>
                  </a:lnTo>
                  <a:lnTo>
                    <a:pt x="894" y="1220"/>
                  </a:lnTo>
                  <a:lnTo>
                    <a:pt x="895" y="1221"/>
                  </a:lnTo>
                  <a:lnTo>
                    <a:pt x="897" y="1220"/>
                  </a:lnTo>
                  <a:lnTo>
                    <a:pt x="901" y="1218"/>
                  </a:lnTo>
                  <a:lnTo>
                    <a:pt x="905" y="1215"/>
                  </a:lnTo>
                  <a:lnTo>
                    <a:pt x="912" y="1215"/>
                  </a:lnTo>
                  <a:lnTo>
                    <a:pt x="918" y="1215"/>
                  </a:lnTo>
                  <a:lnTo>
                    <a:pt x="925" y="1215"/>
                  </a:lnTo>
                  <a:lnTo>
                    <a:pt x="933" y="1215"/>
                  </a:lnTo>
                  <a:lnTo>
                    <a:pt x="937" y="1214"/>
                  </a:lnTo>
                  <a:lnTo>
                    <a:pt x="941" y="1210"/>
                  </a:lnTo>
                  <a:lnTo>
                    <a:pt x="943" y="1207"/>
                  </a:lnTo>
                  <a:lnTo>
                    <a:pt x="941" y="1204"/>
                  </a:lnTo>
                  <a:lnTo>
                    <a:pt x="941" y="1201"/>
                  </a:lnTo>
                  <a:lnTo>
                    <a:pt x="941" y="1198"/>
                  </a:lnTo>
                  <a:lnTo>
                    <a:pt x="943" y="1197"/>
                  </a:lnTo>
                  <a:lnTo>
                    <a:pt x="946" y="1194"/>
                  </a:lnTo>
                  <a:lnTo>
                    <a:pt x="950" y="1191"/>
                  </a:lnTo>
                  <a:lnTo>
                    <a:pt x="950" y="1188"/>
                  </a:lnTo>
                  <a:lnTo>
                    <a:pt x="948" y="1187"/>
                  </a:lnTo>
                  <a:lnTo>
                    <a:pt x="947" y="1185"/>
                  </a:lnTo>
                  <a:lnTo>
                    <a:pt x="947" y="1184"/>
                  </a:lnTo>
                  <a:lnTo>
                    <a:pt x="947" y="1182"/>
                  </a:lnTo>
                  <a:lnTo>
                    <a:pt x="950" y="1177"/>
                  </a:lnTo>
                  <a:lnTo>
                    <a:pt x="956" y="1168"/>
                  </a:lnTo>
                  <a:lnTo>
                    <a:pt x="960" y="1158"/>
                  </a:lnTo>
                  <a:lnTo>
                    <a:pt x="961" y="1154"/>
                  </a:lnTo>
                  <a:lnTo>
                    <a:pt x="961" y="1151"/>
                  </a:lnTo>
                  <a:lnTo>
                    <a:pt x="960" y="1149"/>
                  </a:lnTo>
                  <a:lnTo>
                    <a:pt x="959" y="1148"/>
                  </a:lnTo>
                  <a:lnTo>
                    <a:pt x="956" y="1146"/>
                  </a:lnTo>
                  <a:lnTo>
                    <a:pt x="956" y="1143"/>
                  </a:lnTo>
                  <a:lnTo>
                    <a:pt x="957" y="1141"/>
                  </a:lnTo>
                  <a:lnTo>
                    <a:pt x="959" y="1136"/>
                  </a:lnTo>
                  <a:lnTo>
                    <a:pt x="959" y="1132"/>
                  </a:lnTo>
                  <a:lnTo>
                    <a:pt x="956" y="1120"/>
                  </a:lnTo>
                  <a:lnTo>
                    <a:pt x="954" y="1115"/>
                  </a:lnTo>
                  <a:lnTo>
                    <a:pt x="953" y="1107"/>
                  </a:lnTo>
                  <a:lnTo>
                    <a:pt x="959" y="1105"/>
                  </a:lnTo>
                  <a:lnTo>
                    <a:pt x="959" y="1100"/>
                  </a:lnTo>
                  <a:lnTo>
                    <a:pt x="957" y="1096"/>
                  </a:lnTo>
                  <a:lnTo>
                    <a:pt x="956" y="1093"/>
                  </a:lnTo>
                  <a:lnTo>
                    <a:pt x="956" y="1090"/>
                  </a:lnTo>
                  <a:lnTo>
                    <a:pt x="953" y="1093"/>
                  </a:lnTo>
                  <a:lnTo>
                    <a:pt x="951" y="1096"/>
                  </a:lnTo>
                  <a:lnTo>
                    <a:pt x="948" y="1100"/>
                  </a:lnTo>
                  <a:lnTo>
                    <a:pt x="948" y="1102"/>
                  </a:lnTo>
                  <a:lnTo>
                    <a:pt x="947" y="1102"/>
                  </a:lnTo>
                  <a:lnTo>
                    <a:pt x="946" y="1102"/>
                  </a:lnTo>
                  <a:lnTo>
                    <a:pt x="943" y="1102"/>
                  </a:lnTo>
                  <a:lnTo>
                    <a:pt x="940" y="1102"/>
                  </a:lnTo>
                  <a:lnTo>
                    <a:pt x="938" y="1099"/>
                  </a:lnTo>
                  <a:lnTo>
                    <a:pt x="937" y="1099"/>
                  </a:lnTo>
                  <a:lnTo>
                    <a:pt x="936" y="1099"/>
                  </a:lnTo>
                  <a:lnTo>
                    <a:pt x="931" y="1103"/>
                  </a:lnTo>
                  <a:lnTo>
                    <a:pt x="924" y="1109"/>
                  </a:lnTo>
                  <a:lnTo>
                    <a:pt x="918" y="1112"/>
                  </a:lnTo>
                  <a:lnTo>
                    <a:pt x="912" y="1115"/>
                  </a:lnTo>
                  <a:lnTo>
                    <a:pt x="907" y="1116"/>
                  </a:lnTo>
                  <a:lnTo>
                    <a:pt x="904" y="1116"/>
                  </a:lnTo>
                  <a:lnTo>
                    <a:pt x="900" y="1116"/>
                  </a:lnTo>
                  <a:lnTo>
                    <a:pt x="898" y="1115"/>
                  </a:lnTo>
                  <a:lnTo>
                    <a:pt x="895" y="1110"/>
                  </a:lnTo>
                  <a:lnTo>
                    <a:pt x="889" y="1105"/>
                  </a:lnTo>
                  <a:lnTo>
                    <a:pt x="881" y="1100"/>
                  </a:lnTo>
                  <a:lnTo>
                    <a:pt x="874" y="1097"/>
                  </a:lnTo>
                  <a:lnTo>
                    <a:pt x="869" y="1097"/>
                  </a:lnTo>
                  <a:lnTo>
                    <a:pt x="868" y="1099"/>
                  </a:lnTo>
                  <a:lnTo>
                    <a:pt x="865" y="1103"/>
                  </a:lnTo>
                  <a:lnTo>
                    <a:pt x="864" y="1106"/>
                  </a:lnTo>
                  <a:lnTo>
                    <a:pt x="862" y="1110"/>
                  </a:lnTo>
                  <a:lnTo>
                    <a:pt x="859" y="1113"/>
                  </a:lnTo>
                  <a:lnTo>
                    <a:pt x="856" y="1115"/>
                  </a:lnTo>
                  <a:lnTo>
                    <a:pt x="853" y="1115"/>
                  </a:lnTo>
                  <a:lnTo>
                    <a:pt x="851" y="1115"/>
                  </a:lnTo>
                  <a:lnTo>
                    <a:pt x="849" y="1115"/>
                  </a:lnTo>
                  <a:lnTo>
                    <a:pt x="848" y="1116"/>
                  </a:lnTo>
                  <a:lnTo>
                    <a:pt x="842" y="1110"/>
                  </a:lnTo>
                  <a:lnTo>
                    <a:pt x="838" y="1105"/>
                  </a:lnTo>
                  <a:lnTo>
                    <a:pt x="829" y="1093"/>
                  </a:lnTo>
                  <a:lnTo>
                    <a:pt x="823" y="1096"/>
                  </a:lnTo>
                  <a:lnTo>
                    <a:pt x="820" y="1097"/>
                  </a:lnTo>
                  <a:lnTo>
                    <a:pt x="817" y="1096"/>
                  </a:lnTo>
                  <a:lnTo>
                    <a:pt x="817" y="1089"/>
                  </a:lnTo>
                  <a:lnTo>
                    <a:pt x="816" y="1087"/>
                  </a:lnTo>
                  <a:lnTo>
                    <a:pt x="815" y="1087"/>
                  </a:lnTo>
                  <a:lnTo>
                    <a:pt x="810" y="1087"/>
                  </a:lnTo>
                  <a:lnTo>
                    <a:pt x="806" y="1089"/>
                  </a:lnTo>
                  <a:lnTo>
                    <a:pt x="803" y="1089"/>
                  </a:lnTo>
                  <a:lnTo>
                    <a:pt x="803" y="1076"/>
                  </a:lnTo>
                  <a:lnTo>
                    <a:pt x="802" y="1070"/>
                  </a:lnTo>
                  <a:lnTo>
                    <a:pt x="800" y="1063"/>
                  </a:lnTo>
                  <a:lnTo>
                    <a:pt x="796" y="1064"/>
                  </a:lnTo>
                  <a:lnTo>
                    <a:pt x="793" y="1066"/>
                  </a:lnTo>
                  <a:lnTo>
                    <a:pt x="792" y="1061"/>
                  </a:lnTo>
                  <a:lnTo>
                    <a:pt x="792" y="1060"/>
                  </a:lnTo>
                  <a:lnTo>
                    <a:pt x="790" y="1057"/>
                  </a:lnTo>
                  <a:lnTo>
                    <a:pt x="796" y="1056"/>
                  </a:lnTo>
                  <a:lnTo>
                    <a:pt x="799" y="1056"/>
                  </a:lnTo>
                  <a:lnTo>
                    <a:pt x="803" y="1054"/>
                  </a:lnTo>
                  <a:lnTo>
                    <a:pt x="803" y="1053"/>
                  </a:lnTo>
                  <a:lnTo>
                    <a:pt x="800" y="1051"/>
                  </a:lnTo>
                  <a:lnTo>
                    <a:pt x="797" y="1050"/>
                  </a:lnTo>
                  <a:lnTo>
                    <a:pt x="797" y="1044"/>
                  </a:lnTo>
                  <a:lnTo>
                    <a:pt x="799" y="1040"/>
                  </a:lnTo>
                  <a:lnTo>
                    <a:pt x="799" y="1035"/>
                  </a:lnTo>
                  <a:lnTo>
                    <a:pt x="799" y="1033"/>
                  </a:lnTo>
                  <a:lnTo>
                    <a:pt x="797" y="1030"/>
                  </a:lnTo>
                  <a:lnTo>
                    <a:pt x="796" y="1030"/>
                  </a:lnTo>
                  <a:lnTo>
                    <a:pt x="793" y="1028"/>
                  </a:lnTo>
                  <a:lnTo>
                    <a:pt x="787" y="1027"/>
                  </a:lnTo>
                  <a:lnTo>
                    <a:pt x="787" y="1020"/>
                  </a:lnTo>
                  <a:lnTo>
                    <a:pt x="787" y="1017"/>
                  </a:lnTo>
                  <a:lnTo>
                    <a:pt x="789" y="1015"/>
                  </a:lnTo>
                  <a:lnTo>
                    <a:pt x="790" y="1017"/>
                  </a:lnTo>
                  <a:lnTo>
                    <a:pt x="794" y="1010"/>
                  </a:lnTo>
                  <a:lnTo>
                    <a:pt x="800" y="1002"/>
                  </a:lnTo>
                  <a:lnTo>
                    <a:pt x="794" y="1005"/>
                  </a:lnTo>
                  <a:lnTo>
                    <a:pt x="790" y="1008"/>
                  </a:lnTo>
                  <a:lnTo>
                    <a:pt x="789" y="1007"/>
                  </a:lnTo>
                  <a:lnTo>
                    <a:pt x="787" y="1005"/>
                  </a:lnTo>
                  <a:lnTo>
                    <a:pt x="787" y="1002"/>
                  </a:lnTo>
                  <a:lnTo>
                    <a:pt x="787" y="999"/>
                  </a:lnTo>
                  <a:lnTo>
                    <a:pt x="786" y="995"/>
                  </a:lnTo>
                  <a:lnTo>
                    <a:pt x="784" y="991"/>
                  </a:lnTo>
                  <a:lnTo>
                    <a:pt x="764" y="992"/>
                  </a:lnTo>
                  <a:lnTo>
                    <a:pt x="743" y="991"/>
                  </a:lnTo>
                  <a:lnTo>
                    <a:pt x="750" y="1001"/>
                  </a:lnTo>
                  <a:lnTo>
                    <a:pt x="751" y="1004"/>
                  </a:lnTo>
                  <a:lnTo>
                    <a:pt x="751" y="1005"/>
                  </a:lnTo>
                  <a:lnTo>
                    <a:pt x="750" y="1007"/>
                  </a:lnTo>
                  <a:lnTo>
                    <a:pt x="747" y="1007"/>
                  </a:lnTo>
                  <a:lnTo>
                    <a:pt x="737" y="1008"/>
                  </a:lnTo>
                  <a:lnTo>
                    <a:pt x="737" y="1011"/>
                  </a:lnTo>
                  <a:lnTo>
                    <a:pt x="737" y="1012"/>
                  </a:lnTo>
                  <a:lnTo>
                    <a:pt x="734" y="1014"/>
                  </a:lnTo>
                  <a:lnTo>
                    <a:pt x="732" y="1010"/>
                  </a:lnTo>
                  <a:lnTo>
                    <a:pt x="732" y="1008"/>
                  </a:lnTo>
                  <a:lnTo>
                    <a:pt x="732" y="1007"/>
                  </a:lnTo>
                  <a:lnTo>
                    <a:pt x="728" y="1005"/>
                  </a:lnTo>
                  <a:lnTo>
                    <a:pt x="730" y="999"/>
                  </a:lnTo>
                  <a:lnTo>
                    <a:pt x="730" y="998"/>
                  </a:lnTo>
                  <a:lnTo>
                    <a:pt x="728" y="998"/>
                  </a:lnTo>
                  <a:lnTo>
                    <a:pt x="727" y="1001"/>
                  </a:lnTo>
                  <a:lnTo>
                    <a:pt x="721" y="1011"/>
                  </a:lnTo>
                  <a:lnTo>
                    <a:pt x="724" y="1017"/>
                  </a:lnTo>
                  <a:lnTo>
                    <a:pt x="728" y="1023"/>
                  </a:lnTo>
                  <a:lnTo>
                    <a:pt x="732" y="1028"/>
                  </a:lnTo>
                  <a:lnTo>
                    <a:pt x="734" y="1031"/>
                  </a:lnTo>
                  <a:lnTo>
                    <a:pt x="732" y="1033"/>
                  </a:lnTo>
                  <a:lnTo>
                    <a:pt x="731" y="1034"/>
                  </a:lnTo>
                  <a:lnTo>
                    <a:pt x="727" y="1033"/>
                  </a:lnTo>
                  <a:lnTo>
                    <a:pt x="727" y="1038"/>
                  </a:lnTo>
                  <a:lnTo>
                    <a:pt x="728" y="1040"/>
                  </a:lnTo>
                  <a:lnTo>
                    <a:pt x="728" y="1041"/>
                  </a:lnTo>
                  <a:lnTo>
                    <a:pt x="728" y="1044"/>
                  </a:lnTo>
                  <a:lnTo>
                    <a:pt x="731" y="1044"/>
                  </a:lnTo>
                  <a:lnTo>
                    <a:pt x="732" y="1043"/>
                  </a:lnTo>
                  <a:lnTo>
                    <a:pt x="734" y="1041"/>
                  </a:lnTo>
                  <a:lnTo>
                    <a:pt x="737" y="1041"/>
                  </a:lnTo>
                  <a:lnTo>
                    <a:pt x="738" y="1041"/>
                  </a:lnTo>
                  <a:lnTo>
                    <a:pt x="740" y="1043"/>
                  </a:lnTo>
                  <a:lnTo>
                    <a:pt x="741" y="1046"/>
                  </a:lnTo>
                  <a:lnTo>
                    <a:pt x="744" y="1050"/>
                  </a:lnTo>
                  <a:lnTo>
                    <a:pt x="745" y="1053"/>
                  </a:lnTo>
                  <a:lnTo>
                    <a:pt x="748" y="1053"/>
                  </a:lnTo>
                  <a:lnTo>
                    <a:pt x="751" y="1053"/>
                  </a:lnTo>
                  <a:lnTo>
                    <a:pt x="754" y="1054"/>
                  </a:lnTo>
                  <a:lnTo>
                    <a:pt x="757" y="1054"/>
                  </a:lnTo>
                  <a:lnTo>
                    <a:pt x="758" y="1057"/>
                  </a:lnTo>
                  <a:lnTo>
                    <a:pt x="758" y="1060"/>
                  </a:lnTo>
                  <a:lnTo>
                    <a:pt x="760" y="1066"/>
                  </a:lnTo>
                  <a:lnTo>
                    <a:pt x="760" y="1069"/>
                  </a:lnTo>
                  <a:lnTo>
                    <a:pt x="758" y="1067"/>
                  </a:lnTo>
                  <a:lnTo>
                    <a:pt x="756" y="1063"/>
                  </a:lnTo>
                  <a:lnTo>
                    <a:pt x="754" y="1061"/>
                  </a:lnTo>
                  <a:lnTo>
                    <a:pt x="754" y="1060"/>
                  </a:lnTo>
                  <a:lnTo>
                    <a:pt x="751" y="1060"/>
                  </a:lnTo>
                  <a:lnTo>
                    <a:pt x="748" y="1060"/>
                  </a:lnTo>
                  <a:lnTo>
                    <a:pt x="745" y="1061"/>
                  </a:lnTo>
                  <a:lnTo>
                    <a:pt x="743" y="1060"/>
                  </a:lnTo>
                  <a:lnTo>
                    <a:pt x="748" y="1063"/>
                  </a:lnTo>
                  <a:lnTo>
                    <a:pt x="748" y="1074"/>
                  </a:lnTo>
                  <a:lnTo>
                    <a:pt x="743" y="1073"/>
                  </a:lnTo>
                  <a:lnTo>
                    <a:pt x="740" y="1070"/>
                  </a:lnTo>
                  <a:lnTo>
                    <a:pt x="737" y="1070"/>
                  </a:lnTo>
                  <a:lnTo>
                    <a:pt x="731" y="1071"/>
                  </a:lnTo>
                  <a:lnTo>
                    <a:pt x="730" y="1073"/>
                  </a:lnTo>
                  <a:lnTo>
                    <a:pt x="731" y="1074"/>
                  </a:lnTo>
                  <a:lnTo>
                    <a:pt x="734" y="1074"/>
                  </a:lnTo>
                  <a:lnTo>
                    <a:pt x="737" y="1083"/>
                  </a:lnTo>
                  <a:lnTo>
                    <a:pt x="734" y="1083"/>
                  </a:lnTo>
                  <a:lnTo>
                    <a:pt x="730" y="1083"/>
                  </a:lnTo>
                  <a:lnTo>
                    <a:pt x="727" y="1082"/>
                  </a:lnTo>
                  <a:lnTo>
                    <a:pt x="724" y="1083"/>
                  </a:lnTo>
                  <a:lnTo>
                    <a:pt x="722" y="1083"/>
                  </a:lnTo>
                  <a:lnTo>
                    <a:pt x="722" y="1084"/>
                  </a:lnTo>
                  <a:lnTo>
                    <a:pt x="724" y="1087"/>
                  </a:lnTo>
                  <a:lnTo>
                    <a:pt x="727" y="1090"/>
                  </a:lnTo>
                  <a:lnTo>
                    <a:pt x="704" y="1090"/>
                  </a:lnTo>
                  <a:lnTo>
                    <a:pt x="704" y="1084"/>
                  </a:lnTo>
                  <a:lnTo>
                    <a:pt x="702" y="1079"/>
                  </a:lnTo>
                  <a:lnTo>
                    <a:pt x="698" y="1066"/>
                  </a:lnTo>
                  <a:lnTo>
                    <a:pt x="711" y="1066"/>
                  </a:lnTo>
                  <a:lnTo>
                    <a:pt x="718" y="1066"/>
                  </a:lnTo>
                  <a:lnTo>
                    <a:pt x="727" y="1069"/>
                  </a:lnTo>
                  <a:lnTo>
                    <a:pt x="721" y="1066"/>
                  </a:lnTo>
                  <a:lnTo>
                    <a:pt x="715" y="1060"/>
                  </a:lnTo>
                  <a:lnTo>
                    <a:pt x="711" y="1059"/>
                  </a:lnTo>
                  <a:lnTo>
                    <a:pt x="708" y="1057"/>
                  </a:lnTo>
                  <a:lnTo>
                    <a:pt x="704" y="1057"/>
                  </a:lnTo>
                  <a:lnTo>
                    <a:pt x="698" y="1057"/>
                  </a:lnTo>
                  <a:lnTo>
                    <a:pt x="696" y="1060"/>
                  </a:lnTo>
                  <a:lnTo>
                    <a:pt x="695" y="1061"/>
                  </a:lnTo>
                  <a:lnTo>
                    <a:pt x="692" y="1063"/>
                  </a:lnTo>
                  <a:lnTo>
                    <a:pt x="694" y="1056"/>
                  </a:lnTo>
                  <a:lnTo>
                    <a:pt x="692" y="1047"/>
                  </a:lnTo>
                  <a:lnTo>
                    <a:pt x="695" y="1047"/>
                  </a:lnTo>
                  <a:lnTo>
                    <a:pt x="695" y="1046"/>
                  </a:lnTo>
                  <a:lnTo>
                    <a:pt x="695" y="1044"/>
                  </a:lnTo>
                  <a:lnTo>
                    <a:pt x="694" y="1043"/>
                  </a:lnTo>
                  <a:lnTo>
                    <a:pt x="692" y="1044"/>
                  </a:lnTo>
                  <a:lnTo>
                    <a:pt x="689" y="1044"/>
                  </a:lnTo>
                  <a:lnTo>
                    <a:pt x="688" y="1044"/>
                  </a:lnTo>
                  <a:lnTo>
                    <a:pt x="688" y="1041"/>
                  </a:lnTo>
                  <a:lnTo>
                    <a:pt x="676" y="1028"/>
                  </a:lnTo>
                  <a:lnTo>
                    <a:pt x="659" y="1005"/>
                  </a:lnTo>
                  <a:lnTo>
                    <a:pt x="659" y="1001"/>
                  </a:lnTo>
                  <a:lnTo>
                    <a:pt x="660" y="995"/>
                  </a:lnTo>
                  <a:lnTo>
                    <a:pt x="663" y="985"/>
                  </a:lnTo>
                  <a:lnTo>
                    <a:pt x="665" y="981"/>
                  </a:lnTo>
                  <a:lnTo>
                    <a:pt x="665" y="975"/>
                  </a:lnTo>
                  <a:lnTo>
                    <a:pt x="663" y="972"/>
                  </a:lnTo>
                  <a:lnTo>
                    <a:pt x="663" y="971"/>
                  </a:lnTo>
                  <a:lnTo>
                    <a:pt x="660" y="966"/>
                  </a:lnTo>
                  <a:lnTo>
                    <a:pt x="643" y="958"/>
                  </a:lnTo>
                  <a:lnTo>
                    <a:pt x="642" y="956"/>
                  </a:lnTo>
                  <a:lnTo>
                    <a:pt x="642" y="953"/>
                  </a:lnTo>
                  <a:lnTo>
                    <a:pt x="642" y="952"/>
                  </a:lnTo>
                  <a:lnTo>
                    <a:pt x="640" y="949"/>
                  </a:lnTo>
                  <a:lnTo>
                    <a:pt x="636" y="948"/>
                  </a:lnTo>
                  <a:lnTo>
                    <a:pt x="632" y="946"/>
                  </a:lnTo>
                  <a:lnTo>
                    <a:pt x="627" y="946"/>
                  </a:lnTo>
                  <a:lnTo>
                    <a:pt x="626" y="945"/>
                  </a:lnTo>
                  <a:lnTo>
                    <a:pt x="623" y="945"/>
                  </a:lnTo>
                  <a:lnTo>
                    <a:pt x="620" y="942"/>
                  </a:lnTo>
                  <a:lnTo>
                    <a:pt x="619" y="938"/>
                  </a:lnTo>
                  <a:lnTo>
                    <a:pt x="616" y="933"/>
                  </a:lnTo>
                  <a:lnTo>
                    <a:pt x="613" y="930"/>
                  </a:lnTo>
                  <a:lnTo>
                    <a:pt x="610" y="930"/>
                  </a:lnTo>
                  <a:lnTo>
                    <a:pt x="607" y="930"/>
                  </a:lnTo>
                  <a:lnTo>
                    <a:pt x="604" y="930"/>
                  </a:lnTo>
                  <a:lnTo>
                    <a:pt x="601" y="930"/>
                  </a:lnTo>
                  <a:lnTo>
                    <a:pt x="586" y="919"/>
                  </a:lnTo>
                  <a:lnTo>
                    <a:pt x="586" y="917"/>
                  </a:lnTo>
                  <a:lnTo>
                    <a:pt x="586" y="916"/>
                  </a:lnTo>
                  <a:lnTo>
                    <a:pt x="587" y="915"/>
                  </a:lnTo>
                  <a:lnTo>
                    <a:pt x="588" y="912"/>
                  </a:lnTo>
                  <a:lnTo>
                    <a:pt x="577" y="903"/>
                  </a:lnTo>
                  <a:lnTo>
                    <a:pt x="576" y="899"/>
                  </a:lnTo>
                  <a:lnTo>
                    <a:pt x="577" y="894"/>
                  </a:lnTo>
                  <a:lnTo>
                    <a:pt x="580" y="886"/>
                  </a:lnTo>
                  <a:lnTo>
                    <a:pt x="576" y="884"/>
                  </a:lnTo>
                  <a:lnTo>
                    <a:pt x="574" y="883"/>
                  </a:lnTo>
                  <a:lnTo>
                    <a:pt x="574" y="880"/>
                  </a:lnTo>
                  <a:lnTo>
                    <a:pt x="573" y="886"/>
                  </a:lnTo>
                  <a:lnTo>
                    <a:pt x="571" y="891"/>
                  </a:lnTo>
                  <a:lnTo>
                    <a:pt x="568" y="893"/>
                  </a:lnTo>
                  <a:lnTo>
                    <a:pt x="567" y="893"/>
                  </a:lnTo>
                  <a:lnTo>
                    <a:pt x="564" y="893"/>
                  </a:lnTo>
                  <a:lnTo>
                    <a:pt x="563" y="894"/>
                  </a:lnTo>
                  <a:lnTo>
                    <a:pt x="564" y="896"/>
                  </a:lnTo>
                  <a:lnTo>
                    <a:pt x="565" y="897"/>
                  </a:lnTo>
                  <a:lnTo>
                    <a:pt x="563" y="899"/>
                  </a:lnTo>
                  <a:lnTo>
                    <a:pt x="560" y="900"/>
                  </a:lnTo>
                  <a:lnTo>
                    <a:pt x="557" y="900"/>
                  </a:lnTo>
                  <a:lnTo>
                    <a:pt x="555" y="897"/>
                  </a:lnTo>
                  <a:lnTo>
                    <a:pt x="555" y="896"/>
                  </a:lnTo>
                  <a:lnTo>
                    <a:pt x="555" y="890"/>
                  </a:lnTo>
                  <a:lnTo>
                    <a:pt x="557" y="886"/>
                  </a:lnTo>
                  <a:lnTo>
                    <a:pt x="557" y="884"/>
                  </a:lnTo>
                  <a:lnTo>
                    <a:pt x="555" y="881"/>
                  </a:lnTo>
                  <a:lnTo>
                    <a:pt x="554" y="880"/>
                  </a:lnTo>
                  <a:lnTo>
                    <a:pt x="555" y="877"/>
                  </a:lnTo>
                  <a:lnTo>
                    <a:pt x="555" y="874"/>
                  </a:lnTo>
                  <a:lnTo>
                    <a:pt x="557" y="873"/>
                  </a:lnTo>
                  <a:lnTo>
                    <a:pt x="551" y="874"/>
                  </a:lnTo>
                  <a:lnTo>
                    <a:pt x="545" y="876"/>
                  </a:lnTo>
                  <a:lnTo>
                    <a:pt x="540" y="876"/>
                  </a:lnTo>
                  <a:lnTo>
                    <a:pt x="532" y="879"/>
                  </a:lnTo>
                  <a:lnTo>
                    <a:pt x="532" y="883"/>
                  </a:lnTo>
                  <a:lnTo>
                    <a:pt x="534" y="883"/>
                  </a:lnTo>
                  <a:lnTo>
                    <a:pt x="535" y="884"/>
                  </a:lnTo>
                  <a:lnTo>
                    <a:pt x="538" y="886"/>
                  </a:lnTo>
                  <a:lnTo>
                    <a:pt x="534" y="893"/>
                  </a:lnTo>
                  <a:lnTo>
                    <a:pt x="529" y="900"/>
                  </a:lnTo>
                  <a:lnTo>
                    <a:pt x="529" y="906"/>
                  </a:lnTo>
                  <a:lnTo>
                    <a:pt x="529" y="912"/>
                  </a:lnTo>
                  <a:lnTo>
                    <a:pt x="547" y="920"/>
                  </a:lnTo>
                  <a:lnTo>
                    <a:pt x="554" y="926"/>
                  </a:lnTo>
                  <a:lnTo>
                    <a:pt x="558" y="930"/>
                  </a:lnTo>
                  <a:lnTo>
                    <a:pt x="560" y="933"/>
                  </a:lnTo>
                  <a:lnTo>
                    <a:pt x="561" y="936"/>
                  </a:lnTo>
                  <a:lnTo>
                    <a:pt x="563" y="939"/>
                  </a:lnTo>
                  <a:lnTo>
                    <a:pt x="563" y="943"/>
                  </a:lnTo>
                  <a:lnTo>
                    <a:pt x="564" y="948"/>
                  </a:lnTo>
                  <a:lnTo>
                    <a:pt x="565" y="952"/>
                  </a:lnTo>
                  <a:lnTo>
                    <a:pt x="568" y="956"/>
                  </a:lnTo>
                  <a:lnTo>
                    <a:pt x="571" y="961"/>
                  </a:lnTo>
                  <a:lnTo>
                    <a:pt x="576" y="963"/>
                  </a:lnTo>
                  <a:lnTo>
                    <a:pt x="580" y="965"/>
                  </a:lnTo>
                  <a:lnTo>
                    <a:pt x="588" y="968"/>
                  </a:lnTo>
                  <a:lnTo>
                    <a:pt x="601" y="969"/>
                  </a:lnTo>
                  <a:lnTo>
                    <a:pt x="603" y="975"/>
                  </a:lnTo>
                  <a:lnTo>
                    <a:pt x="603" y="978"/>
                  </a:lnTo>
                  <a:lnTo>
                    <a:pt x="603" y="979"/>
                  </a:lnTo>
                  <a:lnTo>
                    <a:pt x="601" y="981"/>
                  </a:lnTo>
                  <a:lnTo>
                    <a:pt x="606" y="984"/>
                  </a:lnTo>
                  <a:lnTo>
                    <a:pt x="609" y="985"/>
                  </a:lnTo>
                  <a:lnTo>
                    <a:pt x="610" y="988"/>
                  </a:lnTo>
                  <a:lnTo>
                    <a:pt x="614" y="988"/>
                  </a:lnTo>
                  <a:lnTo>
                    <a:pt x="619" y="988"/>
                  </a:lnTo>
                  <a:lnTo>
                    <a:pt x="626" y="994"/>
                  </a:lnTo>
                  <a:lnTo>
                    <a:pt x="629" y="997"/>
                  </a:lnTo>
                  <a:lnTo>
                    <a:pt x="632" y="999"/>
                  </a:lnTo>
                  <a:lnTo>
                    <a:pt x="635" y="1004"/>
                  </a:lnTo>
                  <a:lnTo>
                    <a:pt x="639" y="1011"/>
                  </a:lnTo>
                  <a:lnTo>
                    <a:pt x="639" y="1014"/>
                  </a:lnTo>
                  <a:lnTo>
                    <a:pt x="639" y="1017"/>
                  </a:lnTo>
                  <a:lnTo>
                    <a:pt x="637" y="1020"/>
                  </a:lnTo>
                  <a:lnTo>
                    <a:pt x="635" y="1020"/>
                  </a:lnTo>
                  <a:lnTo>
                    <a:pt x="635" y="1014"/>
                  </a:lnTo>
                  <a:lnTo>
                    <a:pt x="627" y="1010"/>
                  </a:lnTo>
                  <a:lnTo>
                    <a:pt x="623" y="1008"/>
                  </a:lnTo>
                  <a:lnTo>
                    <a:pt x="620" y="1007"/>
                  </a:lnTo>
                  <a:lnTo>
                    <a:pt x="617" y="1007"/>
                  </a:lnTo>
                  <a:lnTo>
                    <a:pt x="614" y="1008"/>
                  </a:lnTo>
                  <a:lnTo>
                    <a:pt x="612" y="1011"/>
                  </a:lnTo>
                  <a:lnTo>
                    <a:pt x="610" y="1017"/>
                  </a:lnTo>
                  <a:lnTo>
                    <a:pt x="609" y="1020"/>
                  </a:lnTo>
                  <a:lnTo>
                    <a:pt x="610" y="1024"/>
                  </a:lnTo>
                  <a:lnTo>
                    <a:pt x="612" y="1027"/>
                  </a:lnTo>
                  <a:lnTo>
                    <a:pt x="614" y="1028"/>
                  </a:lnTo>
                  <a:lnTo>
                    <a:pt x="617" y="1031"/>
                  </a:lnTo>
                  <a:lnTo>
                    <a:pt x="619" y="1033"/>
                  </a:lnTo>
                  <a:lnTo>
                    <a:pt x="619" y="1037"/>
                  </a:lnTo>
                  <a:lnTo>
                    <a:pt x="617" y="1043"/>
                  </a:lnTo>
                  <a:lnTo>
                    <a:pt x="616" y="1047"/>
                  </a:lnTo>
                  <a:lnTo>
                    <a:pt x="613" y="1053"/>
                  </a:lnTo>
                  <a:lnTo>
                    <a:pt x="606" y="1064"/>
                  </a:lnTo>
                  <a:lnTo>
                    <a:pt x="601" y="1071"/>
                  </a:lnTo>
                  <a:lnTo>
                    <a:pt x="593" y="1069"/>
                  </a:lnTo>
                  <a:lnTo>
                    <a:pt x="588" y="1069"/>
                  </a:lnTo>
                  <a:lnTo>
                    <a:pt x="587" y="1069"/>
                  </a:lnTo>
                  <a:lnTo>
                    <a:pt x="586" y="1069"/>
                  </a:lnTo>
                  <a:lnTo>
                    <a:pt x="586" y="1074"/>
                  </a:lnTo>
                  <a:lnTo>
                    <a:pt x="586" y="1073"/>
                  </a:lnTo>
                  <a:lnTo>
                    <a:pt x="586" y="1074"/>
                  </a:lnTo>
                  <a:lnTo>
                    <a:pt x="586" y="1080"/>
                  </a:lnTo>
                  <a:lnTo>
                    <a:pt x="584" y="1089"/>
                  </a:lnTo>
                  <a:lnTo>
                    <a:pt x="583" y="1096"/>
                  </a:lnTo>
                  <a:lnTo>
                    <a:pt x="571" y="1092"/>
                  </a:lnTo>
                  <a:lnTo>
                    <a:pt x="561" y="1086"/>
                  </a:lnTo>
                  <a:lnTo>
                    <a:pt x="551" y="1080"/>
                  </a:lnTo>
                  <a:lnTo>
                    <a:pt x="541" y="1074"/>
                  </a:lnTo>
                  <a:lnTo>
                    <a:pt x="540" y="1073"/>
                  </a:lnTo>
                  <a:lnTo>
                    <a:pt x="540" y="1070"/>
                  </a:lnTo>
                  <a:lnTo>
                    <a:pt x="540" y="1067"/>
                  </a:lnTo>
                  <a:lnTo>
                    <a:pt x="538" y="1066"/>
                  </a:lnTo>
                  <a:lnTo>
                    <a:pt x="564" y="1067"/>
                  </a:lnTo>
                  <a:lnTo>
                    <a:pt x="580" y="1067"/>
                  </a:lnTo>
                  <a:lnTo>
                    <a:pt x="587" y="1067"/>
                  </a:lnTo>
                  <a:lnTo>
                    <a:pt x="593" y="1066"/>
                  </a:lnTo>
                  <a:lnTo>
                    <a:pt x="594" y="1059"/>
                  </a:lnTo>
                  <a:lnTo>
                    <a:pt x="594" y="1054"/>
                  </a:lnTo>
                  <a:lnTo>
                    <a:pt x="596" y="1050"/>
                  </a:lnTo>
                  <a:lnTo>
                    <a:pt x="597" y="1050"/>
                  </a:lnTo>
                  <a:lnTo>
                    <a:pt x="599" y="1050"/>
                  </a:lnTo>
                  <a:lnTo>
                    <a:pt x="599" y="1047"/>
                  </a:lnTo>
                  <a:lnTo>
                    <a:pt x="600" y="1044"/>
                  </a:lnTo>
                  <a:lnTo>
                    <a:pt x="600" y="1038"/>
                  </a:lnTo>
                  <a:lnTo>
                    <a:pt x="599" y="1028"/>
                  </a:lnTo>
                  <a:lnTo>
                    <a:pt x="596" y="1021"/>
                  </a:lnTo>
                  <a:lnTo>
                    <a:pt x="594" y="1020"/>
                  </a:lnTo>
                  <a:lnTo>
                    <a:pt x="593" y="1018"/>
                  </a:lnTo>
                  <a:lnTo>
                    <a:pt x="588" y="1017"/>
                  </a:lnTo>
                  <a:lnTo>
                    <a:pt x="584" y="1015"/>
                  </a:lnTo>
                  <a:lnTo>
                    <a:pt x="581" y="1015"/>
                  </a:lnTo>
                  <a:lnTo>
                    <a:pt x="580" y="1014"/>
                  </a:lnTo>
                  <a:lnTo>
                    <a:pt x="578" y="1012"/>
                  </a:lnTo>
                  <a:lnTo>
                    <a:pt x="580" y="1010"/>
                  </a:lnTo>
                  <a:lnTo>
                    <a:pt x="580" y="1007"/>
                  </a:lnTo>
                  <a:lnTo>
                    <a:pt x="580" y="1005"/>
                  </a:lnTo>
                  <a:lnTo>
                    <a:pt x="578" y="1004"/>
                  </a:lnTo>
                  <a:lnTo>
                    <a:pt x="576" y="1002"/>
                  </a:lnTo>
                  <a:lnTo>
                    <a:pt x="574" y="1002"/>
                  </a:lnTo>
                  <a:lnTo>
                    <a:pt x="571" y="1002"/>
                  </a:lnTo>
                  <a:lnTo>
                    <a:pt x="571" y="997"/>
                  </a:lnTo>
                  <a:lnTo>
                    <a:pt x="568" y="995"/>
                  </a:lnTo>
                  <a:lnTo>
                    <a:pt x="567" y="994"/>
                  </a:lnTo>
                  <a:lnTo>
                    <a:pt x="561" y="992"/>
                  </a:lnTo>
                  <a:lnTo>
                    <a:pt x="555" y="991"/>
                  </a:lnTo>
                  <a:lnTo>
                    <a:pt x="550" y="988"/>
                  </a:lnTo>
                  <a:lnTo>
                    <a:pt x="544" y="984"/>
                  </a:lnTo>
                  <a:lnTo>
                    <a:pt x="537" y="976"/>
                  </a:lnTo>
                  <a:lnTo>
                    <a:pt x="527" y="966"/>
                  </a:lnTo>
                  <a:lnTo>
                    <a:pt x="521" y="966"/>
                  </a:lnTo>
                  <a:lnTo>
                    <a:pt x="518" y="962"/>
                  </a:lnTo>
                  <a:lnTo>
                    <a:pt x="515" y="959"/>
                  </a:lnTo>
                  <a:lnTo>
                    <a:pt x="509" y="951"/>
                  </a:lnTo>
                  <a:lnTo>
                    <a:pt x="502" y="933"/>
                  </a:lnTo>
                  <a:lnTo>
                    <a:pt x="498" y="925"/>
                  </a:lnTo>
                  <a:lnTo>
                    <a:pt x="493" y="916"/>
                  </a:lnTo>
                  <a:lnTo>
                    <a:pt x="491" y="913"/>
                  </a:lnTo>
                  <a:lnTo>
                    <a:pt x="486" y="909"/>
                  </a:lnTo>
                  <a:lnTo>
                    <a:pt x="478" y="903"/>
                  </a:lnTo>
                  <a:lnTo>
                    <a:pt x="476" y="903"/>
                  </a:lnTo>
                  <a:lnTo>
                    <a:pt x="475" y="903"/>
                  </a:lnTo>
                  <a:lnTo>
                    <a:pt x="472" y="903"/>
                  </a:lnTo>
                  <a:lnTo>
                    <a:pt x="469" y="903"/>
                  </a:lnTo>
                  <a:lnTo>
                    <a:pt x="466" y="903"/>
                  </a:lnTo>
                  <a:lnTo>
                    <a:pt x="466" y="906"/>
                  </a:lnTo>
                  <a:lnTo>
                    <a:pt x="465" y="907"/>
                  </a:lnTo>
                  <a:lnTo>
                    <a:pt x="463" y="909"/>
                  </a:lnTo>
                  <a:lnTo>
                    <a:pt x="462" y="912"/>
                  </a:lnTo>
                  <a:lnTo>
                    <a:pt x="460" y="916"/>
                  </a:lnTo>
                  <a:lnTo>
                    <a:pt x="457" y="919"/>
                  </a:lnTo>
                  <a:lnTo>
                    <a:pt x="456" y="920"/>
                  </a:lnTo>
                  <a:lnTo>
                    <a:pt x="453" y="920"/>
                  </a:lnTo>
                  <a:lnTo>
                    <a:pt x="449" y="922"/>
                  </a:lnTo>
                  <a:lnTo>
                    <a:pt x="446" y="922"/>
                  </a:lnTo>
                  <a:lnTo>
                    <a:pt x="442" y="922"/>
                  </a:lnTo>
                  <a:lnTo>
                    <a:pt x="439" y="925"/>
                  </a:lnTo>
                  <a:lnTo>
                    <a:pt x="437" y="927"/>
                  </a:lnTo>
                  <a:lnTo>
                    <a:pt x="433" y="933"/>
                  </a:lnTo>
                  <a:lnTo>
                    <a:pt x="432" y="935"/>
                  </a:lnTo>
                  <a:lnTo>
                    <a:pt x="430" y="936"/>
                  </a:lnTo>
                  <a:lnTo>
                    <a:pt x="424" y="936"/>
                  </a:lnTo>
                  <a:lnTo>
                    <a:pt x="420" y="936"/>
                  </a:lnTo>
                  <a:lnTo>
                    <a:pt x="416" y="935"/>
                  </a:lnTo>
                  <a:lnTo>
                    <a:pt x="411" y="932"/>
                  </a:lnTo>
                  <a:lnTo>
                    <a:pt x="403" y="927"/>
                  </a:lnTo>
                  <a:lnTo>
                    <a:pt x="398" y="926"/>
                  </a:lnTo>
                  <a:lnTo>
                    <a:pt x="394" y="925"/>
                  </a:lnTo>
                  <a:lnTo>
                    <a:pt x="390" y="925"/>
                  </a:lnTo>
                  <a:lnTo>
                    <a:pt x="387" y="926"/>
                  </a:lnTo>
                  <a:lnTo>
                    <a:pt x="384" y="927"/>
                  </a:lnTo>
                  <a:lnTo>
                    <a:pt x="381" y="927"/>
                  </a:lnTo>
                  <a:lnTo>
                    <a:pt x="378" y="930"/>
                  </a:lnTo>
                  <a:lnTo>
                    <a:pt x="375" y="932"/>
                  </a:lnTo>
                  <a:lnTo>
                    <a:pt x="372" y="936"/>
                  </a:lnTo>
                  <a:lnTo>
                    <a:pt x="371" y="939"/>
                  </a:lnTo>
                  <a:lnTo>
                    <a:pt x="371" y="940"/>
                  </a:lnTo>
                  <a:lnTo>
                    <a:pt x="371" y="946"/>
                  </a:lnTo>
                  <a:lnTo>
                    <a:pt x="372" y="958"/>
                  </a:lnTo>
                  <a:lnTo>
                    <a:pt x="372" y="962"/>
                  </a:lnTo>
                  <a:lnTo>
                    <a:pt x="372" y="966"/>
                  </a:lnTo>
                  <a:lnTo>
                    <a:pt x="371" y="969"/>
                  </a:lnTo>
                  <a:lnTo>
                    <a:pt x="368" y="971"/>
                  </a:lnTo>
                  <a:lnTo>
                    <a:pt x="364" y="972"/>
                  </a:lnTo>
                  <a:lnTo>
                    <a:pt x="360" y="974"/>
                  </a:lnTo>
                  <a:lnTo>
                    <a:pt x="351" y="978"/>
                  </a:lnTo>
                  <a:lnTo>
                    <a:pt x="345" y="981"/>
                  </a:lnTo>
                  <a:lnTo>
                    <a:pt x="341" y="984"/>
                  </a:lnTo>
                  <a:lnTo>
                    <a:pt x="336" y="987"/>
                  </a:lnTo>
                  <a:lnTo>
                    <a:pt x="334" y="991"/>
                  </a:lnTo>
                  <a:lnTo>
                    <a:pt x="331" y="995"/>
                  </a:lnTo>
                  <a:lnTo>
                    <a:pt x="319" y="1014"/>
                  </a:lnTo>
                  <a:lnTo>
                    <a:pt x="315" y="1017"/>
                  </a:lnTo>
                  <a:lnTo>
                    <a:pt x="312" y="1020"/>
                  </a:lnTo>
                  <a:lnTo>
                    <a:pt x="311" y="1023"/>
                  </a:lnTo>
                  <a:lnTo>
                    <a:pt x="312" y="1025"/>
                  </a:lnTo>
                  <a:lnTo>
                    <a:pt x="312" y="1028"/>
                  </a:lnTo>
                  <a:lnTo>
                    <a:pt x="313" y="1030"/>
                  </a:lnTo>
                  <a:lnTo>
                    <a:pt x="316" y="1033"/>
                  </a:lnTo>
                  <a:lnTo>
                    <a:pt x="316" y="1035"/>
                  </a:lnTo>
                  <a:lnTo>
                    <a:pt x="316" y="1038"/>
                  </a:lnTo>
                  <a:lnTo>
                    <a:pt x="313" y="1041"/>
                  </a:lnTo>
                  <a:lnTo>
                    <a:pt x="306" y="1048"/>
                  </a:lnTo>
                  <a:lnTo>
                    <a:pt x="300" y="1054"/>
                  </a:lnTo>
                  <a:lnTo>
                    <a:pt x="300" y="1057"/>
                  </a:lnTo>
                  <a:lnTo>
                    <a:pt x="300" y="1060"/>
                  </a:lnTo>
                  <a:lnTo>
                    <a:pt x="300" y="1064"/>
                  </a:lnTo>
                  <a:lnTo>
                    <a:pt x="300" y="1066"/>
                  </a:lnTo>
                  <a:lnTo>
                    <a:pt x="296" y="1069"/>
                  </a:lnTo>
                  <a:lnTo>
                    <a:pt x="290" y="1070"/>
                  </a:lnTo>
                  <a:lnTo>
                    <a:pt x="286" y="1071"/>
                  </a:lnTo>
                  <a:lnTo>
                    <a:pt x="280" y="1074"/>
                  </a:lnTo>
                  <a:lnTo>
                    <a:pt x="277" y="1077"/>
                  </a:lnTo>
                  <a:lnTo>
                    <a:pt x="276" y="1083"/>
                  </a:lnTo>
                  <a:lnTo>
                    <a:pt x="273" y="1087"/>
                  </a:lnTo>
                  <a:lnTo>
                    <a:pt x="270" y="1090"/>
                  </a:lnTo>
                  <a:lnTo>
                    <a:pt x="270" y="1093"/>
                  </a:lnTo>
                  <a:lnTo>
                    <a:pt x="264" y="1096"/>
                  </a:lnTo>
                  <a:lnTo>
                    <a:pt x="260" y="1096"/>
                  </a:lnTo>
                  <a:lnTo>
                    <a:pt x="256" y="1096"/>
                  </a:lnTo>
                  <a:lnTo>
                    <a:pt x="252" y="1096"/>
                  </a:lnTo>
                  <a:lnTo>
                    <a:pt x="243" y="1093"/>
                  </a:lnTo>
                  <a:lnTo>
                    <a:pt x="239" y="1093"/>
                  </a:lnTo>
                  <a:lnTo>
                    <a:pt x="234" y="1093"/>
                  </a:lnTo>
                  <a:lnTo>
                    <a:pt x="231" y="1099"/>
                  </a:lnTo>
                  <a:lnTo>
                    <a:pt x="224" y="1102"/>
                  </a:lnTo>
                  <a:lnTo>
                    <a:pt x="218" y="1102"/>
                  </a:lnTo>
                  <a:lnTo>
                    <a:pt x="213" y="1103"/>
                  </a:lnTo>
                  <a:lnTo>
                    <a:pt x="207" y="1105"/>
                  </a:lnTo>
                  <a:lnTo>
                    <a:pt x="198" y="1092"/>
                  </a:lnTo>
                  <a:lnTo>
                    <a:pt x="190" y="1080"/>
                  </a:lnTo>
                  <a:lnTo>
                    <a:pt x="180" y="1082"/>
                  </a:lnTo>
                  <a:lnTo>
                    <a:pt x="169" y="1083"/>
                  </a:lnTo>
                  <a:lnTo>
                    <a:pt x="159" y="1083"/>
                  </a:lnTo>
                  <a:lnTo>
                    <a:pt x="151" y="1083"/>
                  </a:lnTo>
                  <a:lnTo>
                    <a:pt x="154" y="1069"/>
                  </a:lnTo>
                  <a:lnTo>
                    <a:pt x="155" y="1061"/>
                  </a:lnTo>
                  <a:lnTo>
                    <a:pt x="155" y="1059"/>
                  </a:lnTo>
                  <a:lnTo>
                    <a:pt x="154" y="1054"/>
                  </a:lnTo>
                  <a:lnTo>
                    <a:pt x="148" y="1050"/>
                  </a:lnTo>
                  <a:lnTo>
                    <a:pt x="148" y="1046"/>
                  </a:lnTo>
                  <a:lnTo>
                    <a:pt x="149" y="1044"/>
                  </a:lnTo>
                  <a:lnTo>
                    <a:pt x="151" y="1041"/>
                  </a:lnTo>
                  <a:lnTo>
                    <a:pt x="151" y="1038"/>
                  </a:lnTo>
                  <a:lnTo>
                    <a:pt x="148" y="1040"/>
                  </a:lnTo>
                  <a:lnTo>
                    <a:pt x="145" y="1041"/>
                  </a:lnTo>
                  <a:lnTo>
                    <a:pt x="145" y="1033"/>
                  </a:lnTo>
                  <a:lnTo>
                    <a:pt x="145" y="1024"/>
                  </a:lnTo>
                  <a:lnTo>
                    <a:pt x="148" y="1024"/>
                  </a:lnTo>
                  <a:lnTo>
                    <a:pt x="151" y="1014"/>
                  </a:lnTo>
                  <a:lnTo>
                    <a:pt x="152" y="1008"/>
                  </a:lnTo>
                  <a:lnTo>
                    <a:pt x="154" y="1002"/>
                  </a:lnTo>
                  <a:lnTo>
                    <a:pt x="159" y="999"/>
                  </a:lnTo>
                  <a:lnTo>
                    <a:pt x="159" y="995"/>
                  </a:lnTo>
                  <a:lnTo>
                    <a:pt x="159" y="989"/>
                  </a:lnTo>
                  <a:lnTo>
                    <a:pt x="158" y="979"/>
                  </a:lnTo>
                  <a:lnTo>
                    <a:pt x="154" y="965"/>
                  </a:lnTo>
                  <a:lnTo>
                    <a:pt x="154" y="955"/>
                  </a:lnTo>
                  <a:lnTo>
                    <a:pt x="154" y="951"/>
                  </a:lnTo>
                  <a:lnTo>
                    <a:pt x="152" y="946"/>
                  </a:lnTo>
                  <a:lnTo>
                    <a:pt x="145" y="936"/>
                  </a:lnTo>
                  <a:lnTo>
                    <a:pt x="148" y="935"/>
                  </a:lnTo>
                  <a:lnTo>
                    <a:pt x="149" y="932"/>
                  </a:lnTo>
                  <a:lnTo>
                    <a:pt x="152" y="929"/>
                  </a:lnTo>
                  <a:lnTo>
                    <a:pt x="154" y="927"/>
                  </a:lnTo>
                  <a:lnTo>
                    <a:pt x="158" y="927"/>
                  </a:lnTo>
                  <a:lnTo>
                    <a:pt x="161" y="927"/>
                  </a:lnTo>
                  <a:lnTo>
                    <a:pt x="164" y="929"/>
                  </a:lnTo>
                  <a:lnTo>
                    <a:pt x="168" y="927"/>
                  </a:lnTo>
                  <a:lnTo>
                    <a:pt x="172" y="922"/>
                  </a:lnTo>
                  <a:lnTo>
                    <a:pt x="174" y="920"/>
                  </a:lnTo>
                  <a:lnTo>
                    <a:pt x="177" y="919"/>
                  </a:lnTo>
                  <a:lnTo>
                    <a:pt x="178" y="917"/>
                  </a:lnTo>
                  <a:lnTo>
                    <a:pt x="181" y="916"/>
                  </a:lnTo>
                  <a:lnTo>
                    <a:pt x="184" y="917"/>
                  </a:lnTo>
                  <a:lnTo>
                    <a:pt x="187" y="919"/>
                  </a:lnTo>
                  <a:lnTo>
                    <a:pt x="190" y="922"/>
                  </a:lnTo>
                  <a:lnTo>
                    <a:pt x="200" y="923"/>
                  </a:lnTo>
                  <a:lnTo>
                    <a:pt x="208" y="923"/>
                  </a:lnTo>
                  <a:lnTo>
                    <a:pt x="218" y="922"/>
                  </a:lnTo>
                  <a:lnTo>
                    <a:pt x="228" y="922"/>
                  </a:lnTo>
                  <a:lnTo>
                    <a:pt x="244" y="925"/>
                  </a:lnTo>
                  <a:lnTo>
                    <a:pt x="260" y="926"/>
                  </a:lnTo>
                  <a:lnTo>
                    <a:pt x="276" y="927"/>
                  </a:lnTo>
                  <a:lnTo>
                    <a:pt x="285" y="927"/>
                  </a:lnTo>
                  <a:lnTo>
                    <a:pt x="292" y="927"/>
                  </a:lnTo>
                  <a:lnTo>
                    <a:pt x="296" y="912"/>
                  </a:lnTo>
                  <a:lnTo>
                    <a:pt x="296" y="904"/>
                  </a:lnTo>
                  <a:lnTo>
                    <a:pt x="298" y="897"/>
                  </a:lnTo>
                  <a:lnTo>
                    <a:pt x="299" y="881"/>
                  </a:lnTo>
                  <a:lnTo>
                    <a:pt x="298" y="861"/>
                  </a:lnTo>
                  <a:lnTo>
                    <a:pt x="283" y="855"/>
                  </a:lnTo>
                  <a:lnTo>
                    <a:pt x="277" y="853"/>
                  </a:lnTo>
                  <a:lnTo>
                    <a:pt x="275" y="850"/>
                  </a:lnTo>
                  <a:lnTo>
                    <a:pt x="273" y="847"/>
                  </a:lnTo>
                  <a:lnTo>
                    <a:pt x="272" y="843"/>
                  </a:lnTo>
                  <a:lnTo>
                    <a:pt x="272" y="840"/>
                  </a:lnTo>
                  <a:lnTo>
                    <a:pt x="273" y="838"/>
                  </a:lnTo>
                  <a:lnTo>
                    <a:pt x="275" y="834"/>
                  </a:lnTo>
                  <a:lnTo>
                    <a:pt x="276" y="831"/>
                  </a:lnTo>
                  <a:lnTo>
                    <a:pt x="272" y="831"/>
                  </a:lnTo>
                  <a:lnTo>
                    <a:pt x="267" y="831"/>
                  </a:lnTo>
                  <a:lnTo>
                    <a:pt x="266" y="827"/>
                  </a:lnTo>
                  <a:lnTo>
                    <a:pt x="264" y="827"/>
                  </a:lnTo>
                  <a:lnTo>
                    <a:pt x="262" y="825"/>
                  </a:lnTo>
                  <a:lnTo>
                    <a:pt x="264" y="817"/>
                  </a:lnTo>
                  <a:lnTo>
                    <a:pt x="253" y="822"/>
                  </a:lnTo>
                  <a:lnTo>
                    <a:pt x="253" y="817"/>
                  </a:lnTo>
                  <a:lnTo>
                    <a:pt x="246" y="814"/>
                  </a:lnTo>
                  <a:lnTo>
                    <a:pt x="241" y="812"/>
                  </a:lnTo>
                  <a:lnTo>
                    <a:pt x="228" y="811"/>
                  </a:lnTo>
                  <a:lnTo>
                    <a:pt x="230" y="811"/>
                  </a:lnTo>
                  <a:lnTo>
                    <a:pt x="230" y="809"/>
                  </a:lnTo>
                  <a:lnTo>
                    <a:pt x="230" y="805"/>
                  </a:lnTo>
                  <a:lnTo>
                    <a:pt x="228" y="801"/>
                  </a:lnTo>
                  <a:lnTo>
                    <a:pt x="233" y="799"/>
                  </a:lnTo>
                  <a:lnTo>
                    <a:pt x="236" y="798"/>
                  </a:lnTo>
                  <a:lnTo>
                    <a:pt x="237" y="798"/>
                  </a:lnTo>
                  <a:lnTo>
                    <a:pt x="228" y="792"/>
                  </a:lnTo>
                  <a:lnTo>
                    <a:pt x="231" y="792"/>
                  </a:lnTo>
                  <a:lnTo>
                    <a:pt x="239" y="789"/>
                  </a:lnTo>
                  <a:lnTo>
                    <a:pt x="247" y="788"/>
                  </a:lnTo>
                  <a:lnTo>
                    <a:pt x="256" y="786"/>
                  </a:lnTo>
                  <a:lnTo>
                    <a:pt x="259" y="788"/>
                  </a:lnTo>
                  <a:lnTo>
                    <a:pt x="259" y="789"/>
                  </a:lnTo>
                  <a:lnTo>
                    <a:pt x="260" y="791"/>
                  </a:lnTo>
                  <a:lnTo>
                    <a:pt x="264" y="792"/>
                  </a:lnTo>
                  <a:lnTo>
                    <a:pt x="273" y="786"/>
                  </a:lnTo>
                  <a:lnTo>
                    <a:pt x="277" y="786"/>
                  </a:lnTo>
                  <a:lnTo>
                    <a:pt x="280" y="788"/>
                  </a:lnTo>
                  <a:lnTo>
                    <a:pt x="285" y="789"/>
                  </a:lnTo>
                  <a:lnTo>
                    <a:pt x="289" y="789"/>
                  </a:lnTo>
                  <a:lnTo>
                    <a:pt x="289" y="783"/>
                  </a:lnTo>
                  <a:lnTo>
                    <a:pt x="288" y="779"/>
                  </a:lnTo>
                  <a:lnTo>
                    <a:pt x="285" y="772"/>
                  </a:lnTo>
                  <a:lnTo>
                    <a:pt x="282" y="766"/>
                  </a:lnTo>
                  <a:lnTo>
                    <a:pt x="280" y="762"/>
                  </a:lnTo>
                  <a:lnTo>
                    <a:pt x="280" y="760"/>
                  </a:lnTo>
                  <a:lnTo>
                    <a:pt x="283" y="758"/>
                  </a:lnTo>
                  <a:lnTo>
                    <a:pt x="288" y="756"/>
                  </a:lnTo>
                  <a:lnTo>
                    <a:pt x="290" y="756"/>
                  </a:lnTo>
                  <a:lnTo>
                    <a:pt x="292" y="756"/>
                  </a:lnTo>
                  <a:lnTo>
                    <a:pt x="292" y="765"/>
                  </a:lnTo>
                  <a:lnTo>
                    <a:pt x="305" y="766"/>
                  </a:lnTo>
                  <a:lnTo>
                    <a:pt x="312" y="766"/>
                  </a:lnTo>
                  <a:lnTo>
                    <a:pt x="319" y="765"/>
                  </a:lnTo>
                  <a:lnTo>
                    <a:pt x="321" y="759"/>
                  </a:lnTo>
                  <a:lnTo>
                    <a:pt x="322" y="756"/>
                  </a:lnTo>
                  <a:lnTo>
                    <a:pt x="322" y="753"/>
                  </a:lnTo>
                  <a:lnTo>
                    <a:pt x="326" y="752"/>
                  </a:lnTo>
                  <a:lnTo>
                    <a:pt x="331" y="750"/>
                  </a:lnTo>
                  <a:lnTo>
                    <a:pt x="336" y="749"/>
                  </a:lnTo>
                  <a:lnTo>
                    <a:pt x="342" y="747"/>
                  </a:lnTo>
                  <a:lnTo>
                    <a:pt x="339" y="726"/>
                  </a:lnTo>
                  <a:lnTo>
                    <a:pt x="354" y="720"/>
                  </a:lnTo>
                  <a:lnTo>
                    <a:pt x="365" y="717"/>
                  </a:lnTo>
                  <a:lnTo>
                    <a:pt x="378" y="716"/>
                  </a:lnTo>
                  <a:lnTo>
                    <a:pt x="385" y="716"/>
                  </a:lnTo>
                  <a:lnTo>
                    <a:pt x="394" y="714"/>
                  </a:lnTo>
                  <a:lnTo>
                    <a:pt x="396" y="706"/>
                  </a:lnTo>
                  <a:lnTo>
                    <a:pt x="396" y="696"/>
                  </a:lnTo>
                  <a:lnTo>
                    <a:pt x="398" y="686"/>
                  </a:lnTo>
                  <a:lnTo>
                    <a:pt x="400" y="681"/>
                  </a:lnTo>
                  <a:lnTo>
                    <a:pt x="403" y="678"/>
                  </a:lnTo>
                  <a:lnTo>
                    <a:pt x="406" y="678"/>
                  </a:lnTo>
                  <a:lnTo>
                    <a:pt x="408" y="677"/>
                  </a:lnTo>
                  <a:lnTo>
                    <a:pt x="411" y="677"/>
                  </a:lnTo>
                  <a:lnTo>
                    <a:pt x="414" y="676"/>
                  </a:lnTo>
                  <a:lnTo>
                    <a:pt x="417" y="668"/>
                  </a:lnTo>
                  <a:lnTo>
                    <a:pt x="420" y="667"/>
                  </a:lnTo>
                  <a:lnTo>
                    <a:pt x="424" y="667"/>
                  </a:lnTo>
                  <a:lnTo>
                    <a:pt x="429" y="667"/>
                  </a:lnTo>
                  <a:lnTo>
                    <a:pt x="433" y="668"/>
                  </a:lnTo>
                  <a:lnTo>
                    <a:pt x="442" y="670"/>
                  </a:lnTo>
                  <a:lnTo>
                    <a:pt x="447" y="671"/>
                  </a:lnTo>
                  <a:lnTo>
                    <a:pt x="447" y="668"/>
                  </a:lnTo>
                  <a:lnTo>
                    <a:pt x="449" y="667"/>
                  </a:lnTo>
                  <a:lnTo>
                    <a:pt x="452" y="665"/>
                  </a:lnTo>
                  <a:lnTo>
                    <a:pt x="453" y="663"/>
                  </a:lnTo>
                  <a:lnTo>
                    <a:pt x="455" y="663"/>
                  </a:lnTo>
                  <a:lnTo>
                    <a:pt x="460" y="663"/>
                  </a:lnTo>
                  <a:lnTo>
                    <a:pt x="462" y="663"/>
                  </a:lnTo>
                  <a:lnTo>
                    <a:pt x="465" y="664"/>
                  </a:lnTo>
                  <a:lnTo>
                    <a:pt x="466" y="665"/>
                  </a:lnTo>
                  <a:lnTo>
                    <a:pt x="469" y="665"/>
                  </a:lnTo>
                  <a:lnTo>
                    <a:pt x="470" y="658"/>
                  </a:lnTo>
                  <a:lnTo>
                    <a:pt x="473" y="655"/>
                  </a:lnTo>
                  <a:lnTo>
                    <a:pt x="473" y="654"/>
                  </a:lnTo>
                  <a:lnTo>
                    <a:pt x="475" y="654"/>
                  </a:lnTo>
                  <a:lnTo>
                    <a:pt x="475" y="657"/>
                  </a:lnTo>
                  <a:lnTo>
                    <a:pt x="476" y="658"/>
                  </a:lnTo>
                  <a:lnTo>
                    <a:pt x="478" y="657"/>
                  </a:lnTo>
                  <a:lnTo>
                    <a:pt x="478" y="654"/>
                  </a:lnTo>
                  <a:lnTo>
                    <a:pt x="478" y="651"/>
                  </a:lnTo>
                  <a:lnTo>
                    <a:pt x="476" y="642"/>
                  </a:lnTo>
                  <a:lnTo>
                    <a:pt x="475" y="632"/>
                  </a:lnTo>
                  <a:lnTo>
                    <a:pt x="475" y="627"/>
                  </a:lnTo>
                  <a:lnTo>
                    <a:pt x="469" y="627"/>
                  </a:lnTo>
                  <a:lnTo>
                    <a:pt x="469" y="624"/>
                  </a:lnTo>
                  <a:lnTo>
                    <a:pt x="470" y="621"/>
                  </a:lnTo>
                  <a:lnTo>
                    <a:pt x="472" y="615"/>
                  </a:lnTo>
                  <a:lnTo>
                    <a:pt x="473" y="614"/>
                  </a:lnTo>
                  <a:lnTo>
                    <a:pt x="472" y="609"/>
                  </a:lnTo>
                  <a:lnTo>
                    <a:pt x="463" y="606"/>
                  </a:lnTo>
                  <a:lnTo>
                    <a:pt x="465" y="598"/>
                  </a:lnTo>
                  <a:lnTo>
                    <a:pt x="466" y="593"/>
                  </a:lnTo>
                  <a:lnTo>
                    <a:pt x="466" y="588"/>
                  </a:lnTo>
                  <a:lnTo>
                    <a:pt x="465" y="586"/>
                  </a:lnTo>
                  <a:lnTo>
                    <a:pt x="463" y="586"/>
                  </a:lnTo>
                  <a:lnTo>
                    <a:pt x="457" y="585"/>
                  </a:lnTo>
                  <a:lnTo>
                    <a:pt x="459" y="579"/>
                  </a:lnTo>
                  <a:lnTo>
                    <a:pt x="460" y="576"/>
                  </a:lnTo>
                  <a:lnTo>
                    <a:pt x="459" y="575"/>
                  </a:lnTo>
                  <a:lnTo>
                    <a:pt x="457" y="573"/>
                  </a:lnTo>
                  <a:lnTo>
                    <a:pt x="475" y="573"/>
                  </a:lnTo>
                  <a:lnTo>
                    <a:pt x="476" y="569"/>
                  </a:lnTo>
                  <a:lnTo>
                    <a:pt x="479" y="565"/>
                  </a:lnTo>
                  <a:lnTo>
                    <a:pt x="480" y="563"/>
                  </a:lnTo>
                  <a:lnTo>
                    <a:pt x="482" y="563"/>
                  </a:lnTo>
                  <a:lnTo>
                    <a:pt x="483" y="565"/>
                  </a:lnTo>
                  <a:lnTo>
                    <a:pt x="483" y="566"/>
                  </a:lnTo>
                  <a:lnTo>
                    <a:pt x="485" y="566"/>
                  </a:lnTo>
                  <a:lnTo>
                    <a:pt x="486" y="566"/>
                  </a:lnTo>
                  <a:lnTo>
                    <a:pt x="486" y="563"/>
                  </a:lnTo>
                  <a:lnTo>
                    <a:pt x="485" y="560"/>
                  </a:lnTo>
                  <a:lnTo>
                    <a:pt x="485" y="556"/>
                  </a:lnTo>
                  <a:lnTo>
                    <a:pt x="486" y="555"/>
                  </a:lnTo>
                  <a:lnTo>
                    <a:pt x="483" y="555"/>
                  </a:lnTo>
                  <a:lnTo>
                    <a:pt x="480" y="555"/>
                  </a:lnTo>
                  <a:lnTo>
                    <a:pt x="475" y="555"/>
                  </a:lnTo>
                  <a:lnTo>
                    <a:pt x="476" y="555"/>
                  </a:lnTo>
                  <a:lnTo>
                    <a:pt x="476" y="556"/>
                  </a:lnTo>
                  <a:lnTo>
                    <a:pt x="476" y="559"/>
                  </a:lnTo>
                  <a:lnTo>
                    <a:pt x="476" y="563"/>
                  </a:lnTo>
                  <a:lnTo>
                    <a:pt x="475" y="566"/>
                  </a:lnTo>
                  <a:lnTo>
                    <a:pt x="473" y="566"/>
                  </a:lnTo>
                  <a:lnTo>
                    <a:pt x="472" y="566"/>
                  </a:lnTo>
                  <a:lnTo>
                    <a:pt x="472" y="563"/>
                  </a:lnTo>
                  <a:lnTo>
                    <a:pt x="473" y="559"/>
                  </a:lnTo>
                  <a:lnTo>
                    <a:pt x="475" y="557"/>
                  </a:lnTo>
                  <a:lnTo>
                    <a:pt x="469" y="557"/>
                  </a:lnTo>
                  <a:lnTo>
                    <a:pt x="466" y="566"/>
                  </a:lnTo>
                  <a:lnTo>
                    <a:pt x="465" y="566"/>
                  </a:lnTo>
                  <a:lnTo>
                    <a:pt x="463" y="563"/>
                  </a:lnTo>
                  <a:lnTo>
                    <a:pt x="462" y="562"/>
                  </a:lnTo>
                  <a:lnTo>
                    <a:pt x="460" y="560"/>
                  </a:lnTo>
                  <a:lnTo>
                    <a:pt x="463" y="557"/>
                  </a:lnTo>
                  <a:lnTo>
                    <a:pt x="466" y="555"/>
                  </a:lnTo>
                  <a:lnTo>
                    <a:pt x="469" y="550"/>
                  </a:lnTo>
                  <a:lnTo>
                    <a:pt x="472" y="549"/>
                  </a:lnTo>
                  <a:lnTo>
                    <a:pt x="475" y="549"/>
                  </a:lnTo>
                  <a:lnTo>
                    <a:pt x="479" y="549"/>
                  </a:lnTo>
                  <a:lnTo>
                    <a:pt x="482" y="550"/>
                  </a:lnTo>
                  <a:lnTo>
                    <a:pt x="483" y="549"/>
                  </a:lnTo>
                  <a:lnTo>
                    <a:pt x="486" y="549"/>
                  </a:lnTo>
                  <a:lnTo>
                    <a:pt x="486" y="547"/>
                  </a:lnTo>
                  <a:lnTo>
                    <a:pt x="488" y="547"/>
                  </a:lnTo>
                  <a:lnTo>
                    <a:pt x="489" y="543"/>
                  </a:lnTo>
                  <a:lnTo>
                    <a:pt x="489" y="540"/>
                  </a:lnTo>
                  <a:lnTo>
                    <a:pt x="491" y="537"/>
                  </a:lnTo>
                  <a:lnTo>
                    <a:pt x="498" y="533"/>
                  </a:lnTo>
                  <a:lnTo>
                    <a:pt x="505" y="530"/>
                  </a:lnTo>
                  <a:lnTo>
                    <a:pt x="506" y="533"/>
                  </a:lnTo>
                  <a:lnTo>
                    <a:pt x="506" y="537"/>
                  </a:lnTo>
                  <a:lnTo>
                    <a:pt x="506" y="542"/>
                  </a:lnTo>
                  <a:lnTo>
                    <a:pt x="505" y="546"/>
                  </a:lnTo>
                  <a:lnTo>
                    <a:pt x="504" y="549"/>
                  </a:lnTo>
                  <a:lnTo>
                    <a:pt x="502" y="550"/>
                  </a:lnTo>
                  <a:lnTo>
                    <a:pt x="499" y="550"/>
                  </a:lnTo>
                  <a:lnTo>
                    <a:pt x="496" y="550"/>
                  </a:lnTo>
                  <a:lnTo>
                    <a:pt x="491" y="552"/>
                  </a:lnTo>
                  <a:lnTo>
                    <a:pt x="493" y="553"/>
                  </a:lnTo>
                  <a:lnTo>
                    <a:pt x="495" y="553"/>
                  </a:lnTo>
                  <a:lnTo>
                    <a:pt x="502" y="555"/>
                  </a:lnTo>
                  <a:lnTo>
                    <a:pt x="502" y="559"/>
                  </a:lnTo>
                  <a:lnTo>
                    <a:pt x="502" y="565"/>
                  </a:lnTo>
                  <a:lnTo>
                    <a:pt x="501" y="569"/>
                  </a:lnTo>
                  <a:lnTo>
                    <a:pt x="502" y="573"/>
                  </a:lnTo>
                  <a:lnTo>
                    <a:pt x="511" y="573"/>
                  </a:lnTo>
                  <a:lnTo>
                    <a:pt x="511" y="578"/>
                  </a:lnTo>
                  <a:lnTo>
                    <a:pt x="511" y="582"/>
                  </a:lnTo>
                  <a:lnTo>
                    <a:pt x="509" y="583"/>
                  </a:lnTo>
                  <a:lnTo>
                    <a:pt x="508" y="583"/>
                  </a:lnTo>
                  <a:lnTo>
                    <a:pt x="505" y="582"/>
                  </a:lnTo>
                  <a:lnTo>
                    <a:pt x="502" y="579"/>
                  </a:lnTo>
                  <a:lnTo>
                    <a:pt x="499" y="591"/>
                  </a:lnTo>
                  <a:lnTo>
                    <a:pt x="496" y="602"/>
                  </a:lnTo>
                  <a:lnTo>
                    <a:pt x="499" y="604"/>
                  </a:lnTo>
                  <a:lnTo>
                    <a:pt x="501" y="602"/>
                  </a:lnTo>
                  <a:lnTo>
                    <a:pt x="502" y="602"/>
                  </a:lnTo>
                  <a:lnTo>
                    <a:pt x="505" y="602"/>
                  </a:lnTo>
                  <a:lnTo>
                    <a:pt x="508" y="615"/>
                  </a:lnTo>
                  <a:lnTo>
                    <a:pt x="511" y="629"/>
                  </a:lnTo>
                  <a:lnTo>
                    <a:pt x="508" y="622"/>
                  </a:lnTo>
                  <a:lnTo>
                    <a:pt x="505" y="615"/>
                  </a:lnTo>
                  <a:lnTo>
                    <a:pt x="499" y="615"/>
                  </a:lnTo>
                  <a:lnTo>
                    <a:pt x="496" y="612"/>
                  </a:lnTo>
                  <a:lnTo>
                    <a:pt x="493" y="609"/>
                  </a:lnTo>
                  <a:lnTo>
                    <a:pt x="495" y="605"/>
                  </a:lnTo>
                  <a:lnTo>
                    <a:pt x="492" y="608"/>
                  </a:lnTo>
                  <a:lnTo>
                    <a:pt x="488" y="615"/>
                  </a:lnTo>
                  <a:lnTo>
                    <a:pt x="488" y="618"/>
                  </a:lnTo>
                  <a:lnTo>
                    <a:pt x="496" y="618"/>
                  </a:lnTo>
                  <a:lnTo>
                    <a:pt x="493" y="622"/>
                  </a:lnTo>
                  <a:lnTo>
                    <a:pt x="491" y="627"/>
                  </a:lnTo>
                  <a:lnTo>
                    <a:pt x="495" y="631"/>
                  </a:lnTo>
                  <a:lnTo>
                    <a:pt x="498" y="635"/>
                  </a:lnTo>
                  <a:lnTo>
                    <a:pt x="499" y="638"/>
                  </a:lnTo>
                  <a:lnTo>
                    <a:pt x="499" y="642"/>
                  </a:lnTo>
                  <a:lnTo>
                    <a:pt x="502" y="644"/>
                  </a:lnTo>
                  <a:lnTo>
                    <a:pt x="506" y="644"/>
                  </a:lnTo>
                  <a:lnTo>
                    <a:pt x="511" y="642"/>
                  </a:lnTo>
                  <a:lnTo>
                    <a:pt x="514" y="642"/>
                  </a:lnTo>
                  <a:lnTo>
                    <a:pt x="519" y="654"/>
                  </a:lnTo>
                  <a:lnTo>
                    <a:pt x="521" y="651"/>
                  </a:lnTo>
                  <a:lnTo>
                    <a:pt x="522" y="648"/>
                  </a:lnTo>
                  <a:lnTo>
                    <a:pt x="522" y="647"/>
                  </a:lnTo>
                  <a:lnTo>
                    <a:pt x="521" y="645"/>
                  </a:lnTo>
                  <a:lnTo>
                    <a:pt x="522" y="645"/>
                  </a:lnTo>
                  <a:lnTo>
                    <a:pt x="524" y="645"/>
                  </a:lnTo>
                  <a:lnTo>
                    <a:pt x="525" y="645"/>
                  </a:lnTo>
                  <a:lnTo>
                    <a:pt x="528" y="645"/>
                  </a:lnTo>
                  <a:lnTo>
                    <a:pt x="529" y="645"/>
                  </a:lnTo>
                  <a:lnTo>
                    <a:pt x="532" y="642"/>
                  </a:lnTo>
                  <a:lnTo>
                    <a:pt x="535" y="638"/>
                  </a:lnTo>
                  <a:lnTo>
                    <a:pt x="540" y="638"/>
                  </a:lnTo>
                  <a:lnTo>
                    <a:pt x="544" y="637"/>
                  </a:lnTo>
                  <a:lnTo>
                    <a:pt x="548" y="637"/>
                  </a:lnTo>
                  <a:lnTo>
                    <a:pt x="552" y="638"/>
                  </a:lnTo>
                  <a:lnTo>
                    <a:pt x="555" y="642"/>
                  </a:lnTo>
                  <a:lnTo>
                    <a:pt x="571" y="648"/>
                  </a:lnTo>
                  <a:lnTo>
                    <a:pt x="574" y="650"/>
                  </a:lnTo>
                  <a:lnTo>
                    <a:pt x="580" y="648"/>
                  </a:lnTo>
                  <a:lnTo>
                    <a:pt x="587" y="647"/>
                  </a:lnTo>
                  <a:lnTo>
                    <a:pt x="596" y="645"/>
                  </a:lnTo>
                  <a:lnTo>
                    <a:pt x="612" y="638"/>
                  </a:lnTo>
                  <a:lnTo>
                    <a:pt x="624" y="631"/>
                  </a:lnTo>
                  <a:lnTo>
                    <a:pt x="632" y="628"/>
                  </a:lnTo>
                  <a:lnTo>
                    <a:pt x="637" y="627"/>
                  </a:lnTo>
                  <a:lnTo>
                    <a:pt x="640" y="627"/>
                  </a:lnTo>
                  <a:lnTo>
                    <a:pt x="643" y="627"/>
                  </a:lnTo>
                  <a:lnTo>
                    <a:pt x="648" y="629"/>
                  </a:lnTo>
                  <a:lnTo>
                    <a:pt x="648" y="631"/>
                  </a:lnTo>
                  <a:lnTo>
                    <a:pt x="648" y="632"/>
                  </a:lnTo>
                  <a:lnTo>
                    <a:pt x="646" y="632"/>
                  </a:lnTo>
                  <a:lnTo>
                    <a:pt x="643" y="632"/>
                  </a:lnTo>
                  <a:lnTo>
                    <a:pt x="646" y="640"/>
                  </a:lnTo>
                  <a:lnTo>
                    <a:pt x="650" y="640"/>
                  </a:lnTo>
                  <a:lnTo>
                    <a:pt x="655" y="638"/>
                  </a:lnTo>
                  <a:lnTo>
                    <a:pt x="659" y="632"/>
                  </a:lnTo>
                  <a:lnTo>
                    <a:pt x="662" y="632"/>
                  </a:lnTo>
                  <a:lnTo>
                    <a:pt x="662" y="634"/>
                  </a:lnTo>
                  <a:lnTo>
                    <a:pt x="662" y="635"/>
                  </a:lnTo>
                  <a:lnTo>
                    <a:pt x="668" y="635"/>
                  </a:lnTo>
                  <a:lnTo>
                    <a:pt x="669" y="632"/>
                  </a:lnTo>
                  <a:lnTo>
                    <a:pt x="671" y="629"/>
                  </a:lnTo>
                  <a:lnTo>
                    <a:pt x="671" y="625"/>
                  </a:lnTo>
                  <a:lnTo>
                    <a:pt x="671" y="622"/>
                  </a:lnTo>
                  <a:lnTo>
                    <a:pt x="671" y="619"/>
                  </a:lnTo>
                  <a:lnTo>
                    <a:pt x="671" y="616"/>
                  </a:lnTo>
                  <a:lnTo>
                    <a:pt x="671" y="615"/>
                  </a:lnTo>
                  <a:lnTo>
                    <a:pt x="675" y="612"/>
                  </a:lnTo>
                  <a:lnTo>
                    <a:pt x="678" y="609"/>
                  </a:lnTo>
                  <a:lnTo>
                    <a:pt x="679" y="606"/>
                  </a:lnTo>
                  <a:lnTo>
                    <a:pt x="685" y="606"/>
                  </a:lnTo>
                  <a:lnTo>
                    <a:pt x="682" y="615"/>
                  </a:lnTo>
                  <a:lnTo>
                    <a:pt x="688" y="612"/>
                  </a:lnTo>
                  <a:lnTo>
                    <a:pt x="689" y="611"/>
                  </a:lnTo>
                  <a:lnTo>
                    <a:pt x="692" y="609"/>
                  </a:lnTo>
                  <a:lnTo>
                    <a:pt x="692" y="602"/>
                  </a:lnTo>
                  <a:lnTo>
                    <a:pt x="692" y="595"/>
                  </a:lnTo>
                  <a:lnTo>
                    <a:pt x="692" y="588"/>
                  </a:lnTo>
                  <a:lnTo>
                    <a:pt x="695" y="579"/>
                  </a:lnTo>
                  <a:lnTo>
                    <a:pt x="695" y="575"/>
                  </a:lnTo>
                  <a:lnTo>
                    <a:pt x="695" y="570"/>
                  </a:lnTo>
                  <a:lnTo>
                    <a:pt x="698" y="568"/>
                  </a:lnTo>
                  <a:lnTo>
                    <a:pt x="701" y="563"/>
                  </a:lnTo>
                  <a:lnTo>
                    <a:pt x="705" y="559"/>
                  </a:lnTo>
                  <a:lnTo>
                    <a:pt x="707" y="555"/>
                  </a:lnTo>
                  <a:lnTo>
                    <a:pt x="707" y="550"/>
                  </a:lnTo>
                  <a:lnTo>
                    <a:pt x="707" y="546"/>
                  </a:lnTo>
                  <a:lnTo>
                    <a:pt x="707" y="542"/>
                  </a:lnTo>
                  <a:lnTo>
                    <a:pt x="707" y="537"/>
                  </a:lnTo>
                  <a:lnTo>
                    <a:pt x="718" y="533"/>
                  </a:lnTo>
                  <a:lnTo>
                    <a:pt x="720" y="539"/>
                  </a:lnTo>
                  <a:lnTo>
                    <a:pt x="722" y="543"/>
                  </a:lnTo>
                  <a:lnTo>
                    <a:pt x="728" y="555"/>
                  </a:lnTo>
                  <a:lnTo>
                    <a:pt x="737" y="555"/>
                  </a:lnTo>
                  <a:lnTo>
                    <a:pt x="745" y="555"/>
                  </a:lnTo>
                  <a:lnTo>
                    <a:pt x="750" y="543"/>
                  </a:lnTo>
                  <a:lnTo>
                    <a:pt x="751" y="536"/>
                  </a:lnTo>
                  <a:lnTo>
                    <a:pt x="753" y="527"/>
                  </a:lnTo>
                  <a:lnTo>
                    <a:pt x="753" y="521"/>
                  </a:lnTo>
                  <a:lnTo>
                    <a:pt x="751" y="516"/>
                  </a:lnTo>
                  <a:lnTo>
                    <a:pt x="743" y="513"/>
                  </a:lnTo>
                  <a:lnTo>
                    <a:pt x="743" y="500"/>
                  </a:lnTo>
                  <a:lnTo>
                    <a:pt x="743" y="491"/>
                  </a:lnTo>
                  <a:lnTo>
                    <a:pt x="753" y="487"/>
                  </a:lnTo>
                  <a:lnTo>
                    <a:pt x="761" y="483"/>
                  </a:lnTo>
                  <a:lnTo>
                    <a:pt x="768" y="483"/>
                  </a:lnTo>
                  <a:lnTo>
                    <a:pt x="776" y="483"/>
                  </a:lnTo>
                  <a:lnTo>
                    <a:pt x="777" y="481"/>
                  </a:lnTo>
                  <a:lnTo>
                    <a:pt x="777" y="480"/>
                  </a:lnTo>
                  <a:lnTo>
                    <a:pt x="779" y="478"/>
                  </a:lnTo>
                  <a:lnTo>
                    <a:pt x="781" y="477"/>
                  </a:lnTo>
                  <a:lnTo>
                    <a:pt x="786" y="477"/>
                  </a:lnTo>
                  <a:lnTo>
                    <a:pt x="790" y="478"/>
                  </a:lnTo>
                  <a:lnTo>
                    <a:pt x="802" y="481"/>
                  </a:lnTo>
                  <a:lnTo>
                    <a:pt x="813" y="484"/>
                  </a:lnTo>
                  <a:lnTo>
                    <a:pt x="817" y="485"/>
                  </a:lnTo>
                  <a:lnTo>
                    <a:pt x="820" y="485"/>
                  </a:lnTo>
                  <a:lnTo>
                    <a:pt x="820" y="484"/>
                  </a:lnTo>
                  <a:lnTo>
                    <a:pt x="822" y="481"/>
                  </a:lnTo>
                  <a:lnTo>
                    <a:pt x="823" y="471"/>
                  </a:lnTo>
                  <a:lnTo>
                    <a:pt x="830" y="474"/>
                  </a:lnTo>
                  <a:lnTo>
                    <a:pt x="836" y="474"/>
                  </a:lnTo>
                  <a:lnTo>
                    <a:pt x="842" y="474"/>
                  </a:lnTo>
                  <a:lnTo>
                    <a:pt x="845" y="468"/>
                  </a:lnTo>
                  <a:lnTo>
                    <a:pt x="851" y="468"/>
                  </a:lnTo>
                  <a:lnTo>
                    <a:pt x="858" y="467"/>
                  </a:lnTo>
                  <a:lnTo>
                    <a:pt x="866" y="465"/>
                  </a:lnTo>
                  <a:lnTo>
                    <a:pt x="865" y="465"/>
                  </a:lnTo>
                  <a:lnTo>
                    <a:pt x="864" y="465"/>
                  </a:lnTo>
                  <a:lnTo>
                    <a:pt x="861" y="467"/>
                  </a:lnTo>
                  <a:lnTo>
                    <a:pt x="859" y="465"/>
                  </a:lnTo>
                  <a:lnTo>
                    <a:pt x="856" y="462"/>
                  </a:lnTo>
                  <a:lnTo>
                    <a:pt x="855" y="460"/>
                  </a:lnTo>
                  <a:lnTo>
                    <a:pt x="853" y="458"/>
                  </a:lnTo>
                  <a:lnTo>
                    <a:pt x="849" y="458"/>
                  </a:lnTo>
                  <a:lnTo>
                    <a:pt x="845" y="458"/>
                  </a:lnTo>
                  <a:lnTo>
                    <a:pt x="842" y="460"/>
                  </a:lnTo>
                  <a:lnTo>
                    <a:pt x="839" y="461"/>
                  </a:lnTo>
                  <a:lnTo>
                    <a:pt x="836" y="458"/>
                  </a:lnTo>
                  <a:lnTo>
                    <a:pt x="832" y="454"/>
                  </a:lnTo>
                  <a:lnTo>
                    <a:pt x="826" y="449"/>
                  </a:lnTo>
                  <a:lnTo>
                    <a:pt x="823" y="447"/>
                  </a:lnTo>
                  <a:lnTo>
                    <a:pt x="825" y="442"/>
                  </a:lnTo>
                  <a:lnTo>
                    <a:pt x="826" y="441"/>
                  </a:lnTo>
                  <a:lnTo>
                    <a:pt x="826" y="439"/>
                  </a:lnTo>
                  <a:lnTo>
                    <a:pt x="826" y="438"/>
                  </a:lnTo>
                  <a:lnTo>
                    <a:pt x="819" y="442"/>
                  </a:lnTo>
                  <a:lnTo>
                    <a:pt x="813" y="444"/>
                  </a:lnTo>
                  <a:lnTo>
                    <a:pt x="806" y="444"/>
                  </a:lnTo>
                  <a:lnTo>
                    <a:pt x="800" y="442"/>
                  </a:lnTo>
                  <a:lnTo>
                    <a:pt x="797" y="442"/>
                  </a:lnTo>
                  <a:lnTo>
                    <a:pt x="793" y="442"/>
                  </a:lnTo>
                  <a:lnTo>
                    <a:pt x="787" y="442"/>
                  </a:lnTo>
                  <a:lnTo>
                    <a:pt x="781" y="444"/>
                  </a:lnTo>
                  <a:lnTo>
                    <a:pt x="783" y="447"/>
                  </a:lnTo>
                  <a:lnTo>
                    <a:pt x="784" y="449"/>
                  </a:lnTo>
                  <a:lnTo>
                    <a:pt x="780" y="449"/>
                  </a:lnTo>
                  <a:lnTo>
                    <a:pt x="776" y="449"/>
                  </a:lnTo>
                  <a:lnTo>
                    <a:pt x="774" y="451"/>
                  </a:lnTo>
                  <a:lnTo>
                    <a:pt x="771" y="452"/>
                  </a:lnTo>
                  <a:lnTo>
                    <a:pt x="767" y="457"/>
                  </a:lnTo>
                  <a:lnTo>
                    <a:pt x="761" y="464"/>
                  </a:lnTo>
                  <a:lnTo>
                    <a:pt x="756" y="465"/>
                  </a:lnTo>
                  <a:lnTo>
                    <a:pt x="751" y="465"/>
                  </a:lnTo>
                  <a:lnTo>
                    <a:pt x="750" y="465"/>
                  </a:lnTo>
                  <a:lnTo>
                    <a:pt x="747" y="465"/>
                  </a:lnTo>
                  <a:lnTo>
                    <a:pt x="744" y="464"/>
                  </a:lnTo>
                  <a:lnTo>
                    <a:pt x="743" y="464"/>
                  </a:lnTo>
                  <a:lnTo>
                    <a:pt x="743" y="460"/>
                  </a:lnTo>
                  <a:lnTo>
                    <a:pt x="743" y="455"/>
                  </a:lnTo>
                  <a:lnTo>
                    <a:pt x="740" y="455"/>
                  </a:lnTo>
                  <a:lnTo>
                    <a:pt x="741" y="454"/>
                  </a:lnTo>
                  <a:lnTo>
                    <a:pt x="737" y="455"/>
                  </a:lnTo>
                  <a:lnTo>
                    <a:pt x="732" y="458"/>
                  </a:lnTo>
                  <a:lnTo>
                    <a:pt x="732" y="460"/>
                  </a:lnTo>
                  <a:lnTo>
                    <a:pt x="734" y="461"/>
                  </a:lnTo>
                  <a:lnTo>
                    <a:pt x="730" y="460"/>
                  </a:lnTo>
                  <a:lnTo>
                    <a:pt x="727" y="461"/>
                  </a:lnTo>
                  <a:lnTo>
                    <a:pt x="728" y="449"/>
                  </a:lnTo>
                  <a:lnTo>
                    <a:pt x="735" y="449"/>
                  </a:lnTo>
                  <a:lnTo>
                    <a:pt x="738" y="448"/>
                  </a:lnTo>
                  <a:lnTo>
                    <a:pt x="738" y="447"/>
                  </a:lnTo>
                  <a:lnTo>
                    <a:pt x="737" y="445"/>
                  </a:lnTo>
                  <a:lnTo>
                    <a:pt x="732" y="442"/>
                  </a:lnTo>
                  <a:lnTo>
                    <a:pt x="727" y="438"/>
                  </a:lnTo>
                  <a:lnTo>
                    <a:pt x="728" y="438"/>
                  </a:lnTo>
                  <a:lnTo>
                    <a:pt x="727" y="438"/>
                  </a:lnTo>
                  <a:lnTo>
                    <a:pt x="724" y="438"/>
                  </a:lnTo>
                  <a:lnTo>
                    <a:pt x="718" y="441"/>
                  </a:lnTo>
                  <a:lnTo>
                    <a:pt x="718" y="439"/>
                  </a:lnTo>
                  <a:lnTo>
                    <a:pt x="718" y="435"/>
                  </a:lnTo>
                  <a:lnTo>
                    <a:pt x="718" y="432"/>
                  </a:lnTo>
                  <a:lnTo>
                    <a:pt x="718" y="431"/>
                  </a:lnTo>
                  <a:lnTo>
                    <a:pt x="717" y="429"/>
                  </a:lnTo>
                  <a:lnTo>
                    <a:pt x="715" y="431"/>
                  </a:lnTo>
                  <a:lnTo>
                    <a:pt x="712" y="432"/>
                  </a:lnTo>
                  <a:lnTo>
                    <a:pt x="712" y="419"/>
                  </a:lnTo>
                  <a:lnTo>
                    <a:pt x="712" y="413"/>
                  </a:lnTo>
                  <a:lnTo>
                    <a:pt x="714" y="409"/>
                  </a:lnTo>
                  <a:lnTo>
                    <a:pt x="715" y="405"/>
                  </a:lnTo>
                  <a:lnTo>
                    <a:pt x="715" y="399"/>
                  </a:lnTo>
                  <a:lnTo>
                    <a:pt x="714" y="398"/>
                  </a:lnTo>
                  <a:lnTo>
                    <a:pt x="714" y="395"/>
                  </a:lnTo>
                  <a:lnTo>
                    <a:pt x="709" y="389"/>
                  </a:lnTo>
                  <a:lnTo>
                    <a:pt x="707" y="382"/>
                  </a:lnTo>
                  <a:lnTo>
                    <a:pt x="707" y="379"/>
                  </a:lnTo>
                  <a:lnTo>
                    <a:pt x="707" y="375"/>
                  </a:lnTo>
                  <a:lnTo>
                    <a:pt x="709" y="375"/>
                  </a:lnTo>
                  <a:lnTo>
                    <a:pt x="714" y="367"/>
                  </a:lnTo>
                  <a:lnTo>
                    <a:pt x="718" y="359"/>
                  </a:lnTo>
                  <a:lnTo>
                    <a:pt x="720" y="362"/>
                  </a:lnTo>
                  <a:lnTo>
                    <a:pt x="722" y="363"/>
                  </a:lnTo>
                  <a:lnTo>
                    <a:pt x="724" y="363"/>
                  </a:lnTo>
                  <a:lnTo>
                    <a:pt x="724" y="362"/>
                  </a:lnTo>
                  <a:lnTo>
                    <a:pt x="724" y="359"/>
                  </a:lnTo>
                  <a:lnTo>
                    <a:pt x="722" y="356"/>
                  </a:lnTo>
                  <a:lnTo>
                    <a:pt x="724" y="353"/>
                  </a:lnTo>
                  <a:lnTo>
                    <a:pt x="734" y="346"/>
                  </a:lnTo>
                  <a:lnTo>
                    <a:pt x="745" y="339"/>
                  </a:lnTo>
                  <a:lnTo>
                    <a:pt x="748" y="334"/>
                  </a:lnTo>
                  <a:lnTo>
                    <a:pt x="750" y="328"/>
                  </a:lnTo>
                  <a:lnTo>
                    <a:pt x="751" y="324"/>
                  </a:lnTo>
                  <a:lnTo>
                    <a:pt x="754" y="320"/>
                  </a:lnTo>
                  <a:lnTo>
                    <a:pt x="757" y="316"/>
                  </a:lnTo>
                  <a:lnTo>
                    <a:pt x="763" y="311"/>
                  </a:lnTo>
                  <a:lnTo>
                    <a:pt x="767" y="307"/>
                  </a:lnTo>
                  <a:lnTo>
                    <a:pt x="770" y="304"/>
                  </a:lnTo>
                  <a:lnTo>
                    <a:pt x="770" y="303"/>
                  </a:lnTo>
                  <a:lnTo>
                    <a:pt x="770" y="298"/>
                  </a:lnTo>
                  <a:lnTo>
                    <a:pt x="770" y="292"/>
                  </a:lnTo>
                  <a:lnTo>
                    <a:pt x="767" y="281"/>
                  </a:lnTo>
                  <a:lnTo>
                    <a:pt x="754" y="280"/>
                  </a:lnTo>
                  <a:lnTo>
                    <a:pt x="743" y="278"/>
                  </a:lnTo>
                  <a:lnTo>
                    <a:pt x="731" y="278"/>
                  </a:lnTo>
                  <a:lnTo>
                    <a:pt x="728" y="272"/>
                  </a:lnTo>
                  <a:lnTo>
                    <a:pt x="721" y="274"/>
                  </a:lnTo>
                  <a:lnTo>
                    <a:pt x="720" y="275"/>
                  </a:lnTo>
                  <a:lnTo>
                    <a:pt x="720" y="277"/>
                  </a:lnTo>
                  <a:lnTo>
                    <a:pt x="721" y="280"/>
                  </a:lnTo>
                  <a:lnTo>
                    <a:pt x="720" y="282"/>
                  </a:lnTo>
                  <a:lnTo>
                    <a:pt x="718" y="287"/>
                  </a:lnTo>
                  <a:lnTo>
                    <a:pt x="715" y="287"/>
                  </a:lnTo>
                  <a:lnTo>
                    <a:pt x="712" y="288"/>
                  </a:lnTo>
                  <a:lnTo>
                    <a:pt x="709" y="288"/>
                  </a:lnTo>
                  <a:lnTo>
                    <a:pt x="707" y="290"/>
                  </a:lnTo>
                  <a:lnTo>
                    <a:pt x="707" y="294"/>
                  </a:lnTo>
                  <a:lnTo>
                    <a:pt x="702" y="300"/>
                  </a:lnTo>
                  <a:lnTo>
                    <a:pt x="699" y="303"/>
                  </a:lnTo>
                  <a:lnTo>
                    <a:pt x="698" y="305"/>
                  </a:lnTo>
                  <a:lnTo>
                    <a:pt x="698" y="310"/>
                  </a:lnTo>
                  <a:lnTo>
                    <a:pt x="698" y="314"/>
                  </a:lnTo>
                  <a:lnTo>
                    <a:pt x="699" y="317"/>
                  </a:lnTo>
                  <a:lnTo>
                    <a:pt x="701" y="318"/>
                  </a:lnTo>
                  <a:lnTo>
                    <a:pt x="702" y="324"/>
                  </a:lnTo>
                  <a:lnTo>
                    <a:pt x="702" y="327"/>
                  </a:lnTo>
                  <a:lnTo>
                    <a:pt x="701" y="330"/>
                  </a:lnTo>
                  <a:lnTo>
                    <a:pt x="695" y="330"/>
                  </a:lnTo>
                  <a:lnTo>
                    <a:pt x="694" y="333"/>
                  </a:lnTo>
                  <a:lnTo>
                    <a:pt x="691" y="337"/>
                  </a:lnTo>
                  <a:lnTo>
                    <a:pt x="689" y="341"/>
                  </a:lnTo>
                  <a:lnTo>
                    <a:pt x="688" y="344"/>
                  </a:lnTo>
                  <a:lnTo>
                    <a:pt x="685" y="346"/>
                  </a:lnTo>
                  <a:lnTo>
                    <a:pt x="681" y="347"/>
                  </a:lnTo>
                  <a:lnTo>
                    <a:pt x="672" y="349"/>
                  </a:lnTo>
                  <a:lnTo>
                    <a:pt x="663" y="350"/>
                  </a:lnTo>
                  <a:lnTo>
                    <a:pt x="658" y="353"/>
                  </a:lnTo>
                  <a:lnTo>
                    <a:pt x="655" y="354"/>
                  </a:lnTo>
                  <a:lnTo>
                    <a:pt x="655" y="356"/>
                  </a:lnTo>
                  <a:lnTo>
                    <a:pt x="653" y="362"/>
                  </a:lnTo>
                  <a:lnTo>
                    <a:pt x="653" y="367"/>
                  </a:lnTo>
                  <a:lnTo>
                    <a:pt x="652" y="370"/>
                  </a:lnTo>
                  <a:lnTo>
                    <a:pt x="652" y="372"/>
                  </a:lnTo>
                  <a:lnTo>
                    <a:pt x="649" y="373"/>
                  </a:lnTo>
                  <a:lnTo>
                    <a:pt x="646" y="373"/>
                  </a:lnTo>
                  <a:lnTo>
                    <a:pt x="643" y="373"/>
                  </a:lnTo>
                  <a:lnTo>
                    <a:pt x="640" y="375"/>
                  </a:lnTo>
                  <a:lnTo>
                    <a:pt x="642" y="379"/>
                  </a:lnTo>
                  <a:lnTo>
                    <a:pt x="642" y="383"/>
                  </a:lnTo>
                  <a:lnTo>
                    <a:pt x="642" y="385"/>
                  </a:lnTo>
                  <a:lnTo>
                    <a:pt x="640" y="386"/>
                  </a:lnTo>
                  <a:lnTo>
                    <a:pt x="637" y="386"/>
                  </a:lnTo>
                  <a:lnTo>
                    <a:pt x="635" y="388"/>
                  </a:lnTo>
                  <a:lnTo>
                    <a:pt x="632" y="388"/>
                  </a:lnTo>
                  <a:lnTo>
                    <a:pt x="629" y="389"/>
                  </a:lnTo>
                  <a:lnTo>
                    <a:pt x="629" y="392"/>
                  </a:lnTo>
                  <a:lnTo>
                    <a:pt x="630" y="393"/>
                  </a:lnTo>
                  <a:lnTo>
                    <a:pt x="632" y="396"/>
                  </a:lnTo>
                  <a:lnTo>
                    <a:pt x="630" y="399"/>
                  </a:lnTo>
                  <a:lnTo>
                    <a:pt x="630" y="400"/>
                  </a:lnTo>
                  <a:lnTo>
                    <a:pt x="629" y="405"/>
                  </a:lnTo>
                  <a:lnTo>
                    <a:pt x="623" y="405"/>
                  </a:lnTo>
                  <a:lnTo>
                    <a:pt x="624" y="406"/>
                  </a:lnTo>
                  <a:lnTo>
                    <a:pt x="626" y="408"/>
                  </a:lnTo>
                  <a:lnTo>
                    <a:pt x="627" y="412"/>
                  </a:lnTo>
                  <a:lnTo>
                    <a:pt x="629" y="419"/>
                  </a:lnTo>
                  <a:lnTo>
                    <a:pt x="629" y="425"/>
                  </a:lnTo>
                  <a:lnTo>
                    <a:pt x="626" y="449"/>
                  </a:lnTo>
                  <a:lnTo>
                    <a:pt x="637" y="452"/>
                  </a:lnTo>
                  <a:lnTo>
                    <a:pt x="642" y="454"/>
                  </a:lnTo>
                  <a:lnTo>
                    <a:pt x="646" y="457"/>
                  </a:lnTo>
                  <a:lnTo>
                    <a:pt x="649" y="460"/>
                  </a:lnTo>
                  <a:lnTo>
                    <a:pt x="653" y="464"/>
                  </a:lnTo>
                  <a:lnTo>
                    <a:pt x="659" y="474"/>
                  </a:lnTo>
                  <a:lnTo>
                    <a:pt x="659" y="480"/>
                  </a:lnTo>
                  <a:lnTo>
                    <a:pt x="658" y="481"/>
                  </a:lnTo>
                  <a:lnTo>
                    <a:pt x="655" y="483"/>
                  </a:lnTo>
                  <a:lnTo>
                    <a:pt x="649" y="485"/>
                  </a:lnTo>
                  <a:lnTo>
                    <a:pt x="653" y="488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4"/>
                  </a:lnTo>
                  <a:lnTo>
                    <a:pt x="649" y="494"/>
                  </a:lnTo>
                  <a:lnTo>
                    <a:pt x="640" y="504"/>
                  </a:lnTo>
                  <a:lnTo>
                    <a:pt x="636" y="506"/>
                  </a:lnTo>
                  <a:lnTo>
                    <a:pt x="632" y="504"/>
                  </a:lnTo>
                  <a:lnTo>
                    <a:pt x="627" y="503"/>
                  </a:lnTo>
                  <a:lnTo>
                    <a:pt x="624" y="504"/>
                  </a:lnTo>
                  <a:lnTo>
                    <a:pt x="622" y="504"/>
                  </a:lnTo>
                  <a:lnTo>
                    <a:pt x="619" y="507"/>
                  </a:lnTo>
                  <a:lnTo>
                    <a:pt x="620" y="508"/>
                  </a:lnTo>
                  <a:lnTo>
                    <a:pt x="620" y="510"/>
                  </a:lnTo>
                  <a:lnTo>
                    <a:pt x="619" y="511"/>
                  </a:lnTo>
                  <a:lnTo>
                    <a:pt x="616" y="513"/>
                  </a:lnTo>
                  <a:lnTo>
                    <a:pt x="617" y="514"/>
                  </a:lnTo>
                  <a:lnTo>
                    <a:pt x="619" y="516"/>
                  </a:lnTo>
                  <a:lnTo>
                    <a:pt x="619" y="517"/>
                  </a:lnTo>
                  <a:lnTo>
                    <a:pt x="619" y="520"/>
                  </a:lnTo>
                  <a:lnTo>
                    <a:pt x="619" y="524"/>
                  </a:lnTo>
                  <a:lnTo>
                    <a:pt x="617" y="530"/>
                  </a:lnTo>
                  <a:lnTo>
                    <a:pt x="614" y="540"/>
                  </a:lnTo>
                  <a:lnTo>
                    <a:pt x="613" y="546"/>
                  </a:lnTo>
                  <a:lnTo>
                    <a:pt x="610" y="559"/>
                  </a:lnTo>
                  <a:lnTo>
                    <a:pt x="612" y="566"/>
                  </a:lnTo>
                  <a:lnTo>
                    <a:pt x="612" y="568"/>
                  </a:lnTo>
                  <a:lnTo>
                    <a:pt x="613" y="569"/>
                  </a:lnTo>
                  <a:lnTo>
                    <a:pt x="614" y="566"/>
                  </a:lnTo>
                  <a:lnTo>
                    <a:pt x="616" y="563"/>
                  </a:lnTo>
                  <a:lnTo>
                    <a:pt x="619" y="563"/>
                  </a:lnTo>
                  <a:lnTo>
                    <a:pt x="616" y="570"/>
                  </a:lnTo>
                  <a:lnTo>
                    <a:pt x="613" y="576"/>
                  </a:lnTo>
                  <a:lnTo>
                    <a:pt x="609" y="579"/>
                  </a:lnTo>
                  <a:lnTo>
                    <a:pt x="606" y="579"/>
                  </a:lnTo>
                  <a:lnTo>
                    <a:pt x="596" y="579"/>
                  </a:lnTo>
                  <a:lnTo>
                    <a:pt x="580" y="576"/>
                  </a:lnTo>
                  <a:lnTo>
                    <a:pt x="577" y="579"/>
                  </a:lnTo>
                  <a:lnTo>
                    <a:pt x="576" y="583"/>
                  </a:lnTo>
                  <a:lnTo>
                    <a:pt x="573" y="585"/>
                  </a:lnTo>
                  <a:lnTo>
                    <a:pt x="571" y="588"/>
                  </a:lnTo>
                  <a:lnTo>
                    <a:pt x="571" y="591"/>
                  </a:lnTo>
                  <a:lnTo>
                    <a:pt x="571" y="595"/>
                  </a:lnTo>
                  <a:lnTo>
                    <a:pt x="571" y="598"/>
                  </a:lnTo>
                  <a:lnTo>
                    <a:pt x="571" y="602"/>
                  </a:lnTo>
                  <a:lnTo>
                    <a:pt x="557" y="602"/>
                  </a:lnTo>
                  <a:lnTo>
                    <a:pt x="544" y="602"/>
                  </a:lnTo>
                  <a:lnTo>
                    <a:pt x="545" y="599"/>
                  </a:lnTo>
                  <a:lnTo>
                    <a:pt x="547" y="598"/>
                  </a:lnTo>
                  <a:lnTo>
                    <a:pt x="547" y="596"/>
                  </a:lnTo>
                  <a:lnTo>
                    <a:pt x="547" y="593"/>
                  </a:lnTo>
                  <a:lnTo>
                    <a:pt x="541" y="591"/>
                  </a:lnTo>
                  <a:lnTo>
                    <a:pt x="541" y="588"/>
                  </a:lnTo>
                  <a:lnTo>
                    <a:pt x="541" y="585"/>
                  </a:lnTo>
                  <a:lnTo>
                    <a:pt x="541" y="582"/>
                  </a:lnTo>
                  <a:lnTo>
                    <a:pt x="541" y="579"/>
                  </a:lnTo>
                  <a:lnTo>
                    <a:pt x="547" y="579"/>
                  </a:lnTo>
                  <a:lnTo>
                    <a:pt x="550" y="573"/>
                  </a:lnTo>
                  <a:lnTo>
                    <a:pt x="552" y="569"/>
                  </a:lnTo>
                  <a:lnTo>
                    <a:pt x="537" y="553"/>
                  </a:lnTo>
                  <a:lnTo>
                    <a:pt x="528" y="543"/>
                  </a:lnTo>
                  <a:lnTo>
                    <a:pt x="525" y="540"/>
                  </a:lnTo>
                  <a:lnTo>
                    <a:pt x="524" y="537"/>
                  </a:lnTo>
                  <a:lnTo>
                    <a:pt x="525" y="534"/>
                  </a:lnTo>
                  <a:lnTo>
                    <a:pt x="527" y="530"/>
                  </a:lnTo>
                  <a:lnTo>
                    <a:pt x="527" y="527"/>
                  </a:lnTo>
                  <a:lnTo>
                    <a:pt x="528" y="524"/>
                  </a:lnTo>
                  <a:lnTo>
                    <a:pt x="527" y="521"/>
                  </a:lnTo>
                  <a:lnTo>
                    <a:pt x="521" y="521"/>
                  </a:lnTo>
                  <a:lnTo>
                    <a:pt x="521" y="513"/>
                  </a:lnTo>
                  <a:lnTo>
                    <a:pt x="521" y="503"/>
                  </a:lnTo>
                  <a:lnTo>
                    <a:pt x="521" y="500"/>
                  </a:lnTo>
                  <a:lnTo>
                    <a:pt x="519" y="498"/>
                  </a:lnTo>
                  <a:lnTo>
                    <a:pt x="519" y="497"/>
                  </a:lnTo>
                  <a:lnTo>
                    <a:pt x="508" y="504"/>
                  </a:lnTo>
                  <a:lnTo>
                    <a:pt x="502" y="508"/>
                  </a:lnTo>
                  <a:lnTo>
                    <a:pt x="496" y="510"/>
                  </a:lnTo>
                  <a:lnTo>
                    <a:pt x="493" y="510"/>
                  </a:lnTo>
                  <a:lnTo>
                    <a:pt x="491" y="510"/>
                  </a:lnTo>
                  <a:lnTo>
                    <a:pt x="488" y="510"/>
                  </a:lnTo>
                  <a:lnTo>
                    <a:pt x="486" y="510"/>
                  </a:lnTo>
                  <a:lnTo>
                    <a:pt x="483" y="511"/>
                  </a:lnTo>
                  <a:lnTo>
                    <a:pt x="483" y="514"/>
                  </a:lnTo>
                  <a:lnTo>
                    <a:pt x="480" y="519"/>
                  </a:lnTo>
                  <a:lnTo>
                    <a:pt x="472" y="523"/>
                  </a:lnTo>
                  <a:lnTo>
                    <a:pt x="462" y="527"/>
                  </a:lnTo>
                  <a:lnTo>
                    <a:pt x="452" y="532"/>
                  </a:lnTo>
                  <a:lnTo>
                    <a:pt x="442" y="533"/>
                  </a:lnTo>
                  <a:lnTo>
                    <a:pt x="442" y="524"/>
                  </a:lnTo>
                  <a:lnTo>
                    <a:pt x="440" y="524"/>
                  </a:lnTo>
                  <a:lnTo>
                    <a:pt x="439" y="524"/>
                  </a:lnTo>
                  <a:lnTo>
                    <a:pt x="437" y="526"/>
                  </a:lnTo>
                  <a:lnTo>
                    <a:pt x="434" y="527"/>
                  </a:lnTo>
                  <a:lnTo>
                    <a:pt x="432" y="527"/>
                  </a:lnTo>
                  <a:lnTo>
                    <a:pt x="427" y="527"/>
                  </a:lnTo>
                  <a:lnTo>
                    <a:pt x="424" y="519"/>
                  </a:lnTo>
                  <a:lnTo>
                    <a:pt x="419" y="519"/>
                  </a:lnTo>
                  <a:lnTo>
                    <a:pt x="420" y="516"/>
                  </a:lnTo>
                  <a:lnTo>
                    <a:pt x="419" y="513"/>
                  </a:lnTo>
                  <a:lnTo>
                    <a:pt x="419" y="510"/>
                  </a:lnTo>
                  <a:lnTo>
                    <a:pt x="419" y="507"/>
                  </a:lnTo>
                  <a:lnTo>
                    <a:pt x="423" y="506"/>
                  </a:lnTo>
                  <a:lnTo>
                    <a:pt x="426" y="503"/>
                  </a:lnTo>
                  <a:lnTo>
                    <a:pt x="427" y="500"/>
                  </a:lnTo>
                  <a:lnTo>
                    <a:pt x="429" y="500"/>
                  </a:lnTo>
                  <a:lnTo>
                    <a:pt x="429" y="497"/>
                  </a:lnTo>
                  <a:lnTo>
                    <a:pt x="427" y="491"/>
                  </a:lnTo>
                  <a:lnTo>
                    <a:pt x="421" y="491"/>
                  </a:lnTo>
                  <a:lnTo>
                    <a:pt x="421" y="490"/>
                  </a:lnTo>
                  <a:lnTo>
                    <a:pt x="420" y="491"/>
                  </a:lnTo>
                  <a:lnTo>
                    <a:pt x="419" y="497"/>
                  </a:lnTo>
                  <a:lnTo>
                    <a:pt x="414" y="493"/>
                  </a:lnTo>
                  <a:lnTo>
                    <a:pt x="411" y="491"/>
                  </a:lnTo>
                  <a:lnTo>
                    <a:pt x="411" y="487"/>
                  </a:lnTo>
                  <a:lnTo>
                    <a:pt x="411" y="483"/>
                  </a:lnTo>
                  <a:lnTo>
                    <a:pt x="413" y="483"/>
                  </a:lnTo>
                  <a:lnTo>
                    <a:pt x="416" y="483"/>
                  </a:lnTo>
                  <a:lnTo>
                    <a:pt x="421" y="483"/>
                  </a:lnTo>
                  <a:lnTo>
                    <a:pt x="433" y="461"/>
                  </a:lnTo>
                  <a:lnTo>
                    <a:pt x="439" y="461"/>
                  </a:lnTo>
                  <a:lnTo>
                    <a:pt x="439" y="460"/>
                  </a:lnTo>
                  <a:lnTo>
                    <a:pt x="436" y="458"/>
                  </a:lnTo>
                  <a:lnTo>
                    <a:pt x="430" y="458"/>
                  </a:lnTo>
                  <a:lnTo>
                    <a:pt x="427" y="464"/>
                  </a:lnTo>
                  <a:lnTo>
                    <a:pt x="424" y="467"/>
                  </a:lnTo>
                  <a:lnTo>
                    <a:pt x="421" y="468"/>
                  </a:lnTo>
                  <a:lnTo>
                    <a:pt x="419" y="467"/>
                  </a:lnTo>
                  <a:lnTo>
                    <a:pt x="419" y="465"/>
                  </a:lnTo>
                  <a:lnTo>
                    <a:pt x="414" y="46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256" y="2563"/>
              <a:ext cx="111" cy="45"/>
            </a:xfrm>
            <a:custGeom>
              <a:avLst/>
              <a:gdLst>
                <a:gd name="T0" fmla="*/ 5 w 111"/>
                <a:gd name="T1" fmla="*/ 38 h 45"/>
                <a:gd name="T2" fmla="*/ 4 w 111"/>
                <a:gd name="T3" fmla="*/ 36 h 45"/>
                <a:gd name="T4" fmla="*/ 3 w 111"/>
                <a:gd name="T5" fmla="*/ 23 h 45"/>
                <a:gd name="T6" fmla="*/ 17 w 111"/>
                <a:gd name="T7" fmla="*/ 29 h 45"/>
                <a:gd name="T8" fmla="*/ 37 w 111"/>
                <a:gd name="T9" fmla="*/ 29 h 45"/>
                <a:gd name="T10" fmla="*/ 39 w 111"/>
                <a:gd name="T11" fmla="*/ 23 h 45"/>
                <a:gd name="T12" fmla="*/ 36 w 111"/>
                <a:gd name="T13" fmla="*/ 21 h 45"/>
                <a:gd name="T14" fmla="*/ 31 w 111"/>
                <a:gd name="T15" fmla="*/ 15 h 45"/>
                <a:gd name="T16" fmla="*/ 31 w 111"/>
                <a:gd name="T17" fmla="*/ 10 h 45"/>
                <a:gd name="T18" fmla="*/ 33 w 111"/>
                <a:gd name="T19" fmla="*/ 5 h 45"/>
                <a:gd name="T20" fmla="*/ 26 w 111"/>
                <a:gd name="T21" fmla="*/ 2 h 45"/>
                <a:gd name="T22" fmla="*/ 36 w 111"/>
                <a:gd name="T23" fmla="*/ 2 h 45"/>
                <a:gd name="T24" fmla="*/ 57 w 111"/>
                <a:gd name="T25" fmla="*/ 0 h 45"/>
                <a:gd name="T26" fmla="*/ 69 w 111"/>
                <a:gd name="T27" fmla="*/ 2 h 45"/>
                <a:gd name="T28" fmla="*/ 75 w 111"/>
                <a:gd name="T29" fmla="*/ 3 h 45"/>
                <a:gd name="T30" fmla="*/ 85 w 111"/>
                <a:gd name="T31" fmla="*/ 12 h 45"/>
                <a:gd name="T32" fmla="*/ 89 w 111"/>
                <a:gd name="T33" fmla="*/ 15 h 45"/>
                <a:gd name="T34" fmla="*/ 93 w 111"/>
                <a:gd name="T35" fmla="*/ 16 h 45"/>
                <a:gd name="T36" fmla="*/ 100 w 111"/>
                <a:gd name="T37" fmla="*/ 15 h 45"/>
                <a:gd name="T38" fmla="*/ 106 w 111"/>
                <a:gd name="T39" fmla="*/ 19 h 45"/>
                <a:gd name="T40" fmla="*/ 109 w 111"/>
                <a:gd name="T41" fmla="*/ 26 h 45"/>
                <a:gd name="T42" fmla="*/ 105 w 111"/>
                <a:gd name="T43" fmla="*/ 31 h 45"/>
                <a:gd name="T44" fmla="*/ 102 w 111"/>
                <a:gd name="T45" fmla="*/ 29 h 45"/>
                <a:gd name="T46" fmla="*/ 83 w 111"/>
                <a:gd name="T47" fmla="*/ 33 h 45"/>
                <a:gd name="T48" fmla="*/ 80 w 111"/>
                <a:gd name="T49" fmla="*/ 38 h 45"/>
                <a:gd name="T50" fmla="*/ 75 w 111"/>
                <a:gd name="T51" fmla="*/ 36 h 45"/>
                <a:gd name="T52" fmla="*/ 62 w 111"/>
                <a:gd name="T53" fmla="*/ 29 h 45"/>
                <a:gd name="T54" fmla="*/ 62 w 111"/>
                <a:gd name="T55" fmla="*/ 35 h 45"/>
                <a:gd name="T56" fmla="*/ 62 w 111"/>
                <a:gd name="T57" fmla="*/ 41 h 45"/>
                <a:gd name="T58" fmla="*/ 59 w 111"/>
                <a:gd name="T59" fmla="*/ 44 h 45"/>
                <a:gd name="T60" fmla="*/ 56 w 111"/>
                <a:gd name="T61" fmla="*/ 44 h 45"/>
                <a:gd name="T62" fmla="*/ 54 w 111"/>
                <a:gd name="T63" fmla="*/ 41 h 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11" h="45">
                  <a:moveTo>
                    <a:pt x="53" y="38"/>
                  </a:moveTo>
                  <a:lnTo>
                    <a:pt x="5" y="38"/>
                  </a:lnTo>
                  <a:lnTo>
                    <a:pt x="7" y="36"/>
                  </a:lnTo>
                  <a:lnTo>
                    <a:pt x="4" y="36"/>
                  </a:lnTo>
                  <a:lnTo>
                    <a:pt x="0" y="35"/>
                  </a:lnTo>
                  <a:lnTo>
                    <a:pt x="3" y="23"/>
                  </a:lnTo>
                  <a:lnTo>
                    <a:pt x="10" y="26"/>
                  </a:lnTo>
                  <a:lnTo>
                    <a:pt x="17" y="29"/>
                  </a:lnTo>
                  <a:lnTo>
                    <a:pt x="36" y="32"/>
                  </a:lnTo>
                  <a:lnTo>
                    <a:pt x="37" y="29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37" y="22"/>
                  </a:lnTo>
                  <a:lnTo>
                    <a:pt x="36" y="21"/>
                  </a:lnTo>
                  <a:lnTo>
                    <a:pt x="33" y="21"/>
                  </a:lnTo>
                  <a:lnTo>
                    <a:pt x="31" y="15"/>
                  </a:lnTo>
                  <a:lnTo>
                    <a:pt x="31" y="12"/>
                  </a:lnTo>
                  <a:lnTo>
                    <a:pt x="31" y="10"/>
                  </a:lnTo>
                  <a:lnTo>
                    <a:pt x="31" y="9"/>
                  </a:lnTo>
                  <a:lnTo>
                    <a:pt x="33" y="5"/>
                  </a:lnTo>
                  <a:lnTo>
                    <a:pt x="28" y="3"/>
                  </a:lnTo>
                  <a:lnTo>
                    <a:pt x="26" y="2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6" y="2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9" y="2"/>
                  </a:lnTo>
                  <a:lnTo>
                    <a:pt x="72" y="2"/>
                  </a:lnTo>
                  <a:lnTo>
                    <a:pt x="75" y="3"/>
                  </a:lnTo>
                  <a:lnTo>
                    <a:pt x="79" y="8"/>
                  </a:lnTo>
                  <a:lnTo>
                    <a:pt x="85" y="12"/>
                  </a:lnTo>
                  <a:lnTo>
                    <a:pt x="86" y="15"/>
                  </a:lnTo>
                  <a:lnTo>
                    <a:pt x="89" y="15"/>
                  </a:lnTo>
                  <a:lnTo>
                    <a:pt x="90" y="16"/>
                  </a:lnTo>
                  <a:lnTo>
                    <a:pt x="93" y="16"/>
                  </a:lnTo>
                  <a:lnTo>
                    <a:pt x="98" y="16"/>
                  </a:lnTo>
                  <a:lnTo>
                    <a:pt x="100" y="15"/>
                  </a:lnTo>
                  <a:lnTo>
                    <a:pt x="102" y="15"/>
                  </a:lnTo>
                  <a:lnTo>
                    <a:pt x="106" y="19"/>
                  </a:lnTo>
                  <a:lnTo>
                    <a:pt x="108" y="22"/>
                  </a:lnTo>
                  <a:lnTo>
                    <a:pt x="109" y="26"/>
                  </a:lnTo>
                  <a:lnTo>
                    <a:pt x="111" y="32"/>
                  </a:lnTo>
                  <a:lnTo>
                    <a:pt x="105" y="31"/>
                  </a:lnTo>
                  <a:lnTo>
                    <a:pt x="102" y="31"/>
                  </a:lnTo>
                  <a:lnTo>
                    <a:pt x="102" y="29"/>
                  </a:lnTo>
                  <a:lnTo>
                    <a:pt x="86" y="29"/>
                  </a:lnTo>
                  <a:lnTo>
                    <a:pt x="83" y="33"/>
                  </a:lnTo>
                  <a:lnTo>
                    <a:pt x="82" y="36"/>
                  </a:lnTo>
                  <a:lnTo>
                    <a:pt x="80" y="38"/>
                  </a:lnTo>
                  <a:lnTo>
                    <a:pt x="77" y="36"/>
                  </a:lnTo>
                  <a:lnTo>
                    <a:pt x="75" y="36"/>
                  </a:lnTo>
                  <a:lnTo>
                    <a:pt x="72" y="35"/>
                  </a:lnTo>
                  <a:lnTo>
                    <a:pt x="62" y="29"/>
                  </a:lnTo>
                  <a:lnTo>
                    <a:pt x="60" y="32"/>
                  </a:lnTo>
                  <a:lnTo>
                    <a:pt x="62" y="35"/>
                  </a:lnTo>
                  <a:lnTo>
                    <a:pt x="64" y="41"/>
                  </a:lnTo>
                  <a:lnTo>
                    <a:pt x="62" y="41"/>
                  </a:lnTo>
                  <a:lnTo>
                    <a:pt x="60" y="42"/>
                  </a:lnTo>
                  <a:lnTo>
                    <a:pt x="59" y="44"/>
                  </a:lnTo>
                  <a:lnTo>
                    <a:pt x="59" y="45"/>
                  </a:lnTo>
                  <a:lnTo>
                    <a:pt x="56" y="44"/>
                  </a:lnTo>
                  <a:lnTo>
                    <a:pt x="54" y="42"/>
                  </a:lnTo>
                  <a:lnTo>
                    <a:pt x="54" y="41"/>
                  </a:lnTo>
                  <a:lnTo>
                    <a:pt x="53" y="3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0" y="1168"/>
              <a:ext cx="1970" cy="2625"/>
            </a:xfrm>
            <a:custGeom>
              <a:avLst/>
              <a:gdLst>
                <a:gd name="T0" fmla="*/ 1318 w 1970"/>
                <a:gd name="T1" fmla="*/ 2477 h 2625"/>
                <a:gd name="T2" fmla="*/ 1204 w 1970"/>
                <a:gd name="T3" fmla="*/ 2082 h 2625"/>
                <a:gd name="T4" fmla="*/ 1152 w 1970"/>
                <a:gd name="T5" fmla="*/ 1909 h 2625"/>
                <a:gd name="T6" fmla="*/ 1202 w 1970"/>
                <a:gd name="T7" fmla="*/ 1731 h 2625"/>
                <a:gd name="T8" fmla="*/ 1096 w 1970"/>
                <a:gd name="T9" fmla="*/ 1649 h 2625"/>
                <a:gd name="T10" fmla="*/ 988 w 1970"/>
                <a:gd name="T11" fmla="*/ 1538 h 2625"/>
                <a:gd name="T12" fmla="*/ 720 w 1970"/>
                <a:gd name="T13" fmla="*/ 1413 h 2625"/>
                <a:gd name="T14" fmla="*/ 624 w 1970"/>
                <a:gd name="T15" fmla="*/ 1221 h 2625"/>
                <a:gd name="T16" fmla="*/ 544 w 1970"/>
                <a:gd name="T17" fmla="*/ 1149 h 2625"/>
                <a:gd name="T18" fmla="*/ 596 w 1970"/>
                <a:gd name="T19" fmla="*/ 1286 h 2625"/>
                <a:gd name="T20" fmla="*/ 475 w 1970"/>
                <a:gd name="T21" fmla="*/ 1064 h 2625"/>
                <a:gd name="T22" fmla="*/ 383 w 1970"/>
                <a:gd name="T23" fmla="*/ 916 h 2625"/>
                <a:gd name="T24" fmla="*/ 390 w 1970"/>
                <a:gd name="T25" fmla="*/ 657 h 2625"/>
                <a:gd name="T26" fmla="*/ 337 w 1970"/>
                <a:gd name="T27" fmla="*/ 662 h 2625"/>
                <a:gd name="T28" fmla="*/ 261 w 1970"/>
                <a:gd name="T29" fmla="*/ 540 h 2625"/>
                <a:gd name="T30" fmla="*/ 209 w 1970"/>
                <a:gd name="T31" fmla="*/ 439 h 2625"/>
                <a:gd name="T32" fmla="*/ 210 w 1970"/>
                <a:gd name="T33" fmla="*/ 458 h 2625"/>
                <a:gd name="T34" fmla="*/ 125 w 1970"/>
                <a:gd name="T35" fmla="*/ 399 h 2625"/>
                <a:gd name="T36" fmla="*/ 105 w 1970"/>
                <a:gd name="T37" fmla="*/ 61 h 2625"/>
                <a:gd name="T38" fmla="*/ 235 w 1970"/>
                <a:gd name="T39" fmla="*/ 48 h 2625"/>
                <a:gd name="T40" fmla="*/ 292 w 1970"/>
                <a:gd name="T41" fmla="*/ 29 h 2625"/>
                <a:gd name="T42" fmla="*/ 494 w 1970"/>
                <a:gd name="T43" fmla="*/ 89 h 2625"/>
                <a:gd name="T44" fmla="*/ 636 w 1970"/>
                <a:gd name="T45" fmla="*/ 158 h 2625"/>
                <a:gd name="T46" fmla="*/ 719 w 1970"/>
                <a:gd name="T47" fmla="*/ 115 h 2625"/>
                <a:gd name="T48" fmla="*/ 857 w 1970"/>
                <a:gd name="T49" fmla="*/ 131 h 2625"/>
                <a:gd name="T50" fmla="*/ 891 w 1970"/>
                <a:gd name="T51" fmla="*/ 48 h 2625"/>
                <a:gd name="T52" fmla="*/ 945 w 1970"/>
                <a:gd name="T53" fmla="*/ 27 h 2625"/>
                <a:gd name="T54" fmla="*/ 1022 w 1970"/>
                <a:gd name="T55" fmla="*/ 84 h 2625"/>
                <a:gd name="T56" fmla="*/ 1138 w 1970"/>
                <a:gd name="T57" fmla="*/ 75 h 2625"/>
                <a:gd name="T58" fmla="*/ 1077 w 1970"/>
                <a:gd name="T59" fmla="*/ 174 h 2625"/>
                <a:gd name="T60" fmla="*/ 1018 w 1970"/>
                <a:gd name="T61" fmla="*/ 232 h 2625"/>
                <a:gd name="T62" fmla="*/ 919 w 1970"/>
                <a:gd name="T63" fmla="*/ 313 h 2625"/>
                <a:gd name="T64" fmla="*/ 1007 w 1970"/>
                <a:gd name="T65" fmla="*/ 462 h 2625"/>
                <a:gd name="T66" fmla="*/ 1130 w 1970"/>
                <a:gd name="T67" fmla="*/ 580 h 2625"/>
                <a:gd name="T68" fmla="*/ 1191 w 1970"/>
                <a:gd name="T69" fmla="*/ 403 h 2625"/>
                <a:gd name="T70" fmla="*/ 1256 w 1970"/>
                <a:gd name="T71" fmla="*/ 294 h 2625"/>
                <a:gd name="T72" fmla="*/ 1372 w 1970"/>
                <a:gd name="T73" fmla="*/ 402 h 2625"/>
                <a:gd name="T74" fmla="*/ 1483 w 1970"/>
                <a:gd name="T75" fmla="*/ 435 h 2625"/>
                <a:gd name="T76" fmla="*/ 1560 w 1970"/>
                <a:gd name="T77" fmla="*/ 537 h 2625"/>
                <a:gd name="T78" fmla="*/ 1544 w 1970"/>
                <a:gd name="T79" fmla="*/ 619 h 2625"/>
                <a:gd name="T80" fmla="*/ 1367 w 1970"/>
                <a:gd name="T81" fmla="*/ 670 h 2625"/>
                <a:gd name="T82" fmla="*/ 1430 w 1970"/>
                <a:gd name="T83" fmla="*/ 703 h 2625"/>
                <a:gd name="T84" fmla="*/ 1477 w 1970"/>
                <a:gd name="T85" fmla="*/ 769 h 2625"/>
                <a:gd name="T86" fmla="*/ 1450 w 1970"/>
                <a:gd name="T87" fmla="*/ 785 h 2625"/>
                <a:gd name="T88" fmla="*/ 1333 w 1970"/>
                <a:gd name="T89" fmla="*/ 831 h 2625"/>
                <a:gd name="T90" fmla="*/ 1243 w 1970"/>
                <a:gd name="T91" fmla="*/ 936 h 2625"/>
                <a:gd name="T92" fmla="*/ 1215 w 1970"/>
                <a:gd name="T93" fmla="*/ 989 h 2625"/>
                <a:gd name="T94" fmla="*/ 1143 w 1970"/>
                <a:gd name="T95" fmla="*/ 1097 h 2625"/>
                <a:gd name="T96" fmla="*/ 1125 w 1970"/>
                <a:gd name="T97" fmla="*/ 1237 h 2625"/>
                <a:gd name="T98" fmla="*/ 1008 w 1970"/>
                <a:gd name="T99" fmla="*/ 1143 h 2625"/>
                <a:gd name="T100" fmla="*/ 904 w 1970"/>
                <a:gd name="T101" fmla="*/ 1166 h 2625"/>
                <a:gd name="T102" fmla="*/ 838 w 1970"/>
                <a:gd name="T103" fmla="*/ 1351 h 2625"/>
                <a:gd name="T104" fmla="*/ 972 w 1970"/>
                <a:gd name="T105" fmla="*/ 1394 h 2625"/>
                <a:gd name="T106" fmla="*/ 1090 w 1970"/>
                <a:gd name="T107" fmla="*/ 1591 h 2625"/>
                <a:gd name="T108" fmla="*/ 1273 w 1970"/>
                <a:gd name="T109" fmla="*/ 1598 h 2625"/>
                <a:gd name="T110" fmla="*/ 1336 w 1970"/>
                <a:gd name="T111" fmla="*/ 1581 h 2625"/>
                <a:gd name="T112" fmla="*/ 1495 w 1970"/>
                <a:gd name="T113" fmla="*/ 1637 h 2625"/>
                <a:gd name="T114" fmla="*/ 1585 w 1970"/>
                <a:gd name="T115" fmla="*/ 1702 h 2625"/>
                <a:gd name="T116" fmla="*/ 1699 w 1970"/>
                <a:gd name="T117" fmla="*/ 1842 h 2625"/>
                <a:gd name="T118" fmla="*/ 1860 w 1970"/>
                <a:gd name="T119" fmla="*/ 1909 h 2625"/>
                <a:gd name="T120" fmla="*/ 1891 w 1970"/>
                <a:gd name="T121" fmla="*/ 2146 h 2625"/>
                <a:gd name="T122" fmla="*/ 1820 w 1970"/>
                <a:gd name="T123" fmla="*/ 2359 h 2625"/>
                <a:gd name="T124" fmla="*/ 1685 w 1970"/>
                <a:gd name="T125" fmla="*/ 2552 h 262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970" h="2625">
                  <a:moveTo>
                    <a:pt x="1624" y="2625"/>
                  </a:moveTo>
                  <a:lnTo>
                    <a:pt x="1547" y="2625"/>
                  </a:lnTo>
                  <a:lnTo>
                    <a:pt x="1544" y="2599"/>
                  </a:lnTo>
                  <a:lnTo>
                    <a:pt x="1545" y="2599"/>
                  </a:lnTo>
                  <a:lnTo>
                    <a:pt x="1547" y="2599"/>
                  </a:lnTo>
                  <a:lnTo>
                    <a:pt x="1547" y="2598"/>
                  </a:lnTo>
                  <a:lnTo>
                    <a:pt x="1547" y="2595"/>
                  </a:lnTo>
                  <a:lnTo>
                    <a:pt x="1545" y="2590"/>
                  </a:lnTo>
                  <a:lnTo>
                    <a:pt x="1544" y="2588"/>
                  </a:lnTo>
                  <a:lnTo>
                    <a:pt x="1541" y="2592"/>
                  </a:lnTo>
                  <a:lnTo>
                    <a:pt x="1539" y="2595"/>
                  </a:lnTo>
                  <a:lnTo>
                    <a:pt x="1541" y="2595"/>
                  </a:lnTo>
                  <a:lnTo>
                    <a:pt x="1541" y="2596"/>
                  </a:lnTo>
                  <a:lnTo>
                    <a:pt x="1538" y="2602"/>
                  </a:lnTo>
                  <a:lnTo>
                    <a:pt x="1538" y="2606"/>
                  </a:lnTo>
                  <a:lnTo>
                    <a:pt x="1538" y="2611"/>
                  </a:lnTo>
                  <a:lnTo>
                    <a:pt x="1538" y="2612"/>
                  </a:lnTo>
                  <a:lnTo>
                    <a:pt x="1538" y="2615"/>
                  </a:lnTo>
                  <a:lnTo>
                    <a:pt x="1536" y="2615"/>
                  </a:lnTo>
                  <a:lnTo>
                    <a:pt x="1535" y="2616"/>
                  </a:lnTo>
                  <a:lnTo>
                    <a:pt x="1536" y="2619"/>
                  </a:lnTo>
                  <a:lnTo>
                    <a:pt x="1539" y="2625"/>
                  </a:lnTo>
                  <a:lnTo>
                    <a:pt x="1297" y="2625"/>
                  </a:lnTo>
                  <a:lnTo>
                    <a:pt x="1300" y="2622"/>
                  </a:lnTo>
                  <a:lnTo>
                    <a:pt x="1303" y="2621"/>
                  </a:lnTo>
                  <a:lnTo>
                    <a:pt x="1303" y="2611"/>
                  </a:lnTo>
                  <a:lnTo>
                    <a:pt x="1302" y="2605"/>
                  </a:lnTo>
                  <a:lnTo>
                    <a:pt x="1303" y="2599"/>
                  </a:lnTo>
                  <a:lnTo>
                    <a:pt x="1305" y="2596"/>
                  </a:lnTo>
                  <a:lnTo>
                    <a:pt x="1309" y="2595"/>
                  </a:lnTo>
                  <a:lnTo>
                    <a:pt x="1312" y="2593"/>
                  </a:lnTo>
                  <a:lnTo>
                    <a:pt x="1313" y="2592"/>
                  </a:lnTo>
                  <a:lnTo>
                    <a:pt x="1315" y="2590"/>
                  </a:lnTo>
                  <a:lnTo>
                    <a:pt x="1315" y="2588"/>
                  </a:lnTo>
                  <a:lnTo>
                    <a:pt x="1315" y="2585"/>
                  </a:lnTo>
                  <a:lnTo>
                    <a:pt x="1315" y="2579"/>
                  </a:lnTo>
                  <a:lnTo>
                    <a:pt x="1315" y="2573"/>
                  </a:lnTo>
                  <a:lnTo>
                    <a:pt x="1313" y="2566"/>
                  </a:lnTo>
                  <a:lnTo>
                    <a:pt x="1310" y="2556"/>
                  </a:lnTo>
                  <a:lnTo>
                    <a:pt x="1309" y="2549"/>
                  </a:lnTo>
                  <a:lnTo>
                    <a:pt x="1309" y="2546"/>
                  </a:lnTo>
                  <a:lnTo>
                    <a:pt x="1310" y="2541"/>
                  </a:lnTo>
                  <a:lnTo>
                    <a:pt x="1312" y="2534"/>
                  </a:lnTo>
                  <a:lnTo>
                    <a:pt x="1315" y="2529"/>
                  </a:lnTo>
                  <a:lnTo>
                    <a:pt x="1318" y="2521"/>
                  </a:lnTo>
                  <a:lnTo>
                    <a:pt x="1318" y="2520"/>
                  </a:lnTo>
                  <a:lnTo>
                    <a:pt x="1316" y="2517"/>
                  </a:lnTo>
                  <a:lnTo>
                    <a:pt x="1315" y="2516"/>
                  </a:lnTo>
                  <a:lnTo>
                    <a:pt x="1309" y="2500"/>
                  </a:lnTo>
                  <a:lnTo>
                    <a:pt x="1310" y="2497"/>
                  </a:lnTo>
                  <a:lnTo>
                    <a:pt x="1313" y="2494"/>
                  </a:lnTo>
                  <a:lnTo>
                    <a:pt x="1315" y="2491"/>
                  </a:lnTo>
                  <a:lnTo>
                    <a:pt x="1316" y="2487"/>
                  </a:lnTo>
                  <a:lnTo>
                    <a:pt x="1318" y="2477"/>
                  </a:lnTo>
                  <a:lnTo>
                    <a:pt x="1319" y="2465"/>
                  </a:lnTo>
                  <a:lnTo>
                    <a:pt x="1320" y="2444"/>
                  </a:lnTo>
                  <a:lnTo>
                    <a:pt x="1322" y="2428"/>
                  </a:lnTo>
                  <a:lnTo>
                    <a:pt x="1328" y="2419"/>
                  </a:lnTo>
                  <a:lnTo>
                    <a:pt x="1328" y="2416"/>
                  </a:lnTo>
                  <a:lnTo>
                    <a:pt x="1328" y="2412"/>
                  </a:lnTo>
                  <a:lnTo>
                    <a:pt x="1326" y="2405"/>
                  </a:lnTo>
                  <a:lnTo>
                    <a:pt x="1325" y="2396"/>
                  </a:lnTo>
                  <a:lnTo>
                    <a:pt x="1325" y="2390"/>
                  </a:lnTo>
                  <a:lnTo>
                    <a:pt x="1325" y="2386"/>
                  </a:lnTo>
                  <a:lnTo>
                    <a:pt x="1328" y="2380"/>
                  </a:lnTo>
                  <a:lnTo>
                    <a:pt x="1331" y="2373"/>
                  </a:lnTo>
                  <a:lnTo>
                    <a:pt x="1329" y="2370"/>
                  </a:lnTo>
                  <a:lnTo>
                    <a:pt x="1328" y="2369"/>
                  </a:lnTo>
                  <a:lnTo>
                    <a:pt x="1326" y="2366"/>
                  </a:lnTo>
                  <a:lnTo>
                    <a:pt x="1325" y="2364"/>
                  </a:lnTo>
                  <a:lnTo>
                    <a:pt x="1325" y="2362"/>
                  </a:lnTo>
                  <a:lnTo>
                    <a:pt x="1331" y="2362"/>
                  </a:lnTo>
                  <a:lnTo>
                    <a:pt x="1331" y="2347"/>
                  </a:lnTo>
                  <a:lnTo>
                    <a:pt x="1332" y="2334"/>
                  </a:lnTo>
                  <a:lnTo>
                    <a:pt x="1333" y="2308"/>
                  </a:lnTo>
                  <a:lnTo>
                    <a:pt x="1335" y="2295"/>
                  </a:lnTo>
                  <a:lnTo>
                    <a:pt x="1333" y="2284"/>
                  </a:lnTo>
                  <a:lnTo>
                    <a:pt x="1333" y="2272"/>
                  </a:lnTo>
                  <a:lnTo>
                    <a:pt x="1331" y="2262"/>
                  </a:lnTo>
                  <a:lnTo>
                    <a:pt x="1326" y="2251"/>
                  </a:lnTo>
                  <a:lnTo>
                    <a:pt x="1325" y="2246"/>
                  </a:lnTo>
                  <a:lnTo>
                    <a:pt x="1320" y="2242"/>
                  </a:lnTo>
                  <a:lnTo>
                    <a:pt x="1316" y="2236"/>
                  </a:lnTo>
                  <a:lnTo>
                    <a:pt x="1310" y="2230"/>
                  </a:lnTo>
                  <a:lnTo>
                    <a:pt x="1305" y="2226"/>
                  </a:lnTo>
                  <a:lnTo>
                    <a:pt x="1297" y="2222"/>
                  </a:lnTo>
                  <a:lnTo>
                    <a:pt x="1284" y="2215"/>
                  </a:lnTo>
                  <a:lnTo>
                    <a:pt x="1270" y="2206"/>
                  </a:lnTo>
                  <a:lnTo>
                    <a:pt x="1269" y="2205"/>
                  </a:lnTo>
                  <a:lnTo>
                    <a:pt x="1267" y="2202"/>
                  </a:lnTo>
                  <a:lnTo>
                    <a:pt x="1264" y="2199"/>
                  </a:lnTo>
                  <a:lnTo>
                    <a:pt x="1254" y="2193"/>
                  </a:lnTo>
                  <a:lnTo>
                    <a:pt x="1248" y="2190"/>
                  </a:lnTo>
                  <a:lnTo>
                    <a:pt x="1246" y="2187"/>
                  </a:lnTo>
                  <a:lnTo>
                    <a:pt x="1243" y="2183"/>
                  </a:lnTo>
                  <a:lnTo>
                    <a:pt x="1243" y="2180"/>
                  </a:lnTo>
                  <a:lnTo>
                    <a:pt x="1241" y="2176"/>
                  </a:lnTo>
                  <a:lnTo>
                    <a:pt x="1240" y="2170"/>
                  </a:lnTo>
                  <a:lnTo>
                    <a:pt x="1237" y="2169"/>
                  </a:lnTo>
                  <a:lnTo>
                    <a:pt x="1234" y="2166"/>
                  </a:lnTo>
                  <a:lnTo>
                    <a:pt x="1228" y="2160"/>
                  </a:lnTo>
                  <a:lnTo>
                    <a:pt x="1231" y="2154"/>
                  </a:lnTo>
                  <a:lnTo>
                    <a:pt x="1231" y="2147"/>
                  </a:lnTo>
                  <a:lnTo>
                    <a:pt x="1228" y="2140"/>
                  </a:lnTo>
                  <a:lnTo>
                    <a:pt x="1220" y="2118"/>
                  </a:lnTo>
                  <a:lnTo>
                    <a:pt x="1210" y="2098"/>
                  </a:lnTo>
                  <a:lnTo>
                    <a:pt x="1207" y="2089"/>
                  </a:lnTo>
                  <a:lnTo>
                    <a:pt x="1204" y="2082"/>
                  </a:lnTo>
                  <a:lnTo>
                    <a:pt x="1201" y="2069"/>
                  </a:lnTo>
                  <a:lnTo>
                    <a:pt x="1198" y="2056"/>
                  </a:lnTo>
                  <a:lnTo>
                    <a:pt x="1197" y="2050"/>
                  </a:lnTo>
                  <a:lnTo>
                    <a:pt x="1195" y="2046"/>
                  </a:lnTo>
                  <a:lnTo>
                    <a:pt x="1192" y="2040"/>
                  </a:lnTo>
                  <a:lnTo>
                    <a:pt x="1191" y="2038"/>
                  </a:lnTo>
                  <a:lnTo>
                    <a:pt x="1189" y="2035"/>
                  </a:lnTo>
                  <a:lnTo>
                    <a:pt x="1188" y="2033"/>
                  </a:lnTo>
                  <a:lnTo>
                    <a:pt x="1185" y="2030"/>
                  </a:lnTo>
                  <a:lnTo>
                    <a:pt x="1181" y="2029"/>
                  </a:lnTo>
                  <a:lnTo>
                    <a:pt x="1179" y="2027"/>
                  </a:lnTo>
                  <a:lnTo>
                    <a:pt x="1178" y="2023"/>
                  </a:lnTo>
                  <a:lnTo>
                    <a:pt x="1176" y="2020"/>
                  </a:lnTo>
                  <a:lnTo>
                    <a:pt x="1175" y="2016"/>
                  </a:lnTo>
                  <a:lnTo>
                    <a:pt x="1174" y="2013"/>
                  </a:lnTo>
                  <a:lnTo>
                    <a:pt x="1171" y="2012"/>
                  </a:lnTo>
                  <a:lnTo>
                    <a:pt x="1168" y="2010"/>
                  </a:lnTo>
                  <a:lnTo>
                    <a:pt x="1165" y="2009"/>
                  </a:lnTo>
                  <a:lnTo>
                    <a:pt x="1162" y="2007"/>
                  </a:lnTo>
                  <a:lnTo>
                    <a:pt x="1161" y="2004"/>
                  </a:lnTo>
                  <a:lnTo>
                    <a:pt x="1159" y="2000"/>
                  </a:lnTo>
                  <a:lnTo>
                    <a:pt x="1159" y="1997"/>
                  </a:lnTo>
                  <a:lnTo>
                    <a:pt x="1156" y="1993"/>
                  </a:lnTo>
                  <a:lnTo>
                    <a:pt x="1153" y="1990"/>
                  </a:lnTo>
                  <a:lnTo>
                    <a:pt x="1146" y="1987"/>
                  </a:lnTo>
                  <a:lnTo>
                    <a:pt x="1140" y="1983"/>
                  </a:lnTo>
                  <a:lnTo>
                    <a:pt x="1139" y="1981"/>
                  </a:lnTo>
                  <a:lnTo>
                    <a:pt x="1138" y="1980"/>
                  </a:lnTo>
                  <a:lnTo>
                    <a:pt x="1138" y="1978"/>
                  </a:lnTo>
                  <a:lnTo>
                    <a:pt x="1138" y="1977"/>
                  </a:lnTo>
                  <a:lnTo>
                    <a:pt x="1138" y="1974"/>
                  </a:lnTo>
                  <a:lnTo>
                    <a:pt x="1140" y="1970"/>
                  </a:lnTo>
                  <a:lnTo>
                    <a:pt x="1140" y="1968"/>
                  </a:lnTo>
                  <a:lnTo>
                    <a:pt x="1140" y="1966"/>
                  </a:lnTo>
                  <a:lnTo>
                    <a:pt x="1138" y="1964"/>
                  </a:lnTo>
                  <a:lnTo>
                    <a:pt x="1135" y="1963"/>
                  </a:lnTo>
                  <a:lnTo>
                    <a:pt x="1133" y="1963"/>
                  </a:lnTo>
                  <a:lnTo>
                    <a:pt x="1133" y="1961"/>
                  </a:lnTo>
                  <a:lnTo>
                    <a:pt x="1135" y="1960"/>
                  </a:lnTo>
                  <a:lnTo>
                    <a:pt x="1138" y="1958"/>
                  </a:lnTo>
                  <a:lnTo>
                    <a:pt x="1135" y="1953"/>
                  </a:lnTo>
                  <a:lnTo>
                    <a:pt x="1132" y="1948"/>
                  </a:lnTo>
                  <a:lnTo>
                    <a:pt x="1132" y="1945"/>
                  </a:lnTo>
                  <a:lnTo>
                    <a:pt x="1132" y="1944"/>
                  </a:lnTo>
                  <a:lnTo>
                    <a:pt x="1133" y="1940"/>
                  </a:lnTo>
                  <a:lnTo>
                    <a:pt x="1136" y="1937"/>
                  </a:lnTo>
                  <a:lnTo>
                    <a:pt x="1143" y="1928"/>
                  </a:lnTo>
                  <a:lnTo>
                    <a:pt x="1149" y="1922"/>
                  </a:lnTo>
                  <a:lnTo>
                    <a:pt x="1153" y="1919"/>
                  </a:lnTo>
                  <a:lnTo>
                    <a:pt x="1153" y="1917"/>
                  </a:lnTo>
                  <a:lnTo>
                    <a:pt x="1153" y="1914"/>
                  </a:lnTo>
                  <a:lnTo>
                    <a:pt x="1155" y="1912"/>
                  </a:lnTo>
                  <a:lnTo>
                    <a:pt x="1153" y="1911"/>
                  </a:lnTo>
                  <a:lnTo>
                    <a:pt x="1152" y="1909"/>
                  </a:lnTo>
                  <a:lnTo>
                    <a:pt x="1148" y="1908"/>
                  </a:lnTo>
                  <a:lnTo>
                    <a:pt x="1143" y="1907"/>
                  </a:lnTo>
                  <a:lnTo>
                    <a:pt x="1140" y="1905"/>
                  </a:lnTo>
                  <a:lnTo>
                    <a:pt x="1142" y="1904"/>
                  </a:lnTo>
                  <a:lnTo>
                    <a:pt x="1143" y="1901"/>
                  </a:lnTo>
                  <a:lnTo>
                    <a:pt x="1146" y="1894"/>
                  </a:lnTo>
                  <a:lnTo>
                    <a:pt x="1143" y="1894"/>
                  </a:lnTo>
                  <a:lnTo>
                    <a:pt x="1142" y="1894"/>
                  </a:lnTo>
                  <a:lnTo>
                    <a:pt x="1142" y="1891"/>
                  </a:lnTo>
                  <a:lnTo>
                    <a:pt x="1142" y="1889"/>
                  </a:lnTo>
                  <a:lnTo>
                    <a:pt x="1142" y="1883"/>
                  </a:lnTo>
                  <a:lnTo>
                    <a:pt x="1143" y="1883"/>
                  </a:lnTo>
                  <a:lnTo>
                    <a:pt x="1146" y="1875"/>
                  </a:lnTo>
                  <a:lnTo>
                    <a:pt x="1143" y="1876"/>
                  </a:lnTo>
                  <a:lnTo>
                    <a:pt x="1142" y="1875"/>
                  </a:lnTo>
                  <a:lnTo>
                    <a:pt x="1140" y="1872"/>
                  </a:lnTo>
                  <a:lnTo>
                    <a:pt x="1146" y="1868"/>
                  </a:lnTo>
                  <a:lnTo>
                    <a:pt x="1149" y="1866"/>
                  </a:lnTo>
                  <a:lnTo>
                    <a:pt x="1151" y="1863"/>
                  </a:lnTo>
                  <a:lnTo>
                    <a:pt x="1151" y="1859"/>
                  </a:lnTo>
                  <a:lnTo>
                    <a:pt x="1149" y="1856"/>
                  </a:lnTo>
                  <a:lnTo>
                    <a:pt x="1148" y="1852"/>
                  </a:lnTo>
                  <a:lnTo>
                    <a:pt x="1148" y="1850"/>
                  </a:lnTo>
                  <a:lnTo>
                    <a:pt x="1149" y="1847"/>
                  </a:lnTo>
                  <a:lnTo>
                    <a:pt x="1149" y="1846"/>
                  </a:lnTo>
                  <a:lnTo>
                    <a:pt x="1151" y="1843"/>
                  </a:lnTo>
                  <a:lnTo>
                    <a:pt x="1156" y="1837"/>
                  </a:lnTo>
                  <a:lnTo>
                    <a:pt x="1158" y="1835"/>
                  </a:lnTo>
                  <a:lnTo>
                    <a:pt x="1158" y="1830"/>
                  </a:lnTo>
                  <a:lnTo>
                    <a:pt x="1158" y="1826"/>
                  </a:lnTo>
                  <a:lnTo>
                    <a:pt x="1153" y="1822"/>
                  </a:lnTo>
                  <a:lnTo>
                    <a:pt x="1174" y="1809"/>
                  </a:lnTo>
                  <a:lnTo>
                    <a:pt x="1172" y="1804"/>
                  </a:lnTo>
                  <a:lnTo>
                    <a:pt x="1171" y="1801"/>
                  </a:lnTo>
                  <a:lnTo>
                    <a:pt x="1171" y="1800"/>
                  </a:lnTo>
                  <a:lnTo>
                    <a:pt x="1176" y="1800"/>
                  </a:lnTo>
                  <a:lnTo>
                    <a:pt x="1182" y="1800"/>
                  </a:lnTo>
                  <a:lnTo>
                    <a:pt x="1179" y="1799"/>
                  </a:lnTo>
                  <a:lnTo>
                    <a:pt x="1178" y="1797"/>
                  </a:lnTo>
                  <a:lnTo>
                    <a:pt x="1176" y="1796"/>
                  </a:lnTo>
                  <a:lnTo>
                    <a:pt x="1176" y="1793"/>
                  </a:lnTo>
                  <a:lnTo>
                    <a:pt x="1178" y="1791"/>
                  </a:lnTo>
                  <a:lnTo>
                    <a:pt x="1181" y="1787"/>
                  </a:lnTo>
                  <a:lnTo>
                    <a:pt x="1181" y="1786"/>
                  </a:lnTo>
                  <a:lnTo>
                    <a:pt x="1179" y="1784"/>
                  </a:lnTo>
                  <a:lnTo>
                    <a:pt x="1187" y="1780"/>
                  </a:lnTo>
                  <a:lnTo>
                    <a:pt x="1195" y="1774"/>
                  </a:lnTo>
                  <a:lnTo>
                    <a:pt x="1201" y="1768"/>
                  </a:lnTo>
                  <a:lnTo>
                    <a:pt x="1204" y="1765"/>
                  </a:lnTo>
                  <a:lnTo>
                    <a:pt x="1207" y="1761"/>
                  </a:lnTo>
                  <a:lnTo>
                    <a:pt x="1201" y="1758"/>
                  </a:lnTo>
                  <a:lnTo>
                    <a:pt x="1195" y="1755"/>
                  </a:lnTo>
                  <a:lnTo>
                    <a:pt x="1200" y="1742"/>
                  </a:lnTo>
                  <a:lnTo>
                    <a:pt x="1202" y="1731"/>
                  </a:lnTo>
                  <a:lnTo>
                    <a:pt x="1207" y="1709"/>
                  </a:lnTo>
                  <a:lnTo>
                    <a:pt x="1205" y="1708"/>
                  </a:lnTo>
                  <a:lnTo>
                    <a:pt x="1205" y="1705"/>
                  </a:lnTo>
                  <a:lnTo>
                    <a:pt x="1204" y="1699"/>
                  </a:lnTo>
                  <a:lnTo>
                    <a:pt x="1204" y="1683"/>
                  </a:lnTo>
                  <a:lnTo>
                    <a:pt x="1202" y="1683"/>
                  </a:lnTo>
                  <a:lnTo>
                    <a:pt x="1200" y="1683"/>
                  </a:lnTo>
                  <a:lnTo>
                    <a:pt x="1195" y="1683"/>
                  </a:lnTo>
                  <a:lnTo>
                    <a:pt x="1194" y="1682"/>
                  </a:lnTo>
                  <a:lnTo>
                    <a:pt x="1191" y="1680"/>
                  </a:lnTo>
                  <a:lnTo>
                    <a:pt x="1189" y="1678"/>
                  </a:lnTo>
                  <a:lnTo>
                    <a:pt x="1187" y="1676"/>
                  </a:lnTo>
                  <a:lnTo>
                    <a:pt x="1189" y="1659"/>
                  </a:lnTo>
                  <a:lnTo>
                    <a:pt x="1192" y="1653"/>
                  </a:lnTo>
                  <a:lnTo>
                    <a:pt x="1182" y="1656"/>
                  </a:lnTo>
                  <a:lnTo>
                    <a:pt x="1176" y="1646"/>
                  </a:lnTo>
                  <a:lnTo>
                    <a:pt x="1171" y="1637"/>
                  </a:lnTo>
                  <a:lnTo>
                    <a:pt x="1168" y="1639"/>
                  </a:lnTo>
                  <a:lnTo>
                    <a:pt x="1166" y="1640"/>
                  </a:lnTo>
                  <a:lnTo>
                    <a:pt x="1165" y="1640"/>
                  </a:lnTo>
                  <a:lnTo>
                    <a:pt x="1161" y="1643"/>
                  </a:lnTo>
                  <a:lnTo>
                    <a:pt x="1161" y="1644"/>
                  </a:lnTo>
                  <a:lnTo>
                    <a:pt x="1161" y="1646"/>
                  </a:lnTo>
                  <a:lnTo>
                    <a:pt x="1162" y="1646"/>
                  </a:lnTo>
                  <a:lnTo>
                    <a:pt x="1149" y="1653"/>
                  </a:lnTo>
                  <a:lnTo>
                    <a:pt x="1149" y="1659"/>
                  </a:lnTo>
                  <a:lnTo>
                    <a:pt x="1153" y="1659"/>
                  </a:lnTo>
                  <a:lnTo>
                    <a:pt x="1155" y="1663"/>
                  </a:lnTo>
                  <a:lnTo>
                    <a:pt x="1156" y="1667"/>
                  </a:lnTo>
                  <a:lnTo>
                    <a:pt x="1152" y="1669"/>
                  </a:lnTo>
                  <a:lnTo>
                    <a:pt x="1152" y="1672"/>
                  </a:lnTo>
                  <a:lnTo>
                    <a:pt x="1153" y="1672"/>
                  </a:lnTo>
                  <a:lnTo>
                    <a:pt x="1153" y="1670"/>
                  </a:lnTo>
                  <a:lnTo>
                    <a:pt x="1159" y="1672"/>
                  </a:lnTo>
                  <a:lnTo>
                    <a:pt x="1161" y="1672"/>
                  </a:lnTo>
                  <a:lnTo>
                    <a:pt x="1161" y="1673"/>
                  </a:lnTo>
                  <a:lnTo>
                    <a:pt x="1159" y="1673"/>
                  </a:lnTo>
                  <a:lnTo>
                    <a:pt x="1153" y="1673"/>
                  </a:lnTo>
                  <a:lnTo>
                    <a:pt x="1151" y="1672"/>
                  </a:lnTo>
                  <a:lnTo>
                    <a:pt x="1140" y="1670"/>
                  </a:lnTo>
                  <a:lnTo>
                    <a:pt x="1140" y="1665"/>
                  </a:lnTo>
                  <a:lnTo>
                    <a:pt x="1138" y="1665"/>
                  </a:lnTo>
                  <a:lnTo>
                    <a:pt x="1135" y="1665"/>
                  </a:lnTo>
                  <a:lnTo>
                    <a:pt x="1132" y="1665"/>
                  </a:lnTo>
                  <a:lnTo>
                    <a:pt x="1129" y="1665"/>
                  </a:lnTo>
                  <a:lnTo>
                    <a:pt x="1129" y="1656"/>
                  </a:lnTo>
                  <a:lnTo>
                    <a:pt x="1126" y="1655"/>
                  </a:lnTo>
                  <a:lnTo>
                    <a:pt x="1122" y="1653"/>
                  </a:lnTo>
                  <a:lnTo>
                    <a:pt x="1116" y="1653"/>
                  </a:lnTo>
                  <a:lnTo>
                    <a:pt x="1110" y="1653"/>
                  </a:lnTo>
                  <a:lnTo>
                    <a:pt x="1104" y="1653"/>
                  </a:lnTo>
                  <a:lnTo>
                    <a:pt x="1102" y="1643"/>
                  </a:lnTo>
                  <a:lnTo>
                    <a:pt x="1096" y="1643"/>
                  </a:lnTo>
                  <a:lnTo>
                    <a:pt x="1096" y="1649"/>
                  </a:lnTo>
                  <a:lnTo>
                    <a:pt x="1096" y="1652"/>
                  </a:lnTo>
                  <a:lnTo>
                    <a:pt x="1094" y="1652"/>
                  </a:lnTo>
                  <a:lnTo>
                    <a:pt x="1093" y="1650"/>
                  </a:lnTo>
                  <a:lnTo>
                    <a:pt x="1093" y="1646"/>
                  </a:lnTo>
                  <a:lnTo>
                    <a:pt x="1092" y="1640"/>
                  </a:lnTo>
                  <a:lnTo>
                    <a:pt x="1093" y="1631"/>
                  </a:lnTo>
                  <a:lnTo>
                    <a:pt x="1086" y="1627"/>
                  </a:lnTo>
                  <a:lnTo>
                    <a:pt x="1081" y="1623"/>
                  </a:lnTo>
                  <a:lnTo>
                    <a:pt x="1076" y="1619"/>
                  </a:lnTo>
                  <a:lnTo>
                    <a:pt x="1071" y="1613"/>
                  </a:lnTo>
                  <a:lnTo>
                    <a:pt x="1068" y="1614"/>
                  </a:lnTo>
                  <a:lnTo>
                    <a:pt x="1068" y="1616"/>
                  </a:lnTo>
                  <a:lnTo>
                    <a:pt x="1068" y="1620"/>
                  </a:lnTo>
                  <a:lnTo>
                    <a:pt x="1060" y="1623"/>
                  </a:lnTo>
                  <a:lnTo>
                    <a:pt x="1057" y="1620"/>
                  </a:lnTo>
                  <a:lnTo>
                    <a:pt x="1056" y="1617"/>
                  </a:lnTo>
                  <a:lnTo>
                    <a:pt x="1051" y="1614"/>
                  </a:lnTo>
                  <a:lnTo>
                    <a:pt x="1054" y="1607"/>
                  </a:lnTo>
                  <a:lnTo>
                    <a:pt x="1056" y="1598"/>
                  </a:lnTo>
                  <a:lnTo>
                    <a:pt x="1056" y="1594"/>
                  </a:lnTo>
                  <a:lnTo>
                    <a:pt x="1056" y="1590"/>
                  </a:lnTo>
                  <a:lnTo>
                    <a:pt x="1054" y="1585"/>
                  </a:lnTo>
                  <a:lnTo>
                    <a:pt x="1051" y="1581"/>
                  </a:lnTo>
                  <a:lnTo>
                    <a:pt x="1050" y="1580"/>
                  </a:lnTo>
                  <a:lnTo>
                    <a:pt x="1048" y="1580"/>
                  </a:lnTo>
                  <a:lnTo>
                    <a:pt x="1045" y="1578"/>
                  </a:lnTo>
                  <a:lnTo>
                    <a:pt x="1044" y="1577"/>
                  </a:lnTo>
                  <a:lnTo>
                    <a:pt x="1041" y="1572"/>
                  </a:lnTo>
                  <a:lnTo>
                    <a:pt x="1041" y="1568"/>
                  </a:lnTo>
                  <a:lnTo>
                    <a:pt x="1040" y="1565"/>
                  </a:lnTo>
                  <a:lnTo>
                    <a:pt x="1040" y="1564"/>
                  </a:lnTo>
                  <a:lnTo>
                    <a:pt x="1038" y="1559"/>
                  </a:lnTo>
                  <a:lnTo>
                    <a:pt x="1035" y="1558"/>
                  </a:lnTo>
                  <a:lnTo>
                    <a:pt x="1032" y="1555"/>
                  </a:lnTo>
                  <a:lnTo>
                    <a:pt x="1028" y="1554"/>
                  </a:lnTo>
                  <a:lnTo>
                    <a:pt x="1027" y="1551"/>
                  </a:lnTo>
                  <a:lnTo>
                    <a:pt x="1027" y="1548"/>
                  </a:lnTo>
                  <a:lnTo>
                    <a:pt x="1028" y="1548"/>
                  </a:lnTo>
                  <a:lnTo>
                    <a:pt x="1028" y="1547"/>
                  </a:lnTo>
                  <a:lnTo>
                    <a:pt x="1028" y="1545"/>
                  </a:lnTo>
                  <a:lnTo>
                    <a:pt x="1028" y="1544"/>
                  </a:lnTo>
                  <a:lnTo>
                    <a:pt x="1028" y="1536"/>
                  </a:lnTo>
                  <a:lnTo>
                    <a:pt x="1024" y="1539"/>
                  </a:lnTo>
                  <a:lnTo>
                    <a:pt x="1021" y="1541"/>
                  </a:lnTo>
                  <a:lnTo>
                    <a:pt x="1020" y="1541"/>
                  </a:lnTo>
                  <a:lnTo>
                    <a:pt x="1020" y="1542"/>
                  </a:lnTo>
                  <a:lnTo>
                    <a:pt x="1018" y="1544"/>
                  </a:lnTo>
                  <a:lnTo>
                    <a:pt x="1017" y="1544"/>
                  </a:lnTo>
                  <a:lnTo>
                    <a:pt x="1015" y="1542"/>
                  </a:lnTo>
                  <a:lnTo>
                    <a:pt x="1011" y="1541"/>
                  </a:lnTo>
                  <a:lnTo>
                    <a:pt x="1005" y="1538"/>
                  </a:lnTo>
                  <a:lnTo>
                    <a:pt x="999" y="1538"/>
                  </a:lnTo>
                  <a:lnTo>
                    <a:pt x="994" y="1538"/>
                  </a:lnTo>
                  <a:lnTo>
                    <a:pt x="988" y="1538"/>
                  </a:lnTo>
                  <a:lnTo>
                    <a:pt x="982" y="1538"/>
                  </a:lnTo>
                  <a:lnTo>
                    <a:pt x="975" y="1526"/>
                  </a:lnTo>
                  <a:lnTo>
                    <a:pt x="971" y="1525"/>
                  </a:lnTo>
                  <a:lnTo>
                    <a:pt x="968" y="1525"/>
                  </a:lnTo>
                  <a:lnTo>
                    <a:pt x="966" y="1526"/>
                  </a:lnTo>
                  <a:lnTo>
                    <a:pt x="963" y="1526"/>
                  </a:lnTo>
                  <a:lnTo>
                    <a:pt x="959" y="1525"/>
                  </a:lnTo>
                  <a:lnTo>
                    <a:pt x="955" y="1521"/>
                  </a:lnTo>
                  <a:lnTo>
                    <a:pt x="946" y="1513"/>
                  </a:lnTo>
                  <a:lnTo>
                    <a:pt x="930" y="1496"/>
                  </a:lnTo>
                  <a:lnTo>
                    <a:pt x="927" y="1492"/>
                  </a:lnTo>
                  <a:lnTo>
                    <a:pt x="924" y="1486"/>
                  </a:lnTo>
                  <a:lnTo>
                    <a:pt x="920" y="1482"/>
                  </a:lnTo>
                  <a:lnTo>
                    <a:pt x="919" y="1480"/>
                  </a:lnTo>
                  <a:lnTo>
                    <a:pt x="916" y="1479"/>
                  </a:lnTo>
                  <a:lnTo>
                    <a:pt x="914" y="1479"/>
                  </a:lnTo>
                  <a:lnTo>
                    <a:pt x="913" y="1480"/>
                  </a:lnTo>
                  <a:lnTo>
                    <a:pt x="913" y="1483"/>
                  </a:lnTo>
                  <a:lnTo>
                    <a:pt x="913" y="1485"/>
                  </a:lnTo>
                  <a:lnTo>
                    <a:pt x="903" y="1483"/>
                  </a:lnTo>
                  <a:lnTo>
                    <a:pt x="894" y="1480"/>
                  </a:lnTo>
                  <a:lnTo>
                    <a:pt x="888" y="1480"/>
                  </a:lnTo>
                  <a:lnTo>
                    <a:pt x="884" y="1480"/>
                  </a:lnTo>
                  <a:lnTo>
                    <a:pt x="878" y="1480"/>
                  </a:lnTo>
                  <a:lnTo>
                    <a:pt x="873" y="1482"/>
                  </a:lnTo>
                  <a:lnTo>
                    <a:pt x="868" y="1483"/>
                  </a:lnTo>
                  <a:lnTo>
                    <a:pt x="864" y="1486"/>
                  </a:lnTo>
                  <a:lnTo>
                    <a:pt x="860" y="1488"/>
                  </a:lnTo>
                  <a:lnTo>
                    <a:pt x="857" y="1488"/>
                  </a:lnTo>
                  <a:lnTo>
                    <a:pt x="852" y="1488"/>
                  </a:lnTo>
                  <a:lnTo>
                    <a:pt x="828" y="1482"/>
                  </a:lnTo>
                  <a:lnTo>
                    <a:pt x="825" y="1480"/>
                  </a:lnTo>
                  <a:lnTo>
                    <a:pt x="822" y="1477"/>
                  </a:lnTo>
                  <a:lnTo>
                    <a:pt x="819" y="1473"/>
                  </a:lnTo>
                  <a:lnTo>
                    <a:pt x="816" y="1472"/>
                  </a:lnTo>
                  <a:lnTo>
                    <a:pt x="814" y="1470"/>
                  </a:lnTo>
                  <a:lnTo>
                    <a:pt x="809" y="1469"/>
                  </a:lnTo>
                  <a:lnTo>
                    <a:pt x="802" y="1469"/>
                  </a:lnTo>
                  <a:lnTo>
                    <a:pt x="796" y="1467"/>
                  </a:lnTo>
                  <a:lnTo>
                    <a:pt x="789" y="1466"/>
                  </a:lnTo>
                  <a:lnTo>
                    <a:pt x="786" y="1464"/>
                  </a:lnTo>
                  <a:lnTo>
                    <a:pt x="783" y="1462"/>
                  </a:lnTo>
                  <a:lnTo>
                    <a:pt x="778" y="1456"/>
                  </a:lnTo>
                  <a:lnTo>
                    <a:pt x="772" y="1450"/>
                  </a:lnTo>
                  <a:lnTo>
                    <a:pt x="769" y="1449"/>
                  </a:lnTo>
                  <a:lnTo>
                    <a:pt x="768" y="1446"/>
                  </a:lnTo>
                  <a:lnTo>
                    <a:pt x="765" y="1446"/>
                  </a:lnTo>
                  <a:lnTo>
                    <a:pt x="762" y="1444"/>
                  </a:lnTo>
                  <a:lnTo>
                    <a:pt x="755" y="1444"/>
                  </a:lnTo>
                  <a:lnTo>
                    <a:pt x="749" y="1443"/>
                  </a:lnTo>
                  <a:lnTo>
                    <a:pt x="744" y="1441"/>
                  </a:lnTo>
                  <a:lnTo>
                    <a:pt x="742" y="1440"/>
                  </a:lnTo>
                  <a:lnTo>
                    <a:pt x="726" y="1416"/>
                  </a:lnTo>
                  <a:lnTo>
                    <a:pt x="720" y="1413"/>
                  </a:lnTo>
                  <a:lnTo>
                    <a:pt x="716" y="1413"/>
                  </a:lnTo>
                  <a:lnTo>
                    <a:pt x="710" y="1411"/>
                  </a:lnTo>
                  <a:lnTo>
                    <a:pt x="708" y="1410"/>
                  </a:lnTo>
                  <a:lnTo>
                    <a:pt x="706" y="1407"/>
                  </a:lnTo>
                  <a:lnTo>
                    <a:pt x="704" y="1404"/>
                  </a:lnTo>
                  <a:lnTo>
                    <a:pt x="703" y="1400"/>
                  </a:lnTo>
                  <a:lnTo>
                    <a:pt x="701" y="1392"/>
                  </a:lnTo>
                  <a:lnTo>
                    <a:pt x="701" y="1387"/>
                  </a:lnTo>
                  <a:lnTo>
                    <a:pt x="704" y="1380"/>
                  </a:lnTo>
                  <a:lnTo>
                    <a:pt x="706" y="1372"/>
                  </a:lnTo>
                  <a:lnTo>
                    <a:pt x="708" y="1365"/>
                  </a:lnTo>
                  <a:lnTo>
                    <a:pt x="708" y="1361"/>
                  </a:lnTo>
                  <a:lnTo>
                    <a:pt x="708" y="1356"/>
                  </a:lnTo>
                  <a:lnTo>
                    <a:pt x="707" y="1352"/>
                  </a:lnTo>
                  <a:lnTo>
                    <a:pt x="706" y="1346"/>
                  </a:lnTo>
                  <a:lnTo>
                    <a:pt x="703" y="1341"/>
                  </a:lnTo>
                  <a:lnTo>
                    <a:pt x="698" y="1335"/>
                  </a:lnTo>
                  <a:lnTo>
                    <a:pt x="694" y="1329"/>
                  </a:lnTo>
                  <a:lnTo>
                    <a:pt x="690" y="1325"/>
                  </a:lnTo>
                  <a:lnTo>
                    <a:pt x="690" y="1322"/>
                  </a:lnTo>
                  <a:lnTo>
                    <a:pt x="690" y="1320"/>
                  </a:lnTo>
                  <a:lnTo>
                    <a:pt x="690" y="1319"/>
                  </a:lnTo>
                  <a:lnTo>
                    <a:pt x="690" y="1316"/>
                  </a:lnTo>
                  <a:lnTo>
                    <a:pt x="681" y="1302"/>
                  </a:lnTo>
                  <a:lnTo>
                    <a:pt x="675" y="1302"/>
                  </a:lnTo>
                  <a:lnTo>
                    <a:pt x="675" y="1300"/>
                  </a:lnTo>
                  <a:lnTo>
                    <a:pt x="675" y="1299"/>
                  </a:lnTo>
                  <a:lnTo>
                    <a:pt x="675" y="1296"/>
                  </a:lnTo>
                  <a:lnTo>
                    <a:pt x="675" y="1295"/>
                  </a:lnTo>
                  <a:lnTo>
                    <a:pt x="674" y="1293"/>
                  </a:lnTo>
                  <a:lnTo>
                    <a:pt x="672" y="1292"/>
                  </a:lnTo>
                  <a:lnTo>
                    <a:pt x="670" y="1292"/>
                  </a:lnTo>
                  <a:lnTo>
                    <a:pt x="668" y="1292"/>
                  </a:lnTo>
                  <a:lnTo>
                    <a:pt x="667" y="1290"/>
                  </a:lnTo>
                  <a:lnTo>
                    <a:pt x="665" y="1289"/>
                  </a:lnTo>
                  <a:lnTo>
                    <a:pt x="664" y="1284"/>
                  </a:lnTo>
                  <a:lnTo>
                    <a:pt x="664" y="1282"/>
                  </a:lnTo>
                  <a:lnTo>
                    <a:pt x="662" y="1277"/>
                  </a:lnTo>
                  <a:lnTo>
                    <a:pt x="660" y="1274"/>
                  </a:lnTo>
                  <a:lnTo>
                    <a:pt x="657" y="1272"/>
                  </a:lnTo>
                  <a:lnTo>
                    <a:pt x="649" y="1266"/>
                  </a:lnTo>
                  <a:lnTo>
                    <a:pt x="635" y="1256"/>
                  </a:lnTo>
                  <a:lnTo>
                    <a:pt x="635" y="1251"/>
                  </a:lnTo>
                  <a:lnTo>
                    <a:pt x="635" y="1247"/>
                  </a:lnTo>
                  <a:lnTo>
                    <a:pt x="638" y="1246"/>
                  </a:lnTo>
                  <a:lnTo>
                    <a:pt x="639" y="1244"/>
                  </a:lnTo>
                  <a:lnTo>
                    <a:pt x="641" y="1241"/>
                  </a:lnTo>
                  <a:lnTo>
                    <a:pt x="642" y="1238"/>
                  </a:lnTo>
                  <a:lnTo>
                    <a:pt x="629" y="1233"/>
                  </a:lnTo>
                  <a:lnTo>
                    <a:pt x="628" y="1231"/>
                  </a:lnTo>
                  <a:lnTo>
                    <a:pt x="628" y="1228"/>
                  </a:lnTo>
                  <a:lnTo>
                    <a:pt x="626" y="1224"/>
                  </a:lnTo>
                  <a:lnTo>
                    <a:pt x="626" y="1223"/>
                  </a:lnTo>
                  <a:lnTo>
                    <a:pt x="624" y="1221"/>
                  </a:lnTo>
                  <a:lnTo>
                    <a:pt x="622" y="1221"/>
                  </a:lnTo>
                  <a:lnTo>
                    <a:pt x="619" y="1221"/>
                  </a:lnTo>
                  <a:lnTo>
                    <a:pt x="618" y="1220"/>
                  </a:lnTo>
                  <a:lnTo>
                    <a:pt x="618" y="1217"/>
                  </a:lnTo>
                  <a:lnTo>
                    <a:pt x="618" y="1214"/>
                  </a:lnTo>
                  <a:lnTo>
                    <a:pt x="618" y="1211"/>
                  </a:lnTo>
                  <a:lnTo>
                    <a:pt x="618" y="1210"/>
                  </a:lnTo>
                  <a:lnTo>
                    <a:pt x="618" y="1208"/>
                  </a:lnTo>
                  <a:lnTo>
                    <a:pt x="613" y="1208"/>
                  </a:lnTo>
                  <a:lnTo>
                    <a:pt x="609" y="1208"/>
                  </a:lnTo>
                  <a:lnTo>
                    <a:pt x="603" y="1198"/>
                  </a:lnTo>
                  <a:lnTo>
                    <a:pt x="600" y="1192"/>
                  </a:lnTo>
                  <a:lnTo>
                    <a:pt x="596" y="1189"/>
                  </a:lnTo>
                  <a:lnTo>
                    <a:pt x="593" y="1189"/>
                  </a:lnTo>
                  <a:lnTo>
                    <a:pt x="593" y="1187"/>
                  </a:lnTo>
                  <a:lnTo>
                    <a:pt x="593" y="1184"/>
                  </a:lnTo>
                  <a:lnTo>
                    <a:pt x="593" y="1181"/>
                  </a:lnTo>
                  <a:lnTo>
                    <a:pt x="593" y="1178"/>
                  </a:lnTo>
                  <a:lnTo>
                    <a:pt x="586" y="1172"/>
                  </a:lnTo>
                  <a:lnTo>
                    <a:pt x="582" y="1169"/>
                  </a:lnTo>
                  <a:lnTo>
                    <a:pt x="579" y="1166"/>
                  </a:lnTo>
                  <a:lnTo>
                    <a:pt x="577" y="1165"/>
                  </a:lnTo>
                  <a:lnTo>
                    <a:pt x="577" y="1162"/>
                  </a:lnTo>
                  <a:lnTo>
                    <a:pt x="577" y="1159"/>
                  </a:lnTo>
                  <a:lnTo>
                    <a:pt x="577" y="1155"/>
                  </a:lnTo>
                  <a:lnTo>
                    <a:pt x="576" y="1151"/>
                  </a:lnTo>
                  <a:lnTo>
                    <a:pt x="575" y="1148"/>
                  </a:lnTo>
                  <a:lnTo>
                    <a:pt x="570" y="1145"/>
                  </a:lnTo>
                  <a:lnTo>
                    <a:pt x="567" y="1142"/>
                  </a:lnTo>
                  <a:lnTo>
                    <a:pt x="566" y="1139"/>
                  </a:lnTo>
                  <a:lnTo>
                    <a:pt x="564" y="1138"/>
                  </a:lnTo>
                  <a:lnTo>
                    <a:pt x="566" y="1138"/>
                  </a:lnTo>
                  <a:lnTo>
                    <a:pt x="567" y="1133"/>
                  </a:lnTo>
                  <a:lnTo>
                    <a:pt x="569" y="1130"/>
                  </a:lnTo>
                  <a:lnTo>
                    <a:pt x="569" y="1128"/>
                  </a:lnTo>
                  <a:lnTo>
                    <a:pt x="567" y="1126"/>
                  </a:lnTo>
                  <a:lnTo>
                    <a:pt x="563" y="1126"/>
                  </a:lnTo>
                  <a:lnTo>
                    <a:pt x="563" y="1122"/>
                  </a:lnTo>
                  <a:lnTo>
                    <a:pt x="563" y="1117"/>
                  </a:lnTo>
                  <a:lnTo>
                    <a:pt x="554" y="1117"/>
                  </a:lnTo>
                  <a:lnTo>
                    <a:pt x="554" y="1119"/>
                  </a:lnTo>
                  <a:lnTo>
                    <a:pt x="552" y="1120"/>
                  </a:lnTo>
                  <a:lnTo>
                    <a:pt x="549" y="1123"/>
                  </a:lnTo>
                  <a:lnTo>
                    <a:pt x="543" y="1119"/>
                  </a:lnTo>
                  <a:lnTo>
                    <a:pt x="534" y="1115"/>
                  </a:lnTo>
                  <a:lnTo>
                    <a:pt x="534" y="1119"/>
                  </a:lnTo>
                  <a:lnTo>
                    <a:pt x="534" y="1122"/>
                  </a:lnTo>
                  <a:lnTo>
                    <a:pt x="534" y="1126"/>
                  </a:lnTo>
                  <a:lnTo>
                    <a:pt x="531" y="1129"/>
                  </a:lnTo>
                  <a:lnTo>
                    <a:pt x="534" y="1130"/>
                  </a:lnTo>
                  <a:lnTo>
                    <a:pt x="536" y="1132"/>
                  </a:lnTo>
                  <a:lnTo>
                    <a:pt x="540" y="1136"/>
                  </a:lnTo>
                  <a:lnTo>
                    <a:pt x="543" y="1143"/>
                  </a:lnTo>
                  <a:lnTo>
                    <a:pt x="544" y="1149"/>
                  </a:lnTo>
                  <a:lnTo>
                    <a:pt x="549" y="1162"/>
                  </a:lnTo>
                  <a:lnTo>
                    <a:pt x="553" y="1161"/>
                  </a:lnTo>
                  <a:lnTo>
                    <a:pt x="557" y="1162"/>
                  </a:lnTo>
                  <a:lnTo>
                    <a:pt x="559" y="1166"/>
                  </a:lnTo>
                  <a:lnTo>
                    <a:pt x="559" y="1172"/>
                  </a:lnTo>
                  <a:lnTo>
                    <a:pt x="559" y="1178"/>
                  </a:lnTo>
                  <a:lnTo>
                    <a:pt x="559" y="1181"/>
                  </a:lnTo>
                  <a:lnTo>
                    <a:pt x="560" y="1184"/>
                  </a:lnTo>
                  <a:lnTo>
                    <a:pt x="567" y="1184"/>
                  </a:lnTo>
                  <a:lnTo>
                    <a:pt x="573" y="1201"/>
                  </a:lnTo>
                  <a:lnTo>
                    <a:pt x="576" y="1210"/>
                  </a:lnTo>
                  <a:lnTo>
                    <a:pt x="579" y="1217"/>
                  </a:lnTo>
                  <a:lnTo>
                    <a:pt x="585" y="1217"/>
                  </a:lnTo>
                  <a:lnTo>
                    <a:pt x="585" y="1220"/>
                  </a:lnTo>
                  <a:lnTo>
                    <a:pt x="585" y="1224"/>
                  </a:lnTo>
                  <a:lnTo>
                    <a:pt x="585" y="1227"/>
                  </a:lnTo>
                  <a:lnTo>
                    <a:pt x="585" y="1228"/>
                  </a:lnTo>
                  <a:lnTo>
                    <a:pt x="585" y="1231"/>
                  </a:lnTo>
                  <a:lnTo>
                    <a:pt x="586" y="1231"/>
                  </a:lnTo>
                  <a:lnTo>
                    <a:pt x="589" y="1233"/>
                  </a:lnTo>
                  <a:lnTo>
                    <a:pt x="593" y="1233"/>
                  </a:lnTo>
                  <a:lnTo>
                    <a:pt x="596" y="1244"/>
                  </a:lnTo>
                  <a:lnTo>
                    <a:pt x="599" y="1254"/>
                  </a:lnTo>
                  <a:lnTo>
                    <a:pt x="603" y="1277"/>
                  </a:lnTo>
                  <a:lnTo>
                    <a:pt x="609" y="1277"/>
                  </a:lnTo>
                  <a:lnTo>
                    <a:pt x="609" y="1282"/>
                  </a:lnTo>
                  <a:lnTo>
                    <a:pt x="608" y="1284"/>
                  </a:lnTo>
                  <a:lnTo>
                    <a:pt x="606" y="1287"/>
                  </a:lnTo>
                  <a:lnTo>
                    <a:pt x="606" y="1289"/>
                  </a:lnTo>
                  <a:lnTo>
                    <a:pt x="608" y="1290"/>
                  </a:lnTo>
                  <a:lnTo>
                    <a:pt x="611" y="1290"/>
                  </a:lnTo>
                  <a:lnTo>
                    <a:pt x="615" y="1292"/>
                  </a:lnTo>
                  <a:lnTo>
                    <a:pt x="616" y="1293"/>
                  </a:lnTo>
                  <a:lnTo>
                    <a:pt x="616" y="1295"/>
                  </a:lnTo>
                  <a:lnTo>
                    <a:pt x="616" y="1297"/>
                  </a:lnTo>
                  <a:lnTo>
                    <a:pt x="618" y="1300"/>
                  </a:lnTo>
                  <a:lnTo>
                    <a:pt x="621" y="1302"/>
                  </a:lnTo>
                  <a:lnTo>
                    <a:pt x="624" y="1303"/>
                  </a:lnTo>
                  <a:lnTo>
                    <a:pt x="626" y="1306"/>
                  </a:lnTo>
                  <a:lnTo>
                    <a:pt x="628" y="1308"/>
                  </a:lnTo>
                  <a:lnTo>
                    <a:pt x="629" y="1308"/>
                  </a:lnTo>
                  <a:lnTo>
                    <a:pt x="629" y="1313"/>
                  </a:lnTo>
                  <a:lnTo>
                    <a:pt x="628" y="1316"/>
                  </a:lnTo>
                  <a:lnTo>
                    <a:pt x="629" y="1319"/>
                  </a:lnTo>
                  <a:lnTo>
                    <a:pt x="626" y="1320"/>
                  </a:lnTo>
                  <a:lnTo>
                    <a:pt x="625" y="1320"/>
                  </a:lnTo>
                  <a:lnTo>
                    <a:pt x="624" y="1320"/>
                  </a:lnTo>
                  <a:lnTo>
                    <a:pt x="624" y="1325"/>
                  </a:lnTo>
                  <a:lnTo>
                    <a:pt x="621" y="1320"/>
                  </a:lnTo>
                  <a:lnTo>
                    <a:pt x="618" y="1316"/>
                  </a:lnTo>
                  <a:lnTo>
                    <a:pt x="608" y="1306"/>
                  </a:lnTo>
                  <a:lnTo>
                    <a:pt x="600" y="1297"/>
                  </a:lnTo>
                  <a:lnTo>
                    <a:pt x="596" y="1292"/>
                  </a:lnTo>
                  <a:lnTo>
                    <a:pt x="596" y="1286"/>
                  </a:lnTo>
                  <a:lnTo>
                    <a:pt x="590" y="1283"/>
                  </a:lnTo>
                  <a:lnTo>
                    <a:pt x="586" y="1282"/>
                  </a:lnTo>
                  <a:lnTo>
                    <a:pt x="585" y="1280"/>
                  </a:lnTo>
                  <a:lnTo>
                    <a:pt x="583" y="1276"/>
                  </a:lnTo>
                  <a:lnTo>
                    <a:pt x="583" y="1272"/>
                  </a:lnTo>
                  <a:lnTo>
                    <a:pt x="583" y="1263"/>
                  </a:lnTo>
                  <a:lnTo>
                    <a:pt x="583" y="1254"/>
                  </a:lnTo>
                  <a:lnTo>
                    <a:pt x="583" y="1251"/>
                  </a:lnTo>
                  <a:lnTo>
                    <a:pt x="582" y="1247"/>
                  </a:lnTo>
                  <a:lnTo>
                    <a:pt x="576" y="1247"/>
                  </a:lnTo>
                  <a:lnTo>
                    <a:pt x="575" y="1246"/>
                  </a:lnTo>
                  <a:lnTo>
                    <a:pt x="573" y="1241"/>
                  </a:lnTo>
                  <a:lnTo>
                    <a:pt x="570" y="1236"/>
                  </a:lnTo>
                  <a:lnTo>
                    <a:pt x="569" y="1236"/>
                  </a:lnTo>
                  <a:lnTo>
                    <a:pt x="567" y="1234"/>
                  </a:lnTo>
                  <a:lnTo>
                    <a:pt x="563" y="1233"/>
                  </a:lnTo>
                  <a:lnTo>
                    <a:pt x="559" y="1233"/>
                  </a:lnTo>
                  <a:lnTo>
                    <a:pt x="554" y="1231"/>
                  </a:lnTo>
                  <a:lnTo>
                    <a:pt x="554" y="1225"/>
                  </a:lnTo>
                  <a:lnTo>
                    <a:pt x="543" y="1218"/>
                  </a:lnTo>
                  <a:lnTo>
                    <a:pt x="531" y="1211"/>
                  </a:lnTo>
                  <a:lnTo>
                    <a:pt x="540" y="1208"/>
                  </a:lnTo>
                  <a:lnTo>
                    <a:pt x="549" y="1205"/>
                  </a:lnTo>
                  <a:lnTo>
                    <a:pt x="549" y="1194"/>
                  </a:lnTo>
                  <a:lnTo>
                    <a:pt x="547" y="1181"/>
                  </a:lnTo>
                  <a:lnTo>
                    <a:pt x="547" y="1175"/>
                  </a:lnTo>
                  <a:lnTo>
                    <a:pt x="546" y="1169"/>
                  </a:lnTo>
                  <a:lnTo>
                    <a:pt x="543" y="1165"/>
                  </a:lnTo>
                  <a:lnTo>
                    <a:pt x="540" y="1162"/>
                  </a:lnTo>
                  <a:lnTo>
                    <a:pt x="536" y="1161"/>
                  </a:lnTo>
                  <a:lnTo>
                    <a:pt x="534" y="1159"/>
                  </a:lnTo>
                  <a:lnTo>
                    <a:pt x="531" y="1159"/>
                  </a:lnTo>
                  <a:lnTo>
                    <a:pt x="520" y="1149"/>
                  </a:lnTo>
                  <a:lnTo>
                    <a:pt x="514" y="1142"/>
                  </a:lnTo>
                  <a:lnTo>
                    <a:pt x="511" y="1139"/>
                  </a:lnTo>
                  <a:lnTo>
                    <a:pt x="510" y="1136"/>
                  </a:lnTo>
                  <a:lnTo>
                    <a:pt x="508" y="1130"/>
                  </a:lnTo>
                  <a:lnTo>
                    <a:pt x="507" y="1123"/>
                  </a:lnTo>
                  <a:lnTo>
                    <a:pt x="507" y="1117"/>
                  </a:lnTo>
                  <a:lnTo>
                    <a:pt x="504" y="1112"/>
                  </a:lnTo>
                  <a:lnTo>
                    <a:pt x="498" y="1112"/>
                  </a:lnTo>
                  <a:lnTo>
                    <a:pt x="497" y="1106"/>
                  </a:lnTo>
                  <a:lnTo>
                    <a:pt x="497" y="1103"/>
                  </a:lnTo>
                  <a:lnTo>
                    <a:pt x="495" y="1097"/>
                  </a:lnTo>
                  <a:lnTo>
                    <a:pt x="495" y="1093"/>
                  </a:lnTo>
                  <a:lnTo>
                    <a:pt x="495" y="1087"/>
                  </a:lnTo>
                  <a:lnTo>
                    <a:pt x="494" y="1084"/>
                  </a:lnTo>
                  <a:lnTo>
                    <a:pt x="494" y="1081"/>
                  </a:lnTo>
                  <a:lnTo>
                    <a:pt x="485" y="1079"/>
                  </a:lnTo>
                  <a:lnTo>
                    <a:pt x="482" y="1076"/>
                  </a:lnTo>
                  <a:lnTo>
                    <a:pt x="481" y="1071"/>
                  </a:lnTo>
                  <a:lnTo>
                    <a:pt x="480" y="1067"/>
                  </a:lnTo>
                  <a:lnTo>
                    <a:pt x="477" y="1064"/>
                  </a:lnTo>
                  <a:lnTo>
                    <a:pt x="475" y="1064"/>
                  </a:lnTo>
                  <a:lnTo>
                    <a:pt x="474" y="1066"/>
                  </a:lnTo>
                  <a:lnTo>
                    <a:pt x="472" y="1067"/>
                  </a:lnTo>
                  <a:lnTo>
                    <a:pt x="471" y="1068"/>
                  </a:lnTo>
                  <a:lnTo>
                    <a:pt x="468" y="1067"/>
                  </a:lnTo>
                  <a:lnTo>
                    <a:pt x="468" y="1060"/>
                  </a:lnTo>
                  <a:lnTo>
                    <a:pt x="456" y="1054"/>
                  </a:lnTo>
                  <a:lnTo>
                    <a:pt x="451" y="1053"/>
                  </a:lnTo>
                  <a:lnTo>
                    <a:pt x="446" y="1051"/>
                  </a:lnTo>
                  <a:lnTo>
                    <a:pt x="444" y="1051"/>
                  </a:lnTo>
                  <a:lnTo>
                    <a:pt x="444" y="1053"/>
                  </a:lnTo>
                  <a:lnTo>
                    <a:pt x="444" y="1054"/>
                  </a:lnTo>
                  <a:lnTo>
                    <a:pt x="441" y="1054"/>
                  </a:lnTo>
                  <a:lnTo>
                    <a:pt x="441" y="1047"/>
                  </a:lnTo>
                  <a:lnTo>
                    <a:pt x="441" y="1041"/>
                  </a:lnTo>
                  <a:lnTo>
                    <a:pt x="441" y="1037"/>
                  </a:lnTo>
                  <a:lnTo>
                    <a:pt x="438" y="1031"/>
                  </a:lnTo>
                  <a:lnTo>
                    <a:pt x="432" y="1028"/>
                  </a:lnTo>
                  <a:lnTo>
                    <a:pt x="435" y="1027"/>
                  </a:lnTo>
                  <a:lnTo>
                    <a:pt x="438" y="1025"/>
                  </a:lnTo>
                  <a:lnTo>
                    <a:pt x="438" y="1024"/>
                  </a:lnTo>
                  <a:lnTo>
                    <a:pt x="428" y="1014"/>
                  </a:lnTo>
                  <a:lnTo>
                    <a:pt x="420" y="1007"/>
                  </a:lnTo>
                  <a:lnTo>
                    <a:pt x="418" y="1004"/>
                  </a:lnTo>
                  <a:lnTo>
                    <a:pt x="416" y="1001"/>
                  </a:lnTo>
                  <a:lnTo>
                    <a:pt x="416" y="997"/>
                  </a:lnTo>
                  <a:lnTo>
                    <a:pt x="418" y="992"/>
                  </a:lnTo>
                  <a:lnTo>
                    <a:pt x="419" y="988"/>
                  </a:lnTo>
                  <a:lnTo>
                    <a:pt x="422" y="985"/>
                  </a:lnTo>
                  <a:lnTo>
                    <a:pt x="408" y="979"/>
                  </a:lnTo>
                  <a:lnTo>
                    <a:pt x="409" y="976"/>
                  </a:lnTo>
                  <a:lnTo>
                    <a:pt x="410" y="975"/>
                  </a:lnTo>
                  <a:lnTo>
                    <a:pt x="410" y="969"/>
                  </a:lnTo>
                  <a:lnTo>
                    <a:pt x="410" y="963"/>
                  </a:lnTo>
                  <a:lnTo>
                    <a:pt x="412" y="961"/>
                  </a:lnTo>
                  <a:lnTo>
                    <a:pt x="413" y="959"/>
                  </a:lnTo>
                  <a:lnTo>
                    <a:pt x="412" y="959"/>
                  </a:lnTo>
                  <a:lnTo>
                    <a:pt x="410" y="959"/>
                  </a:lnTo>
                  <a:lnTo>
                    <a:pt x="408" y="958"/>
                  </a:lnTo>
                  <a:lnTo>
                    <a:pt x="405" y="956"/>
                  </a:lnTo>
                  <a:lnTo>
                    <a:pt x="406" y="958"/>
                  </a:lnTo>
                  <a:lnTo>
                    <a:pt x="406" y="961"/>
                  </a:lnTo>
                  <a:lnTo>
                    <a:pt x="406" y="962"/>
                  </a:lnTo>
                  <a:lnTo>
                    <a:pt x="405" y="963"/>
                  </a:lnTo>
                  <a:lnTo>
                    <a:pt x="402" y="965"/>
                  </a:lnTo>
                  <a:lnTo>
                    <a:pt x="399" y="959"/>
                  </a:lnTo>
                  <a:lnTo>
                    <a:pt x="395" y="953"/>
                  </a:lnTo>
                  <a:lnTo>
                    <a:pt x="390" y="948"/>
                  </a:lnTo>
                  <a:lnTo>
                    <a:pt x="389" y="943"/>
                  </a:lnTo>
                  <a:lnTo>
                    <a:pt x="387" y="939"/>
                  </a:lnTo>
                  <a:lnTo>
                    <a:pt x="386" y="936"/>
                  </a:lnTo>
                  <a:lnTo>
                    <a:pt x="386" y="930"/>
                  </a:lnTo>
                  <a:lnTo>
                    <a:pt x="386" y="923"/>
                  </a:lnTo>
                  <a:lnTo>
                    <a:pt x="384" y="920"/>
                  </a:lnTo>
                  <a:lnTo>
                    <a:pt x="383" y="916"/>
                  </a:lnTo>
                  <a:lnTo>
                    <a:pt x="379" y="912"/>
                  </a:lnTo>
                  <a:lnTo>
                    <a:pt x="376" y="909"/>
                  </a:lnTo>
                  <a:lnTo>
                    <a:pt x="374" y="907"/>
                  </a:lnTo>
                  <a:lnTo>
                    <a:pt x="379" y="896"/>
                  </a:lnTo>
                  <a:lnTo>
                    <a:pt x="383" y="883"/>
                  </a:lnTo>
                  <a:lnTo>
                    <a:pt x="382" y="881"/>
                  </a:lnTo>
                  <a:lnTo>
                    <a:pt x="382" y="878"/>
                  </a:lnTo>
                  <a:lnTo>
                    <a:pt x="382" y="871"/>
                  </a:lnTo>
                  <a:lnTo>
                    <a:pt x="383" y="863"/>
                  </a:lnTo>
                  <a:lnTo>
                    <a:pt x="379" y="860"/>
                  </a:lnTo>
                  <a:lnTo>
                    <a:pt x="376" y="858"/>
                  </a:lnTo>
                  <a:lnTo>
                    <a:pt x="374" y="857"/>
                  </a:lnTo>
                  <a:lnTo>
                    <a:pt x="373" y="850"/>
                  </a:lnTo>
                  <a:lnTo>
                    <a:pt x="372" y="841"/>
                  </a:lnTo>
                  <a:lnTo>
                    <a:pt x="373" y="834"/>
                  </a:lnTo>
                  <a:lnTo>
                    <a:pt x="374" y="825"/>
                  </a:lnTo>
                  <a:lnTo>
                    <a:pt x="377" y="808"/>
                  </a:lnTo>
                  <a:lnTo>
                    <a:pt x="379" y="801"/>
                  </a:lnTo>
                  <a:lnTo>
                    <a:pt x="380" y="793"/>
                  </a:lnTo>
                  <a:lnTo>
                    <a:pt x="380" y="783"/>
                  </a:lnTo>
                  <a:lnTo>
                    <a:pt x="379" y="773"/>
                  </a:lnTo>
                  <a:lnTo>
                    <a:pt x="377" y="765"/>
                  </a:lnTo>
                  <a:lnTo>
                    <a:pt x="377" y="757"/>
                  </a:lnTo>
                  <a:lnTo>
                    <a:pt x="379" y="753"/>
                  </a:lnTo>
                  <a:lnTo>
                    <a:pt x="380" y="747"/>
                  </a:lnTo>
                  <a:lnTo>
                    <a:pt x="382" y="742"/>
                  </a:lnTo>
                  <a:lnTo>
                    <a:pt x="383" y="736"/>
                  </a:lnTo>
                  <a:lnTo>
                    <a:pt x="383" y="733"/>
                  </a:lnTo>
                  <a:lnTo>
                    <a:pt x="382" y="732"/>
                  </a:lnTo>
                  <a:lnTo>
                    <a:pt x="380" y="727"/>
                  </a:lnTo>
                  <a:lnTo>
                    <a:pt x="374" y="720"/>
                  </a:lnTo>
                  <a:lnTo>
                    <a:pt x="370" y="713"/>
                  </a:lnTo>
                  <a:lnTo>
                    <a:pt x="366" y="709"/>
                  </a:lnTo>
                  <a:lnTo>
                    <a:pt x="366" y="704"/>
                  </a:lnTo>
                  <a:lnTo>
                    <a:pt x="364" y="700"/>
                  </a:lnTo>
                  <a:lnTo>
                    <a:pt x="364" y="697"/>
                  </a:lnTo>
                  <a:lnTo>
                    <a:pt x="363" y="694"/>
                  </a:lnTo>
                  <a:lnTo>
                    <a:pt x="383" y="697"/>
                  </a:lnTo>
                  <a:lnTo>
                    <a:pt x="399" y="700"/>
                  </a:lnTo>
                  <a:lnTo>
                    <a:pt x="402" y="694"/>
                  </a:lnTo>
                  <a:lnTo>
                    <a:pt x="403" y="690"/>
                  </a:lnTo>
                  <a:lnTo>
                    <a:pt x="403" y="688"/>
                  </a:lnTo>
                  <a:lnTo>
                    <a:pt x="403" y="687"/>
                  </a:lnTo>
                  <a:lnTo>
                    <a:pt x="405" y="683"/>
                  </a:lnTo>
                  <a:lnTo>
                    <a:pt x="406" y="680"/>
                  </a:lnTo>
                  <a:lnTo>
                    <a:pt x="406" y="677"/>
                  </a:lnTo>
                  <a:lnTo>
                    <a:pt x="405" y="675"/>
                  </a:lnTo>
                  <a:lnTo>
                    <a:pt x="403" y="673"/>
                  </a:lnTo>
                  <a:lnTo>
                    <a:pt x="402" y="670"/>
                  </a:lnTo>
                  <a:lnTo>
                    <a:pt x="400" y="668"/>
                  </a:lnTo>
                  <a:lnTo>
                    <a:pt x="397" y="667"/>
                  </a:lnTo>
                  <a:lnTo>
                    <a:pt x="393" y="664"/>
                  </a:lnTo>
                  <a:lnTo>
                    <a:pt x="389" y="661"/>
                  </a:lnTo>
                  <a:lnTo>
                    <a:pt x="390" y="657"/>
                  </a:lnTo>
                  <a:lnTo>
                    <a:pt x="392" y="655"/>
                  </a:lnTo>
                  <a:lnTo>
                    <a:pt x="392" y="654"/>
                  </a:lnTo>
                  <a:lnTo>
                    <a:pt x="392" y="652"/>
                  </a:lnTo>
                  <a:lnTo>
                    <a:pt x="386" y="657"/>
                  </a:lnTo>
                  <a:lnTo>
                    <a:pt x="383" y="658"/>
                  </a:lnTo>
                  <a:lnTo>
                    <a:pt x="382" y="658"/>
                  </a:lnTo>
                  <a:lnTo>
                    <a:pt x="380" y="658"/>
                  </a:lnTo>
                  <a:lnTo>
                    <a:pt x="379" y="657"/>
                  </a:lnTo>
                  <a:lnTo>
                    <a:pt x="380" y="655"/>
                  </a:lnTo>
                  <a:lnTo>
                    <a:pt x="383" y="652"/>
                  </a:lnTo>
                  <a:lnTo>
                    <a:pt x="380" y="647"/>
                  </a:lnTo>
                  <a:lnTo>
                    <a:pt x="369" y="644"/>
                  </a:lnTo>
                  <a:lnTo>
                    <a:pt x="366" y="642"/>
                  </a:lnTo>
                  <a:lnTo>
                    <a:pt x="364" y="642"/>
                  </a:lnTo>
                  <a:lnTo>
                    <a:pt x="364" y="639"/>
                  </a:lnTo>
                  <a:lnTo>
                    <a:pt x="360" y="631"/>
                  </a:lnTo>
                  <a:lnTo>
                    <a:pt x="357" y="634"/>
                  </a:lnTo>
                  <a:lnTo>
                    <a:pt x="354" y="635"/>
                  </a:lnTo>
                  <a:lnTo>
                    <a:pt x="353" y="637"/>
                  </a:lnTo>
                  <a:lnTo>
                    <a:pt x="356" y="637"/>
                  </a:lnTo>
                  <a:lnTo>
                    <a:pt x="353" y="637"/>
                  </a:lnTo>
                  <a:lnTo>
                    <a:pt x="336" y="639"/>
                  </a:lnTo>
                  <a:lnTo>
                    <a:pt x="356" y="642"/>
                  </a:lnTo>
                  <a:lnTo>
                    <a:pt x="354" y="644"/>
                  </a:lnTo>
                  <a:lnTo>
                    <a:pt x="353" y="647"/>
                  </a:lnTo>
                  <a:lnTo>
                    <a:pt x="360" y="658"/>
                  </a:lnTo>
                  <a:lnTo>
                    <a:pt x="363" y="660"/>
                  </a:lnTo>
                  <a:lnTo>
                    <a:pt x="366" y="661"/>
                  </a:lnTo>
                  <a:lnTo>
                    <a:pt x="372" y="662"/>
                  </a:lnTo>
                  <a:lnTo>
                    <a:pt x="377" y="664"/>
                  </a:lnTo>
                  <a:lnTo>
                    <a:pt x="383" y="667"/>
                  </a:lnTo>
                  <a:lnTo>
                    <a:pt x="386" y="671"/>
                  </a:lnTo>
                  <a:lnTo>
                    <a:pt x="392" y="678"/>
                  </a:lnTo>
                  <a:lnTo>
                    <a:pt x="400" y="691"/>
                  </a:lnTo>
                  <a:lnTo>
                    <a:pt x="397" y="691"/>
                  </a:lnTo>
                  <a:lnTo>
                    <a:pt x="390" y="691"/>
                  </a:lnTo>
                  <a:lnTo>
                    <a:pt x="383" y="693"/>
                  </a:lnTo>
                  <a:lnTo>
                    <a:pt x="374" y="691"/>
                  </a:lnTo>
                  <a:lnTo>
                    <a:pt x="370" y="690"/>
                  </a:lnTo>
                  <a:lnTo>
                    <a:pt x="366" y="688"/>
                  </a:lnTo>
                  <a:lnTo>
                    <a:pt x="364" y="687"/>
                  </a:lnTo>
                  <a:lnTo>
                    <a:pt x="363" y="685"/>
                  </a:lnTo>
                  <a:lnTo>
                    <a:pt x="363" y="681"/>
                  </a:lnTo>
                  <a:lnTo>
                    <a:pt x="363" y="677"/>
                  </a:lnTo>
                  <a:lnTo>
                    <a:pt x="361" y="674"/>
                  </a:lnTo>
                  <a:lnTo>
                    <a:pt x="360" y="673"/>
                  </a:lnTo>
                  <a:lnTo>
                    <a:pt x="359" y="671"/>
                  </a:lnTo>
                  <a:lnTo>
                    <a:pt x="359" y="675"/>
                  </a:lnTo>
                  <a:lnTo>
                    <a:pt x="350" y="667"/>
                  </a:lnTo>
                  <a:lnTo>
                    <a:pt x="344" y="662"/>
                  </a:lnTo>
                  <a:lnTo>
                    <a:pt x="343" y="661"/>
                  </a:lnTo>
                  <a:lnTo>
                    <a:pt x="341" y="661"/>
                  </a:lnTo>
                  <a:lnTo>
                    <a:pt x="338" y="661"/>
                  </a:lnTo>
                  <a:lnTo>
                    <a:pt x="337" y="662"/>
                  </a:lnTo>
                  <a:lnTo>
                    <a:pt x="334" y="664"/>
                  </a:lnTo>
                  <a:lnTo>
                    <a:pt x="330" y="664"/>
                  </a:lnTo>
                  <a:lnTo>
                    <a:pt x="333" y="661"/>
                  </a:lnTo>
                  <a:lnTo>
                    <a:pt x="333" y="652"/>
                  </a:lnTo>
                  <a:lnTo>
                    <a:pt x="325" y="651"/>
                  </a:lnTo>
                  <a:lnTo>
                    <a:pt x="321" y="651"/>
                  </a:lnTo>
                  <a:lnTo>
                    <a:pt x="318" y="651"/>
                  </a:lnTo>
                  <a:lnTo>
                    <a:pt x="312" y="652"/>
                  </a:lnTo>
                  <a:lnTo>
                    <a:pt x="305" y="652"/>
                  </a:lnTo>
                  <a:lnTo>
                    <a:pt x="302" y="641"/>
                  </a:lnTo>
                  <a:lnTo>
                    <a:pt x="302" y="638"/>
                  </a:lnTo>
                  <a:lnTo>
                    <a:pt x="300" y="631"/>
                  </a:lnTo>
                  <a:lnTo>
                    <a:pt x="302" y="631"/>
                  </a:lnTo>
                  <a:lnTo>
                    <a:pt x="305" y="631"/>
                  </a:lnTo>
                  <a:lnTo>
                    <a:pt x="311" y="631"/>
                  </a:lnTo>
                  <a:lnTo>
                    <a:pt x="311" y="612"/>
                  </a:lnTo>
                  <a:lnTo>
                    <a:pt x="311" y="598"/>
                  </a:lnTo>
                  <a:lnTo>
                    <a:pt x="308" y="595"/>
                  </a:lnTo>
                  <a:lnTo>
                    <a:pt x="302" y="592"/>
                  </a:lnTo>
                  <a:lnTo>
                    <a:pt x="291" y="586"/>
                  </a:lnTo>
                  <a:lnTo>
                    <a:pt x="291" y="589"/>
                  </a:lnTo>
                  <a:lnTo>
                    <a:pt x="292" y="590"/>
                  </a:lnTo>
                  <a:lnTo>
                    <a:pt x="291" y="592"/>
                  </a:lnTo>
                  <a:lnTo>
                    <a:pt x="289" y="592"/>
                  </a:lnTo>
                  <a:lnTo>
                    <a:pt x="289" y="589"/>
                  </a:lnTo>
                  <a:lnTo>
                    <a:pt x="289" y="586"/>
                  </a:lnTo>
                  <a:lnTo>
                    <a:pt x="288" y="585"/>
                  </a:lnTo>
                  <a:lnTo>
                    <a:pt x="287" y="583"/>
                  </a:lnTo>
                  <a:lnTo>
                    <a:pt x="287" y="582"/>
                  </a:lnTo>
                  <a:lnTo>
                    <a:pt x="284" y="580"/>
                  </a:lnTo>
                  <a:lnTo>
                    <a:pt x="282" y="579"/>
                  </a:lnTo>
                  <a:lnTo>
                    <a:pt x="282" y="578"/>
                  </a:lnTo>
                  <a:lnTo>
                    <a:pt x="284" y="575"/>
                  </a:lnTo>
                  <a:lnTo>
                    <a:pt x="289" y="575"/>
                  </a:lnTo>
                  <a:lnTo>
                    <a:pt x="289" y="567"/>
                  </a:lnTo>
                  <a:lnTo>
                    <a:pt x="291" y="562"/>
                  </a:lnTo>
                  <a:lnTo>
                    <a:pt x="289" y="563"/>
                  </a:lnTo>
                  <a:lnTo>
                    <a:pt x="287" y="563"/>
                  </a:lnTo>
                  <a:lnTo>
                    <a:pt x="284" y="563"/>
                  </a:lnTo>
                  <a:lnTo>
                    <a:pt x="281" y="565"/>
                  </a:lnTo>
                  <a:lnTo>
                    <a:pt x="281" y="567"/>
                  </a:lnTo>
                  <a:lnTo>
                    <a:pt x="282" y="566"/>
                  </a:lnTo>
                  <a:lnTo>
                    <a:pt x="284" y="566"/>
                  </a:lnTo>
                  <a:lnTo>
                    <a:pt x="284" y="567"/>
                  </a:lnTo>
                  <a:lnTo>
                    <a:pt x="282" y="569"/>
                  </a:lnTo>
                  <a:lnTo>
                    <a:pt x="281" y="573"/>
                  </a:lnTo>
                  <a:lnTo>
                    <a:pt x="275" y="573"/>
                  </a:lnTo>
                  <a:lnTo>
                    <a:pt x="274" y="573"/>
                  </a:lnTo>
                  <a:lnTo>
                    <a:pt x="275" y="572"/>
                  </a:lnTo>
                  <a:lnTo>
                    <a:pt x="278" y="570"/>
                  </a:lnTo>
                  <a:lnTo>
                    <a:pt x="274" y="567"/>
                  </a:lnTo>
                  <a:lnTo>
                    <a:pt x="269" y="565"/>
                  </a:lnTo>
                  <a:lnTo>
                    <a:pt x="269" y="542"/>
                  </a:lnTo>
                  <a:lnTo>
                    <a:pt x="261" y="540"/>
                  </a:lnTo>
                  <a:lnTo>
                    <a:pt x="262" y="539"/>
                  </a:lnTo>
                  <a:lnTo>
                    <a:pt x="264" y="536"/>
                  </a:lnTo>
                  <a:lnTo>
                    <a:pt x="264" y="531"/>
                  </a:lnTo>
                  <a:lnTo>
                    <a:pt x="266" y="531"/>
                  </a:lnTo>
                  <a:lnTo>
                    <a:pt x="266" y="530"/>
                  </a:lnTo>
                  <a:lnTo>
                    <a:pt x="266" y="526"/>
                  </a:lnTo>
                  <a:lnTo>
                    <a:pt x="261" y="524"/>
                  </a:lnTo>
                  <a:lnTo>
                    <a:pt x="258" y="524"/>
                  </a:lnTo>
                  <a:lnTo>
                    <a:pt x="256" y="523"/>
                  </a:lnTo>
                  <a:lnTo>
                    <a:pt x="255" y="520"/>
                  </a:lnTo>
                  <a:lnTo>
                    <a:pt x="255" y="517"/>
                  </a:lnTo>
                  <a:lnTo>
                    <a:pt x="253" y="514"/>
                  </a:lnTo>
                  <a:lnTo>
                    <a:pt x="256" y="511"/>
                  </a:lnTo>
                  <a:lnTo>
                    <a:pt x="259" y="508"/>
                  </a:lnTo>
                  <a:lnTo>
                    <a:pt x="258" y="501"/>
                  </a:lnTo>
                  <a:lnTo>
                    <a:pt x="258" y="498"/>
                  </a:lnTo>
                  <a:lnTo>
                    <a:pt x="256" y="500"/>
                  </a:lnTo>
                  <a:lnTo>
                    <a:pt x="256" y="503"/>
                  </a:lnTo>
                  <a:lnTo>
                    <a:pt x="256" y="508"/>
                  </a:lnTo>
                  <a:lnTo>
                    <a:pt x="253" y="507"/>
                  </a:lnTo>
                  <a:lnTo>
                    <a:pt x="252" y="507"/>
                  </a:lnTo>
                  <a:lnTo>
                    <a:pt x="251" y="508"/>
                  </a:lnTo>
                  <a:lnTo>
                    <a:pt x="248" y="508"/>
                  </a:lnTo>
                  <a:lnTo>
                    <a:pt x="245" y="498"/>
                  </a:lnTo>
                  <a:lnTo>
                    <a:pt x="242" y="490"/>
                  </a:lnTo>
                  <a:lnTo>
                    <a:pt x="240" y="493"/>
                  </a:lnTo>
                  <a:lnTo>
                    <a:pt x="240" y="495"/>
                  </a:lnTo>
                  <a:lnTo>
                    <a:pt x="239" y="497"/>
                  </a:lnTo>
                  <a:lnTo>
                    <a:pt x="236" y="498"/>
                  </a:lnTo>
                  <a:lnTo>
                    <a:pt x="236" y="485"/>
                  </a:lnTo>
                  <a:lnTo>
                    <a:pt x="236" y="475"/>
                  </a:lnTo>
                  <a:lnTo>
                    <a:pt x="233" y="478"/>
                  </a:lnTo>
                  <a:lnTo>
                    <a:pt x="230" y="478"/>
                  </a:lnTo>
                  <a:lnTo>
                    <a:pt x="230" y="477"/>
                  </a:lnTo>
                  <a:lnTo>
                    <a:pt x="232" y="475"/>
                  </a:lnTo>
                  <a:lnTo>
                    <a:pt x="233" y="472"/>
                  </a:lnTo>
                  <a:lnTo>
                    <a:pt x="230" y="472"/>
                  </a:lnTo>
                  <a:lnTo>
                    <a:pt x="228" y="471"/>
                  </a:lnTo>
                  <a:lnTo>
                    <a:pt x="222" y="468"/>
                  </a:lnTo>
                  <a:lnTo>
                    <a:pt x="222" y="475"/>
                  </a:lnTo>
                  <a:lnTo>
                    <a:pt x="220" y="474"/>
                  </a:lnTo>
                  <a:lnTo>
                    <a:pt x="219" y="472"/>
                  </a:lnTo>
                  <a:lnTo>
                    <a:pt x="217" y="472"/>
                  </a:lnTo>
                  <a:lnTo>
                    <a:pt x="217" y="470"/>
                  </a:lnTo>
                  <a:lnTo>
                    <a:pt x="219" y="468"/>
                  </a:lnTo>
                  <a:lnTo>
                    <a:pt x="222" y="465"/>
                  </a:lnTo>
                  <a:lnTo>
                    <a:pt x="220" y="461"/>
                  </a:lnTo>
                  <a:lnTo>
                    <a:pt x="220" y="454"/>
                  </a:lnTo>
                  <a:lnTo>
                    <a:pt x="212" y="454"/>
                  </a:lnTo>
                  <a:lnTo>
                    <a:pt x="210" y="451"/>
                  </a:lnTo>
                  <a:lnTo>
                    <a:pt x="210" y="449"/>
                  </a:lnTo>
                  <a:lnTo>
                    <a:pt x="209" y="446"/>
                  </a:lnTo>
                  <a:lnTo>
                    <a:pt x="209" y="442"/>
                  </a:lnTo>
                  <a:lnTo>
                    <a:pt x="209" y="439"/>
                  </a:lnTo>
                  <a:lnTo>
                    <a:pt x="209" y="436"/>
                  </a:lnTo>
                  <a:lnTo>
                    <a:pt x="206" y="435"/>
                  </a:lnTo>
                  <a:lnTo>
                    <a:pt x="204" y="432"/>
                  </a:lnTo>
                  <a:lnTo>
                    <a:pt x="203" y="429"/>
                  </a:lnTo>
                  <a:lnTo>
                    <a:pt x="206" y="426"/>
                  </a:lnTo>
                  <a:lnTo>
                    <a:pt x="207" y="425"/>
                  </a:lnTo>
                  <a:lnTo>
                    <a:pt x="206" y="423"/>
                  </a:lnTo>
                  <a:lnTo>
                    <a:pt x="204" y="423"/>
                  </a:lnTo>
                  <a:lnTo>
                    <a:pt x="202" y="423"/>
                  </a:lnTo>
                  <a:lnTo>
                    <a:pt x="200" y="423"/>
                  </a:lnTo>
                  <a:lnTo>
                    <a:pt x="197" y="423"/>
                  </a:lnTo>
                  <a:lnTo>
                    <a:pt x="197" y="418"/>
                  </a:lnTo>
                  <a:lnTo>
                    <a:pt x="193" y="418"/>
                  </a:lnTo>
                  <a:lnTo>
                    <a:pt x="189" y="418"/>
                  </a:lnTo>
                  <a:lnTo>
                    <a:pt x="184" y="409"/>
                  </a:lnTo>
                  <a:lnTo>
                    <a:pt x="179" y="402"/>
                  </a:lnTo>
                  <a:lnTo>
                    <a:pt x="177" y="402"/>
                  </a:lnTo>
                  <a:lnTo>
                    <a:pt x="177" y="405"/>
                  </a:lnTo>
                  <a:lnTo>
                    <a:pt x="176" y="410"/>
                  </a:lnTo>
                  <a:lnTo>
                    <a:pt x="177" y="416"/>
                  </a:lnTo>
                  <a:lnTo>
                    <a:pt x="177" y="419"/>
                  </a:lnTo>
                  <a:lnTo>
                    <a:pt x="179" y="421"/>
                  </a:lnTo>
                  <a:lnTo>
                    <a:pt x="176" y="421"/>
                  </a:lnTo>
                  <a:lnTo>
                    <a:pt x="176" y="419"/>
                  </a:lnTo>
                  <a:lnTo>
                    <a:pt x="176" y="418"/>
                  </a:lnTo>
                  <a:lnTo>
                    <a:pt x="176" y="415"/>
                  </a:lnTo>
                  <a:lnTo>
                    <a:pt x="167" y="418"/>
                  </a:lnTo>
                  <a:lnTo>
                    <a:pt x="164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60" y="422"/>
                  </a:lnTo>
                  <a:lnTo>
                    <a:pt x="167" y="422"/>
                  </a:lnTo>
                  <a:lnTo>
                    <a:pt x="173" y="423"/>
                  </a:lnTo>
                  <a:lnTo>
                    <a:pt x="176" y="425"/>
                  </a:lnTo>
                  <a:lnTo>
                    <a:pt x="179" y="426"/>
                  </a:lnTo>
                  <a:lnTo>
                    <a:pt x="179" y="428"/>
                  </a:lnTo>
                  <a:lnTo>
                    <a:pt x="179" y="429"/>
                  </a:lnTo>
                  <a:lnTo>
                    <a:pt x="179" y="432"/>
                  </a:lnTo>
                  <a:lnTo>
                    <a:pt x="179" y="435"/>
                  </a:lnTo>
                  <a:lnTo>
                    <a:pt x="184" y="435"/>
                  </a:lnTo>
                  <a:lnTo>
                    <a:pt x="187" y="442"/>
                  </a:lnTo>
                  <a:lnTo>
                    <a:pt x="179" y="448"/>
                  </a:lnTo>
                  <a:lnTo>
                    <a:pt x="183" y="449"/>
                  </a:lnTo>
                  <a:lnTo>
                    <a:pt x="187" y="451"/>
                  </a:lnTo>
                  <a:lnTo>
                    <a:pt x="187" y="454"/>
                  </a:lnTo>
                  <a:lnTo>
                    <a:pt x="187" y="458"/>
                  </a:lnTo>
                  <a:lnTo>
                    <a:pt x="189" y="462"/>
                  </a:lnTo>
                  <a:lnTo>
                    <a:pt x="189" y="464"/>
                  </a:lnTo>
                  <a:lnTo>
                    <a:pt x="189" y="465"/>
                  </a:lnTo>
                  <a:lnTo>
                    <a:pt x="200" y="468"/>
                  </a:lnTo>
                  <a:lnTo>
                    <a:pt x="200" y="457"/>
                  </a:lnTo>
                  <a:lnTo>
                    <a:pt x="206" y="457"/>
                  </a:lnTo>
                  <a:lnTo>
                    <a:pt x="209" y="458"/>
                  </a:lnTo>
                  <a:lnTo>
                    <a:pt x="210" y="458"/>
                  </a:lnTo>
                  <a:lnTo>
                    <a:pt x="209" y="459"/>
                  </a:lnTo>
                  <a:lnTo>
                    <a:pt x="215" y="459"/>
                  </a:lnTo>
                  <a:lnTo>
                    <a:pt x="213" y="464"/>
                  </a:lnTo>
                  <a:lnTo>
                    <a:pt x="212" y="468"/>
                  </a:lnTo>
                  <a:lnTo>
                    <a:pt x="212" y="475"/>
                  </a:lnTo>
                  <a:lnTo>
                    <a:pt x="206" y="475"/>
                  </a:lnTo>
                  <a:lnTo>
                    <a:pt x="206" y="474"/>
                  </a:lnTo>
                  <a:lnTo>
                    <a:pt x="206" y="472"/>
                  </a:lnTo>
                  <a:lnTo>
                    <a:pt x="203" y="472"/>
                  </a:lnTo>
                  <a:lnTo>
                    <a:pt x="206" y="484"/>
                  </a:lnTo>
                  <a:lnTo>
                    <a:pt x="204" y="484"/>
                  </a:lnTo>
                  <a:lnTo>
                    <a:pt x="202" y="482"/>
                  </a:lnTo>
                  <a:lnTo>
                    <a:pt x="197" y="481"/>
                  </a:lnTo>
                  <a:lnTo>
                    <a:pt x="197" y="480"/>
                  </a:lnTo>
                  <a:lnTo>
                    <a:pt x="199" y="478"/>
                  </a:lnTo>
                  <a:lnTo>
                    <a:pt x="200" y="475"/>
                  </a:lnTo>
                  <a:lnTo>
                    <a:pt x="196" y="472"/>
                  </a:lnTo>
                  <a:lnTo>
                    <a:pt x="192" y="471"/>
                  </a:lnTo>
                  <a:lnTo>
                    <a:pt x="192" y="474"/>
                  </a:lnTo>
                  <a:lnTo>
                    <a:pt x="193" y="475"/>
                  </a:lnTo>
                  <a:lnTo>
                    <a:pt x="193" y="477"/>
                  </a:lnTo>
                  <a:lnTo>
                    <a:pt x="192" y="478"/>
                  </a:lnTo>
                  <a:lnTo>
                    <a:pt x="189" y="478"/>
                  </a:lnTo>
                  <a:lnTo>
                    <a:pt x="187" y="475"/>
                  </a:lnTo>
                  <a:lnTo>
                    <a:pt x="186" y="474"/>
                  </a:lnTo>
                  <a:lnTo>
                    <a:pt x="186" y="472"/>
                  </a:lnTo>
                  <a:lnTo>
                    <a:pt x="184" y="472"/>
                  </a:lnTo>
                  <a:lnTo>
                    <a:pt x="176" y="464"/>
                  </a:lnTo>
                  <a:lnTo>
                    <a:pt x="173" y="458"/>
                  </a:lnTo>
                  <a:lnTo>
                    <a:pt x="170" y="454"/>
                  </a:lnTo>
                  <a:lnTo>
                    <a:pt x="170" y="451"/>
                  </a:lnTo>
                  <a:lnTo>
                    <a:pt x="170" y="449"/>
                  </a:lnTo>
                  <a:lnTo>
                    <a:pt x="170" y="448"/>
                  </a:lnTo>
                  <a:lnTo>
                    <a:pt x="170" y="446"/>
                  </a:lnTo>
                  <a:lnTo>
                    <a:pt x="170" y="445"/>
                  </a:lnTo>
                  <a:lnTo>
                    <a:pt x="156" y="436"/>
                  </a:lnTo>
                  <a:lnTo>
                    <a:pt x="156" y="435"/>
                  </a:lnTo>
                  <a:lnTo>
                    <a:pt x="156" y="432"/>
                  </a:lnTo>
                  <a:lnTo>
                    <a:pt x="157" y="429"/>
                  </a:lnTo>
                  <a:lnTo>
                    <a:pt x="156" y="426"/>
                  </a:lnTo>
                  <a:lnTo>
                    <a:pt x="153" y="428"/>
                  </a:lnTo>
                  <a:lnTo>
                    <a:pt x="151" y="429"/>
                  </a:lnTo>
                  <a:lnTo>
                    <a:pt x="150" y="428"/>
                  </a:lnTo>
                  <a:lnTo>
                    <a:pt x="151" y="426"/>
                  </a:lnTo>
                  <a:lnTo>
                    <a:pt x="154" y="423"/>
                  </a:lnTo>
                  <a:lnTo>
                    <a:pt x="151" y="422"/>
                  </a:lnTo>
                  <a:lnTo>
                    <a:pt x="150" y="422"/>
                  </a:lnTo>
                  <a:lnTo>
                    <a:pt x="145" y="421"/>
                  </a:lnTo>
                  <a:lnTo>
                    <a:pt x="145" y="412"/>
                  </a:lnTo>
                  <a:lnTo>
                    <a:pt x="144" y="412"/>
                  </a:lnTo>
                  <a:lnTo>
                    <a:pt x="143" y="412"/>
                  </a:lnTo>
                  <a:lnTo>
                    <a:pt x="140" y="412"/>
                  </a:lnTo>
                  <a:lnTo>
                    <a:pt x="137" y="415"/>
                  </a:lnTo>
                  <a:lnTo>
                    <a:pt x="125" y="399"/>
                  </a:lnTo>
                  <a:lnTo>
                    <a:pt x="120" y="399"/>
                  </a:lnTo>
                  <a:lnTo>
                    <a:pt x="120" y="393"/>
                  </a:lnTo>
                  <a:lnTo>
                    <a:pt x="121" y="389"/>
                  </a:lnTo>
                  <a:lnTo>
                    <a:pt x="122" y="385"/>
                  </a:lnTo>
                  <a:lnTo>
                    <a:pt x="122" y="382"/>
                  </a:lnTo>
                  <a:lnTo>
                    <a:pt x="118" y="382"/>
                  </a:lnTo>
                  <a:lnTo>
                    <a:pt x="115" y="382"/>
                  </a:lnTo>
                  <a:lnTo>
                    <a:pt x="115" y="390"/>
                  </a:lnTo>
                  <a:lnTo>
                    <a:pt x="111" y="389"/>
                  </a:lnTo>
                  <a:lnTo>
                    <a:pt x="105" y="387"/>
                  </a:lnTo>
                  <a:lnTo>
                    <a:pt x="99" y="385"/>
                  </a:lnTo>
                  <a:lnTo>
                    <a:pt x="95" y="382"/>
                  </a:lnTo>
                  <a:lnTo>
                    <a:pt x="98" y="367"/>
                  </a:lnTo>
                  <a:lnTo>
                    <a:pt x="96" y="369"/>
                  </a:lnTo>
                  <a:lnTo>
                    <a:pt x="95" y="370"/>
                  </a:lnTo>
                  <a:lnTo>
                    <a:pt x="92" y="373"/>
                  </a:lnTo>
                  <a:lnTo>
                    <a:pt x="89" y="374"/>
                  </a:lnTo>
                  <a:lnTo>
                    <a:pt x="86" y="374"/>
                  </a:lnTo>
                  <a:lnTo>
                    <a:pt x="79" y="373"/>
                  </a:lnTo>
                  <a:lnTo>
                    <a:pt x="72" y="372"/>
                  </a:lnTo>
                  <a:lnTo>
                    <a:pt x="65" y="367"/>
                  </a:lnTo>
                  <a:lnTo>
                    <a:pt x="52" y="362"/>
                  </a:lnTo>
                  <a:lnTo>
                    <a:pt x="45" y="359"/>
                  </a:lnTo>
                  <a:lnTo>
                    <a:pt x="40" y="357"/>
                  </a:lnTo>
                  <a:lnTo>
                    <a:pt x="30" y="357"/>
                  </a:lnTo>
                  <a:lnTo>
                    <a:pt x="23" y="359"/>
                  </a:lnTo>
                  <a:lnTo>
                    <a:pt x="16" y="360"/>
                  </a:lnTo>
                  <a:lnTo>
                    <a:pt x="12" y="360"/>
                  </a:lnTo>
                  <a:lnTo>
                    <a:pt x="7" y="360"/>
                  </a:lnTo>
                  <a:lnTo>
                    <a:pt x="7" y="357"/>
                  </a:lnTo>
                  <a:lnTo>
                    <a:pt x="3" y="356"/>
                  </a:lnTo>
                  <a:lnTo>
                    <a:pt x="0" y="356"/>
                  </a:lnTo>
                  <a:lnTo>
                    <a:pt x="0" y="42"/>
                  </a:lnTo>
                  <a:lnTo>
                    <a:pt x="1" y="45"/>
                  </a:lnTo>
                  <a:lnTo>
                    <a:pt x="9" y="45"/>
                  </a:lnTo>
                  <a:lnTo>
                    <a:pt x="17" y="45"/>
                  </a:lnTo>
                  <a:lnTo>
                    <a:pt x="17" y="36"/>
                  </a:lnTo>
                  <a:lnTo>
                    <a:pt x="27" y="36"/>
                  </a:lnTo>
                  <a:lnTo>
                    <a:pt x="32" y="38"/>
                  </a:lnTo>
                  <a:lnTo>
                    <a:pt x="36" y="39"/>
                  </a:lnTo>
                  <a:lnTo>
                    <a:pt x="45" y="42"/>
                  </a:lnTo>
                  <a:lnTo>
                    <a:pt x="53" y="46"/>
                  </a:lnTo>
                  <a:lnTo>
                    <a:pt x="62" y="51"/>
                  </a:lnTo>
                  <a:lnTo>
                    <a:pt x="71" y="53"/>
                  </a:lnTo>
                  <a:lnTo>
                    <a:pt x="75" y="53"/>
                  </a:lnTo>
                  <a:lnTo>
                    <a:pt x="78" y="52"/>
                  </a:lnTo>
                  <a:lnTo>
                    <a:pt x="82" y="51"/>
                  </a:lnTo>
                  <a:lnTo>
                    <a:pt x="88" y="49"/>
                  </a:lnTo>
                  <a:lnTo>
                    <a:pt x="91" y="49"/>
                  </a:lnTo>
                  <a:lnTo>
                    <a:pt x="95" y="51"/>
                  </a:lnTo>
                  <a:lnTo>
                    <a:pt x="96" y="52"/>
                  </a:lnTo>
                  <a:lnTo>
                    <a:pt x="98" y="56"/>
                  </a:lnTo>
                  <a:lnTo>
                    <a:pt x="101" y="58"/>
                  </a:lnTo>
                  <a:lnTo>
                    <a:pt x="105" y="61"/>
                  </a:lnTo>
                  <a:lnTo>
                    <a:pt x="117" y="65"/>
                  </a:lnTo>
                  <a:lnTo>
                    <a:pt x="137" y="72"/>
                  </a:lnTo>
                  <a:lnTo>
                    <a:pt x="140" y="78"/>
                  </a:lnTo>
                  <a:lnTo>
                    <a:pt x="144" y="79"/>
                  </a:lnTo>
                  <a:lnTo>
                    <a:pt x="147" y="79"/>
                  </a:lnTo>
                  <a:lnTo>
                    <a:pt x="150" y="79"/>
                  </a:lnTo>
                  <a:lnTo>
                    <a:pt x="154" y="81"/>
                  </a:lnTo>
                  <a:lnTo>
                    <a:pt x="156" y="89"/>
                  </a:lnTo>
                  <a:lnTo>
                    <a:pt x="158" y="89"/>
                  </a:lnTo>
                  <a:lnTo>
                    <a:pt x="161" y="89"/>
                  </a:lnTo>
                  <a:lnTo>
                    <a:pt x="163" y="88"/>
                  </a:lnTo>
                  <a:lnTo>
                    <a:pt x="164" y="88"/>
                  </a:lnTo>
                  <a:lnTo>
                    <a:pt x="164" y="87"/>
                  </a:lnTo>
                  <a:lnTo>
                    <a:pt x="161" y="84"/>
                  </a:lnTo>
                  <a:lnTo>
                    <a:pt x="160" y="82"/>
                  </a:lnTo>
                  <a:lnTo>
                    <a:pt x="156" y="81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3" y="76"/>
                  </a:lnTo>
                  <a:lnTo>
                    <a:pt x="154" y="75"/>
                  </a:lnTo>
                  <a:lnTo>
                    <a:pt x="154" y="72"/>
                  </a:lnTo>
                  <a:lnTo>
                    <a:pt x="163" y="74"/>
                  </a:lnTo>
                  <a:lnTo>
                    <a:pt x="167" y="75"/>
                  </a:lnTo>
                  <a:lnTo>
                    <a:pt x="170" y="75"/>
                  </a:lnTo>
                  <a:lnTo>
                    <a:pt x="171" y="74"/>
                  </a:lnTo>
                  <a:lnTo>
                    <a:pt x="171" y="72"/>
                  </a:lnTo>
                  <a:lnTo>
                    <a:pt x="170" y="69"/>
                  </a:lnTo>
                  <a:lnTo>
                    <a:pt x="170" y="68"/>
                  </a:lnTo>
                  <a:lnTo>
                    <a:pt x="171" y="66"/>
                  </a:lnTo>
                  <a:lnTo>
                    <a:pt x="173" y="66"/>
                  </a:lnTo>
                  <a:lnTo>
                    <a:pt x="176" y="66"/>
                  </a:lnTo>
                  <a:lnTo>
                    <a:pt x="176" y="69"/>
                  </a:lnTo>
                  <a:lnTo>
                    <a:pt x="177" y="71"/>
                  </a:lnTo>
                  <a:lnTo>
                    <a:pt x="179" y="69"/>
                  </a:lnTo>
                  <a:lnTo>
                    <a:pt x="180" y="65"/>
                  </a:lnTo>
                  <a:lnTo>
                    <a:pt x="180" y="62"/>
                  </a:lnTo>
                  <a:lnTo>
                    <a:pt x="180" y="58"/>
                  </a:lnTo>
                  <a:lnTo>
                    <a:pt x="181" y="53"/>
                  </a:lnTo>
                  <a:lnTo>
                    <a:pt x="184" y="55"/>
                  </a:lnTo>
                  <a:lnTo>
                    <a:pt x="186" y="56"/>
                  </a:lnTo>
                  <a:lnTo>
                    <a:pt x="192" y="58"/>
                  </a:lnTo>
                  <a:lnTo>
                    <a:pt x="192" y="62"/>
                  </a:lnTo>
                  <a:lnTo>
                    <a:pt x="192" y="66"/>
                  </a:lnTo>
                  <a:lnTo>
                    <a:pt x="194" y="66"/>
                  </a:lnTo>
                  <a:lnTo>
                    <a:pt x="197" y="65"/>
                  </a:lnTo>
                  <a:lnTo>
                    <a:pt x="203" y="63"/>
                  </a:lnTo>
                  <a:lnTo>
                    <a:pt x="204" y="62"/>
                  </a:lnTo>
                  <a:lnTo>
                    <a:pt x="204" y="59"/>
                  </a:lnTo>
                  <a:lnTo>
                    <a:pt x="204" y="56"/>
                  </a:lnTo>
                  <a:lnTo>
                    <a:pt x="204" y="55"/>
                  </a:lnTo>
                  <a:lnTo>
                    <a:pt x="206" y="53"/>
                  </a:lnTo>
                  <a:lnTo>
                    <a:pt x="217" y="49"/>
                  </a:lnTo>
                  <a:lnTo>
                    <a:pt x="230" y="45"/>
                  </a:lnTo>
                  <a:lnTo>
                    <a:pt x="235" y="48"/>
                  </a:lnTo>
                  <a:lnTo>
                    <a:pt x="239" y="51"/>
                  </a:lnTo>
                  <a:lnTo>
                    <a:pt x="240" y="46"/>
                  </a:lnTo>
                  <a:lnTo>
                    <a:pt x="242" y="42"/>
                  </a:lnTo>
                  <a:lnTo>
                    <a:pt x="245" y="33"/>
                  </a:lnTo>
                  <a:lnTo>
                    <a:pt x="259" y="35"/>
                  </a:lnTo>
                  <a:lnTo>
                    <a:pt x="264" y="36"/>
                  </a:lnTo>
                  <a:lnTo>
                    <a:pt x="266" y="38"/>
                  </a:lnTo>
                  <a:lnTo>
                    <a:pt x="266" y="39"/>
                  </a:lnTo>
                  <a:lnTo>
                    <a:pt x="265" y="42"/>
                  </a:lnTo>
                  <a:lnTo>
                    <a:pt x="261" y="45"/>
                  </a:lnTo>
                  <a:lnTo>
                    <a:pt x="253" y="51"/>
                  </a:lnTo>
                  <a:lnTo>
                    <a:pt x="249" y="52"/>
                  </a:lnTo>
                  <a:lnTo>
                    <a:pt x="245" y="53"/>
                  </a:lnTo>
                  <a:lnTo>
                    <a:pt x="238" y="55"/>
                  </a:lnTo>
                  <a:lnTo>
                    <a:pt x="229" y="56"/>
                  </a:lnTo>
                  <a:lnTo>
                    <a:pt x="226" y="56"/>
                  </a:lnTo>
                  <a:lnTo>
                    <a:pt x="222" y="58"/>
                  </a:lnTo>
                  <a:lnTo>
                    <a:pt x="213" y="74"/>
                  </a:lnTo>
                  <a:lnTo>
                    <a:pt x="203" y="91"/>
                  </a:lnTo>
                  <a:lnTo>
                    <a:pt x="206" y="91"/>
                  </a:lnTo>
                  <a:lnTo>
                    <a:pt x="204" y="92"/>
                  </a:lnTo>
                  <a:lnTo>
                    <a:pt x="204" y="94"/>
                  </a:lnTo>
                  <a:lnTo>
                    <a:pt x="206" y="94"/>
                  </a:lnTo>
                  <a:lnTo>
                    <a:pt x="209" y="94"/>
                  </a:lnTo>
                  <a:lnTo>
                    <a:pt x="212" y="92"/>
                  </a:lnTo>
                  <a:lnTo>
                    <a:pt x="215" y="92"/>
                  </a:lnTo>
                  <a:lnTo>
                    <a:pt x="217" y="91"/>
                  </a:lnTo>
                  <a:lnTo>
                    <a:pt x="222" y="75"/>
                  </a:lnTo>
                  <a:lnTo>
                    <a:pt x="230" y="71"/>
                  </a:lnTo>
                  <a:lnTo>
                    <a:pt x="239" y="66"/>
                  </a:lnTo>
                  <a:lnTo>
                    <a:pt x="239" y="72"/>
                  </a:lnTo>
                  <a:lnTo>
                    <a:pt x="242" y="71"/>
                  </a:lnTo>
                  <a:lnTo>
                    <a:pt x="243" y="69"/>
                  </a:lnTo>
                  <a:lnTo>
                    <a:pt x="248" y="66"/>
                  </a:lnTo>
                  <a:lnTo>
                    <a:pt x="251" y="69"/>
                  </a:lnTo>
                  <a:lnTo>
                    <a:pt x="251" y="71"/>
                  </a:lnTo>
                  <a:lnTo>
                    <a:pt x="251" y="72"/>
                  </a:lnTo>
                  <a:lnTo>
                    <a:pt x="253" y="72"/>
                  </a:lnTo>
                  <a:lnTo>
                    <a:pt x="255" y="63"/>
                  </a:lnTo>
                  <a:lnTo>
                    <a:pt x="258" y="56"/>
                  </a:lnTo>
                  <a:lnTo>
                    <a:pt x="259" y="53"/>
                  </a:lnTo>
                  <a:lnTo>
                    <a:pt x="262" y="51"/>
                  </a:lnTo>
                  <a:lnTo>
                    <a:pt x="265" y="49"/>
                  </a:lnTo>
                  <a:lnTo>
                    <a:pt x="268" y="48"/>
                  </a:lnTo>
                  <a:lnTo>
                    <a:pt x="269" y="48"/>
                  </a:lnTo>
                  <a:lnTo>
                    <a:pt x="272" y="48"/>
                  </a:lnTo>
                  <a:lnTo>
                    <a:pt x="276" y="49"/>
                  </a:lnTo>
                  <a:lnTo>
                    <a:pt x="279" y="49"/>
                  </a:lnTo>
                  <a:lnTo>
                    <a:pt x="281" y="51"/>
                  </a:lnTo>
                  <a:lnTo>
                    <a:pt x="282" y="48"/>
                  </a:lnTo>
                  <a:lnTo>
                    <a:pt x="285" y="40"/>
                  </a:lnTo>
                  <a:lnTo>
                    <a:pt x="289" y="30"/>
                  </a:lnTo>
                  <a:lnTo>
                    <a:pt x="291" y="30"/>
                  </a:lnTo>
                  <a:lnTo>
                    <a:pt x="292" y="29"/>
                  </a:lnTo>
                  <a:lnTo>
                    <a:pt x="292" y="27"/>
                  </a:lnTo>
                  <a:lnTo>
                    <a:pt x="291" y="26"/>
                  </a:lnTo>
                  <a:lnTo>
                    <a:pt x="289" y="25"/>
                  </a:lnTo>
                  <a:lnTo>
                    <a:pt x="291" y="12"/>
                  </a:lnTo>
                  <a:lnTo>
                    <a:pt x="300" y="17"/>
                  </a:lnTo>
                  <a:lnTo>
                    <a:pt x="307" y="25"/>
                  </a:lnTo>
                  <a:lnTo>
                    <a:pt x="314" y="30"/>
                  </a:lnTo>
                  <a:lnTo>
                    <a:pt x="323" y="36"/>
                  </a:lnTo>
                  <a:lnTo>
                    <a:pt x="323" y="39"/>
                  </a:lnTo>
                  <a:lnTo>
                    <a:pt x="327" y="39"/>
                  </a:lnTo>
                  <a:lnTo>
                    <a:pt x="327" y="45"/>
                  </a:lnTo>
                  <a:lnTo>
                    <a:pt x="328" y="46"/>
                  </a:lnTo>
                  <a:lnTo>
                    <a:pt x="333" y="51"/>
                  </a:lnTo>
                  <a:lnTo>
                    <a:pt x="341" y="59"/>
                  </a:lnTo>
                  <a:lnTo>
                    <a:pt x="359" y="72"/>
                  </a:lnTo>
                  <a:lnTo>
                    <a:pt x="363" y="72"/>
                  </a:lnTo>
                  <a:lnTo>
                    <a:pt x="367" y="58"/>
                  </a:lnTo>
                  <a:lnTo>
                    <a:pt x="367" y="53"/>
                  </a:lnTo>
                  <a:lnTo>
                    <a:pt x="369" y="51"/>
                  </a:lnTo>
                  <a:lnTo>
                    <a:pt x="367" y="48"/>
                  </a:lnTo>
                  <a:lnTo>
                    <a:pt x="366" y="48"/>
                  </a:lnTo>
                  <a:lnTo>
                    <a:pt x="370" y="45"/>
                  </a:lnTo>
                  <a:lnTo>
                    <a:pt x="370" y="43"/>
                  </a:lnTo>
                  <a:lnTo>
                    <a:pt x="372" y="42"/>
                  </a:lnTo>
                  <a:lnTo>
                    <a:pt x="373" y="48"/>
                  </a:lnTo>
                  <a:lnTo>
                    <a:pt x="373" y="53"/>
                  </a:lnTo>
                  <a:lnTo>
                    <a:pt x="374" y="61"/>
                  </a:lnTo>
                  <a:lnTo>
                    <a:pt x="377" y="69"/>
                  </a:lnTo>
                  <a:lnTo>
                    <a:pt x="386" y="65"/>
                  </a:lnTo>
                  <a:lnTo>
                    <a:pt x="395" y="61"/>
                  </a:lnTo>
                  <a:lnTo>
                    <a:pt x="395" y="56"/>
                  </a:lnTo>
                  <a:lnTo>
                    <a:pt x="402" y="55"/>
                  </a:lnTo>
                  <a:lnTo>
                    <a:pt x="406" y="55"/>
                  </a:lnTo>
                  <a:lnTo>
                    <a:pt x="409" y="55"/>
                  </a:lnTo>
                  <a:lnTo>
                    <a:pt x="418" y="56"/>
                  </a:lnTo>
                  <a:lnTo>
                    <a:pt x="425" y="59"/>
                  </a:lnTo>
                  <a:lnTo>
                    <a:pt x="439" y="66"/>
                  </a:lnTo>
                  <a:lnTo>
                    <a:pt x="452" y="72"/>
                  </a:lnTo>
                  <a:lnTo>
                    <a:pt x="458" y="78"/>
                  </a:lnTo>
                  <a:lnTo>
                    <a:pt x="459" y="78"/>
                  </a:lnTo>
                  <a:lnTo>
                    <a:pt x="459" y="76"/>
                  </a:lnTo>
                  <a:lnTo>
                    <a:pt x="461" y="75"/>
                  </a:lnTo>
                  <a:lnTo>
                    <a:pt x="462" y="74"/>
                  </a:lnTo>
                  <a:lnTo>
                    <a:pt x="465" y="75"/>
                  </a:lnTo>
                  <a:lnTo>
                    <a:pt x="467" y="76"/>
                  </a:lnTo>
                  <a:lnTo>
                    <a:pt x="468" y="79"/>
                  </a:lnTo>
                  <a:lnTo>
                    <a:pt x="468" y="82"/>
                  </a:lnTo>
                  <a:lnTo>
                    <a:pt x="468" y="84"/>
                  </a:lnTo>
                  <a:lnTo>
                    <a:pt x="471" y="84"/>
                  </a:lnTo>
                  <a:lnTo>
                    <a:pt x="472" y="85"/>
                  </a:lnTo>
                  <a:lnTo>
                    <a:pt x="478" y="85"/>
                  </a:lnTo>
                  <a:lnTo>
                    <a:pt x="482" y="85"/>
                  </a:lnTo>
                  <a:lnTo>
                    <a:pt x="488" y="87"/>
                  </a:lnTo>
                  <a:lnTo>
                    <a:pt x="494" y="89"/>
                  </a:lnTo>
                  <a:lnTo>
                    <a:pt x="501" y="94"/>
                  </a:lnTo>
                  <a:lnTo>
                    <a:pt x="508" y="95"/>
                  </a:lnTo>
                  <a:lnTo>
                    <a:pt x="510" y="94"/>
                  </a:lnTo>
                  <a:lnTo>
                    <a:pt x="511" y="94"/>
                  </a:lnTo>
                  <a:lnTo>
                    <a:pt x="513" y="92"/>
                  </a:lnTo>
                  <a:lnTo>
                    <a:pt x="514" y="89"/>
                  </a:lnTo>
                  <a:lnTo>
                    <a:pt x="516" y="88"/>
                  </a:lnTo>
                  <a:lnTo>
                    <a:pt x="517" y="87"/>
                  </a:lnTo>
                  <a:lnTo>
                    <a:pt x="521" y="85"/>
                  </a:lnTo>
                  <a:lnTo>
                    <a:pt x="523" y="85"/>
                  </a:lnTo>
                  <a:lnTo>
                    <a:pt x="527" y="87"/>
                  </a:lnTo>
                  <a:lnTo>
                    <a:pt x="531" y="89"/>
                  </a:lnTo>
                  <a:lnTo>
                    <a:pt x="539" y="95"/>
                  </a:lnTo>
                  <a:lnTo>
                    <a:pt x="549" y="108"/>
                  </a:lnTo>
                  <a:lnTo>
                    <a:pt x="540" y="108"/>
                  </a:lnTo>
                  <a:lnTo>
                    <a:pt x="531" y="108"/>
                  </a:lnTo>
                  <a:lnTo>
                    <a:pt x="531" y="110"/>
                  </a:lnTo>
                  <a:lnTo>
                    <a:pt x="533" y="111"/>
                  </a:lnTo>
                  <a:lnTo>
                    <a:pt x="534" y="114"/>
                  </a:lnTo>
                  <a:lnTo>
                    <a:pt x="533" y="114"/>
                  </a:lnTo>
                  <a:lnTo>
                    <a:pt x="530" y="115"/>
                  </a:lnTo>
                  <a:lnTo>
                    <a:pt x="530" y="118"/>
                  </a:lnTo>
                  <a:lnTo>
                    <a:pt x="530" y="121"/>
                  </a:lnTo>
                  <a:lnTo>
                    <a:pt x="530" y="124"/>
                  </a:lnTo>
                  <a:lnTo>
                    <a:pt x="531" y="127"/>
                  </a:lnTo>
                  <a:lnTo>
                    <a:pt x="533" y="128"/>
                  </a:lnTo>
                  <a:lnTo>
                    <a:pt x="534" y="130"/>
                  </a:lnTo>
                  <a:lnTo>
                    <a:pt x="541" y="131"/>
                  </a:lnTo>
                  <a:lnTo>
                    <a:pt x="550" y="131"/>
                  </a:lnTo>
                  <a:lnTo>
                    <a:pt x="557" y="130"/>
                  </a:lnTo>
                  <a:lnTo>
                    <a:pt x="564" y="127"/>
                  </a:lnTo>
                  <a:lnTo>
                    <a:pt x="579" y="123"/>
                  </a:lnTo>
                  <a:lnTo>
                    <a:pt x="585" y="123"/>
                  </a:lnTo>
                  <a:lnTo>
                    <a:pt x="590" y="123"/>
                  </a:lnTo>
                  <a:lnTo>
                    <a:pt x="590" y="124"/>
                  </a:lnTo>
                  <a:lnTo>
                    <a:pt x="590" y="125"/>
                  </a:lnTo>
                  <a:lnTo>
                    <a:pt x="593" y="125"/>
                  </a:lnTo>
                  <a:lnTo>
                    <a:pt x="596" y="123"/>
                  </a:lnTo>
                  <a:lnTo>
                    <a:pt x="599" y="120"/>
                  </a:lnTo>
                  <a:lnTo>
                    <a:pt x="606" y="114"/>
                  </a:lnTo>
                  <a:lnTo>
                    <a:pt x="609" y="120"/>
                  </a:lnTo>
                  <a:lnTo>
                    <a:pt x="611" y="123"/>
                  </a:lnTo>
                  <a:lnTo>
                    <a:pt x="612" y="125"/>
                  </a:lnTo>
                  <a:lnTo>
                    <a:pt x="615" y="125"/>
                  </a:lnTo>
                  <a:lnTo>
                    <a:pt x="618" y="125"/>
                  </a:lnTo>
                  <a:lnTo>
                    <a:pt x="624" y="125"/>
                  </a:lnTo>
                  <a:lnTo>
                    <a:pt x="629" y="147"/>
                  </a:lnTo>
                  <a:lnTo>
                    <a:pt x="632" y="138"/>
                  </a:lnTo>
                  <a:lnTo>
                    <a:pt x="632" y="135"/>
                  </a:lnTo>
                  <a:lnTo>
                    <a:pt x="634" y="135"/>
                  </a:lnTo>
                  <a:lnTo>
                    <a:pt x="635" y="141"/>
                  </a:lnTo>
                  <a:lnTo>
                    <a:pt x="635" y="151"/>
                  </a:lnTo>
                  <a:lnTo>
                    <a:pt x="636" y="156"/>
                  </a:lnTo>
                  <a:lnTo>
                    <a:pt x="636" y="158"/>
                  </a:lnTo>
                  <a:lnTo>
                    <a:pt x="639" y="160"/>
                  </a:lnTo>
                  <a:lnTo>
                    <a:pt x="641" y="160"/>
                  </a:lnTo>
                  <a:lnTo>
                    <a:pt x="644" y="161"/>
                  </a:lnTo>
                  <a:lnTo>
                    <a:pt x="645" y="163"/>
                  </a:lnTo>
                  <a:lnTo>
                    <a:pt x="647" y="158"/>
                  </a:lnTo>
                  <a:lnTo>
                    <a:pt x="648" y="156"/>
                  </a:lnTo>
                  <a:lnTo>
                    <a:pt x="649" y="156"/>
                  </a:lnTo>
                  <a:lnTo>
                    <a:pt x="651" y="156"/>
                  </a:lnTo>
                  <a:lnTo>
                    <a:pt x="654" y="154"/>
                  </a:lnTo>
                  <a:lnTo>
                    <a:pt x="654" y="153"/>
                  </a:lnTo>
                  <a:lnTo>
                    <a:pt x="651" y="153"/>
                  </a:lnTo>
                  <a:lnTo>
                    <a:pt x="648" y="148"/>
                  </a:lnTo>
                  <a:lnTo>
                    <a:pt x="645" y="147"/>
                  </a:lnTo>
                  <a:lnTo>
                    <a:pt x="645" y="144"/>
                  </a:lnTo>
                  <a:lnTo>
                    <a:pt x="647" y="143"/>
                  </a:lnTo>
                  <a:lnTo>
                    <a:pt x="648" y="143"/>
                  </a:lnTo>
                  <a:lnTo>
                    <a:pt x="648" y="141"/>
                  </a:lnTo>
                  <a:lnTo>
                    <a:pt x="648" y="138"/>
                  </a:lnTo>
                  <a:lnTo>
                    <a:pt x="645" y="134"/>
                  </a:lnTo>
                  <a:lnTo>
                    <a:pt x="644" y="131"/>
                  </a:lnTo>
                  <a:lnTo>
                    <a:pt x="642" y="127"/>
                  </a:lnTo>
                  <a:lnTo>
                    <a:pt x="678" y="102"/>
                  </a:lnTo>
                  <a:lnTo>
                    <a:pt x="674" y="102"/>
                  </a:lnTo>
                  <a:lnTo>
                    <a:pt x="671" y="102"/>
                  </a:lnTo>
                  <a:lnTo>
                    <a:pt x="665" y="99"/>
                  </a:lnTo>
                  <a:lnTo>
                    <a:pt x="660" y="108"/>
                  </a:lnTo>
                  <a:lnTo>
                    <a:pt x="655" y="108"/>
                  </a:lnTo>
                  <a:lnTo>
                    <a:pt x="654" y="107"/>
                  </a:lnTo>
                  <a:lnTo>
                    <a:pt x="652" y="105"/>
                  </a:lnTo>
                  <a:lnTo>
                    <a:pt x="648" y="105"/>
                  </a:lnTo>
                  <a:lnTo>
                    <a:pt x="651" y="114"/>
                  </a:lnTo>
                  <a:lnTo>
                    <a:pt x="647" y="114"/>
                  </a:lnTo>
                  <a:lnTo>
                    <a:pt x="644" y="112"/>
                  </a:lnTo>
                  <a:lnTo>
                    <a:pt x="645" y="111"/>
                  </a:lnTo>
                  <a:lnTo>
                    <a:pt x="642" y="112"/>
                  </a:lnTo>
                  <a:lnTo>
                    <a:pt x="636" y="114"/>
                  </a:lnTo>
                  <a:lnTo>
                    <a:pt x="639" y="107"/>
                  </a:lnTo>
                  <a:lnTo>
                    <a:pt x="641" y="101"/>
                  </a:lnTo>
                  <a:lnTo>
                    <a:pt x="642" y="95"/>
                  </a:lnTo>
                  <a:lnTo>
                    <a:pt x="645" y="89"/>
                  </a:lnTo>
                  <a:lnTo>
                    <a:pt x="670" y="87"/>
                  </a:lnTo>
                  <a:lnTo>
                    <a:pt x="696" y="87"/>
                  </a:lnTo>
                  <a:lnTo>
                    <a:pt x="700" y="98"/>
                  </a:lnTo>
                  <a:lnTo>
                    <a:pt x="704" y="111"/>
                  </a:lnTo>
                  <a:lnTo>
                    <a:pt x="707" y="110"/>
                  </a:lnTo>
                  <a:lnTo>
                    <a:pt x="708" y="108"/>
                  </a:lnTo>
                  <a:lnTo>
                    <a:pt x="710" y="107"/>
                  </a:lnTo>
                  <a:lnTo>
                    <a:pt x="711" y="105"/>
                  </a:lnTo>
                  <a:lnTo>
                    <a:pt x="713" y="107"/>
                  </a:lnTo>
                  <a:lnTo>
                    <a:pt x="716" y="107"/>
                  </a:lnTo>
                  <a:lnTo>
                    <a:pt x="720" y="108"/>
                  </a:lnTo>
                  <a:lnTo>
                    <a:pt x="720" y="110"/>
                  </a:lnTo>
                  <a:lnTo>
                    <a:pt x="720" y="111"/>
                  </a:lnTo>
                  <a:lnTo>
                    <a:pt x="719" y="115"/>
                  </a:lnTo>
                  <a:lnTo>
                    <a:pt x="717" y="117"/>
                  </a:lnTo>
                  <a:lnTo>
                    <a:pt x="719" y="117"/>
                  </a:lnTo>
                  <a:lnTo>
                    <a:pt x="720" y="117"/>
                  </a:lnTo>
                  <a:lnTo>
                    <a:pt x="723" y="117"/>
                  </a:lnTo>
                  <a:lnTo>
                    <a:pt x="726" y="114"/>
                  </a:lnTo>
                  <a:lnTo>
                    <a:pt x="726" y="117"/>
                  </a:lnTo>
                  <a:lnTo>
                    <a:pt x="727" y="115"/>
                  </a:lnTo>
                  <a:lnTo>
                    <a:pt x="730" y="112"/>
                  </a:lnTo>
                  <a:lnTo>
                    <a:pt x="732" y="111"/>
                  </a:lnTo>
                  <a:lnTo>
                    <a:pt x="733" y="111"/>
                  </a:lnTo>
                  <a:lnTo>
                    <a:pt x="734" y="111"/>
                  </a:lnTo>
                  <a:lnTo>
                    <a:pt x="736" y="111"/>
                  </a:lnTo>
                  <a:lnTo>
                    <a:pt x="737" y="112"/>
                  </a:lnTo>
                  <a:lnTo>
                    <a:pt x="740" y="115"/>
                  </a:lnTo>
                  <a:lnTo>
                    <a:pt x="743" y="120"/>
                  </a:lnTo>
                  <a:lnTo>
                    <a:pt x="744" y="123"/>
                  </a:lnTo>
                  <a:lnTo>
                    <a:pt x="752" y="124"/>
                  </a:lnTo>
                  <a:lnTo>
                    <a:pt x="756" y="124"/>
                  </a:lnTo>
                  <a:lnTo>
                    <a:pt x="759" y="124"/>
                  </a:lnTo>
                  <a:lnTo>
                    <a:pt x="762" y="124"/>
                  </a:lnTo>
                  <a:lnTo>
                    <a:pt x="765" y="125"/>
                  </a:lnTo>
                  <a:lnTo>
                    <a:pt x="768" y="130"/>
                  </a:lnTo>
                  <a:lnTo>
                    <a:pt x="770" y="130"/>
                  </a:lnTo>
                  <a:lnTo>
                    <a:pt x="773" y="128"/>
                  </a:lnTo>
                  <a:lnTo>
                    <a:pt x="779" y="124"/>
                  </a:lnTo>
                  <a:lnTo>
                    <a:pt x="782" y="123"/>
                  </a:lnTo>
                  <a:lnTo>
                    <a:pt x="785" y="121"/>
                  </a:lnTo>
                  <a:lnTo>
                    <a:pt x="788" y="120"/>
                  </a:lnTo>
                  <a:lnTo>
                    <a:pt x="792" y="120"/>
                  </a:lnTo>
                  <a:lnTo>
                    <a:pt x="795" y="125"/>
                  </a:lnTo>
                  <a:lnTo>
                    <a:pt x="799" y="127"/>
                  </a:lnTo>
                  <a:lnTo>
                    <a:pt x="804" y="127"/>
                  </a:lnTo>
                  <a:lnTo>
                    <a:pt x="808" y="127"/>
                  </a:lnTo>
                  <a:lnTo>
                    <a:pt x="812" y="127"/>
                  </a:lnTo>
                  <a:lnTo>
                    <a:pt x="819" y="124"/>
                  </a:lnTo>
                  <a:lnTo>
                    <a:pt x="828" y="123"/>
                  </a:lnTo>
                  <a:lnTo>
                    <a:pt x="825" y="118"/>
                  </a:lnTo>
                  <a:lnTo>
                    <a:pt x="825" y="115"/>
                  </a:lnTo>
                  <a:lnTo>
                    <a:pt x="825" y="112"/>
                  </a:lnTo>
                  <a:lnTo>
                    <a:pt x="825" y="108"/>
                  </a:lnTo>
                  <a:lnTo>
                    <a:pt x="828" y="102"/>
                  </a:lnTo>
                  <a:lnTo>
                    <a:pt x="831" y="97"/>
                  </a:lnTo>
                  <a:lnTo>
                    <a:pt x="835" y="101"/>
                  </a:lnTo>
                  <a:lnTo>
                    <a:pt x="840" y="105"/>
                  </a:lnTo>
                  <a:lnTo>
                    <a:pt x="842" y="110"/>
                  </a:lnTo>
                  <a:lnTo>
                    <a:pt x="847" y="114"/>
                  </a:lnTo>
                  <a:lnTo>
                    <a:pt x="851" y="114"/>
                  </a:lnTo>
                  <a:lnTo>
                    <a:pt x="851" y="112"/>
                  </a:lnTo>
                  <a:lnTo>
                    <a:pt x="850" y="111"/>
                  </a:lnTo>
                  <a:lnTo>
                    <a:pt x="852" y="108"/>
                  </a:lnTo>
                  <a:lnTo>
                    <a:pt x="854" y="108"/>
                  </a:lnTo>
                  <a:lnTo>
                    <a:pt x="855" y="108"/>
                  </a:lnTo>
                  <a:lnTo>
                    <a:pt x="855" y="121"/>
                  </a:lnTo>
                  <a:lnTo>
                    <a:pt x="857" y="131"/>
                  </a:lnTo>
                  <a:lnTo>
                    <a:pt x="858" y="135"/>
                  </a:lnTo>
                  <a:lnTo>
                    <a:pt x="860" y="140"/>
                  </a:lnTo>
                  <a:lnTo>
                    <a:pt x="863" y="143"/>
                  </a:lnTo>
                  <a:lnTo>
                    <a:pt x="867" y="147"/>
                  </a:lnTo>
                  <a:lnTo>
                    <a:pt x="874" y="151"/>
                  </a:lnTo>
                  <a:lnTo>
                    <a:pt x="880" y="156"/>
                  </a:lnTo>
                  <a:lnTo>
                    <a:pt x="880" y="154"/>
                  </a:lnTo>
                  <a:lnTo>
                    <a:pt x="881" y="153"/>
                  </a:lnTo>
                  <a:lnTo>
                    <a:pt x="883" y="151"/>
                  </a:lnTo>
                  <a:lnTo>
                    <a:pt x="884" y="150"/>
                  </a:lnTo>
                  <a:lnTo>
                    <a:pt x="883" y="150"/>
                  </a:lnTo>
                  <a:lnTo>
                    <a:pt x="880" y="147"/>
                  </a:lnTo>
                  <a:lnTo>
                    <a:pt x="877" y="144"/>
                  </a:lnTo>
                  <a:lnTo>
                    <a:pt x="874" y="141"/>
                  </a:lnTo>
                  <a:lnTo>
                    <a:pt x="874" y="138"/>
                  </a:lnTo>
                  <a:lnTo>
                    <a:pt x="874" y="134"/>
                  </a:lnTo>
                  <a:lnTo>
                    <a:pt x="876" y="131"/>
                  </a:lnTo>
                  <a:lnTo>
                    <a:pt x="877" y="128"/>
                  </a:lnTo>
                  <a:lnTo>
                    <a:pt x="878" y="125"/>
                  </a:lnTo>
                  <a:lnTo>
                    <a:pt x="881" y="123"/>
                  </a:lnTo>
                  <a:lnTo>
                    <a:pt x="884" y="120"/>
                  </a:lnTo>
                  <a:lnTo>
                    <a:pt x="890" y="114"/>
                  </a:lnTo>
                  <a:lnTo>
                    <a:pt x="903" y="105"/>
                  </a:lnTo>
                  <a:lnTo>
                    <a:pt x="903" y="102"/>
                  </a:lnTo>
                  <a:lnTo>
                    <a:pt x="906" y="101"/>
                  </a:lnTo>
                  <a:lnTo>
                    <a:pt x="910" y="101"/>
                  </a:lnTo>
                  <a:lnTo>
                    <a:pt x="916" y="99"/>
                  </a:lnTo>
                  <a:lnTo>
                    <a:pt x="914" y="97"/>
                  </a:lnTo>
                  <a:lnTo>
                    <a:pt x="913" y="94"/>
                  </a:lnTo>
                  <a:lnTo>
                    <a:pt x="913" y="92"/>
                  </a:lnTo>
                  <a:lnTo>
                    <a:pt x="913" y="91"/>
                  </a:lnTo>
                  <a:lnTo>
                    <a:pt x="910" y="91"/>
                  </a:lnTo>
                  <a:lnTo>
                    <a:pt x="907" y="92"/>
                  </a:lnTo>
                  <a:lnTo>
                    <a:pt x="900" y="94"/>
                  </a:lnTo>
                  <a:lnTo>
                    <a:pt x="901" y="82"/>
                  </a:lnTo>
                  <a:lnTo>
                    <a:pt x="903" y="72"/>
                  </a:lnTo>
                  <a:lnTo>
                    <a:pt x="907" y="72"/>
                  </a:lnTo>
                  <a:lnTo>
                    <a:pt x="910" y="72"/>
                  </a:lnTo>
                  <a:lnTo>
                    <a:pt x="914" y="74"/>
                  </a:lnTo>
                  <a:lnTo>
                    <a:pt x="919" y="75"/>
                  </a:lnTo>
                  <a:lnTo>
                    <a:pt x="919" y="68"/>
                  </a:lnTo>
                  <a:lnTo>
                    <a:pt x="919" y="63"/>
                  </a:lnTo>
                  <a:lnTo>
                    <a:pt x="919" y="61"/>
                  </a:lnTo>
                  <a:lnTo>
                    <a:pt x="922" y="61"/>
                  </a:lnTo>
                  <a:lnTo>
                    <a:pt x="924" y="59"/>
                  </a:lnTo>
                  <a:lnTo>
                    <a:pt x="930" y="58"/>
                  </a:lnTo>
                  <a:lnTo>
                    <a:pt x="930" y="53"/>
                  </a:lnTo>
                  <a:lnTo>
                    <a:pt x="916" y="59"/>
                  </a:lnTo>
                  <a:lnTo>
                    <a:pt x="912" y="61"/>
                  </a:lnTo>
                  <a:lnTo>
                    <a:pt x="907" y="62"/>
                  </a:lnTo>
                  <a:lnTo>
                    <a:pt x="904" y="61"/>
                  </a:lnTo>
                  <a:lnTo>
                    <a:pt x="900" y="59"/>
                  </a:lnTo>
                  <a:lnTo>
                    <a:pt x="897" y="53"/>
                  </a:lnTo>
                  <a:lnTo>
                    <a:pt x="891" y="48"/>
                  </a:lnTo>
                  <a:lnTo>
                    <a:pt x="890" y="48"/>
                  </a:lnTo>
                  <a:lnTo>
                    <a:pt x="887" y="48"/>
                  </a:lnTo>
                  <a:lnTo>
                    <a:pt x="886" y="48"/>
                  </a:lnTo>
                  <a:lnTo>
                    <a:pt x="883" y="48"/>
                  </a:lnTo>
                  <a:lnTo>
                    <a:pt x="881" y="49"/>
                  </a:lnTo>
                  <a:lnTo>
                    <a:pt x="881" y="52"/>
                  </a:lnTo>
                  <a:lnTo>
                    <a:pt x="881" y="56"/>
                  </a:lnTo>
                  <a:lnTo>
                    <a:pt x="883" y="58"/>
                  </a:lnTo>
                  <a:lnTo>
                    <a:pt x="880" y="58"/>
                  </a:lnTo>
                  <a:lnTo>
                    <a:pt x="880" y="56"/>
                  </a:lnTo>
                  <a:lnTo>
                    <a:pt x="876" y="56"/>
                  </a:lnTo>
                  <a:lnTo>
                    <a:pt x="873" y="55"/>
                  </a:lnTo>
                  <a:lnTo>
                    <a:pt x="871" y="53"/>
                  </a:lnTo>
                  <a:lnTo>
                    <a:pt x="871" y="52"/>
                  </a:lnTo>
                  <a:lnTo>
                    <a:pt x="873" y="49"/>
                  </a:lnTo>
                  <a:lnTo>
                    <a:pt x="876" y="48"/>
                  </a:lnTo>
                  <a:lnTo>
                    <a:pt x="877" y="48"/>
                  </a:lnTo>
                  <a:lnTo>
                    <a:pt x="870" y="40"/>
                  </a:lnTo>
                  <a:lnTo>
                    <a:pt x="861" y="33"/>
                  </a:lnTo>
                  <a:lnTo>
                    <a:pt x="863" y="30"/>
                  </a:lnTo>
                  <a:lnTo>
                    <a:pt x="864" y="29"/>
                  </a:lnTo>
                  <a:lnTo>
                    <a:pt x="864" y="27"/>
                  </a:lnTo>
                  <a:lnTo>
                    <a:pt x="868" y="29"/>
                  </a:lnTo>
                  <a:lnTo>
                    <a:pt x="873" y="27"/>
                  </a:lnTo>
                  <a:lnTo>
                    <a:pt x="870" y="26"/>
                  </a:lnTo>
                  <a:lnTo>
                    <a:pt x="870" y="25"/>
                  </a:lnTo>
                  <a:lnTo>
                    <a:pt x="868" y="19"/>
                  </a:lnTo>
                  <a:lnTo>
                    <a:pt x="870" y="15"/>
                  </a:lnTo>
                  <a:lnTo>
                    <a:pt x="873" y="10"/>
                  </a:lnTo>
                  <a:lnTo>
                    <a:pt x="876" y="6"/>
                  </a:lnTo>
                  <a:lnTo>
                    <a:pt x="880" y="3"/>
                  </a:lnTo>
                  <a:lnTo>
                    <a:pt x="883" y="2"/>
                  </a:lnTo>
                  <a:lnTo>
                    <a:pt x="886" y="0"/>
                  </a:lnTo>
                  <a:lnTo>
                    <a:pt x="916" y="0"/>
                  </a:lnTo>
                  <a:lnTo>
                    <a:pt x="920" y="2"/>
                  </a:lnTo>
                  <a:lnTo>
                    <a:pt x="926" y="3"/>
                  </a:lnTo>
                  <a:lnTo>
                    <a:pt x="930" y="4"/>
                  </a:lnTo>
                  <a:lnTo>
                    <a:pt x="936" y="6"/>
                  </a:lnTo>
                  <a:lnTo>
                    <a:pt x="937" y="7"/>
                  </a:lnTo>
                  <a:lnTo>
                    <a:pt x="940" y="12"/>
                  </a:lnTo>
                  <a:lnTo>
                    <a:pt x="942" y="15"/>
                  </a:lnTo>
                  <a:lnTo>
                    <a:pt x="945" y="17"/>
                  </a:lnTo>
                  <a:lnTo>
                    <a:pt x="950" y="19"/>
                  </a:lnTo>
                  <a:lnTo>
                    <a:pt x="955" y="20"/>
                  </a:lnTo>
                  <a:lnTo>
                    <a:pt x="955" y="25"/>
                  </a:lnTo>
                  <a:lnTo>
                    <a:pt x="956" y="25"/>
                  </a:lnTo>
                  <a:lnTo>
                    <a:pt x="958" y="25"/>
                  </a:lnTo>
                  <a:lnTo>
                    <a:pt x="960" y="25"/>
                  </a:lnTo>
                  <a:lnTo>
                    <a:pt x="963" y="25"/>
                  </a:lnTo>
                  <a:lnTo>
                    <a:pt x="962" y="26"/>
                  </a:lnTo>
                  <a:lnTo>
                    <a:pt x="962" y="29"/>
                  </a:lnTo>
                  <a:lnTo>
                    <a:pt x="960" y="33"/>
                  </a:lnTo>
                  <a:lnTo>
                    <a:pt x="952" y="30"/>
                  </a:lnTo>
                  <a:lnTo>
                    <a:pt x="945" y="27"/>
                  </a:lnTo>
                  <a:lnTo>
                    <a:pt x="943" y="32"/>
                  </a:lnTo>
                  <a:lnTo>
                    <a:pt x="943" y="36"/>
                  </a:lnTo>
                  <a:lnTo>
                    <a:pt x="943" y="39"/>
                  </a:lnTo>
                  <a:lnTo>
                    <a:pt x="942" y="42"/>
                  </a:lnTo>
                  <a:lnTo>
                    <a:pt x="945" y="42"/>
                  </a:lnTo>
                  <a:lnTo>
                    <a:pt x="945" y="40"/>
                  </a:lnTo>
                  <a:lnTo>
                    <a:pt x="946" y="39"/>
                  </a:lnTo>
                  <a:lnTo>
                    <a:pt x="946" y="36"/>
                  </a:lnTo>
                  <a:lnTo>
                    <a:pt x="952" y="38"/>
                  </a:lnTo>
                  <a:lnTo>
                    <a:pt x="953" y="39"/>
                  </a:lnTo>
                  <a:lnTo>
                    <a:pt x="953" y="40"/>
                  </a:lnTo>
                  <a:lnTo>
                    <a:pt x="952" y="42"/>
                  </a:lnTo>
                  <a:lnTo>
                    <a:pt x="942" y="51"/>
                  </a:lnTo>
                  <a:lnTo>
                    <a:pt x="937" y="55"/>
                  </a:lnTo>
                  <a:lnTo>
                    <a:pt x="937" y="56"/>
                  </a:lnTo>
                  <a:lnTo>
                    <a:pt x="939" y="56"/>
                  </a:lnTo>
                  <a:lnTo>
                    <a:pt x="946" y="66"/>
                  </a:lnTo>
                  <a:lnTo>
                    <a:pt x="949" y="68"/>
                  </a:lnTo>
                  <a:lnTo>
                    <a:pt x="953" y="68"/>
                  </a:lnTo>
                  <a:lnTo>
                    <a:pt x="959" y="69"/>
                  </a:lnTo>
                  <a:lnTo>
                    <a:pt x="963" y="69"/>
                  </a:lnTo>
                  <a:lnTo>
                    <a:pt x="966" y="71"/>
                  </a:lnTo>
                  <a:lnTo>
                    <a:pt x="969" y="72"/>
                  </a:lnTo>
                  <a:lnTo>
                    <a:pt x="971" y="75"/>
                  </a:lnTo>
                  <a:lnTo>
                    <a:pt x="972" y="78"/>
                  </a:lnTo>
                  <a:lnTo>
                    <a:pt x="973" y="87"/>
                  </a:lnTo>
                  <a:lnTo>
                    <a:pt x="976" y="95"/>
                  </a:lnTo>
                  <a:lnTo>
                    <a:pt x="978" y="99"/>
                  </a:lnTo>
                  <a:lnTo>
                    <a:pt x="979" y="102"/>
                  </a:lnTo>
                  <a:lnTo>
                    <a:pt x="979" y="104"/>
                  </a:lnTo>
                  <a:lnTo>
                    <a:pt x="979" y="105"/>
                  </a:lnTo>
                  <a:lnTo>
                    <a:pt x="978" y="107"/>
                  </a:lnTo>
                  <a:lnTo>
                    <a:pt x="978" y="108"/>
                  </a:lnTo>
                  <a:lnTo>
                    <a:pt x="978" y="111"/>
                  </a:lnTo>
                  <a:lnTo>
                    <a:pt x="981" y="111"/>
                  </a:lnTo>
                  <a:lnTo>
                    <a:pt x="985" y="111"/>
                  </a:lnTo>
                  <a:lnTo>
                    <a:pt x="986" y="108"/>
                  </a:lnTo>
                  <a:lnTo>
                    <a:pt x="985" y="107"/>
                  </a:lnTo>
                  <a:lnTo>
                    <a:pt x="985" y="105"/>
                  </a:lnTo>
                  <a:lnTo>
                    <a:pt x="985" y="102"/>
                  </a:lnTo>
                  <a:lnTo>
                    <a:pt x="986" y="101"/>
                  </a:lnTo>
                  <a:lnTo>
                    <a:pt x="989" y="101"/>
                  </a:lnTo>
                  <a:lnTo>
                    <a:pt x="991" y="101"/>
                  </a:lnTo>
                  <a:lnTo>
                    <a:pt x="994" y="99"/>
                  </a:lnTo>
                  <a:lnTo>
                    <a:pt x="995" y="85"/>
                  </a:lnTo>
                  <a:lnTo>
                    <a:pt x="996" y="72"/>
                  </a:lnTo>
                  <a:lnTo>
                    <a:pt x="1005" y="69"/>
                  </a:lnTo>
                  <a:lnTo>
                    <a:pt x="1012" y="66"/>
                  </a:lnTo>
                  <a:lnTo>
                    <a:pt x="1017" y="76"/>
                  </a:lnTo>
                  <a:lnTo>
                    <a:pt x="1017" y="79"/>
                  </a:lnTo>
                  <a:lnTo>
                    <a:pt x="1018" y="81"/>
                  </a:lnTo>
                  <a:lnTo>
                    <a:pt x="1020" y="82"/>
                  </a:lnTo>
                  <a:lnTo>
                    <a:pt x="1021" y="84"/>
                  </a:lnTo>
                  <a:lnTo>
                    <a:pt x="1022" y="84"/>
                  </a:lnTo>
                  <a:lnTo>
                    <a:pt x="1021" y="85"/>
                  </a:lnTo>
                  <a:lnTo>
                    <a:pt x="1018" y="87"/>
                  </a:lnTo>
                  <a:lnTo>
                    <a:pt x="1014" y="101"/>
                  </a:lnTo>
                  <a:lnTo>
                    <a:pt x="1009" y="108"/>
                  </a:lnTo>
                  <a:lnTo>
                    <a:pt x="1008" y="111"/>
                  </a:lnTo>
                  <a:lnTo>
                    <a:pt x="1005" y="114"/>
                  </a:lnTo>
                  <a:lnTo>
                    <a:pt x="1005" y="117"/>
                  </a:lnTo>
                  <a:lnTo>
                    <a:pt x="1008" y="121"/>
                  </a:lnTo>
                  <a:lnTo>
                    <a:pt x="1012" y="127"/>
                  </a:lnTo>
                  <a:lnTo>
                    <a:pt x="1015" y="130"/>
                  </a:lnTo>
                  <a:lnTo>
                    <a:pt x="1017" y="131"/>
                  </a:lnTo>
                  <a:lnTo>
                    <a:pt x="1020" y="131"/>
                  </a:lnTo>
                  <a:lnTo>
                    <a:pt x="1021" y="133"/>
                  </a:lnTo>
                  <a:lnTo>
                    <a:pt x="1022" y="137"/>
                  </a:lnTo>
                  <a:lnTo>
                    <a:pt x="1024" y="140"/>
                  </a:lnTo>
                  <a:lnTo>
                    <a:pt x="1025" y="144"/>
                  </a:lnTo>
                  <a:lnTo>
                    <a:pt x="1025" y="146"/>
                  </a:lnTo>
                  <a:lnTo>
                    <a:pt x="1027" y="147"/>
                  </a:lnTo>
                  <a:lnTo>
                    <a:pt x="1031" y="148"/>
                  </a:lnTo>
                  <a:lnTo>
                    <a:pt x="1037" y="148"/>
                  </a:lnTo>
                  <a:lnTo>
                    <a:pt x="1040" y="148"/>
                  </a:lnTo>
                  <a:lnTo>
                    <a:pt x="1040" y="147"/>
                  </a:lnTo>
                  <a:lnTo>
                    <a:pt x="1038" y="147"/>
                  </a:lnTo>
                  <a:lnTo>
                    <a:pt x="1044" y="140"/>
                  </a:lnTo>
                  <a:lnTo>
                    <a:pt x="1048" y="131"/>
                  </a:lnTo>
                  <a:lnTo>
                    <a:pt x="1057" y="114"/>
                  </a:lnTo>
                  <a:lnTo>
                    <a:pt x="1063" y="114"/>
                  </a:lnTo>
                  <a:lnTo>
                    <a:pt x="1064" y="102"/>
                  </a:lnTo>
                  <a:lnTo>
                    <a:pt x="1064" y="95"/>
                  </a:lnTo>
                  <a:lnTo>
                    <a:pt x="1066" y="91"/>
                  </a:lnTo>
                  <a:lnTo>
                    <a:pt x="1067" y="91"/>
                  </a:lnTo>
                  <a:lnTo>
                    <a:pt x="1071" y="91"/>
                  </a:lnTo>
                  <a:lnTo>
                    <a:pt x="1077" y="91"/>
                  </a:lnTo>
                  <a:lnTo>
                    <a:pt x="1077" y="88"/>
                  </a:lnTo>
                  <a:lnTo>
                    <a:pt x="1080" y="87"/>
                  </a:lnTo>
                  <a:lnTo>
                    <a:pt x="1071" y="68"/>
                  </a:lnTo>
                  <a:lnTo>
                    <a:pt x="1068" y="59"/>
                  </a:lnTo>
                  <a:lnTo>
                    <a:pt x="1067" y="55"/>
                  </a:lnTo>
                  <a:lnTo>
                    <a:pt x="1066" y="51"/>
                  </a:lnTo>
                  <a:lnTo>
                    <a:pt x="1080" y="52"/>
                  </a:lnTo>
                  <a:lnTo>
                    <a:pt x="1090" y="52"/>
                  </a:lnTo>
                  <a:lnTo>
                    <a:pt x="1100" y="53"/>
                  </a:lnTo>
                  <a:lnTo>
                    <a:pt x="1113" y="53"/>
                  </a:lnTo>
                  <a:lnTo>
                    <a:pt x="1117" y="72"/>
                  </a:lnTo>
                  <a:lnTo>
                    <a:pt x="1120" y="74"/>
                  </a:lnTo>
                  <a:lnTo>
                    <a:pt x="1122" y="74"/>
                  </a:lnTo>
                  <a:lnTo>
                    <a:pt x="1125" y="74"/>
                  </a:lnTo>
                  <a:lnTo>
                    <a:pt x="1126" y="75"/>
                  </a:lnTo>
                  <a:lnTo>
                    <a:pt x="1130" y="72"/>
                  </a:lnTo>
                  <a:lnTo>
                    <a:pt x="1132" y="71"/>
                  </a:lnTo>
                  <a:lnTo>
                    <a:pt x="1135" y="69"/>
                  </a:lnTo>
                  <a:lnTo>
                    <a:pt x="1135" y="72"/>
                  </a:lnTo>
                  <a:lnTo>
                    <a:pt x="1136" y="72"/>
                  </a:lnTo>
                  <a:lnTo>
                    <a:pt x="1138" y="75"/>
                  </a:lnTo>
                  <a:lnTo>
                    <a:pt x="1138" y="78"/>
                  </a:lnTo>
                  <a:lnTo>
                    <a:pt x="1135" y="81"/>
                  </a:lnTo>
                  <a:lnTo>
                    <a:pt x="1129" y="88"/>
                  </a:lnTo>
                  <a:lnTo>
                    <a:pt x="1129" y="89"/>
                  </a:lnTo>
                  <a:lnTo>
                    <a:pt x="1128" y="91"/>
                  </a:lnTo>
                  <a:lnTo>
                    <a:pt x="1128" y="94"/>
                  </a:lnTo>
                  <a:lnTo>
                    <a:pt x="1129" y="95"/>
                  </a:lnTo>
                  <a:lnTo>
                    <a:pt x="1130" y="95"/>
                  </a:lnTo>
                  <a:lnTo>
                    <a:pt x="1132" y="95"/>
                  </a:lnTo>
                  <a:lnTo>
                    <a:pt x="1135" y="94"/>
                  </a:lnTo>
                  <a:lnTo>
                    <a:pt x="1133" y="95"/>
                  </a:lnTo>
                  <a:lnTo>
                    <a:pt x="1133" y="98"/>
                  </a:lnTo>
                  <a:lnTo>
                    <a:pt x="1132" y="99"/>
                  </a:lnTo>
                  <a:lnTo>
                    <a:pt x="1130" y="101"/>
                  </a:lnTo>
                  <a:lnTo>
                    <a:pt x="1129" y="101"/>
                  </a:lnTo>
                  <a:lnTo>
                    <a:pt x="1126" y="99"/>
                  </a:lnTo>
                  <a:lnTo>
                    <a:pt x="1128" y="101"/>
                  </a:lnTo>
                  <a:lnTo>
                    <a:pt x="1126" y="104"/>
                  </a:lnTo>
                  <a:lnTo>
                    <a:pt x="1123" y="105"/>
                  </a:lnTo>
                  <a:lnTo>
                    <a:pt x="1123" y="108"/>
                  </a:lnTo>
                  <a:lnTo>
                    <a:pt x="1123" y="112"/>
                  </a:lnTo>
                  <a:lnTo>
                    <a:pt x="1123" y="114"/>
                  </a:lnTo>
                  <a:lnTo>
                    <a:pt x="1125" y="117"/>
                  </a:lnTo>
                  <a:lnTo>
                    <a:pt x="1126" y="121"/>
                  </a:lnTo>
                  <a:lnTo>
                    <a:pt x="1130" y="124"/>
                  </a:lnTo>
                  <a:lnTo>
                    <a:pt x="1139" y="130"/>
                  </a:lnTo>
                  <a:lnTo>
                    <a:pt x="1149" y="133"/>
                  </a:lnTo>
                  <a:lnTo>
                    <a:pt x="1148" y="135"/>
                  </a:lnTo>
                  <a:lnTo>
                    <a:pt x="1148" y="140"/>
                  </a:lnTo>
                  <a:lnTo>
                    <a:pt x="1149" y="147"/>
                  </a:lnTo>
                  <a:lnTo>
                    <a:pt x="1140" y="150"/>
                  </a:lnTo>
                  <a:lnTo>
                    <a:pt x="1135" y="153"/>
                  </a:lnTo>
                  <a:lnTo>
                    <a:pt x="1128" y="154"/>
                  </a:lnTo>
                  <a:lnTo>
                    <a:pt x="1117" y="158"/>
                  </a:lnTo>
                  <a:lnTo>
                    <a:pt x="1116" y="163"/>
                  </a:lnTo>
                  <a:lnTo>
                    <a:pt x="1113" y="164"/>
                  </a:lnTo>
                  <a:lnTo>
                    <a:pt x="1112" y="163"/>
                  </a:lnTo>
                  <a:lnTo>
                    <a:pt x="1109" y="163"/>
                  </a:lnTo>
                  <a:lnTo>
                    <a:pt x="1107" y="163"/>
                  </a:lnTo>
                  <a:lnTo>
                    <a:pt x="1104" y="166"/>
                  </a:lnTo>
                  <a:lnTo>
                    <a:pt x="1102" y="170"/>
                  </a:lnTo>
                  <a:lnTo>
                    <a:pt x="1099" y="174"/>
                  </a:lnTo>
                  <a:lnTo>
                    <a:pt x="1096" y="177"/>
                  </a:lnTo>
                  <a:lnTo>
                    <a:pt x="1093" y="176"/>
                  </a:lnTo>
                  <a:lnTo>
                    <a:pt x="1090" y="174"/>
                  </a:lnTo>
                  <a:lnTo>
                    <a:pt x="1084" y="171"/>
                  </a:lnTo>
                  <a:lnTo>
                    <a:pt x="1084" y="166"/>
                  </a:lnTo>
                  <a:lnTo>
                    <a:pt x="1083" y="166"/>
                  </a:lnTo>
                  <a:lnTo>
                    <a:pt x="1083" y="167"/>
                  </a:lnTo>
                  <a:lnTo>
                    <a:pt x="1081" y="169"/>
                  </a:lnTo>
                  <a:lnTo>
                    <a:pt x="1080" y="170"/>
                  </a:lnTo>
                  <a:lnTo>
                    <a:pt x="1079" y="170"/>
                  </a:lnTo>
                  <a:lnTo>
                    <a:pt x="1077" y="169"/>
                  </a:lnTo>
                  <a:lnTo>
                    <a:pt x="1077" y="174"/>
                  </a:lnTo>
                  <a:lnTo>
                    <a:pt x="1081" y="176"/>
                  </a:lnTo>
                  <a:lnTo>
                    <a:pt x="1084" y="179"/>
                  </a:lnTo>
                  <a:lnTo>
                    <a:pt x="1086" y="180"/>
                  </a:lnTo>
                  <a:lnTo>
                    <a:pt x="1087" y="182"/>
                  </a:lnTo>
                  <a:lnTo>
                    <a:pt x="1086" y="183"/>
                  </a:lnTo>
                  <a:lnTo>
                    <a:pt x="1084" y="184"/>
                  </a:lnTo>
                  <a:lnTo>
                    <a:pt x="1081" y="186"/>
                  </a:lnTo>
                  <a:lnTo>
                    <a:pt x="1077" y="186"/>
                  </a:lnTo>
                  <a:lnTo>
                    <a:pt x="1073" y="184"/>
                  </a:lnTo>
                  <a:lnTo>
                    <a:pt x="1068" y="183"/>
                  </a:lnTo>
                  <a:lnTo>
                    <a:pt x="1067" y="182"/>
                  </a:lnTo>
                  <a:lnTo>
                    <a:pt x="1064" y="179"/>
                  </a:lnTo>
                  <a:lnTo>
                    <a:pt x="1061" y="174"/>
                  </a:lnTo>
                  <a:lnTo>
                    <a:pt x="1060" y="173"/>
                  </a:lnTo>
                  <a:lnTo>
                    <a:pt x="1057" y="171"/>
                  </a:lnTo>
                  <a:lnTo>
                    <a:pt x="1050" y="173"/>
                  </a:lnTo>
                  <a:lnTo>
                    <a:pt x="1041" y="174"/>
                  </a:lnTo>
                  <a:lnTo>
                    <a:pt x="1043" y="183"/>
                  </a:lnTo>
                  <a:lnTo>
                    <a:pt x="1047" y="194"/>
                  </a:lnTo>
                  <a:lnTo>
                    <a:pt x="1038" y="199"/>
                  </a:lnTo>
                  <a:lnTo>
                    <a:pt x="1038" y="202"/>
                  </a:lnTo>
                  <a:lnTo>
                    <a:pt x="1038" y="203"/>
                  </a:lnTo>
                  <a:lnTo>
                    <a:pt x="1038" y="206"/>
                  </a:lnTo>
                  <a:lnTo>
                    <a:pt x="1038" y="207"/>
                  </a:lnTo>
                  <a:lnTo>
                    <a:pt x="1027" y="200"/>
                  </a:lnTo>
                  <a:lnTo>
                    <a:pt x="1018" y="196"/>
                  </a:lnTo>
                  <a:lnTo>
                    <a:pt x="1012" y="194"/>
                  </a:lnTo>
                  <a:lnTo>
                    <a:pt x="1007" y="193"/>
                  </a:lnTo>
                  <a:lnTo>
                    <a:pt x="991" y="194"/>
                  </a:lnTo>
                  <a:lnTo>
                    <a:pt x="991" y="192"/>
                  </a:lnTo>
                  <a:lnTo>
                    <a:pt x="991" y="190"/>
                  </a:lnTo>
                  <a:lnTo>
                    <a:pt x="991" y="189"/>
                  </a:lnTo>
                  <a:lnTo>
                    <a:pt x="988" y="189"/>
                  </a:lnTo>
                  <a:lnTo>
                    <a:pt x="986" y="196"/>
                  </a:lnTo>
                  <a:lnTo>
                    <a:pt x="985" y="200"/>
                  </a:lnTo>
                  <a:lnTo>
                    <a:pt x="984" y="200"/>
                  </a:lnTo>
                  <a:lnTo>
                    <a:pt x="982" y="202"/>
                  </a:lnTo>
                  <a:lnTo>
                    <a:pt x="972" y="205"/>
                  </a:lnTo>
                  <a:lnTo>
                    <a:pt x="1004" y="206"/>
                  </a:lnTo>
                  <a:lnTo>
                    <a:pt x="1030" y="207"/>
                  </a:lnTo>
                  <a:lnTo>
                    <a:pt x="1031" y="212"/>
                  </a:lnTo>
                  <a:lnTo>
                    <a:pt x="1031" y="213"/>
                  </a:lnTo>
                  <a:lnTo>
                    <a:pt x="1031" y="215"/>
                  </a:lnTo>
                  <a:lnTo>
                    <a:pt x="1030" y="215"/>
                  </a:lnTo>
                  <a:lnTo>
                    <a:pt x="1027" y="213"/>
                  </a:lnTo>
                  <a:lnTo>
                    <a:pt x="1027" y="216"/>
                  </a:lnTo>
                  <a:lnTo>
                    <a:pt x="1027" y="218"/>
                  </a:lnTo>
                  <a:lnTo>
                    <a:pt x="1024" y="219"/>
                  </a:lnTo>
                  <a:lnTo>
                    <a:pt x="1027" y="225"/>
                  </a:lnTo>
                  <a:lnTo>
                    <a:pt x="1027" y="228"/>
                  </a:lnTo>
                  <a:lnTo>
                    <a:pt x="1027" y="229"/>
                  </a:lnTo>
                  <a:lnTo>
                    <a:pt x="1025" y="230"/>
                  </a:lnTo>
                  <a:lnTo>
                    <a:pt x="1024" y="232"/>
                  </a:lnTo>
                  <a:lnTo>
                    <a:pt x="1018" y="232"/>
                  </a:lnTo>
                  <a:lnTo>
                    <a:pt x="1005" y="238"/>
                  </a:lnTo>
                  <a:lnTo>
                    <a:pt x="1004" y="238"/>
                  </a:lnTo>
                  <a:lnTo>
                    <a:pt x="1002" y="238"/>
                  </a:lnTo>
                  <a:lnTo>
                    <a:pt x="1001" y="236"/>
                  </a:lnTo>
                  <a:lnTo>
                    <a:pt x="999" y="235"/>
                  </a:lnTo>
                  <a:lnTo>
                    <a:pt x="996" y="233"/>
                  </a:lnTo>
                  <a:lnTo>
                    <a:pt x="991" y="232"/>
                  </a:lnTo>
                  <a:lnTo>
                    <a:pt x="988" y="233"/>
                  </a:lnTo>
                  <a:lnTo>
                    <a:pt x="988" y="235"/>
                  </a:lnTo>
                  <a:lnTo>
                    <a:pt x="988" y="238"/>
                  </a:lnTo>
                  <a:lnTo>
                    <a:pt x="982" y="238"/>
                  </a:lnTo>
                  <a:lnTo>
                    <a:pt x="978" y="238"/>
                  </a:lnTo>
                  <a:lnTo>
                    <a:pt x="976" y="249"/>
                  </a:lnTo>
                  <a:lnTo>
                    <a:pt x="975" y="261"/>
                  </a:lnTo>
                  <a:lnTo>
                    <a:pt x="972" y="261"/>
                  </a:lnTo>
                  <a:lnTo>
                    <a:pt x="969" y="259"/>
                  </a:lnTo>
                  <a:lnTo>
                    <a:pt x="963" y="258"/>
                  </a:lnTo>
                  <a:lnTo>
                    <a:pt x="963" y="264"/>
                  </a:lnTo>
                  <a:lnTo>
                    <a:pt x="966" y="265"/>
                  </a:lnTo>
                  <a:lnTo>
                    <a:pt x="972" y="268"/>
                  </a:lnTo>
                  <a:lnTo>
                    <a:pt x="969" y="272"/>
                  </a:lnTo>
                  <a:lnTo>
                    <a:pt x="968" y="274"/>
                  </a:lnTo>
                  <a:lnTo>
                    <a:pt x="968" y="275"/>
                  </a:lnTo>
                  <a:lnTo>
                    <a:pt x="969" y="277"/>
                  </a:lnTo>
                  <a:lnTo>
                    <a:pt x="963" y="281"/>
                  </a:lnTo>
                  <a:lnTo>
                    <a:pt x="960" y="284"/>
                  </a:lnTo>
                  <a:lnTo>
                    <a:pt x="958" y="285"/>
                  </a:lnTo>
                  <a:lnTo>
                    <a:pt x="953" y="285"/>
                  </a:lnTo>
                  <a:lnTo>
                    <a:pt x="949" y="284"/>
                  </a:lnTo>
                  <a:lnTo>
                    <a:pt x="946" y="282"/>
                  </a:lnTo>
                  <a:lnTo>
                    <a:pt x="945" y="282"/>
                  </a:lnTo>
                  <a:lnTo>
                    <a:pt x="942" y="282"/>
                  </a:lnTo>
                  <a:lnTo>
                    <a:pt x="940" y="282"/>
                  </a:lnTo>
                  <a:lnTo>
                    <a:pt x="940" y="284"/>
                  </a:lnTo>
                  <a:lnTo>
                    <a:pt x="942" y="284"/>
                  </a:lnTo>
                  <a:lnTo>
                    <a:pt x="946" y="285"/>
                  </a:lnTo>
                  <a:lnTo>
                    <a:pt x="942" y="288"/>
                  </a:lnTo>
                  <a:lnTo>
                    <a:pt x="936" y="291"/>
                  </a:lnTo>
                  <a:lnTo>
                    <a:pt x="939" y="292"/>
                  </a:lnTo>
                  <a:lnTo>
                    <a:pt x="940" y="295"/>
                  </a:lnTo>
                  <a:lnTo>
                    <a:pt x="942" y="295"/>
                  </a:lnTo>
                  <a:lnTo>
                    <a:pt x="942" y="297"/>
                  </a:lnTo>
                  <a:lnTo>
                    <a:pt x="939" y="297"/>
                  </a:lnTo>
                  <a:lnTo>
                    <a:pt x="937" y="297"/>
                  </a:lnTo>
                  <a:lnTo>
                    <a:pt x="935" y="295"/>
                  </a:lnTo>
                  <a:lnTo>
                    <a:pt x="930" y="294"/>
                  </a:lnTo>
                  <a:lnTo>
                    <a:pt x="929" y="298"/>
                  </a:lnTo>
                  <a:lnTo>
                    <a:pt x="927" y="298"/>
                  </a:lnTo>
                  <a:lnTo>
                    <a:pt x="924" y="298"/>
                  </a:lnTo>
                  <a:lnTo>
                    <a:pt x="924" y="305"/>
                  </a:lnTo>
                  <a:lnTo>
                    <a:pt x="924" y="310"/>
                  </a:lnTo>
                  <a:lnTo>
                    <a:pt x="924" y="313"/>
                  </a:lnTo>
                  <a:lnTo>
                    <a:pt x="923" y="313"/>
                  </a:lnTo>
                  <a:lnTo>
                    <a:pt x="919" y="313"/>
                  </a:lnTo>
                  <a:lnTo>
                    <a:pt x="916" y="313"/>
                  </a:lnTo>
                  <a:lnTo>
                    <a:pt x="913" y="313"/>
                  </a:lnTo>
                  <a:lnTo>
                    <a:pt x="913" y="315"/>
                  </a:lnTo>
                  <a:lnTo>
                    <a:pt x="913" y="317"/>
                  </a:lnTo>
                  <a:lnTo>
                    <a:pt x="912" y="318"/>
                  </a:lnTo>
                  <a:lnTo>
                    <a:pt x="909" y="321"/>
                  </a:lnTo>
                  <a:lnTo>
                    <a:pt x="904" y="324"/>
                  </a:lnTo>
                  <a:lnTo>
                    <a:pt x="903" y="326"/>
                  </a:lnTo>
                  <a:lnTo>
                    <a:pt x="903" y="327"/>
                  </a:lnTo>
                  <a:lnTo>
                    <a:pt x="901" y="330"/>
                  </a:lnTo>
                  <a:lnTo>
                    <a:pt x="903" y="333"/>
                  </a:lnTo>
                  <a:lnTo>
                    <a:pt x="903" y="337"/>
                  </a:lnTo>
                  <a:lnTo>
                    <a:pt x="903" y="340"/>
                  </a:lnTo>
                  <a:lnTo>
                    <a:pt x="899" y="340"/>
                  </a:lnTo>
                  <a:lnTo>
                    <a:pt x="894" y="340"/>
                  </a:lnTo>
                  <a:lnTo>
                    <a:pt x="893" y="341"/>
                  </a:lnTo>
                  <a:lnTo>
                    <a:pt x="893" y="343"/>
                  </a:lnTo>
                  <a:lnTo>
                    <a:pt x="894" y="346"/>
                  </a:lnTo>
                  <a:lnTo>
                    <a:pt x="897" y="349"/>
                  </a:lnTo>
                  <a:lnTo>
                    <a:pt x="897" y="350"/>
                  </a:lnTo>
                  <a:lnTo>
                    <a:pt x="897" y="351"/>
                  </a:lnTo>
                  <a:lnTo>
                    <a:pt x="893" y="354"/>
                  </a:lnTo>
                  <a:lnTo>
                    <a:pt x="890" y="356"/>
                  </a:lnTo>
                  <a:lnTo>
                    <a:pt x="888" y="357"/>
                  </a:lnTo>
                  <a:lnTo>
                    <a:pt x="887" y="362"/>
                  </a:lnTo>
                  <a:lnTo>
                    <a:pt x="887" y="369"/>
                  </a:lnTo>
                  <a:lnTo>
                    <a:pt x="886" y="379"/>
                  </a:lnTo>
                  <a:lnTo>
                    <a:pt x="891" y="385"/>
                  </a:lnTo>
                  <a:lnTo>
                    <a:pt x="896" y="396"/>
                  </a:lnTo>
                  <a:lnTo>
                    <a:pt x="899" y="398"/>
                  </a:lnTo>
                  <a:lnTo>
                    <a:pt x="900" y="398"/>
                  </a:lnTo>
                  <a:lnTo>
                    <a:pt x="907" y="398"/>
                  </a:lnTo>
                  <a:lnTo>
                    <a:pt x="912" y="396"/>
                  </a:lnTo>
                  <a:lnTo>
                    <a:pt x="919" y="396"/>
                  </a:lnTo>
                  <a:lnTo>
                    <a:pt x="930" y="423"/>
                  </a:lnTo>
                  <a:lnTo>
                    <a:pt x="935" y="436"/>
                  </a:lnTo>
                  <a:lnTo>
                    <a:pt x="939" y="448"/>
                  </a:lnTo>
                  <a:lnTo>
                    <a:pt x="946" y="445"/>
                  </a:lnTo>
                  <a:lnTo>
                    <a:pt x="953" y="442"/>
                  </a:lnTo>
                  <a:lnTo>
                    <a:pt x="960" y="441"/>
                  </a:lnTo>
                  <a:lnTo>
                    <a:pt x="965" y="442"/>
                  </a:lnTo>
                  <a:lnTo>
                    <a:pt x="969" y="442"/>
                  </a:lnTo>
                  <a:lnTo>
                    <a:pt x="971" y="444"/>
                  </a:lnTo>
                  <a:lnTo>
                    <a:pt x="973" y="446"/>
                  </a:lnTo>
                  <a:lnTo>
                    <a:pt x="976" y="449"/>
                  </a:lnTo>
                  <a:lnTo>
                    <a:pt x="979" y="451"/>
                  </a:lnTo>
                  <a:lnTo>
                    <a:pt x="982" y="451"/>
                  </a:lnTo>
                  <a:lnTo>
                    <a:pt x="985" y="451"/>
                  </a:lnTo>
                  <a:lnTo>
                    <a:pt x="988" y="451"/>
                  </a:lnTo>
                  <a:lnTo>
                    <a:pt x="991" y="451"/>
                  </a:lnTo>
                  <a:lnTo>
                    <a:pt x="998" y="457"/>
                  </a:lnTo>
                  <a:lnTo>
                    <a:pt x="1002" y="459"/>
                  </a:lnTo>
                  <a:lnTo>
                    <a:pt x="1005" y="462"/>
                  </a:lnTo>
                  <a:lnTo>
                    <a:pt x="1007" y="462"/>
                  </a:lnTo>
                  <a:lnTo>
                    <a:pt x="1009" y="462"/>
                  </a:lnTo>
                  <a:lnTo>
                    <a:pt x="1012" y="462"/>
                  </a:lnTo>
                  <a:lnTo>
                    <a:pt x="1015" y="464"/>
                  </a:lnTo>
                  <a:lnTo>
                    <a:pt x="1018" y="465"/>
                  </a:lnTo>
                  <a:lnTo>
                    <a:pt x="1020" y="467"/>
                  </a:lnTo>
                  <a:lnTo>
                    <a:pt x="1021" y="470"/>
                  </a:lnTo>
                  <a:lnTo>
                    <a:pt x="1021" y="474"/>
                  </a:lnTo>
                  <a:lnTo>
                    <a:pt x="1022" y="480"/>
                  </a:lnTo>
                  <a:lnTo>
                    <a:pt x="1022" y="482"/>
                  </a:lnTo>
                  <a:lnTo>
                    <a:pt x="1024" y="484"/>
                  </a:lnTo>
                  <a:lnTo>
                    <a:pt x="1030" y="485"/>
                  </a:lnTo>
                  <a:lnTo>
                    <a:pt x="1038" y="488"/>
                  </a:lnTo>
                  <a:lnTo>
                    <a:pt x="1048" y="491"/>
                  </a:lnTo>
                  <a:lnTo>
                    <a:pt x="1054" y="493"/>
                  </a:lnTo>
                  <a:lnTo>
                    <a:pt x="1058" y="495"/>
                  </a:lnTo>
                  <a:lnTo>
                    <a:pt x="1064" y="500"/>
                  </a:lnTo>
                  <a:lnTo>
                    <a:pt x="1070" y="504"/>
                  </a:lnTo>
                  <a:lnTo>
                    <a:pt x="1071" y="506"/>
                  </a:lnTo>
                  <a:lnTo>
                    <a:pt x="1074" y="506"/>
                  </a:lnTo>
                  <a:lnTo>
                    <a:pt x="1079" y="507"/>
                  </a:lnTo>
                  <a:lnTo>
                    <a:pt x="1084" y="507"/>
                  </a:lnTo>
                  <a:lnTo>
                    <a:pt x="1096" y="506"/>
                  </a:lnTo>
                  <a:lnTo>
                    <a:pt x="1107" y="506"/>
                  </a:lnTo>
                  <a:lnTo>
                    <a:pt x="1113" y="507"/>
                  </a:lnTo>
                  <a:lnTo>
                    <a:pt x="1117" y="508"/>
                  </a:lnTo>
                  <a:lnTo>
                    <a:pt x="1119" y="511"/>
                  </a:lnTo>
                  <a:lnTo>
                    <a:pt x="1120" y="514"/>
                  </a:lnTo>
                  <a:lnTo>
                    <a:pt x="1120" y="517"/>
                  </a:lnTo>
                  <a:lnTo>
                    <a:pt x="1119" y="518"/>
                  </a:lnTo>
                  <a:lnTo>
                    <a:pt x="1117" y="517"/>
                  </a:lnTo>
                  <a:lnTo>
                    <a:pt x="1117" y="518"/>
                  </a:lnTo>
                  <a:lnTo>
                    <a:pt x="1117" y="520"/>
                  </a:lnTo>
                  <a:lnTo>
                    <a:pt x="1117" y="521"/>
                  </a:lnTo>
                  <a:lnTo>
                    <a:pt x="1120" y="526"/>
                  </a:lnTo>
                  <a:lnTo>
                    <a:pt x="1117" y="542"/>
                  </a:lnTo>
                  <a:lnTo>
                    <a:pt x="1116" y="543"/>
                  </a:lnTo>
                  <a:lnTo>
                    <a:pt x="1116" y="544"/>
                  </a:lnTo>
                  <a:lnTo>
                    <a:pt x="1115" y="546"/>
                  </a:lnTo>
                  <a:lnTo>
                    <a:pt x="1116" y="549"/>
                  </a:lnTo>
                  <a:lnTo>
                    <a:pt x="1117" y="550"/>
                  </a:lnTo>
                  <a:lnTo>
                    <a:pt x="1115" y="554"/>
                  </a:lnTo>
                  <a:lnTo>
                    <a:pt x="1115" y="556"/>
                  </a:lnTo>
                  <a:lnTo>
                    <a:pt x="1115" y="557"/>
                  </a:lnTo>
                  <a:lnTo>
                    <a:pt x="1116" y="559"/>
                  </a:lnTo>
                  <a:lnTo>
                    <a:pt x="1117" y="559"/>
                  </a:lnTo>
                  <a:lnTo>
                    <a:pt x="1119" y="562"/>
                  </a:lnTo>
                  <a:lnTo>
                    <a:pt x="1117" y="566"/>
                  </a:lnTo>
                  <a:lnTo>
                    <a:pt x="1117" y="569"/>
                  </a:lnTo>
                  <a:lnTo>
                    <a:pt x="1117" y="570"/>
                  </a:lnTo>
                  <a:lnTo>
                    <a:pt x="1117" y="573"/>
                  </a:lnTo>
                  <a:lnTo>
                    <a:pt x="1123" y="575"/>
                  </a:lnTo>
                  <a:lnTo>
                    <a:pt x="1128" y="576"/>
                  </a:lnTo>
                  <a:lnTo>
                    <a:pt x="1129" y="578"/>
                  </a:lnTo>
                  <a:lnTo>
                    <a:pt x="1130" y="580"/>
                  </a:lnTo>
                  <a:lnTo>
                    <a:pt x="1130" y="583"/>
                  </a:lnTo>
                  <a:lnTo>
                    <a:pt x="1130" y="586"/>
                  </a:lnTo>
                  <a:lnTo>
                    <a:pt x="1129" y="589"/>
                  </a:lnTo>
                  <a:lnTo>
                    <a:pt x="1129" y="592"/>
                  </a:lnTo>
                  <a:lnTo>
                    <a:pt x="1132" y="596"/>
                  </a:lnTo>
                  <a:lnTo>
                    <a:pt x="1139" y="602"/>
                  </a:lnTo>
                  <a:lnTo>
                    <a:pt x="1149" y="611"/>
                  </a:lnTo>
                  <a:lnTo>
                    <a:pt x="1153" y="613"/>
                  </a:lnTo>
                  <a:lnTo>
                    <a:pt x="1158" y="615"/>
                  </a:lnTo>
                  <a:lnTo>
                    <a:pt x="1161" y="615"/>
                  </a:lnTo>
                  <a:lnTo>
                    <a:pt x="1162" y="613"/>
                  </a:lnTo>
                  <a:lnTo>
                    <a:pt x="1164" y="611"/>
                  </a:lnTo>
                  <a:lnTo>
                    <a:pt x="1165" y="608"/>
                  </a:lnTo>
                  <a:lnTo>
                    <a:pt x="1168" y="606"/>
                  </a:lnTo>
                  <a:lnTo>
                    <a:pt x="1172" y="605"/>
                  </a:lnTo>
                  <a:lnTo>
                    <a:pt x="1176" y="606"/>
                  </a:lnTo>
                  <a:lnTo>
                    <a:pt x="1179" y="595"/>
                  </a:lnTo>
                  <a:lnTo>
                    <a:pt x="1181" y="585"/>
                  </a:lnTo>
                  <a:lnTo>
                    <a:pt x="1181" y="575"/>
                  </a:lnTo>
                  <a:lnTo>
                    <a:pt x="1179" y="565"/>
                  </a:lnTo>
                  <a:lnTo>
                    <a:pt x="1175" y="543"/>
                  </a:lnTo>
                  <a:lnTo>
                    <a:pt x="1172" y="533"/>
                  </a:lnTo>
                  <a:lnTo>
                    <a:pt x="1171" y="520"/>
                  </a:lnTo>
                  <a:lnTo>
                    <a:pt x="1181" y="516"/>
                  </a:lnTo>
                  <a:lnTo>
                    <a:pt x="1191" y="510"/>
                  </a:lnTo>
                  <a:lnTo>
                    <a:pt x="1200" y="503"/>
                  </a:lnTo>
                  <a:lnTo>
                    <a:pt x="1207" y="495"/>
                  </a:lnTo>
                  <a:lnTo>
                    <a:pt x="1215" y="478"/>
                  </a:lnTo>
                  <a:lnTo>
                    <a:pt x="1217" y="478"/>
                  </a:lnTo>
                  <a:lnTo>
                    <a:pt x="1220" y="478"/>
                  </a:lnTo>
                  <a:lnTo>
                    <a:pt x="1221" y="480"/>
                  </a:lnTo>
                  <a:lnTo>
                    <a:pt x="1223" y="478"/>
                  </a:lnTo>
                  <a:lnTo>
                    <a:pt x="1223" y="474"/>
                  </a:lnTo>
                  <a:lnTo>
                    <a:pt x="1221" y="470"/>
                  </a:lnTo>
                  <a:lnTo>
                    <a:pt x="1220" y="468"/>
                  </a:lnTo>
                  <a:lnTo>
                    <a:pt x="1218" y="468"/>
                  </a:lnTo>
                  <a:lnTo>
                    <a:pt x="1217" y="470"/>
                  </a:lnTo>
                  <a:lnTo>
                    <a:pt x="1215" y="472"/>
                  </a:lnTo>
                  <a:lnTo>
                    <a:pt x="1218" y="457"/>
                  </a:lnTo>
                  <a:lnTo>
                    <a:pt x="1220" y="449"/>
                  </a:lnTo>
                  <a:lnTo>
                    <a:pt x="1220" y="445"/>
                  </a:lnTo>
                  <a:lnTo>
                    <a:pt x="1218" y="444"/>
                  </a:lnTo>
                  <a:lnTo>
                    <a:pt x="1215" y="441"/>
                  </a:lnTo>
                  <a:lnTo>
                    <a:pt x="1211" y="439"/>
                  </a:lnTo>
                  <a:lnTo>
                    <a:pt x="1210" y="436"/>
                  </a:lnTo>
                  <a:lnTo>
                    <a:pt x="1208" y="434"/>
                  </a:lnTo>
                  <a:lnTo>
                    <a:pt x="1207" y="429"/>
                  </a:lnTo>
                  <a:lnTo>
                    <a:pt x="1204" y="421"/>
                  </a:lnTo>
                  <a:lnTo>
                    <a:pt x="1204" y="416"/>
                  </a:lnTo>
                  <a:lnTo>
                    <a:pt x="1202" y="413"/>
                  </a:lnTo>
                  <a:lnTo>
                    <a:pt x="1201" y="409"/>
                  </a:lnTo>
                  <a:lnTo>
                    <a:pt x="1198" y="406"/>
                  </a:lnTo>
                  <a:lnTo>
                    <a:pt x="1195" y="405"/>
                  </a:lnTo>
                  <a:lnTo>
                    <a:pt x="1191" y="403"/>
                  </a:lnTo>
                  <a:lnTo>
                    <a:pt x="1185" y="403"/>
                  </a:lnTo>
                  <a:lnTo>
                    <a:pt x="1182" y="402"/>
                  </a:lnTo>
                  <a:lnTo>
                    <a:pt x="1182" y="393"/>
                  </a:lnTo>
                  <a:lnTo>
                    <a:pt x="1182" y="385"/>
                  </a:lnTo>
                  <a:lnTo>
                    <a:pt x="1187" y="383"/>
                  </a:lnTo>
                  <a:lnTo>
                    <a:pt x="1189" y="383"/>
                  </a:lnTo>
                  <a:lnTo>
                    <a:pt x="1194" y="383"/>
                  </a:lnTo>
                  <a:lnTo>
                    <a:pt x="1198" y="382"/>
                  </a:lnTo>
                  <a:lnTo>
                    <a:pt x="1198" y="376"/>
                  </a:lnTo>
                  <a:lnTo>
                    <a:pt x="1198" y="373"/>
                  </a:lnTo>
                  <a:lnTo>
                    <a:pt x="1195" y="373"/>
                  </a:lnTo>
                  <a:lnTo>
                    <a:pt x="1192" y="367"/>
                  </a:lnTo>
                  <a:lnTo>
                    <a:pt x="1197" y="369"/>
                  </a:lnTo>
                  <a:lnTo>
                    <a:pt x="1201" y="370"/>
                  </a:lnTo>
                  <a:lnTo>
                    <a:pt x="1204" y="366"/>
                  </a:lnTo>
                  <a:lnTo>
                    <a:pt x="1205" y="366"/>
                  </a:lnTo>
                  <a:lnTo>
                    <a:pt x="1207" y="364"/>
                  </a:lnTo>
                  <a:lnTo>
                    <a:pt x="1207" y="362"/>
                  </a:lnTo>
                  <a:lnTo>
                    <a:pt x="1207" y="360"/>
                  </a:lnTo>
                  <a:lnTo>
                    <a:pt x="1202" y="357"/>
                  </a:lnTo>
                  <a:lnTo>
                    <a:pt x="1201" y="354"/>
                  </a:lnTo>
                  <a:lnTo>
                    <a:pt x="1200" y="351"/>
                  </a:lnTo>
                  <a:lnTo>
                    <a:pt x="1200" y="350"/>
                  </a:lnTo>
                  <a:lnTo>
                    <a:pt x="1201" y="344"/>
                  </a:lnTo>
                  <a:lnTo>
                    <a:pt x="1201" y="337"/>
                  </a:lnTo>
                  <a:lnTo>
                    <a:pt x="1197" y="337"/>
                  </a:lnTo>
                  <a:lnTo>
                    <a:pt x="1192" y="337"/>
                  </a:lnTo>
                  <a:lnTo>
                    <a:pt x="1191" y="334"/>
                  </a:lnTo>
                  <a:lnTo>
                    <a:pt x="1191" y="331"/>
                  </a:lnTo>
                  <a:lnTo>
                    <a:pt x="1192" y="333"/>
                  </a:lnTo>
                  <a:lnTo>
                    <a:pt x="1197" y="326"/>
                  </a:lnTo>
                  <a:lnTo>
                    <a:pt x="1201" y="321"/>
                  </a:lnTo>
                  <a:lnTo>
                    <a:pt x="1201" y="317"/>
                  </a:lnTo>
                  <a:lnTo>
                    <a:pt x="1200" y="315"/>
                  </a:lnTo>
                  <a:lnTo>
                    <a:pt x="1198" y="315"/>
                  </a:lnTo>
                  <a:lnTo>
                    <a:pt x="1198" y="313"/>
                  </a:lnTo>
                  <a:lnTo>
                    <a:pt x="1204" y="313"/>
                  </a:lnTo>
                  <a:lnTo>
                    <a:pt x="1204" y="307"/>
                  </a:lnTo>
                  <a:lnTo>
                    <a:pt x="1198" y="305"/>
                  </a:lnTo>
                  <a:lnTo>
                    <a:pt x="1192" y="304"/>
                  </a:lnTo>
                  <a:lnTo>
                    <a:pt x="1195" y="297"/>
                  </a:lnTo>
                  <a:lnTo>
                    <a:pt x="1200" y="295"/>
                  </a:lnTo>
                  <a:lnTo>
                    <a:pt x="1204" y="294"/>
                  </a:lnTo>
                  <a:lnTo>
                    <a:pt x="1208" y="294"/>
                  </a:lnTo>
                  <a:lnTo>
                    <a:pt x="1215" y="294"/>
                  </a:lnTo>
                  <a:lnTo>
                    <a:pt x="1223" y="295"/>
                  </a:lnTo>
                  <a:lnTo>
                    <a:pt x="1230" y="297"/>
                  </a:lnTo>
                  <a:lnTo>
                    <a:pt x="1238" y="300"/>
                  </a:lnTo>
                  <a:lnTo>
                    <a:pt x="1246" y="298"/>
                  </a:lnTo>
                  <a:lnTo>
                    <a:pt x="1246" y="294"/>
                  </a:lnTo>
                  <a:lnTo>
                    <a:pt x="1247" y="292"/>
                  </a:lnTo>
                  <a:lnTo>
                    <a:pt x="1248" y="292"/>
                  </a:lnTo>
                  <a:lnTo>
                    <a:pt x="1253" y="294"/>
                  </a:lnTo>
                  <a:lnTo>
                    <a:pt x="1256" y="294"/>
                  </a:lnTo>
                  <a:lnTo>
                    <a:pt x="1259" y="294"/>
                  </a:lnTo>
                  <a:lnTo>
                    <a:pt x="1261" y="290"/>
                  </a:lnTo>
                  <a:lnTo>
                    <a:pt x="1263" y="287"/>
                  </a:lnTo>
                  <a:lnTo>
                    <a:pt x="1264" y="285"/>
                  </a:lnTo>
                  <a:lnTo>
                    <a:pt x="1267" y="284"/>
                  </a:lnTo>
                  <a:lnTo>
                    <a:pt x="1270" y="284"/>
                  </a:lnTo>
                  <a:lnTo>
                    <a:pt x="1273" y="284"/>
                  </a:lnTo>
                  <a:lnTo>
                    <a:pt x="1276" y="282"/>
                  </a:lnTo>
                  <a:lnTo>
                    <a:pt x="1292" y="292"/>
                  </a:lnTo>
                  <a:lnTo>
                    <a:pt x="1299" y="298"/>
                  </a:lnTo>
                  <a:lnTo>
                    <a:pt x="1302" y="301"/>
                  </a:lnTo>
                  <a:lnTo>
                    <a:pt x="1303" y="304"/>
                  </a:lnTo>
                  <a:lnTo>
                    <a:pt x="1303" y="310"/>
                  </a:lnTo>
                  <a:lnTo>
                    <a:pt x="1309" y="310"/>
                  </a:lnTo>
                  <a:lnTo>
                    <a:pt x="1309" y="314"/>
                  </a:lnTo>
                  <a:lnTo>
                    <a:pt x="1309" y="318"/>
                  </a:lnTo>
                  <a:lnTo>
                    <a:pt x="1312" y="318"/>
                  </a:lnTo>
                  <a:lnTo>
                    <a:pt x="1315" y="320"/>
                  </a:lnTo>
                  <a:lnTo>
                    <a:pt x="1322" y="318"/>
                  </a:lnTo>
                  <a:lnTo>
                    <a:pt x="1331" y="318"/>
                  </a:lnTo>
                  <a:lnTo>
                    <a:pt x="1333" y="318"/>
                  </a:lnTo>
                  <a:lnTo>
                    <a:pt x="1336" y="318"/>
                  </a:lnTo>
                  <a:lnTo>
                    <a:pt x="1333" y="324"/>
                  </a:lnTo>
                  <a:lnTo>
                    <a:pt x="1331" y="324"/>
                  </a:lnTo>
                  <a:lnTo>
                    <a:pt x="1331" y="326"/>
                  </a:lnTo>
                  <a:lnTo>
                    <a:pt x="1331" y="330"/>
                  </a:lnTo>
                  <a:lnTo>
                    <a:pt x="1335" y="330"/>
                  </a:lnTo>
                  <a:lnTo>
                    <a:pt x="1339" y="331"/>
                  </a:lnTo>
                  <a:lnTo>
                    <a:pt x="1342" y="331"/>
                  </a:lnTo>
                  <a:lnTo>
                    <a:pt x="1345" y="333"/>
                  </a:lnTo>
                  <a:lnTo>
                    <a:pt x="1346" y="331"/>
                  </a:lnTo>
                  <a:lnTo>
                    <a:pt x="1348" y="330"/>
                  </a:lnTo>
                  <a:lnTo>
                    <a:pt x="1349" y="328"/>
                  </a:lnTo>
                  <a:lnTo>
                    <a:pt x="1351" y="327"/>
                  </a:lnTo>
                  <a:lnTo>
                    <a:pt x="1354" y="327"/>
                  </a:lnTo>
                  <a:lnTo>
                    <a:pt x="1342" y="346"/>
                  </a:lnTo>
                  <a:lnTo>
                    <a:pt x="1344" y="346"/>
                  </a:lnTo>
                  <a:lnTo>
                    <a:pt x="1346" y="346"/>
                  </a:lnTo>
                  <a:lnTo>
                    <a:pt x="1348" y="346"/>
                  </a:lnTo>
                  <a:lnTo>
                    <a:pt x="1348" y="349"/>
                  </a:lnTo>
                  <a:lnTo>
                    <a:pt x="1346" y="350"/>
                  </a:lnTo>
                  <a:lnTo>
                    <a:pt x="1344" y="350"/>
                  </a:lnTo>
                  <a:lnTo>
                    <a:pt x="1339" y="351"/>
                  </a:lnTo>
                  <a:lnTo>
                    <a:pt x="1342" y="360"/>
                  </a:lnTo>
                  <a:lnTo>
                    <a:pt x="1342" y="366"/>
                  </a:lnTo>
                  <a:lnTo>
                    <a:pt x="1342" y="373"/>
                  </a:lnTo>
                  <a:lnTo>
                    <a:pt x="1342" y="382"/>
                  </a:lnTo>
                  <a:lnTo>
                    <a:pt x="1349" y="385"/>
                  </a:lnTo>
                  <a:lnTo>
                    <a:pt x="1354" y="386"/>
                  </a:lnTo>
                  <a:lnTo>
                    <a:pt x="1367" y="387"/>
                  </a:lnTo>
                  <a:lnTo>
                    <a:pt x="1368" y="395"/>
                  </a:lnTo>
                  <a:lnTo>
                    <a:pt x="1369" y="402"/>
                  </a:lnTo>
                  <a:lnTo>
                    <a:pt x="1371" y="402"/>
                  </a:lnTo>
                  <a:lnTo>
                    <a:pt x="1372" y="402"/>
                  </a:lnTo>
                  <a:lnTo>
                    <a:pt x="1375" y="400"/>
                  </a:lnTo>
                  <a:lnTo>
                    <a:pt x="1378" y="396"/>
                  </a:lnTo>
                  <a:lnTo>
                    <a:pt x="1384" y="402"/>
                  </a:lnTo>
                  <a:lnTo>
                    <a:pt x="1390" y="406"/>
                  </a:lnTo>
                  <a:lnTo>
                    <a:pt x="1395" y="403"/>
                  </a:lnTo>
                  <a:lnTo>
                    <a:pt x="1400" y="400"/>
                  </a:lnTo>
                  <a:lnTo>
                    <a:pt x="1403" y="399"/>
                  </a:lnTo>
                  <a:lnTo>
                    <a:pt x="1404" y="395"/>
                  </a:lnTo>
                  <a:lnTo>
                    <a:pt x="1404" y="393"/>
                  </a:lnTo>
                  <a:lnTo>
                    <a:pt x="1404" y="390"/>
                  </a:lnTo>
                  <a:lnTo>
                    <a:pt x="1405" y="387"/>
                  </a:lnTo>
                  <a:lnTo>
                    <a:pt x="1407" y="387"/>
                  </a:lnTo>
                  <a:lnTo>
                    <a:pt x="1408" y="387"/>
                  </a:lnTo>
                  <a:lnTo>
                    <a:pt x="1411" y="390"/>
                  </a:lnTo>
                  <a:lnTo>
                    <a:pt x="1411" y="389"/>
                  </a:lnTo>
                  <a:lnTo>
                    <a:pt x="1411" y="386"/>
                  </a:lnTo>
                  <a:lnTo>
                    <a:pt x="1411" y="382"/>
                  </a:lnTo>
                  <a:lnTo>
                    <a:pt x="1413" y="380"/>
                  </a:lnTo>
                  <a:lnTo>
                    <a:pt x="1416" y="379"/>
                  </a:lnTo>
                  <a:lnTo>
                    <a:pt x="1418" y="377"/>
                  </a:lnTo>
                  <a:lnTo>
                    <a:pt x="1420" y="376"/>
                  </a:lnTo>
                  <a:lnTo>
                    <a:pt x="1420" y="379"/>
                  </a:lnTo>
                  <a:lnTo>
                    <a:pt x="1418" y="382"/>
                  </a:lnTo>
                  <a:lnTo>
                    <a:pt x="1420" y="383"/>
                  </a:lnTo>
                  <a:lnTo>
                    <a:pt x="1420" y="385"/>
                  </a:lnTo>
                  <a:lnTo>
                    <a:pt x="1423" y="385"/>
                  </a:lnTo>
                  <a:lnTo>
                    <a:pt x="1424" y="374"/>
                  </a:lnTo>
                  <a:lnTo>
                    <a:pt x="1427" y="367"/>
                  </a:lnTo>
                  <a:lnTo>
                    <a:pt x="1436" y="349"/>
                  </a:lnTo>
                  <a:lnTo>
                    <a:pt x="1444" y="349"/>
                  </a:lnTo>
                  <a:lnTo>
                    <a:pt x="1444" y="351"/>
                  </a:lnTo>
                  <a:lnTo>
                    <a:pt x="1443" y="353"/>
                  </a:lnTo>
                  <a:lnTo>
                    <a:pt x="1441" y="356"/>
                  </a:lnTo>
                  <a:lnTo>
                    <a:pt x="1441" y="360"/>
                  </a:lnTo>
                  <a:lnTo>
                    <a:pt x="1447" y="363"/>
                  </a:lnTo>
                  <a:lnTo>
                    <a:pt x="1446" y="372"/>
                  </a:lnTo>
                  <a:lnTo>
                    <a:pt x="1447" y="376"/>
                  </a:lnTo>
                  <a:lnTo>
                    <a:pt x="1447" y="385"/>
                  </a:lnTo>
                  <a:lnTo>
                    <a:pt x="1449" y="386"/>
                  </a:lnTo>
                  <a:lnTo>
                    <a:pt x="1449" y="387"/>
                  </a:lnTo>
                  <a:lnTo>
                    <a:pt x="1449" y="389"/>
                  </a:lnTo>
                  <a:lnTo>
                    <a:pt x="1450" y="390"/>
                  </a:lnTo>
                  <a:lnTo>
                    <a:pt x="1456" y="390"/>
                  </a:lnTo>
                  <a:lnTo>
                    <a:pt x="1460" y="390"/>
                  </a:lnTo>
                  <a:lnTo>
                    <a:pt x="1469" y="406"/>
                  </a:lnTo>
                  <a:lnTo>
                    <a:pt x="1456" y="415"/>
                  </a:lnTo>
                  <a:lnTo>
                    <a:pt x="1464" y="415"/>
                  </a:lnTo>
                  <a:lnTo>
                    <a:pt x="1475" y="415"/>
                  </a:lnTo>
                  <a:lnTo>
                    <a:pt x="1473" y="419"/>
                  </a:lnTo>
                  <a:lnTo>
                    <a:pt x="1472" y="423"/>
                  </a:lnTo>
                  <a:lnTo>
                    <a:pt x="1476" y="429"/>
                  </a:lnTo>
                  <a:lnTo>
                    <a:pt x="1479" y="434"/>
                  </a:lnTo>
                  <a:lnTo>
                    <a:pt x="1482" y="434"/>
                  </a:lnTo>
                  <a:lnTo>
                    <a:pt x="1483" y="435"/>
                  </a:lnTo>
                  <a:lnTo>
                    <a:pt x="1486" y="435"/>
                  </a:lnTo>
                  <a:lnTo>
                    <a:pt x="1486" y="438"/>
                  </a:lnTo>
                  <a:lnTo>
                    <a:pt x="1486" y="442"/>
                  </a:lnTo>
                  <a:lnTo>
                    <a:pt x="1486" y="448"/>
                  </a:lnTo>
                  <a:lnTo>
                    <a:pt x="1493" y="451"/>
                  </a:lnTo>
                  <a:lnTo>
                    <a:pt x="1499" y="454"/>
                  </a:lnTo>
                  <a:lnTo>
                    <a:pt x="1499" y="462"/>
                  </a:lnTo>
                  <a:lnTo>
                    <a:pt x="1492" y="462"/>
                  </a:lnTo>
                  <a:lnTo>
                    <a:pt x="1480" y="462"/>
                  </a:lnTo>
                  <a:lnTo>
                    <a:pt x="1482" y="464"/>
                  </a:lnTo>
                  <a:lnTo>
                    <a:pt x="1483" y="465"/>
                  </a:lnTo>
                  <a:lnTo>
                    <a:pt x="1486" y="465"/>
                  </a:lnTo>
                  <a:lnTo>
                    <a:pt x="1483" y="475"/>
                  </a:lnTo>
                  <a:lnTo>
                    <a:pt x="1485" y="475"/>
                  </a:lnTo>
                  <a:lnTo>
                    <a:pt x="1486" y="475"/>
                  </a:lnTo>
                  <a:lnTo>
                    <a:pt x="1489" y="472"/>
                  </a:lnTo>
                  <a:lnTo>
                    <a:pt x="1495" y="487"/>
                  </a:lnTo>
                  <a:lnTo>
                    <a:pt x="1498" y="487"/>
                  </a:lnTo>
                  <a:lnTo>
                    <a:pt x="1502" y="487"/>
                  </a:lnTo>
                  <a:lnTo>
                    <a:pt x="1505" y="488"/>
                  </a:lnTo>
                  <a:lnTo>
                    <a:pt x="1506" y="491"/>
                  </a:lnTo>
                  <a:lnTo>
                    <a:pt x="1509" y="494"/>
                  </a:lnTo>
                  <a:lnTo>
                    <a:pt x="1511" y="495"/>
                  </a:lnTo>
                  <a:lnTo>
                    <a:pt x="1513" y="495"/>
                  </a:lnTo>
                  <a:lnTo>
                    <a:pt x="1515" y="497"/>
                  </a:lnTo>
                  <a:lnTo>
                    <a:pt x="1515" y="500"/>
                  </a:lnTo>
                  <a:lnTo>
                    <a:pt x="1515" y="503"/>
                  </a:lnTo>
                  <a:lnTo>
                    <a:pt x="1513" y="506"/>
                  </a:lnTo>
                  <a:lnTo>
                    <a:pt x="1513" y="508"/>
                  </a:lnTo>
                  <a:lnTo>
                    <a:pt x="1531" y="513"/>
                  </a:lnTo>
                  <a:lnTo>
                    <a:pt x="1532" y="511"/>
                  </a:lnTo>
                  <a:lnTo>
                    <a:pt x="1535" y="511"/>
                  </a:lnTo>
                  <a:lnTo>
                    <a:pt x="1544" y="508"/>
                  </a:lnTo>
                  <a:lnTo>
                    <a:pt x="1545" y="511"/>
                  </a:lnTo>
                  <a:lnTo>
                    <a:pt x="1545" y="514"/>
                  </a:lnTo>
                  <a:lnTo>
                    <a:pt x="1545" y="517"/>
                  </a:lnTo>
                  <a:lnTo>
                    <a:pt x="1547" y="520"/>
                  </a:lnTo>
                  <a:lnTo>
                    <a:pt x="1552" y="523"/>
                  </a:lnTo>
                  <a:lnTo>
                    <a:pt x="1555" y="523"/>
                  </a:lnTo>
                  <a:lnTo>
                    <a:pt x="1557" y="521"/>
                  </a:lnTo>
                  <a:lnTo>
                    <a:pt x="1558" y="521"/>
                  </a:lnTo>
                  <a:lnTo>
                    <a:pt x="1558" y="517"/>
                  </a:lnTo>
                  <a:lnTo>
                    <a:pt x="1562" y="520"/>
                  </a:lnTo>
                  <a:lnTo>
                    <a:pt x="1562" y="521"/>
                  </a:lnTo>
                  <a:lnTo>
                    <a:pt x="1561" y="523"/>
                  </a:lnTo>
                  <a:lnTo>
                    <a:pt x="1562" y="529"/>
                  </a:lnTo>
                  <a:lnTo>
                    <a:pt x="1568" y="527"/>
                  </a:lnTo>
                  <a:lnTo>
                    <a:pt x="1570" y="526"/>
                  </a:lnTo>
                  <a:lnTo>
                    <a:pt x="1571" y="526"/>
                  </a:lnTo>
                  <a:lnTo>
                    <a:pt x="1570" y="527"/>
                  </a:lnTo>
                  <a:lnTo>
                    <a:pt x="1567" y="531"/>
                  </a:lnTo>
                  <a:lnTo>
                    <a:pt x="1565" y="534"/>
                  </a:lnTo>
                  <a:lnTo>
                    <a:pt x="1562" y="537"/>
                  </a:lnTo>
                  <a:lnTo>
                    <a:pt x="1560" y="537"/>
                  </a:lnTo>
                  <a:lnTo>
                    <a:pt x="1555" y="539"/>
                  </a:lnTo>
                  <a:lnTo>
                    <a:pt x="1551" y="539"/>
                  </a:lnTo>
                  <a:lnTo>
                    <a:pt x="1547" y="540"/>
                  </a:lnTo>
                  <a:lnTo>
                    <a:pt x="1542" y="542"/>
                  </a:lnTo>
                  <a:lnTo>
                    <a:pt x="1538" y="546"/>
                  </a:lnTo>
                  <a:lnTo>
                    <a:pt x="1534" y="550"/>
                  </a:lnTo>
                  <a:lnTo>
                    <a:pt x="1529" y="553"/>
                  </a:lnTo>
                  <a:lnTo>
                    <a:pt x="1526" y="553"/>
                  </a:lnTo>
                  <a:lnTo>
                    <a:pt x="1522" y="553"/>
                  </a:lnTo>
                  <a:lnTo>
                    <a:pt x="1518" y="553"/>
                  </a:lnTo>
                  <a:lnTo>
                    <a:pt x="1513" y="553"/>
                  </a:lnTo>
                  <a:lnTo>
                    <a:pt x="1515" y="554"/>
                  </a:lnTo>
                  <a:lnTo>
                    <a:pt x="1515" y="557"/>
                  </a:lnTo>
                  <a:lnTo>
                    <a:pt x="1515" y="560"/>
                  </a:lnTo>
                  <a:lnTo>
                    <a:pt x="1515" y="563"/>
                  </a:lnTo>
                  <a:lnTo>
                    <a:pt x="1516" y="563"/>
                  </a:lnTo>
                  <a:lnTo>
                    <a:pt x="1516" y="565"/>
                  </a:lnTo>
                  <a:lnTo>
                    <a:pt x="1518" y="565"/>
                  </a:lnTo>
                  <a:lnTo>
                    <a:pt x="1522" y="565"/>
                  </a:lnTo>
                  <a:lnTo>
                    <a:pt x="1522" y="559"/>
                  </a:lnTo>
                  <a:lnTo>
                    <a:pt x="1535" y="553"/>
                  </a:lnTo>
                  <a:lnTo>
                    <a:pt x="1547" y="547"/>
                  </a:lnTo>
                  <a:lnTo>
                    <a:pt x="1552" y="546"/>
                  </a:lnTo>
                  <a:lnTo>
                    <a:pt x="1561" y="544"/>
                  </a:lnTo>
                  <a:lnTo>
                    <a:pt x="1558" y="542"/>
                  </a:lnTo>
                  <a:lnTo>
                    <a:pt x="1558" y="540"/>
                  </a:lnTo>
                  <a:lnTo>
                    <a:pt x="1561" y="539"/>
                  </a:lnTo>
                  <a:lnTo>
                    <a:pt x="1565" y="539"/>
                  </a:lnTo>
                  <a:lnTo>
                    <a:pt x="1571" y="540"/>
                  </a:lnTo>
                  <a:lnTo>
                    <a:pt x="1574" y="542"/>
                  </a:lnTo>
                  <a:lnTo>
                    <a:pt x="1578" y="544"/>
                  </a:lnTo>
                  <a:lnTo>
                    <a:pt x="1583" y="550"/>
                  </a:lnTo>
                  <a:lnTo>
                    <a:pt x="1585" y="552"/>
                  </a:lnTo>
                  <a:lnTo>
                    <a:pt x="1588" y="553"/>
                  </a:lnTo>
                  <a:lnTo>
                    <a:pt x="1591" y="553"/>
                  </a:lnTo>
                  <a:lnTo>
                    <a:pt x="1593" y="552"/>
                  </a:lnTo>
                  <a:lnTo>
                    <a:pt x="1596" y="550"/>
                  </a:lnTo>
                  <a:lnTo>
                    <a:pt x="1597" y="550"/>
                  </a:lnTo>
                  <a:lnTo>
                    <a:pt x="1598" y="578"/>
                  </a:lnTo>
                  <a:lnTo>
                    <a:pt x="1596" y="582"/>
                  </a:lnTo>
                  <a:lnTo>
                    <a:pt x="1588" y="589"/>
                  </a:lnTo>
                  <a:lnTo>
                    <a:pt x="1577" y="598"/>
                  </a:lnTo>
                  <a:lnTo>
                    <a:pt x="1572" y="596"/>
                  </a:lnTo>
                  <a:lnTo>
                    <a:pt x="1570" y="596"/>
                  </a:lnTo>
                  <a:lnTo>
                    <a:pt x="1570" y="595"/>
                  </a:lnTo>
                  <a:lnTo>
                    <a:pt x="1571" y="595"/>
                  </a:lnTo>
                  <a:lnTo>
                    <a:pt x="1558" y="599"/>
                  </a:lnTo>
                  <a:lnTo>
                    <a:pt x="1551" y="601"/>
                  </a:lnTo>
                  <a:lnTo>
                    <a:pt x="1547" y="603"/>
                  </a:lnTo>
                  <a:lnTo>
                    <a:pt x="1545" y="605"/>
                  </a:lnTo>
                  <a:lnTo>
                    <a:pt x="1544" y="608"/>
                  </a:lnTo>
                  <a:lnTo>
                    <a:pt x="1544" y="612"/>
                  </a:lnTo>
                  <a:lnTo>
                    <a:pt x="1544" y="616"/>
                  </a:lnTo>
                  <a:lnTo>
                    <a:pt x="1544" y="619"/>
                  </a:lnTo>
                  <a:lnTo>
                    <a:pt x="1541" y="622"/>
                  </a:lnTo>
                  <a:lnTo>
                    <a:pt x="1538" y="622"/>
                  </a:lnTo>
                  <a:lnTo>
                    <a:pt x="1534" y="624"/>
                  </a:lnTo>
                  <a:lnTo>
                    <a:pt x="1529" y="625"/>
                  </a:lnTo>
                  <a:lnTo>
                    <a:pt x="1529" y="626"/>
                  </a:lnTo>
                  <a:lnTo>
                    <a:pt x="1529" y="629"/>
                  </a:lnTo>
                  <a:lnTo>
                    <a:pt x="1528" y="632"/>
                  </a:lnTo>
                  <a:lnTo>
                    <a:pt x="1528" y="634"/>
                  </a:lnTo>
                  <a:lnTo>
                    <a:pt x="1525" y="634"/>
                  </a:lnTo>
                  <a:lnTo>
                    <a:pt x="1522" y="634"/>
                  </a:lnTo>
                  <a:lnTo>
                    <a:pt x="1519" y="632"/>
                  </a:lnTo>
                  <a:lnTo>
                    <a:pt x="1516" y="634"/>
                  </a:lnTo>
                  <a:lnTo>
                    <a:pt x="1516" y="639"/>
                  </a:lnTo>
                  <a:lnTo>
                    <a:pt x="1512" y="639"/>
                  </a:lnTo>
                  <a:lnTo>
                    <a:pt x="1509" y="638"/>
                  </a:lnTo>
                  <a:lnTo>
                    <a:pt x="1506" y="637"/>
                  </a:lnTo>
                  <a:lnTo>
                    <a:pt x="1505" y="637"/>
                  </a:lnTo>
                  <a:lnTo>
                    <a:pt x="1502" y="637"/>
                  </a:lnTo>
                  <a:lnTo>
                    <a:pt x="1502" y="642"/>
                  </a:lnTo>
                  <a:lnTo>
                    <a:pt x="1495" y="642"/>
                  </a:lnTo>
                  <a:lnTo>
                    <a:pt x="1492" y="637"/>
                  </a:lnTo>
                  <a:lnTo>
                    <a:pt x="1489" y="634"/>
                  </a:lnTo>
                  <a:lnTo>
                    <a:pt x="1488" y="634"/>
                  </a:lnTo>
                  <a:lnTo>
                    <a:pt x="1486" y="634"/>
                  </a:lnTo>
                  <a:lnTo>
                    <a:pt x="1485" y="635"/>
                  </a:lnTo>
                  <a:lnTo>
                    <a:pt x="1483" y="638"/>
                  </a:lnTo>
                  <a:lnTo>
                    <a:pt x="1483" y="639"/>
                  </a:lnTo>
                  <a:lnTo>
                    <a:pt x="1479" y="639"/>
                  </a:lnTo>
                  <a:lnTo>
                    <a:pt x="1477" y="638"/>
                  </a:lnTo>
                  <a:lnTo>
                    <a:pt x="1477" y="637"/>
                  </a:lnTo>
                  <a:lnTo>
                    <a:pt x="1476" y="635"/>
                  </a:lnTo>
                  <a:lnTo>
                    <a:pt x="1475" y="634"/>
                  </a:lnTo>
                  <a:lnTo>
                    <a:pt x="1470" y="634"/>
                  </a:lnTo>
                  <a:lnTo>
                    <a:pt x="1467" y="635"/>
                  </a:lnTo>
                  <a:lnTo>
                    <a:pt x="1466" y="638"/>
                  </a:lnTo>
                  <a:lnTo>
                    <a:pt x="1464" y="638"/>
                  </a:lnTo>
                  <a:lnTo>
                    <a:pt x="1463" y="639"/>
                  </a:lnTo>
                  <a:lnTo>
                    <a:pt x="1459" y="639"/>
                  </a:lnTo>
                  <a:lnTo>
                    <a:pt x="1452" y="639"/>
                  </a:lnTo>
                  <a:lnTo>
                    <a:pt x="1437" y="638"/>
                  </a:lnTo>
                  <a:lnTo>
                    <a:pt x="1420" y="637"/>
                  </a:lnTo>
                  <a:lnTo>
                    <a:pt x="1411" y="638"/>
                  </a:lnTo>
                  <a:lnTo>
                    <a:pt x="1403" y="639"/>
                  </a:lnTo>
                  <a:lnTo>
                    <a:pt x="1401" y="641"/>
                  </a:lnTo>
                  <a:lnTo>
                    <a:pt x="1398" y="642"/>
                  </a:lnTo>
                  <a:lnTo>
                    <a:pt x="1394" y="647"/>
                  </a:lnTo>
                  <a:lnTo>
                    <a:pt x="1391" y="649"/>
                  </a:lnTo>
                  <a:lnTo>
                    <a:pt x="1390" y="652"/>
                  </a:lnTo>
                  <a:lnTo>
                    <a:pt x="1375" y="670"/>
                  </a:lnTo>
                  <a:lnTo>
                    <a:pt x="1372" y="670"/>
                  </a:lnTo>
                  <a:lnTo>
                    <a:pt x="1371" y="670"/>
                  </a:lnTo>
                  <a:lnTo>
                    <a:pt x="1369" y="668"/>
                  </a:lnTo>
                  <a:lnTo>
                    <a:pt x="1368" y="668"/>
                  </a:lnTo>
                  <a:lnTo>
                    <a:pt x="1367" y="670"/>
                  </a:lnTo>
                  <a:lnTo>
                    <a:pt x="1367" y="671"/>
                  </a:lnTo>
                  <a:lnTo>
                    <a:pt x="1367" y="674"/>
                  </a:lnTo>
                  <a:lnTo>
                    <a:pt x="1367" y="675"/>
                  </a:lnTo>
                  <a:lnTo>
                    <a:pt x="1367" y="678"/>
                  </a:lnTo>
                  <a:lnTo>
                    <a:pt x="1365" y="678"/>
                  </a:lnTo>
                  <a:lnTo>
                    <a:pt x="1362" y="677"/>
                  </a:lnTo>
                  <a:lnTo>
                    <a:pt x="1361" y="677"/>
                  </a:lnTo>
                  <a:lnTo>
                    <a:pt x="1358" y="678"/>
                  </a:lnTo>
                  <a:lnTo>
                    <a:pt x="1355" y="681"/>
                  </a:lnTo>
                  <a:lnTo>
                    <a:pt x="1354" y="685"/>
                  </a:lnTo>
                  <a:lnTo>
                    <a:pt x="1351" y="691"/>
                  </a:lnTo>
                  <a:lnTo>
                    <a:pt x="1348" y="694"/>
                  </a:lnTo>
                  <a:lnTo>
                    <a:pt x="1345" y="696"/>
                  </a:lnTo>
                  <a:lnTo>
                    <a:pt x="1344" y="696"/>
                  </a:lnTo>
                  <a:lnTo>
                    <a:pt x="1341" y="696"/>
                  </a:lnTo>
                  <a:lnTo>
                    <a:pt x="1339" y="697"/>
                  </a:lnTo>
                  <a:lnTo>
                    <a:pt x="1339" y="698"/>
                  </a:lnTo>
                  <a:lnTo>
                    <a:pt x="1339" y="700"/>
                  </a:lnTo>
                  <a:lnTo>
                    <a:pt x="1341" y="700"/>
                  </a:lnTo>
                  <a:lnTo>
                    <a:pt x="1345" y="700"/>
                  </a:lnTo>
                  <a:lnTo>
                    <a:pt x="1339" y="713"/>
                  </a:lnTo>
                  <a:lnTo>
                    <a:pt x="1331" y="727"/>
                  </a:lnTo>
                  <a:lnTo>
                    <a:pt x="1344" y="711"/>
                  </a:lnTo>
                  <a:lnTo>
                    <a:pt x="1351" y="704"/>
                  </a:lnTo>
                  <a:lnTo>
                    <a:pt x="1358" y="696"/>
                  </a:lnTo>
                  <a:lnTo>
                    <a:pt x="1365" y="690"/>
                  </a:lnTo>
                  <a:lnTo>
                    <a:pt x="1374" y="683"/>
                  </a:lnTo>
                  <a:lnTo>
                    <a:pt x="1382" y="677"/>
                  </a:lnTo>
                  <a:lnTo>
                    <a:pt x="1391" y="673"/>
                  </a:lnTo>
                  <a:lnTo>
                    <a:pt x="1397" y="670"/>
                  </a:lnTo>
                  <a:lnTo>
                    <a:pt x="1403" y="667"/>
                  </a:lnTo>
                  <a:lnTo>
                    <a:pt x="1411" y="664"/>
                  </a:lnTo>
                  <a:lnTo>
                    <a:pt x="1420" y="662"/>
                  </a:lnTo>
                  <a:lnTo>
                    <a:pt x="1424" y="661"/>
                  </a:lnTo>
                  <a:lnTo>
                    <a:pt x="1428" y="661"/>
                  </a:lnTo>
                  <a:lnTo>
                    <a:pt x="1434" y="662"/>
                  </a:lnTo>
                  <a:lnTo>
                    <a:pt x="1439" y="664"/>
                  </a:lnTo>
                  <a:lnTo>
                    <a:pt x="1439" y="667"/>
                  </a:lnTo>
                  <a:lnTo>
                    <a:pt x="1440" y="670"/>
                  </a:lnTo>
                  <a:lnTo>
                    <a:pt x="1441" y="671"/>
                  </a:lnTo>
                  <a:lnTo>
                    <a:pt x="1447" y="675"/>
                  </a:lnTo>
                  <a:lnTo>
                    <a:pt x="1444" y="678"/>
                  </a:lnTo>
                  <a:lnTo>
                    <a:pt x="1443" y="678"/>
                  </a:lnTo>
                  <a:lnTo>
                    <a:pt x="1441" y="678"/>
                  </a:lnTo>
                  <a:lnTo>
                    <a:pt x="1441" y="681"/>
                  </a:lnTo>
                  <a:lnTo>
                    <a:pt x="1441" y="684"/>
                  </a:lnTo>
                  <a:lnTo>
                    <a:pt x="1441" y="688"/>
                  </a:lnTo>
                  <a:lnTo>
                    <a:pt x="1441" y="690"/>
                  </a:lnTo>
                  <a:lnTo>
                    <a:pt x="1441" y="691"/>
                  </a:lnTo>
                  <a:lnTo>
                    <a:pt x="1437" y="691"/>
                  </a:lnTo>
                  <a:lnTo>
                    <a:pt x="1433" y="691"/>
                  </a:lnTo>
                  <a:lnTo>
                    <a:pt x="1433" y="693"/>
                  </a:lnTo>
                  <a:lnTo>
                    <a:pt x="1431" y="697"/>
                  </a:lnTo>
                  <a:lnTo>
                    <a:pt x="1430" y="703"/>
                  </a:lnTo>
                  <a:lnTo>
                    <a:pt x="1426" y="703"/>
                  </a:lnTo>
                  <a:lnTo>
                    <a:pt x="1423" y="706"/>
                  </a:lnTo>
                  <a:lnTo>
                    <a:pt x="1417" y="697"/>
                  </a:lnTo>
                  <a:lnTo>
                    <a:pt x="1414" y="697"/>
                  </a:lnTo>
                  <a:lnTo>
                    <a:pt x="1413" y="698"/>
                  </a:lnTo>
                  <a:lnTo>
                    <a:pt x="1413" y="700"/>
                  </a:lnTo>
                  <a:lnTo>
                    <a:pt x="1411" y="700"/>
                  </a:lnTo>
                  <a:lnTo>
                    <a:pt x="1410" y="700"/>
                  </a:lnTo>
                  <a:lnTo>
                    <a:pt x="1408" y="700"/>
                  </a:lnTo>
                  <a:lnTo>
                    <a:pt x="1411" y="706"/>
                  </a:lnTo>
                  <a:lnTo>
                    <a:pt x="1414" y="711"/>
                  </a:lnTo>
                  <a:lnTo>
                    <a:pt x="1411" y="711"/>
                  </a:lnTo>
                  <a:lnTo>
                    <a:pt x="1413" y="711"/>
                  </a:lnTo>
                  <a:lnTo>
                    <a:pt x="1420" y="710"/>
                  </a:lnTo>
                  <a:lnTo>
                    <a:pt x="1430" y="709"/>
                  </a:lnTo>
                  <a:lnTo>
                    <a:pt x="1436" y="709"/>
                  </a:lnTo>
                  <a:lnTo>
                    <a:pt x="1437" y="710"/>
                  </a:lnTo>
                  <a:lnTo>
                    <a:pt x="1437" y="713"/>
                  </a:lnTo>
                  <a:lnTo>
                    <a:pt x="1436" y="716"/>
                  </a:lnTo>
                  <a:lnTo>
                    <a:pt x="1433" y="721"/>
                  </a:lnTo>
                  <a:lnTo>
                    <a:pt x="1434" y="723"/>
                  </a:lnTo>
                  <a:lnTo>
                    <a:pt x="1433" y="726"/>
                  </a:lnTo>
                  <a:lnTo>
                    <a:pt x="1430" y="733"/>
                  </a:lnTo>
                  <a:lnTo>
                    <a:pt x="1433" y="733"/>
                  </a:lnTo>
                  <a:lnTo>
                    <a:pt x="1433" y="732"/>
                  </a:lnTo>
                  <a:lnTo>
                    <a:pt x="1434" y="732"/>
                  </a:lnTo>
                  <a:lnTo>
                    <a:pt x="1439" y="730"/>
                  </a:lnTo>
                  <a:lnTo>
                    <a:pt x="1439" y="733"/>
                  </a:lnTo>
                  <a:lnTo>
                    <a:pt x="1439" y="734"/>
                  </a:lnTo>
                  <a:lnTo>
                    <a:pt x="1439" y="736"/>
                  </a:lnTo>
                  <a:lnTo>
                    <a:pt x="1436" y="736"/>
                  </a:lnTo>
                  <a:lnTo>
                    <a:pt x="1437" y="736"/>
                  </a:lnTo>
                  <a:lnTo>
                    <a:pt x="1437" y="737"/>
                  </a:lnTo>
                  <a:lnTo>
                    <a:pt x="1437" y="742"/>
                  </a:lnTo>
                  <a:lnTo>
                    <a:pt x="1436" y="749"/>
                  </a:lnTo>
                  <a:lnTo>
                    <a:pt x="1441" y="752"/>
                  </a:lnTo>
                  <a:lnTo>
                    <a:pt x="1444" y="752"/>
                  </a:lnTo>
                  <a:lnTo>
                    <a:pt x="1456" y="755"/>
                  </a:lnTo>
                  <a:lnTo>
                    <a:pt x="1453" y="757"/>
                  </a:lnTo>
                  <a:lnTo>
                    <a:pt x="1453" y="759"/>
                  </a:lnTo>
                  <a:lnTo>
                    <a:pt x="1453" y="760"/>
                  </a:lnTo>
                  <a:lnTo>
                    <a:pt x="1447" y="760"/>
                  </a:lnTo>
                  <a:lnTo>
                    <a:pt x="1449" y="763"/>
                  </a:lnTo>
                  <a:lnTo>
                    <a:pt x="1450" y="765"/>
                  </a:lnTo>
                  <a:lnTo>
                    <a:pt x="1450" y="766"/>
                  </a:lnTo>
                  <a:lnTo>
                    <a:pt x="1452" y="766"/>
                  </a:lnTo>
                  <a:lnTo>
                    <a:pt x="1453" y="765"/>
                  </a:lnTo>
                  <a:lnTo>
                    <a:pt x="1454" y="763"/>
                  </a:lnTo>
                  <a:lnTo>
                    <a:pt x="1459" y="763"/>
                  </a:lnTo>
                  <a:lnTo>
                    <a:pt x="1463" y="769"/>
                  </a:lnTo>
                  <a:lnTo>
                    <a:pt x="1467" y="770"/>
                  </a:lnTo>
                  <a:lnTo>
                    <a:pt x="1472" y="770"/>
                  </a:lnTo>
                  <a:lnTo>
                    <a:pt x="1475" y="770"/>
                  </a:lnTo>
                  <a:lnTo>
                    <a:pt x="1477" y="769"/>
                  </a:lnTo>
                  <a:lnTo>
                    <a:pt x="1480" y="768"/>
                  </a:lnTo>
                  <a:lnTo>
                    <a:pt x="1483" y="765"/>
                  </a:lnTo>
                  <a:lnTo>
                    <a:pt x="1489" y="760"/>
                  </a:lnTo>
                  <a:lnTo>
                    <a:pt x="1492" y="769"/>
                  </a:lnTo>
                  <a:lnTo>
                    <a:pt x="1492" y="773"/>
                  </a:lnTo>
                  <a:lnTo>
                    <a:pt x="1495" y="778"/>
                  </a:lnTo>
                  <a:lnTo>
                    <a:pt x="1489" y="778"/>
                  </a:lnTo>
                  <a:lnTo>
                    <a:pt x="1489" y="782"/>
                  </a:lnTo>
                  <a:lnTo>
                    <a:pt x="1486" y="786"/>
                  </a:lnTo>
                  <a:lnTo>
                    <a:pt x="1482" y="789"/>
                  </a:lnTo>
                  <a:lnTo>
                    <a:pt x="1472" y="793"/>
                  </a:lnTo>
                  <a:lnTo>
                    <a:pt x="1472" y="796"/>
                  </a:lnTo>
                  <a:lnTo>
                    <a:pt x="1469" y="796"/>
                  </a:lnTo>
                  <a:lnTo>
                    <a:pt x="1464" y="796"/>
                  </a:lnTo>
                  <a:lnTo>
                    <a:pt x="1462" y="796"/>
                  </a:lnTo>
                  <a:lnTo>
                    <a:pt x="1460" y="796"/>
                  </a:lnTo>
                  <a:lnTo>
                    <a:pt x="1459" y="796"/>
                  </a:lnTo>
                  <a:lnTo>
                    <a:pt x="1457" y="798"/>
                  </a:lnTo>
                  <a:lnTo>
                    <a:pt x="1456" y="801"/>
                  </a:lnTo>
                  <a:lnTo>
                    <a:pt x="1456" y="805"/>
                  </a:lnTo>
                  <a:lnTo>
                    <a:pt x="1453" y="805"/>
                  </a:lnTo>
                  <a:lnTo>
                    <a:pt x="1452" y="805"/>
                  </a:lnTo>
                  <a:lnTo>
                    <a:pt x="1450" y="802"/>
                  </a:lnTo>
                  <a:lnTo>
                    <a:pt x="1449" y="801"/>
                  </a:lnTo>
                  <a:lnTo>
                    <a:pt x="1447" y="802"/>
                  </a:lnTo>
                  <a:lnTo>
                    <a:pt x="1444" y="805"/>
                  </a:lnTo>
                  <a:lnTo>
                    <a:pt x="1443" y="806"/>
                  </a:lnTo>
                  <a:lnTo>
                    <a:pt x="1443" y="808"/>
                  </a:lnTo>
                  <a:lnTo>
                    <a:pt x="1443" y="811"/>
                  </a:lnTo>
                  <a:lnTo>
                    <a:pt x="1443" y="815"/>
                  </a:lnTo>
                  <a:lnTo>
                    <a:pt x="1441" y="818"/>
                  </a:lnTo>
                  <a:lnTo>
                    <a:pt x="1430" y="827"/>
                  </a:lnTo>
                  <a:lnTo>
                    <a:pt x="1428" y="825"/>
                  </a:lnTo>
                  <a:lnTo>
                    <a:pt x="1428" y="824"/>
                  </a:lnTo>
                  <a:lnTo>
                    <a:pt x="1427" y="821"/>
                  </a:lnTo>
                  <a:lnTo>
                    <a:pt x="1426" y="821"/>
                  </a:lnTo>
                  <a:lnTo>
                    <a:pt x="1424" y="822"/>
                  </a:lnTo>
                  <a:lnTo>
                    <a:pt x="1423" y="824"/>
                  </a:lnTo>
                  <a:lnTo>
                    <a:pt x="1420" y="824"/>
                  </a:lnTo>
                  <a:lnTo>
                    <a:pt x="1417" y="818"/>
                  </a:lnTo>
                  <a:lnTo>
                    <a:pt x="1410" y="815"/>
                  </a:lnTo>
                  <a:lnTo>
                    <a:pt x="1407" y="814"/>
                  </a:lnTo>
                  <a:lnTo>
                    <a:pt x="1405" y="811"/>
                  </a:lnTo>
                  <a:lnTo>
                    <a:pt x="1405" y="808"/>
                  </a:lnTo>
                  <a:lnTo>
                    <a:pt x="1408" y="802"/>
                  </a:lnTo>
                  <a:lnTo>
                    <a:pt x="1411" y="798"/>
                  </a:lnTo>
                  <a:lnTo>
                    <a:pt x="1414" y="793"/>
                  </a:lnTo>
                  <a:lnTo>
                    <a:pt x="1423" y="793"/>
                  </a:lnTo>
                  <a:lnTo>
                    <a:pt x="1423" y="788"/>
                  </a:lnTo>
                  <a:lnTo>
                    <a:pt x="1431" y="785"/>
                  </a:lnTo>
                  <a:lnTo>
                    <a:pt x="1436" y="783"/>
                  </a:lnTo>
                  <a:lnTo>
                    <a:pt x="1437" y="783"/>
                  </a:lnTo>
                  <a:lnTo>
                    <a:pt x="1440" y="783"/>
                  </a:lnTo>
                  <a:lnTo>
                    <a:pt x="1450" y="785"/>
                  </a:lnTo>
                  <a:lnTo>
                    <a:pt x="1452" y="782"/>
                  </a:lnTo>
                  <a:lnTo>
                    <a:pt x="1452" y="781"/>
                  </a:lnTo>
                  <a:lnTo>
                    <a:pt x="1453" y="778"/>
                  </a:lnTo>
                  <a:lnTo>
                    <a:pt x="1456" y="778"/>
                  </a:lnTo>
                  <a:lnTo>
                    <a:pt x="1456" y="776"/>
                  </a:lnTo>
                  <a:lnTo>
                    <a:pt x="1456" y="775"/>
                  </a:lnTo>
                  <a:lnTo>
                    <a:pt x="1453" y="772"/>
                  </a:lnTo>
                  <a:lnTo>
                    <a:pt x="1441" y="775"/>
                  </a:lnTo>
                  <a:lnTo>
                    <a:pt x="1430" y="778"/>
                  </a:lnTo>
                  <a:lnTo>
                    <a:pt x="1431" y="773"/>
                  </a:lnTo>
                  <a:lnTo>
                    <a:pt x="1433" y="770"/>
                  </a:lnTo>
                  <a:lnTo>
                    <a:pt x="1433" y="768"/>
                  </a:lnTo>
                  <a:lnTo>
                    <a:pt x="1433" y="763"/>
                  </a:lnTo>
                  <a:lnTo>
                    <a:pt x="1439" y="763"/>
                  </a:lnTo>
                  <a:lnTo>
                    <a:pt x="1437" y="760"/>
                  </a:lnTo>
                  <a:lnTo>
                    <a:pt x="1434" y="759"/>
                  </a:lnTo>
                  <a:lnTo>
                    <a:pt x="1433" y="760"/>
                  </a:lnTo>
                  <a:lnTo>
                    <a:pt x="1433" y="757"/>
                  </a:lnTo>
                  <a:lnTo>
                    <a:pt x="1428" y="765"/>
                  </a:lnTo>
                  <a:lnTo>
                    <a:pt x="1427" y="768"/>
                  </a:lnTo>
                  <a:lnTo>
                    <a:pt x="1424" y="770"/>
                  </a:lnTo>
                  <a:lnTo>
                    <a:pt x="1420" y="775"/>
                  </a:lnTo>
                  <a:lnTo>
                    <a:pt x="1414" y="781"/>
                  </a:lnTo>
                  <a:lnTo>
                    <a:pt x="1411" y="776"/>
                  </a:lnTo>
                  <a:lnTo>
                    <a:pt x="1410" y="775"/>
                  </a:lnTo>
                  <a:lnTo>
                    <a:pt x="1408" y="775"/>
                  </a:lnTo>
                  <a:lnTo>
                    <a:pt x="1408" y="776"/>
                  </a:lnTo>
                  <a:lnTo>
                    <a:pt x="1408" y="779"/>
                  </a:lnTo>
                  <a:lnTo>
                    <a:pt x="1411" y="782"/>
                  </a:lnTo>
                  <a:lnTo>
                    <a:pt x="1408" y="783"/>
                  </a:lnTo>
                  <a:lnTo>
                    <a:pt x="1404" y="785"/>
                  </a:lnTo>
                  <a:lnTo>
                    <a:pt x="1400" y="786"/>
                  </a:lnTo>
                  <a:lnTo>
                    <a:pt x="1397" y="786"/>
                  </a:lnTo>
                  <a:lnTo>
                    <a:pt x="1394" y="785"/>
                  </a:lnTo>
                  <a:lnTo>
                    <a:pt x="1391" y="783"/>
                  </a:lnTo>
                  <a:lnTo>
                    <a:pt x="1387" y="781"/>
                  </a:lnTo>
                  <a:lnTo>
                    <a:pt x="1388" y="789"/>
                  </a:lnTo>
                  <a:lnTo>
                    <a:pt x="1391" y="796"/>
                  </a:lnTo>
                  <a:lnTo>
                    <a:pt x="1384" y="802"/>
                  </a:lnTo>
                  <a:lnTo>
                    <a:pt x="1378" y="808"/>
                  </a:lnTo>
                  <a:lnTo>
                    <a:pt x="1375" y="805"/>
                  </a:lnTo>
                  <a:lnTo>
                    <a:pt x="1372" y="804"/>
                  </a:lnTo>
                  <a:lnTo>
                    <a:pt x="1372" y="802"/>
                  </a:lnTo>
                  <a:lnTo>
                    <a:pt x="1364" y="808"/>
                  </a:lnTo>
                  <a:lnTo>
                    <a:pt x="1364" y="799"/>
                  </a:lnTo>
                  <a:lnTo>
                    <a:pt x="1361" y="805"/>
                  </a:lnTo>
                  <a:lnTo>
                    <a:pt x="1358" y="809"/>
                  </a:lnTo>
                  <a:lnTo>
                    <a:pt x="1355" y="812"/>
                  </a:lnTo>
                  <a:lnTo>
                    <a:pt x="1354" y="815"/>
                  </a:lnTo>
                  <a:lnTo>
                    <a:pt x="1351" y="815"/>
                  </a:lnTo>
                  <a:lnTo>
                    <a:pt x="1346" y="817"/>
                  </a:lnTo>
                  <a:lnTo>
                    <a:pt x="1336" y="817"/>
                  </a:lnTo>
                  <a:lnTo>
                    <a:pt x="1333" y="825"/>
                  </a:lnTo>
                  <a:lnTo>
                    <a:pt x="1333" y="831"/>
                  </a:lnTo>
                  <a:lnTo>
                    <a:pt x="1331" y="835"/>
                  </a:lnTo>
                  <a:lnTo>
                    <a:pt x="1325" y="838"/>
                  </a:lnTo>
                  <a:lnTo>
                    <a:pt x="1325" y="840"/>
                  </a:lnTo>
                  <a:lnTo>
                    <a:pt x="1326" y="841"/>
                  </a:lnTo>
                  <a:lnTo>
                    <a:pt x="1328" y="841"/>
                  </a:lnTo>
                  <a:lnTo>
                    <a:pt x="1329" y="842"/>
                  </a:lnTo>
                  <a:lnTo>
                    <a:pt x="1329" y="844"/>
                  </a:lnTo>
                  <a:lnTo>
                    <a:pt x="1328" y="847"/>
                  </a:lnTo>
                  <a:lnTo>
                    <a:pt x="1326" y="848"/>
                  </a:lnTo>
                  <a:lnTo>
                    <a:pt x="1325" y="850"/>
                  </a:lnTo>
                  <a:lnTo>
                    <a:pt x="1322" y="851"/>
                  </a:lnTo>
                  <a:lnTo>
                    <a:pt x="1320" y="854"/>
                  </a:lnTo>
                  <a:lnTo>
                    <a:pt x="1328" y="858"/>
                  </a:lnTo>
                  <a:lnTo>
                    <a:pt x="1333" y="863"/>
                  </a:lnTo>
                  <a:lnTo>
                    <a:pt x="1329" y="864"/>
                  </a:lnTo>
                  <a:lnTo>
                    <a:pt x="1325" y="865"/>
                  </a:lnTo>
                  <a:lnTo>
                    <a:pt x="1326" y="867"/>
                  </a:lnTo>
                  <a:lnTo>
                    <a:pt x="1325" y="868"/>
                  </a:lnTo>
                  <a:lnTo>
                    <a:pt x="1320" y="868"/>
                  </a:lnTo>
                  <a:lnTo>
                    <a:pt x="1319" y="865"/>
                  </a:lnTo>
                  <a:lnTo>
                    <a:pt x="1318" y="863"/>
                  </a:lnTo>
                  <a:lnTo>
                    <a:pt x="1318" y="861"/>
                  </a:lnTo>
                  <a:lnTo>
                    <a:pt x="1315" y="860"/>
                  </a:lnTo>
                  <a:lnTo>
                    <a:pt x="1312" y="867"/>
                  </a:lnTo>
                  <a:lnTo>
                    <a:pt x="1312" y="874"/>
                  </a:lnTo>
                  <a:lnTo>
                    <a:pt x="1309" y="874"/>
                  </a:lnTo>
                  <a:lnTo>
                    <a:pt x="1308" y="874"/>
                  </a:lnTo>
                  <a:lnTo>
                    <a:pt x="1305" y="873"/>
                  </a:lnTo>
                  <a:lnTo>
                    <a:pt x="1302" y="871"/>
                  </a:lnTo>
                  <a:lnTo>
                    <a:pt x="1297" y="871"/>
                  </a:lnTo>
                  <a:lnTo>
                    <a:pt x="1295" y="877"/>
                  </a:lnTo>
                  <a:lnTo>
                    <a:pt x="1293" y="877"/>
                  </a:lnTo>
                  <a:lnTo>
                    <a:pt x="1289" y="877"/>
                  </a:lnTo>
                  <a:lnTo>
                    <a:pt x="1284" y="877"/>
                  </a:lnTo>
                  <a:lnTo>
                    <a:pt x="1280" y="878"/>
                  </a:lnTo>
                  <a:lnTo>
                    <a:pt x="1276" y="883"/>
                  </a:lnTo>
                  <a:lnTo>
                    <a:pt x="1272" y="887"/>
                  </a:lnTo>
                  <a:lnTo>
                    <a:pt x="1267" y="890"/>
                  </a:lnTo>
                  <a:lnTo>
                    <a:pt x="1267" y="891"/>
                  </a:lnTo>
                  <a:lnTo>
                    <a:pt x="1267" y="893"/>
                  </a:lnTo>
                  <a:lnTo>
                    <a:pt x="1266" y="894"/>
                  </a:lnTo>
                  <a:lnTo>
                    <a:pt x="1264" y="896"/>
                  </a:lnTo>
                  <a:lnTo>
                    <a:pt x="1264" y="897"/>
                  </a:lnTo>
                  <a:lnTo>
                    <a:pt x="1264" y="899"/>
                  </a:lnTo>
                  <a:lnTo>
                    <a:pt x="1273" y="904"/>
                  </a:lnTo>
                  <a:lnTo>
                    <a:pt x="1266" y="916"/>
                  </a:lnTo>
                  <a:lnTo>
                    <a:pt x="1261" y="923"/>
                  </a:lnTo>
                  <a:lnTo>
                    <a:pt x="1260" y="926"/>
                  </a:lnTo>
                  <a:lnTo>
                    <a:pt x="1256" y="926"/>
                  </a:lnTo>
                  <a:lnTo>
                    <a:pt x="1240" y="926"/>
                  </a:lnTo>
                  <a:lnTo>
                    <a:pt x="1240" y="930"/>
                  </a:lnTo>
                  <a:lnTo>
                    <a:pt x="1240" y="935"/>
                  </a:lnTo>
                  <a:lnTo>
                    <a:pt x="1241" y="936"/>
                  </a:lnTo>
                  <a:lnTo>
                    <a:pt x="1243" y="936"/>
                  </a:lnTo>
                  <a:lnTo>
                    <a:pt x="1248" y="937"/>
                  </a:lnTo>
                  <a:lnTo>
                    <a:pt x="1246" y="952"/>
                  </a:lnTo>
                  <a:lnTo>
                    <a:pt x="1243" y="965"/>
                  </a:lnTo>
                  <a:lnTo>
                    <a:pt x="1234" y="965"/>
                  </a:lnTo>
                  <a:lnTo>
                    <a:pt x="1234" y="959"/>
                  </a:lnTo>
                  <a:lnTo>
                    <a:pt x="1230" y="959"/>
                  </a:lnTo>
                  <a:lnTo>
                    <a:pt x="1227" y="961"/>
                  </a:lnTo>
                  <a:lnTo>
                    <a:pt x="1225" y="962"/>
                  </a:lnTo>
                  <a:lnTo>
                    <a:pt x="1223" y="962"/>
                  </a:lnTo>
                  <a:lnTo>
                    <a:pt x="1223" y="959"/>
                  </a:lnTo>
                  <a:lnTo>
                    <a:pt x="1220" y="956"/>
                  </a:lnTo>
                  <a:lnTo>
                    <a:pt x="1221" y="956"/>
                  </a:lnTo>
                  <a:lnTo>
                    <a:pt x="1221" y="953"/>
                  </a:lnTo>
                  <a:lnTo>
                    <a:pt x="1223" y="943"/>
                  </a:lnTo>
                  <a:lnTo>
                    <a:pt x="1225" y="933"/>
                  </a:lnTo>
                  <a:lnTo>
                    <a:pt x="1228" y="929"/>
                  </a:lnTo>
                  <a:lnTo>
                    <a:pt x="1231" y="926"/>
                  </a:lnTo>
                  <a:lnTo>
                    <a:pt x="1230" y="925"/>
                  </a:lnTo>
                  <a:lnTo>
                    <a:pt x="1230" y="923"/>
                  </a:lnTo>
                  <a:lnTo>
                    <a:pt x="1228" y="922"/>
                  </a:lnTo>
                  <a:lnTo>
                    <a:pt x="1223" y="923"/>
                  </a:lnTo>
                  <a:lnTo>
                    <a:pt x="1221" y="923"/>
                  </a:lnTo>
                  <a:lnTo>
                    <a:pt x="1218" y="923"/>
                  </a:lnTo>
                  <a:lnTo>
                    <a:pt x="1215" y="932"/>
                  </a:lnTo>
                  <a:lnTo>
                    <a:pt x="1215" y="937"/>
                  </a:lnTo>
                  <a:lnTo>
                    <a:pt x="1214" y="940"/>
                  </a:lnTo>
                  <a:lnTo>
                    <a:pt x="1214" y="943"/>
                  </a:lnTo>
                  <a:lnTo>
                    <a:pt x="1211" y="946"/>
                  </a:lnTo>
                  <a:lnTo>
                    <a:pt x="1210" y="949"/>
                  </a:lnTo>
                  <a:lnTo>
                    <a:pt x="1210" y="950"/>
                  </a:lnTo>
                  <a:lnTo>
                    <a:pt x="1211" y="952"/>
                  </a:lnTo>
                  <a:lnTo>
                    <a:pt x="1211" y="953"/>
                  </a:lnTo>
                  <a:lnTo>
                    <a:pt x="1212" y="953"/>
                  </a:lnTo>
                  <a:lnTo>
                    <a:pt x="1212" y="956"/>
                  </a:lnTo>
                  <a:lnTo>
                    <a:pt x="1210" y="958"/>
                  </a:lnTo>
                  <a:lnTo>
                    <a:pt x="1208" y="956"/>
                  </a:lnTo>
                  <a:lnTo>
                    <a:pt x="1207" y="958"/>
                  </a:lnTo>
                  <a:lnTo>
                    <a:pt x="1207" y="959"/>
                  </a:lnTo>
                  <a:lnTo>
                    <a:pt x="1212" y="962"/>
                  </a:lnTo>
                  <a:lnTo>
                    <a:pt x="1215" y="963"/>
                  </a:lnTo>
                  <a:lnTo>
                    <a:pt x="1218" y="965"/>
                  </a:lnTo>
                  <a:lnTo>
                    <a:pt x="1218" y="966"/>
                  </a:lnTo>
                  <a:lnTo>
                    <a:pt x="1217" y="968"/>
                  </a:lnTo>
                  <a:lnTo>
                    <a:pt x="1217" y="969"/>
                  </a:lnTo>
                  <a:lnTo>
                    <a:pt x="1215" y="971"/>
                  </a:lnTo>
                  <a:lnTo>
                    <a:pt x="1217" y="972"/>
                  </a:lnTo>
                  <a:lnTo>
                    <a:pt x="1218" y="973"/>
                  </a:lnTo>
                  <a:lnTo>
                    <a:pt x="1220" y="973"/>
                  </a:lnTo>
                  <a:lnTo>
                    <a:pt x="1221" y="973"/>
                  </a:lnTo>
                  <a:lnTo>
                    <a:pt x="1220" y="975"/>
                  </a:lnTo>
                  <a:lnTo>
                    <a:pt x="1217" y="979"/>
                  </a:lnTo>
                  <a:lnTo>
                    <a:pt x="1212" y="985"/>
                  </a:lnTo>
                  <a:lnTo>
                    <a:pt x="1214" y="986"/>
                  </a:lnTo>
                  <a:lnTo>
                    <a:pt x="1215" y="989"/>
                  </a:lnTo>
                  <a:lnTo>
                    <a:pt x="1215" y="991"/>
                  </a:lnTo>
                  <a:lnTo>
                    <a:pt x="1218" y="992"/>
                  </a:lnTo>
                  <a:lnTo>
                    <a:pt x="1220" y="994"/>
                  </a:lnTo>
                  <a:lnTo>
                    <a:pt x="1224" y="994"/>
                  </a:lnTo>
                  <a:lnTo>
                    <a:pt x="1227" y="995"/>
                  </a:lnTo>
                  <a:lnTo>
                    <a:pt x="1228" y="995"/>
                  </a:lnTo>
                  <a:lnTo>
                    <a:pt x="1228" y="1002"/>
                  </a:lnTo>
                  <a:lnTo>
                    <a:pt x="1228" y="1007"/>
                  </a:lnTo>
                  <a:lnTo>
                    <a:pt x="1227" y="1008"/>
                  </a:lnTo>
                  <a:lnTo>
                    <a:pt x="1224" y="1008"/>
                  </a:lnTo>
                  <a:lnTo>
                    <a:pt x="1218" y="1009"/>
                  </a:lnTo>
                  <a:lnTo>
                    <a:pt x="1218" y="1015"/>
                  </a:lnTo>
                  <a:lnTo>
                    <a:pt x="1223" y="1014"/>
                  </a:lnTo>
                  <a:lnTo>
                    <a:pt x="1228" y="1015"/>
                  </a:lnTo>
                  <a:lnTo>
                    <a:pt x="1231" y="1018"/>
                  </a:lnTo>
                  <a:lnTo>
                    <a:pt x="1233" y="1021"/>
                  </a:lnTo>
                  <a:lnTo>
                    <a:pt x="1234" y="1024"/>
                  </a:lnTo>
                  <a:lnTo>
                    <a:pt x="1221" y="1024"/>
                  </a:lnTo>
                  <a:lnTo>
                    <a:pt x="1215" y="1025"/>
                  </a:lnTo>
                  <a:lnTo>
                    <a:pt x="1214" y="1025"/>
                  </a:lnTo>
                  <a:lnTo>
                    <a:pt x="1215" y="1025"/>
                  </a:lnTo>
                  <a:lnTo>
                    <a:pt x="1218" y="1031"/>
                  </a:lnTo>
                  <a:lnTo>
                    <a:pt x="1212" y="1033"/>
                  </a:lnTo>
                  <a:lnTo>
                    <a:pt x="1207" y="1034"/>
                  </a:lnTo>
                  <a:lnTo>
                    <a:pt x="1212" y="1045"/>
                  </a:lnTo>
                  <a:lnTo>
                    <a:pt x="1208" y="1047"/>
                  </a:lnTo>
                  <a:lnTo>
                    <a:pt x="1204" y="1048"/>
                  </a:lnTo>
                  <a:lnTo>
                    <a:pt x="1201" y="1051"/>
                  </a:lnTo>
                  <a:lnTo>
                    <a:pt x="1200" y="1057"/>
                  </a:lnTo>
                  <a:lnTo>
                    <a:pt x="1198" y="1061"/>
                  </a:lnTo>
                  <a:lnTo>
                    <a:pt x="1195" y="1064"/>
                  </a:lnTo>
                  <a:lnTo>
                    <a:pt x="1191" y="1067"/>
                  </a:lnTo>
                  <a:lnTo>
                    <a:pt x="1185" y="1067"/>
                  </a:lnTo>
                  <a:lnTo>
                    <a:pt x="1181" y="1068"/>
                  </a:lnTo>
                  <a:lnTo>
                    <a:pt x="1178" y="1068"/>
                  </a:lnTo>
                  <a:lnTo>
                    <a:pt x="1176" y="1070"/>
                  </a:lnTo>
                  <a:lnTo>
                    <a:pt x="1175" y="1073"/>
                  </a:lnTo>
                  <a:lnTo>
                    <a:pt x="1174" y="1076"/>
                  </a:lnTo>
                  <a:lnTo>
                    <a:pt x="1175" y="1079"/>
                  </a:lnTo>
                  <a:lnTo>
                    <a:pt x="1174" y="1081"/>
                  </a:lnTo>
                  <a:lnTo>
                    <a:pt x="1172" y="1083"/>
                  </a:lnTo>
                  <a:lnTo>
                    <a:pt x="1169" y="1084"/>
                  </a:lnTo>
                  <a:lnTo>
                    <a:pt x="1165" y="1086"/>
                  </a:lnTo>
                  <a:lnTo>
                    <a:pt x="1158" y="1087"/>
                  </a:lnTo>
                  <a:lnTo>
                    <a:pt x="1153" y="1090"/>
                  </a:lnTo>
                  <a:lnTo>
                    <a:pt x="1153" y="1092"/>
                  </a:lnTo>
                  <a:lnTo>
                    <a:pt x="1153" y="1094"/>
                  </a:lnTo>
                  <a:lnTo>
                    <a:pt x="1152" y="1096"/>
                  </a:lnTo>
                  <a:lnTo>
                    <a:pt x="1152" y="1097"/>
                  </a:lnTo>
                  <a:lnTo>
                    <a:pt x="1151" y="1097"/>
                  </a:lnTo>
                  <a:lnTo>
                    <a:pt x="1149" y="1097"/>
                  </a:lnTo>
                  <a:lnTo>
                    <a:pt x="1146" y="1097"/>
                  </a:lnTo>
                  <a:lnTo>
                    <a:pt x="1145" y="1097"/>
                  </a:lnTo>
                  <a:lnTo>
                    <a:pt x="1143" y="1097"/>
                  </a:lnTo>
                  <a:lnTo>
                    <a:pt x="1142" y="1100"/>
                  </a:lnTo>
                  <a:lnTo>
                    <a:pt x="1142" y="1103"/>
                  </a:lnTo>
                  <a:lnTo>
                    <a:pt x="1143" y="1106"/>
                  </a:lnTo>
                  <a:lnTo>
                    <a:pt x="1143" y="1109"/>
                  </a:lnTo>
                  <a:lnTo>
                    <a:pt x="1136" y="1122"/>
                  </a:lnTo>
                  <a:lnTo>
                    <a:pt x="1133" y="1130"/>
                  </a:lnTo>
                  <a:lnTo>
                    <a:pt x="1133" y="1133"/>
                  </a:lnTo>
                  <a:lnTo>
                    <a:pt x="1135" y="1133"/>
                  </a:lnTo>
                  <a:lnTo>
                    <a:pt x="1138" y="1135"/>
                  </a:lnTo>
                  <a:lnTo>
                    <a:pt x="1136" y="1135"/>
                  </a:lnTo>
                  <a:lnTo>
                    <a:pt x="1132" y="1136"/>
                  </a:lnTo>
                  <a:lnTo>
                    <a:pt x="1130" y="1138"/>
                  </a:lnTo>
                  <a:lnTo>
                    <a:pt x="1130" y="1139"/>
                  </a:lnTo>
                  <a:lnTo>
                    <a:pt x="1132" y="1139"/>
                  </a:lnTo>
                  <a:lnTo>
                    <a:pt x="1129" y="1139"/>
                  </a:lnTo>
                  <a:lnTo>
                    <a:pt x="1128" y="1139"/>
                  </a:lnTo>
                  <a:lnTo>
                    <a:pt x="1126" y="1140"/>
                  </a:lnTo>
                  <a:lnTo>
                    <a:pt x="1128" y="1142"/>
                  </a:lnTo>
                  <a:lnTo>
                    <a:pt x="1129" y="1143"/>
                  </a:lnTo>
                  <a:lnTo>
                    <a:pt x="1135" y="1148"/>
                  </a:lnTo>
                  <a:lnTo>
                    <a:pt x="1135" y="1152"/>
                  </a:lnTo>
                  <a:lnTo>
                    <a:pt x="1135" y="1158"/>
                  </a:lnTo>
                  <a:lnTo>
                    <a:pt x="1135" y="1162"/>
                  </a:lnTo>
                  <a:lnTo>
                    <a:pt x="1135" y="1166"/>
                  </a:lnTo>
                  <a:lnTo>
                    <a:pt x="1139" y="1172"/>
                  </a:lnTo>
                  <a:lnTo>
                    <a:pt x="1142" y="1175"/>
                  </a:lnTo>
                  <a:lnTo>
                    <a:pt x="1143" y="1178"/>
                  </a:lnTo>
                  <a:lnTo>
                    <a:pt x="1143" y="1181"/>
                  </a:lnTo>
                  <a:lnTo>
                    <a:pt x="1143" y="1182"/>
                  </a:lnTo>
                  <a:lnTo>
                    <a:pt x="1142" y="1182"/>
                  </a:lnTo>
                  <a:lnTo>
                    <a:pt x="1140" y="1184"/>
                  </a:lnTo>
                  <a:lnTo>
                    <a:pt x="1140" y="1185"/>
                  </a:lnTo>
                  <a:lnTo>
                    <a:pt x="1140" y="1187"/>
                  </a:lnTo>
                  <a:lnTo>
                    <a:pt x="1146" y="1189"/>
                  </a:lnTo>
                  <a:lnTo>
                    <a:pt x="1148" y="1195"/>
                  </a:lnTo>
                  <a:lnTo>
                    <a:pt x="1151" y="1205"/>
                  </a:lnTo>
                  <a:lnTo>
                    <a:pt x="1153" y="1220"/>
                  </a:lnTo>
                  <a:lnTo>
                    <a:pt x="1155" y="1225"/>
                  </a:lnTo>
                  <a:lnTo>
                    <a:pt x="1155" y="1233"/>
                  </a:lnTo>
                  <a:lnTo>
                    <a:pt x="1153" y="1244"/>
                  </a:lnTo>
                  <a:lnTo>
                    <a:pt x="1151" y="1254"/>
                  </a:lnTo>
                  <a:lnTo>
                    <a:pt x="1149" y="1267"/>
                  </a:lnTo>
                  <a:lnTo>
                    <a:pt x="1145" y="1264"/>
                  </a:lnTo>
                  <a:lnTo>
                    <a:pt x="1142" y="1264"/>
                  </a:lnTo>
                  <a:lnTo>
                    <a:pt x="1138" y="1263"/>
                  </a:lnTo>
                  <a:lnTo>
                    <a:pt x="1135" y="1261"/>
                  </a:lnTo>
                  <a:lnTo>
                    <a:pt x="1135" y="1259"/>
                  </a:lnTo>
                  <a:lnTo>
                    <a:pt x="1135" y="1257"/>
                  </a:lnTo>
                  <a:lnTo>
                    <a:pt x="1135" y="1254"/>
                  </a:lnTo>
                  <a:lnTo>
                    <a:pt x="1135" y="1253"/>
                  </a:lnTo>
                  <a:lnTo>
                    <a:pt x="1130" y="1248"/>
                  </a:lnTo>
                  <a:lnTo>
                    <a:pt x="1126" y="1244"/>
                  </a:lnTo>
                  <a:lnTo>
                    <a:pt x="1125" y="1240"/>
                  </a:lnTo>
                  <a:lnTo>
                    <a:pt x="1125" y="1237"/>
                  </a:lnTo>
                  <a:lnTo>
                    <a:pt x="1125" y="1234"/>
                  </a:lnTo>
                  <a:lnTo>
                    <a:pt x="1123" y="1231"/>
                  </a:lnTo>
                  <a:lnTo>
                    <a:pt x="1117" y="1227"/>
                  </a:lnTo>
                  <a:lnTo>
                    <a:pt x="1113" y="1225"/>
                  </a:lnTo>
                  <a:lnTo>
                    <a:pt x="1112" y="1221"/>
                  </a:lnTo>
                  <a:lnTo>
                    <a:pt x="1112" y="1218"/>
                  </a:lnTo>
                  <a:lnTo>
                    <a:pt x="1113" y="1214"/>
                  </a:lnTo>
                  <a:lnTo>
                    <a:pt x="1116" y="1210"/>
                  </a:lnTo>
                  <a:lnTo>
                    <a:pt x="1117" y="1205"/>
                  </a:lnTo>
                  <a:lnTo>
                    <a:pt x="1113" y="1207"/>
                  </a:lnTo>
                  <a:lnTo>
                    <a:pt x="1107" y="1208"/>
                  </a:lnTo>
                  <a:lnTo>
                    <a:pt x="1107" y="1200"/>
                  </a:lnTo>
                  <a:lnTo>
                    <a:pt x="1109" y="1189"/>
                  </a:lnTo>
                  <a:lnTo>
                    <a:pt x="1109" y="1178"/>
                  </a:lnTo>
                  <a:lnTo>
                    <a:pt x="1107" y="1174"/>
                  </a:lnTo>
                  <a:lnTo>
                    <a:pt x="1107" y="1169"/>
                  </a:lnTo>
                  <a:lnTo>
                    <a:pt x="1099" y="1166"/>
                  </a:lnTo>
                  <a:lnTo>
                    <a:pt x="1097" y="1164"/>
                  </a:lnTo>
                  <a:lnTo>
                    <a:pt x="1096" y="1161"/>
                  </a:lnTo>
                  <a:lnTo>
                    <a:pt x="1093" y="1153"/>
                  </a:lnTo>
                  <a:lnTo>
                    <a:pt x="1092" y="1153"/>
                  </a:lnTo>
                  <a:lnTo>
                    <a:pt x="1089" y="1153"/>
                  </a:lnTo>
                  <a:lnTo>
                    <a:pt x="1087" y="1153"/>
                  </a:lnTo>
                  <a:lnTo>
                    <a:pt x="1084" y="1153"/>
                  </a:lnTo>
                  <a:lnTo>
                    <a:pt x="1084" y="1155"/>
                  </a:lnTo>
                  <a:lnTo>
                    <a:pt x="1081" y="1158"/>
                  </a:lnTo>
                  <a:lnTo>
                    <a:pt x="1080" y="1162"/>
                  </a:lnTo>
                  <a:lnTo>
                    <a:pt x="1071" y="1159"/>
                  </a:lnTo>
                  <a:lnTo>
                    <a:pt x="1068" y="1159"/>
                  </a:lnTo>
                  <a:lnTo>
                    <a:pt x="1066" y="1159"/>
                  </a:lnTo>
                  <a:lnTo>
                    <a:pt x="1064" y="1153"/>
                  </a:lnTo>
                  <a:lnTo>
                    <a:pt x="1064" y="1152"/>
                  </a:lnTo>
                  <a:lnTo>
                    <a:pt x="1063" y="1151"/>
                  </a:lnTo>
                  <a:lnTo>
                    <a:pt x="1058" y="1149"/>
                  </a:lnTo>
                  <a:lnTo>
                    <a:pt x="1056" y="1149"/>
                  </a:lnTo>
                  <a:lnTo>
                    <a:pt x="1053" y="1149"/>
                  </a:lnTo>
                  <a:lnTo>
                    <a:pt x="1048" y="1148"/>
                  </a:lnTo>
                  <a:lnTo>
                    <a:pt x="1050" y="1146"/>
                  </a:lnTo>
                  <a:lnTo>
                    <a:pt x="1050" y="1143"/>
                  </a:lnTo>
                  <a:lnTo>
                    <a:pt x="1048" y="1142"/>
                  </a:lnTo>
                  <a:lnTo>
                    <a:pt x="1047" y="1139"/>
                  </a:lnTo>
                  <a:lnTo>
                    <a:pt x="1044" y="1139"/>
                  </a:lnTo>
                  <a:lnTo>
                    <a:pt x="1043" y="1140"/>
                  </a:lnTo>
                  <a:lnTo>
                    <a:pt x="1041" y="1145"/>
                  </a:lnTo>
                  <a:lnTo>
                    <a:pt x="1032" y="1139"/>
                  </a:lnTo>
                  <a:lnTo>
                    <a:pt x="1027" y="1148"/>
                  </a:lnTo>
                  <a:lnTo>
                    <a:pt x="1022" y="1146"/>
                  </a:lnTo>
                  <a:lnTo>
                    <a:pt x="1021" y="1145"/>
                  </a:lnTo>
                  <a:lnTo>
                    <a:pt x="1021" y="1142"/>
                  </a:lnTo>
                  <a:lnTo>
                    <a:pt x="1018" y="1139"/>
                  </a:lnTo>
                  <a:lnTo>
                    <a:pt x="1015" y="1142"/>
                  </a:lnTo>
                  <a:lnTo>
                    <a:pt x="1015" y="1143"/>
                  </a:lnTo>
                  <a:lnTo>
                    <a:pt x="1015" y="1145"/>
                  </a:lnTo>
                  <a:lnTo>
                    <a:pt x="1008" y="1143"/>
                  </a:lnTo>
                  <a:lnTo>
                    <a:pt x="1005" y="1143"/>
                  </a:lnTo>
                  <a:lnTo>
                    <a:pt x="994" y="1142"/>
                  </a:lnTo>
                  <a:lnTo>
                    <a:pt x="994" y="1148"/>
                  </a:lnTo>
                  <a:lnTo>
                    <a:pt x="989" y="1148"/>
                  </a:lnTo>
                  <a:lnTo>
                    <a:pt x="985" y="1146"/>
                  </a:lnTo>
                  <a:lnTo>
                    <a:pt x="982" y="1145"/>
                  </a:lnTo>
                  <a:lnTo>
                    <a:pt x="981" y="1145"/>
                  </a:lnTo>
                  <a:lnTo>
                    <a:pt x="979" y="1145"/>
                  </a:lnTo>
                  <a:lnTo>
                    <a:pt x="982" y="1151"/>
                  </a:lnTo>
                  <a:lnTo>
                    <a:pt x="985" y="1151"/>
                  </a:lnTo>
                  <a:lnTo>
                    <a:pt x="992" y="1152"/>
                  </a:lnTo>
                  <a:lnTo>
                    <a:pt x="999" y="1156"/>
                  </a:lnTo>
                  <a:lnTo>
                    <a:pt x="996" y="1159"/>
                  </a:lnTo>
                  <a:lnTo>
                    <a:pt x="996" y="1161"/>
                  </a:lnTo>
                  <a:lnTo>
                    <a:pt x="996" y="1162"/>
                  </a:lnTo>
                  <a:lnTo>
                    <a:pt x="995" y="1162"/>
                  </a:lnTo>
                  <a:lnTo>
                    <a:pt x="994" y="1164"/>
                  </a:lnTo>
                  <a:lnTo>
                    <a:pt x="994" y="1166"/>
                  </a:lnTo>
                  <a:lnTo>
                    <a:pt x="1002" y="1169"/>
                  </a:lnTo>
                  <a:lnTo>
                    <a:pt x="1004" y="1171"/>
                  </a:lnTo>
                  <a:lnTo>
                    <a:pt x="1004" y="1172"/>
                  </a:lnTo>
                  <a:lnTo>
                    <a:pt x="1002" y="1174"/>
                  </a:lnTo>
                  <a:lnTo>
                    <a:pt x="999" y="1175"/>
                  </a:lnTo>
                  <a:lnTo>
                    <a:pt x="996" y="1175"/>
                  </a:lnTo>
                  <a:lnTo>
                    <a:pt x="996" y="1169"/>
                  </a:lnTo>
                  <a:lnTo>
                    <a:pt x="994" y="1169"/>
                  </a:lnTo>
                  <a:lnTo>
                    <a:pt x="991" y="1169"/>
                  </a:lnTo>
                  <a:lnTo>
                    <a:pt x="988" y="1169"/>
                  </a:lnTo>
                  <a:lnTo>
                    <a:pt x="985" y="1169"/>
                  </a:lnTo>
                  <a:lnTo>
                    <a:pt x="978" y="1159"/>
                  </a:lnTo>
                  <a:lnTo>
                    <a:pt x="973" y="1162"/>
                  </a:lnTo>
                  <a:lnTo>
                    <a:pt x="971" y="1164"/>
                  </a:lnTo>
                  <a:lnTo>
                    <a:pt x="969" y="1164"/>
                  </a:lnTo>
                  <a:lnTo>
                    <a:pt x="969" y="1165"/>
                  </a:lnTo>
                  <a:lnTo>
                    <a:pt x="969" y="1168"/>
                  </a:lnTo>
                  <a:lnTo>
                    <a:pt x="972" y="1172"/>
                  </a:lnTo>
                  <a:lnTo>
                    <a:pt x="969" y="1172"/>
                  </a:lnTo>
                  <a:lnTo>
                    <a:pt x="968" y="1172"/>
                  </a:lnTo>
                  <a:lnTo>
                    <a:pt x="965" y="1174"/>
                  </a:lnTo>
                  <a:lnTo>
                    <a:pt x="962" y="1175"/>
                  </a:lnTo>
                  <a:lnTo>
                    <a:pt x="960" y="1175"/>
                  </a:lnTo>
                  <a:lnTo>
                    <a:pt x="958" y="1175"/>
                  </a:lnTo>
                  <a:lnTo>
                    <a:pt x="956" y="1174"/>
                  </a:lnTo>
                  <a:lnTo>
                    <a:pt x="956" y="1171"/>
                  </a:lnTo>
                  <a:lnTo>
                    <a:pt x="956" y="1169"/>
                  </a:lnTo>
                  <a:lnTo>
                    <a:pt x="955" y="1166"/>
                  </a:lnTo>
                  <a:lnTo>
                    <a:pt x="949" y="1164"/>
                  </a:lnTo>
                  <a:lnTo>
                    <a:pt x="939" y="1161"/>
                  </a:lnTo>
                  <a:lnTo>
                    <a:pt x="927" y="1156"/>
                  </a:lnTo>
                  <a:lnTo>
                    <a:pt x="919" y="1156"/>
                  </a:lnTo>
                  <a:lnTo>
                    <a:pt x="917" y="1156"/>
                  </a:lnTo>
                  <a:lnTo>
                    <a:pt x="916" y="1158"/>
                  </a:lnTo>
                  <a:lnTo>
                    <a:pt x="910" y="1162"/>
                  </a:lnTo>
                  <a:lnTo>
                    <a:pt x="904" y="1166"/>
                  </a:lnTo>
                  <a:lnTo>
                    <a:pt x="901" y="1169"/>
                  </a:lnTo>
                  <a:lnTo>
                    <a:pt x="900" y="1169"/>
                  </a:lnTo>
                  <a:lnTo>
                    <a:pt x="896" y="1169"/>
                  </a:lnTo>
                  <a:lnTo>
                    <a:pt x="893" y="1168"/>
                  </a:lnTo>
                  <a:lnTo>
                    <a:pt x="888" y="1166"/>
                  </a:lnTo>
                  <a:lnTo>
                    <a:pt x="884" y="1176"/>
                  </a:lnTo>
                  <a:lnTo>
                    <a:pt x="883" y="1182"/>
                  </a:lnTo>
                  <a:lnTo>
                    <a:pt x="880" y="1187"/>
                  </a:lnTo>
                  <a:lnTo>
                    <a:pt x="877" y="1188"/>
                  </a:lnTo>
                  <a:lnTo>
                    <a:pt x="874" y="1188"/>
                  </a:lnTo>
                  <a:lnTo>
                    <a:pt x="870" y="1188"/>
                  </a:lnTo>
                  <a:lnTo>
                    <a:pt x="867" y="1189"/>
                  </a:lnTo>
                  <a:lnTo>
                    <a:pt x="865" y="1191"/>
                  </a:lnTo>
                  <a:lnTo>
                    <a:pt x="865" y="1194"/>
                  </a:lnTo>
                  <a:lnTo>
                    <a:pt x="865" y="1198"/>
                  </a:lnTo>
                  <a:lnTo>
                    <a:pt x="864" y="1200"/>
                  </a:lnTo>
                  <a:lnTo>
                    <a:pt x="860" y="1202"/>
                  </a:lnTo>
                  <a:lnTo>
                    <a:pt x="854" y="1204"/>
                  </a:lnTo>
                  <a:lnTo>
                    <a:pt x="848" y="1205"/>
                  </a:lnTo>
                  <a:lnTo>
                    <a:pt x="847" y="1207"/>
                  </a:lnTo>
                  <a:lnTo>
                    <a:pt x="844" y="1208"/>
                  </a:lnTo>
                  <a:lnTo>
                    <a:pt x="844" y="1211"/>
                  </a:lnTo>
                  <a:lnTo>
                    <a:pt x="844" y="1214"/>
                  </a:lnTo>
                  <a:lnTo>
                    <a:pt x="845" y="1217"/>
                  </a:lnTo>
                  <a:lnTo>
                    <a:pt x="844" y="1220"/>
                  </a:lnTo>
                  <a:lnTo>
                    <a:pt x="840" y="1220"/>
                  </a:lnTo>
                  <a:lnTo>
                    <a:pt x="841" y="1228"/>
                  </a:lnTo>
                  <a:lnTo>
                    <a:pt x="841" y="1233"/>
                  </a:lnTo>
                  <a:lnTo>
                    <a:pt x="840" y="1236"/>
                  </a:lnTo>
                  <a:lnTo>
                    <a:pt x="842" y="1243"/>
                  </a:lnTo>
                  <a:lnTo>
                    <a:pt x="847" y="1251"/>
                  </a:lnTo>
                  <a:lnTo>
                    <a:pt x="850" y="1259"/>
                  </a:lnTo>
                  <a:lnTo>
                    <a:pt x="850" y="1263"/>
                  </a:lnTo>
                  <a:lnTo>
                    <a:pt x="850" y="1267"/>
                  </a:lnTo>
                  <a:lnTo>
                    <a:pt x="850" y="1269"/>
                  </a:lnTo>
                  <a:lnTo>
                    <a:pt x="847" y="1270"/>
                  </a:lnTo>
                  <a:lnTo>
                    <a:pt x="841" y="1274"/>
                  </a:lnTo>
                  <a:lnTo>
                    <a:pt x="837" y="1279"/>
                  </a:lnTo>
                  <a:lnTo>
                    <a:pt x="834" y="1283"/>
                  </a:lnTo>
                  <a:lnTo>
                    <a:pt x="834" y="1284"/>
                  </a:lnTo>
                  <a:lnTo>
                    <a:pt x="834" y="1287"/>
                  </a:lnTo>
                  <a:lnTo>
                    <a:pt x="835" y="1293"/>
                  </a:lnTo>
                  <a:lnTo>
                    <a:pt x="840" y="1302"/>
                  </a:lnTo>
                  <a:lnTo>
                    <a:pt x="838" y="1308"/>
                  </a:lnTo>
                  <a:lnTo>
                    <a:pt x="837" y="1312"/>
                  </a:lnTo>
                  <a:lnTo>
                    <a:pt x="837" y="1316"/>
                  </a:lnTo>
                  <a:lnTo>
                    <a:pt x="838" y="1322"/>
                  </a:lnTo>
                  <a:lnTo>
                    <a:pt x="840" y="1328"/>
                  </a:lnTo>
                  <a:lnTo>
                    <a:pt x="842" y="1335"/>
                  </a:lnTo>
                  <a:lnTo>
                    <a:pt x="842" y="1338"/>
                  </a:lnTo>
                  <a:lnTo>
                    <a:pt x="841" y="1341"/>
                  </a:lnTo>
                  <a:lnTo>
                    <a:pt x="837" y="1346"/>
                  </a:lnTo>
                  <a:lnTo>
                    <a:pt x="837" y="1348"/>
                  </a:lnTo>
                  <a:lnTo>
                    <a:pt x="838" y="1351"/>
                  </a:lnTo>
                  <a:lnTo>
                    <a:pt x="838" y="1356"/>
                  </a:lnTo>
                  <a:lnTo>
                    <a:pt x="838" y="1362"/>
                  </a:lnTo>
                  <a:lnTo>
                    <a:pt x="837" y="1365"/>
                  </a:lnTo>
                  <a:lnTo>
                    <a:pt x="837" y="1367"/>
                  </a:lnTo>
                  <a:lnTo>
                    <a:pt x="838" y="1365"/>
                  </a:lnTo>
                  <a:lnTo>
                    <a:pt x="841" y="1364"/>
                  </a:lnTo>
                  <a:lnTo>
                    <a:pt x="847" y="1377"/>
                  </a:lnTo>
                  <a:lnTo>
                    <a:pt x="852" y="1388"/>
                  </a:lnTo>
                  <a:lnTo>
                    <a:pt x="860" y="1400"/>
                  </a:lnTo>
                  <a:lnTo>
                    <a:pt x="867" y="1410"/>
                  </a:lnTo>
                  <a:lnTo>
                    <a:pt x="870" y="1417"/>
                  </a:lnTo>
                  <a:lnTo>
                    <a:pt x="870" y="1421"/>
                  </a:lnTo>
                  <a:lnTo>
                    <a:pt x="873" y="1424"/>
                  </a:lnTo>
                  <a:lnTo>
                    <a:pt x="874" y="1426"/>
                  </a:lnTo>
                  <a:lnTo>
                    <a:pt x="877" y="1426"/>
                  </a:lnTo>
                  <a:lnTo>
                    <a:pt x="881" y="1426"/>
                  </a:lnTo>
                  <a:lnTo>
                    <a:pt x="887" y="1426"/>
                  </a:lnTo>
                  <a:lnTo>
                    <a:pt x="888" y="1426"/>
                  </a:lnTo>
                  <a:lnTo>
                    <a:pt x="891" y="1427"/>
                  </a:lnTo>
                  <a:lnTo>
                    <a:pt x="893" y="1431"/>
                  </a:lnTo>
                  <a:lnTo>
                    <a:pt x="894" y="1439"/>
                  </a:lnTo>
                  <a:lnTo>
                    <a:pt x="901" y="1436"/>
                  </a:lnTo>
                  <a:lnTo>
                    <a:pt x="904" y="1434"/>
                  </a:lnTo>
                  <a:lnTo>
                    <a:pt x="909" y="1436"/>
                  </a:lnTo>
                  <a:lnTo>
                    <a:pt x="906" y="1437"/>
                  </a:lnTo>
                  <a:lnTo>
                    <a:pt x="906" y="1439"/>
                  </a:lnTo>
                  <a:lnTo>
                    <a:pt x="907" y="1439"/>
                  </a:lnTo>
                  <a:lnTo>
                    <a:pt x="910" y="1439"/>
                  </a:lnTo>
                  <a:lnTo>
                    <a:pt x="912" y="1437"/>
                  </a:lnTo>
                  <a:lnTo>
                    <a:pt x="913" y="1434"/>
                  </a:lnTo>
                  <a:lnTo>
                    <a:pt x="913" y="1431"/>
                  </a:lnTo>
                  <a:lnTo>
                    <a:pt x="913" y="1430"/>
                  </a:lnTo>
                  <a:lnTo>
                    <a:pt x="916" y="1428"/>
                  </a:lnTo>
                  <a:lnTo>
                    <a:pt x="920" y="1428"/>
                  </a:lnTo>
                  <a:lnTo>
                    <a:pt x="924" y="1428"/>
                  </a:lnTo>
                  <a:lnTo>
                    <a:pt x="927" y="1427"/>
                  </a:lnTo>
                  <a:lnTo>
                    <a:pt x="930" y="1423"/>
                  </a:lnTo>
                  <a:lnTo>
                    <a:pt x="933" y="1418"/>
                  </a:lnTo>
                  <a:lnTo>
                    <a:pt x="937" y="1418"/>
                  </a:lnTo>
                  <a:lnTo>
                    <a:pt x="946" y="1418"/>
                  </a:lnTo>
                  <a:lnTo>
                    <a:pt x="946" y="1424"/>
                  </a:lnTo>
                  <a:lnTo>
                    <a:pt x="949" y="1424"/>
                  </a:lnTo>
                  <a:lnTo>
                    <a:pt x="950" y="1423"/>
                  </a:lnTo>
                  <a:lnTo>
                    <a:pt x="952" y="1421"/>
                  </a:lnTo>
                  <a:lnTo>
                    <a:pt x="955" y="1421"/>
                  </a:lnTo>
                  <a:lnTo>
                    <a:pt x="956" y="1417"/>
                  </a:lnTo>
                  <a:lnTo>
                    <a:pt x="958" y="1413"/>
                  </a:lnTo>
                  <a:lnTo>
                    <a:pt x="962" y="1411"/>
                  </a:lnTo>
                  <a:lnTo>
                    <a:pt x="966" y="1410"/>
                  </a:lnTo>
                  <a:lnTo>
                    <a:pt x="966" y="1407"/>
                  </a:lnTo>
                  <a:lnTo>
                    <a:pt x="966" y="1404"/>
                  </a:lnTo>
                  <a:lnTo>
                    <a:pt x="966" y="1400"/>
                  </a:lnTo>
                  <a:lnTo>
                    <a:pt x="966" y="1397"/>
                  </a:lnTo>
                  <a:lnTo>
                    <a:pt x="972" y="1394"/>
                  </a:lnTo>
                  <a:lnTo>
                    <a:pt x="973" y="1387"/>
                  </a:lnTo>
                  <a:lnTo>
                    <a:pt x="973" y="1380"/>
                  </a:lnTo>
                  <a:lnTo>
                    <a:pt x="973" y="1374"/>
                  </a:lnTo>
                  <a:lnTo>
                    <a:pt x="975" y="1367"/>
                  </a:lnTo>
                  <a:lnTo>
                    <a:pt x="986" y="1361"/>
                  </a:lnTo>
                  <a:lnTo>
                    <a:pt x="1002" y="1354"/>
                  </a:lnTo>
                  <a:lnTo>
                    <a:pt x="1009" y="1352"/>
                  </a:lnTo>
                  <a:lnTo>
                    <a:pt x="1017" y="1351"/>
                  </a:lnTo>
                  <a:lnTo>
                    <a:pt x="1024" y="1351"/>
                  </a:lnTo>
                  <a:lnTo>
                    <a:pt x="1027" y="1351"/>
                  </a:lnTo>
                  <a:lnTo>
                    <a:pt x="1030" y="1352"/>
                  </a:lnTo>
                  <a:lnTo>
                    <a:pt x="1031" y="1354"/>
                  </a:lnTo>
                  <a:lnTo>
                    <a:pt x="1031" y="1355"/>
                  </a:lnTo>
                  <a:lnTo>
                    <a:pt x="1031" y="1362"/>
                  </a:lnTo>
                  <a:lnTo>
                    <a:pt x="1030" y="1371"/>
                  </a:lnTo>
                  <a:lnTo>
                    <a:pt x="1028" y="1381"/>
                  </a:lnTo>
                  <a:lnTo>
                    <a:pt x="1021" y="1410"/>
                  </a:lnTo>
                  <a:lnTo>
                    <a:pt x="1021" y="1416"/>
                  </a:lnTo>
                  <a:lnTo>
                    <a:pt x="1021" y="1421"/>
                  </a:lnTo>
                  <a:lnTo>
                    <a:pt x="1021" y="1427"/>
                  </a:lnTo>
                  <a:lnTo>
                    <a:pt x="1022" y="1428"/>
                  </a:lnTo>
                  <a:lnTo>
                    <a:pt x="1020" y="1428"/>
                  </a:lnTo>
                  <a:lnTo>
                    <a:pt x="1012" y="1427"/>
                  </a:lnTo>
                  <a:lnTo>
                    <a:pt x="1012" y="1418"/>
                  </a:lnTo>
                  <a:lnTo>
                    <a:pt x="1011" y="1421"/>
                  </a:lnTo>
                  <a:lnTo>
                    <a:pt x="1009" y="1424"/>
                  </a:lnTo>
                  <a:lnTo>
                    <a:pt x="1008" y="1424"/>
                  </a:lnTo>
                  <a:lnTo>
                    <a:pt x="1009" y="1427"/>
                  </a:lnTo>
                  <a:lnTo>
                    <a:pt x="1011" y="1430"/>
                  </a:lnTo>
                  <a:lnTo>
                    <a:pt x="1012" y="1431"/>
                  </a:lnTo>
                  <a:lnTo>
                    <a:pt x="1012" y="1433"/>
                  </a:lnTo>
                  <a:lnTo>
                    <a:pt x="1014" y="1437"/>
                  </a:lnTo>
                  <a:lnTo>
                    <a:pt x="1014" y="1443"/>
                  </a:lnTo>
                  <a:lnTo>
                    <a:pt x="1011" y="1454"/>
                  </a:lnTo>
                  <a:lnTo>
                    <a:pt x="1007" y="1467"/>
                  </a:lnTo>
                  <a:lnTo>
                    <a:pt x="1002" y="1479"/>
                  </a:lnTo>
                  <a:lnTo>
                    <a:pt x="999" y="1488"/>
                  </a:lnTo>
                  <a:lnTo>
                    <a:pt x="1007" y="1488"/>
                  </a:lnTo>
                  <a:lnTo>
                    <a:pt x="1021" y="1488"/>
                  </a:lnTo>
                  <a:lnTo>
                    <a:pt x="1035" y="1488"/>
                  </a:lnTo>
                  <a:lnTo>
                    <a:pt x="1040" y="1486"/>
                  </a:lnTo>
                  <a:lnTo>
                    <a:pt x="1045" y="1483"/>
                  </a:lnTo>
                  <a:lnTo>
                    <a:pt x="1051" y="1480"/>
                  </a:lnTo>
                  <a:lnTo>
                    <a:pt x="1057" y="1479"/>
                  </a:lnTo>
                  <a:lnTo>
                    <a:pt x="1063" y="1480"/>
                  </a:lnTo>
                  <a:lnTo>
                    <a:pt x="1068" y="1482"/>
                  </a:lnTo>
                  <a:lnTo>
                    <a:pt x="1077" y="1483"/>
                  </a:lnTo>
                  <a:lnTo>
                    <a:pt x="1081" y="1485"/>
                  </a:lnTo>
                  <a:lnTo>
                    <a:pt x="1084" y="1492"/>
                  </a:lnTo>
                  <a:lnTo>
                    <a:pt x="1086" y="1496"/>
                  </a:lnTo>
                  <a:lnTo>
                    <a:pt x="1087" y="1499"/>
                  </a:lnTo>
                  <a:lnTo>
                    <a:pt x="1102" y="1502"/>
                  </a:lnTo>
                  <a:lnTo>
                    <a:pt x="1087" y="1587"/>
                  </a:lnTo>
                  <a:lnTo>
                    <a:pt x="1090" y="1591"/>
                  </a:lnTo>
                  <a:lnTo>
                    <a:pt x="1094" y="1597"/>
                  </a:lnTo>
                  <a:lnTo>
                    <a:pt x="1099" y="1603"/>
                  </a:lnTo>
                  <a:lnTo>
                    <a:pt x="1107" y="1613"/>
                  </a:lnTo>
                  <a:lnTo>
                    <a:pt x="1112" y="1623"/>
                  </a:lnTo>
                  <a:lnTo>
                    <a:pt x="1116" y="1631"/>
                  </a:lnTo>
                  <a:lnTo>
                    <a:pt x="1117" y="1637"/>
                  </a:lnTo>
                  <a:lnTo>
                    <a:pt x="1119" y="1637"/>
                  </a:lnTo>
                  <a:lnTo>
                    <a:pt x="1120" y="1637"/>
                  </a:lnTo>
                  <a:lnTo>
                    <a:pt x="1123" y="1636"/>
                  </a:lnTo>
                  <a:lnTo>
                    <a:pt x="1126" y="1634"/>
                  </a:lnTo>
                  <a:lnTo>
                    <a:pt x="1129" y="1634"/>
                  </a:lnTo>
                  <a:lnTo>
                    <a:pt x="1130" y="1636"/>
                  </a:lnTo>
                  <a:lnTo>
                    <a:pt x="1130" y="1639"/>
                  </a:lnTo>
                  <a:lnTo>
                    <a:pt x="1132" y="1640"/>
                  </a:lnTo>
                  <a:lnTo>
                    <a:pt x="1140" y="1637"/>
                  </a:lnTo>
                  <a:lnTo>
                    <a:pt x="1146" y="1636"/>
                  </a:lnTo>
                  <a:lnTo>
                    <a:pt x="1153" y="1634"/>
                  </a:lnTo>
                  <a:lnTo>
                    <a:pt x="1162" y="1631"/>
                  </a:lnTo>
                  <a:lnTo>
                    <a:pt x="1164" y="1627"/>
                  </a:lnTo>
                  <a:lnTo>
                    <a:pt x="1165" y="1623"/>
                  </a:lnTo>
                  <a:lnTo>
                    <a:pt x="1172" y="1624"/>
                  </a:lnTo>
                  <a:lnTo>
                    <a:pt x="1182" y="1626"/>
                  </a:lnTo>
                  <a:lnTo>
                    <a:pt x="1187" y="1634"/>
                  </a:lnTo>
                  <a:lnTo>
                    <a:pt x="1194" y="1642"/>
                  </a:lnTo>
                  <a:lnTo>
                    <a:pt x="1200" y="1647"/>
                  </a:lnTo>
                  <a:lnTo>
                    <a:pt x="1207" y="1655"/>
                  </a:lnTo>
                  <a:lnTo>
                    <a:pt x="1218" y="1662"/>
                  </a:lnTo>
                  <a:lnTo>
                    <a:pt x="1218" y="1659"/>
                  </a:lnTo>
                  <a:lnTo>
                    <a:pt x="1218" y="1656"/>
                  </a:lnTo>
                  <a:lnTo>
                    <a:pt x="1217" y="1653"/>
                  </a:lnTo>
                  <a:lnTo>
                    <a:pt x="1218" y="1650"/>
                  </a:lnTo>
                  <a:lnTo>
                    <a:pt x="1221" y="1644"/>
                  </a:lnTo>
                  <a:lnTo>
                    <a:pt x="1225" y="1637"/>
                  </a:lnTo>
                  <a:lnTo>
                    <a:pt x="1234" y="1637"/>
                  </a:lnTo>
                  <a:lnTo>
                    <a:pt x="1234" y="1636"/>
                  </a:lnTo>
                  <a:lnTo>
                    <a:pt x="1234" y="1634"/>
                  </a:lnTo>
                  <a:lnTo>
                    <a:pt x="1234" y="1631"/>
                  </a:lnTo>
                  <a:lnTo>
                    <a:pt x="1234" y="1629"/>
                  </a:lnTo>
                  <a:lnTo>
                    <a:pt x="1234" y="1626"/>
                  </a:lnTo>
                  <a:lnTo>
                    <a:pt x="1240" y="1626"/>
                  </a:lnTo>
                  <a:lnTo>
                    <a:pt x="1241" y="1614"/>
                  </a:lnTo>
                  <a:lnTo>
                    <a:pt x="1243" y="1604"/>
                  </a:lnTo>
                  <a:lnTo>
                    <a:pt x="1250" y="1604"/>
                  </a:lnTo>
                  <a:lnTo>
                    <a:pt x="1254" y="1604"/>
                  </a:lnTo>
                  <a:lnTo>
                    <a:pt x="1254" y="1606"/>
                  </a:lnTo>
                  <a:lnTo>
                    <a:pt x="1256" y="1607"/>
                  </a:lnTo>
                  <a:lnTo>
                    <a:pt x="1257" y="1600"/>
                  </a:lnTo>
                  <a:lnTo>
                    <a:pt x="1257" y="1597"/>
                  </a:lnTo>
                  <a:lnTo>
                    <a:pt x="1259" y="1595"/>
                  </a:lnTo>
                  <a:lnTo>
                    <a:pt x="1261" y="1595"/>
                  </a:lnTo>
                  <a:lnTo>
                    <a:pt x="1263" y="1595"/>
                  </a:lnTo>
                  <a:lnTo>
                    <a:pt x="1267" y="1597"/>
                  </a:lnTo>
                  <a:lnTo>
                    <a:pt x="1270" y="1598"/>
                  </a:lnTo>
                  <a:lnTo>
                    <a:pt x="1273" y="1598"/>
                  </a:lnTo>
                  <a:lnTo>
                    <a:pt x="1284" y="1590"/>
                  </a:lnTo>
                  <a:lnTo>
                    <a:pt x="1295" y="1581"/>
                  </a:lnTo>
                  <a:lnTo>
                    <a:pt x="1295" y="1577"/>
                  </a:lnTo>
                  <a:lnTo>
                    <a:pt x="1300" y="1575"/>
                  </a:lnTo>
                  <a:lnTo>
                    <a:pt x="1306" y="1574"/>
                  </a:lnTo>
                  <a:lnTo>
                    <a:pt x="1309" y="1580"/>
                  </a:lnTo>
                  <a:lnTo>
                    <a:pt x="1312" y="1584"/>
                  </a:lnTo>
                  <a:lnTo>
                    <a:pt x="1303" y="1590"/>
                  </a:lnTo>
                  <a:lnTo>
                    <a:pt x="1295" y="1595"/>
                  </a:lnTo>
                  <a:lnTo>
                    <a:pt x="1295" y="1598"/>
                  </a:lnTo>
                  <a:lnTo>
                    <a:pt x="1299" y="1600"/>
                  </a:lnTo>
                  <a:lnTo>
                    <a:pt x="1303" y="1601"/>
                  </a:lnTo>
                  <a:lnTo>
                    <a:pt x="1300" y="1607"/>
                  </a:lnTo>
                  <a:lnTo>
                    <a:pt x="1306" y="1607"/>
                  </a:lnTo>
                  <a:lnTo>
                    <a:pt x="1306" y="1608"/>
                  </a:lnTo>
                  <a:lnTo>
                    <a:pt x="1306" y="1610"/>
                  </a:lnTo>
                  <a:lnTo>
                    <a:pt x="1306" y="1613"/>
                  </a:lnTo>
                  <a:lnTo>
                    <a:pt x="1306" y="1614"/>
                  </a:lnTo>
                  <a:lnTo>
                    <a:pt x="1305" y="1616"/>
                  </a:lnTo>
                  <a:lnTo>
                    <a:pt x="1303" y="1617"/>
                  </a:lnTo>
                  <a:lnTo>
                    <a:pt x="1297" y="1617"/>
                  </a:lnTo>
                  <a:lnTo>
                    <a:pt x="1299" y="1627"/>
                  </a:lnTo>
                  <a:lnTo>
                    <a:pt x="1299" y="1631"/>
                  </a:lnTo>
                  <a:lnTo>
                    <a:pt x="1300" y="1636"/>
                  </a:lnTo>
                  <a:lnTo>
                    <a:pt x="1302" y="1639"/>
                  </a:lnTo>
                  <a:lnTo>
                    <a:pt x="1303" y="1640"/>
                  </a:lnTo>
                  <a:lnTo>
                    <a:pt x="1305" y="1642"/>
                  </a:lnTo>
                  <a:lnTo>
                    <a:pt x="1309" y="1643"/>
                  </a:lnTo>
                  <a:lnTo>
                    <a:pt x="1315" y="1643"/>
                  </a:lnTo>
                  <a:lnTo>
                    <a:pt x="1318" y="1642"/>
                  </a:lnTo>
                  <a:lnTo>
                    <a:pt x="1319" y="1640"/>
                  </a:lnTo>
                  <a:lnTo>
                    <a:pt x="1319" y="1639"/>
                  </a:lnTo>
                  <a:lnTo>
                    <a:pt x="1320" y="1637"/>
                  </a:lnTo>
                  <a:lnTo>
                    <a:pt x="1320" y="1636"/>
                  </a:lnTo>
                  <a:lnTo>
                    <a:pt x="1319" y="1634"/>
                  </a:lnTo>
                  <a:lnTo>
                    <a:pt x="1318" y="1630"/>
                  </a:lnTo>
                  <a:lnTo>
                    <a:pt x="1312" y="1621"/>
                  </a:lnTo>
                  <a:lnTo>
                    <a:pt x="1309" y="1617"/>
                  </a:lnTo>
                  <a:lnTo>
                    <a:pt x="1308" y="1614"/>
                  </a:lnTo>
                  <a:lnTo>
                    <a:pt x="1309" y="1610"/>
                  </a:lnTo>
                  <a:lnTo>
                    <a:pt x="1309" y="1606"/>
                  </a:lnTo>
                  <a:lnTo>
                    <a:pt x="1309" y="1601"/>
                  </a:lnTo>
                  <a:lnTo>
                    <a:pt x="1322" y="1598"/>
                  </a:lnTo>
                  <a:lnTo>
                    <a:pt x="1329" y="1597"/>
                  </a:lnTo>
                  <a:lnTo>
                    <a:pt x="1336" y="1595"/>
                  </a:lnTo>
                  <a:lnTo>
                    <a:pt x="1335" y="1593"/>
                  </a:lnTo>
                  <a:lnTo>
                    <a:pt x="1333" y="1591"/>
                  </a:lnTo>
                  <a:lnTo>
                    <a:pt x="1332" y="1588"/>
                  </a:lnTo>
                  <a:lnTo>
                    <a:pt x="1331" y="1587"/>
                  </a:lnTo>
                  <a:lnTo>
                    <a:pt x="1328" y="1587"/>
                  </a:lnTo>
                  <a:lnTo>
                    <a:pt x="1329" y="1583"/>
                  </a:lnTo>
                  <a:lnTo>
                    <a:pt x="1328" y="1578"/>
                  </a:lnTo>
                  <a:lnTo>
                    <a:pt x="1332" y="1581"/>
                  </a:lnTo>
                  <a:lnTo>
                    <a:pt x="1336" y="1581"/>
                  </a:lnTo>
                  <a:lnTo>
                    <a:pt x="1336" y="1590"/>
                  </a:lnTo>
                  <a:lnTo>
                    <a:pt x="1339" y="1591"/>
                  </a:lnTo>
                  <a:lnTo>
                    <a:pt x="1342" y="1590"/>
                  </a:lnTo>
                  <a:lnTo>
                    <a:pt x="1345" y="1590"/>
                  </a:lnTo>
                  <a:lnTo>
                    <a:pt x="1348" y="1590"/>
                  </a:lnTo>
                  <a:lnTo>
                    <a:pt x="1352" y="1591"/>
                  </a:lnTo>
                  <a:lnTo>
                    <a:pt x="1356" y="1594"/>
                  </a:lnTo>
                  <a:lnTo>
                    <a:pt x="1359" y="1597"/>
                  </a:lnTo>
                  <a:lnTo>
                    <a:pt x="1362" y="1600"/>
                  </a:lnTo>
                  <a:lnTo>
                    <a:pt x="1364" y="1603"/>
                  </a:lnTo>
                  <a:lnTo>
                    <a:pt x="1365" y="1607"/>
                  </a:lnTo>
                  <a:lnTo>
                    <a:pt x="1367" y="1614"/>
                  </a:lnTo>
                  <a:lnTo>
                    <a:pt x="1375" y="1613"/>
                  </a:lnTo>
                  <a:lnTo>
                    <a:pt x="1385" y="1608"/>
                  </a:lnTo>
                  <a:lnTo>
                    <a:pt x="1395" y="1607"/>
                  </a:lnTo>
                  <a:lnTo>
                    <a:pt x="1401" y="1606"/>
                  </a:lnTo>
                  <a:lnTo>
                    <a:pt x="1405" y="1607"/>
                  </a:lnTo>
                  <a:lnTo>
                    <a:pt x="1405" y="1613"/>
                  </a:lnTo>
                  <a:lnTo>
                    <a:pt x="1420" y="1614"/>
                  </a:lnTo>
                  <a:lnTo>
                    <a:pt x="1427" y="1616"/>
                  </a:lnTo>
                  <a:lnTo>
                    <a:pt x="1436" y="1614"/>
                  </a:lnTo>
                  <a:lnTo>
                    <a:pt x="1441" y="1607"/>
                  </a:lnTo>
                  <a:lnTo>
                    <a:pt x="1443" y="1607"/>
                  </a:lnTo>
                  <a:lnTo>
                    <a:pt x="1446" y="1607"/>
                  </a:lnTo>
                  <a:lnTo>
                    <a:pt x="1453" y="1610"/>
                  </a:lnTo>
                  <a:lnTo>
                    <a:pt x="1453" y="1608"/>
                  </a:lnTo>
                  <a:lnTo>
                    <a:pt x="1450" y="1607"/>
                  </a:lnTo>
                  <a:lnTo>
                    <a:pt x="1447" y="1604"/>
                  </a:lnTo>
                  <a:lnTo>
                    <a:pt x="1477" y="1604"/>
                  </a:lnTo>
                  <a:lnTo>
                    <a:pt x="1473" y="1607"/>
                  </a:lnTo>
                  <a:lnTo>
                    <a:pt x="1466" y="1610"/>
                  </a:lnTo>
                  <a:lnTo>
                    <a:pt x="1467" y="1611"/>
                  </a:lnTo>
                  <a:lnTo>
                    <a:pt x="1467" y="1616"/>
                  </a:lnTo>
                  <a:lnTo>
                    <a:pt x="1469" y="1617"/>
                  </a:lnTo>
                  <a:lnTo>
                    <a:pt x="1470" y="1619"/>
                  </a:lnTo>
                  <a:lnTo>
                    <a:pt x="1472" y="1617"/>
                  </a:lnTo>
                  <a:lnTo>
                    <a:pt x="1472" y="1623"/>
                  </a:lnTo>
                  <a:lnTo>
                    <a:pt x="1475" y="1624"/>
                  </a:lnTo>
                  <a:lnTo>
                    <a:pt x="1476" y="1623"/>
                  </a:lnTo>
                  <a:lnTo>
                    <a:pt x="1477" y="1621"/>
                  </a:lnTo>
                  <a:lnTo>
                    <a:pt x="1479" y="1620"/>
                  </a:lnTo>
                  <a:lnTo>
                    <a:pt x="1480" y="1620"/>
                  </a:lnTo>
                  <a:lnTo>
                    <a:pt x="1483" y="1620"/>
                  </a:lnTo>
                  <a:lnTo>
                    <a:pt x="1483" y="1626"/>
                  </a:lnTo>
                  <a:lnTo>
                    <a:pt x="1486" y="1626"/>
                  </a:lnTo>
                  <a:lnTo>
                    <a:pt x="1489" y="1624"/>
                  </a:lnTo>
                  <a:lnTo>
                    <a:pt x="1490" y="1623"/>
                  </a:lnTo>
                  <a:lnTo>
                    <a:pt x="1495" y="1623"/>
                  </a:lnTo>
                  <a:lnTo>
                    <a:pt x="1499" y="1626"/>
                  </a:lnTo>
                  <a:lnTo>
                    <a:pt x="1500" y="1629"/>
                  </a:lnTo>
                  <a:lnTo>
                    <a:pt x="1499" y="1629"/>
                  </a:lnTo>
                  <a:lnTo>
                    <a:pt x="1496" y="1629"/>
                  </a:lnTo>
                  <a:lnTo>
                    <a:pt x="1495" y="1633"/>
                  </a:lnTo>
                  <a:lnTo>
                    <a:pt x="1495" y="1637"/>
                  </a:lnTo>
                  <a:lnTo>
                    <a:pt x="1495" y="1640"/>
                  </a:lnTo>
                  <a:lnTo>
                    <a:pt x="1495" y="1646"/>
                  </a:lnTo>
                  <a:lnTo>
                    <a:pt x="1489" y="1646"/>
                  </a:lnTo>
                  <a:lnTo>
                    <a:pt x="1485" y="1646"/>
                  </a:lnTo>
                  <a:lnTo>
                    <a:pt x="1475" y="1646"/>
                  </a:lnTo>
                  <a:lnTo>
                    <a:pt x="1473" y="1650"/>
                  </a:lnTo>
                  <a:lnTo>
                    <a:pt x="1473" y="1652"/>
                  </a:lnTo>
                  <a:lnTo>
                    <a:pt x="1472" y="1653"/>
                  </a:lnTo>
                  <a:lnTo>
                    <a:pt x="1480" y="1650"/>
                  </a:lnTo>
                  <a:lnTo>
                    <a:pt x="1489" y="1650"/>
                  </a:lnTo>
                  <a:lnTo>
                    <a:pt x="1498" y="1649"/>
                  </a:lnTo>
                  <a:lnTo>
                    <a:pt x="1506" y="1649"/>
                  </a:lnTo>
                  <a:lnTo>
                    <a:pt x="1512" y="1649"/>
                  </a:lnTo>
                  <a:lnTo>
                    <a:pt x="1516" y="1650"/>
                  </a:lnTo>
                  <a:lnTo>
                    <a:pt x="1519" y="1650"/>
                  </a:lnTo>
                  <a:lnTo>
                    <a:pt x="1521" y="1652"/>
                  </a:lnTo>
                  <a:lnTo>
                    <a:pt x="1522" y="1655"/>
                  </a:lnTo>
                  <a:lnTo>
                    <a:pt x="1525" y="1659"/>
                  </a:lnTo>
                  <a:lnTo>
                    <a:pt x="1529" y="1660"/>
                  </a:lnTo>
                  <a:lnTo>
                    <a:pt x="1532" y="1662"/>
                  </a:lnTo>
                  <a:lnTo>
                    <a:pt x="1532" y="1667"/>
                  </a:lnTo>
                  <a:lnTo>
                    <a:pt x="1535" y="1667"/>
                  </a:lnTo>
                  <a:lnTo>
                    <a:pt x="1536" y="1667"/>
                  </a:lnTo>
                  <a:lnTo>
                    <a:pt x="1539" y="1667"/>
                  </a:lnTo>
                  <a:lnTo>
                    <a:pt x="1541" y="1667"/>
                  </a:lnTo>
                  <a:lnTo>
                    <a:pt x="1538" y="1683"/>
                  </a:lnTo>
                  <a:lnTo>
                    <a:pt x="1536" y="1691"/>
                  </a:lnTo>
                  <a:lnTo>
                    <a:pt x="1532" y="1698"/>
                  </a:lnTo>
                  <a:lnTo>
                    <a:pt x="1535" y="1696"/>
                  </a:lnTo>
                  <a:lnTo>
                    <a:pt x="1538" y="1696"/>
                  </a:lnTo>
                  <a:lnTo>
                    <a:pt x="1539" y="1698"/>
                  </a:lnTo>
                  <a:lnTo>
                    <a:pt x="1541" y="1698"/>
                  </a:lnTo>
                  <a:lnTo>
                    <a:pt x="1541" y="1692"/>
                  </a:lnTo>
                  <a:lnTo>
                    <a:pt x="1541" y="1686"/>
                  </a:lnTo>
                  <a:lnTo>
                    <a:pt x="1544" y="1686"/>
                  </a:lnTo>
                  <a:lnTo>
                    <a:pt x="1547" y="1686"/>
                  </a:lnTo>
                  <a:lnTo>
                    <a:pt x="1548" y="1685"/>
                  </a:lnTo>
                  <a:lnTo>
                    <a:pt x="1552" y="1683"/>
                  </a:lnTo>
                  <a:lnTo>
                    <a:pt x="1555" y="1688"/>
                  </a:lnTo>
                  <a:lnTo>
                    <a:pt x="1558" y="1692"/>
                  </a:lnTo>
                  <a:lnTo>
                    <a:pt x="1560" y="1692"/>
                  </a:lnTo>
                  <a:lnTo>
                    <a:pt x="1562" y="1692"/>
                  </a:lnTo>
                  <a:lnTo>
                    <a:pt x="1564" y="1692"/>
                  </a:lnTo>
                  <a:lnTo>
                    <a:pt x="1565" y="1692"/>
                  </a:lnTo>
                  <a:lnTo>
                    <a:pt x="1567" y="1693"/>
                  </a:lnTo>
                  <a:lnTo>
                    <a:pt x="1568" y="1696"/>
                  </a:lnTo>
                  <a:lnTo>
                    <a:pt x="1568" y="1699"/>
                  </a:lnTo>
                  <a:lnTo>
                    <a:pt x="1568" y="1705"/>
                  </a:lnTo>
                  <a:lnTo>
                    <a:pt x="1568" y="1709"/>
                  </a:lnTo>
                  <a:lnTo>
                    <a:pt x="1571" y="1708"/>
                  </a:lnTo>
                  <a:lnTo>
                    <a:pt x="1571" y="1706"/>
                  </a:lnTo>
                  <a:lnTo>
                    <a:pt x="1571" y="1703"/>
                  </a:lnTo>
                  <a:lnTo>
                    <a:pt x="1571" y="1701"/>
                  </a:lnTo>
                  <a:lnTo>
                    <a:pt x="1585" y="1702"/>
                  </a:lnTo>
                  <a:lnTo>
                    <a:pt x="1597" y="1702"/>
                  </a:lnTo>
                  <a:lnTo>
                    <a:pt x="1606" y="1702"/>
                  </a:lnTo>
                  <a:lnTo>
                    <a:pt x="1619" y="1703"/>
                  </a:lnTo>
                  <a:lnTo>
                    <a:pt x="1619" y="1712"/>
                  </a:lnTo>
                  <a:lnTo>
                    <a:pt x="1620" y="1712"/>
                  </a:lnTo>
                  <a:lnTo>
                    <a:pt x="1623" y="1712"/>
                  </a:lnTo>
                  <a:lnTo>
                    <a:pt x="1626" y="1712"/>
                  </a:lnTo>
                  <a:lnTo>
                    <a:pt x="1630" y="1711"/>
                  </a:lnTo>
                  <a:lnTo>
                    <a:pt x="1633" y="1711"/>
                  </a:lnTo>
                  <a:lnTo>
                    <a:pt x="1634" y="1712"/>
                  </a:lnTo>
                  <a:lnTo>
                    <a:pt x="1646" y="1716"/>
                  </a:lnTo>
                  <a:lnTo>
                    <a:pt x="1647" y="1718"/>
                  </a:lnTo>
                  <a:lnTo>
                    <a:pt x="1649" y="1721"/>
                  </a:lnTo>
                  <a:lnTo>
                    <a:pt x="1650" y="1725"/>
                  </a:lnTo>
                  <a:lnTo>
                    <a:pt x="1652" y="1729"/>
                  </a:lnTo>
                  <a:lnTo>
                    <a:pt x="1655" y="1734"/>
                  </a:lnTo>
                  <a:lnTo>
                    <a:pt x="1656" y="1735"/>
                  </a:lnTo>
                  <a:lnTo>
                    <a:pt x="1660" y="1737"/>
                  </a:lnTo>
                  <a:lnTo>
                    <a:pt x="1663" y="1738"/>
                  </a:lnTo>
                  <a:lnTo>
                    <a:pt x="1666" y="1739"/>
                  </a:lnTo>
                  <a:lnTo>
                    <a:pt x="1666" y="1741"/>
                  </a:lnTo>
                  <a:lnTo>
                    <a:pt x="1666" y="1744"/>
                  </a:lnTo>
                  <a:lnTo>
                    <a:pt x="1665" y="1745"/>
                  </a:lnTo>
                  <a:lnTo>
                    <a:pt x="1666" y="1748"/>
                  </a:lnTo>
                  <a:lnTo>
                    <a:pt x="1670" y="1748"/>
                  </a:lnTo>
                  <a:lnTo>
                    <a:pt x="1673" y="1751"/>
                  </a:lnTo>
                  <a:lnTo>
                    <a:pt x="1675" y="1754"/>
                  </a:lnTo>
                  <a:lnTo>
                    <a:pt x="1676" y="1758"/>
                  </a:lnTo>
                  <a:lnTo>
                    <a:pt x="1678" y="1764"/>
                  </a:lnTo>
                  <a:lnTo>
                    <a:pt x="1679" y="1768"/>
                  </a:lnTo>
                  <a:lnTo>
                    <a:pt x="1680" y="1778"/>
                  </a:lnTo>
                  <a:lnTo>
                    <a:pt x="1682" y="1787"/>
                  </a:lnTo>
                  <a:lnTo>
                    <a:pt x="1685" y="1797"/>
                  </a:lnTo>
                  <a:lnTo>
                    <a:pt x="1691" y="1797"/>
                  </a:lnTo>
                  <a:lnTo>
                    <a:pt x="1696" y="1797"/>
                  </a:lnTo>
                  <a:lnTo>
                    <a:pt x="1696" y="1799"/>
                  </a:lnTo>
                  <a:lnTo>
                    <a:pt x="1696" y="1801"/>
                  </a:lnTo>
                  <a:lnTo>
                    <a:pt x="1695" y="1804"/>
                  </a:lnTo>
                  <a:lnTo>
                    <a:pt x="1696" y="1806"/>
                  </a:lnTo>
                  <a:lnTo>
                    <a:pt x="1689" y="1810"/>
                  </a:lnTo>
                  <a:lnTo>
                    <a:pt x="1682" y="1814"/>
                  </a:lnTo>
                  <a:lnTo>
                    <a:pt x="1693" y="1819"/>
                  </a:lnTo>
                  <a:lnTo>
                    <a:pt x="1696" y="1820"/>
                  </a:lnTo>
                  <a:lnTo>
                    <a:pt x="1698" y="1820"/>
                  </a:lnTo>
                  <a:lnTo>
                    <a:pt x="1698" y="1823"/>
                  </a:lnTo>
                  <a:lnTo>
                    <a:pt x="1696" y="1824"/>
                  </a:lnTo>
                  <a:lnTo>
                    <a:pt x="1693" y="1829"/>
                  </a:lnTo>
                  <a:lnTo>
                    <a:pt x="1691" y="1836"/>
                  </a:lnTo>
                  <a:lnTo>
                    <a:pt x="1692" y="1836"/>
                  </a:lnTo>
                  <a:lnTo>
                    <a:pt x="1692" y="1837"/>
                  </a:lnTo>
                  <a:lnTo>
                    <a:pt x="1693" y="1839"/>
                  </a:lnTo>
                  <a:lnTo>
                    <a:pt x="1695" y="1840"/>
                  </a:lnTo>
                  <a:lnTo>
                    <a:pt x="1696" y="1842"/>
                  </a:lnTo>
                  <a:lnTo>
                    <a:pt x="1699" y="1842"/>
                  </a:lnTo>
                  <a:lnTo>
                    <a:pt x="1702" y="1840"/>
                  </a:lnTo>
                  <a:lnTo>
                    <a:pt x="1705" y="1839"/>
                  </a:lnTo>
                  <a:lnTo>
                    <a:pt x="1709" y="1839"/>
                  </a:lnTo>
                  <a:lnTo>
                    <a:pt x="1706" y="1847"/>
                  </a:lnTo>
                  <a:lnTo>
                    <a:pt x="1711" y="1847"/>
                  </a:lnTo>
                  <a:lnTo>
                    <a:pt x="1715" y="1846"/>
                  </a:lnTo>
                  <a:lnTo>
                    <a:pt x="1719" y="1846"/>
                  </a:lnTo>
                  <a:lnTo>
                    <a:pt x="1724" y="1847"/>
                  </a:lnTo>
                  <a:lnTo>
                    <a:pt x="1724" y="1849"/>
                  </a:lnTo>
                  <a:lnTo>
                    <a:pt x="1724" y="1850"/>
                  </a:lnTo>
                  <a:lnTo>
                    <a:pt x="1722" y="1856"/>
                  </a:lnTo>
                  <a:lnTo>
                    <a:pt x="1721" y="1859"/>
                  </a:lnTo>
                  <a:lnTo>
                    <a:pt x="1721" y="1862"/>
                  </a:lnTo>
                  <a:lnTo>
                    <a:pt x="1722" y="1865"/>
                  </a:lnTo>
                  <a:lnTo>
                    <a:pt x="1724" y="1866"/>
                  </a:lnTo>
                  <a:lnTo>
                    <a:pt x="1729" y="1866"/>
                  </a:lnTo>
                  <a:lnTo>
                    <a:pt x="1732" y="1858"/>
                  </a:lnTo>
                  <a:lnTo>
                    <a:pt x="1738" y="1858"/>
                  </a:lnTo>
                  <a:lnTo>
                    <a:pt x="1744" y="1858"/>
                  </a:lnTo>
                  <a:lnTo>
                    <a:pt x="1751" y="1859"/>
                  </a:lnTo>
                  <a:lnTo>
                    <a:pt x="1758" y="1862"/>
                  </a:lnTo>
                  <a:lnTo>
                    <a:pt x="1771" y="1868"/>
                  </a:lnTo>
                  <a:lnTo>
                    <a:pt x="1778" y="1872"/>
                  </a:lnTo>
                  <a:lnTo>
                    <a:pt x="1778" y="1878"/>
                  </a:lnTo>
                  <a:lnTo>
                    <a:pt x="1787" y="1875"/>
                  </a:lnTo>
                  <a:lnTo>
                    <a:pt x="1790" y="1886"/>
                  </a:lnTo>
                  <a:lnTo>
                    <a:pt x="1796" y="1886"/>
                  </a:lnTo>
                  <a:lnTo>
                    <a:pt x="1796" y="1888"/>
                  </a:lnTo>
                  <a:lnTo>
                    <a:pt x="1796" y="1889"/>
                  </a:lnTo>
                  <a:lnTo>
                    <a:pt x="1796" y="1891"/>
                  </a:lnTo>
                  <a:lnTo>
                    <a:pt x="1796" y="1892"/>
                  </a:lnTo>
                  <a:lnTo>
                    <a:pt x="1793" y="1896"/>
                  </a:lnTo>
                  <a:lnTo>
                    <a:pt x="1796" y="1899"/>
                  </a:lnTo>
                  <a:lnTo>
                    <a:pt x="1797" y="1901"/>
                  </a:lnTo>
                  <a:lnTo>
                    <a:pt x="1797" y="1904"/>
                  </a:lnTo>
                  <a:lnTo>
                    <a:pt x="1799" y="1908"/>
                  </a:lnTo>
                  <a:lnTo>
                    <a:pt x="1801" y="1908"/>
                  </a:lnTo>
                  <a:lnTo>
                    <a:pt x="1806" y="1908"/>
                  </a:lnTo>
                  <a:lnTo>
                    <a:pt x="1807" y="1902"/>
                  </a:lnTo>
                  <a:lnTo>
                    <a:pt x="1809" y="1896"/>
                  </a:lnTo>
                  <a:lnTo>
                    <a:pt x="1814" y="1895"/>
                  </a:lnTo>
                  <a:lnTo>
                    <a:pt x="1817" y="1896"/>
                  </a:lnTo>
                  <a:lnTo>
                    <a:pt x="1820" y="1896"/>
                  </a:lnTo>
                  <a:lnTo>
                    <a:pt x="1823" y="1898"/>
                  </a:lnTo>
                  <a:lnTo>
                    <a:pt x="1827" y="1902"/>
                  </a:lnTo>
                  <a:lnTo>
                    <a:pt x="1832" y="1905"/>
                  </a:lnTo>
                  <a:lnTo>
                    <a:pt x="1833" y="1905"/>
                  </a:lnTo>
                  <a:lnTo>
                    <a:pt x="1836" y="1904"/>
                  </a:lnTo>
                  <a:lnTo>
                    <a:pt x="1839" y="1902"/>
                  </a:lnTo>
                  <a:lnTo>
                    <a:pt x="1842" y="1902"/>
                  </a:lnTo>
                  <a:lnTo>
                    <a:pt x="1845" y="1908"/>
                  </a:lnTo>
                  <a:lnTo>
                    <a:pt x="1849" y="1909"/>
                  </a:lnTo>
                  <a:lnTo>
                    <a:pt x="1853" y="1909"/>
                  </a:lnTo>
                  <a:lnTo>
                    <a:pt x="1860" y="1909"/>
                  </a:lnTo>
                  <a:lnTo>
                    <a:pt x="1866" y="1908"/>
                  </a:lnTo>
                  <a:lnTo>
                    <a:pt x="1871" y="1908"/>
                  </a:lnTo>
                  <a:lnTo>
                    <a:pt x="1872" y="1908"/>
                  </a:lnTo>
                  <a:lnTo>
                    <a:pt x="1879" y="1911"/>
                  </a:lnTo>
                  <a:lnTo>
                    <a:pt x="1889" y="1917"/>
                  </a:lnTo>
                  <a:lnTo>
                    <a:pt x="1899" y="1922"/>
                  </a:lnTo>
                  <a:lnTo>
                    <a:pt x="1907" y="1927"/>
                  </a:lnTo>
                  <a:lnTo>
                    <a:pt x="1909" y="1932"/>
                  </a:lnTo>
                  <a:lnTo>
                    <a:pt x="1915" y="1941"/>
                  </a:lnTo>
                  <a:lnTo>
                    <a:pt x="1922" y="1953"/>
                  </a:lnTo>
                  <a:lnTo>
                    <a:pt x="1924" y="1953"/>
                  </a:lnTo>
                  <a:lnTo>
                    <a:pt x="1925" y="1953"/>
                  </a:lnTo>
                  <a:lnTo>
                    <a:pt x="1928" y="1951"/>
                  </a:lnTo>
                  <a:lnTo>
                    <a:pt x="1931" y="1950"/>
                  </a:lnTo>
                  <a:lnTo>
                    <a:pt x="1934" y="1950"/>
                  </a:lnTo>
                  <a:lnTo>
                    <a:pt x="1937" y="1950"/>
                  </a:lnTo>
                  <a:lnTo>
                    <a:pt x="1937" y="1958"/>
                  </a:lnTo>
                  <a:lnTo>
                    <a:pt x="1950" y="1955"/>
                  </a:lnTo>
                  <a:lnTo>
                    <a:pt x="1954" y="1966"/>
                  </a:lnTo>
                  <a:lnTo>
                    <a:pt x="1956" y="1971"/>
                  </a:lnTo>
                  <a:lnTo>
                    <a:pt x="1958" y="1977"/>
                  </a:lnTo>
                  <a:lnTo>
                    <a:pt x="1963" y="1980"/>
                  </a:lnTo>
                  <a:lnTo>
                    <a:pt x="1966" y="1981"/>
                  </a:lnTo>
                  <a:lnTo>
                    <a:pt x="1967" y="1983"/>
                  </a:lnTo>
                  <a:lnTo>
                    <a:pt x="1968" y="1993"/>
                  </a:lnTo>
                  <a:lnTo>
                    <a:pt x="1970" y="2003"/>
                  </a:lnTo>
                  <a:lnTo>
                    <a:pt x="1970" y="2014"/>
                  </a:lnTo>
                  <a:lnTo>
                    <a:pt x="1968" y="2026"/>
                  </a:lnTo>
                  <a:lnTo>
                    <a:pt x="1966" y="2036"/>
                  </a:lnTo>
                  <a:lnTo>
                    <a:pt x="1963" y="2045"/>
                  </a:lnTo>
                  <a:lnTo>
                    <a:pt x="1960" y="2053"/>
                  </a:lnTo>
                  <a:lnTo>
                    <a:pt x="1956" y="2061"/>
                  </a:lnTo>
                  <a:lnTo>
                    <a:pt x="1953" y="2063"/>
                  </a:lnTo>
                  <a:lnTo>
                    <a:pt x="1950" y="2066"/>
                  </a:lnTo>
                  <a:lnTo>
                    <a:pt x="1941" y="2071"/>
                  </a:lnTo>
                  <a:lnTo>
                    <a:pt x="1934" y="2076"/>
                  </a:lnTo>
                  <a:lnTo>
                    <a:pt x="1931" y="2079"/>
                  </a:lnTo>
                  <a:lnTo>
                    <a:pt x="1928" y="2082"/>
                  </a:lnTo>
                  <a:lnTo>
                    <a:pt x="1925" y="2086"/>
                  </a:lnTo>
                  <a:lnTo>
                    <a:pt x="1922" y="2092"/>
                  </a:lnTo>
                  <a:lnTo>
                    <a:pt x="1918" y="2105"/>
                  </a:lnTo>
                  <a:lnTo>
                    <a:pt x="1914" y="2117"/>
                  </a:lnTo>
                  <a:lnTo>
                    <a:pt x="1908" y="2130"/>
                  </a:lnTo>
                  <a:lnTo>
                    <a:pt x="1902" y="2124"/>
                  </a:lnTo>
                  <a:lnTo>
                    <a:pt x="1895" y="2121"/>
                  </a:lnTo>
                  <a:lnTo>
                    <a:pt x="1895" y="2124"/>
                  </a:lnTo>
                  <a:lnTo>
                    <a:pt x="1896" y="2127"/>
                  </a:lnTo>
                  <a:lnTo>
                    <a:pt x="1898" y="2128"/>
                  </a:lnTo>
                  <a:lnTo>
                    <a:pt x="1898" y="2130"/>
                  </a:lnTo>
                  <a:lnTo>
                    <a:pt x="1894" y="2133"/>
                  </a:lnTo>
                  <a:lnTo>
                    <a:pt x="1892" y="2135"/>
                  </a:lnTo>
                  <a:lnTo>
                    <a:pt x="1891" y="2138"/>
                  </a:lnTo>
                  <a:lnTo>
                    <a:pt x="1889" y="2141"/>
                  </a:lnTo>
                  <a:lnTo>
                    <a:pt x="1891" y="2146"/>
                  </a:lnTo>
                  <a:lnTo>
                    <a:pt x="1889" y="2148"/>
                  </a:lnTo>
                  <a:lnTo>
                    <a:pt x="1889" y="2151"/>
                  </a:lnTo>
                  <a:lnTo>
                    <a:pt x="1884" y="2151"/>
                  </a:lnTo>
                  <a:lnTo>
                    <a:pt x="1884" y="2154"/>
                  </a:lnTo>
                  <a:lnTo>
                    <a:pt x="1884" y="2156"/>
                  </a:lnTo>
                  <a:lnTo>
                    <a:pt x="1885" y="2156"/>
                  </a:lnTo>
                  <a:lnTo>
                    <a:pt x="1886" y="2156"/>
                  </a:lnTo>
                  <a:lnTo>
                    <a:pt x="1889" y="2157"/>
                  </a:lnTo>
                  <a:lnTo>
                    <a:pt x="1889" y="2166"/>
                  </a:lnTo>
                  <a:lnTo>
                    <a:pt x="1891" y="2176"/>
                  </a:lnTo>
                  <a:lnTo>
                    <a:pt x="1892" y="2187"/>
                  </a:lnTo>
                  <a:lnTo>
                    <a:pt x="1892" y="2199"/>
                  </a:lnTo>
                  <a:lnTo>
                    <a:pt x="1889" y="2199"/>
                  </a:lnTo>
                  <a:lnTo>
                    <a:pt x="1889" y="2207"/>
                  </a:lnTo>
                  <a:lnTo>
                    <a:pt x="1889" y="2218"/>
                  </a:lnTo>
                  <a:lnTo>
                    <a:pt x="1884" y="2220"/>
                  </a:lnTo>
                  <a:lnTo>
                    <a:pt x="1884" y="2223"/>
                  </a:lnTo>
                  <a:lnTo>
                    <a:pt x="1885" y="2228"/>
                  </a:lnTo>
                  <a:lnTo>
                    <a:pt x="1886" y="2233"/>
                  </a:lnTo>
                  <a:lnTo>
                    <a:pt x="1888" y="2239"/>
                  </a:lnTo>
                  <a:lnTo>
                    <a:pt x="1889" y="2241"/>
                  </a:lnTo>
                  <a:lnTo>
                    <a:pt x="1889" y="2242"/>
                  </a:lnTo>
                  <a:lnTo>
                    <a:pt x="1889" y="2243"/>
                  </a:lnTo>
                  <a:lnTo>
                    <a:pt x="1888" y="2245"/>
                  </a:lnTo>
                  <a:lnTo>
                    <a:pt x="1884" y="2246"/>
                  </a:lnTo>
                  <a:lnTo>
                    <a:pt x="1881" y="2249"/>
                  </a:lnTo>
                  <a:lnTo>
                    <a:pt x="1878" y="2251"/>
                  </a:lnTo>
                  <a:lnTo>
                    <a:pt x="1878" y="2254"/>
                  </a:lnTo>
                  <a:lnTo>
                    <a:pt x="1878" y="2256"/>
                  </a:lnTo>
                  <a:lnTo>
                    <a:pt x="1878" y="2262"/>
                  </a:lnTo>
                  <a:lnTo>
                    <a:pt x="1879" y="2268"/>
                  </a:lnTo>
                  <a:lnTo>
                    <a:pt x="1878" y="2272"/>
                  </a:lnTo>
                  <a:lnTo>
                    <a:pt x="1876" y="2277"/>
                  </a:lnTo>
                  <a:lnTo>
                    <a:pt x="1873" y="2282"/>
                  </a:lnTo>
                  <a:lnTo>
                    <a:pt x="1863" y="2294"/>
                  </a:lnTo>
                  <a:lnTo>
                    <a:pt x="1853" y="2305"/>
                  </a:lnTo>
                  <a:lnTo>
                    <a:pt x="1850" y="2313"/>
                  </a:lnTo>
                  <a:lnTo>
                    <a:pt x="1849" y="2314"/>
                  </a:lnTo>
                  <a:lnTo>
                    <a:pt x="1848" y="2317"/>
                  </a:lnTo>
                  <a:lnTo>
                    <a:pt x="1848" y="2320"/>
                  </a:lnTo>
                  <a:lnTo>
                    <a:pt x="1848" y="2324"/>
                  </a:lnTo>
                  <a:lnTo>
                    <a:pt x="1848" y="2330"/>
                  </a:lnTo>
                  <a:lnTo>
                    <a:pt x="1849" y="2334"/>
                  </a:lnTo>
                  <a:lnTo>
                    <a:pt x="1850" y="2340"/>
                  </a:lnTo>
                  <a:lnTo>
                    <a:pt x="1839" y="2344"/>
                  </a:lnTo>
                  <a:lnTo>
                    <a:pt x="1840" y="2349"/>
                  </a:lnTo>
                  <a:lnTo>
                    <a:pt x="1839" y="2353"/>
                  </a:lnTo>
                  <a:lnTo>
                    <a:pt x="1836" y="2354"/>
                  </a:lnTo>
                  <a:lnTo>
                    <a:pt x="1832" y="2356"/>
                  </a:lnTo>
                  <a:lnTo>
                    <a:pt x="1829" y="2354"/>
                  </a:lnTo>
                  <a:lnTo>
                    <a:pt x="1826" y="2354"/>
                  </a:lnTo>
                  <a:lnTo>
                    <a:pt x="1823" y="2351"/>
                  </a:lnTo>
                  <a:lnTo>
                    <a:pt x="1820" y="2350"/>
                  </a:lnTo>
                  <a:lnTo>
                    <a:pt x="1820" y="2359"/>
                  </a:lnTo>
                  <a:lnTo>
                    <a:pt x="1806" y="2360"/>
                  </a:lnTo>
                  <a:lnTo>
                    <a:pt x="1793" y="2362"/>
                  </a:lnTo>
                  <a:lnTo>
                    <a:pt x="1791" y="2363"/>
                  </a:lnTo>
                  <a:lnTo>
                    <a:pt x="1791" y="2364"/>
                  </a:lnTo>
                  <a:lnTo>
                    <a:pt x="1790" y="2364"/>
                  </a:lnTo>
                  <a:lnTo>
                    <a:pt x="1787" y="2364"/>
                  </a:lnTo>
                  <a:lnTo>
                    <a:pt x="1790" y="2374"/>
                  </a:lnTo>
                  <a:lnTo>
                    <a:pt x="1787" y="2376"/>
                  </a:lnTo>
                  <a:lnTo>
                    <a:pt x="1784" y="2377"/>
                  </a:lnTo>
                  <a:lnTo>
                    <a:pt x="1776" y="2377"/>
                  </a:lnTo>
                  <a:lnTo>
                    <a:pt x="1768" y="2379"/>
                  </a:lnTo>
                  <a:lnTo>
                    <a:pt x="1763" y="2380"/>
                  </a:lnTo>
                  <a:lnTo>
                    <a:pt x="1761" y="2382"/>
                  </a:lnTo>
                  <a:lnTo>
                    <a:pt x="1760" y="2385"/>
                  </a:lnTo>
                  <a:lnTo>
                    <a:pt x="1760" y="2386"/>
                  </a:lnTo>
                  <a:lnTo>
                    <a:pt x="1760" y="2389"/>
                  </a:lnTo>
                  <a:lnTo>
                    <a:pt x="1757" y="2392"/>
                  </a:lnTo>
                  <a:lnTo>
                    <a:pt x="1754" y="2395"/>
                  </a:lnTo>
                  <a:lnTo>
                    <a:pt x="1750" y="2398"/>
                  </a:lnTo>
                  <a:lnTo>
                    <a:pt x="1744" y="2400"/>
                  </a:lnTo>
                  <a:lnTo>
                    <a:pt x="1727" y="2409"/>
                  </a:lnTo>
                  <a:lnTo>
                    <a:pt x="1727" y="2413"/>
                  </a:lnTo>
                  <a:lnTo>
                    <a:pt x="1725" y="2415"/>
                  </a:lnTo>
                  <a:lnTo>
                    <a:pt x="1724" y="2415"/>
                  </a:lnTo>
                  <a:lnTo>
                    <a:pt x="1719" y="2415"/>
                  </a:lnTo>
                  <a:lnTo>
                    <a:pt x="1718" y="2415"/>
                  </a:lnTo>
                  <a:lnTo>
                    <a:pt x="1715" y="2416"/>
                  </a:lnTo>
                  <a:lnTo>
                    <a:pt x="1715" y="2418"/>
                  </a:lnTo>
                  <a:lnTo>
                    <a:pt x="1715" y="2419"/>
                  </a:lnTo>
                  <a:lnTo>
                    <a:pt x="1716" y="2421"/>
                  </a:lnTo>
                  <a:lnTo>
                    <a:pt x="1718" y="2421"/>
                  </a:lnTo>
                  <a:lnTo>
                    <a:pt x="1719" y="2422"/>
                  </a:lnTo>
                  <a:lnTo>
                    <a:pt x="1718" y="2422"/>
                  </a:lnTo>
                  <a:lnTo>
                    <a:pt x="1715" y="2423"/>
                  </a:lnTo>
                  <a:lnTo>
                    <a:pt x="1714" y="2426"/>
                  </a:lnTo>
                  <a:lnTo>
                    <a:pt x="1714" y="2429"/>
                  </a:lnTo>
                  <a:lnTo>
                    <a:pt x="1712" y="2433"/>
                  </a:lnTo>
                  <a:lnTo>
                    <a:pt x="1714" y="2442"/>
                  </a:lnTo>
                  <a:lnTo>
                    <a:pt x="1715" y="2452"/>
                  </a:lnTo>
                  <a:lnTo>
                    <a:pt x="1716" y="2462"/>
                  </a:lnTo>
                  <a:lnTo>
                    <a:pt x="1718" y="2472"/>
                  </a:lnTo>
                  <a:lnTo>
                    <a:pt x="1719" y="2481"/>
                  </a:lnTo>
                  <a:lnTo>
                    <a:pt x="1718" y="2488"/>
                  </a:lnTo>
                  <a:lnTo>
                    <a:pt x="1716" y="2493"/>
                  </a:lnTo>
                  <a:lnTo>
                    <a:pt x="1714" y="2495"/>
                  </a:lnTo>
                  <a:lnTo>
                    <a:pt x="1708" y="2501"/>
                  </a:lnTo>
                  <a:lnTo>
                    <a:pt x="1701" y="2507"/>
                  </a:lnTo>
                  <a:lnTo>
                    <a:pt x="1698" y="2510"/>
                  </a:lnTo>
                  <a:lnTo>
                    <a:pt x="1696" y="2513"/>
                  </a:lnTo>
                  <a:lnTo>
                    <a:pt x="1693" y="2518"/>
                  </a:lnTo>
                  <a:lnTo>
                    <a:pt x="1692" y="2523"/>
                  </a:lnTo>
                  <a:lnTo>
                    <a:pt x="1691" y="2533"/>
                  </a:lnTo>
                  <a:lnTo>
                    <a:pt x="1688" y="2541"/>
                  </a:lnTo>
                  <a:lnTo>
                    <a:pt x="1685" y="2552"/>
                  </a:lnTo>
                  <a:lnTo>
                    <a:pt x="1682" y="2554"/>
                  </a:lnTo>
                  <a:lnTo>
                    <a:pt x="1679" y="2557"/>
                  </a:lnTo>
                  <a:lnTo>
                    <a:pt x="1676" y="2560"/>
                  </a:lnTo>
                  <a:lnTo>
                    <a:pt x="1673" y="2563"/>
                  </a:lnTo>
                  <a:lnTo>
                    <a:pt x="1679" y="2550"/>
                  </a:lnTo>
                  <a:lnTo>
                    <a:pt x="1685" y="2536"/>
                  </a:lnTo>
                  <a:lnTo>
                    <a:pt x="1682" y="2536"/>
                  </a:lnTo>
                  <a:lnTo>
                    <a:pt x="1682" y="2537"/>
                  </a:lnTo>
                  <a:lnTo>
                    <a:pt x="1680" y="2539"/>
                  </a:lnTo>
                  <a:lnTo>
                    <a:pt x="1676" y="2539"/>
                  </a:lnTo>
                  <a:lnTo>
                    <a:pt x="1673" y="2536"/>
                  </a:lnTo>
                  <a:lnTo>
                    <a:pt x="1670" y="2534"/>
                  </a:lnTo>
                  <a:lnTo>
                    <a:pt x="1668" y="2533"/>
                  </a:lnTo>
                  <a:lnTo>
                    <a:pt x="1668" y="2536"/>
                  </a:lnTo>
                  <a:lnTo>
                    <a:pt x="1668" y="2540"/>
                  </a:lnTo>
                  <a:lnTo>
                    <a:pt x="1669" y="2543"/>
                  </a:lnTo>
                  <a:lnTo>
                    <a:pt x="1668" y="2547"/>
                  </a:lnTo>
                  <a:lnTo>
                    <a:pt x="1656" y="2562"/>
                  </a:lnTo>
                  <a:lnTo>
                    <a:pt x="1643" y="2577"/>
                  </a:lnTo>
                  <a:lnTo>
                    <a:pt x="1643" y="2580"/>
                  </a:lnTo>
                  <a:lnTo>
                    <a:pt x="1644" y="2583"/>
                  </a:lnTo>
                  <a:lnTo>
                    <a:pt x="1646" y="2586"/>
                  </a:lnTo>
                  <a:lnTo>
                    <a:pt x="1646" y="2590"/>
                  </a:lnTo>
                  <a:lnTo>
                    <a:pt x="1643" y="2598"/>
                  </a:lnTo>
                  <a:lnTo>
                    <a:pt x="1637" y="2608"/>
                  </a:lnTo>
                  <a:lnTo>
                    <a:pt x="1632" y="2616"/>
                  </a:lnTo>
                  <a:lnTo>
                    <a:pt x="1624" y="2625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63" y="1331"/>
              <a:ext cx="189" cy="95"/>
            </a:xfrm>
            <a:custGeom>
              <a:avLst/>
              <a:gdLst>
                <a:gd name="T0" fmla="*/ 177 w 189"/>
                <a:gd name="T1" fmla="*/ 49 h 95"/>
                <a:gd name="T2" fmla="*/ 158 w 189"/>
                <a:gd name="T3" fmla="*/ 70 h 95"/>
                <a:gd name="T4" fmla="*/ 148 w 189"/>
                <a:gd name="T5" fmla="*/ 72 h 95"/>
                <a:gd name="T6" fmla="*/ 138 w 189"/>
                <a:gd name="T7" fmla="*/ 80 h 95"/>
                <a:gd name="T8" fmla="*/ 132 w 189"/>
                <a:gd name="T9" fmla="*/ 78 h 95"/>
                <a:gd name="T10" fmla="*/ 127 w 189"/>
                <a:gd name="T11" fmla="*/ 82 h 95"/>
                <a:gd name="T12" fmla="*/ 119 w 189"/>
                <a:gd name="T13" fmla="*/ 83 h 95"/>
                <a:gd name="T14" fmla="*/ 108 w 189"/>
                <a:gd name="T15" fmla="*/ 78 h 95"/>
                <a:gd name="T16" fmla="*/ 114 w 189"/>
                <a:gd name="T17" fmla="*/ 86 h 95"/>
                <a:gd name="T18" fmla="*/ 108 w 189"/>
                <a:gd name="T19" fmla="*/ 95 h 95"/>
                <a:gd name="T20" fmla="*/ 72 w 189"/>
                <a:gd name="T21" fmla="*/ 89 h 95"/>
                <a:gd name="T22" fmla="*/ 75 w 189"/>
                <a:gd name="T23" fmla="*/ 85 h 95"/>
                <a:gd name="T24" fmla="*/ 50 w 189"/>
                <a:gd name="T25" fmla="*/ 78 h 95"/>
                <a:gd name="T26" fmla="*/ 42 w 189"/>
                <a:gd name="T27" fmla="*/ 80 h 95"/>
                <a:gd name="T28" fmla="*/ 27 w 189"/>
                <a:gd name="T29" fmla="*/ 75 h 95"/>
                <a:gd name="T30" fmla="*/ 40 w 189"/>
                <a:gd name="T31" fmla="*/ 62 h 95"/>
                <a:gd name="T32" fmla="*/ 30 w 189"/>
                <a:gd name="T33" fmla="*/ 55 h 95"/>
                <a:gd name="T34" fmla="*/ 9 w 189"/>
                <a:gd name="T35" fmla="*/ 59 h 95"/>
                <a:gd name="T36" fmla="*/ 19 w 189"/>
                <a:gd name="T37" fmla="*/ 50 h 95"/>
                <a:gd name="T38" fmla="*/ 39 w 189"/>
                <a:gd name="T39" fmla="*/ 44 h 95"/>
                <a:gd name="T40" fmla="*/ 32 w 189"/>
                <a:gd name="T41" fmla="*/ 40 h 95"/>
                <a:gd name="T42" fmla="*/ 33 w 189"/>
                <a:gd name="T43" fmla="*/ 33 h 95"/>
                <a:gd name="T44" fmla="*/ 36 w 189"/>
                <a:gd name="T45" fmla="*/ 29 h 95"/>
                <a:gd name="T46" fmla="*/ 21 w 189"/>
                <a:gd name="T47" fmla="*/ 33 h 95"/>
                <a:gd name="T48" fmla="*/ 10 w 189"/>
                <a:gd name="T49" fmla="*/ 39 h 95"/>
                <a:gd name="T50" fmla="*/ 6 w 189"/>
                <a:gd name="T51" fmla="*/ 34 h 95"/>
                <a:gd name="T52" fmla="*/ 14 w 189"/>
                <a:gd name="T53" fmla="*/ 29 h 95"/>
                <a:gd name="T54" fmla="*/ 17 w 189"/>
                <a:gd name="T55" fmla="*/ 21 h 95"/>
                <a:gd name="T56" fmla="*/ 20 w 189"/>
                <a:gd name="T57" fmla="*/ 19 h 95"/>
                <a:gd name="T58" fmla="*/ 27 w 189"/>
                <a:gd name="T59" fmla="*/ 17 h 95"/>
                <a:gd name="T60" fmla="*/ 39 w 189"/>
                <a:gd name="T61" fmla="*/ 20 h 95"/>
                <a:gd name="T62" fmla="*/ 33 w 189"/>
                <a:gd name="T63" fmla="*/ 11 h 95"/>
                <a:gd name="T64" fmla="*/ 39 w 189"/>
                <a:gd name="T65" fmla="*/ 8 h 95"/>
                <a:gd name="T66" fmla="*/ 53 w 189"/>
                <a:gd name="T67" fmla="*/ 17 h 95"/>
                <a:gd name="T68" fmla="*/ 52 w 189"/>
                <a:gd name="T69" fmla="*/ 27 h 95"/>
                <a:gd name="T70" fmla="*/ 53 w 189"/>
                <a:gd name="T71" fmla="*/ 39 h 95"/>
                <a:gd name="T72" fmla="*/ 59 w 189"/>
                <a:gd name="T73" fmla="*/ 31 h 95"/>
                <a:gd name="T74" fmla="*/ 70 w 189"/>
                <a:gd name="T75" fmla="*/ 27 h 95"/>
                <a:gd name="T76" fmla="*/ 75 w 189"/>
                <a:gd name="T77" fmla="*/ 11 h 95"/>
                <a:gd name="T78" fmla="*/ 78 w 189"/>
                <a:gd name="T79" fmla="*/ 23 h 95"/>
                <a:gd name="T80" fmla="*/ 83 w 189"/>
                <a:gd name="T81" fmla="*/ 16 h 95"/>
                <a:gd name="T82" fmla="*/ 91 w 189"/>
                <a:gd name="T83" fmla="*/ 11 h 95"/>
                <a:gd name="T84" fmla="*/ 95 w 189"/>
                <a:gd name="T85" fmla="*/ 8 h 95"/>
                <a:gd name="T86" fmla="*/ 104 w 189"/>
                <a:gd name="T87" fmla="*/ 21 h 95"/>
                <a:gd name="T88" fmla="*/ 108 w 189"/>
                <a:gd name="T89" fmla="*/ 13 h 95"/>
                <a:gd name="T90" fmla="*/ 114 w 189"/>
                <a:gd name="T91" fmla="*/ 17 h 95"/>
                <a:gd name="T92" fmla="*/ 128 w 189"/>
                <a:gd name="T93" fmla="*/ 8 h 95"/>
                <a:gd name="T94" fmla="*/ 138 w 189"/>
                <a:gd name="T95" fmla="*/ 11 h 95"/>
                <a:gd name="T96" fmla="*/ 145 w 189"/>
                <a:gd name="T97" fmla="*/ 0 h 95"/>
                <a:gd name="T98" fmla="*/ 151 w 189"/>
                <a:gd name="T99" fmla="*/ 4 h 95"/>
                <a:gd name="T100" fmla="*/ 157 w 189"/>
                <a:gd name="T101" fmla="*/ 11 h 95"/>
                <a:gd name="T102" fmla="*/ 170 w 189"/>
                <a:gd name="T103" fmla="*/ 6 h 95"/>
                <a:gd name="T104" fmla="*/ 167 w 189"/>
                <a:gd name="T105" fmla="*/ 10 h 95"/>
                <a:gd name="T106" fmla="*/ 170 w 189"/>
                <a:gd name="T107" fmla="*/ 20 h 95"/>
                <a:gd name="T108" fmla="*/ 165 w 189"/>
                <a:gd name="T109" fmla="*/ 26 h 95"/>
                <a:gd name="T110" fmla="*/ 165 w 189"/>
                <a:gd name="T111" fmla="*/ 30 h 95"/>
                <a:gd name="T112" fmla="*/ 170 w 189"/>
                <a:gd name="T113" fmla="*/ 29 h 95"/>
                <a:gd name="T114" fmla="*/ 178 w 189"/>
                <a:gd name="T115" fmla="*/ 27 h 95"/>
                <a:gd name="T116" fmla="*/ 184 w 189"/>
                <a:gd name="T117" fmla="*/ 53 h 95"/>
                <a:gd name="T118" fmla="*/ 178 w 189"/>
                <a:gd name="T119" fmla="*/ 50 h 95"/>
                <a:gd name="T120" fmla="*/ 160 w 189"/>
                <a:gd name="T121" fmla="*/ 69 h 9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89" h="95">
                  <a:moveTo>
                    <a:pt x="178" y="50"/>
                  </a:moveTo>
                  <a:lnTo>
                    <a:pt x="180" y="47"/>
                  </a:lnTo>
                  <a:lnTo>
                    <a:pt x="177" y="49"/>
                  </a:lnTo>
                  <a:lnTo>
                    <a:pt x="178" y="50"/>
                  </a:lnTo>
                  <a:close/>
                  <a:moveTo>
                    <a:pt x="160" y="69"/>
                  </a:moveTo>
                  <a:lnTo>
                    <a:pt x="158" y="70"/>
                  </a:lnTo>
                  <a:lnTo>
                    <a:pt x="157" y="70"/>
                  </a:lnTo>
                  <a:lnTo>
                    <a:pt x="153" y="69"/>
                  </a:lnTo>
                  <a:lnTo>
                    <a:pt x="148" y="72"/>
                  </a:lnTo>
                  <a:lnTo>
                    <a:pt x="145" y="75"/>
                  </a:lnTo>
                  <a:lnTo>
                    <a:pt x="141" y="79"/>
                  </a:lnTo>
                  <a:lnTo>
                    <a:pt x="138" y="80"/>
                  </a:lnTo>
                  <a:lnTo>
                    <a:pt x="135" y="80"/>
                  </a:lnTo>
                  <a:lnTo>
                    <a:pt x="134" y="80"/>
                  </a:lnTo>
                  <a:lnTo>
                    <a:pt x="132" y="78"/>
                  </a:lnTo>
                  <a:lnTo>
                    <a:pt x="129" y="79"/>
                  </a:lnTo>
                  <a:lnTo>
                    <a:pt x="128" y="80"/>
                  </a:lnTo>
                  <a:lnTo>
                    <a:pt x="127" y="82"/>
                  </a:lnTo>
                  <a:lnTo>
                    <a:pt x="124" y="83"/>
                  </a:lnTo>
                  <a:lnTo>
                    <a:pt x="122" y="83"/>
                  </a:lnTo>
                  <a:lnTo>
                    <a:pt x="119" y="83"/>
                  </a:lnTo>
                  <a:lnTo>
                    <a:pt x="117" y="82"/>
                  </a:lnTo>
                  <a:lnTo>
                    <a:pt x="112" y="79"/>
                  </a:lnTo>
                  <a:lnTo>
                    <a:pt x="108" y="78"/>
                  </a:lnTo>
                  <a:lnTo>
                    <a:pt x="111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8"/>
                  </a:lnTo>
                  <a:lnTo>
                    <a:pt x="112" y="89"/>
                  </a:lnTo>
                  <a:lnTo>
                    <a:pt x="108" y="95"/>
                  </a:lnTo>
                  <a:lnTo>
                    <a:pt x="69" y="95"/>
                  </a:lnTo>
                  <a:lnTo>
                    <a:pt x="70" y="92"/>
                  </a:lnTo>
                  <a:lnTo>
                    <a:pt x="72" y="89"/>
                  </a:lnTo>
                  <a:lnTo>
                    <a:pt x="75" y="89"/>
                  </a:lnTo>
                  <a:lnTo>
                    <a:pt x="75" y="88"/>
                  </a:lnTo>
                  <a:lnTo>
                    <a:pt x="75" y="85"/>
                  </a:lnTo>
                  <a:lnTo>
                    <a:pt x="75" y="83"/>
                  </a:lnTo>
                  <a:lnTo>
                    <a:pt x="55" y="78"/>
                  </a:lnTo>
                  <a:lnTo>
                    <a:pt x="50" y="78"/>
                  </a:lnTo>
                  <a:lnTo>
                    <a:pt x="47" y="79"/>
                  </a:lnTo>
                  <a:lnTo>
                    <a:pt x="45" y="80"/>
                  </a:lnTo>
                  <a:lnTo>
                    <a:pt x="42" y="80"/>
                  </a:lnTo>
                  <a:lnTo>
                    <a:pt x="39" y="80"/>
                  </a:lnTo>
                  <a:lnTo>
                    <a:pt x="33" y="83"/>
                  </a:lnTo>
                  <a:lnTo>
                    <a:pt x="27" y="75"/>
                  </a:lnTo>
                  <a:lnTo>
                    <a:pt x="37" y="72"/>
                  </a:lnTo>
                  <a:lnTo>
                    <a:pt x="47" y="69"/>
                  </a:lnTo>
                  <a:lnTo>
                    <a:pt x="40" y="62"/>
                  </a:lnTo>
                  <a:lnTo>
                    <a:pt x="36" y="57"/>
                  </a:lnTo>
                  <a:lnTo>
                    <a:pt x="33" y="56"/>
                  </a:lnTo>
                  <a:lnTo>
                    <a:pt x="30" y="55"/>
                  </a:lnTo>
                  <a:lnTo>
                    <a:pt x="26" y="55"/>
                  </a:lnTo>
                  <a:lnTo>
                    <a:pt x="19" y="56"/>
                  </a:lnTo>
                  <a:lnTo>
                    <a:pt x="9" y="59"/>
                  </a:lnTo>
                  <a:lnTo>
                    <a:pt x="6" y="53"/>
                  </a:lnTo>
                  <a:lnTo>
                    <a:pt x="11" y="52"/>
                  </a:lnTo>
                  <a:lnTo>
                    <a:pt x="19" y="50"/>
                  </a:lnTo>
                  <a:lnTo>
                    <a:pt x="21" y="44"/>
                  </a:lnTo>
                  <a:lnTo>
                    <a:pt x="30" y="44"/>
                  </a:lnTo>
                  <a:lnTo>
                    <a:pt x="39" y="44"/>
                  </a:lnTo>
                  <a:lnTo>
                    <a:pt x="33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9"/>
                  </a:lnTo>
                  <a:lnTo>
                    <a:pt x="32" y="36"/>
                  </a:lnTo>
                  <a:lnTo>
                    <a:pt x="33" y="33"/>
                  </a:lnTo>
                  <a:lnTo>
                    <a:pt x="36" y="31"/>
                  </a:lnTo>
                  <a:lnTo>
                    <a:pt x="37" y="29"/>
                  </a:lnTo>
                  <a:lnTo>
                    <a:pt x="36" y="29"/>
                  </a:lnTo>
                  <a:lnTo>
                    <a:pt x="30" y="29"/>
                  </a:lnTo>
                  <a:lnTo>
                    <a:pt x="27" y="30"/>
                  </a:lnTo>
                  <a:lnTo>
                    <a:pt x="21" y="33"/>
                  </a:lnTo>
                  <a:lnTo>
                    <a:pt x="17" y="37"/>
                  </a:lnTo>
                  <a:lnTo>
                    <a:pt x="14" y="39"/>
                  </a:lnTo>
                  <a:lnTo>
                    <a:pt x="10" y="39"/>
                  </a:lnTo>
                  <a:lnTo>
                    <a:pt x="7" y="39"/>
                  </a:lnTo>
                  <a:lnTo>
                    <a:pt x="0" y="36"/>
                  </a:lnTo>
                  <a:lnTo>
                    <a:pt x="6" y="34"/>
                  </a:lnTo>
                  <a:lnTo>
                    <a:pt x="9" y="31"/>
                  </a:lnTo>
                  <a:lnTo>
                    <a:pt x="11" y="29"/>
                  </a:lnTo>
                  <a:lnTo>
                    <a:pt x="14" y="29"/>
                  </a:lnTo>
                  <a:lnTo>
                    <a:pt x="17" y="27"/>
                  </a:lnTo>
                  <a:lnTo>
                    <a:pt x="19" y="26"/>
                  </a:lnTo>
                  <a:lnTo>
                    <a:pt x="17" y="21"/>
                  </a:lnTo>
                  <a:lnTo>
                    <a:pt x="17" y="20"/>
                  </a:lnTo>
                  <a:lnTo>
                    <a:pt x="19" y="20"/>
                  </a:lnTo>
                  <a:lnTo>
                    <a:pt x="20" y="19"/>
                  </a:lnTo>
                  <a:lnTo>
                    <a:pt x="23" y="19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36" y="23"/>
                  </a:lnTo>
                  <a:lnTo>
                    <a:pt x="39" y="21"/>
                  </a:lnTo>
                  <a:lnTo>
                    <a:pt x="39" y="20"/>
                  </a:lnTo>
                  <a:lnTo>
                    <a:pt x="39" y="19"/>
                  </a:lnTo>
                  <a:lnTo>
                    <a:pt x="37" y="16"/>
                  </a:lnTo>
                  <a:lnTo>
                    <a:pt x="33" y="11"/>
                  </a:lnTo>
                  <a:lnTo>
                    <a:pt x="30" y="8"/>
                  </a:lnTo>
                  <a:lnTo>
                    <a:pt x="34" y="8"/>
                  </a:lnTo>
                  <a:lnTo>
                    <a:pt x="39" y="8"/>
                  </a:lnTo>
                  <a:lnTo>
                    <a:pt x="42" y="8"/>
                  </a:lnTo>
                  <a:lnTo>
                    <a:pt x="47" y="17"/>
                  </a:lnTo>
                  <a:lnTo>
                    <a:pt x="53" y="17"/>
                  </a:lnTo>
                  <a:lnTo>
                    <a:pt x="52" y="21"/>
                  </a:lnTo>
                  <a:lnTo>
                    <a:pt x="53" y="29"/>
                  </a:lnTo>
                  <a:lnTo>
                    <a:pt x="52" y="27"/>
                  </a:lnTo>
                  <a:lnTo>
                    <a:pt x="50" y="29"/>
                  </a:lnTo>
                  <a:lnTo>
                    <a:pt x="50" y="31"/>
                  </a:lnTo>
                  <a:lnTo>
                    <a:pt x="53" y="39"/>
                  </a:lnTo>
                  <a:lnTo>
                    <a:pt x="57" y="36"/>
                  </a:lnTo>
                  <a:lnTo>
                    <a:pt x="59" y="33"/>
                  </a:lnTo>
                  <a:lnTo>
                    <a:pt x="59" y="31"/>
                  </a:lnTo>
                  <a:lnTo>
                    <a:pt x="57" y="31"/>
                  </a:lnTo>
                  <a:lnTo>
                    <a:pt x="69" y="31"/>
                  </a:lnTo>
                  <a:lnTo>
                    <a:pt x="70" y="27"/>
                  </a:lnTo>
                  <a:lnTo>
                    <a:pt x="70" y="21"/>
                  </a:lnTo>
                  <a:lnTo>
                    <a:pt x="69" y="11"/>
                  </a:lnTo>
                  <a:lnTo>
                    <a:pt x="75" y="11"/>
                  </a:lnTo>
                  <a:lnTo>
                    <a:pt x="76" y="17"/>
                  </a:lnTo>
                  <a:lnTo>
                    <a:pt x="76" y="20"/>
                  </a:lnTo>
                  <a:lnTo>
                    <a:pt x="78" y="23"/>
                  </a:lnTo>
                  <a:lnTo>
                    <a:pt x="83" y="23"/>
                  </a:lnTo>
                  <a:lnTo>
                    <a:pt x="83" y="17"/>
                  </a:lnTo>
                  <a:lnTo>
                    <a:pt x="83" y="16"/>
                  </a:lnTo>
                  <a:lnTo>
                    <a:pt x="86" y="14"/>
                  </a:lnTo>
                  <a:lnTo>
                    <a:pt x="86" y="11"/>
                  </a:lnTo>
                  <a:lnTo>
                    <a:pt x="91" y="11"/>
                  </a:lnTo>
                  <a:lnTo>
                    <a:pt x="93" y="11"/>
                  </a:lnTo>
                  <a:lnTo>
                    <a:pt x="93" y="10"/>
                  </a:lnTo>
                  <a:lnTo>
                    <a:pt x="95" y="8"/>
                  </a:lnTo>
                  <a:lnTo>
                    <a:pt x="96" y="6"/>
                  </a:lnTo>
                  <a:lnTo>
                    <a:pt x="99" y="20"/>
                  </a:lnTo>
                  <a:lnTo>
                    <a:pt x="104" y="21"/>
                  </a:lnTo>
                  <a:lnTo>
                    <a:pt x="108" y="23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1" y="14"/>
                  </a:lnTo>
                  <a:lnTo>
                    <a:pt x="112" y="16"/>
                  </a:lnTo>
                  <a:lnTo>
                    <a:pt x="114" y="17"/>
                  </a:lnTo>
                  <a:lnTo>
                    <a:pt x="124" y="14"/>
                  </a:lnTo>
                  <a:lnTo>
                    <a:pt x="124" y="8"/>
                  </a:lnTo>
                  <a:lnTo>
                    <a:pt x="128" y="8"/>
                  </a:lnTo>
                  <a:lnTo>
                    <a:pt x="132" y="10"/>
                  </a:lnTo>
                  <a:lnTo>
                    <a:pt x="135" y="11"/>
                  </a:lnTo>
                  <a:lnTo>
                    <a:pt x="138" y="11"/>
                  </a:lnTo>
                  <a:lnTo>
                    <a:pt x="141" y="11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8" y="1"/>
                  </a:lnTo>
                  <a:lnTo>
                    <a:pt x="150" y="1"/>
                  </a:lnTo>
                  <a:lnTo>
                    <a:pt x="151" y="4"/>
                  </a:lnTo>
                  <a:lnTo>
                    <a:pt x="154" y="7"/>
                  </a:lnTo>
                  <a:lnTo>
                    <a:pt x="155" y="10"/>
                  </a:lnTo>
                  <a:lnTo>
                    <a:pt x="157" y="11"/>
                  </a:lnTo>
                  <a:lnTo>
                    <a:pt x="161" y="11"/>
                  </a:lnTo>
                  <a:lnTo>
                    <a:pt x="160" y="8"/>
                  </a:lnTo>
                  <a:lnTo>
                    <a:pt x="170" y="6"/>
                  </a:lnTo>
                  <a:lnTo>
                    <a:pt x="173" y="4"/>
                  </a:lnTo>
                  <a:lnTo>
                    <a:pt x="171" y="6"/>
                  </a:lnTo>
                  <a:lnTo>
                    <a:pt x="167" y="10"/>
                  </a:lnTo>
                  <a:lnTo>
                    <a:pt x="163" y="14"/>
                  </a:lnTo>
                  <a:lnTo>
                    <a:pt x="167" y="19"/>
                  </a:lnTo>
                  <a:lnTo>
                    <a:pt x="170" y="20"/>
                  </a:lnTo>
                  <a:lnTo>
                    <a:pt x="170" y="21"/>
                  </a:lnTo>
                  <a:lnTo>
                    <a:pt x="168" y="23"/>
                  </a:lnTo>
                  <a:lnTo>
                    <a:pt x="165" y="26"/>
                  </a:lnTo>
                  <a:lnTo>
                    <a:pt x="165" y="27"/>
                  </a:lnTo>
                  <a:lnTo>
                    <a:pt x="165" y="29"/>
                  </a:lnTo>
                  <a:lnTo>
                    <a:pt x="165" y="30"/>
                  </a:lnTo>
                  <a:lnTo>
                    <a:pt x="165" y="31"/>
                  </a:lnTo>
                  <a:lnTo>
                    <a:pt x="168" y="30"/>
                  </a:lnTo>
                  <a:lnTo>
                    <a:pt x="170" y="29"/>
                  </a:lnTo>
                  <a:lnTo>
                    <a:pt x="171" y="26"/>
                  </a:lnTo>
                  <a:lnTo>
                    <a:pt x="174" y="26"/>
                  </a:lnTo>
                  <a:lnTo>
                    <a:pt x="178" y="27"/>
                  </a:lnTo>
                  <a:lnTo>
                    <a:pt x="186" y="31"/>
                  </a:lnTo>
                  <a:lnTo>
                    <a:pt x="189" y="50"/>
                  </a:lnTo>
                  <a:lnTo>
                    <a:pt x="184" y="53"/>
                  </a:lnTo>
                  <a:lnTo>
                    <a:pt x="183" y="53"/>
                  </a:lnTo>
                  <a:lnTo>
                    <a:pt x="183" y="50"/>
                  </a:lnTo>
                  <a:lnTo>
                    <a:pt x="178" y="50"/>
                  </a:lnTo>
                  <a:lnTo>
                    <a:pt x="170" y="60"/>
                  </a:lnTo>
                  <a:lnTo>
                    <a:pt x="165" y="66"/>
                  </a:lnTo>
                  <a:lnTo>
                    <a:pt x="160" y="69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487" y="1570"/>
              <a:ext cx="142" cy="252"/>
            </a:xfrm>
            <a:custGeom>
              <a:avLst/>
              <a:gdLst>
                <a:gd name="T0" fmla="*/ 9 w 142"/>
                <a:gd name="T1" fmla="*/ 46 h 252"/>
                <a:gd name="T2" fmla="*/ 4 w 142"/>
                <a:gd name="T3" fmla="*/ 37 h 252"/>
                <a:gd name="T4" fmla="*/ 16 w 142"/>
                <a:gd name="T5" fmla="*/ 30 h 252"/>
                <a:gd name="T6" fmla="*/ 14 w 142"/>
                <a:gd name="T7" fmla="*/ 19 h 252"/>
                <a:gd name="T8" fmla="*/ 21 w 142"/>
                <a:gd name="T9" fmla="*/ 4 h 252"/>
                <a:gd name="T10" fmla="*/ 34 w 142"/>
                <a:gd name="T11" fmla="*/ 3 h 252"/>
                <a:gd name="T12" fmla="*/ 50 w 142"/>
                <a:gd name="T13" fmla="*/ 1 h 252"/>
                <a:gd name="T14" fmla="*/ 42 w 142"/>
                <a:gd name="T15" fmla="*/ 21 h 252"/>
                <a:gd name="T16" fmla="*/ 36 w 142"/>
                <a:gd name="T17" fmla="*/ 24 h 252"/>
                <a:gd name="T18" fmla="*/ 33 w 142"/>
                <a:gd name="T19" fmla="*/ 34 h 252"/>
                <a:gd name="T20" fmla="*/ 39 w 142"/>
                <a:gd name="T21" fmla="*/ 37 h 252"/>
                <a:gd name="T22" fmla="*/ 68 w 142"/>
                <a:gd name="T23" fmla="*/ 33 h 252"/>
                <a:gd name="T24" fmla="*/ 75 w 142"/>
                <a:gd name="T25" fmla="*/ 40 h 252"/>
                <a:gd name="T26" fmla="*/ 69 w 142"/>
                <a:gd name="T27" fmla="*/ 57 h 252"/>
                <a:gd name="T28" fmla="*/ 63 w 142"/>
                <a:gd name="T29" fmla="*/ 69 h 252"/>
                <a:gd name="T30" fmla="*/ 55 w 142"/>
                <a:gd name="T31" fmla="*/ 85 h 252"/>
                <a:gd name="T32" fmla="*/ 66 w 142"/>
                <a:gd name="T33" fmla="*/ 85 h 252"/>
                <a:gd name="T34" fmla="*/ 72 w 142"/>
                <a:gd name="T35" fmla="*/ 92 h 252"/>
                <a:gd name="T36" fmla="*/ 79 w 142"/>
                <a:gd name="T37" fmla="*/ 102 h 252"/>
                <a:gd name="T38" fmla="*/ 85 w 142"/>
                <a:gd name="T39" fmla="*/ 121 h 252"/>
                <a:gd name="T40" fmla="*/ 93 w 142"/>
                <a:gd name="T41" fmla="*/ 124 h 252"/>
                <a:gd name="T42" fmla="*/ 109 w 142"/>
                <a:gd name="T43" fmla="*/ 145 h 252"/>
                <a:gd name="T44" fmla="*/ 115 w 142"/>
                <a:gd name="T45" fmla="*/ 151 h 252"/>
                <a:gd name="T46" fmla="*/ 112 w 142"/>
                <a:gd name="T47" fmla="*/ 155 h 252"/>
                <a:gd name="T48" fmla="*/ 118 w 142"/>
                <a:gd name="T49" fmla="*/ 174 h 252"/>
                <a:gd name="T50" fmla="*/ 124 w 142"/>
                <a:gd name="T51" fmla="*/ 168 h 252"/>
                <a:gd name="T52" fmla="*/ 138 w 142"/>
                <a:gd name="T53" fmla="*/ 171 h 252"/>
                <a:gd name="T54" fmla="*/ 142 w 142"/>
                <a:gd name="T55" fmla="*/ 178 h 252"/>
                <a:gd name="T56" fmla="*/ 140 w 142"/>
                <a:gd name="T57" fmla="*/ 194 h 252"/>
                <a:gd name="T58" fmla="*/ 131 w 142"/>
                <a:gd name="T59" fmla="*/ 200 h 252"/>
                <a:gd name="T60" fmla="*/ 121 w 142"/>
                <a:gd name="T61" fmla="*/ 207 h 252"/>
                <a:gd name="T62" fmla="*/ 132 w 142"/>
                <a:gd name="T63" fmla="*/ 214 h 252"/>
                <a:gd name="T64" fmla="*/ 115 w 142"/>
                <a:gd name="T65" fmla="*/ 229 h 252"/>
                <a:gd name="T66" fmla="*/ 81 w 142"/>
                <a:gd name="T67" fmla="*/ 226 h 252"/>
                <a:gd name="T68" fmla="*/ 72 w 142"/>
                <a:gd name="T69" fmla="*/ 235 h 252"/>
                <a:gd name="T70" fmla="*/ 49 w 142"/>
                <a:gd name="T71" fmla="*/ 232 h 252"/>
                <a:gd name="T72" fmla="*/ 33 w 142"/>
                <a:gd name="T73" fmla="*/ 237 h 252"/>
                <a:gd name="T74" fmla="*/ 16 w 142"/>
                <a:gd name="T75" fmla="*/ 250 h 252"/>
                <a:gd name="T76" fmla="*/ 4 w 142"/>
                <a:gd name="T77" fmla="*/ 249 h 252"/>
                <a:gd name="T78" fmla="*/ 16 w 142"/>
                <a:gd name="T79" fmla="*/ 233 h 252"/>
                <a:gd name="T80" fmla="*/ 59 w 142"/>
                <a:gd name="T81" fmla="*/ 209 h 252"/>
                <a:gd name="T82" fmla="*/ 46 w 142"/>
                <a:gd name="T83" fmla="*/ 207 h 252"/>
                <a:gd name="T84" fmla="*/ 30 w 142"/>
                <a:gd name="T85" fmla="*/ 201 h 252"/>
                <a:gd name="T86" fmla="*/ 16 w 142"/>
                <a:gd name="T87" fmla="*/ 206 h 252"/>
                <a:gd name="T88" fmla="*/ 23 w 142"/>
                <a:gd name="T89" fmla="*/ 190 h 252"/>
                <a:gd name="T90" fmla="*/ 27 w 142"/>
                <a:gd name="T91" fmla="*/ 174 h 252"/>
                <a:gd name="T92" fmla="*/ 32 w 142"/>
                <a:gd name="T93" fmla="*/ 161 h 252"/>
                <a:gd name="T94" fmla="*/ 27 w 142"/>
                <a:gd name="T95" fmla="*/ 155 h 252"/>
                <a:gd name="T96" fmla="*/ 49 w 142"/>
                <a:gd name="T97" fmla="*/ 155 h 252"/>
                <a:gd name="T98" fmla="*/ 57 w 142"/>
                <a:gd name="T99" fmla="*/ 145 h 252"/>
                <a:gd name="T100" fmla="*/ 47 w 142"/>
                <a:gd name="T101" fmla="*/ 122 h 252"/>
                <a:gd name="T102" fmla="*/ 17 w 142"/>
                <a:gd name="T103" fmla="*/ 109 h 252"/>
                <a:gd name="T104" fmla="*/ 19 w 142"/>
                <a:gd name="T105" fmla="*/ 82 h 252"/>
                <a:gd name="T106" fmla="*/ 10 w 142"/>
                <a:gd name="T107" fmla="*/ 89 h 252"/>
                <a:gd name="T108" fmla="*/ 7 w 142"/>
                <a:gd name="T109" fmla="*/ 79 h 252"/>
                <a:gd name="T110" fmla="*/ 16 w 142"/>
                <a:gd name="T111" fmla="*/ 70 h 252"/>
                <a:gd name="T112" fmla="*/ 4 w 142"/>
                <a:gd name="T113" fmla="*/ 70 h 252"/>
                <a:gd name="T114" fmla="*/ 7 w 142"/>
                <a:gd name="T115" fmla="*/ 56 h 252"/>
                <a:gd name="T116" fmla="*/ 7 w 142"/>
                <a:gd name="T117" fmla="*/ 49 h 252"/>
                <a:gd name="T118" fmla="*/ 7 w 142"/>
                <a:gd name="T119" fmla="*/ 46 h 25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42" h="252">
                  <a:moveTo>
                    <a:pt x="9" y="46"/>
                  </a:moveTo>
                  <a:lnTo>
                    <a:pt x="13" y="46"/>
                  </a:lnTo>
                  <a:lnTo>
                    <a:pt x="11" y="46"/>
                  </a:lnTo>
                  <a:lnTo>
                    <a:pt x="9" y="46"/>
                  </a:lnTo>
                  <a:close/>
                  <a:moveTo>
                    <a:pt x="7" y="46"/>
                  </a:moveTo>
                  <a:lnTo>
                    <a:pt x="7" y="42"/>
                  </a:lnTo>
                  <a:lnTo>
                    <a:pt x="6" y="39"/>
                  </a:lnTo>
                  <a:lnTo>
                    <a:pt x="4" y="37"/>
                  </a:lnTo>
                  <a:lnTo>
                    <a:pt x="7" y="37"/>
                  </a:lnTo>
                  <a:lnTo>
                    <a:pt x="9" y="34"/>
                  </a:lnTo>
                  <a:lnTo>
                    <a:pt x="7" y="30"/>
                  </a:lnTo>
                  <a:lnTo>
                    <a:pt x="16" y="30"/>
                  </a:lnTo>
                  <a:lnTo>
                    <a:pt x="17" y="26"/>
                  </a:lnTo>
                  <a:lnTo>
                    <a:pt x="16" y="23"/>
                  </a:lnTo>
                  <a:lnTo>
                    <a:pt x="14" y="20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21" y="13"/>
                  </a:lnTo>
                  <a:lnTo>
                    <a:pt x="21" y="7"/>
                  </a:lnTo>
                  <a:lnTo>
                    <a:pt x="21" y="4"/>
                  </a:lnTo>
                  <a:lnTo>
                    <a:pt x="21" y="1"/>
                  </a:lnTo>
                  <a:lnTo>
                    <a:pt x="30" y="7"/>
                  </a:lnTo>
                  <a:lnTo>
                    <a:pt x="32" y="6"/>
                  </a:lnTo>
                  <a:lnTo>
                    <a:pt x="34" y="3"/>
                  </a:lnTo>
                  <a:lnTo>
                    <a:pt x="39" y="0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0" y="1"/>
                  </a:lnTo>
                  <a:lnTo>
                    <a:pt x="52" y="6"/>
                  </a:lnTo>
                  <a:lnTo>
                    <a:pt x="52" y="13"/>
                  </a:lnTo>
                  <a:lnTo>
                    <a:pt x="46" y="13"/>
                  </a:lnTo>
                  <a:lnTo>
                    <a:pt x="42" y="21"/>
                  </a:lnTo>
                  <a:lnTo>
                    <a:pt x="42" y="23"/>
                  </a:lnTo>
                  <a:lnTo>
                    <a:pt x="40" y="23"/>
                  </a:lnTo>
                  <a:lnTo>
                    <a:pt x="39" y="21"/>
                  </a:lnTo>
                  <a:lnTo>
                    <a:pt x="36" y="24"/>
                  </a:lnTo>
                  <a:lnTo>
                    <a:pt x="34" y="26"/>
                  </a:lnTo>
                  <a:lnTo>
                    <a:pt x="34" y="30"/>
                  </a:lnTo>
                  <a:lnTo>
                    <a:pt x="33" y="33"/>
                  </a:lnTo>
                  <a:lnTo>
                    <a:pt x="33" y="34"/>
                  </a:lnTo>
                  <a:lnTo>
                    <a:pt x="34" y="34"/>
                  </a:lnTo>
                  <a:lnTo>
                    <a:pt x="36" y="36"/>
                  </a:lnTo>
                  <a:lnTo>
                    <a:pt x="36" y="37"/>
                  </a:lnTo>
                  <a:lnTo>
                    <a:pt x="39" y="37"/>
                  </a:lnTo>
                  <a:lnTo>
                    <a:pt x="50" y="34"/>
                  </a:lnTo>
                  <a:lnTo>
                    <a:pt x="57" y="33"/>
                  </a:lnTo>
                  <a:lnTo>
                    <a:pt x="65" y="33"/>
                  </a:lnTo>
                  <a:lnTo>
                    <a:pt x="68" y="33"/>
                  </a:lnTo>
                  <a:lnTo>
                    <a:pt x="70" y="33"/>
                  </a:lnTo>
                  <a:lnTo>
                    <a:pt x="72" y="34"/>
                  </a:lnTo>
                  <a:lnTo>
                    <a:pt x="73" y="37"/>
                  </a:lnTo>
                  <a:lnTo>
                    <a:pt x="75" y="40"/>
                  </a:lnTo>
                  <a:lnTo>
                    <a:pt x="75" y="43"/>
                  </a:lnTo>
                  <a:lnTo>
                    <a:pt x="73" y="49"/>
                  </a:lnTo>
                  <a:lnTo>
                    <a:pt x="72" y="55"/>
                  </a:lnTo>
                  <a:lnTo>
                    <a:pt x="69" y="57"/>
                  </a:lnTo>
                  <a:lnTo>
                    <a:pt x="65" y="60"/>
                  </a:lnTo>
                  <a:lnTo>
                    <a:pt x="57" y="66"/>
                  </a:lnTo>
                  <a:lnTo>
                    <a:pt x="62" y="68"/>
                  </a:lnTo>
                  <a:lnTo>
                    <a:pt x="63" y="69"/>
                  </a:lnTo>
                  <a:lnTo>
                    <a:pt x="63" y="72"/>
                  </a:lnTo>
                  <a:lnTo>
                    <a:pt x="62" y="75"/>
                  </a:lnTo>
                  <a:lnTo>
                    <a:pt x="57" y="80"/>
                  </a:lnTo>
                  <a:lnTo>
                    <a:pt x="55" y="85"/>
                  </a:lnTo>
                  <a:lnTo>
                    <a:pt x="57" y="85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6" y="85"/>
                  </a:lnTo>
                  <a:lnTo>
                    <a:pt x="66" y="91"/>
                  </a:lnTo>
                  <a:lnTo>
                    <a:pt x="68" y="92"/>
                  </a:lnTo>
                  <a:lnTo>
                    <a:pt x="69" y="92"/>
                  </a:lnTo>
                  <a:lnTo>
                    <a:pt x="72" y="92"/>
                  </a:lnTo>
                  <a:lnTo>
                    <a:pt x="73" y="93"/>
                  </a:lnTo>
                  <a:lnTo>
                    <a:pt x="76" y="96"/>
                  </a:lnTo>
                  <a:lnTo>
                    <a:pt x="78" y="99"/>
                  </a:lnTo>
                  <a:lnTo>
                    <a:pt x="79" y="102"/>
                  </a:lnTo>
                  <a:lnTo>
                    <a:pt x="81" y="106"/>
                  </a:lnTo>
                  <a:lnTo>
                    <a:pt x="82" y="114"/>
                  </a:lnTo>
                  <a:lnTo>
                    <a:pt x="83" y="118"/>
                  </a:lnTo>
                  <a:lnTo>
                    <a:pt x="85" y="121"/>
                  </a:lnTo>
                  <a:lnTo>
                    <a:pt x="86" y="122"/>
                  </a:lnTo>
                  <a:lnTo>
                    <a:pt x="89" y="122"/>
                  </a:lnTo>
                  <a:lnTo>
                    <a:pt x="91" y="122"/>
                  </a:lnTo>
                  <a:lnTo>
                    <a:pt x="93" y="124"/>
                  </a:lnTo>
                  <a:lnTo>
                    <a:pt x="96" y="128"/>
                  </a:lnTo>
                  <a:lnTo>
                    <a:pt x="102" y="135"/>
                  </a:lnTo>
                  <a:lnTo>
                    <a:pt x="106" y="142"/>
                  </a:lnTo>
                  <a:lnTo>
                    <a:pt x="109" y="145"/>
                  </a:lnTo>
                  <a:lnTo>
                    <a:pt x="115" y="145"/>
                  </a:lnTo>
                  <a:lnTo>
                    <a:pt x="117" y="148"/>
                  </a:lnTo>
                  <a:lnTo>
                    <a:pt x="117" y="150"/>
                  </a:lnTo>
                  <a:lnTo>
                    <a:pt x="115" y="151"/>
                  </a:lnTo>
                  <a:lnTo>
                    <a:pt x="112" y="151"/>
                  </a:lnTo>
                  <a:lnTo>
                    <a:pt x="109" y="151"/>
                  </a:lnTo>
                  <a:lnTo>
                    <a:pt x="111" y="155"/>
                  </a:lnTo>
                  <a:lnTo>
                    <a:pt x="112" y="155"/>
                  </a:lnTo>
                  <a:lnTo>
                    <a:pt x="115" y="157"/>
                  </a:lnTo>
                  <a:lnTo>
                    <a:pt x="112" y="173"/>
                  </a:lnTo>
                  <a:lnTo>
                    <a:pt x="117" y="173"/>
                  </a:lnTo>
                  <a:lnTo>
                    <a:pt x="118" y="174"/>
                  </a:lnTo>
                  <a:lnTo>
                    <a:pt x="118" y="176"/>
                  </a:lnTo>
                  <a:lnTo>
                    <a:pt x="119" y="177"/>
                  </a:lnTo>
                  <a:lnTo>
                    <a:pt x="121" y="176"/>
                  </a:lnTo>
                  <a:lnTo>
                    <a:pt x="124" y="168"/>
                  </a:lnTo>
                  <a:lnTo>
                    <a:pt x="127" y="168"/>
                  </a:lnTo>
                  <a:lnTo>
                    <a:pt x="131" y="168"/>
                  </a:lnTo>
                  <a:lnTo>
                    <a:pt x="134" y="170"/>
                  </a:lnTo>
                  <a:lnTo>
                    <a:pt x="138" y="171"/>
                  </a:lnTo>
                  <a:lnTo>
                    <a:pt x="140" y="173"/>
                  </a:lnTo>
                  <a:lnTo>
                    <a:pt x="140" y="174"/>
                  </a:lnTo>
                  <a:lnTo>
                    <a:pt x="141" y="177"/>
                  </a:lnTo>
                  <a:lnTo>
                    <a:pt x="142" y="178"/>
                  </a:lnTo>
                  <a:lnTo>
                    <a:pt x="142" y="181"/>
                  </a:lnTo>
                  <a:lnTo>
                    <a:pt x="142" y="184"/>
                  </a:lnTo>
                  <a:lnTo>
                    <a:pt x="141" y="188"/>
                  </a:lnTo>
                  <a:lnTo>
                    <a:pt x="140" y="194"/>
                  </a:lnTo>
                  <a:lnTo>
                    <a:pt x="138" y="199"/>
                  </a:lnTo>
                  <a:lnTo>
                    <a:pt x="137" y="200"/>
                  </a:lnTo>
                  <a:lnTo>
                    <a:pt x="135" y="200"/>
                  </a:lnTo>
                  <a:lnTo>
                    <a:pt x="131" y="200"/>
                  </a:lnTo>
                  <a:lnTo>
                    <a:pt x="128" y="200"/>
                  </a:lnTo>
                  <a:lnTo>
                    <a:pt x="124" y="201"/>
                  </a:lnTo>
                  <a:lnTo>
                    <a:pt x="122" y="203"/>
                  </a:lnTo>
                  <a:lnTo>
                    <a:pt x="121" y="207"/>
                  </a:lnTo>
                  <a:lnTo>
                    <a:pt x="119" y="211"/>
                  </a:lnTo>
                  <a:lnTo>
                    <a:pt x="118" y="214"/>
                  </a:lnTo>
                  <a:lnTo>
                    <a:pt x="125" y="214"/>
                  </a:lnTo>
                  <a:lnTo>
                    <a:pt x="132" y="214"/>
                  </a:lnTo>
                  <a:lnTo>
                    <a:pt x="132" y="220"/>
                  </a:lnTo>
                  <a:lnTo>
                    <a:pt x="124" y="224"/>
                  </a:lnTo>
                  <a:lnTo>
                    <a:pt x="119" y="227"/>
                  </a:lnTo>
                  <a:lnTo>
                    <a:pt x="115" y="229"/>
                  </a:lnTo>
                  <a:lnTo>
                    <a:pt x="106" y="229"/>
                  </a:lnTo>
                  <a:lnTo>
                    <a:pt x="96" y="227"/>
                  </a:lnTo>
                  <a:lnTo>
                    <a:pt x="86" y="226"/>
                  </a:lnTo>
                  <a:lnTo>
                    <a:pt x="81" y="226"/>
                  </a:lnTo>
                  <a:lnTo>
                    <a:pt x="76" y="226"/>
                  </a:lnTo>
                  <a:lnTo>
                    <a:pt x="76" y="227"/>
                  </a:lnTo>
                  <a:lnTo>
                    <a:pt x="73" y="230"/>
                  </a:lnTo>
                  <a:lnTo>
                    <a:pt x="72" y="235"/>
                  </a:lnTo>
                  <a:lnTo>
                    <a:pt x="66" y="235"/>
                  </a:lnTo>
                  <a:lnTo>
                    <a:pt x="62" y="233"/>
                  </a:lnTo>
                  <a:lnTo>
                    <a:pt x="56" y="232"/>
                  </a:lnTo>
                  <a:lnTo>
                    <a:pt x="49" y="232"/>
                  </a:lnTo>
                  <a:lnTo>
                    <a:pt x="43" y="240"/>
                  </a:lnTo>
                  <a:lnTo>
                    <a:pt x="40" y="240"/>
                  </a:lnTo>
                  <a:lnTo>
                    <a:pt x="36" y="239"/>
                  </a:lnTo>
                  <a:lnTo>
                    <a:pt x="33" y="237"/>
                  </a:lnTo>
                  <a:lnTo>
                    <a:pt x="27" y="237"/>
                  </a:lnTo>
                  <a:lnTo>
                    <a:pt x="21" y="239"/>
                  </a:lnTo>
                  <a:lnTo>
                    <a:pt x="16" y="242"/>
                  </a:lnTo>
                  <a:lnTo>
                    <a:pt x="16" y="250"/>
                  </a:lnTo>
                  <a:lnTo>
                    <a:pt x="13" y="252"/>
                  </a:lnTo>
                  <a:lnTo>
                    <a:pt x="11" y="252"/>
                  </a:lnTo>
                  <a:lnTo>
                    <a:pt x="7" y="250"/>
                  </a:lnTo>
                  <a:lnTo>
                    <a:pt x="4" y="249"/>
                  </a:lnTo>
                  <a:lnTo>
                    <a:pt x="1" y="247"/>
                  </a:lnTo>
                  <a:lnTo>
                    <a:pt x="0" y="247"/>
                  </a:lnTo>
                  <a:lnTo>
                    <a:pt x="9" y="242"/>
                  </a:lnTo>
                  <a:lnTo>
                    <a:pt x="16" y="233"/>
                  </a:lnTo>
                  <a:lnTo>
                    <a:pt x="21" y="224"/>
                  </a:lnTo>
                  <a:lnTo>
                    <a:pt x="27" y="214"/>
                  </a:lnTo>
                  <a:lnTo>
                    <a:pt x="57" y="214"/>
                  </a:lnTo>
                  <a:lnTo>
                    <a:pt x="59" y="209"/>
                  </a:lnTo>
                  <a:lnTo>
                    <a:pt x="60" y="206"/>
                  </a:lnTo>
                  <a:lnTo>
                    <a:pt x="63" y="204"/>
                  </a:lnTo>
                  <a:lnTo>
                    <a:pt x="52" y="204"/>
                  </a:lnTo>
                  <a:lnTo>
                    <a:pt x="46" y="207"/>
                  </a:lnTo>
                  <a:lnTo>
                    <a:pt x="40" y="207"/>
                  </a:lnTo>
                  <a:lnTo>
                    <a:pt x="36" y="207"/>
                  </a:lnTo>
                  <a:lnTo>
                    <a:pt x="30" y="209"/>
                  </a:lnTo>
                  <a:lnTo>
                    <a:pt x="30" y="201"/>
                  </a:lnTo>
                  <a:lnTo>
                    <a:pt x="21" y="206"/>
                  </a:lnTo>
                  <a:lnTo>
                    <a:pt x="19" y="207"/>
                  </a:lnTo>
                  <a:lnTo>
                    <a:pt x="17" y="207"/>
                  </a:lnTo>
                  <a:lnTo>
                    <a:pt x="16" y="206"/>
                  </a:lnTo>
                  <a:lnTo>
                    <a:pt x="16" y="203"/>
                  </a:lnTo>
                  <a:lnTo>
                    <a:pt x="13" y="196"/>
                  </a:lnTo>
                  <a:lnTo>
                    <a:pt x="19" y="193"/>
                  </a:lnTo>
                  <a:lnTo>
                    <a:pt x="23" y="190"/>
                  </a:lnTo>
                  <a:lnTo>
                    <a:pt x="33" y="184"/>
                  </a:lnTo>
                  <a:lnTo>
                    <a:pt x="33" y="173"/>
                  </a:lnTo>
                  <a:lnTo>
                    <a:pt x="29" y="174"/>
                  </a:lnTo>
                  <a:lnTo>
                    <a:pt x="27" y="174"/>
                  </a:lnTo>
                  <a:lnTo>
                    <a:pt x="21" y="176"/>
                  </a:lnTo>
                  <a:lnTo>
                    <a:pt x="27" y="168"/>
                  </a:lnTo>
                  <a:lnTo>
                    <a:pt x="33" y="163"/>
                  </a:lnTo>
                  <a:lnTo>
                    <a:pt x="32" y="161"/>
                  </a:lnTo>
                  <a:lnTo>
                    <a:pt x="32" y="160"/>
                  </a:lnTo>
                  <a:lnTo>
                    <a:pt x="30" y="158"/>
                  </a:lnTo>
                  <a:lnTo>
                    <a:pt x="27" y="160"/>
                  </a:lnTo>
                  <a:lnTo>
                    <a:pt x="27" y="155"/>
                  </a:lnTo>
                  <a:lnTo>
                    <a:pt x="27" y="151"/>
                  </a:lnTo>
                  <a:lnTo>
                    <a:pt x="36" y="154"/>
                  </a:lnTo>
                  <a:lnTo>
                    <a:pt x="43" y="155"/>
                  </a:lnTo>
                  <a:lnTo>
                    <a:pt x="49" y="155"/>
                  </a:lnTo>
                  <a:lnTo>
                    <a:pt x="53" y="154"/>
                  </a:lnTo>
                  <a:lnTo>
                    <a:pt x="55" y="152"/>
                  </a:lnTo>
                  <a:lnTo>
                    <a:pt x="56" y="151"/>
                  </a:lnTo>
                  <a:lnTo>
                    <a:pt x="57" y="145"/>
                  </a:lnTo>
                  <a:lnTo>
                    <a:pt x="60" y="132"/>
                  </a:lnTo>
                  <a:lnTo>
                    <a:pt x="50" y="131"/>
                  </a:lnTo>
                  <a:lnTo>
                    <a:pt x="43" y="129"/>
                  </a:lnTo>
                  <a:lnTo>
                    <a:pt x="47" y="122"/>
                  </a:lnTo>
                  <a:lnTo>
                    <a:pt x="52" y="115"/>
                  </a:lnTo>
                  <a:lnTo>
                    <a:pt x="32" y="116"/>
                  </a:lnTo>
                  <a:lnTo>
                    <a:pt x="16" y="118"/>
                  </a:lnTo>
                  <a:lnTo>
                    <a:pt x="17" y="109"/>
                  </a:lnTo>
                  <a:lnTo>
                    <a:pt x="20" y="99"/>
                  </a:lnTo>
                  <a:lnTo>
                    <a:pt x="21" y="88"/>
                  </a:lnTo>
                  <a:lnTo>
                    <a:pt x="21" y="82"/>
                  </a:lnTo>
                  <a:lnTo>
                    <a:pt x="19" y="82"/>
                  </a:lnTo>
                  <a:lnTo>
                    <a:pt x="16" y="83"/>
                  </a:lnTo>
                  <a:lnTo>
                    <a:pt x="13" y="82"/>
                  </a:lnTo>
                  <a:lnTo>
                    <a:pt x="11" y="86"/>
                  </a:lnTo>
                  <a:lnTo>
                    <a:pt x="10" y="89"/>
                  </a:lnTo>
                  <a:lnTo>
                    <a:pt x="7" y="91"/>
                  </a:lnTo>
                  <a:lnTo>
                    <a:pt x="9" y="85"/>
                  </a:lnTo>
                  <a:lnTo>
                    <a:pt x="9" y="82"/>
                  </a:lnTo>
                  <a:lnTo>
                    <a:pt x="7" y="79"/>
                  </a:lnTo>
                  <a:lnTo>
                    <a:pt x="7" y="76"/>
                  </a:lnTo>
                  <a:lnTo>
                    <a:pt x="13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4" y="70"/>
                  </a:lnTo>
                  <a:lnTo>
                    <a:pt x="13" y="70"/>
                  </a:lnTo>
                  <a:lnTo>
                    <a:pt x="10" y="70"/>
                  </a:lnTo>
                  <a:lnTo>
                    <a:pt x="4" y="70"/>
                  </a:lnTo>
                  <a:lnTo>
                    <a:pt x="6" y="65"/>
                  </a:lnTo>
                  <a:lnTo>
                    <a:pt x="4" y="60"/>
                  </a:lnTo>
                  <a:lnTo>
                    <a:pt x="10" y="57"/>
                  </a:lnTo>
                  <a:lnTo>
                    <a:pt x="7" y="56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6" y="50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9" y="47"/>
                  </a:lnTo>
                  <a:lnTo>
                    <a:pt x="9" y="46"/>
                  </a:lnTo>
                  <a:lnTo>
                    <a:pt x="7" y="46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5135" y="1710"/>
              <a:ext cx="49" cy="224"/>
            </a:xfrm>
            <a:custGeom>
              <a:avLst/>
              <a:gdLst>
                <a:gd name="T0" fmla="*/ 23 w 49"/>
                <a:gd name="T1" fmla="*/ 5 h 224"/>
                <a:gd name="T2" fmla="*/ 27 w 49"/>
                <a:gd name="T3" fmla="*/ 14 h 224"/>
                <a:gd name="T4" fmla="*/ 25 w 49"/>
                <a:gd name="T5" fmla="*/ 20 h 224"/>
                <a:gd name="T6" fmla="*/ 22 w 49"/>
                <a:gd name="T7" fmla="*/ 25 h 224"/>
                <a:gd name="T8" fmla="*/ 23 w 49"/>
                <a:gd name="T9" fmla="*/ 33 h 224"/>
                <a:gd name="T10" fmla="*/ 30 w 49"/>
                <a:gd name="T11" fmla="*/ 43 h 224"/>
                <a:gd name="T12" fmla="*/ 33 w 49"/>
                <a:gd name="T13" fmla="*/ 47 h 224"/>
                <a:gd name="T14" fmla="*/ 30 w 49"/>
                <a:gd name="T15" fmla="*/ 54 h 224"/>
                <a:gd name="T16" fmla="*/ 27 w 49"/>
                <a:gd name="T17" fmla="*/ 61 h 224"/>
                <a:gd name="T18" fmla="*/ 29 w 49"/>
                <a:gd name="T19" fmla="*/ 64 h 224"/>
                <a:gd name="T20" fmla="*/ 30 w 49"/>
                <a:gd name="T21" fmla="*/ 86 h 224"/>
                <a:gd name="T22" fmla="*/ 29 w 49"/>
                <a:gd name="T23" fmla="*/ 109 h 224"/>
                <a:gd name="T24" fmla="*/ 33 w 49"/>
                <a:gd name="T25" fmla="*/ 113 h 224"/>
                <a:gd name="T26" fmla="*/ 37 w 49"/>
                <a:gd name="T27" fmla="*/ 118 h 224"/>
                <a:gd name="T28" fmla="*/ 49 w 49"/>
                <a:gd name="T29" fmla="*/ 141 h 224"/>
                <a:gd name="T30" fmla="*/ 40 w 49"/>
                <a:gd name="T31" fmla="*/ 132 h 224"/>
                <a:gd name="T32" fmla="*/ 35 w 49"/>
                <a:gd name="T33" fmla="*/ 129 h 224"/>
                <a:gd name="T34" fmla="*/ 27 w 49"/>
                <a:gd name="T35" fmla="*/ 131 h 224"/>
                <a:gd name="T36" fmla="*/ 25 w 49"/>
                <a:gd name="T37" fmla="*/ 132 h 224"/>
                <a:gd name="T38" fmla="*/ 22 w 49"/>
                <a:gd name="T39" fmla="*/ 136 h 224"/>
                <a:gd name="T40" fmla="*/ 16 w 49"/>
                <a:gd name="T41" fmla="*/ 161 h 224"/>
                <a:gd name="T42" fmla="*/ 13 w 49"/>
                <a:gd name="T43" fmla="*/ 172 h 224"/>
                <a:gd name="T44" fmla="*/ 16 w 49"/>
                <a:gd name="T45" fmla="*/ 191 h 224"/>
                <a:gd name="T46" fmla="*/ 25 w 49"/>
                <a:gd name="T47" fmla="*/ 205 h 224"/>
                <a:gd name="T48" fmla="*/ 27 w 49"/>
                <a:gd name="T49" fmla="*/ 214 h 224"/>
                <a:gd name="T50" fmla="*/ 27 w 49"/>
                <a:gd name="T51" fmla="*/ 221 h 224"/>
                <a:gd name="T52" fmla="*/ 25 w 49"/>
                <a:gd name="T53" fmla="*/ 220 h 224"/>
                <a:gd name="T54" fmla="*/ 22 w 49"/>
                <a:gd name="T55" fmla="*/ 215 h 224"/>
                <a:gd name="T56" fmla="*/ 12 w 49"/>
                <a:gd name="T57" fmla="*/ 207 h 224"/>
                <a:gd name="T58" fmla="*/ 9 w 49"/>
                <a:gd name="T59" fmla="*/ 207 h 224"/>
                <a:gd name="T60" fmla="*/ 6 w 49"/>
                <a:gd name="T61" fmla="*/ 210 h 224"/>
                <a:gd name="T62" fmla="*/ 1 w 49"/>
                <a:gd name="T63" fmla="*/ 208 h 224"/>
                <a:gd name="T64" fmla="*/ 7 w 49"/>
                <a:gd name="T65" fmla="*/ 181 h 224"/>
                <a:gd name="T66" fmla="*/ 7 w 49"/>
                <a:gd name="T67" fmla="*/ 169 h 224"/>
                <a:gd name="T68" fmla="*/ 3 w 49"/>
                <a:gd name="T69" fmla="*/ 155 h 224"/>
                <a:gd name="T70" fmla="*/ 4 w 49"/>
                <a:gd name="T71" fmla="*/ 152 h 224"/>
                <a:gd name="T72" fmla="*/ 4 w 49"/>
                <a:gd name="T73" fmla="*/ 142 h 224"/>
                <a:gd name="T74" fmla="*/ 3 w 49"/>
                <a:gd name="T75" fmla="*/ 141 h 224"/>
                <a:gd name="T76" fmla="*/ 6 w 49"/>
                <a:gd name="T77" fmla="*/ 99 h 224"/>
                <a:gd name="T78" fmla="*/ 4 w 49"/>
                <a:gd name="T79" fmla="*/ 83 h 224"/>
                <a:gd name="T80" fmla="*/ 1 w 49"/>
                <a:gd name="T81" fmla="*/ 66 h 224"/>
                <a:gd name="T82" fmla="*/ 0 w 49"/>
                <a:gd name="T83" fmla="*/ 56 h 224"/>
                <a:gd name="T84" fmla="*/ 3 w 49"/>
                <a:gd name="T85" fmla="*/ 44 h 224"/>
                <a:gd name="T86" fmla="*/ 6 w 49"/>
                <a:gd name="T87" fmla="*/ 40 h 224"/>
                <a:gd name="T88" fmla="*/ 10 w 49"/>
                <a:gd name="T89" fmla="*/ 36 h 224"/>
                <a:gd name="T90" fmla="*/ 16 w 49"/>
                <a:gd name="T91" fmla="*/ 27 h 224"/>
                <a:gd name="T92" fmla="*/ 16 w 49"/>
                <a:gd name="T93" fmla="*/ 21 h 224"/>
                <a:gd name="T94" fmla="*/ 13 w 49"/>
                <a:gd name="T95" fmla="*/ 14 h 224"/>
                <a:gd name="T96" fmla="*/ 14 w 49"/>
                <a:gd name="T97" fmla="*/ 7 h 224"/>
                <a:gd name="T98" fmla="*/ 17 w 49"/>
                <a:gd name="T99" fmla="*/ 4 h 224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49" h="224">
                  <a:moveTo>
                    <a:pt x="19" y="0"/>
                  </a:moveTo>
                  <a:lnTo>
                    <a:pt x="23" y="5"/>
                  </a:lnTo>
                  <a:lnTo>
                    <a:pt x="27" y="11"/>
                  </a:lnTo>
                  <a:lnTo>
                    <a:pt x="27" y="14"/>
                  </a:lnTo>
                  <a:lnTo>
                    <a:pt x="26" y="15"/>
                  </a:lnTo>
                  <a:lnTo>
                    <a:pt x="25" y="20"/>
                  </a:lnTo>
                  <a:lnTo>
                    <a:pt x="22" y="24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23" y="33"/>
                  </a:lnTo>
                  <a:lnTo>
                    <a:pt x="27" y="38"/>
                  </a:lnTo>
                  <a:lnTo>
                    <a:pt x="30" y="43"/>
                  </a:lnTo>
                  <a:lnTo>
                    <a:pt x="32" y="46"/>
                  </a:lnTo>
                  <a:lnTo>
                    <a:pt x="33" y="47"/>
                  </a:lnTo>
                  <a:lnTo>
                    <a:pt x="32" y="51"/>
                  </a:lnTo>
                  <a:lnTo>
                    <a:pt x="30" y="54"/>
                  </a:lnTo>
                  <a:lnTo>
                    <a:pt x="29" y="59"/>
                  </a:lnTo>
                  <a:lnTo>
                    <a:pt x="27" y="61"/>
                  </a:lnTo>
                  <a:lnTo>
                    <a:pt x="27" y="63"/>
                  </a:lnTo>
                  <a:lnTo>
                    <a:pt x="29" y="64"/>
                  </a:lnTo>
                  <a:lnTo>
                    <a:pt x="30" y="70"/>
                  </a:lnTo>
                  <a:lnTo>
                    <a:pt x="30" y="86"/>
                  </a:lnTo>
                  <a:lnTo>
                    <a:pt x="29" y="102"/>
                  </a:lnTo>
                  <a:lnTo>
                    <a:pt x="29" y="109"/>
                  </a:lnTo>
                  <a:lnTo>
                    <a:pt x="30" y="113"/>
                  </a:lnTo>
                  <a:lnTo>
                    <a:pt x="33" y="113"/>
                  </a:lnTo>
                  <a:lnTo>
                    <a:pt x="35" y="115"/>
                  </a:lnTo>
                  <a:lnTo>
                    <a:pt x="37" y="118"/>
                  </a:lnTo>
                  <a:lnTo>
                    <a:pt x="42" y="126"/>
                  </a:lnTo>
                  <a:lnTo>
                    <a:pt x="49" y="141"/>
                  </a:lnTo>
                  <a:lnTo>
                    <a:pt x="43" y="135"/>
                  </a:lnTo>
                  <a:lnTo>
                    <a:pt x="40" y="132"/>
                  </a:lnTo>
                  <a:lnTo>
                    <a:pt x="37" y="131"/>
                  </a:lnTo>
                  <a:lnTo>
                    <a:pt x="35" y="129"/>
                  </a:lnTo>
                  <a:lnTo>
                    <a:pt x="32" y="131"/>
                  </a:lnTo>
                  <a:lnTo>
                    <a:pt x="27" y="131"/>
                  </a:lnTo>
                  <a:lnTo>
                    <a:pt x="25" y="131"/>
                  </a:lnTo>
                  <a:lnTo>
                    <a:pt x="25" y="132"/>
                  </a:lnTo>
                  <a:lnTo>
                    <a:pt x="25" y="135"/>
                  </a:lnTo>
                  <a:lnTo>
                    <a:pt x="22" y="136"/>
                  </a:lnTo>
                  <a:lnTo>
                    <a:pt x="19" y="148"/>
                  </a:lnTo>
                  <a:lnTo>
                    <a:pt x="16" y="161"/>
                  </a:lnTo>
                  <a:lnTo>
                    <a:pt x="14" y="167"/>
                  </a:lnTo>
                  <a:lnTo>
                    <a:pt x="13" y="172"/>
                  </a:lnTo>
                  <a:lnTo>
                    <a:pt x="13" y="185"/>
                  </a:lnTo>
                  <a:lnTo>
                    <a:pt x="16" y="191"/>
                  </a:lnTo>
                  <a:lnTo>
                    <a:pt x="20" y="198"/>
                  </a:lnTo>
                  <a:lnTo>
                    <a:pt x="25" y="205"/>
                  </a:lnTo>
                  <a:lnTo>
                    <a:pt x="27" y="210"/>
                  </a:lnTo>
                  <a:lnTo>
                    <a:pt x="27" y="214"/>
                  </a:lnTo>
                  <a:lnTo>
                    <a:pt x="27" y="217"/>
                  </a:lnTo>
                  <a:lnTo>
                    <a:pt x="27" y="221"/>
                  </a:lnTo>
                  <a:lnTo>
                    <a:pt x="27" y="224"/>
                  </a:lnTo>
                  <a:lnTo>
                    <a:pt x="25" y="220"/>
                  </a:lnTo>
                  <a:lnTo>
                    <a:pt x="22" y="217"/>
                  </a:lnTo>
                  <a:lnTo>
                    <a:pt x="22" y="215"/>
                  </a:lnTo>
                  <a:lnTo>
                    <a:pt x="13" y="210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9" y="207"/>
                  </a:lnTo>
                  <a:lnTo>
                    <a:pt x="7" y="208"/>
                  </a:lnTo>
                  <a:lnTo>
                    <a:pt x="6" y="210"/>
                  </a:lnTo>
                  <a:lnTo>
                    <a:pt x="0" y="221"/>
                  </a:lnTo>
                  <a:lnTo>
                    <a:pt x="1" y="208"/>
                  </a:lnTo>
                  <a:lnTo>
                    <a:pt x="4" y="194"/>
                  </a:lnTo>
                  <a:lnTo>
                    <a:pt x="7" y="181"/>
                  </a:lnTo>
                  <a:lnTo>
                    <a:pt x="7" y="174"/>
                  </a:lnTo>
                  <a:lnTo>
                    <a:pt x="7" y="169"/>
                  </a:lnTo>
                  <a:lnTo>
                    <a:pt x="3" y="158"/>
                  </a:lnTo>
                  <a:lnTo>
                    <a:pt x="3" y="155"/>
                  </a:lnTo>
                  <a:lnTo>
                    <a:pt x="3" y="154"/>
                  </a:lnTo>
                  <a:lnTo>
                    <a:pt x="4" y="152"/>
                  </a:lnTo>
                  <a:lnTo>
                    <a:pt x="6" y="145"/>
                  </a:lnTo>
                  <a:lnTo>
                    <a:pt x="4" y="142"/>
                  </a:lnTo>
                  <a:lnTo>
                    <a:pt x="4" y="141"/>
                  </a:lnTo>
                  <a:lnTo>
                    <a:pt x="3" y="141"/>
                  </a:lnTo>
                  <a:lnTo>
                    <a:pt x="4" y="113"/>
                  </a:lnTo>
                  <a:lnTo>
                    <a:pt x="6" y="99"/>
                  </a:lnTo>
                  <a:lnTo>
                    <a:pt x="6" y="90"/>
                  </a:lnTo>
                  <a:lnTo>
                    <a:pt x="4" y="83"/>
                  </a:lnTo>
                  <a:lnTo>
                    <a:pt x="3" y="74"/>
                  </a:lnTo>
                  <a:lnTo>
                    <a:pt x="1" y="66"/>
                  </a:lnTo>
                  <a:lnTo>
                    <a:pt x="0" y="61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44"/>
                  </a:lnTo>
                  <a:lnTo>
                    <a:pt x="3" y="41"/>
                  </a:lnTo>
                  <a:lnTo>
                    <a:pt x="6" y="40"/>
                  </a:lnTo>
                  <a:lnTo>
                    <a:pt x="7" y="37"/>
                  </a:lnTo>
                  <a:lnTo>
                    <a:pt x="10" y="36"/>
                  </a:lnTo>
                  <a:lnTo>
                    <a:pt x="16" y="31"/>
                  </a:lnTo>
                  <a:lnTo>
                    <a:pt x="16" y="27"/>
                  </a:lnTo>
                  <a:lnTo>
                    <a:pt x="16" y="24"/>
                  </a:lnTo>
                  <a:lnTo>
                    <a:pt x="16" y="21"/>
                  </a:lnTo>
                  <a:lnTo>
                    <a:pt x="14" y="18"/>
                  </a:lnTo>
                  <a:lnTo>
                    <a:pt x="13" y="14"/>
                  </a:lnTo>
                  <a:lnTo>
                    <a:pt x="10" y="8"/>
                  </a:lnTo>
                  <a:lnTo>
                    <a:pt x="14" y="7"/>
                  </a:lnTo>
                  <a:lnTo>
                    <a:pt x="16" y="5"/>
                  </a:lnTo>
                  <a:lnTo>
                    <a:pt x="17" y="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5096" y="1940"/>
              <a:ext cx="105" cy="101"/>
            </a:xfrm>
            <a:custGeom>
              <a:avLst/>
              <a:gdLst>
                <a:gd name="T0" fmla="*/ 45 w 105"/>
                <a:gd name="T1" fmla="*/ 9 h 101"/>
                <a:gd name="T2" fmla="*/ 52 w 105"/>
                <a:gd name="T3" fmla="*/ 16 h 101"/>
                <a:gd name="T4" fmla="*/ 56 w 105"/>
                <a:gd name="T5" fmla="*/ 27 h 101"/>
                <a:gd name="T6" fmla="*/ 61 w 105"/>
                <a:gd name="T7" fmla="*/ 36 h 101"/>
                <a:gd name="T8" fmla="*/ 65 w 105"/>
                <a:gd name="T9" fmla="*/ 37 h 101"/>
                <a:gd name="T10" fmla="*/ 76 w 105"/>
                <a:gd name="T11" fmla="*/ 37 h 101"/>
                <a:gd name="T12" fmla="*/ 84 w 105"/>
                <a:gd name="T13" fmla="*/ 43 h 101"/>
                <a:gd name="T14" fmla="*/ 85 w 105"/>
                <a:gd name="T15" fmla="*/ 46 h 101"/>
                <a:gd name="T16" fmla="*/ 89 w 105"/>
                <a:gd name="T17" fmla="*/ 47 h 101"/>
                <a:gd name="T18" fmla="*/ 97 w 105"/>
                <a:gd name="T19" fmla="*/ 45 h 101"/>
                <a:gd name="T20" fmla="*/ 100 w 105"/>
                <a:gd name="T21" fmla="*/ 45 h 101"/>
                <a:gd name="T22" fmla="*/ 98 w 105"/>
                <a:gd name="T23" fmla="*/ 49 h 101"/>
                <a:gd name="T24" fmla="*/ 97 w 105"/>
                <a:gd name="T25" fmla="*/ 55 h 101"/>
                <a:gd name="T26" fmla="*/ 101 w 105"/>
                <a:gd name="T27" fmla="*/ 59 h 101"/>
                <a:gd name="T28" fmla="*/ 105 w 105"/>
                <a:gd name="T29" fmla="*/ 63 h 101"/>
                <a:gd name="T30" fmla="*/ 95 w 105"/>
                <a:gd name="T31" fmla="*/ 65 h 101"/>
                <a:gd name="T32" fmla="*/ 78 w 105"/>
                <a:gd name="T33" fmla="*/ 68 h 101"/>
                <a:gd name="T34" fmla="*/ 72 w 105"/>
                <a:gd name="T35" fmla="*/ 72 h 101"/>
                <a:gd name="T36" fmla="*/ 66 w 105"/>
                <a:gd name="T37" fmla="*/ 79 h 101"/>
                <a:gd name="T38" fmla="*/ 53 w 105"/>
                <a:gd name="T39" fmla="*/ 88 h 101"/>
                <a:gd name="T40" fmla="*/ 39 w 105"/>
                <a:gd name="T41" fmla="*/ 78 h 101"/>
                <a:gd name="T42" fmla="*/ 32 w 105"/>
                <a:gd name="T43" fmla="*/ 76 h 101"/>
                <a:gd name="T44" fmla="*/ 19 w 105"/>
                <a:gd name="T45" fmla="*/ 79 h 101"/>
                <a:gd name="T46" fmla="*/ 15 w 105"/>
                <a:gd name="T47" fmla="*/ 82 h 101"/>
                <a:gd name="T48" fmla="*/ 13 w 105"/>
                <a:gd name="T49" fmla="*/ 86 h 101"/>
                <a:gd name="T50" fmla="*/ 23 w 105"/>
                <a:gd name="T51" fmla="*/ 92 h 101"/>
                <a:gd name="T52" fmla="*/ 28 w 105"/>
                <a:gd name="T53" fmla="*/ 93 h 101"/>
                <a:gd name="T54" fmla="*/ 25 w 105"/>
                <a:gd name="T55" fmla="*/ 96 h 101"/>
                <a:gd name="T56" fmla="*/ 6 w 105"/>
                <a:gd name="T57" fmla="*/ 101 h 101"/>
                <a:gd name="T58" fmla="*/ 4 w 105"/>
                <a:gd name="T59" fmla="*/ 99 h 101"/>
                <a:gd name="T60" fmla="*/ 9 w 105"/>
                <a:gd name="T61" fmla="*/ 92 h 101"/>
                <a:gd name="T62" fmla="*/ 4 w 105"/>
                <a:gd name="T63" fmla="*/ 82 h 101"/>
                <a:gd name="T64" fmla="*/ 6 w 105"/>
                <a:gd name="T65" fmla="*/ 72 h 101"/>
                <a:gd name="T66" fmla="*/ 9 w 105"/>
                <a:gd name="T67" fmla="*/ 65 h 101"/>
                <a:gd name="T68" fmla="*/ 19 w 105"/>
                <a:gd name="T69" fmla="*/ 60 h 101"/>
                <a:gd name="T70" fmla="*/ 20 w 105"/>
                <a:gd name="T71" fmla="*/ 63 h 101"/>
                <a:gd name="T72" fmla="*/ 26 w 105"/>
                <a:gd name="T73" fmla="*/ 65 h 101"/>
                <a:gd name="T74" fmla="*/ 28 w 105"/>
                <a:gd name="T75" fmla="*/ 62 h 101"/>
                <a:gd name="T76" fmla="*/ 30 w 105"/>
                <a:gd name="T77" fmla="*/ 56 h 101"/>
                <a:gd name="T78" fmla="*/ 28 w 105"/>
                <a:gd name="T79" fmla="*/ 53 h 101"/>
                <a:gd name="T80" fmla="*/ 29 w 105"/>
                <a:gd name="T81" fmla="*/ 47 h 101"/>
                <a:gd name="T82" fmla="*/ 35 w 105"/>
                <a:gd name="T83" fmla="*/ 39 h 101"/>
                <a:gd name="T84" fmla="*/ 36 w 105"/>
                <a:gd name="T85" fmla="*/ 29 h 101"/>
                <a:gd name="T86" fmla="*/ 36 w 105"/>
                <a:gd name="T87" fmla="*/ 20 h 101"/>
                <a:gd name="T88" fmla="*/ 33 w 105"/>
                <a:gd name="T89" fmla="*/ 16 h 101"/>
                <a:gd name="T90" fmla="*/ 30 w 105"/>
                <a:gd name="T91" fmla="*/ 13 h 101"/>
                <a:gd name="T92" fmla="*/ 30 w 105"/>
                <a:gd name="T93" fmla="*/ 6 h 101"/>
                <a:gd name="T94" fmla="*/ 33 w 105"/>
                <a:gd name="T95" fmla="*/ 1 h 101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" h="101">
                  <a:moveTo>
                    <a:pt x="36" y="0"/>
                  </a:moveTo>
                  <a:lnTo>
                    <a:pt x="45" y="9"/>
                  </a:lnTo>
                  <a:lnTo>
                    <a:pt x="49" y="11"/>
                  </a:lnTo>
                  <a:lnTo>
                    <a:pt x="52" y="16"/>
                  </a:lnTo>
                  <a:lnTo>
                    <a:pt x="55" y="21"/>
                  </a:lnTo>
                  <a:lnTo>
                    <a:pt x="56" y="27"/>
                  </a:lnTo>
                  <a:lnTo>
                    <a:pt x="58" y="32"/>
                  </a:lnTo>
                  <a:lnTo>
                    <a:pt x="61" y="36"/>
                  </a:lnTo>
                  <a:lnTo>
                    <a:pt x="64" y="37"/>
                  </a:lnTo>
                  <a:lnTo>
                    <a:pt x="65" y="37"/>
                  </a:lnTo>
                  <a:lnTo>
                    <a:pt x="71" y="37"/>
                  </a:lnTo>
                  <a:lnTo>
                    <a:pt x="76" y="37"/>
                  </a:lnTo>
                  <a:lnTo>
                    <a:pt x="82" y="39"/>
                  </a:lnTo>
                  <a:lnTo>
                    <a:pt x="84" y="43"/>
                  </a:lnTo>
                  <a:lnTo>
                    <a:pt x="84" y="46"/>
                  </a:lnTo>
                  <a:lnTo>
                    <a:pt x="85" y="46"/>
                  </a:lnTo>
                  <a:lnTo>
                    <a:pt x="88" y="47"/>
                  </a:lnTo>
                  <a:lnTo>
                    <a:pt x="89" y="47"/>
                  </a:lnTo>
                  <a:lnTo>
                    <a:pt x="94" y="46"/>
                  </a:lnTo>
                  <a:lnTo>
                    <a:pt x="97" y="45"/>
                  </a:ln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9"/>
                  </a:lnTo>
                  <a:lnTo>
                    <a:pt x="98" y="52"/>
                  </a:lnTo>
                  <a:lnTo>
                    <a:pt x="97" y="55"/>
                  </a:lnTo>
                  <a:lnTo>
                    <a:pt x="100" y="57"/>
                  </a:lnTo>
                  <a:lnTo>
                    <a:pt x="101" y="59"/>
                  </a:lnTo>
                  <a:lnTo>
                    <a:pt x="102" y="60"/>
                  </a:lnTo>
                  <a:lnTo>
                    <a:pt x="105" y="63"/>
                  </a:lnTo>
                  <a:lnTo>
                    <a:pt x="100" y="65"/>
                  </a:lnTo>
                  <a:lnTo>
                    <a:pt x="95" y="65"/>
                  </a:lnTo>
                  <a:lnTo>
                    <a:pt x="87" y="66"/>
                  </a:lnTo>
                  <a:lnTo>
                    <a:pt x="78" y="68"/>
                  </a:lnTo>
                  <a:lnTo>
                    <a:pt x="75" y="69"/>
                  </a:lnTo>
                  <a:lnTo>
                    <a:pt x="72" y="72"/>
                  </a:lnTo>
                  <a:lnTo>
                    <a:pt x="68" y="75"/>
                  </a:lnTo>
                  <a:lnTo>
                    <a:pt x="66" y="79"/>
                  </a:lnTo>
                  <a:lnTo>
                    <a:pt x="64" y="88"/>
                  </a:lnTo>
                  <a:lnTo>
                    <a:pt x="53" y="88"/>
                  </a:lnTo>
                  <a:lnTo>
                    <a:pt x="43" y="88"/>
                  </a:lnTo>
                  <a:lnTo>
                    <a:pt x="39" y="78"/>
                  </a:lnTo>
                  <a:lnTo>
                    <a:pt x="35" y="76"/>
                  </a:lnTo>
                  <a:lnTo>
                    <a:pt x="32" y="76"/>
                  </a:lnTo>
                  <a:lnTo>
                    <a:pt x="25" y="76"/>
                  </a:lnTo>
                  <a:lnTo>
                    <a:pt x="19" y="79"/>
                  </a:lnTo>
                  <a:lnTo>
                    <a:pt x="13" y="79"/>
                  </a:lnTo>
                  <a:lnTo>
                    <a:pt x="15" y="82"/>
                  </a:lnTo>
                  <a:lnTo>
                    <a:pt x="13" y="83"/>
                  </a:lnTo>
                  <a:lnTo>
                    <a:pt x="13" y="86"/>
                  </a:lnTo>
                  <a:lnTo>
                    <a:pt x="13" y="88"/>
                  </a:lnTo>
                  <a:lnTo>
                    <a:pt x="23" y="92"/>
                  </a:lnTo>
                  <a:lnTo>
                    <a:pt x="26" y="93"/>
                  </a:lnTo>
                  <a:lnTo>
                    <a:pt x="28" y="93"/>
                  </a:lnTo>
                  <a:lnTo>
                    <a:pt x="28" y="95"/>
                  </a:lnTo>
                  <a:lnTo>
                    <a:pt x="25" y="96"/>
                  </a:lnTo>
                  <a:lnTo>
                    <a:pt x="16" y="99"/>
                  </a:lnTo>
                  <a:lnTo>
                    <a:pt x="6" y="101"/>
                  </a:lnTo>
                  <a:lnTo>
                    <a:pt x="4" y="101"/>
                  </a:lnTo>
                  <a:lnTo>
                    <a:pt x="4" y="99"/>
                  </a:lnTo>
                  <a:lnTo>
                    <a:pt x="7" y="95"/>
                  </a:lnTo>
                  <a:lnTo>
                    <a:pt x="9" y="92"/>
                  </a:lnTo>
                  <a:lnTo>
                    <a:pt x="7" y="88"/>
                  </a:lnTo>
                  <a:lnTo>
                    <a:pt x="4" y="82"/>
                  </a:lnTo>
                  <a:lnTo>
                    <a:pt x="0" y="75"/>
                  </a:lnTo>
                  <a:lnTo>
                    <a:pt x="6" y="72"/>
                  </a:lnTo>
                  <a:lnTo>
                    <a:pt x="10" y="69"/>
                  </a:lnTo>
                  <a:lnTo>
                    <a:pt x="9" y="65"/>
                  </a:lnTo>
                  <a:lnTo>
                    <a:pt x="7" y="60"/>
                  </a:lnTo>
                  <a:lnTo>
                    <a:pt x="19" y="60"/>
                  </a:lnTo>
                  <a:lnTo>
                    <a:pt x="19" y="62"/>
                  </a:lnTo>
                  <a:lnTo>
                    <a:pt x="20" y="63"/>
                  </a:lnTo>
                  <a:lnTo>
                    <a:pt x="25" y="66"/>
                  </a:lnTo>
                  <a:lnTo>
                    <a:pt x="26" y="65"/>
                  </a:lnTo>
                  <a:lnTo>
                    <a:pt x="26" y="63"/>
                  </a:lnTo>
                  <a:lnTo>
                    <a:pt x="28" y="62"/>
                  </a:lnTo>
                  <a:lnTo>
                    <a:pt x="30" y="60"/>
                  </a:lnTo>
                  <a:lnTo>
                    <a:pt x="30" y="56"/>
                  </a:lnTo>
                  <a:lnTo>
                    <a:pt x="29" y="55"/>
                  </a:lnTo>
                  <a:lnTo>
                    <a:pt x="28" y="53"/>
                  </a:lnTo>
                  <a:lnTo>
                    <a:pt x="28" y="49"/>
                  </a:lnTo>
                  <a:lnTo>
                    <a:pt x="29" y="47"/>
                  </a:lnTo>
                  <a:lnTo>
                    <a:pt x="32" y="43"/>
                  </a:lnTo>
                  <a:lnTo>
                    <a:pt x="35" y="39"/>
                  </a:lnTo>
                  <a:lnTo>
                    <a:pt x="36" y="36"/>
                  </a:lnTo>
                  <a:lnTo>
                    <a:pt x="36" y="29"/>
                  </a:lnTo>
                  <a:lnTo>
                    <a:pt x="36" y="24"/>
                  </a:lnTo>
                  <a:lnTo>
                    <a:pt x="36" y="20"/>
                  </a:lnTo>
                  <a:lnTo>
                    <a:pt x="36" y="16"/>
                  </a:lnTo>
                  <a:lnTo>
                    <a:pt x="33" y="16"/>
                  </a:lnTo>
                  <a:lnTo>
                    <a:pt x="32" y="14"/>
                  </a:lnTo>
                  <a:lnTo>
                    <a:pt x="30" y="13"/>
                  </a:lnTo>
                  <a:lnTo>
                    <a:pt x="30" y="9"/>
                  </a:lnTo>
                  <a:lnTo>
                    <a:pt x="30" y="6"/>
                  </a:lnTo>
                  <a:lnTo>
                    <a:pt x="32" y="3"/>
                  </a:lnTo>
                  <a:lnTo>
                    <a:pt x="33" y="1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5" name="Freeform 11"/>
            <p:cNvSpPr>
              <a:spLocks/>
            </p:cNvSpPr>
            <p:nvPr/>
          </p:nvSpPr>
          <p:spPr bwMode="auto">
            <a:xfrm>
              <a:off x="4941" y="2055"/>
              <a:ext cx="194" cy="194"/>
            </a:xfrm>
            <a:custGeom>
              <a:avLst/>
              <a:gdLst>
                <a:gd name="T0" fmla="*/ 187 w 194"/>
                <a:gd name="T1" fmla="*/ 14 h 194"/>
                <a:gd name="T2" fmla="*/ 194 w 194"/>
                <a:gd name="T3" fmla="*/ 43 h 194"/>
                <a:gd name="T4" fmla="*/ 185 w 194"/>
                <a:gd name="T5" fmla="*/ 63 h 194"/>
                <a:gd name="T6" fmla="*/ 187 w 194"/>
                <a:gd name="T7" fmla="*/ 71 h 194"/>
                <a:gd name="T8" fmla="*/ 178 w 194"/>
                <a:gd name="T9" fmla="*/ 74 h 194"/>
                <a:gd name="T10" fmla="*/ 177 w 194"/>
                <a:gd name="T11" fmla="*/ 92 h 194"/>
                <a:gd name="T12" fmla="*/ 171 w 194"/>
                <a:gd name="T13" fmla="*/ 124 h 194"/>
                <a:gd name="T14" fmla="*/ 168 w 194"/>
                <a:gd name="T15" fmla="*/ 137 h 194"/>
                <a:gd name="T16" fmla="*/ 175 w 194"/>
                <a:gd name="T17" fmla="*/ 144 h 194"/>
                <a:gd name="T18" fmla="*/ 161 w 194"/>
                <a:gd name="T19" fmla="*/ 163 h 194"/>
                <a:gd name="T20" fmla="*/ 161 w 194"/>
                <a:gd name="T21" fmla="*/ 154 h 194"/>
                <a:gd name="T22" fmla="*/ 162 w 194"/>
                <a:gd name="T23" fmla="*/ 141 h 194"/>
                <a:gd name="T24" fmla="*/ 158 w 194"/>
                <a:gd name="T25" fmla="*/ 150 h 194"/>
                <a:gd name="T26" fmla="*/ 148 w 194"/>
                <a:gd name="T27" fmla="*/ 163 h 194"/>
                <a:gd name="T28" fmla="*/ 142 w 194"/>
                <a:gd name="T29" fmla="*/ 171 h 194"/>
                <a:gd name="T30" fmla="*/ 136 w 194"/>
                <a:gd name="T31" fmla="*/ 163 h 194"/>
                <a:gd name="T32" fmla="*/ 119 w 194"/>
                <a:gd name="T33" fmla="*/ 169 h 194"/>
                <a:gd name="T34" fmla="*/ 113 w 194"/>
                <a:gd name="T35" fmla="*/ 174 h 194"/>
                <a:gd name="T36" fmla="*/ 113 w 194"/>
                <a:gd name="T37" fmla="*/ 170 h 194"/>
                <a:gd name="T38" fmla="*/ 99 w 194"/>
                <a:gd name="T39" fmla="*/ 170 h 194"/>
                <a:gd name="T40" fmla="*/ 96 w 194"/>
                <a:gd name="T41" fmla="*/ 180 h 194"/>
                <a:gd name="T42" fmla="*/ 90 w 194"/>
                <a:gd name="T43" fmla="*/ 186 h 194"/>
                <a:gd name="T44" fmla="*/ 86 w 194"/>
                <a:gd name="T45" fmla="*/ 194 h 194"/>
                <a:gd name="T46" fmla="*/ 75 w 194"/>
                <a:gd name="T47" fmla="*/ 194 h 194"/>
                <a:gd name="T48" fmla="*/ 69 w 194"/>
                <a:gd name="T49" fmla="*/ 186 h 194"/>
                <a:gd name="T50" fmla="*/ 73 w 194"/>
                <a:gd name="T51" fmla="*/ 171 h 194"/>
                <a:gd name="T52" fmla="*/ 27 w 194"/>
                <a:gd name="T53" fmla="*/ 173 h 194"/>
                <a:gd name="T54" fmla="*/ 0 w 194"/>
                <a:gd name="T55" fmla="*/ 180 h 194"/>
                <a:gd name="T56" fmla="*/ 10 w 194"/>
                <a:gd name="T57" fmla="*/ 173 h 194"/>
                <a:gd name="T58" fmla="*/ 27 w 194"/>
                <a:gd name="T59" fmla="*/ 157 h 194"/>
                <a:gd name="T60" fmla="*/ 47 w 194"/>
                <a:gd name="T61" fmla="*/ 144 h 194"/>
                <a:gd name="T62" fmla="*/ 59 w 194"/>
                <a:gd name="T63" fmla="*/ 146 h 194"/>
                <a:gd name="T64" fmla="*/ 73 w 194"/>
                <a:gd name="T65" fmla="*/ 146 h 194"/>
                <a:gd name="T66" fmla="*/ 87 w 194"/>
                <a:gd name="T67" fmla="*/ 143 h 194"/>
                <a:gd name="T68" fmla="*/ 86 w 194"/>
                <a:gd name="T69" fmla="*/ 135 h 194"/>
                <a:gd name="T70" fmla="*/ 87 w 194"/>
                <a:gd name="T71" fmla="*/ 128 h 194"/>
                <a:gd name="T72" fmla="*/ 98 w 194"/>
                <a:gd name="T73" fmla="*/ 114 h 194"/>
                <a:gd name="T74" fmla="*/ 99 w 194"/>
                <a:gd name="T75" fmla="*/ 101 h 194"/>
                <a:gd name="T76" fmla="*/ 106 w 194"/>
                <a:gd name="T77" fmla="*/ 99 h 194"/>
                <a:gd name="T78" fmla="*/ 103 w 194"/>
                <a:gd name="T79" fmla="*/ 111 h 194"/>
                <a:gd name="T80" fmla="*/ 116 w 194"/>
                <a:gd name="T81" fmla="*/ 108 h 194"/>
                <a:gd name="T82" fmla="*/ 128 w 194"/>
                <a:gd name="T83" fmla="*/ 104 h 194"/>
                <a:gd name="T84" fmla="*/ 132 w 194"/>
                <a:gd name="T85" fmla="*/ 89 h 194"/>
                <a:gd name="T86" fmla="*/ 158 w 194"/>
                <a:gd name="T87" fmla="*/ 56 h 194"/>
                <a:gd name="T88" fmla="*/ 164 w 194"/>
                <a:gd name="T89" fmla="*/ 45 h 194"/>
                <a:gd name="T90" fmla="*/ 155 w 194"/>
                <a:gd name="T91" fmla="*/ 36 h 194"/>
                <a:gd name="T92" fmla="*/ 162 w 194"/>
                <a:gd name="T93" fmla="*/ 23 h 194"/>
                <a:gd name="T94" fmla="*/ 170 w 194"/>
                <a:gd name="T95" fmla="*/ 7 h 194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94" h="194">
                  <a:moveTo>
                    <a:pt x="168" y="0"/>
                  </a:moveTo>
                  <a:lnTo>
                    <a:pt x="185" y="6"/>
                  </a:lnTo>
                  <a:lnTo>
                    <a:pt x="187" y="12"/>
                  </a:lnTo>
                  <a:lnTo>
                    <a:pt x="187" y="14"/>
                  </a:lnTo>
                  <a:lnTo>
                    <a:pt x="188" y="17"/>
                  </a:lnTo>
                  <a:lnTo>
                    <a:pt x="193" y="29"/>
                  </a:lnTo>
                  <a:lnTo>
                    <a:pt x="194" y="39"/>
                  </a:lnTo>
                  <a:lnTo>
                    <a:pt x="194" y="43"/>
                  </a:lnTo>
                  <a:lnTo>
                    <a:pt x="194" y="49"/>
                  </a:lnTo>
                  <a:lnTo>
                    <a:pt x="191" y="62"/>
                  </a:lnTo>
                  <a:lnTo>
                    <a:pt x="185" y="62"/>
                  </a:lnTo>
                  <a:lnTo>
                    <a:pt x="185" y="63"/>
                  </a:lnTo>
                  <a:lnTo>
                    <a:pt x="187" y="65"/>
                  </a:lnTo>
                  <a:lnTo>
                    <a:pt x="188" y="68"/>
                  </a:lnTo>
                  <a:lnTo>
                    <a:pt x="188" y="69"/>
                  </a:lnTo>
                  <a:lnTo>
                    <a:pt x="187" y="71"/>
                  </a:lnTo>
                  <a:lnTo>
                    <a:pt x="185" y="72"/>
                  </a:lnTo>
                  <a:lnTo>
                    <a:pt x="181" y="72"/>
                  </a:lnTo>
                  <a:lnTo>
                    <a:pt x="178" y="72"/>
                  </a:lnTo>
                  <a:lnTo>
                    <a:pt x="178" y="74"/>
                  </a:lnTo>
                  <a:lnTo>
                    <a:pt x="177" y="75"/>
                  </a:lnTo>
                  <a:lnTo>
                    <a:pt x="177" y="79"/>
                  </a:lnTo>
                  <a:lnTo>
                    <a:pt x="175" y="84"/>
                  </a:lnTo>
                  <a:lnTo>
                    <a:pt x="177" y="92"/>
                  </a:lnTo>
                  <a:lnTo>
                    <a:pt x="177" y="101"/>
                  </a:lnTo>
                  <a:lnTo>
                    <a:pt x="177" y="108"/>
                  </a:lnTo>
                  <a:lnTo>
                    <a:pt x="171" y="117"/>
                  </a:lnTo>
                  <a:lnTo>
                    <a:pt x="171" y="124"/>
                  </a:lnTo>
                  <a:lnTo>
                    <a:pt x="172" y="130"/>
                  </a:lnTo>
                  <a:lnTo>
                    <a:pt x="172" y="133"/>
                  </a:lnTo>
                  <a:lnTo>
                    <a:pt x="171" y="134"/>
                  </a:lnTo>
                  <a:lnTo>
                    <a:pt x="168" y="137"/>
                  </a:lnTo>
                  <a:lnTo>
                    <a:pt x="171" y="138"/>
                  </a:lnTo>
                  <a:lnTo>
                    <a:pt x="174" y="140"/>
                  </a:lnTo>
                  <a:lnTo>
                    <a:pt x="175" y="141"/>
                  </a:lnTo>
                  <a:lnTo>
                    <a:pt x="175" y="144"/>
                  </a:lnTo>
                  <a:lnTo>
                    <a:pt x="175" y="148"/>
                  </a:lnTo>
                  <a:lnTo>
                    <a:pt x="171" y="156"/>
                  </a:lnTo>
                  <a:lnTo>
                    <a:pt x="162" y="164"/>
                  </a:lnTo>
                  <a:lnTo>
                    <a:pt x="161" y="163"/>
                  </a:lnTo>
                  <a:lnTo>
                    <a:pt x="159" y="163"/>
                  </a:lnTo>
                  <a:lnTo>
                    <a:pt x="159" y="161"/>
                  </a:lnTo>
                  <a:lnTo>
                    <a:pt x="159" y="158"/>
                  </a:lnTo>
                  <a:lnTo>
                    <a:pt x="161" y="154"/>
                  </a:lnTo>
                  <a:lnTo>
                    <a:pt x="164" y="147"/>
                  </a:lnTo>
                  <a:lnTo>
                    <a:pt x="165" y="144"/>
                  </a:lnTo>
                  <a:lnTo>
                    <a:pt x="164" y="141"/>
                  </a:lnTo>
                  <a:lnTo>
                    <a:pt x="162" y="141"/>
                  </a:lnTo>
                  <a:lnTo>
                    <a:pt x="161" y="141"/>
                  </a:lnTo>
                  <a:lnTo>
                    <a:pt x="159" y="144"/>
                  </a:lnTo>
                  <a:lnTo>
                    <a:pt x="158" y="146"/>
                  </a:lnTo>
                  <a:lnTo>
                    <a:pt x="158" y="150"/>
                  </a:lnTo>
                  <a:lnTo>
                    <a:pt x="158" y="154"/>
                  </a:lnTo>
                  <a:lnTo>
                    <a:pt x="158" y="158"/>
                  </a:lnTo>
                  <a:lnTo>
                    <a:pt x="149" y="158"/>
                  </a:lnTo>
                  <a:lnTo>
                    <a:pt x="148" y="163"/>
                  </a:lnTo>
                  <a:lnTo>
                    <a:pt x="148" y="166"/>
                  </a:lnTo>
                  <a:lnTo>
                    <a:pt x="147" y="173"/>
                  </a:lnTo>
                  <a:lnTo>
                    <a:pt x="141" y="173"/>
                  </a:lnTo>
                  <a:lnTo>
                    <a:pt x="142" y="171"/>
                  </a:lnTo>
                  <a:lnTo>
                    <a:pt x="142" y="170"/>
                  </a:lnTo>
                  <a:lnTo>
                    <a:pt x="141" y="167"/>
                  </a:lnTo>
                  <a:lnTo>
                    <a:pt x="138" y="161"/>
                  </a:lnTo>
                  <a:lnTo>
                    <a:pt x="136" y="163"/>
                  </a:lnTo>
                  <a:lnTo>
                    <a:pt x="134" y="166"/>
                  </a:lnTo>
                  <a:lnTo>
                    <a:pt x="129" y="173"/>
                  </a:lnTo>
                  <a:lnTo>
                    <a:pt x="122" y="170"/>
                  </a:lnTo>
                  <a:lnTo>
                    <a:pt x="119" y="169"/>
                  </a:lnTo>
                  <a:lnTo>
                    <a:pt x="116" y="170"/>
                  </a:lnTo>
                  <a:lnTo>
                    <a:pt x="115" y="170"/>
                  </a:lnTo>
                  <a:lnTo>
                    <a:pt x="113" y="171"/>
                  </a:lnTo>
                  <a:lnTo>
                    <a:pt x="113" y="174"/>
                  </a:lnTo>
                  <a:lnTo>
                    <a:pt x="111" y="174"/>
                  </a:lnTo>
                  <a:lnTo>
                    <a:pt x="111" y="173"/>
                  </a:lnTo>
                  <a:lnTo>
                    <a:pt x="111" y="170"/>
                  </a:lnTo>
                  <a:lnTo>
                    <a:pt x="113" y="170"/>
                  </a:lnTo>
                  <a:lnTo>
                    <a:pt x="112" y="169"/>
                  </a:lnTo>
                  <a:lnTo>
                    <a:pt x="108" y="167"/>
                  </a:lnTo>
                  <a:lnTo>
                    <a:pt x="99" y="167"/>
                  </a:lnTo>
                  <a:lnTo>
                    <a:pt x="99" y="170"/>
                  </a:lnTo>
                  <a:lnTo>
                    <a:pt x="100" y="173"/>
                  </a:lnTo>
                  <a:lnTo>
                    <a:pt x="102" y="177"/>
                  </a:lnTo>
                  <a:lnTo>
                    <a:pt x="99" y="179"/>
                  </a:lnTo>
                  <a:lnTo>
                    <a:pt x="96" y="180"/>
                  </a:lnTo>
                  <a:lnTo>
                    <a:pt x="93" y="181"/>
                  </a:lnTo>
                  <a:lnTo>
                    <a:pt x="92" y="183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9" y="189"/>
                  </a:lnTo>
                  <a:lnTo>
                    <a:pt x="87" y="193"/>
                  </a:lnTo>
                  <a:lnTo>
                    <a:pt x="86" y="193"/>
                  </a:lnTo>
                  <a:lnTo>
                    <a:pt x="86" y="194"/>
                  </a:lnTo>
                  <a:lnTo>
                    <a:pt x="83" y="194"/>
                  </a:lnTo>
                  <a:lnTo>
                    <a:pt x="80" y="194"/>
                  </a:lnTo>
                  <a:lnTo>
                    <a:pt x="77" y="194"/>
                  </a:lnTo>
                  <a:lnTo>
                    <a:pt x="75" y="194"/>
                  </a:lnTo>
                  <a:lnTo>
                    <a:pt x="73" y="190"/>
                  </a:lnTo>
                  <a:lnTo>
                    <a:pt x="73" y="189"/>
                  </a:lnTo>
                  <a:lnTo>
                    <a:pt x="72" y="187"/>
                  </a:lnTo>
                  <a:lnTo>
                    <a:pt x="69" y="186"/>
                  </a:lnTo>
                  <a:lnTo>
                    <a:pt x="69" y="180"/>
                  </a:lnTo>
                  <a:lnTo>
                    <a:pt x="69" y="174"/>
                  </a:lnTo>
                  <a:lnTo>
                    <a:pt x="73" y="173"/>
                  </a:lnTo>
                  <a:lnTo>
                    <a:pt x="73" y="171"/>
                  </a:lnTo>
                  <a:lnTo>
                    <a:pt x="75" y="170"/>
                  </a:lnTo>
                  <a:lnTo>
                    <a:pt x="59" y="170"/>
                  </a:lnTo>
                  <a:lnTo>
                    <a:pt x="40" y="171"/>
                  </a:lnTo>
                  <a:lnTo>
                    <a:pt x="27" y="173"/>
                  </a:lnTo>
                  <a:lnTo>
                    <a:pt x="26" y="176"/>
                  </a:lnTo>
                  <a:lnTo>
                    <a:pt x="26" y="180"/>
                  </a:lnTo>
                  <a:lnTo>
                    <a:pt x="10" y="180"/>
                  </a:lnTo>
                  <a:lnTo>
                    <a:pt x="0" y="180"/>
                  </a:lnTo>
                  <a:lnTo>
                    <a:pt x="0" y="170"/>
                  </a:lnTo>
                  <a:lnTo>
                    <a:pt x="4" y="171"/>
                  </a:lnTo>
                  <a:lnTo>
                    <a:pt x="7" y="173"/>
                  </a:lnTo>
                  <a:lnTo>
                    <a:pt x="10" y="173"/>
                  </a:lnTo>
                  <a:lnTo>
                    <a:pt x="11" y="173"/>
                  </a:lnTo>
                  <a:lnTo>
                    <a:pt x="15" y="170"/>
                  </a:lnTo>
                  <a:lnTo>
                    <a:pt x="20" y="166"/>
                  </a:lnTo>
                  <a:lnTo>
                    <a:pt x="27" y="157"/>
                  </a:lnTo>
                  <a:lnTo>
                    <a:pt x="36" y="150"/>
                  </a:lnTo>
                  <a:lnTo>
                    <a:pt x="40" y="147"/>
                  </a:lnTo>
                  <a:lnTo>
                    <a:pt x="44" y="144"/>
                  </a:lnTo>
                  <a:lnTo>
                    <a:pt x="47" y="144"/>
                  </a:lnTo>
                  <a:lnTo>
                    <a:pt x="47" y="146"/>
                  </a:lnTo>
                  <a:lnTo>
                    <a:pt x="47" y="148"/>
                  </a:lnTo>
                  <a:lnTo>
                    <a:pt x="47" y="150"/>
                  </a:lnTo>
                  <a:lnTo>
                    <a:pt x="59" y="146"/>
                  </a:lnTo>
                  <a:lnTo>
                    <a:pt x="62" y="144"/>
                  </a:lnTo>
                  <a:lnTo>
                    <a:pt x="66" y="144"/>
                  </a:lnTo>
                  <a:lnTo>
                    <a:pt x="69" y="144"/>
                  </a:lnTo>
                  <a:lnTo>
                    <a:pt x="73" y="146"/>
                  </a:lnTo>
                  <a:lnTo>
                    <a:pt x="83" y="150"/>
                  </a:lnTo>
                  <a:lnTo>
                    <a:pt x="85" y="147"/>
                  </a:lnTo>
                  <a:lnTo>
                    <a:pt x="86" y="144"/>
                  </a:lnTo>
                  <a:lnTo>
                    <a:pt x="87" y="143"/>
                  </a:lnTo>
                  <a:lnTo>
                    <a:pt x="89" y="141"/>
                  </a:lnTo>
                  <a:lnTo>
                    <a:pt x="89" y="140"/>
                  </a:lnTo>
                  <a:lnTo>
                    <a:pt x="87" y="138"/>
                  </a:lnTo>
                  <a:lnTo>
                    <a:pt x="86" y="135"/>
                  </a:lnTo>
                  <a:lnTo>
                    <a:pt x="85" y="134"/>
                  </a:lnTo>
                  <a:lnTo>
                    <a:pt x="85" y="133"/>
                  </a:lnTo>
                  <a:lnTo>
                    <a:pt x="86" y="131"/>
                  </a:lnTo>
                  <a:lnTo>
                    <a:pt x="87" y="128"/>
                  </a:lnTo>
                  <a:lnTo>
                    <a:pt x="92" y="124"/>
                  </a:lnTo>
                  <a:lnTo>
                    <a:pt x="95" y="121"/>
                  </a:lnTo>
                  <a:lnTo>
                    <a:pt x="96" y="117"/>
                  </a:lnTo>
                  <a:lnTo>
                    <a:pt x="98" y="114"/>
                  </a:lnTo>
                  <a:lnTo>
                    <a:pt x="96" y="110"/>
                  </a:lnTo>
                  <a:lnTo>
                    <a:pt x="96" y="107"/>
                  </a:lnTo>
                  <a:lnTo>
                    <a:pt x="96" y="104"/>
                  </a:lnTo>
                  <a:lnTo>
                    <a:pt x="99" y="101"/>
                  </a:lnTo>
                  <a:lnTo>
                    <a:pt x="103" y="98"/>
                  </a:lnTo>
                  <a:lnTo>
                    <a:pt x="111" y="95"/>
                  </a:lnTo>
                  <a:lnTo>
                    <a:pt x="109" y="97"/>
                  </a:lnTo>
                  <a:lnTo>
                    <a:pt x="106" y="99"/>
                  </a:lnTo>
                  <a:lnTo>
                    <a:pt x="102" y="104"/>
                  </a:lnTo>
                  <a:lnTo>
                    <a:pt x="102" y="105"/>
                  </a:lnTo>
                  <a:lnTo>
                    <a:pt x="102" y="108"/>
                  </a:lnTo>
                  <a:lnTo>
                    <a:pt x="103" y="111"/>
                  </a:lnTo>
                  <a:lnTo>
                    <a:pt x="102" y="114"/>
                  </a:lnTo>
                  <a:lnTo>
                    <a:pt x="113" y="114"/>
                  </a:lnTo>
                  <a:lnTo>
                    <a:pt x="113" y="108"/>
                  </a:lnTo>
                  <a:lnTo>
                    <a:pt x="116" y="108"/>
                  </a:lnTo>
                  <a:lnTo>
                    <a:pt x="121" y="108"/>
                  </a:lnTo>
                  <a:lnTo>
                    <a:pt x="123" y="107"/>
                  </a:lnTo>
                  <a:lnTo>
                    <a:pt x="128" y="105"/>
                  </a:lnTo>
                  <a:lnTo>
                    <a:pt x="128" y="104"/>
                  </a:lnTo>
                  <a:lnTo>
                    <a:pt x="131" y="101"/>
                  </a:lnTo>
                  <a:lnTo>
                    <a:pt x="131" y="97"/>
                  </a:lnTo>
                  <a:lnTo>
                    <a:pt x="131" y="94"/>
                  </a:lnTo>
                  <a:lnTo>
                    <a:pt x="132" y="89"/>
                  </a:lnTo>
                  <a:lnTo>
                    <a:pt x="138" y="89"/>
                  </a:lnTo>
                  <a:lnTo>
                    <a:pt x="148" y="76"/>
                  </a:lnTo>
                  <a:lnTo>
                    <a:pt x="158" y="62"/>
                  </a:lnTo>
                  <a:lnTo>
                    <a:pt x="158" y="56"/>
                  </a:lnTo>
                  <a:lnTo>
                    <a:pt x="158" y="50"/>
                  </a:lnTo>
                  <a:lnTo>
                    <a:pt x="161" y="49"/>
                  </a:lnTo>
                  <a:lnTo>
                    <a:pt x="162" y="48"/>
                  </a:lnTo>
                  <a:lnTo>
                    <a:pt x="164" y="45"/>
                  </a:lnTo>
                  <a:lnTo>
                    <a:pt x="164" y="43"/>
                  </a:lnTo>
                  <a:lnTo>
                    <a:pt x="162" y="40"/>
                  </a:lnTo>
                  <a:lnTo>
                    <a:pt x="159" y="39"/>
                  </a:lnTo>
                  <a:lnTo>
                    <a:pt x="155" y="36"/>
                  </a:lnTo>
                  <a:lnTo>
                    <a:pt x="157" y="35"/>
                  </a:lnTo>
                  <a:lnTo>
                    <a:pt x="158" y="33"/>
                  </a:lnTo>
                  <a:lnTo>
                    <a:pt x="162" y="32"/>
                  </a:lnTo>
                  <a:lnTo>
                    <a:pt x="162" y="23"/>
                  </a:lnTo>
                  <a:lnTo>
                    <a:pt x="161" y="14"/>
                  </a:lnTo>
                  <a:lnTo>
                    <a:pt x="165" y="12"/>
                  </a:lnTo>
                  <a:lnTo>
                    <a:pt x="168" y="9"/>
                  </a:lnTo>
                  <a:lnTo>
                    <a:pt x="170" y="7"/>
                  </a:lnTo>
                  <a:lnTo>
                    <a:pt x="168" y="4"/>
                  </a:lnTo>
                  <a:lnTo>
                    <a:pt x="168" y="3"/>
                  </a:lnTo>
                  <a:lnTo>
                    <a:pt x="168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Freeform 12"/>
            <p:cNvSpPr>
              <a:spLocks/>
            </p:cNvSpPr>
            <p:nvPr/>
          </p:nvSpPr>
          <p:spPr bwMode="auto">
            <a:xfrm>
              <a:off x="4916" y="2235"/>
              <a:ext cx="42" cy="72"/>
            </a:xfrm>
            <a:custGeom>
              <a:avLst/>
              <a:gdLst>
                <a:gd name="T0" fmla="*/ 20 w 42"/>
                <a:gd name="T1" fmla="*/ 0 h 72"/>
                <a:gd name="T2" fmla="*/ 23 w 42"/>
                <a:gd name="T3" fmla="*/ 1 h 72"/>
                <a:gd name="T4" fmla="*/ 26 w 42"/>
                <a:gd name="T5" fmla="*/ 6 h 72"/>
                <a:gd name="T6" fmla="*/ 28 w 42"/>
                <a:gd name="T7" fmla="*/ 9 h 72"/>
                <a:gd name="T8" fmla="*/ 36 w 42"/>
                <a:gd name="T9" fmla="*/ 13 h 72"/>
                <a:gd name="T10" fmla="*/ 33 w 42"/>
                <a:gd name="T11" fmla="*/ 20 h 72"/>
                <a:gd name="T12" fmla="*/ 39 w 42"/>
                <a:gd name="T13" fmla="*/ 23 h 72"/>
                <a:gd name="T14" fmla="*/ 42 w 42"/>
                <a:gd name="T15" fmla="*/ 27 h 72"/>
                <a:gd name="T16" fmla="*/ 36 w 42"/>
                <a:gd name="T17" fmla="*/ 33 h 72"/>
                <a:gd name="T18" fmla="*/ 35 w 42"/>
                <a:gd name="T19" fmla="*/ 45 h 72"/>
                <a:gd name="T20" fmla="*/ 33 w 42"/>
                <a:gd name="T21" fmla="*/ 56 h 72"/>
                <a:gd name="T22" fmla="*/ 28 w 42"/>
                <a:gd name="T23" fmla="*/ 65 h 72"/>
                <a:gd name="T24" fmla="*/ 17 w 42"/>
                <a:gd name="T25" fmla="*/ 69 h 72"/>
                <a:gd name="T26" fmla="*/ 16 w 42"/>
                <a:gd name="T27" fmla="*/ 66 h 72"/>
                <a:gd name="T28" fmla="*/ 19 w 42"/>
                <a:gd name="T29" fmla="*/ 63 h 72"/>
                <a:gd name="T30" fmla="*/ 15 w 42"/>
                <a:gd name="T31" fmla="*/ 65 h 72"/>
                <a:gd name="T32" fmla="*/ 12 w 42"/>
                <a:gd name="T33" fmla="*/ 66 h 72"/>
                <a:gd name="T34" fmla="*/ 12 w 42"/>
                <a:gd name="T35" fmla="*/ 52 h 72"/>
                <a:gd name="T36" fmla="*/ 16 w 42"/>
                <a:gd name="T37" fmla="*/ 42 h 72"/>
                <a:gd name="T38" fmla="*/ 20 w 42"/>
                <a:gd name="T39" fmla="*/ 32 h 72"/>
                <a:gd name="T40" fmla="*/ 19 w 42"/>
                <a:gd name="T41" fmla="*/ 26 h 72"/>
                <a:gd name="T42" fmla="*/ 15 w 42"/>
                <a:gd name="T43" fmla="*/ 26 h 72"/>
                <a:gd name="T44" fmla="*/ 16 w 42"/>
                <a:gd name="T45" fmla="*/ 27 h 72"/>
                <a:gd name="T46" fmla="*/ 13 w 42"/>
                <a:gd name="T47" fmla="*/ 39 h 72"/>
                <a:gd name="T48" fmla="*/ 10 w 42"/>
                <a:gd name="T49" fmla="*/ 39 h 72"/>
                <a:gd name="T50" fmla="*/ 7 w 42"/>
                <a:gd name="T51" fmla="*/ 37 h 72"/>
                <a:gd name="T52" fmla="*/ 3 w 42"/>
                <a:gd name="T53" fmla="*/ 32 h 72"/>
                <a:gd name="T54" fmla="*/ 4 w 42"/>
                <a:gd name="T55" fmla="*/ 29 h 72"/>
                <a:gd name="T56" fmla="*/ 9 w 42"/>
                <a:gd name="T57" fmla="*/ 30 h 72"/>
                <a:gd name="T58" fmla="*/ 3 w 42"/>
                <a:gd name="T59" fmla="*/ 20 h 72"/>
                <a:gd name="T60" fmla="*/ 0 w 42"/>
                <a:gd name="T61" fmla="*/ 16 h 72"/>
                <a:gd name="T62" fmla="*/ 3 w 42"/>
                <a:gd name="T63" fmla="*/ 12 h 72"/>
                <a:gd name="T64" fmla="*/ 6 w 42"/>
                <a:gd name="T65" fmla="*/ 12 h 72"/>
                <a:gd name="T66" fmla="*/ 10 w 42"/>
                <a:gd name="T67" fmla="*/ 12 h 72"/>
                <a:gd name="T68" fmla="*/ 16 w 42"/>
                <a:gd name="T69" fmla="*/ 0 h 7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" h="72">
                  <a:moveTo>
                    <a:pt x="16" y="0"/>
                  </a:moveTo>
                  <a:lnTo>
                    <a:pt x="20" y="0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5" y="3"/>
                  </a:lnTo>
                  <a:lnTo>
                    <a:pt x="26" y="6"/>
                  </a:lnTo>
                  <a:lnTo>
                    <a:pt x="26" y="7"/>
                  </a:lnTo>
                  <a:lnTo>
                    <a:pt x="28" y="9"/>
                  </a:lnTo>
                  <a:lnTo>
                    <a:pt x="36" y="9"/>
                  </a:lnTo>
                  <a:lnTo>
                    <a:pt x="36" y="13"/>
                  </a:lnTo>
                  <a:lnTo>
                    <a:pt x="36" y="14"/>
                  </a:lnTo>
                  <a:lnTo>
                    <a:pt x="33" y="20"/>
                  </a:lnTo>
                  <a:lnTo>
                    <a:pt x="39" y="20"/>
                  </a:lnTo>
                  <a:lnTo>
                    <a:pt x="39" y="23"/>
                  </a:lnTo>
                  <a:lnTo>
                    <a:pt x="40" y="26"/>
                  </a:lnTo>
                  <a:lnTo>
                    <a:pt x="42" y="27"/>
                  </a:lnTo>
                  <a:lnTo>
                    <a:pt x="42" y="30"/>
                  </a:lnTo>
                  <a:lnTo>
                    <a:pt x="36" y="33"/>
                  </a:lnTo>
                  <a:lnTo>
                    <a:pt x="35" y="39"/>
                  </a:lnTo>
                  <a:lnTo>
                    <a:pt x="35" y="45"/>
                  </a:lnTo>
                  <a:lnTo>
                    <a:pt x="35" y="49"/>
                  </a:lnTo>
                  <a:lnTo>
                    <a:pt x="33" y="56"/>
                  </a:lnTo>
                  <a:lnTo>
                    <a:pt x="32" y="59"/>
                  </a:lnTo>
                  <a:lnTo>
                    <a:pt x="28" y="65"/>
                  </a:lnTo>
                  <a:lnTo>
                    <a:pt x="22" y="72"/>
                  </a:lnTo>
                  <a:lnTo>
                    <a:pt x="17" y="69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9" y="65"/>
                  </a:lnTo>
                  <a:lnTo>
                    <a:pt x="19" y="63"/>
                  </a:lnTo>
                  <a:lnTo>
                    <a:pt x="16" y="63"/>
                  </a:lnTo>
                  <a:lnTo>
                    <a:pt x="15" y="65"/>
                  </a:lnTo>
                  <a:lnTo>
                    <a:pt x="13" y="66"/>
                  </a:lnTo>
                  <a:lnTo>
                    <a:pt x="12" y="66"/>
                  </a:lnTo>
                  <a:lnTo>
                    <a:pt x="12" y="55"/>
                  </a:lnTo>
                  <a:lnTo>
                    <a:pt x="12" y="52"/>
                  </a:lnTo>
                  <a:lnTo>
                    <a:pt x="13" y="49"/>
                  </a:lnTo>
                  <a:lnTo>
                    <a:pt x="16" y="42"/>
                  </a:lnTo>
                  <a:lnTo>
                    <a:pt x="22" y="33"/>
                  </a:lnTo>
                  <a:lnTo>
                    <a:pt x="20" y="32"/>
                  </a:lnTo>
                  <a:lnTo>
                    <a:pt x="19" y="30"/>
                  </a:lnTo>
                  <a:lnTo>
                    <a:pt x="19" y="26"/>
                  </a:lnTo>
                  <a:lnTo>
                    <a:pt x="16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27"/>
                  </a:lnTo>
                  <a:lnTo>
                    <a:pt x="16" y="39"/>
                  </a:lnTo>
                  <a:lnTo>
                    <a:pt x="13" y="39"/>
                  </a:lnTo>
                  <a:lnTo>
                    <a:pt x="12" y="39"/>
                  </a:lnTo>
                  <a:lnTo>
                    <a:pt x="10" y="39"/>
                  </a:lnTo>
                  <a:lnTo>
                    <a:pt x="9" y="39"/>
                  </a:lnTo>
                  <a:lnTo>
                    <a:pt x="7" y="37"/>
                  </a:lnTo>
                  <a:lnTo>
                    <a:pt x="6" y="36"/>
                  </a:lnTo>
                  <a:lnTo>
                    <a:pt x="3" y="32"/>
                  </a:lnTo>
                  <a:lnTo>
                    <a:pt x="3" y="29"/>
                  </a:lnTo>
                  <a:lnTo>
                    <a:pt x="4" y="29"/>
                  </a:lnTo>
                  <a:lnTo>
                    <a:pt x="6" y="29"/>
                  </a:lnTo>
                  <a:lnTo>
                    <a:pt x="9" y="30"/>
                  </a:lnTo>
                  <a:lnTo>
                    <a:pt x="4" y="23"/>
                  </a:lnTo>
                  <a:lnTo>
                    <a:pt x="3" y="20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2" y="14"/>
                  </a:lnTo>
                  <a:lnTo>
                    <a:pt x="3" y="12"/>
                  </a:lnTo>
                  <a:lnTo>
                    <a:pt x="3" y="9"/>
                  </a:lnTo>
                  <a:lnTo>
                    <a:pt x="6" y="12"/>
                  </a:lnTo>
                  <a:lnTo>
                    <a:pt x="9" y="12"/>
                  </a:lnTo>
                  <a:lnTo>
                    <a:pt x="10" y="12"/>
                  </a:lnTo>
                  <a:lnTo>
                    <a:pt x="12" y="12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4745" y="2442"/>
              <a:ext cx="30" cy="72"/>
            </a:xfrm>
            <a:custGeom>
              <a:avLst/>
              <a:gdLst>
                <a:gd name="T0" fmla="*/ 21 w 30"/>
                <a:gd name="T1" fmla="*/ 0 h 72"/>
                <a:gd name="T2" fmla="*/ 30 w 30"/>
                <a:gd name="T3" fmla="*/ 0 h 72"/>
                <a:gd name="T4" fmla="*/ 29 w 30"/>
                <a:gd name="T5" fmla="*/ 19 h 72"/>
                <a:gd name="T6" fmla="*/ 26 w 30"/>
                <a:gd name="T7" fmla="*/ 38 h 72"/>
                <a:gd name="T8" fmla="*/ 20 w 30"/>
                <a:gd name="T9" fmla="*/ 55 h 72"/>
                <a:gd name="T10" fmla="*/ 17 w 30"/>
                <a:gd name="T11" fmla="*/ 64 h 72"/>
                <a:gd name="T12" fmla="*/ 14 w 30"/>
                <a:gd name="T13" fmla="*/ 72 h 72"/>
                <a:gd name="T14" fmla="*/ 8 w 30"/>
                <a:gd name="T15" fmla="*/ 72 h 72"/>
                <a:gd name="T16" fmla="*/ 4 w 30"/>
                <a:gd name="T17" fmla="*/ 65 h 72"/>
                <a:gd name="T18" fmla="*/ 1 w 30"/>
                <a:gd name="T19" fmla="*/ 58 h 72"/>
                <a:gd name="T20" fmla="*/ 0 w 30"/>
                <a:gd name="T21" fmla="*/ 55 h 72"/>
                <a:gd name="T22" fmla="*/ 0 w 30"/>
                <a:gd name="T23" fmla="*/ 51 h 72"/>
                <a:gd name="T24" fmla="*/ 1 w 30"/>
                <a:gd name="T25" fmla="*/ 46 h 72"/>
                <a:gd name="T26" fmla="*/ 3 w 30"/>
                <a:gd name="T27" fmla="*/ 39 h 72"/>
                <a:gd name="T28" fmla="*/ 6 w 30"/>
                <a:gd name="T29" fmla="*/ 29 h 72"/>
                <a:gd name="T30" fmla="*/ 11 w 30"/>
                <a:gd name="T31" fmla="*/ 19 h 72"/>
                <a:gd name="T32" fmla="*/ 17 w 30"/>
                <a:gd name="T33" fmla="*/ 10 h 72"/>
                <a:gd name="T34" fmla="*/ 21 w 30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" h="72">
                  <a:moveTo>
                    <a:pt x="21" y="0"/>
                  </a:moveTo>
                  <a:lnTo>
                    <a:pt x="30" y="0"/>
                  </a:lnTo>
                  <a:lnTo>
                    <a:pt x="29" y="19"/>
                  </a:lnTo>
                  <a:lnTo>
                    <a:pt x="26" y="38"/>
                  </a:lnTo>
                  <a:lnTo>
                    <a:pt x="20" y="55"/>
                  </a:lnTo>
                  <a:lnTo>
                    <a:pt x="17" y="64"/>
                  </a:lnTo>
                  <a:lnTo>
                    <a:pt x="14" y="72"/>
                  </a:lnTo>
                  <a:lnTo>
                    <a:pt x="8" y="72"/>
                  </a:lnTo>
                  <a:lnTo>
                    <a:pt x="4" y="65"/>
                  </a:lnTo>
                  <a:lnTo>
                    <a:pt x="1" y="58"/>
                  </a:lnTo>
                  <a:lnTo>
                    <a:pt x="0" y="55"/>
                  </a:lnTo>
                  <a:lnTo>
                    <a:pt x="0" y="51"/>
                  </a:lnTo>
                  <a:lnTo>
                    <a:pt x="1" y="46"/>
                  </a:lnTo>
                  <a:lnTo>
                    <a:pt x="3" y="39"/>
                  </a:lnTo>
                  <a:lnTo>
                    <a:pt x="6" y="29"/>
                  </a:lnTo>
                  <a:lnTo>
                    <a:pt x="11" y="19"/>
                  </a:lnTo>
                  <a:lnTo>
                    <a:pt x="17" y="10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1077" y="2484"/>
              <a:ext cx="179" cy="81"/>
            </a:xfrm>
            <a:custGeom>
              <a:avLst/>
              <a:gdLst>
                <a:gd name="T0" fmla="*/ 55 w 179"/>
                <a:gd name="T1" fmla="*/ 3 h 81"/>
                <a:gd name="T2" fmla="*/ 81 w 179"/>
                <a:gd name="T3" fmla="*/ 7 h 81"/>
                <a:gd name="T4" fmla="*/ 88 w 179"/>
                <a:gd name="T5" fmla="*/ 12 h 81"/>
                <a:gd name="T6" fmla="*/ 91 w 179"/>
                <a:gd name="T7" fmla="*/ 19 h 81"/>
                <a:gd name="T8" fmla="*/ 95 w 179"/>
                <a:gd name="T9" fmla="*/ 23 h 81"/>
                <a:gd name="T10" fmla="*/ 102 w 179"/>
                <a:gd name="T11" fmla="*/ 22 h 81"/>
                <a:gd name="T12" fmla="*/ 111 w 179"/>
                <a:gd name="T13" fmla="*/ 25 h 81"/>
                <a:gd name="T14" fmla="*/ 128 w 179"/>
                <a:gd name="T15" fmla="*/ 35 h 81"/>
                <a:gd name="T16" fmla="*/ 137 w 179"/>
                <a:gd name="T17" fmla="*/ 40 h 81"/>
                <a:gd name="T18" fmla="*/ 137 w 179"/>
                <a:gd name="T19" fmla="*/ 45 h 81"/>
                <a:gd name="T20" fmla="*/ 146 w 179"/>
                <a:gd name="T21" fmla="*/ 46 h 81"/>
                <a:gd name="T22" fmla="*/ 157 w 179"/>
                <a:gd name="T23" fmla="*/ 61 h 81"/>
                <a:gd name="T24" fmla="*/ 167 w 179"/>
                <a:gd name="T25" fmla="*/ 62 h 81"/>
                <a:gd name="T26" fmla="*/ 179 w 179"/>
                <a:gd name="T27" fmla="*/ 72 h 81"/>
                <a:gd name="T28" fmla="*/ 121 w 179"/>
                <a:gd name="T29" fmla="*/ 81 h 81"/>
                <a:gd name="T30" fmla="*/ 123 w 179"/>
                <a:gd name="T31" fmla="*/ 61 h 81"/>
                <a:gd name="T32" fmla="*/ 108 w 179"/>
                <a:gd name="T33" fmla="*/ 53 h 81"/>
                <a:gd name="T34" fmla="*/ 105 w 179"/>
                <a:gd name="T35" fmla="*/ 48 h 81"/>
                <a:gd name="T36" fmla="*/ 105 w 179"/>
                <a:gd name="T37" fmla="*/ 43 h 81"/>
                <a:gd name="T38" fmla="*/ 105 w 179"/>
                <a:gd name="T39" fmla="*/ 39 h 81"/>
                <a:gd name="T40" fmla="*/ 101 w 179"/>
                <a:gd name="T41" fmla="*/ 38 h 81"/>
                <a:gd name="T42" fmla="*/ 89 w 179"/>
                <a:gd name="T43" fmla="*/ 39 h 81"/>
                <a:gd name="T44" fmla="*/ 82 w 179"/>
                <a:gd name="T45" fmla="*/ 36 h 81"/>
                <a:gd name="T46" fmla="*/ 74 w 179"/>
                <a:gd name="T47" fmla="*/ 25 h 81"/>
                <a:gd name="T48" fmla="*/ 71 w 179"/>
                <a:gd name="T49" fmla="*/ 25 h 81"/>
                <a:gd name="T50" fmla="*/ 66 w 179"/>
                <a:gd name="T51" fmla="*/ 25 h 81"/>
                <a:gd name="T52" fmla="*/ 61 w 179"/>
                <a:gd name="T53" fmla="*/ 19 h 81"/>
                <a:gd name="T54" fmla="*/ 55 w 179"/>
                <a:gd name="T55" fmla="*/ 20 h 81"/>
                <a:gd name="T56" fmla="*/ 49 w 179"/>
                <a:gd name="T57" fmla="*/ 16 h 81"/>
                <a:gd name="T58" fmla="*/ 45 w 179"/>
                <a:gd name="T59" fmla="*/ 10 h 81"/>
                <a:gd name="T60" fmla="*/ 39 w 179"/>
                <a:gd name="T61" fmla="*/ 10 h 81"/>
                <a:gd name="T62" fmla="*/ 30 w 179"/>
                <a:gd name="T63" fmla="*/ 9 h 81"/>
                <a:gd name="T64" fmla="*/ 19 w 179"/>
                <a:gd name="T65" fmla="*/ 19 h 81"/>
                <a:gd name="T66" fmla="*/ 13 w 179"/>
                <a:gd name="T67" fmla="*/ 28 h 81"/>
                <a:gd name="T68" fmla="*/ 6 w 179"/>
                <a:gd name="T69" fmla="*/ 29 h 81"/>
                <a:gd name="T70" fmla="*/ 0 w 179"/>
                <a:gd name="T71" fmla="*/ 30 h 81"/>
                <a:gd name="T72" fmla="*/ 9 w 179"/>
                <a:gd name="T73" fmla="*/ 13 h 81"/>
                <a:gd name="T74" fmla="*/ 16 w 179"/>
                <a:gd name="T75" fmla="*/ 4 h 81"/>
                <a:gd name="T76" fmla="*/ 27 w 179"/>
                <a:gd name="T77" fmla="*/ 0 h 8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9" h="81">
                  <a:moveTo>
                    <a:pt x="27" y="0"/>
                  </a:moveTo>
                  <a:lnTo>
                    <a:pt x="55" y="3"/>
                  </a:lnTo>
                  <a:lnTo>
                    <a:pt x="74" y="6"/>
                  </a:lnTo>
                  <a:lnTo>
                    <a:pt x="81" y="7"/>
                  </a:lnTo>
                  <a:lnTo>
                    <a:pt x="85" y="9"/>
                  </a:lnTo>
                  <a:lnTo>
                    <a:pt x="88" y="12"/>
                  </a:lnTo>
                  <a:lnTo>
                    <a:pt x="89" y="16"/>
                  </a:lnTo>
                  <a:lnTo>
                    <a:pt x="91" y="19"/>
                  </a:lnTo>
                  <a:lnTo>
                    <a:pt x="94" y="22"/>
                  </a:lnTo>
                  <a:lnTo>
                    <a:pt x="95" y="23"/>
                  </a:lnTo>
                  <a:lnTo>
                    <a:pt x="98" y="23"/>
                  </a:lnTo>
                  <a:lnTo>
                    <a:pt x="102" y="22"/>
                  </a:lnTo>
                  <a:lnTo>
                    <a:pt x="107" y="23"/>
                  </a:lnTo>
                  <a:lnTo>
                    <a:pt x="111" y="25"/>
                  </a:lnTo>
                  <a:lnTo>
                    <a:pt x="120" y="29"/>
                  </a:lnTo>
                  <a:lnTo>
                    <a:pt x="128" y="35"/>
                  </a:lnTo>
                  <a:lnTo>
                    <a:pt x="135" y="39"/>
                  </a:lnTo>
                  <a:lnTo>
                    <a:pt x="137" y="40"/>
                  </a:lnTo>
                  <a:lnTo>
                    <a:pt x="137" y="42"/>
                  </a:lnTo>
                  <a:lnTo>
                    <a:pt x="137" y="45"/>
                  </a:lnTo>
                  <a:lnTo>
                    <a:pt x="138" y="48"/>
                  </a:lnTo>
                  <a:lnTo>
                    <a:pt x="146" y="46"/>
                  </a:lnTo>
                  <a:lnTo>
                    <a:pt x="154" y="48"/>
                  </a:lnTo>
                  <a:lnTo>
                    <a:pt x="157" y="61"/>
                  </a:lnTo>
                  <a:lnTo>
                    <a:pt x="161" y="62"/>
                  </a:lnTo>
                  <a:lnTo>
                    <a:pt x="167" y="62"/>
                  </a:lnTo>
                  <a:lnTo>
                    <a:pt x="177" y="61"/>
                  </a:lnTo>
                  <a:lnTo>
                    <a:pt x="179" y="72"/>
                  </a:lnTo>
                  <a:lnTo>
                    <a:pt x="150" y="76"/>
                  </a:lnTo>
                  <a:lnTo>
                    <a:pt x="121" y="81"/>
                  </a:lnTo>
                  <a:lnTo>
                    <a:pt x="130" y="64"/>
                  </a:lnTo>
                  <a:lnTo>
                    <a:pt x="123" y="61"/>
                  </a:lnTo>
                  <a:lnTo>
                    <a:pt x="115" y="58"/>
                  </a:lnTo>
                  <a:lnTo>
                    <a:pt x="108" y="53"/>
                  </a:lnTo>
                  <a:lnTo>
                    <a:pt x="107" y="51"/>
                  </a:lnTo>
                  <a:lnTo>
                    <a:pt x="105" y="48"/>
                  </a:lnTo>
                  <a:lnTo>
                    <a:pt x="105" y="45"/>
                  </a:lnTo>
                  <a:lnTo>
                    <a:pt x="105" y="43"/>
                  </a:lnTo>
                  <a:lnTo>
                    <a:pt x="105" y="40"/>
                  </a:lnTo>
                  <a:lnTo>
                    <a:pt x="105" y="39"/>
                  </a:lnTo>
                  <a:lnTo>
                    <a:pt x="102" y="38"/>
                  </a:lnTo>
                  <a:lnTo>
                    <a:pt x="101" y="38"/>
                  </a:lnTo>
                  <a:lnTo>
                    <a:pt x="95" y="39"/>
                  </a:lnTo>
                  <a:lnTo>
                    <a:pt x="89" y="39"/>
                  </a:lnTo>
                  <a:lnTo>
                    <a:pt x="85" y="39"/>
                  </a:lnTo>
                  <a:lnTo>
                    <a:pt x="82" y="36"/>
                  </a:lnTo>
                  <a:lnTo>
                    <a:pt x="79" y="32"/>
                  </a:lnTo>
                  <a:lnTo>
                    <a:pt x="74" y="25"/>
                  </a:lnTo>
                  <a:lnTo>
                    <a:pt x="72" y="25"/>
                  </a:lnTo>
                  <a:lnTo>
                    <a:pt x="71" y="25"/>
                  </a:lnTo>
                  <a:lnTo>
                    <a:pt x="68" y="26"/>
                  </a:lnTo>
                  <a:lnTo>
                    <a:pt x="66" y="25"/>
                  </a:lnTo>
                  <a:lnTo>
                    <a:pt x="63" y="20"/>
                  </a:lnTo>
                  <a:lnTo>
                    <a:pt x="61" y="19"/>
                  </a:lnTo>
                  <a:lnTo>
                    <a:pt x="58" y="19"/>
                  </a:lnTo>
                  <a:lnTo>
                    <a:pt x="55" y="20"/>
                  </a:lnTo>
                  <a:lnTo>
                    <a:pt x="52" y="20"/>
                  </a:lnTo>
                  <a:lnTo>
                    <a:pt x="49" y="16"/>
                  </a:lnTo>
                  <a:lnTo>
                    <a:pt x="46" y="12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5" y="9"/>
                  </a:lnTo>
                  <a:lnTo>
                    <a:pt x="30" y="9"/>
                  </a:lnTo>
                  <a:lnTo>
                    <a:pt x="23" y="16"/>
                  </a:lnTo>
                  <a:lnTo>
                    <a:pt x="19" y="19"/>
                  </a:lnTo>
                  <a:lnTo>
                    <a:pt x="13" y="22"/>
                  </a:lnTo>
                  <a:lnTo>
                    <a:pt x="13" y="28"/>
                  </a:lnTo>
                  <a:lnTo>
                    <a:pt x="10" y="29"/>
                  </a:lnTo>
                  <a:lnTo>
                    <a:pt x="6" y="29"/>
                  </a:lnTo>
                  <a:lnTo>
                    <a:pt x="3" y="29"/>
                  </a:lnTo>
                  <a:lnTo>
                    <a:pt x="0" y="30"/>
                  </a:lnTo>
                  <a:lnTo>
                    <a:pt x="3" y="22"/>
                  </a:lnTo>
                  <a:lnTo>
                    <a:pt x="9" y="13"/>
                  </a:lnTo>
                  <a:lnTo>
                    <a:pt x="12" y="9"/>
                  </a:lnTo>
                  <a:lnTo>
                    <a:pt x="16" y="4"/>
                  </a:lnTo>
                  <a:lnTo>
                    <a:pt x="22" y="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4540" y="2565"/>
              <a:ext cx="49" cy="44"/>
            </a:xfrm>
            <a:custGeom>
              <a:avLst/>
              <a:gdLst>
                <a:gd name="T0" fmla="*/ 33 w 49"/>
                <a:gd name="T1" fmla="*/ 0 h 44"/>
                <a:gd name="T2" fmla="*/ 41 w 49"/>
                <a:gd name="T3" fmla="*/ 0 h 44"/>
                <a:gd name="T4" fmla="*/ 46 w 49"/>
                <a:gd name="T5" fmla="*/ 1 h 44"/>
                <a:gd name="T6" fmla="*/ 49 w 49"/>
                <a:gd name="T7" fmla="*/ 3 h 44"/>
                <a:gd name="T8" fmla="*/ 49 w 49"/>
                <a:gd name="T9" fmla="*/ 6 h 44"/>
                <a:gd name="T10" fmla="*/ 49 w 49"/>
                <a:gd name="T11" fmla="*/ 8 h 44"/>
                <a:gd name="T12" fmla="*/ 49 w 49"/>
                <a:gd name="T13" fmla="*/ 10 h 44"/>
                <a:gd name="T14" fmla="*/ 46 w 49"/>
                <a:gd name="T15" fmla="*/ 11 h 44"/>
                <a:gd name="T16" fmla="*/ 45 w 49"/>
                <a:gd name="T17" fmla="*/ 11 h 44"/>
                <a:gd name="T18" fmla="*/ 45 w 49"/>
                <a:gd name="T19" fmla="*/ 10 h 44"/>
                <a:gd name="T20" fmla="*/ 42 w 49"/>
                <a:gd name="T21" fmla="*/ 21 h 44"/>
                <a:gd name="T22" fmla="*/ 41 w 49"/>
                <a:gd name="T23" fmla="*/ 27 h 44"/>
                <a:gd name="T24" fmla="*/ 38 w 49"/>
                <a:gd name="T25" fmla="*/ 31 h 44"/>
                <a:gd name="T26" fmla="*/ 36 w 49"/>
                <a:gd name="T27" fmla="*/ 36 h 44"/>
                <a:gd name="T28" fmla="*/ 33 w 49"/>
                <a:gd name="T29" fmla="*/ 40 h 44"/>
                <a:gd name="T30" fmla="*/ 29 w 49"/>
                <a:gd name="T31" fmla="*/ 42 h 44"/>
                <a:gd name="T32" fmla="*/ 25 w 49"/>
                <a:gd name="T33" fmla="*/ 43 h 44"/>
                <a:gd name="T34" fmla="*/ 22 w 49"/>
                <a:gd name="T35" fmla="*/ 44 h 44"/>
                <a:gd name="T36" fmla="*/ 18 w 49"/>
                <a:gd name="T37" fmla="*/ 44 h 44"/>
                <a:gd name="T38" fmla="*/ 15 w 49"/>
                <a:gd name="T39" fmla="*/ 44 h 44"/>
                <a:gd name="T40" fmla="*/ 13 w 49"/>
                <a:gd name="T41" fmla="*/ 43 h 44"/>
                <a:gd name="T42" fmla="*/ 9 w 49"/>
                <a:gd name="T43" fmla="*/ 40 h 44"/>
                <a:gd name="T44" fmla="*/ 6 w 49"/>
                <a:gd name="T45" fmla="*/ 37 h 44"/>
                <a:gd name="T46" fmla="*/ 3 w 49"/>
                <a:gd name="T47" fmla="*/ 29 h 44"/>
                <a:gd name="T48" fmla="*/ 0 w 49"/>
                <a:gd name="T49" fmla="*/ 19 h 44"/>
                <a:gd name="T50" fmla="*/ 16 w 49"/>
                <a:gd name="T51" fmla="*/ 7 h 44"/>
                <a:gd name="T52" fmla="*/ 26 w 49"/>
                <a:gd name="T53" fmla="*/ 3 h 44"/>
                <a:gd name="T54" fmla="*/ 31 w 49"/>
                <a:gd name="T55" fmla="*/ 0 h 44"/>
                <a:gd name="T56" fmla="*/ 33 w 49"/>
                <a:gd name="T57" fmla="*/ 0 h 44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49" h="44">
                  <a:moveTo>
                    <a:pt x="33" y="0"/>
                  </a:moveTo>
                  <a:lnTo>
                    <a:pt x="41" y="0"/>
                  </a:lnTo>
                  <a:lnTo>
                    <a:pt x="46" y="1"/>
                  </a:lnTo>
                  <a:lnTo>
                    <a:pt x="49" y="3"/>
                  </a:lnTo>
                  <a:lnTo>
                    <a:pt x="49" y="6"/>
                  </a:lnTo>
                  <a:lnTo>
                    <a:pt x="49" y="8"/>
                  </a:lnTo>
                  <a:lnTo>
                    <a:pt x="49" y="10"/>
                  </a:lnTo>
                  <a:lnTo>
                    <a:pt x="46" y="11"/>
                  </a:lnTo>
                  <a:lnTo>
                    <a:pt x="45" y="11"/>
                  </a:lnTo>
                  <a:lnTo>
                    <a:pt x="45" y="10"/>
                  </a:lnTo>
                  <a:lnTo>
                    <a:pt x="42" y="21"/>
                  </a:lnTo>
                  <a:lnTo>
                    <a:pt x="41" y="27"/>
                  </a:lnTo>
                  <a:lnTo>
                    <a:pt x="38" y="31"/>
                  </a:lnTo>
                  <a:lnTo>
                    <a:pt x="36" y="36"/>
                  </a:lnTo>
                  <a:lnTo>
                    <a:pt x="33" y="40"/>
                  </a:lnTo>
                  <a:lnTo>
                    <a:pt x="29" y="42"/>
                  </a:lnTo>
                  <a:lnTo>
                    <a:pt x="25" y="43"/>
                  </a:lnTo>
                  <a:lnTo>
                    <a:pt x="22" y="44"/>
                  </a:lnTo>
                  <a:lnTo>
                    <a:pt x="18" y="44"/>
                  </a:lnTo>
                  <a:lnTo>
                    <a:pt x="15" y="44"/>
                  </a:lnTo>
                  <a:lnTo>
                    <a:pt x="13" y="43"/>
                  </a:lnTo>
                  <a:lnTo>
                    <a:pt x="9" y="40"/>
                  </a:lnTo>
                  <a:lnTo>
                    <a:pt x="6" y="37"/>
                  </a:lnTo>
                  <a:lnTo>
                    <a:pt x="3" y="29"/>
                  </a:lnTo>
                  <a:lnTo>
                    <a:pt x="0" y="19"/>
                  </a:lnTo>
                  <a:lnTo>
                    <a:pt x="16" y="7"/>
                  </a:lnTo>
                  <a:lnTo>
                    <a:pt x="26" y="3"/>
                  </a:lnTo>
                  <a:lnTo>
                    <a:pt x="31" y="0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1182" y="2589"/>
              <a:ext cx="41" cy="20"/>
            </a:xfrm>
            <a:custGeom>
              <a:avLst/>
              <a:gdLst>
                <a:gd name="T0" fmla="*/ 5 w 41"/>
                <a:gd name="T1" fmla="*/ 0 h 20"/>
                <a:gd name="T2" fmla="*/ 12 w 41"/>
                <a:gd name="T3" fmla="*/ 0 h 20"/>
                <a:gd name="T4" fmla="*/ 19 w 41"/>
                <a:gd name="T5" fmla="*/ 0 h 20"/>
                <a:gd name="T6" fmla="*/ 26 w 41"/>
                <a:gd name="T7" fmla="*/ 2 h 20"/>
                <a:gd name="T8" fmla="*/ 33 w 41"/>
                <a:gd name="T9" fmla="*/ 3 h 20"/>
                <a:gd name="T10" fmla="*/ 33 w 41"/>
                <a:gd name="T11" fmla="*/ 9 h 20"/>
                <a:gd name="T12" fmla="*/ 38 w 41"/>
                <a:gd name="T13" fmla="*/ 9 h 20"/>
                <a:gd name="T14" fmla="*/ 39 w 41"/>
                <a:gd name="T15" fmla="*/ 9 h 20"/>
                <a:gd name="T16" fmla="*/ 41 w 41"/>
                <a:gd name="T17" fmla="*/ 10 h 20"/>
                <a:gd name="T18" fmla="*/ 41 w 41"/>
                <a:gd name="T19" fmla="*/ 12 h 20"/>
                <a:gd name="T20" fmla="*/ 38 w 41"/>
                <a:gd name="T21" fmla="*/ 15 h 20"/>
                <a:gd name="T22" fmla="*/ 35 w 41"/>
                <a:gd name="T23" fmla="*/ 18 h 20"/>
                <a:gd name="T24" fmla="*/ 29 w 41"/>
                <a:gd name="T25" fmla="*/ 19 h 20"/>
                <a:gd name="T26" fmla="*/ 25 w 41"/>
                <a:gd name="T27" fmla="*/ 20 h 20"/>
                <a:gd name="T28" fmla="*/ 19 w 41"/>
                <a:gd name="T29" fmla="*/ 19 h 20"/>
                <a:gd name="T30" fmla="*/ 19 w 41"/>
                <a:gd name="T31" fmla="*/ 18 h 20"/>
                <a:gd name="T32" fmla="*/ 15 w 41"/>
                <a:gd name="T33" fmla="*/ 15 h 20"/>
                <a:gd name="T34" fmla="*/ 9 w 41"/>
                <a:gd name="T35" fmla="*/ 13 h 20"/>
                <a:gd name="T36" fmla="*/ 5 w 41"/>
                <a:gd name="T37" fmla="*/ 10 h 20"/>
                <a:gd name="T38" fmla="*/ 0 w 41"/>
                <a:gd name="T39" fmla="*/ 9 h 20"/>
                <a:gd name="T40" fmla="*/ 5 w 41"/>
                <a:gd name="T41" fmla="*/ 0 h 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41" h="20">
                  <a:moveTo>
                    <a:pt x="5" y="0"/>
                  </a:moveTo>
                  <a:lnTo>
                    <a:pt x="12" y="0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3"/>
                  </a:lnTo>
                  <a:lnTo>
                    <a:pt x="33" y="9"/>
                  </a:lnTo>
                  <a:lnTo>
                    <a:pt x="38" y="9"/>
                  </a:lnTo>
                  <a:lnTo>
                    <a:pt x="39" y="9"/>
                  </a:lnTo>
                  <a:lnTo>
                    <a:pt x="41" y="10"/>
                  </a:lnTo>
                  <a:lnTo>
                    <a:pt x="41" y="12"/>
                  </a:lnTo>
                  <a:lnTo>
                    <a:pt x="38" y="15"/>
                  </a:lnTo>
                  <a:lnTo>
                    <a:pt x="35" y="18"/>
                  </a:lnTo>
                  <a:lnTo>
                    <a:pt x="29" y="19"/>
                  </a:lnTo>
                  <a:lnTo>
                    <a:pt x="25" y="20"/>
                  </a:lnTo>
                  <a:lnTo>
                    <a:pt x="19" y="19"/>
                  </a:lnTo>
                  <a:lnTo>
                    <a:pt x="19" y="18"/>
                  </a:lnTo>
                  <a:lnTo>
                    <a:pt x="15" y="15"/>
                  </a:lnTo>
                  <a:lnTo>
                    <a:pt x="9" y="13"/>
                  </a:lnTo>
                  <a:lnTo>
                    <a:pt x="5" y="10"/>
                  </a:lnTo>
                  <a:lnTo>
                    <a:pt x="0" y="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739" y="2595"/>
              <a:ext cx="81" cy="135"/>
            </a:xfrm>
            <a:custGeom>
              <a:avLst/>
              <a:gdLst>
                <a:gd name="T0" fmla="*/ 7 w 81"/>
                <a:gd name="T1" fmla="*/ 59 h 135"/>
                <a:gd name="T2" fmla="*/ 14 w 81"/>
                <a:gd name="T3" fmla="*/ 58 h 135"/>
                <a:gd name="T4" fmla="*/ 13 w 81"/>
                <a:gd name="T5" fmla="*/ 52 h 135"/>
                <a:gd name="T6" fmla="*/ 12 w 81"/>
                <a:gd name="T7" fmla="*/ 48 h 135"/>
                <a:gd name="T8" fmla="*/ 17 w 81"/>
                <a:gd name="T9" fmla="*/ 42 h 135"/>
                <a:gd name="T10" fmla="*/ 17 w 81"/>
                <a:gd name="T11" fmla="*/ 12 h 135"/>
                <a:gd name="T12" fmla="*/ 25 w 81"/>
                <a:gd name="T13" fmla="*/ 1 h 135"/>
                <a:gd name="T14" fmla="*/ 33 w 81"/>
                <a:gd name="T15" fmla="*/ 6 h 135"/>
                <a:gd name="T16" fmla="*/ 39 w 81"/>
                <a:gd name="T17" fmla="*/ 6 h 135"/>
                <a:gd name="T18" fmla="*/ 43 w 81"/>
                <a:gd name="T19" fmla="*/ 3 h 135"/>
                <a:gd name="T20" fmla="*/ 48 w 81"/>
                <a:gd name="T21" fmla="*/ 0 h 135"/>
                <a:gd name="T22" fmla="*/ 45 w 81"/>
                <a:gd name="T23" fmla="*/ 12 h 135"/>
                <a:gd name="T24" fmla="*/ 43 w 81"/>
                <a:gd name="T25" fmla="*/ 22 h 135"/>
                <a:gd name="T26" fmla="*/ 49 w 81"/>
                <a:gd name="T27" fmla="*/ 30 h 135"/>
                <a:gd name="T28" fmla="*/ 53 w 81"/>
                <a:gd name="T29" fmla="*/ 37 h 135"/>
                <a:gd name="T30" fmla="*/ 48 w 81"/>
                <a:gd name="T31" fmla="*/ 45 h 135"/>
                <a:gd name="T32" fmla="*/ 37 w 81"/>
                <a:gd name="T33" fmla="*/ 59 h 135"/>
                <a:gd name="T34" fmla="*/ 30 w 81"/>
                <a:gd name="T35" fmla="*/ 66 h 135"/>
                <a:gd name="T36" fmla="*/ 32 w 81"/>
                <a:gd name="T37" fmla="*/ 69 h 135"/>
                <a:gd name="T38" fmla="*/ 33 w 81"/>
                <a:gd name="T39" fmla="*/ 76 h 135"/>
                <a:gd name="T40" fmla="*/ 30 w 81"/>
                <a:gd name="T41" fmla="*/ 81 h 135"/>
                <a:gd name="T42" fmla="*/ 33 w 81"/>
                <a:gd name="T43" fmla="*/ 88 h 135"/>
                <a:gd name="T44" fmla="*/ 33 w 81"/>
                <a:gd name="T45" fmla="*/ 88 h 135"/>
                <a:gd name="T46" fmla="*/ 35 w 81"/>
                <a:gd name="T47" fmla="*/ 95 h 135"/>
                <a:gd name="T48" fmla="*/ 43 w 81"/>
                <a:gd name="T49" fmla="*/ 101 h 135"/>
                <a:gd name="T50" fmla="*/ 53 w 81"/>
                <a:gd name="T51" fmla="*/ 98 h 135"/>
                <a:gd name="T52" fmla="*/ 61 w 81"/>
                <a:gd name="T53" fmla="*/ 105 h 135"/>
                <a:gd name="T54" fmla="*/ 73 w 81"/>
                <a:gd name="T55" fmla="*/ 108 h 135"/>
                <a:gd name="T56" fmla="*/ 81 w 81"/>
                <a:gd name="T57" fmla="*/ 127 h 135"/>
                <a:gd name="T58" fmla="*/ 78 w 81"/>
                <a:gd name="T59" fmla="*/ 130 h 135"/>
                <a:gd name="T60" fmla="*/ 78 w 81"/>
                <a:gd name="T61" fmla="*/ 135 h 135"/>
                <a:gd name="T62" fmla="*/ 73 w 81"/>
                <a:gd name="T63" fmla="*/ 132 h 135"/>
                <a:gd name="T64" fmla="*/ 65 w 81"/>
                <a:gd name="T65" fmla="*/ 121 h 135"/>
                <a:gd name="T66" fmla="*/ 55 w 81"/>
                <a:gd name="T67" fmla="*/ 111 h 135"/>
                <a:gd name="T68" fmla="*/ 53 w 81"/>
                <a:gd name="T69" fmla="*/ 112 h 135"/>
                <a:gd name="T70" fmla="*/ 46 w 81"/>
                <a:gd name="T71" fmla="*/ 114 h 135"/>
                <a:gd name="T72" fmla="*/ 42 w 81"/>
                <a:gd name="T73" fmla="*/ 112 h 135"/>
                <a:gd name="T74" fmla="*/ 36 w 81"/>
                <a:gd name="T75" fmla="*/ 112 h 135"/>
                <a:gd name="T76" fmla="*/ 22 w 81"/>
                <a:gd name="T77" fmla="*/ 108 h 135"/>
                <a:gd name="T78" fmla="*/ 19 w 81"/>
                <a:gd name="T79" fmla="*/ 99 h 135"/>
                <a:gd name="T80" fmla="*/ 22 w 81"/>
                <a:gd name="T81" fmla="*/ 85 h 135"/>
                <a:gd name="T82" fmla="*/ 19 w 81"/>
                <a:gd name="T83" fmla="*/ 86 h 135"/>
                <a:gd name="T84" fmla="*/ 16 w 81"/>
                <a:gd name="T85" fmla="*/ 89 h 135"/>
                <a:gd name="T86" fmla="*/ 10 w 81"/>
                <a:gd name="T87" fmla="*/ 81 h 135"/>
                <a:gd name="T88" fmla="*/ 3 w 81"/>
                <a:gd name="T89" fmla="*/ 66 h 135"/>
                <a:gd name="T90" fmla="*/ 1 w 81"/>
                <a:gd name="T91" fmla="*/ 63 h 135"/>
                <a:gd name="T92" fmla="*/ 1 w 81"/>
                <a:gd name="T93" fmla="*/ 59 h 135"/>
                <a:gd name="T94" fmla="*/ 9 w 81"/>
                <a:gd name="T95" fmla="*/ 58 h 13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81" h="135">
                  <a:moveTo>
                    <a:pt x="9" y="58"/>
                  </a:moveTo>
                  <a:lnTo>
                    <a:pt x="7" y="59"/>
                  </a:lnTo>
                  <a:lnTo>
                    <a:pt x="10" y="59"/>
                  </a:lnTo>
                  <a:lnTo>
                    <a:pt x="14" y="58"/>
                  </a:lnTo>
                  <a:lnTo>
                    <a:pt x="14" y="53"/>
                  </a:lnTo>
                  <a:lnTo>
                    <a:pt x="13" y="52"/>
                  </a:lnTo>
                  <a:lnTo>
                    <a:pt x="12" y="52"/>
                  </a:lnTo>
                  <a:lnTo>
                    <a:pt x="12" y="48"/>
                  </a:lnTo>
                  <a:lnTo>
                    <a:pt x="12" y="45"/>
                  </a:lnTo>
                  <a:lnTo>
                    <a:pt x="17" y="42"/>
                  </a:lnTo>
                  <a:lnTo>
                    <a:pt x="17" y="22"/>
                  </a:lnTo>
                  <a:lnTo>
                    <a:pt x="17" y="12"/>
                  </a:lnTo>
                  <a:lnTo>
                    <a:pt x="20" y="0"/>
                  </a:lnTo>
                  <a:lnTo>
                    <a:pt x="25" y="1"/>
                  </a:lnTo>
                  <a:lnTo>
                    <a:pt x="30" y="4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lnTo>
                    <a:pt x="43" y="3"/>
                  </a:lnTo>
                  <a:lnTo>
                    <a:pt x="45" y="1"/>
                  </a:lnTo>
                  <a:lnTo>
                    <a:pt x="48" y="0"/>
                  </a:lnTo>
                  <a:lnTo>
                    <a:pt x="46" y="6"/>
                  </a:lnTo>
                  <a:lnTo>
                    <a:pt x="45" y="12"/>
                  </a:lnTo>
                  <a:lnTo>
                    <a:pt x="43" y="17"/>
                  </a:lnTo>
                  <a:lnTo>
                    <a:pt x="43" y="22"/>
                  </a:lnTo>
                  <a:lnTo>
                    <a:pt x="45" y="25"/>
                  </a:lnTo>
                  <a:lnTo>
                    <a:pt x="49" y="30"/>
                  </a:lnTo>
                  <a:lnTo>
                    <a:pt x="52" y="36"/>
                  </a:lnTo>
                  <a:lnTo>
                    <a:pt x="53" y="37"/>
                  </a:lnTo>
                  <a:lnTo>
                    <a:pt x="53" y="39"/>
                  </a:lnTo>
                  <a:lnTo>
                    <a:pt x="48" y="45"/>
                  </a:lnTo>
                  <a:lnTo>
                    <a:pt x="42" y="52"/>
                  </a:lnTo>
                  <a:lnTo>
                    <a:pt x="37" y="59"/>
                  </a:lnTo>
                  <a:lnTo>
                    <a:pt x="33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2" y="69"/>
                  </a:lnTo>
                  <a:lnTo>
                    <a:pt x="33" y="73"/>
                  </a:lnTo>
                  <a:lnTo>
                    <a:pt x="33" y="76"/>
                  </a:lnTo>
                  <a:lnTo>
                    <a:pt x="33" y="78"/>
                  </a:lnTo>
                  <a:lnTo>
                    <a:pt x="30" y="81"/>
                  </a:lnTo>
                  <a:lnTo>
                    <a:pt x="32" y="85"/>
                  </a:lnTo>
                  <a:lnTo>
                    <a:pt x="33" y="88"/>
                  </a:lnTo>
                  <a:lnTo>
                    <a:pt x="33" y="89"/>
                  </a:lnTo>
                  <a:lnTo>
                    <a:pt x="33" y="88"/>
                  </a:lnTo>
                  <a:lnTo>
                    <a:pt x="35" y="91"/>
                  </a:lnTo>
                  <a:lnTo>
                    <a:pt x="35" y="95"/>
                  </a:lnTo>
                  <a:lnTo>
                    <a:pt x="36" y="102"/>
                  </a:lnTo>
                  <a:lnTo>
                    <a:pt x="43" y="101"/>
                  </a:lnTo>
                  <a:lnTo>
                    <a:pt x="48" y="99"/>
                  </a:lnTo>
                  <a:lnTo>
                    <a:pt x="53" y="98"/>
                  </a:lnTo>
                  <a:lnTo>
                    <a:pt x="61" y="96"/>
                  </a:lnTo>
                  <a:lnTo>
                    <a:pt x="61" y="105"/>
                  </a:lnTo>
                  <a:lnTo>
                    <a:pt x="72" y="102"/>
                  </a:lnTo>
                  <a:lnTo>
                    <a:pt x="73" y="108"/>
                  </a:lnTo>
                  <a:lnTo>
                    <a:pt x="75" y="114"/>
                  </a:lnTo>
                  <a:lnTo>
                    <a:pt x="81" y="127"/>
                  </a:lnTo>
                  <a:lnTo>
                    <a:pt x="78" y="128"/>
                  </a:lnTo>
                  <a:lnTo>
                    <a:pt x="78" y="130"/>
                  </a:lnTo>
                  <a:lnTo>
                    <a:pt x="78" y="132"/>
                  </a:lnTo>
                  <a:lnTo>
                    <a:pt x="78" y="135"/>
                  </a:lnTo>
                  <a:lnTo>
                    <a:pt x="75" y="134"/>
                  </a:lnTo>
                  <a:lnTo>
                    <a:pt x="73" y="132"/>
                  </a:lnTo>
                  <a:lnTo>
                    <a:pt x="72" y="132"/>
                  </a:lnTo>
                  <a:lnTo>
                    <a:pt x="65" y="121"/>
                  </a:lnTo>
                  <a:lnTo>
                    <a:pt x="61" y="115"/>
                  </a:lnTo>
                  <a:lnTo>
                    <a:pt x="55" y="111"/>
                  </a:lnTo>
                  <a:lnTo>
                    <a:pt x="53" y="109"/>
                  </a:lnTo>
                  <a:lnTo>
                    <a:pt x="53" y="112"/>
                  </a:lnTo>
                  <a:lnTo>
                    <a:pt x="55" y="121"/>
                  </a:lnTo>
                  <a:lnTo>
                    <a:pt x="46" y="114"/>
                  </a:lnTo>
                  <a:lnTo>
                    <a:pt x="43" y="112"/>
                  </a:lnTo>
                  <a:lnTo>
                    <a:pt x="42" y="112"/>
                  </a:lnTo>
                  <a:lnTo>
                    <a:pt x="39" y="112"/>
                  </a:lnTo>
                  <a:lnTo>
                    <a:pt x="36" y="112"/>
                  </a:lnTo>
                  <a:lnTo>
                    <a:pt x="25" y="117"/>
                  </a:lnTo>
                  <a:lnTo>
                    <a:pt x="22" y="108"/>
                  </a:lnTo>
                  <a:lnTo>
                    <a:pt x="20" y="102"/>
                  </a:lnTo>
                  <a:lnTo>
                    <a:pt x="19" y="99"/>
                  </a:lnTo>
                  <a:lnTo>
                    <a:pt x="20" y="95"/>
                  </a:lnTo>
                  <a:lnTo>
                    <a:pt x="22" y="85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7" y="86"/>
                  </a:lnTo>
                  <a:lnTo>
                    <a:pt x="16" y="89"/>
                  </a:lnTo>
                  <a:lnTo>
                    <a:pt x="14" y="91"/>
                  </a:lnTo>
                  <a:lnTo>
                    <a:pt x="10" y="81"/>
                  </a:lnTo>
                  <a:lnTo>
                    <a:pt x="6" y="66"/>
                  </a:lnTo>
                  <a:lnTo>
                    <a:pt x="3" y="66"/>
                  </a:lnTo>
                  <a:lnTo>
                    <a:pt x="1" y="65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3" y="56"/>
                  </a:lnTo>
                  <a:lnTo>
                    <a:pt x="9" y="58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2" name="Freeform 18"/>
            <p:cNvSpPr>
              <a:spLocks/>
            </p:cNvSpPr>
            <p:nvPr/>
          </p:nvSpPr>
          <p:spPr bwMode="auto">
            <a:xfrm>
              <a:off x="4692" y="2761"/>
              <a:ext cx="47" cy="63"/>
            </a:xfrm>
            <a:custGeom>
              <a:avLst/>
              <a:gdLst>
                <a:gd name="T0" fmla="*/ 41 w 47"/>
                <a:gd name="T1" fmla="*/ 0 h 63"/>
                <a:gd name="T2" fmla="*/ 44 w 47"/>
                <a:gd name="T3" fmla="*/ 10 h 63"/>
                <a:gd name="T4" fmla="*/ 47 w 47"/>
                <a:gd name="T5" fmla="*/ 15 h 63"/>
                <a:gd name="T6" fmla="*/ 47 w 47"/>
                <a:gd name="T7" fmla="*/ 20 h 63"/>
                <a:gd name="T8" fmla="*/ 44 w 47"/>
                <a:gd name="T9" fmla="*/ 24 h 63"/>
                <a:gd name="T10" fmla="*/ 40 w 47"/>
                <a:gd name="T11" fmla="*/ 28 h 63"/>
                <a:gd name="T12" fmla="*/ 34 w 47"/>
                <a:gd name="T13" fmla="*/ 31 h 63"/>
                <a:gd name="T14" fmla="*/ 31 w 47"/>
                <a:gd name="T15" fmla="*/ 36 h 63"/>
                <a:gd name="T16" fmla="*/ 28 w 47"/>
                <a:gd name="T17" fmla="*/ 40 h 63"/>
                <a:gd name="T18" fmla="*/ 28 w 47"/>
                <a:gd name="T19" fmla="*/ 44 h 63"/>
                <a:gd name="T20" fmla="*/ 27 w 47"/>
                <a:gd name="T21" fmla="*/ 49 h 63"/>
                <a:gd name="T22" fmla="*/ 27 w 47"/>
                <a:gd name="T23" fmla="*/ 50 h 63"/>
                <a:gd name="T24" fmla="*/ 25 w 47"/>
                <a:gd name="T25" fmla="*/ 53 h 63"/>
                <a:gd name="T26" fmla="*/ 21 w 47"/>
                <a:gd name="T27" fmla="*/ 56 h 63"/>
                <a:gd name="T28" fmla="*/ 14 w 47"/>
                <a:gd name="T29" fmla="*/ 59 h 63"/>
                <a:gd name="T30" fmla="*/ 2 w 47"/>
                <a:gd name="T31" fmla="*/ 63 h 63"/>
                <a:gd name="T32" fmla="*/ 1 w 47"/>
                <a:gd name="T33" fmla="*/ 63 h 63"/>
                <a:gd name="T34" fmla="*/ 0 w 47"/>
                <a:gd name="T35" fmla="*/ 62 h 63"/>
                <a:gd name="T36" fmla="*/ 1 w 47"/>
                <a:gd name="T37" fmla="*/ 59 h 63"/>
                <a:gd name="T38" fmla="*/ 2 w 47"/>
                <a:gd name="T39" fmla="*/ 54 h 63"/>
                <a:gd name="T40" fmla="*/ 4 w 47"/>
                <a:gd name="T41" fmla="*/ 53 h 63"/>
                <a:gd name="T42" fmla="*/ 7 w 47"/>
                <a:gd name="T43" fmla="*/ 53 h 63"/>
                <a:gd name="T44" fmla="*/ 11 w 47"/>
                <a:gd name="T45" fmla="*/ 50 h 63"/>
                <a:gd name="T46" fmla="*/ 15 w 47"/>
                <a:gd name="T47" fmla="*/ 49 h 63"/>
                <a:gd name="T48" fmla="*/ 20 w 47"/>
                <a:gd name="T49" fmla="*/ 47 h 63"/>
                <a:gd name="T50" fmla="*/ 23 w 47"/>
                <a:gd name="T51" fmla="*/ 44 h 63"/>
                <a:gd name="T52" fmla="*/ 24 w 47"/>
                <a:gd name="T53" fmla="*/ 40 h 63"/>
                <a:gd name="T54" fmla="*/ 28 w 47"/>
                <a:gd name="T55" fmla="*/ 30 h 63"/>
                <a:gd name="T56" fmla="*/ 36 w 47"/>
                <a:gd name="T57" fmla="*/ 11 h 63"/>
                <a:gd name="T58" fmla="*/ 41 w 47"/>
                <a:gd name="T59" fmla="*/ 11 h 63"/>
                <a:gd name="T60" fmla="*/ 41 w 47"/>
                <a:gd name="T61" fmla="*/ 8 h 63"/>
                <a:gd name="T62" fmla="*/ 41 w 47"/>
                <a:gd name="T63" fmla="*/ 7 h 63"/>
                <a:gd name="T64" fmla="*/ 41 w 47"/>
                <a:gd name="T65" fmla="*/ 4 h 63"/>
                <a:gd name="T66" fmla="*/ 41 w 47"/>
                <a:gd name="T67" fmla="*/ 0 h 6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7" h="63">
                  <a:moveTo>
                    <a:pt x="41" y="0"/>
                  </a:moveTo>
                  <a:lnTo>
                    <a:pt x="44" y="10"/>
                  </a:lnTo>
                  <a:lnTo>
                    <a:pt x="47" y="15"/>
                  </a:lnTo>
                  <a:lnTo>
                    <a:pt x="47" y="20"/>
                  </a:lnTo>
                  <a:lnTo>
                    <a:pt x="44" y="24"/>
                  </a:lnTo>
                  <a:lnTo>
                    <a:pt x="40" y="28"/>
                  </a:lnTo>
                  <a:lnTo>
                    <a:pt x="34" y="31"/>
                  </a:lnTo>
                  <a:lnTo>
                    <a:pt x="31" y="36"/>
                  </a:lnTo>
                  <a:lnTo>
                    <a:pt x="28" y="40"/>
                  </a:lnTo>
                  <a:lnTo>
                    <a:pt x="28" y="44"/>
                  </a:lnTo>
                  <a:lnTo>
                    <a:pt x="27" y="49"/>
                  </a:lnTo>
                  <a:lnTo>
                    <a:pt x="27" y="50"/>
                  </a:lnTo>
                  <a:lnTo>
                    <a:pt x="25" y="53"/>
                  </a:lnTo>
                  <a:lnTo>
                    <a:pt x="21" y="56"/>
                  </a:lnTo>
                  <a:lnTo>
                    <a:pt x="14" y="59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2"/>
                  </a:lnTo>
                  <a:lnTo>
                    <a:pt x="1" y="59"/>
                  </a:lnTo>
                  <a:lnTo>
                    <a:pt x="2" y="54"/>
                  </a:lnTo>
                  <a:lnTo>
                    <a:pt x="4" y="53"/>
                  </a:lnTo>
                  <a:lnTo>
                    <a:pt x="7" y="53"/>
                  </a:lnTo>
                  <a:lnTo>
                    <a:pt x="11" y="50"/>
                  </a:lnTo>
                  <a:lnTo>
                    <a:pt x="15" y="49"/>
                  </a:lnTo>
                  <a:lnTo>
                    <a:pt x="20" y="47"/>
                  </a:lnTo>
                  <a:lnTo>
                    <a:pt x="23" y="44"/>
                  </a:lnTo>
                  <a:lnTo>
                    <a:pt x="24" y="40"/>
                  </a:lnTo>
                  <a:lnTo>
                    <a:pt x="28" y="30"/>
                  </a:lnTo>
                  <a:lnTo>
                    <a:pt x="36" y="11"/>
                  </a:lnTo>
                  <a:lnTo>
                    <a:pt x="41" y="11"/>
                  </a:lnTo>
                  <a:lnTo>
                    <a:pt x="41" y="8"/>
                  </a:lnTo>
                  <a:lnTo>
                    <a:pt x="41" y="7"/>
                  </a:lnTo>
                  <a:lnTo>
                    <a:pt x="41" y="4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3" name="Freeform 19"/>
            <p:cNvSpPr>
              <a:spLocks/>
            </p:cNvSpPr>
            <p:nvPr/>
          </p:nvSpPr>
          <p:spPr bwMode="auto">
            <a:xfrm>
              <a:off x="4776" y="2805"/>
              <a:ext cx="87" cy="85"/>
            </a:xfrm>
            <a:custGeom>
              <a:avLst/>
              <a:gdLst>
                <a:gd name="T0" fmla="*/ 68 w 87"/>
                <a:gd name="T1" fmla="*/ 0 h 85"/>
                <a:gd name="T2" fmla="*/ 77 w 87"/>
                <a:gd name="T3" fmla="*/ 0 h 85"/>
                <a:gd name="T4" fmla="*/ 78 w 87"/>
                <a:gd name="T5" fmla="*/ 13 h 85"/>
                <a:gd name="T6" fmla="*/ 80 w 87"/>
                <a:gd name="T7" fmla="*/ 20 h 85"/>
                <a:gd name="T8" fmla="*/ 85 w 87"/>
                <a:gd name="T9" fmla="*/ 25 h 85"/>
                <a:gd name="T10" fmla="*/ 87 w 87"/>
                <a:gd name="T11" fmla="*/ 28 h 85"/>
                <a:gd name="T12" fmla="*/ 81 w 87"/>
                <a:gd name="T13" fmla="*/ 36 h 85"/>
                <a:gd name="T14" fmla="*/ 77 w 87"/>
                <a:gd name="T15" fmla="*/ 43 h 85"/>
                <a:gd name="T16" fmla="*/ 68 w 87"/>
                <a:gd name="T17" fmla="*/ 49 h 85"/>
                <a:gd name="T18" fmla="*/ 70 w 87"/>
                <a:gd name="T19" fmla="*/ 55 h 85"/>
                <a:gd name="T20" fmla="*/ 74 w 87"/>
                <a:gd name="T21" fmla="*/ 64 h 85"/>
                <a:gd name="T22" fmla="*/ 71 w 87"/>
                <a:gd name="T23" fmla="*/ 64 h 85"/>
                <a:gd name="T24" fmla="*/ 65 w 87"/>
                <a:gd name="T25" fmla="*/ 61 h 85"/>
                <a:gd name="T26" fmla="*/ 67 w 87"/>
                <a:gd name="T27" fmla="*/ 71 h 85"/>
                <a:gd name="T28" fmla="*/ 67 w 87"/>
                <a:gd name="T29" fmla="*/ 81 h 85"/>
                <a:gd name="T30" fmla="*/ 60 w 87"/>
                <a:gd name="T31" fmla="*/ 85 h 85"/>
                <a:gd name="T32" fmla="*/ 49 w 87"/>
                <a:gd name="T33" fmla="*/ 75 h 85"/>
                <a:gd name="T34" fmla="*/ 44 w 87"/>
                <a:gd name="T35" fmla="*/ 72 h 85"/>
                <a:gd name="T36" fmla="*/ 38 w 87"/>
                <a:gd name="T37" fmla="*/ 64 h 85"/>
                <a:gd name="T38" fmla="*/ 35 w 87"/>
                <a:gd name="T39" fmla="*/ 52 h 85"/>
                <a:gd name="T40" fmla="*/ 41 w 87"/>
                <a:gd name="T41" fmla="*/ 45 h 85"/>
                <a:gd name="T42" fmla="*/ 24 w 87"/>
                <a:gd name="T43" fmla="*/ 43 h 85"/>
                <a:gd name="T44" fmla="*/ 18 w 87"/>
                <a:gd name="T45" fmla="*/ 42 h 85"/>
                <a:gd name="T46" fmla="*/ 16 w 87"/>
                <a:gd name="T47" fmla="*/ 41 h 85"/>
                <a:gd name="T48" fmla="*/ 12 w 87"/>
                <a:gd name="T49" fmla="*/ 41 h 85"/>
                <a:gd name="T50" fmla="*/ 5 w 87"/>
                <a:gd name="T51" fmla="*/ 52 h 85"/>
                <a:gd name="T52" fmla="*/ 2 w 87"/>
                <a:gd name="T53" fmla="*/ 52 h 85"/>
                <a:gd name="T54" fmla="*/ 0 w 87"/>
                <a:gd name="T55" fmla="*/ 48 h 85"/>
                <a:gd name="T56" fmla="*/ 2 w 87"/>
                <a:gd name="T57" fmla="*/ 45 h 85"/>
                <a:gd name="T58" fmla="*/ 5 w 87"/>
                <a:gd name="T59" fmla="*/ 38 h 85"/>
                <a:gd name="T60" fmla="*/ 5 w 87"/>
                <a:gd name="T61" fmla="*/ 30 h 85"/>
                <a:gd name="T62" fmla="*/ 16 w 87"/>
                <a:gd name="T63" fmla="*/ 25 h 85"/>
                <a:gd name="T64" fmla="*/ 21 w 87"/>
                <a:gd name="T65" fmla="*/ 20 h 85"/>
                <a:gd name="T66" fmla="*/ 25 w 87"/>
                <a:gd name="T67" fmla="*/ 19 h 85"/>
                <a:gd name="T68" fmla="*/ 31 w 87"/>
                <a:gd name="T69" fmla="*/ 20 h 85"/>
                <a:gd name="T70" fmla="*/ 32 w 87"/>
                <a:gd name="T71" fmla="*/ 25 h 85"/>
                <a:gd name="T72" fmla="*/ 32 w 87"/>
                <a:gd name="T73" fmla="*/ 28 h 85"/>
                <a:gd name="T74" fmla="*/ 34 w 87"/>
                <a:gd name="T75" fmla="*/ 26 h 85"/>
                <a:gd name="T76" fmla="*/ 42 w 87"/>
                <a:gd name="T77" fmla="*/ 23 h 85"/>
                <a:gd name="T78" fmla="*/ 49 w 87"/>
                <a:gd name="T79" fmla="*/ 23 h 85"/>
                <a:gd name="T80" fmla="*/ 54 w 87"/>
                <a:gd name="T81" fmla="*/ 13 h 85"/>
                <a:gd name="T82" fmla="*/ 60 w 87"/>
                <a:gd name="T83" fmla="*/ 13 h 85"/>
                <a:gd name="T84" fmla="*/ 65 w 87"/>
                <a:gd name="T85" fmla="*/ 13 h 85"/>
                <a:gd name="T86" fmla="*/ 65 w 87"/>
                <a:gd name="T87" fmla="*/ 2 h 8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87" h="85">
                  <a:moveTo>
                    <a:pt x="65" y="0"/>
                  </a:moveTo>
                  <a:lnTo>
                    <a:pt x="68" y="0"/>
                  </a:lnTo>
                  <a:lnTo>
                    <a:pt x="71" y="0"/>
                  </a:lnTo>
                  <a:lnTo>
                    <a:pt x="77" y="0"/>
                  </a:lnTo>
                  <a:lnTo>
                    <a:pt x="77" y="6"/>
                  </a:lnTo>
                  <a:lnTo>
                    <a:pt x="78" y="13"/>
                  </a:lnTo>
                  <a:lnTo>
                    <a:pt x="78" y="18"/>
                  </a:lnTo>
                  <a:lnTo>
                    <a:pt x="80" y="20"/>
                  </a:lnTo>
                  <a:lnTo>
                    <a:pt x="83" y="23"/>
                  </a:lnTo>
                  <a:lnTo>
                    <a:pt x="85" y="25"/>
                  </a:lnTo>
                  <a:lnTo>
                    <a:pt x="87" y="26"/>
                  </a:lnTo>
                  <a:lnTo>
                    <a:pt x="87" y="28"/>
                  </a:lnTo>
                  <a:lnTo>
                    <a:pt x="84" y="33"/>
                  </a:lnTo>
                  <a:lnTo>
                    <a:pt x="81" y="36"/>
                  </a:lnTo>
                  <a:lnTo>
                    <a:pt x="80" y="39"/>
                  </a:lnTo>
                  <a:lnTo>
                    <a:pt x="77" y="43"/>
                  </a:lnTo>
                  <a:lnTo>
                    <a:pt x="74" y="49"/>
                  </a:lnTo>
                  <a:lnTo>
                    <a:pt x="68" y="49"/>
                  </a:lnTo>
                  <a:lnTo>
                    <a:pt x="68" y="52"/>
                  </a:lnTo>
                  <a:lnTo>
                    <a:pt x="70" y="55"/>
                  </a:lnTo>
                  <a:lnTo>
                    <a:pt x="72" y="61"/>
                  </a:lnTo>
                  <a:lnTo>
                    <a:pt x="74" y="64"/>
                  </a:lnTo>
                  <a:lnTo>
                    <a:pt x="72" y="65"/>
                  </a:lnTo>
                  <a:lnTo>
                    <a:pt x="71" y="64"/>
                  </a:lnTo>
                  <a:lnTo>
                    <a:pt x="70" y="62"/>
                  </a:lnTo>
                  <a:lnTo>
                    <a:pt x="65" y="61"/>
                  </a:lnTo>
                  <a:lnTo>
                    <a:pt x="65" y="66"/>
                  </a:lnTo>
                  <a:lnTo>
                    <a:pt x="67" y="71"/>
                  </a:lnTo>
                  <a:lnTo>
                    <a:pt x="68" y="79"/>
                  </a:lnTo>
                  <a:lnTo>
                    <a:pt x="67" y="81"/>
                  </a:lnTo>
                  <a:lnTo>
                    <a:pt x="64" y="82"/>
                  </a:lnTo>
                  <a:lnTo>
                    <a:pt x="60" y="85"/>
                  </a:lnTo>
                  <a:lnTo>
                    <a:pt x="60" y="78"/>
                  </a:lnTo>
                  <a:lnTo>
                    <a:pt x="49" y="75"/>
                  </a:lnTo>
                  <a:lnTo>
                    <a:pt x="47" y="74"/>
                  </a:lnTo>
                  <a:lnTo>
                    <a:pt x="44" y="72"/>
                  </a:lnTo>
                  <a:lnTo>
                    <a:pt x="39" y="68"/>
                  </a:lnTo>
                  <a:lnTo>
                    <a:pt x="38" y="64"/>
                  </a:lnTo>
                  <a:lnTo>
                    <a:pt x="36" y="59"/>
                  </a:lnTo>
                  <a:lnTo>
                    <a:pt x="35" y="52"/>
                  </a:lnTo>
                  <a:lnTo>
                    <a:pt x="41" y="49"/>
                  </a:lnTo>
                  <a:lnTo>
                    <a:pt x="41" y="45"/>
                  </a:lnTo>
                  <a:lnTo>
                    <a:pt x="29" y="43"/>
                  </a:lnTo>
                  <a:lnTo>
                    <a:pt x="24" y="43"/>
                  </a:lnTo>
                  <a:lnTo>
                    <a:pt x="16" y="45"/>
                  </a:lnTo>
                  <a:lnTo>
                    <a:pt x="18" y="42"/>
                  </a:lnTo>
                  <a:lnTo>
                    <a:pt x="18" y="41"/>
                  </a:lnTo>
                  <a:lnTo>
                    <a:pt x="16" y="41"/>
                  </a:lnTo>
                  <a:lnTo>
                    <a:pt x="15" y="39"/>
                  </a:lnTo>
                  <a:lnTo>
                    <a:pt x="12" y="41"/>
                  </a:lnTo>
                  <a:lnTo>
                    <a:pt x="13" y="42"/>
                  </a:lnTo>
                  <a:lnTo>
                    <a:pt x="5" y="52"/>
                  </a:lnTo>
                  <a:lnTo>
                    <a:pt x="3" y="52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2" y="45"/>
                  </a:lnTo>
                  <a:lnTo>
                    <a:pt x="5" y="45"/>
                  </a:lnTo>
                  <a:lnTo>
                    <a:pt x="5" y="38"/>
                  </a:lnTo>
                  <a:lnTo>
                    <a:pt x="3" y="33"/>
                  </a:lnTo>
                  <a:lnTo>
                    <a:pt x="5" y="30"/>
                  </a:lnTo>
                  <a:lnTo>
                    <a:pt x="11" y="28"/>
                  </a:lnTo>
                  <a:lnTo>
                    <a:pt x="16" y="25"/>
                  </a:lnTo>
                  <a:lnTo>
                    <a:pt x="19" y="23"/>
                  </a:lnTo>
                  <a:lnTo>
                    <a:pt x="21" y="20"/>
                  </a:lnTo>
                  <a:lnTo>
                    <a:pt x="21" y="19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0"/>
                  </a:lnTo>
                  <a:lnTo>
                    <a:pt x="32" y="22"/>
                  </a:lnTo>
                  <a:lnTo>
                    <a:pt x="32" y="25"/>
                  </a:lnTo>
                  <a:lnTo>
                    <a:pt x="32" y="26"/>
                  </a:lnTo>
                  <a:lnTo>
                    <a:pt x="32" y="28"/>
                  </a:lnTo>
                  <a:lnTo>
                    <a:pt x="35" y="28"/>
                  </a:lnTo>
                  <a:lnTo>
                    <a:pt x="34" y="26"/>
                  </a:lnTo>
                  <a:lnTo>
                    <a:pt x="35" y="25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9" y="23"/>
                  </a:lnTo>
                  <a:lnTo>
                    <a:pt x="54" y="22"/>
                  </a:lnTo>
                  <a:lnTo>
                    <a:pt x="54" y="13"/>
                  </a:lnTo>
                  <a:lnTo>
                    <a:pt x="57" y="13"/>
                  </a:lnTo>
                  <a:lnTo>
                    <a:pt x="60" y="13"/>
                  </a:lnTo>
                  <a:lnTo>
                    <a:pt x="62" y="15"/>
                  </a:lnTo>
                  <a:lnTo>
                    <a:pt x="65" y="13"/>
                  </a:lnTo>
                  <a:lnTo>
                    <a:pt x="65" y="6"/>
                  </a:lnTo>
                  <a:lnTo>
                    <a:pt x="65" y="2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4" name="Freeform 20"/>
            <p:cNvSpPr>
              <a:spLocks noEditPoints="1"/>
            </p:cNvSpPr>
            <p:nvPr/>
          </p:nvSpPr>
          <p:spPr bwMode="auto">
            <a:xfrm>
              <a:off x="4297" y="2877"/>
              <a:ext cx="199" cy="257"/>
            </a:xfrm>
            <a:custGeom>
              <a:avLst/>
              <a:gdLst>
                <a:gd name="T0" fmla="*/ 154 w 199"/>
                <a:gd name="T1" fmla="*/ 143 h 257"/>
                <a:gd name="T2" fmla="*/ 161 w 199"/>
                <a:gd name="T3" fmla="*/ 156 h 257"/>
                <a:gd name="T4" fmla="*/ 170 w 199"/>
                <a:gd name="T5" fmla="*/ 172 h 257"/>
                <a:gd name="T6" fmla="*/ 174 w 199"/>
                <a:gd name="T7" fmla="*/ 185 h 257"/>
                <a:gd name="T8" fmla="*/ 190 w 199"/>
                <a:gd name="T9" fmla="*/ 185 h 257"/>
                <a:gd name="T10" fmla="*/ 190 w 199"/>
                <a:gd name="T11" fmla="*/ 196 h 257"/>
                <a:gd name="T12" fmla="*/ 196 w 199"/>
                <a:gd name="T13" fmla="*/ 221 h 257"/>
                <a:gd name="T14" fmla="*/ 190 w 199"/>
                <a:gd name="T15" fmla="*/ 228 h 257"/>
                <a:gd name="T16" fmla="*/ 193 w 199"/>
                <a:gd name="T17" fmla="*/ 251 h 257"/>
                <a:gd name="T18" fmla="*/ 174 w 199"/>
                <a:gd name="T19" fmla="*/ 249 h 257"/>
                <a:gd name="T20" fmla="*/ 173 w 199"/>
                <a:gd name="T21" fmla="*/ 254 h 257"/>
                <a:gd name="T22" fmla="*/ 166 w 199"/>
                <a:gd name="T23" fmla="*/ 254 h 257"/>
                <a:gd name="T24" fmla="*/ 153 w 199"/>
                <a:gd name="T25" fmla="*/ 241 h 257"/>
                <a:gd name="T26" fmla="*/ 141 w 199"/>
                <a:gd name="T27" fmla="*/ 238 h 257"/>
                <a:gd name="T28" fmla="*/ 135 w 199"/>
                <a:gd name="T29" fmla="*/ 231 h 257"/>
                <a:gd name="T30" fmla="*/ 130 w 199"/>
                <a:gd name="T31" fmla="*/ 213 h 257"/>
                <a:gd name="T32" fmla="*/ 121 w 199"/>
                <a:gd name="T33" fmla="*/ 199 h 257"/>
                <a:gd name="T34" fmla="*/ 107 w 199"/>
                <a:gd name="T35" fmla="*/ 169 h 257"/>
                <a:gd name="T36" fmla="*/ 96 w 199"/>
                <a:gd name="T37" fmla="*/ 146 h 257"/>
                <a:gd name="T38" fmla="*/ 79 w 199"/>
                <a:gd name="T39" fmla="*/ 130 h 257"/>
                <a:gd name="T40" fmla="*/ 72 w 199"/>
                <a:gd name="T41" fmla="*/ 117 h 257"/>
                <a:gd name="T42" fmla="*/ 71 w 199"/>
                <a:gd name="T43" fmla="*/ 95 h 257"/>
                <a:gd name="T44" fmla="*/ 60 w 199"/>
                <a:gd name="T45" fmla="*/ 85 h 257"/>
                <a:gd name="T46" fmla="*/ 50 w 199"/>
                <a:gd name="T47" fmla="*/ 79 h 257"/>
                <a:gd name="T48" fmla="*/ 42 w 199"/>
                <a:gd name="T49" fmla="*/ 65 h 257"/>
                <a:gd name="T50" fmla="*/ 29 w 199"/>
                <a:gd name="T51" fmla="*/ 46 h 257"/>
                <a:gd name="T52" fmla="*/ 9 w 199"/>
                <a:gd name="T53" fmla="*/ 29 h 257"/>
                <a:gd name="T54" fmla="*/ 0 w 199"/>
                <a:gd name="T55" fmla="*/ 13 h 257"/>
                <a:gd name="T56" fmla="*/ 3 w 199"/>
                <a:gd name="T57" fmla="*/ 3 h 257"/>
                <a:gd name="T58" fmla="*/ 6 w 199"/>
                <a:gd name="T59" fmla="*/ 0 h 257"/>
                <a:gd name="T60" fmla="*/ 14 w 199"/>
                <a:gd name="T61" fmla="*/ 0 h 257"/>
                <a:gd name="T62" fmla="*/ 19 w 199"/>
                <a:gd name="T63" fmla="*/ 7 h 257"/>
                <a:gd name="T64" fmla="*/ 43 w 199"/>
                <a:gd name="T65" fmla="*/ 9 h 257"/>
                <a:gd name="T66" fmla="*/ 50 w 199"/>
                <a:gd name="T67" fmla="*/ 12 h 257"/>
                <a:gd name="T68" fmla="*/ 53 w 199"/>
                <a:gd name="T69" fmla="*/ 23 h 257"/>
                <a:gd name="T70" fmla="*/ 72 w 199"/>
                <a:gd name="T71" fmla="*/ 39 h 257"/>
                <a:gd name="T72" fmla="*/ 73 w 199"/>
                <a:gd name="T73" fmla="*/ 48 h 257"/>
                <a:gd name="T74" fmla="*/ 82 w 199"/>
                <a:gd name="T75" fmla="*/ 52 h 257"/>
                <a:gd name="T76" fmla="*/ 92 w 199"/>
                <a:gd name="T77" fmla="*/ 64 h 257"/>
                <a:gd name="T78" fmla="*/ 96 w 199"/>
                <a:gd name="T79" fmla="*/ 66 h 257"/>
                <a:gd name="T80" fmla="*/ 96 w 199"/>
                <a:gd name="T81" fmla="*/ 75 h 257"/>
                <a:gd name="T82" fmla="*/ 108 w 199"/>
                <a:gd name="T83" fmla="*/ 85 h 257"/>
                <a:gd name="T84" fmla="*/ 109 w 199"/>
                <a:gd name="T85" fmla="*/ 79 h 257"/>
                <a:gd name="T86" fmla="*/ 112 w 199"/>
                <a:gd name="T87" fmla="*/ 82 h 257"/>
                <a:gd name="T88" fmla="*/ 117 w 199"/>
                <a:gd name="T89" fmla="*/ 94 h 257"/>
                <a:gd name="T90" fmla="*/ 125 w 199"/>
                <a:gd name="T91" fmla="*/ 98 h 257"/>
                <a:gd name="T92" fmla="*/ 130 w 199"/>
                <a:gd name="T93" fmla="*/ 108 h 257"/>
                <a:gd name="T94" fmla="*/ 144 w 199"/>
                <a:gd name="T95" fmla="*/ 105 h 257"/>
                <a:gd name="T96" fmla="*/ 141 w 199"/>
                <a:gd name="T97" fmla="*/ 114 h 257"/>
                <a:gd name="T98" fmla="*/ 147 w 199"/>
                <a:gd name="T99" fmla="*/ 121 h 257"/>
                <a:gd name="T100" fmla="*/ 154 w 199"/>
                <a:gd name="T101" fmla="*/ 127 h 257"/>
                <a:gd name="T102" fmla="*/ 157 w 199"/>
                <a:gd name="T103" fmla="*/ 146 h 257"/>
                <a:gd name="T104" fmla="*/ 153 w 199"/>
                <a:gd name="T105" fmla="*/ 154 h 25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99" h="257">
                  <a:moveTo>
                    <a:pt x="154" y="144"/>
                  </a:moveTo>
                  <a:lnTo>
                    <a:pt x="154" y="141"/>
                  </a:lnTo>
                  <a:lnTo>
                    <a:pt x="154" y="143"/>
                  </a:lnTo>
                  <a:lnTo>
                    <a:pt x="154" y="144"/>
                  </a:lnTo>
                  <a:close/>
                  <a:moveTo>
                    <a:pt x="153" y="154"/>
                  </a:moveTo>
                  <a:lnTo>
                    <a:pt x="161" y="156"/>
                  </a:lnTo>
                  <a:lnTo>
                    <a:pt x="171" y="157"/>
                  </a:lnTo>
                  <a:lnTo>
                    <a:pt x="171" y="163"/>
                  </a:lnTo>
                  <a:lnTo>
                    <a:pt x="170" y="172"/>
                  </a:lnTo>
                  <a:lnTo>
                    <a:pt x="171" y="179"/>
                  </a:lnTo>
                  <a:lnTo>
                    <a:pt x="173" y="183"/>
                  </a:lnTo>
                  <a:lnTo>
                    <a:pt x="174" y="185"/>
                  </a:lnTo>
                  <a:lnTo>
                    <a:pt x="177" y="186"/>
                  </a:lnTo>
                  <a:lnTo>
                    <a:pt x="181" y="186"/>
                  </a:lnTo>
                  <a:lnTo>
                    <a:pt x="190" y="185"/>
                  </a:lnTo>
                  <a:lnTo>
                    <a:pt x="191" y="187"/>
                  </a:lnTo>
                  <a:lnTo>
                    <a:pt x="190" y="190"/>
                  </a:lnTo>
                  <a:lnTo>
                    <a:pt x="190" y="196"/>
                  </a:lnTo>
                  <a:lnTo>
                    <a:pt x="194" y="200"/>
                  </a:lnTo>
                  <a:lnTo>
                    <a:pt x="199" y="205"/>
                  </a:lnTo>
                  <a:lnTo>
                    <a:pt x="196" y="221"/>
                  </a:lnTo>
                  <a:lnTo>
                    <a:pt x="187" y="223"/>
                  </a:lnTo>
                  <a:lnTo>
                    <a:pt x="187" y="226"/>
                  </a:lnTo>
                  <a:lnTo>
                    <a:pt x="190" y="228"/>
                  </a:lnTo>
                  <a:lnTo>
                    <a:pt x="191" y="231"/>
                  </a:lnTo>
                  <a:lnTo>
                    <a:pt x="193" y="236"/>
                  </a:lnTo>
                  <a:lnTo>
                    <a:pt x="193" y="251"/>
                  </a:lnTo>
                  <a:lnTo>
                    <a:pt x="183" y="249"/>
                  </a:lnTo>
                  <a:lnTo>
                    <a:pt x="177" y="249"/>
                  </a:lnTo>
                  <a:lnTo>
                    <a:pt x="174" y="249"/>
                  </a:lnTo>
                  <a:lnTo>
                    <a:pt x="173" y="251"/>
                  </a:lnTo>
                  <a:lnTo>
                    <a:pt x="173" y="252"/>
                  </a:lnTo>
                  <a:lnTo>
                    <a:pt x="173" y="254"/>
                  </a:lnTo>
                  <a:lnTo>
                    <a:pt x="174" y="257"/>
                  </a:lnTo>
                  <a:lnTo>
                    <a:pt x="170" y="257"/>
                  </a:lnTo>
                  <a:lnTo>
                    <a:pt x="166" y="254"/>
                  </a:lnTo>
                  <a:lnTo>
                    <a:pt x="157" y="249"/>
                  </a:lnTo>
                  <a:lnTo>
                    <a:pt x="157" y="244"/>
                  </a:lnTo>
                  <a:lnTo>
                    <a:pt x="153" y="241"/>
                  </a:lnTo>
                  <a:lnTo>
                    <a:pt x="148" y="241"/>
                  </a:lnTo>
                  <a:lnTo>
                    <a:pt x="144" y="239"/>
                  </a:lnTo>
                  <a:lnTo>
                    <a:pt x="141" y="238"/>
                  </a:lnTo>
                  <a:lnTo>
                    <a:pt x="138" y="235"/>
                  </a:lnTo>
                  <a:lnTo>
                    <a:pt x="137" y="232"/>
                  </a:lnTo>
                  <a:lnTo>
                    <a:pt x="135" y="231"/>
                  </a:lnTo>
                  <a:lnTo>
                    <a:pt x="134" y="226"/>
                  </a:lnTo>
                  <a:lnTo>
                    <a:pt x="132" y="223"/>
                  </a:lnTo>
                  <a:lnTo>
                    <a:pt x="130" y="213"/>
                  </a:lnTo>
                  <a:lnTo>
                    <a:pt x="127" y="205"/>
                  </a:lnTo>
                  <a:lnTo>
                    <a:pt x="125" y="202"/>
                  </a:lnTo>
                  <a:lnTo>
                    <a:pt x="121" y="199"/>
                  </a:lnTo>
                  <a:lnTo>
                    <a:pt x="117" y="193"/>
                  </a:lnTo>
                  <a:lnTo>
                    <a:pt x="111" y="182"/>
                  </a:lnTo>
                  <a:lnTo>
                    <a:pt x="107" y="169"/>
                  </a:lnTo>
                  <a:lnTo>
                    <a:pt x="102" y="157"/>
                  </a:lnTo>
                  <a:lnTo>
                    <a:pt x="99" y="151"/>
                  </a:lnTo>
                  <a:lnTo>
                    <a:pt x="96" y="146"/>
                  </a:lnTo>
                  <a:lnTo>
                    <a:pt x="92" y="141"/>
                  </a:lnTo>
                  <a:lnTo>
                    <a:pt x="85" y="136"/>
                  </a:lnTo>
                  <a:lnTo>
                    <a:pt x="79" y="130"/>
                  </a:lnTo>
                  <a:lnTo>
                    <a:pt x="75" y="124"/>
                  </a:lnTo>
                  <a:lnTo>
                    <a:pt x="73" y="121"/>
                  </a:lnTo>
                  <a:lnTo>
                    <a:pt x="72" y="117"/>
                  </a:lnTo>
                  <a:lnTo>
                    <a:pt x="72" y="108"/>
                  </a:lnTo>
                  <a:lnTo>
                    <a:pt x="71" y="100"/>
                  </a:lnTo>
                  <a:lnTo>
                    <a:pt x="71" y="95"/>
                  </a:lnTo>
                  <a:lnTo>
                    <a:pt x="69" y="91"/>
                  </a:lnTo>
                  <a:lnTo>
                    <a:pt x="66" y="88"/>
                  </a:lnTo>
                  <a:lnTo>
                    <a:pt x="60" y="85"/>
                  </a:lnTo>
                  <a:lnTo>
                    <a:pt x="53" y="82"/>
                  </a:lnTo>
                  <a:lnTo>
                    <a:pt x="52" y="81"/>
                  </a:lnTo>
                  <a:lnTo>
                    <a:pt x="50" y="79"/>
                  </a:lnTo>
                  <a:lnTo>
                    <a:pt x="47" y="77"/>
                  </a:lnTo>
                  <a:lnTo>
                    <a:pt x="45" y="72"/>
                  </a:lnTo>
                  <a:lnTo>
                    <a:pt x="42" y="65"/>
                  </a:lnTo>
                  <a:lnTo>
                    <a:pt x="37" y="56"/>
                  </a:lnTo>
                  <a:lnTo>
                    <a:pt x="33" y="49"/>
                  </a:lnTo>
                  <a:lnTo>
                    <a:pt x="29" y="46"/>
                  </a:lnTo>
                  <a:lnTo>
                    <a:pt x="24" y="42"/>
                  </a:lnTo>
                  <a:lnTo>
                    <a:pt x="14" y="33"/>
                  </a:lnTo>
                  <a:lnTo>
                    <a:pt x="9" y="29"/>
                  </a:lnTo>
                  <a:lnTo>
                    <a:pt x="4" y="25"/>
                  </a:lnTo>
                  <a:lnTo>
                    <a:pt x="1" y="19"/>
                  </a:lnTo>
                  <a:lnTo>
                    <a:pt x="0" y="13"/>
                  </a:lnTo>
                  <a:lnTo>
                    <a:pt x="0" y="9"/>
                  </a:lnTo>
                  <a:lnTo>
                    <a:pt x="1" y="6"/>
                  </a:lnTo>
                  <a:lnTo>
                    <a:pt x="3" y="3"/>
                  </a:lnTo>
                  <a:lnTo>
                    <a:pt x="3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6" y="5"/>
                  </a:lnTo>
                  <a:lnTo>
                    <a:pt x="19" y="7"/>
                  </a:lnTo>
                  <a:lnTo>
                    <a:pt x="27" y="9"/>
                  </a:lnTo>
                  <a:lnTo>
                    <a:pt x="36" y="9"/>
                  </a:lnTo>
                  <a:lnTo>
                    <a:pt x="43" y="9"/>
                  </a:lnTo>
                  <a:lnTo>
                    <a:pt x="46" y="9"/>
                  </a:lnTo>
                  <a:lnTo>
                    <a:pt x="50" y="10"/>
                  </a:lnTo>
                  <a:lnTo>
                    <a:pt x="50" y="12"/>
                  </a:lnTo>
                  <a:lnTo>
                    <a:pt x="52" y="13"/>
                  </a:lnTo>
                  <a:lnTo>
                    <a:pt x="53" y="19"/>
                  </a:lnTo>
                  <a:lnTo>
                    <a:pt x="53" y="23"/>
                  </a:lnTo>
                  <a:lnTo>
                    <a:pt x="55" y="28"/>
                  </a:lnTo>
                  <a:lnTo>
                    <a:pt x="63" y="33"/>
                  </a:lnTo>
                  <a:lnTo>
                    <a:pt x="72" y="39"/>
                  </a:lnTo>
                  <a:lnTo>
                    <a:pt x="73" y="41"/>
                  </a:lnTo>
                  <a:lnTo>
                    <a:pt x="73" y="43"/>
                  </a:lnTo>
                  <a:lnTo>
                    <a:pt x="73" y="48"/>
                  </a:lnTo>
                  <a:lnTo>
                    <a:pt x="73" y="49"/>
                  </a:lnTo>
                  <a:lnTo>
                    <a:pt x="75" y="49"/>
                  </a:lnTo>
                  <a:lnTo>
                    <a:pt x="82" y="52"/>
                  </a:lnTo>
                  <a:lnTo>
                    <a:pt x="88" y="55"/>
                  </a:lnTo>
                  <a:lnTo>
                    <a:pt x="88" y="64"/>
                  </a:lnTo>
                  <a:lnTo>
                    <a:pt x="92" y="64"/>
                  </a:lnTo>
                  <a:lnTo>
                    <a:pt x="96" y="64"/>
                  </a:lnTo>
                  <a:lnTo>
                    <a:pt x="96" y="65"/>
                  </a:lnTo>
                  <a:lnTo>
                    <a:pt x="96" y="66"/>
                  </a:lnTo>
                  <a:lnTo>
                    <a:pt x="96" y="71"/>
                  </a:lnTo>
                  <a:lnTo>
                    <a:pt x="96" y="74"/>
                  </a:lnTo>
                  <a:lnTo>
                    <a:pt x="96" y="75"/>
                  </a:lnTo>
                  <a:lnTo>
                    <a:pt x="96" y="77"/>
                  </a:lnTo>
                  <a:lnTo>
                    <a:pt x="102" y="82"/>
                  </a:lnTo>
                  <a:lnTo>
                    <a:pt x="108" y="85"/>
                  </a:lnTo>
                  <a:lnTo>
                    <a:pt x="108" y="81"/>
                  </a:lnTo>
                  <a:lnTo>
                    <a:pt x="108" y="79"/>
                  </a:lnTo>
                  <a:lnTo>
                    <a:pt x="109" y="79"/>
                  </a:lnTo>
                  <a:lnTo>
                    <a:pt x="111" y="79"/>
                  </a:lnTo>
                  <a:lnTo>
                    <a:pt x="112" y="81"/>
                  </a:lnTo>
                  <a:lnTo>
                    <a:pt x="112" y="82"/>
                  </a:lnTo>
                  <a:lnTo>
                    <a:pt x="114" y="87"/>
                  </a:lnTo>
                  <a:lnTo>
                    <a:pt x="114" y="91"/>
                  </a:lnTo>
                  <a:lnTo>
                    <a:pt x="117" y="94"/>
                  </a:lnTo>
                  <a:lnTo>
                    <a:pt x="118" y="95"/>
                  </a:lnTo>
                  <a:lnTo>
                    <a:pt x="122" y="97"/>
                  </a:lnTo>
                  <a:lnTo>
                    <a:pt x="125" y="98"/>
                  </a:lnTo>
                  <a:lnTo>
                    <a:pt x="127" y="100"/>
                  </a:lnTo>
                  <a:lnTo>
                    <a:pt x="128" y="104"/>
                  </a:lnTo>
                  <a:lnTo>
                    <a:pt x="130" y="108"/>
                  </a:lnTo>
                  <a:lnTo>
                    <a:pt x="130" y="113"/>
                  </a:lnTo>
                  <a:lnTo>
                    <a:pt x="130" y="115"/>
                  </a:lnTo>
                  <a:lnTo>
                    <a:pt x="144" y="105"/>
                  </a:lnTo>
                  <a:lnTo>
                    <a:pt x="144" y="108"/>
                  </a:lnTo>
                  <a:lnTo>
                    <a:pt x="143" y="111"/>
                  </a:lnTo>
                  <a:lnTo>
                    <a:pt x="141" y="114"/>
                  </a:lnTo>
                  <a:lnTo>
                    <a:pt x="141" y="115"/>
                  </a:lnTo>
                  <a:lnTo>
                    <a:pt x="147" y="115"/>
                  </a:lnTo>
                  <a:lnTo>
                    <a:pt x="147" y="121"/>
                  </a:lnTo>
                  <a:lnTo>
                    <a:pt x="150" y="124"/>
                  </a:lnTo>
                  <a:lnTo>
                    <a:pt x="153" y="126"/>
                  </a:lnTo>
                  <a:lnTo>
                    <a:pt x="154" y="127"/>
                  </a:lnTo>
                  <a:lnTo>
                    <a:pt x="157" y="131"/>
                  </a:lnTo>
                  <a:lnTo>
                    <a:pt x="157" y="137"/>
                  </a:lnTo>
                  <a:lnTo>
                    <a:pt x="157" y="146"/>
                  </a:lnTo>
                  <a:lnTo>
                    <a:pt x="155" y="146"/>
                  </a:lnTo>
                  <a:lnTo>
                    <a:pt x="154" y="144"/>
                  </a:lnTo>
                  <a:lnTo>
                    <a:pt x="153" y="154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722" y="2975"/>
              <a:ext cx="112" cy="156"/>
            </a:xfrm>
            <a:custGeom>
              <a:avLst/>
              <a:gdLst>
                <a:gd name="T0" fmla="*/ 111 w 112"/>
                <a:gd name="T1" fmla="*/ 0 h 156"/>
                <a:gd name="T2" fmla="*/ 112 w 112"/>
                <a:gd name="T3" fmla="*/ 4 h 156"/>
                <a:gd name="T4" fmla="*/ 105 w 112"/>
                <a:gd name="T5" fmla="*/ 20 h 156"/>
                <a:gd name="T6" fmla="*/ 93 w 112"/>
                <a:gd name="T7" fmla="*/ 32 h 156"/>
                <a:gd name="T8" fmla="*/ 67 w 112"/>
                <a:gd name="T9" fmla="*/ 32 h 156"/>
                <a:gd name="T10" fmla="*/ 29 w 112"/>
                <a:gd name="T11" fmla="*/ 53 h 156"/>
                <a:gd name="T12" fmla="*/ 40 w 112"/>
                <a:gd name="T13" fmla="*/ 59 h 156"/>
                <a:gd name="T14" fmla="*/ 46 w 112"/>
                <a:gd name="T15" fmla="*/ 55 h 156"/>
                <a:gd name="T16" fmla="*/ 63 w 112"/>
                <a:gd name="T17" fmla="*/ 53 h 156"/>
                <a:gd name="T18" fmla="*/ 75 w 112"/>
                <a:gd name="T19" fmla="*/ 61 h 156"/>
                <a:gd name="T20" fmla="*/ 72 w 112"/>
                <a:gd name="T21" fmla="*/ 66 h 156"/>
                <a:gd name="T22" fmla="*/ 79 w 112"/>
                <a:gd name="T23" fmla="*/ 74 h 156"/>
                <a:gd name="T24" fmla="*/ 70 w 112"/>
                <a:gd name="T25" fmla="*/ 76 h 156"/>
                <a:gd name="T26" fmla="*/ 66 w 112"/>
                <a:gd name="T27" fmla="*/ 69 h 156"/>
                <a:gd name="T28" fmla="*/ 57 w 112"/>
                <a:gd name="T29" fmla="*/ 78 h 156"/>
                <a:gd name="T30" fmla="*/ 49 w 112"/>
                <a:gd name="T31" fmla="*/ 79 h 156"/>
                <a:gd name="T32" fmla="*/ 42 w 112"/>
                <a:gd name="T33" fmla="*/ 84 h 156"/>
                <a:gd name="T34" fmla="*/ 54 w 112"/>
                <a:gd name="T35" fmla="*/ 94 h 156"/>
                <a:gd name="T36" fmla="*/ 57 w 112"/>
                <a:gd name="T37" fmla="*/ 102 h 156"/>
                <a:gd name="T38" fmla="*/ 67 w 112"/>
                <a:gd name="T39" fmla="*/ 107 h 156"/>
                <a:gd name="T40" fmla="*/ 66 w 112"/>
                <a:gd name="T41" fmla="*/ 111 h 156"/>
                <a:gd name="T42" fmla="*/ 65 w 112"/>
                <a:gd name="T43" fmla="*/ 117 h 156"/>
                <a:gd name="T44" fmla="*/ 75 w 112"/>
                <a:gd name="T45" fmla="*/ 125 h 156"/>
                <a:gd name="T46" fmla="*/ 78 w 112"/>
                <a:gd name="T47" fmla="*/ 133 h 156"/>
                <a:gd name="T48" fmla="*/ 62 w 112"/>
                <a:gd name="T49" fmla="*/ 134 h 156"/>
                <a:gd name="T50" fmla="*/ 59 w 112"/>
                <a:gd name="T51" fmla="*/ 146 h 156"/>
                <a:gd name="T52" fmla="*/ 52 w 112"/>
                <a:gd name="T53" fmla="*/ 144 h 156"/>
                <a:gd name="T54" fmla="*/ 47 w 112"/>
                <a:gd name="T55" fmla="*/ 130 h 156"/>
                <a:gd name="T56" fmla="*/ 39 w 112"/>
                <a:gd name="T57" fmla="*/ 105 h 156"/>
                <a:gd name="T58" fmla="*/ 34 w 112"/>
                <a:gd name="T59" fmla="*/ 107 h 156"/>
                <a:gd name="T60" fmla="*/ 29 w 112"/>
                <a:gd name="T61" fmla="*/ 125 h 156"/>
                <a:gd name="T62" fmla="*/ 26 w 112"/>
                <a:gd name="T63" fmla="*/ 128 h 156"/>
                <a:gd name="T64" fmla="*/ 30 w 112"/>
                <a:gd name="T65" fmla="*/ 148 h 156"/>
                <a:gd name="T66" fmla="*/ 23 w 112"/>
                <a:gd name="T67" fmla="*/ 154 h 156"/>
                <a:gd name="T68" fmla="*/ 8 w 112"/>
                <a:gd name="T69" fmla="*/ 134 h 156"/>
                <a:gd name="T70" fmla="*/ 4 w 112"/>
                <a:gd name="T71" fmla="*/ 110 h 156"/>
                <a:gd name="T72" fmla="*/ 0 w 112"/>
                <a:gd name="T73" fmla="*/ 108 h 156"/>
                <a:gd name="T74" fmla="*/ 4 w 112"/>
                <a:gd name="T75" fmla="*/ 87 h 156"/>
                <a:gd name="T76" fmla="*/ 8 w 112"/>
                <a:gd name="T77" fmla="*/ 71 h 156"/>
                <a:gd name="T78" fmla="*/ 8 w 112"/>
                <a:gd name="T79" fmla="*/ 59 h 156"/>
                <a:gd name="T80" fmla="*/ 16 w 112"/>
                <a:gd name="T81" fmla="*/ 51 h 156"/>
                <a:gd name="T82" fmla="*/ 17 w 112"/>
                <a:gd name="T83" fmla="*/ 45 h 156"/>
                <a:gd name="T84" fmla="*/ 14 w 112"/>
                <a:gd name="T85" fmla="*/ 30 h 156"/>
                <a:gd name="T86" fmla="*/ 23 w 112"/>
                <a:gd name="T87" fmla="*/ 15 h 156"/>
                <a:gd name="T88" fmla="*/ 26 w 112"/>
                <a:gd name="T89" fmla="*/ 17 h 156"/>
                <a:gd name="T90" fmla="*/ 36 w 112"/>
                <a:gd name="T91" fmla="*/ 13 h 156"/>
                <a:gd name="T92" fmla="*/ 44 w 112"/>
                <a:gd name="T93" fmla="*/ 15 h 156"/>
                <a:gd name="T94" fmla="*/ 89 w 112"/>
                <a:gd name="T95" fmla="*/ 17 h 156"/>
                <a:gd name="T96" fmla="*/ 99 w 112"/>
                <a:gd name="T97" fmla="*/ 9 h 15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2" h="156">
                  <a:moveTo>
                    <a:pt x="106" y="2"/>
                  </a:moveTo>
                  <a:lnTo>
                    <a:pt x="109" y="0"/>
                  </a:lnTo>
                  <a:lnTo>
                    <a:pt x="111" y="0"/>
                  </a:lnTo>
                  <a:lnTo>
                    <a:pt x="112" y="2"/>
                  </a:lnTo>
                  <a:lnTo>
                    <a:pt x="112" y="3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1" y="12"/>
                  </a:lnTo>
                  <a:lnTo>
                    <a:pt x="105" y="20"/>
                  </a:lnTo>
                  <a:lnTo>
                    <a:pt x="101" y="26"/>
                  </a:lnTo>
                  <a:lnTo>
                    <a:pt x="101" y="29"/>
                  </a:lnTo>
                  <a:lnTo>
                    <a:pt x="93" y="32"/>
                  </a:lnTo>
                  <a:lnTo>
                    <a:pt x="86" y="32"/>
                  </a:lnTo>
                  <a:lnTo>
                    <a:pt x="78" y="33"/>
                  </a:lnTo>
                  <a:lnTo>
                    <a:pt x="67" y="32"/>
                  </a:lnTo>
                  <a:lnTo>
                    <a:pt x="49" y="30"/>
                  </a:lnTo>
                  <a:lnTo>
                    <a:pt x="31" y="29"/>
                  </a:lnTo>
                  <a:lnTo>
                    <a:pt x="29" y="53"/>
                  </a:lnTo>
                  <a:lnTo>
                    <a:pt x="37" y="53"/>
                  </a:lnTo>
                  <a:lnTo>
                    <a:pt x="37" y="59"/>
                  </a:lnTo>
                  <a:lnTo>
                    <a:pt x="40" y="59"/>
                  </a:lnTo>
                  <a:lnTo>
                    <a:pt x="42" y="59"/>
                  </a:lnTo>
                  <a:lnTo>
                    <a:pt x="44" y="58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56" y="53"/>
                  </a:lnTo>
                  <a:lnTo>
                    <a:pt x="63" y="53"/>
                  </a:lnTo>
                  <a:lnTo>
                    <a:pt x="70" y="53"/>
                  </a:lnTo>
                  <a:lnTo>
                    <a:pt x="80" y="53"/>
                  </a:lnTo>
                  <a:lnTo>
                    <a:pt x="75" y="61"/>
                  </a:lnTo>
                  <a:lnTo>
                    <a:pt x="73" y="64"/>
                  </a:lnTo>
                  <a:lnTo>
                    <a:pt x="72" y="65"/>
                  </a:lnTo>
                  <a:lnTo>
                    <a:pt x="72" y="66"/>
                  </a:lnTo>
                  <a:lnTo>
                    <a:pt x="75" y="69"/>
                  </a:lnTo>
                  <a:lnTo>
                    <a:pt x="83" y="74"/>
                  </a:lnTo>
                  <a:lnTo>
                    <a:pt x="79" y="74"/>
                  </a:lnTo>
                  <a:lnTo>
                    <a:pt x="76" y="74"/>
                  </a:lnTo>
                  <a:lnTo>
                    <a:pt x="73" y="75"/>
                  </a:lnTo>
                  <a:lnTo>
                    <a:pt x="70" y="76"/>
                  </a:lnTo>
                  <a:lnTo>
                    <a:pt x="70" y="68"/>
                  </a:lnTo>
                  <a:lnTo>
                    <a:pt x="67" y="68"/>
                  </a:lnTo>
                  <a:lnTo>
                    <a:pt x="66" y="69"/>
                  </a:lnTo>
                  <a:lnTo>
                    <a:pt x="63" y="74"/>
                  </a:lnTo>
                  <a:lnTo>
                    <a:pt x="59" y="76"/>
                  </a:lnTo>
                  <a:lnTo>
                    <a:pt x="57" y="78"/>
                  </a:lnTo>
                  <a:lnTo>
                    <a:pt x="56" y="79"/>
                  </a:lnTo>
                  <a:lnTo>
                    <a:pt x="53" y="79"/>
                  </a:lnTo>
                  <a:lnTo>
                    <a:pt x="49" y="79"/>
                  </a:lnTo>
                  <a:lnTo>
                    <a:pt x="46" y="78"/>
                  </a:lnTo>
                  <a:lnTo>
                    <a:pt x="42" y="79"/>
                  </a:lnTo>
                  <a:lnTo>
                    <a:pt x="42" y="84"/>
                  </a:lnTo>
                  <a:lnTo>
                    <a:pt x="53" y="87"/>
                  </a:lnTo>
                  <a:lnTo>
                    <a:pt x="54" y="89"/>
                  </a:lnTo>
                  <a:lnTo>
                    <a:pt x="54" y="94"/>
                  </a:lnTo>
                  <a:lnTo>
                    <a:pt x="54" y="97"/>
                  </a:lnTo>
                  <a:lnTo>
                    <a:pt x="56" y="101"/>
                  </a:lnTo>
                  <a:lnTo>
                    <a:pt x="57" y="102"/>
                  </a:lnTo>
                  <a:lnTo>
                    <a:pt x="62" y="104"/>
                  </a:lnTo>
                  <a:lnTo>
                    <a:pt x="65" y="105"/>
                  </a:lnTo>
                  <a:lnTo>
                    <a:pt x="67" y="107"/>
                  </a:lnTo>
                  <a:lnTo>
                    <a:pt x="67" y="108"/>
                  </a:lnTo>
                  <a:lnTo>
                    <a:pt x="67" y="110"/>
                  </a:lnTo>
                  <a:lnTo>
                    <a:pt x="66" y="111"/>
                  </a:lnTo>
                  <a:lnTo>
                    <a:pt x="65" y="114"/>
                  </a:lnTo>
                  <a:lnTo>
                    <a:pt x="63" y="115"/>
                  </a:lnTo>
                  <a:lnTo>
                    <a:pt x="65" y="117"/>
                  </a:lnTo>
                  <a:lnTo>
                    <a:pt x="67" y="121"/>
                  </a:lnTo>
                  <a:lnTo>
                    <a:pt x="70" y="124"/>
                  </a:lnTo>
                  <a:lnTo>
                    <a:pt x="75" y="125"/>
                  </a:lnTo>
                  <a:lnTo>
                    <a:pt x="78" y="128"/>
                  </a:lnTo>
                  <a:lnTo>
                    <a:pt x="78" y="131"/>
                  </a:lnTo>
                  <a:lnTo>
                    <a:pt x="78" y="133"/>
                  </a:lnTo>
                  <a:lnTo>
                    <a:pt x="75" y="131"/>
                  </a:lnTo>
                  <a:lnTo>
                    <a:pt x="69" y="133"/>
                  </a:lnTo>
                  <a:lnTo>
                    <a:pt x="62" y="134"/>
                  </a:lnTo>
                  <a:lnTo>
                    <a:pt x="62" y="140"/>
                  </a:lnTo>
                  <a:lnTo>
                    <a:pt x="62" y="146"/>
                  </a:lnTo>
                  <a:lnTo>
                    <a:pt x="59" y="146"/>
                  </a:lnTo>
                  <a:lnTo>
                    <a:pt x="56" y="146"/>
                  </a:lnTo>
                  <a:lnTo>
                    <a:pt x="53" y="144"/>
                  </a:lnTo>
                  <a:lnTo>
                    <a:pt x="52" y="144"/>
                  </a:lnTo>
                  <a:lnTo>
                    <a:pt x="50" y="146"/>
                  </a:lnTo>
                  <a:lnTo>
                    <a:pt x="50" y="138"/>
                  </a:lnTo>
                  <a:lnTo>
                    <a:pt x="47" y="130"/>
                  </a:lnTo>
                  <a:lnTo>
                    <a:pt x="46" y="120"/>
                  </a:lnTo>
                  <a:lnTo>
                    <a:pt x="43" y="111"/>
                  </a:lnTo>
                  <a:lnTo>
                    <a:pt x="39" y="105"/>
                  </a:lnTo>
                  <a:lnTo>
                    <a:pt x="37" y="104"/>
                  </a:lnTo>
                  <a:lnTo>
                    <a:pt x="36" y="105"/>
                  </a:lnTo>
                  <a:lnTo>
                    <a:pt x="34" y="107"/>
                  </a:lnTo>
                  <a:lnTo>
                    <a:pt x="31" y="111"/>
                  </a:lnTo>
                  <a:lnTo>
                    <a:pt x="30" y="117"/>
                  </a:lnTo>
                  <a:lnTo>
                    <a:pt x="29" y="125"/>
                  </a:lnTo>
                  <a:lnTo>
                    <a:pt x="27" y="124"/>
                  </a:lnTo>
                  <a:lnTo>
                    <a:pt x="27" y="125"/>
                  </a:lnTo>
                  <a:lnTo>
                    <a:pt x="26" y="128"/>
                  </a:lnTo>
                  <a:lnTo>
                    <a:pt x="31" y="137"/>
                  </a:lnTo>
                  <a:lnTo>
                    <a:pt x="31" y="144"/>
                  </a:lnTo>
                  <a:lnTo>
                    <a:pt x="30" y="148"/>
                  </a:lnTo>
                  <a:lnTo>
                    <a:pt x="29" y="151"/>
                  </a:lnTo>
                  <a:lnTo>
                    <a:pt x="26" y="153"/>
                  </a:lnTo>
                  <a:lnTo>
                    <a:pt x="23" y="154"/>
                  </a:lnTo>
                  <a:lnTo>
                    <a:pt x="17" y="156"/>
                  </a:lnTo>
                  <a:lnTo>
                    <a:pt x="6" y="156"/>
                  </a:lnTo>
                  <a:lnTo>
                    <a:pt x="8" y="134"/>
                  </a:lnTo>
                  <a:lnTo>
                    <a:pt x="11" y="112"/>
                  </a:lnTo>
                  <a:lnTo>
                    <a:pt x="8" y="110"/>
                  </a:lnTo>
                  <a:lnTo>
                    <a:pt x="4" y="110"/>
                  </a:lnTo>
                  <a:lnTo>
                    <a:pt x="1" y="110"/>
                  </a:lnTo>
                  <a:lnTo>
                    <a:pt x="0" y="110"/>
                  </a:lnTo>
                  <a:lnTo>
                    <a:pt x="0" y="108"/>
                  </a:lnTo>
                  <a:lnTo>
                    <a:pt x="1" y="98"/>
                  </a:lnTo>
                  <a:lnTo>
                    <a:pt x="1" y="94"/>
                  </a:lnTo>
                  <a:lnTo>
                    <a:pt x="4" y="87"/>
                  </a:lnTo>
                  <a:lnTo>
                    <a:pt x="7" y="81"/>
                  </a:lnTo>
                  <a:lnTo>
                    <a:pt x="8" y="76"/>
                  </a:lnTo>
                  <a:lnTo>
                    <a:pt x="8" y="71"/>
                  </a:lnTo>
                  <a:lnTo>
                    <a:pt x="8" y="66"/>
                  </a:lnTo>
                  <a:lnTo>
                    <a:pt x="8" y="61"/>
                  </a:lnTo>
                  <a:lnTo>
                    <a:pt x="8" y="59"/>
                  </a:lnTo>
                  <a:lnTo>
                    <a:pt x="8" y="56"/>
                  </a:lnTo>
                  <a:lnTo>
                    <a:pt x="13" y="53"/>
                  </a:lnTo>
                  <a:lnTo>
                    <a:pt x="16" y="51"/>
                  </a:lnTo>
                  <a:lnTo>
                    <a:pt x="17" y="48"/>
                  </a:lnTo>
                  <a:lnTo>
                    <a:pt x="17" y="46"/>
                  </a:lnTo>
                  <a:lnTo>
                    <a:pt x="17" y="45"/>
                  </a:lnTo>
                  <a:lnTo>
                    <a:pt x="14" y="39"/>
                  </a:lnTo>
                  <a:lnTo>
                    <a:pt x="13" y="33"/>
                  </a:lnTo>
                  <a:lnTo>
                    <a:pt x="14" y="30"/>
                  </a:lnTo>
                  <a:lnTo>
                    <a:pt x="14" y="26"/>
                  </a:lnTo>
                  <a:lnTo>
                    <a:pt x="23" y="20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6" y="16"/>
                  </a:lnTo>
                  <a:lnTo>
                    <a:pt x="26" y="17"/>
                  </a:lnTo>
                  <a:lnTo>
                    <a:pt x="27" y="17"/>
                  </a:lnTo>
                  <a:lnTo>
                    <a:pt x="29" y="17"/>
                  </a:lnTo>
                  <a:lnTo>
                    <a:pt x="36" y="13"/>
                  </a:lnTo>
                  <a:lnTo>
                    <a:pt x="40" y="10"/>
                  </a:lnTo>
                  <a:lnTo>
                    <a:pt x="44" y="10"/>
                  </a:lnTo>
                  <a:lnTo>
                    <a:pt x="44" y="15"/>
                  </a:lnTo>
                  <a:lnTo>
                    <a:pt x="66" y="19"/>
                  </a:lnTo>
                  <a:lnTo>
                    <a:pt x="78" y="19"/>
                  </a:lnTo>
                  <a:lnTo>
                    <a:pt x="89" y="17"/>
                  </a:lnTo>
                  <a:lnTo>
                    <a:pt x="92" y="17"/>
                  </a:lnTo>
                  <a:lnTo>
                    <a:pt x="95" y="15"/>
                  </a:lnTo>
                  <a:lnTo>
                    <a:pt x="99" y="9"/>
                  </a:lnTo>
                  <a:lnTo>
                    <a:pt x="103" y="4"/>
                  </a:lnTo>
                  <a:lnTo>
                    <a:pt x="106" y="2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483" y="3134"/>
              <a:ext cx="171" cy="66"/>
            </a:xfrm>
            <a:custGeom>
              <a:avLst/>
              <a:gdLst>
                <a:gd name="T0" fmla="*/ 14 w 171"/>
                <a:gd name="T1" fmla="*/ 1 h 66"/>
                <a:gd name="T2" fmla="*/ 21 w 171"/>
                <a:gd name="T3" fmla="*/ 5 h 66"/>
                <a:gd name="T4" fmla="*/ 30 w 171"/>
                <a:gd name="T5" fmla="*/ 4 h 66"/>
                <a:gd name="T6" fmla="*/ 43 w 171"/>
                <a:gd name="T7" fmla="*/ 0 h 66"/>
                <a:gd name="T8" fmla="*/ 49 w 171"/>
                <a:gd name="T9" fmla="*/ 0 h 66"/>
                <a:gd name="T10" fmla="*/ 56 w 171"/>
                <a:gd name="T11" fmla="*/ 4 h 66"/>
                <a:gd name="T12" fmla="*/ 69 w 171"/>
                <a:gd name="T13" fmla="*/ 14 h 66"/>
                <a:gd name="T14" fmla="*/ 76 w 171"/>
                <a:gd name="T15" fmla="*/ 17 h 66"/>
                <a:gd name="T16" fmla="*/ 99 w 171"/>
                <a:gd name="T17" fmla="*/ 8 h 66"/>
                <a:gd name="T18" fmla="*/ 102 w 171"/>
                <a:gd name="T19" fmla="*/ 11 h 66"/>
                <a:gd name="T20" fmla="*/ 109 w 171"/>
                <a:gd name="T21" fmla="*/ 14 h 66"/>
                <a:gd name="T22" fmla="*/ 125 w 171"/>
                <a:gd name="T23" fmla="*/ 15 h 66"/>
                <a:gd name="T24" fmla="*/ 135 w 171"/>
                <a:gd name="T25" fmla="*/ 21 h 66"/>
                <a:gd name="T26" fmla="*/ 138 w 171"/>
                <a:gd name="T27" fmla="*/ 27 h 66"/>
                <a:gd name="T28" fmla="*/ 135 w 171"/>
                <a:gd name="T29" fmla="*/ 36 h 66"/>
                <a:gd name="T30" fmla="*/ 160 w 171"/>
                <a:gd name="T31" fmla="*/ 38 h 66"/>
                <a:gd name="T32" fmla="*/ 162 w 171"/>
                <a:gd name="T33" fmla="*/ 48 h 66"/>
                <a:gd name="T34" fmla="*/ 162 w 171"/>
                <a:gd name="T35" fmla="*/ 56 h 66"/>
                <a:gd name="T36" fmla="*/ 171 w 171"/>
                <a:gd name="T37" fmla="*/ 66 h 66"/>
                <a:gd name="T38" fmla="*/ 162 w 171"/>
                <a:gd name="T39" fmla="*/ 66 h 66"/>
                <a:gd name="T40" fmla="*/ 154 w 171"/>
                <a:gd name="T41" fmla="*/ 63 h 66"/>
                <a:gd name="T42" fmla="*/ 148 w 171"/>
                <a:gd name="T43" fmla="*/ 57 h 66"/>
                <a:gd name="T44" fmla="*/ 142 w 171"/>
                <a:gd name="T45" fmla="*/ 53 h 66"/>
                <a:gd name="T46" fmla="*/ 135 w 171"/>
                <a:gd name="T47" fmla="*/ 51 h 66"/>
                <a:gd name="T48" fmla="*/ 115 w 171"/>
                <a:gd name="T49" fmla="*/ 53 h 66"/>
                <a:gd name="T50" fmla="*/ 99 w 171"/>
                <a:gd name="T51" fmla="*/ 50 h 66"/>
                <a:gd name="T52" fmla="*/ 85 w 171"/>
                <a:gd name="T53" fmla="*/ 43 h 66"/>
                <a:gd name="T54" fmla="*/ 79 w 171"/>
                <a:gd name="T55" fmla="*/ 41 h 66"/>
                <a:gd name="T56" fmla="*/ 70 w 171"/>
                <a:gd name="T57" fmla="*/ 41 h 66"/>
                <a:gd name="T58" fmla="*/ 56 w 171"/>
                <a:gd name="T59" fmla="*/ 44 h 66"/>
                <a:gd name="T60" fmla="*/ 40 w 171"/>
                <a:gd name="T61" fmla="*/ 41 h 66"/>
                <a:gd name="T62" fmla="*/ 37 w 171"/>
                <a:gd name="T63" fmla="*/ 34 h 66"/>
                <a:gd name="T64" fmla="*/ 29 w 171"/>
                <a:gd name="T65" fmla="*/ 36 h 66"/>
                <a:gd name="T66" fmla="*/ 20 w 171"/>
                <a:gd name="T67" fmla="*/ 37 h 66"/>
                <a:gd name="T68" fmla="*/ 16 w 171"/>
                <a:gd name="T69" fmla="*/ 34 h 66"/>
                <a:gd name="T70" fmla="*/ 18 w 171"/>
                <a:gd name="T71" fmla="*/ 27 h 66"/>
                <a:gd name="T72" fmla="*/ 4 w 171"/>
                <a:gd name="T73" fmla="*/ 25 h 66"/>
                <a:gd name="T74" fmla="*/ 5 w 171"/>
                <a:gd name="T75" fmla="*/ 12 h 66"/>
                <a:gd name="T76" fmla="*/ 10 w 171"/>
                <a:gd name="T77" fmla="*/ 0 h 6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171" h="66">
                  <a:moveTo>
                    <a:pt x="10" y="0"/>
                  </a:moveTo>
                  <a:lnTo>
                    <a:pt x="14" y="1"/>
                  </a:lnTo>
                  <a:lnTo>
                    <a:pt x="17" y="4"/>
                  </a:lnTo>
                  <a:lnTo>
                    <a:pt x="21" y="5"/>
                  </a:lnTo>
                  <a:lnTo>
                    <a:pt x="27" y="5"/>
                  </a:lnTo>
                  <a:lnTo>
                    <a:pt x="30" y="4"/>
                  </a:lnTo>
                  <a:lnTo>
                    <a:pt x="37" y="2"/>
                  </a:lnTo>
                  <a:lnTo>
                    <a:pt x="43" y="0"/>
                  </a:lnTo>
                  <a:lnTo>
                    <a:pt x="46" y="0"/>
                  </a:lnTo>
                  <a:lnTo>
                    <a:pt x="49" y="0"/>
                  </a:lnTo>
                  <a:lnTo>
                    <a:pt x="53" y="1"/>
                  </a:lnTo>
                  <a:lnTo>
                    <a:pt x="56" y="4"/>
                  </a:lnTo>
                  <a:lnTo>
                    <a:pt x="62" y="8"/>
                  </a:lnTo>
                  <a:lnTo>
                    <a:pt x="69" y="14"/>
                  </a:lnTo>
                  <a:lnTo>
                    <a:pt x="72" y="15"/>
                  </a:lnTo>
                  <a:lnTo>
                    <a:pt x="76" y="17"/>
                  </a:lnTo>
                  <a:lnTo>
                    <a:pt x="93" y="17"/>
                  </a:lnTo>
                  <a:lnTo>
                    <a:pt x="99" y="8"/>
                  </a:lnTo>
                  <a:lnTo>
                    <a:pt x="101" y="10"/>
                  </a:lnTo>
                  <a:lnTo>
                    <a:pt x="102" y="11"/>
                  </a:lnTo>
                  <a:lnTo>
                    <a:pt x="105" y="14"/>
                  </a:lnTo>
                  <a:lnTo>
                    <a:pt x="109" y="14"/>
                  </a:lnTo>
                  <a:lnTo>
                    <a:pt x="116" y="15"/>
                  </a:lnTo>
                  <a:lnTo>
                    <a:pt x="125" y="15"/>
                  </a:lnTo>
                  <a:lnTo>
                    <a:pt x="135" y="17"/>
                  </a:lnTo>
                  <a:lnTo>
                    <a:pt x="135" y="21"/>
                  </a:lnTo>
                  <a:lnTo>
                    <a:pt x="138" y="25"/>
                  </a:lnTo>
                  <a:lnTo>
                    <a:pt x="138" y="27"/>
                  </a:lnTo>
                  <a:lnTo>
                    <a:pt x="137" y="30"/>
                  </a:lnTo>
                  <a:lnTo>
                    <a:pt x="135" y="36"/>
                  </a:lnTo>
                  <a:lnTo>
                    <a:pt x="157" y="36"/>
                  </a:lnTo>
                  <a:lnTo>
                    <a:pt x="160" y="38"/>
                  </a:lnTo>
                  <a:lnTo>
                    <a:pt x="165" y="41"/>
                  </a:lnTo>
                  <a:lnTo>
                    <a:pt x="162" y="48"/>
                  </a:lnTo>
                  <a:lnTo>
                    <a:pt x="162" y="51"/>
                  </a:lnTo>
                  <a:lnTo>
                    <a:pt x="162" y="56"/>
                  </a:lnTo>
                  <a:lnTo>
                    <a:pt x="165" y="60"/>
                  </a:lnTo>
                  <a:lnTo>
                    <a:pt x="171" y="66"/>
                  </a:lnTo>
                  <a:lnTo>
                    <a:pt x="167" y="66"/>
                  </a:lnTo>
                  <a:lnTo>
                    <a:pt x="162" y="66"/>
                  </a:lnTo>
                  <a:lnTo>
                    <a:pt x="158" y="64"/>
                  </a:lnTo>
                  <a:lnTo>
                    <a:pt x="154" y="63"/>
                  </a:lnTo>
                  <a:lnTo>
                    <a:pt x="151" y="61"/>
                  </a:lnTo>
                  <a:lnTo>
                    <a:pt x="148" y="57"/>
                  </a:lnTo>
                  <a:lnTo>
                    <a:pt x="145" y="54"/>
                  </a:lnTo>
                  <a:lnTo>
                    <a:pt x="142" y="53"/>
                  </a:lnTo>
                  <a:lnTo>
                    <a:pt x="139" y="51"/>
                  </a:lnTo>
                  <a:lnTo>
                    <a:pt x="135" y="51"/>
                  </a:lnTo>
                  <a:lnTo>
                    <a:pt x="125" y="53"/>
                  </a:lnTo>
                  <a:lnTo>
                    <a:pt x="115" y="53"/>
                  </a:lnTo>
                  <a:lnTo>
                    <a:pt x="105" y="53"/>
                  </a:lnTo>
                  <a:lnTo>
                    <a:pt x="99" y="50"/>
                  </a:lnTo>
                  <a:lnTo>
                    <a:pt x="92" y="47"/>
                  </a:lnTo>
                  <a:lnTo>
                    <a:pt x="85" y="43"/>
                  </a:lnTo>
                  <a:lnTo>
                    <a:pt x="82" y="43"/>
                  </a:lnTo>
                  <a:lnTo>
                    <a:pt x="79" y="41"/>
                  </a:lnTo>
                  <a:lnTo>
                    <a:pt x="75" y="41"/>
                  </a:lnTo>
                  <a:lnTo>
                    <a:pt x="70" y="41"/>
                  </a:lnTo>
                  <a:lnTo>
                    <a:pt x="63" y="43"/>
                  </a:lnTo>
                  <a:lnTo>
                    <a:pt x="56" y="44"/>
                  </a:lnTo>
                  <a:lnTo>
                    <a:pt x="49" y="44"/>
                  </a:lnTo>
                  <a:lnTo>
                    <a:pt x="40" y="41"/>
                  </a:lnTo>
                  <a:lnTo>
                    <a:pt x="40" y="36"/>
                  </a:lnTo>
                  <a:lnTo>
                    <a:pt x="37" y="34"/>
                  </a:lnTo>
                  <a:lnTo>
                    <a:pt x="34" y="34"/>
                  </a:lnTo>
                  <a:lnTo>
                    <a:pt x="29" y="36"/>
                  </a:lnTo>
                  <a:lnTo>
                    <a:pt x="23" y="37"/>
                  </a:lnTo>
                  <a:lnTo>
                    <a:pt x="20" y="37"/>
                  </a:lnTo>
                  <a:lnTo>
                    <a:pt x="16" y="36"/>
                  </a:lnTo>
                  <a:lnTo>
                    <a:pt x="16" y="34"/>
                  </a:lnTo>
                  <a:lnTo>
                    <a:pt x="16" y="31"/>
                  </a:lnTo>
                  <a:lnTo>
                    <a:pt x="18" y="27"/>
                  </a:lnTo>
                  <a:lnTo>
                    <a:pt x="8" y="27"/>
                  </a:lnTo>
                  <a:lnTo>
                    <a:pt x="4" y="25"/>
                  </a:lnTo>
                  <a:lnTo>
                    <a:pt x="0" y="25"/>
                  </a:lnTo>
                  <a:lnTo>
                    <a:pt x="5" y="12"/>
                  </a:lnTo>
                  <a:lnTo>
                    <a:pt x="8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3355" y="3292"/>
              <a:ext cx="137" cy="299"/>
            </a:xfrm>
            <a:custGeom>
              <a:avLst/>
              <a:gdLst>
                <a:gd name="T0" fmla="*/ 123 w 137"/>
                <a:gd name="T1" fmla="*/ 13 h 299"/>
                <a:gd name="T2" fmla="*/ 128 w 137"/>
                <a:gd name="T3" fmla="*/ 11 h 299"/>
                <a:gd name="T4" fmla="*/ 133 w 137"/>
                <a:gd name="T5" fmla="*/ 26 h 299"/>
                <a:gd name="T6" fmla="*/ 137 w 137"/>
                <a:gd name="T7" fmla="*/ 58 h 299"/>
                <a:gd name="T8" fmla="*/ 134 w 137"/>
                <a:gd name="T9" fmla="*/ 75 h 299"/>
                <a:gd name="T10" fmla="*/ 130 w 137"/>
                <a:gd name="T11" fmla="*/ 79 h 299"/>
                <a:gd name="T12" fmla="*/ 121 w 137"/>
                <a:gd name="T13" fmla="*/ 72 h 299"/>
                <a:gd name="T14" fmla="*/ 130 w 137"/>
                <a:gd name="T15" fmla="*/ 94 h 299"/>
                <a:gd name="T16" fmla="*/ 124 w 137"/>
                <a:gd name="T17" fmla="*/ 102 h 299"/>
                <a:gd name="T18" fmla="*/ 124 w 137"/>
                <a:gd name="T19" fmla="*/ 112 h 299"/>
                <a:gd name="T20" fmla="*/ 121 w 137"/>
                <a:gd name="T21" fmla="*/ 127 h 299"/>
                <a:gd name="T22" fmla="*/ 108 w 137"/>
                <a:gd name="T23" fmla="*/ 157 h 299"/>
                <a:gd name="T24" fmla="*/ 102 w 137"/>
                <a:gd name="T25" fmla="*/ 176 h 299"/>
                <a:gd name="T26" fmla="*/ 102 w 137"/>
                <a:gd name="T27" fmla="*/ 193 h 299"/>
                <a:gd name="T28" fmla="*/ 88 w 137"/>
                <a:gd name="T29" fmla="*/ 233 h 299"/>
                <a:gd name="T30" fmla="*/ 79 w 137"/>
                <a:gd name="T31" fmla="*/ 268 h 299"/>
                <a:gd name="T32" fmla="*/ 77 w 137"/>
                <a:gd name="T33" fmla="*/ 281 h 299"/>
                <a:gd name="T34" fmla="*/ 62 w 137"/>
                <a:gd name="T35" fmla="*/ 292 h 299"/>
                <a:gd name="T36" fmla="*/ 45 w 137"/>
                <a:gd name="T37" fmla="*/ 299 h 299"/>
                <a:gd name="T38" fmla="*/ 30 w 137"/>
                <a:gd name="T39" fmla="*/ 291 h 299"/>
                <a:gd name="T40" fmla="*/ 17 w 137"/>
                <a:gd name="T41" fmla="*/ 274 h 299"/>
                <a:gd name="T42" fmla="*/ 2 w 137"/>
                <a:gd name="T43" fmla="*/ 233 h 299"/>
                <a:gd name="T44" fmla="*/ 2 w 137"/>
                <a:gd name="T45" fmla="*/ 210 h 299"/>
                <a:gd name="T46" fmla="*/ 13 w 137"/>
                <a:gd name="T47" fmla="*/ 196 h 299"/>
                <a:gd name="T48" fmla="*/ 13 w 137"/>
                <a:gd name="T49" fmla="*/ 186 h 299"/>
                <a:gd name="T50" fmla="*/ 20 w 137"/>
                <a:gd name="T51" fmla="*/ 177 h 299"/>
                <a:gd name="T52" fmla="*/ 28 w 137"/>
                <a:gd name="T53" fmla="*/ 167 h 299"/>
                <a:gd name="T54" fmla="*/ 25 w 137"/>
                <a:gd name="T55" fmla="*/ 148 h 299"/>
                <a:gd name="T56" fmla="*/ 16 w 137"/>
                <a:gd name="T57" fmla="*/ 125 h 299"/>
                <a:gd name="T58" fmla="*/ 17 w 137"/>
                <a:gd name="T59" fmla="*/ 105 h 299"/>
                <a:gd name="T60" fmla="*/ 29 w 137"/>
                <a:gd name="T61" fmla="*/ 94 h 299"/>
                <a:gd name="T62" fmla="*/ 49 w 137"/>
                <a:gd name="T63" fmla="*/ 76 h 299"/>
                <a:gd name="T64" fmla="*/ 55 w 137"/>
                <a:gd name="T65" fmla="*/ 79 h 299"/>
                <a:gd name="T66" fmla="*/ 64 w 137"/>
                <a:gd name="T67" fmla="*/ 79 h 299"/>
                <a:gd name="T68" fmla="*/ 68 w 137"/>
                <a:gd name="T69" fmla="*/ 72 h 299"/>
                <a:gd name="T70" fmla="*/ 75 w 137"/>
                <a:gd name="T71" fmla="*/ 75 h 299"/>
                <a:gd name="T72" fmla="*/ 77 w 137"/>
                <a:gd name="T73" fmla="*/ 68 h 299"/>
                <a:gd name="T74" fmla="*/ 81 w 137"/>
                <a:gd name="T75" fmla="*/ 60 h 299"/>
                <a:gd name="T76" fmla="*/ 87 w 137"/>
                <a:gd name="T77" fmla="*/ 59 h 299"/>
                <a:gd name="T78" fmla="*/ 88 w 137"/>
                <a:gd name="T79" fmla="*/ 49 h 299"/>
                <a:gd name="T80" fmla="*/ 92 w 137"/>
                <a:gd name="T81" fmla="*/ 43 h 299"/>
                <a:gd name="T82" fmla="*/ 91 w 137"/>
                <a:gd name="T83" fmla="*/ 39 h 299"/>
                <a:gd name="T84" fmla="*/ 104 w 137"/>
                <a:gd name="T85" fmla="*/ 36 h 299"/>
                <a:gd name="T86" fmla="*/ 113 w 137"/>
                <a:gd name="T87" fmla="*/ 0 h 29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37" h="299">
                  <a:moveTo>
                    <a:pt x="113" y="0"/>
                  </a:moveTo>
                  <a:lnTo>
                    <a:pt x="121" y="13"/>
                  </a:lnTo>
                  <a:lnTo>
                    <a:pt x="123" y="13"/>
                  </a:lnTo>
                  <a:lnTo>
                    <a:pt x="125" y="11"/>
                  </a:lnTo>
                  <a:lnTo>
                    <a:pt x="127" y="11"/>
                  </a:lnTo>
                  <a:lnTo>
                    <a:pt x="128" y="11"/>
                  </a:lnTo>
                  <a:lnTo>
                    <a:pt x="130" y="13"/>
                  </a:lnTo>
                  <a:lnTo>
                    <a:pt x="131" y="19"/>
                  </a:lnTo>
                  <a:lnTo>
                    <a:pt x="133" y="26"/>
                  </a:lnTo>
                  <a:lnTo>
                    <a:pt x="134" y="33"/>
                  </a:lnTo>
                  <a:lnTo>
                    <a:pt x="136" y="42"/>
                  </a:lnTo>
                  <a:lnTo>
                    <a:pt x="137" y="58"/>
                  </a:lnTo>
                  <a:lnTo>
                    <a:pt x="137" y="72"/>
                  </a:lnTo>
                  <a:lnTo>
                    <a:pt x="136" y="72"/>
                  </a:lnTo>
                  <a:lnTo>
                    <a:pt x="134" y="75"/>
                  </a:lnTo>
                  <a:lnTo>
                    <a:pt x="134" y="76"/>
                  </a:lnTo>
                  <a:lnTo>
                    <a:pt x="134" y="79"/>
                  </a:lnTo>
                  <a:lnTo>
                    <a:pt x="130" y="79"/>
                  </a:lnTo>
                  <a:lnTo>
                    <a:pt x="130" y="72"/>
                  </a:lnTo>
                  <a:lnTo>
                    <a:pt x="125" y="72"/>
                  </a:lnTo>
                  <a:lnTo>
                    <a:pt x="121" y="72"/>
                  </a:lnTo>
                  <a:lnTo>
                    <a:pt x="125" y="83"/>
                  </a:lnTo>
                  <a:lnTo>
                    <a:pt x="128" y="89"/>
                  </a:lnTo>
                  <a:lnTo>
                    <a:pt x="130" y="94"/>
                  </a:lnTo>
                  <a:lnTo>
                    <a:pt x="130" y="99"/>
                  </a:lnTo>
                  <a:lnTo>
                    <a:pt x="125" y="101"/>
                  </a:lnTo>
                  <a:lnTo>
                    <a:pt x="124" y="102"/>
                  </a:lnTo>
                  <a:lnTo>
                    <a:pt x="124" y="104"/>
                  </a:lnTo>
                  <a:lnTo>
                    <a:pt x="124" y="108"/>
                  </a:lnTo>
                  <a:lnTo>
                    <a:pt x="124" y="112"/>
                  </a:lnTo>
                  <a:lnTo>
                    <a:pt x="118" y="118"/>
                  </a:lnTo>
                  <a:lnTo>
                    <a:pt x="120" y="122"/>
                  </a:lnTo>
                  <a:lnTo>
                    <a:pt x="121" y="127"/>
                  </a:lnTo>
                  <a:lnTo>
                    <a:pt x="121" y="130"/>
                  </a:lnTo>
                  <a:lnTo>
                    <a:pt x="115" y="145"/>
                  </a:lnTo>
                  <a:lnTo>
                    <a:pt x="108" y="157"/>
                  </a:lnTo>
                  <a:lnTo>
                    <a:pt x="101" y="168"/>
                  </a:lnTo>
                  <a:lnTo>
                    <a:pt x="102" y="171"/>
                  </a:lnTo>
                  <a:lnTo>
                    <a:pt x="102" y="176"/>
                  </a:lnTo>
                  <a:lnTo>
                    <a:pt x="104" y="180"/>
                  </a:lnTo>
                  <a:lnTo>
                    <a:pt x="104" y="184"/>
                  </a:lnTo>
                  <a:lnTo>
                    <a:pt x="102" y="193"/>
                  </a:lnTo>
                  <a:lnTo>
                    <a:pt x="101" y="200"/>
                  </a:lnTo>
                  <a:lnTo>
                    <a:pt x="94" y="217"/>
                  </a:lnTo>
                  <a:lnTo>
                    <a:pt x="88" y="233"/>
                  </a:lnTo>
                  <a:lnTo>
                    <a:pt x="82" y="249"/>
                  </a:lnTo>
                  <a:lnTo>
                    <a:pt x="81" y="258"/>
                  </a:lnTo>
                  <a:lnTo>
                    <a:pt x="79" y="268"/>
                  </a:lnTo>
                  <a:lnTo>
                    <a:pt x="78" y="272"/>
                  </a:lnTo>
                  <a:lnTo>
                    <a:pt x="78" y="276"/>
                  </a:lnTo>
                  <a:lnTo>
                    <a:pt x="77" y="281"/>
                  </a:lnTo>
                  <a:lnTo>
                    <a:pt x="74" y="285"/>
                  </a:lnTo>
                  <a:lnTo>
                    <a:pt x="69" y="289"/>
                  </a:lnTo>
                  <a:lnTo>
                    <a:pt x="62" y="292"/>
                  </a:lnTo>
                  <a:lnTo>
                    <a:pt x="46" y="298"/>
                  </a:lnTo>
                  <a:lnTo>
                    <a:pt x="48" y="299"/>
                  </a:lnTo>
                  <a:lnTo>
                    <a:pt x="45" y="299"/>
                  </a:lnTo>
                  <a:lnTo>
                    <a:pt x="41" y="298"/>
                  </a:lnTo>
                  <a:lnTo>
                    <a:pt x="35" y="295"/>
                  </a:lnTo>
                  <a:lnTo>
                    <a:pt x="30" y="291"/>
                  </a:lnTo>
                  <a:lnTo>
                    <a:pt x="26" y="288"/>
                  </a:lnTo>
                  <a:lnTo>
                    <a:pt x="23" y="284"/>
                  </a:lnTo>
                  <a:lnTo>
                    <a:pt x="17" y="274"/>
                  </a:lnTo>
                  <a:lnTo>
                    <a:pt x="13" y="259"/>
                  </a:lnTo>
                  <a:lnTo>
                    <a:pt x="7" y="246"/>
                  </a:lnTo>
                  <a:lnTo>
                    <a:pt x="2" y="233"/>
                  </a:lnTo>
                  <a:lnTo>
                    <a:pt x="0" y="226"/>
                  </a:lnTo>
                  <a:lnTo>
                    <a:pt x="0" y="219"/>
                  </a:lnTo>
                  <a:lnTo>
                    <a:pt x="2" y="210"/>
                  </a:lnTo>
                  <a:lnTo>
                    <a:pt x="5" y="202"/>
                  </a:lnTo>
                  <a:lnTo>
                    <a:pt x="9" y="199"/>
                  </a:lnTo>
                  <a:lnTo>
                    <a:pt x="13" y="196"/>
                  </a:lnTo>
                  <a:lnTo>
                    <a:pt x="13" y="193"/>
                  </a:lnTo>
                  <a:lnTo>
                    <a:pt x="13" y="189"/>
                  </a:lnTo>
                  <a:lnTo>
                    <a:pt x="13" y="186"/>
                  </a:lnTo>
                  <a:lnTo>
                    <a:pt x="13" y="183"/>
                  </a:lnTo>
                  <a:lnTo>
                    <a:pt x="13" y="181"/>
                  </a:lnTo>
                  <a:lnTo>
                    <a:pt x="20" y="177"/>
                  </a:lnTo>
                  <a:lnTo>
                    <a:pt x="25" y="174"/>
                  </a:lnTo>
                  <a:lnTo>
                    <a:pt x="28" y="171"/>
                  </a:lnTo>
                  <a:lnTo>
                    <a:pt x="28" y="167"/>
                  </a:lnTo>
                  <a:lnTo>
                    <a:pt x="28" y="164"/>
                  </a:lnTo>
                  <a:lnTo>
                    <a:pt x="26" y="155"/>
                  </a:lnTo>
                  <a:lnTo>
                    <a:pt x="25" y="148"/>
                  </a:lnTo>
                  <a:lnTo>
                    <a:pt x="22" y="141"/>
                  </a:lnTo>
                  <a:lnTo>
                    <a:pt x="19" y="132"/>
                  </a:lnTo>
                  <a:lnTo>
                    <a:pt x="16" y="125"/>
                  </a:lnTo>
                  <a:lnTo>
                    <a:pt x="16" y="118"/>
                  </a:lnTo>
                  <a:lnTo>
                    <a:pt x="16" y="111"/>
                  </a:lnTo>
                  <a:lnTo>
                    <a:pt x="17" y="105"/>
                  </a:lnTo>
                  <a:lnTo>
                    <a:pt x="20" y="101"/>
                  </a:lnTo>
                  <a:lnTo>
                    <a:pt x="25" y="96"/>
                  </a:lnTo>
                  <a:lnTo>
                    <a:pt x="29" y="94"/>
                  </a:lnTo>
                  <a:lnTo>
                    <a:pt x="39" y="88"/>
                  </a:lnTo>
                  <a:lnTo>
                    <a:pt x="49" y="82"/>
                  </a:lnTo>
                  <a:lnTo>
                    <a:pt x="49" y="76"/>
                  </a:lnTo>
                  <a:lnTo>
                    <a:pt x="51" y="76"/>
                  </a:lnTo>
                  <a:lnTo>
                    <a:pt x="52" y="78"/>
                  </a:lnTo>
                  <a:lnTo>
                    <a:pt x="55" y="79"/>
                  </a:lnTo>
                  <a:lnTo>
                    <a:pt x="58" y="81"/>
                  </a:lnTo>
                  <a:lnTo>
                    <a:pt x="61" y="81"/>
                  </a:lnTo>
                  <a:lnTo>
                    <a:pt x="64" y="79"/>
                  </a:lnTo>
                  <a:lnTo>
                    <a:pt x="65" y="75"/>
                  </a:lnTo>
                  <a:lnTo>
                    <a:pt x="68" y="73"/>
                  </a:lnTo>
                  <a:lnTo>
                    <a:pt x="68" y="72"/>
                  </a:lnTo>
                  <a:lnTo>
                    <a:pt x="71" y="72"/>
                  </a:lnTo>
                  <a:lnTo>
                    <a:pt x="74" y="73"/>
                  </a:lnTo>
                  <a:lnTo>
                    <a:pt x="75" y="75"/>
                  </a:lnTo>
                  <a:lnTo>
                    <a:pt x="77" y="75"/>
                  </a:lnTo>
                  <a:lnTo>
                    <a:pt x="77" y="72"/>
                  </a:lnTo>
                  <a:lnTo>
                    <a:pt x="77" y="68"/>
                  </a:lnTo>
                  <a:lnTo>
                    <a:pt x="77" y="60"/>
                  </a:lnTo>
                  <a:lnTo>
                    <a:pt x="81" y="59"/>
                  </a:lnTo>
                  <a:lnTo>
                    <a:pt x="81" y="60"/>
                  </a:lnTo>
                  <a:lnTo>
                    <a:pt x="82" y="62"/>
                  </a:lnTo>
                  <a:lnTo>
                    <a:pt x="85" y="63"/>
                  </a:lnTo>
                  <a:lnTo>
                    <a:pt x="87" y="59"/>
                  </a:lnTo>
                  <a:lnTo>
                    <a:pt x="87" y="55"/>
                  </a:lnTo>
                  <a:lnTo>
                    <a:pt x="88" y="52"/>
                  </a:lnTo>
                  <a:lnTo>
                    <a:pt x="88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2" y="43"/>
                  </a:lnTo>
                  <a:lnTo>
                    <a:pt x="91" y="40"/>
                  </a:lnTo>
                  <a:lnTo>
                    <a:pt x="91" y="42"/>
                  </a:lnTo>
                  <a:lnTo>
                    <a:pt x="91" y="39"/>
                  </a:lnTo>
                  <a:lnTo>
                    <a:pt x="92" y="37"/>
                  </a:lnTo>
                  <a:lnTo>
                    <a:pt x="97" y="36"/>
                  </a:lnTo>
                  <a:lnTo>
                    <a:pt x="104" y="36"/>
                  </a:lnTo>
                  <a:lnTo>
                    <a:pt x="105" y="26"/>
                  </a:lnTo>
                  <a:lnTo>
                    <a:pt x="108" y="16"/>
                  </a:lnTo>
                  <a:lnTo>
                    <a:pt x="113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412" y="1672"/>
              <a:ext cx="85" cy="111"/>
            </a:xfrm>
            <a:custGeom>
              <a:avLst/>
              <a:gdLst>
                <a:gd name="T0" fmla="*/ 59 w 85"/>
                <a:gd name="T1" fmla="*/ 2 h 111"/>
                <a:gd name="T2" fmla="*/ 59 w 85"/>
                <a:gd name="T3" fmla="*/ 10 h 111"/>
                <a:gd name="T4" fmla="*/ 62 w 85"/>
                <a:gd name="T5" fmla="*/ 12 h 111"/>
                <a:gd name="T6" fmla="*/ 73 w 85"/>
                <a:gd name="T7" fmla="*/ 7 h 111"/>
                <a:gd name="T8" fmla="*/ 78 w 85"/>
                <a:gd name="T9" fmla="*/ 10 h 111"/>
                <a:gd name="T10" fmla="*/ 75 w 85"/>
                <a:gd name="T11" fmla="*/ 17 h 111"/>
                <a:gd name="T12" fmla="*/ 81 w 85"/>
                <a:gd name="T13" fmla="*/ 25 h 111"/>
                <a:gd name="T14" fmla="*/ 84 w 85"/>
                <a:gd name="T15" fmla="*/ 30 h 111"/>
                <a:gd name="T16" fmla="*/ 79 w 85"/>
                <a:gd name="T17" fmla="*/ 33 h 111"/>
                <a:gd name="T18" fmla="*/ 72 w 85"/>
                <a:gd name="T19" fmla="*/ 35 h 111"/>
                <a:gd name="T20" fmla="*/ 65 w 85"/>
                <a:gd name="T21" fmla="*/ 46 h 111"/>
                <a:gd name="T22" fmla="*/ 63 w 85"/>
                <a:gd name="T23" fmla="*/ 58 h 111"/>
                <a:gd name="T24" fmla="*/ 68 w 85"/>
                <a:gd name="T25" fmla="*/ 69 h 111"/>
                <a:gd name="T26" fmla="*/ 68 w 85"/>
                <a:gd name="T27" fmla="*/ 78 h 111"/>
                <a:gd name="T28" fmla="*/ 62 w 85"/>
                <a:gd name="T29" fmla="*/ 84 h 111"/>
                <a:gd name="T30" fmla="*/ 66 w 85"/>
                <a:gd name="T31" fmla="*/ 88 h 111"/>
                <a:gd name="T32" fmla="*/ 62 w 85"/>
                <a:gd name="T33" fmla="*/ 88 h 111"/>
                <a:gd name="T34" fmla="*/ 58 w 85"/>
                <a:gd name="T35" fmla="*/ 91 h 111"/>
                <a:gd name="T36" fmla="*/ 49 w 85"/>
                <a:gd name="T37" fmla="*/ 99 h 111"/>
                <a:gd name="T38" fmla="*/ 40 w 85"/>
                <a:gd name="T39" fmla="*/ 99 h 111"/>
                <a:gd name="T40" fmla="*/ 32 w 85"/>
                <a:gd name="T41" fmla="*/ 105 h 111"/>
                <a:gd name="T42" fmla="*/ 27 w 85"/>
                <a:gd name="T43" fmla="*/ 111 h 111"/>
                <a:gd name="T44" fmla="*/ 23 w 85"/>
                <a:gd name="T45" fmla="*/ 107 h 111"/>
                <a:gd name="T46" fmla="*/ 19 w 85"/>
                <a:gd name="T47" fmla="*/ 104 h 111"/>
                <a:gd name="T48" fmla="*/ 13 w 85"/>
                <a:gd name="T49" fmla="*/ 107 h 111"/>
                <a:gd name="T50" fmla="*/ 9 w 85"/>
                <a:gd name="T51" fmla="*/ 108 h 111"/>
                <a:gd name="T52" fmla="*/ 4 w 85"/>
                <a:gd name="T53" fmla="*/ 104 h 111"/>
                <a:gd name="T54" fmla="*/ 0 w 85"/>
                <a:gd name="T55" fmla="*/ 94 h 111"/>
                <a:gd name="T56" fmla="*/ 12 w 85"/>
                <a:gd name="T57" fmla="*/ 84 h 111"/>
                <a:gd name="T58" fmla="*/ 13 w 85"/>
                <a:gd name="T59" fmla="*/ 61 h 111"/>
                <a:gd name="T60" fmla="*/ 3 w 85"/>
                <a:gd name="T61" fmla="*/ 52 h 111"/>
                <a:gd name="T62" fmla="*/ 6 w 85"/>
                <a:gd name="T63" fmla="*/ 46 h 111"/>
                <a:gd name="T64" fmla="*/ 16 w 85"/>
                <a:gd name="T65" fmla="*/ 45 h 111"/>
                <a:gd name="T66" fmla="*/ 16 w 85"/>
                <a:gd name="T67" fmla="*/ 39 h 111"/>
                <a:gd name="T68" fmla="*/ 10 w 85"/>
                <a:gd name="T69" fmla="*/ 38 h 111"/>
                <a:gd name="T70" fmla="*/ 13 w 85"/>
                <a:gd name="T71" fmla="*/ 27 h 111"/>
                <a:gd name="T72" fmla="*/ 22 w 85"/>
                <a:gd name="T73" fmla="*/ 33 h 111"/>
                <a:gd name="T74" fmla="*/ 29 w 85"/>
                <a:gd name="T75" fmla="*/ 29 h 111"/>
                <a:gd name="T76" fmla="*/ 32 w 85"/>
                <a:gd name="T77" fmla="*/ 23 h 111"/>
                <a:gd name="T78" fmla="*/ 39 w 85"/>
                <a:gd name="T79" fmla="*/ 16 h 111"/>
                <a:gd name="T80" fmla="*/ 39 w 85"/>
                <a:gd name="T81" fmla="*/ 13 h 111"/>
                <a:gd name="T82" fmla="*/ 48 w 85"/>
                <a:gd name="T83" fmla="*/ 6 h 11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85" h="111">
                  <a:moveTo>
                    <a:pt x="55" y="0"/>
                  </a:moveTo>
                  <a:lnTo>
                    <a:pt x="58" y="0"/>
                  </a:lnTo>
                  <a:lnTo>
                    <a:pt x="59" y="2"/>
                  </a:lnTo>
                  <a:lnTo>
                    <a:pt x="60" y="4"/>
                  </a:lnTo>
                  <a:lnTo>
                    <a:pt x="60" y="7"/>
                  </a:lnTo>
                  <a:lnTo>
                    <a:pt x="59" y="10"/>
                  </a:lnTo>
                  <a:lnTo>
                    <a:pt x="58" y="13"/>
                  </a:lnTo>
                  <a:lnTo>
                    <a:pt x="55" y="16"/>
                  </a:lnTo>
                  <a:lnTo>
                    <a:pt x="62" y="12"/>
                  </a:lnTo>
                  <a:lnTo>
                    <a:pt x="66" y="9"/>
                  </a:lnTo>
                  <a:lnTo>
                    <a:pt x="69" y="7"/>
                  </a:lnTo>
                  <a:lnTo>
                    <a:pt x="73" y="7"/>
                  </a:lnTo>
                  <a:lnTo>
                    <a:pt x="76" y="9"/>
                  </a:lnTo>
                  <a:lnTo>
                    <a:pt x="78" y="9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75" y="16"/>
                  </a:lnTo>
                  <a:lnTo>
                    <a:pt x="75" y="17"/>
                  </a:lnTo>
                  <a:lnTo>
                    <a:pt x="75" y="19"/>
                  </a:lnTo>
                  <a:lnTo>
                    <a:pt x="79" y="19"/>
                  </a:lnTo>
                  <a:lnTo>
                    <a:pt x="81" y="25"/>
                  </a:lnTo>
                  <a:lnTo>
                    <a:pt x="79" y="30"/>
                  </a:lnTo>
                  <a:lnTo>
                    <a:pt x="82" y="30"/>
                  </a:lnTo>
                  <a:lnTo>
                    <a:pt x="84" y="30"/>
                  </a:lnTo>
                  <a:lnTo>
                    <a:pt x="85" y="33"/>
                  </a:lnTo>
                  <a:lnTo>
                    <a:pt x="84" y="33"/>
                  </a:lnTo>
                  <a:lnTo>
                    <a:pt x="79" y="33"/>
                  </a:lnTo>
                  <a:lnTo>
                    <a:pt x="76" y="32"/>
                  </a:lnTo>
                  <a:lnTo>
                    <a:pt x="75" y="33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66" y="40"/>
                  </a:lnTo>
                  <a:lnTo>
                    <a:pt x="65" y="46"/>
                  </a:lnTo>
                  <a:lnTo>
                    <a:pt x="65" y="50"/>
                  </a:lnTo>
                  <a:lnTo>
                    <a:pt x="63" y="55"/>
                  </a:lnTo>
                  <a:lnTo>
                    <a:pt x="63" y="58"/>
                  </a:lnTo>
                  <a:lnTo>
                    <a:pt x="63" y="61"/>
                  </a:lnTo>
                  <a:lnTo>
                    <a:pt x="65" y="63"/>
                  </a:lnTo>
                  <a:lnTo>
                    <a:pt x="68" y="69"/>
                  </a:lnTo>
                  <a:lnTo>
                    <a:pt x="69" y="74"/>
                  </a:lnTo>
                  <a:lnTo>
                    <a:pt x="69" y="76"/>
                  </a:lnTo>
                  <a:lnTo>
                    <a:pt x="68" y="78"/>
                  </a:lnTo>
                  <a:lnTo>
                    <a:pt x="66" y="79"/>
                  </a:lnTo>
                  <a:lnTo>
                    <a:pt x="63" y="82"/>
                  </a:lnTo>
                  <a:lnTo>
                    <a:pt x="62" y="84"/>
                  </a:lnTo>
                  <a:lnTo>
                    <a:pt x="65" y="85"/>
                  </a:lnTo>
                  <a:lnTo>
                    <a:pt x="66" y="86"/>
                  </a:lnTo>
                  <a:lnTo>
                    <a:pt x="66" y="88"/>
                  </a:lnTo>
                  <a:lnTo>
                    <a:pt x="65" y="89"/>
                  </a:lnTo>
                  <a:lnTo>
                    <a:pt x="63" y="89"/>
                  </a:lnTo>
                  <a:lnTo>
                    <a:pt x="62" y="88"/>
                  </a:lnTo>
                  <a:lnTo>
                    <a:pt x="60" y="86"/>
                  </a:lnTo>
                  <a:lnTo>
                    <a:pt x="58" y="85"/>
                  </a:lnTo>
                  <a:lnTo>
                    <a:pt x="58" y="91"/>
                  </a:lnTo>
                  <a:lnTo>
                    <a:pt x="53" y="91"/>
                  </a:lnTo>
                  <a:lnTo>
                    <a:pt x="49" y="91"/>
                  </a:lnTo>
                  <a:lnTo>
                    <a:pt x="49" y="99"/>
                  </a:lnTo>
                  <a:lnTo>
                    <a:pt x="48" y="99"/>
                  </a:lnTo>
                  <a:lnTo>
                    <a:pt x="45" y="99"/>
                  </a:lnTo>
                  <a:lnTo>
                    <a:pt x="40" y="99"/>
                  </a:lnTo>
                  <a:lnTo>
                    <a:pt x="39" y="99"/>
                  </a:lnTo>
                  <a:lnTo>
                    <a:pt x="35" y="102"/>
                  </a:lnTo>
                  <a:lnTo>
                    <a:pt x="32" y="105"/>
                  </a:lnTo>
                  <a:lnTo>
                    <a:pt x="30" y="107"/>
                  </a:lnTo>
                  <a:lnTo>
                    <a:pt x="30" y="109"/>
                  </a:lnTo>
                  <a:lnTo>
                    <a:pt x="27" y="111"/>
                  </a:lnTo>
                  <a:lnTo>
                    <a:pt x="26" y="111"/>
                  </a:lnTo>
                  <a:lnTo>
                    <a:pt x="23" y="108"/>
                  </a:lnTo>
                  <a:lnTo>
                    <a:pt x="23" y="107"/>
                  </a:lnTo>
                  <a:lnTo>
                    <a:pt x="22" y="105"/>
                  </a:lnTo>
                  <a:lnTo>
                    <a:pt x="20" y="104"/>
                  </a:lnTo>
                  <a:lnTo>
                    <a:pt x="19" y="104"/>
                  </a:lnTo>
                  <a:lnTo>
                    <a:pt x="17" y="105"/>
                  </a:lnTo>
                  <a:lnTo>
                    <a:pt x="16" y="107"/>
                  </a:lnTo>
                  <a:lnTo>
                    <a:pt x="13" y="107"/>
                  </a:lnTo>
                  <a:lnTo>
                    <a:pt x="13" y="109"/>
                  </a:lnTo>
                  <a:lnTo>
                    <a:pt x="9" y="109"/>
                  </a:lnTo>
                  <a:lnTo>
                    <a:pt x="9" y="108"/>
                  </a:lnTo>
                  <a:lnTo>
                    <a:pt x="10" y="105"/>
                  </a:lnTo>
                  <a:lnTo>
                    <a:pt x="6" y="104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3" y="99"/>
                  </a:lnTo>
                  <a:lnTo>
                    <a:pt x="0" y="94"/>
                  </a:lnTo>
                  <a:lnTo>
                    <a:pt x="3" y="94"/>
                  </a:lnTo>
                  <a:lnTo>
                    <a:pt x="9" y="94"/>
                  </a:lnTo>
                  <a:lnTo>
                    <a:pt x="12" y="84"/>
                  </a:lnTo>
                  <a:lnTo>
                    <a:pt x="14" y="76"/>
                  </a:lnTo>
                  <a:lnTo>
                    <a:pt x="22" y="61"/>
                  </a:lnTo>
                  <a:lnTo>
                    <a:pt x="13" y="61"/>
                  </a:lnTo>
                  <a:lnTo>
                    <a:pt x="9" y="61"/>
                  </a:lnTo>
                  <a:lnTo>
                    <a:pt x="4" y="56"/>
                  </a:lnTo>
                  <a:lnTo>
                    <a:pt x="3" y="52"/>
                  </a:lnTo>
                  <a:lnTo>
                    <a:pt x="4" y="50"/>
                  </a:lnTo>
                  <a:lnTo>
                    <a:pt x="6" y="49"/>
                  </a:lnTo>
                  <a:lnTo>
                    <a:pt x="6" y="46"/>
                  </a:lnTo>
                  <a:lnTo>
                    <a:pt x="10" y="46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16" y="40"/>
                  </a:lnTo>
                  <a:lnTo>
                    <a:pt x="16" y="39"/>
                  </a:lnTo>
                  <a:lnTo>
                    <a:pt x="16" y="38"/>
                  </a:lnTo>
                  <a:lnTo>
                    <a:pt x="13" y="38"/>
                  </a:lnTo>
                  <a:lnTo>
                    <a:pt x="10" y="38"/>
                  </a:lnTo>
                  <a:lnTo>
                    <a:pt x="12" y="33"/>
                  </a:lnTo>
                  <a:lnTo>
                    <a:pt x="10" y="27"/>
                  </a:lnTo>
                  <a:lnTo>
                    <a:pt x="13" y="27"/>
                  </a:lnTo>
                  <a:lnTo>
                    <a:pt x="14" y="30"/>
                  </a:lnTo>
                  <a:lnTo>
                    <a:pt x="16" y="33"/>
                  </a:lnTo>
                  <a:lnTo>
                    <a:pt x="22" y="33"/>
                  </a:lnTo>
                  <a:lnTo>
                    <a:pt x="24" y="32"/>
                  </a:lnTo>
                  <a:lnTo>
                    <a:pt x="27" y="30"/>
                  </a:lnTo>
                  <a:lnTo>
                    <a:pt x="29" y="29"/>
                  </a:lnTo>
                  <a:lnTo>
                    <a:pt x="30" y="26"/>
                  </a:lnTo>
                  <a:lnTo>
                    <a:pt x="32" y="25"/>
                  </a:lnTo>
                  <a:lnTo>
                    <a:pt x="32" y="23"/>
                  </a:lnTo>
                  <a:lnTo>
                    <a:pt x="33" y="22"/>
                  </a:lnTo>
                  <a:lnTo>
                    <a:pt x="39" y="22"/>
                  </a:lnTo>
                  <a:lnTo>
                    <a:pt x="39" y="16"/>
                  </a:lnTo>
                  <a:lnTo>
                    <a:pt x="33" y="16"/>
                  </a:lnTo>
                  <a:lnTo>
                    <a:pt x="36" y="14"/>
                  </a:lnTo>
                  <a:lnTo>
                    <a:pt x="39" y="13"/>
                  </a:lnTo>
                  <a:lnTo>
                    <a:pt x="39" y="4"/>
                  </a:lnTo>
                  <a:lnTo>
                    <a:pt x="43" y="6"/>
                  </a:lnTo>
                  <a:lnTo>
                    <a:pt x="48" y="6"/>
                  </a:lnTo>
                  <a:lnTo>
                    <a:pt x="50" y="7"/>
                  </a:lnTo>
                  <a:lnTo>
                    <a:pt x="55" y="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29" name="Freeform 25"/>
            <p:cNvSpPr>
              <a:spLocks/>
            </p:cNvSpPr>
            <p:nvPr/>
          </p:nvSpPr>
          <p:spPr bwMode="auto">
            <a:xfrm>
              <a:off x="4621" y="3265"/>
              <a:ext cx="716" cy="528"/>
            </a:xfrm>
            <a:custGeom>
              <a:avLst/>
              <a:gdLst>
                <a:gd name="T0" fmla="*/ 396 w 716"/>
                <a:gd name="T1" fmla="*/ 21 h 528"/>
                <a:gd name="T2" fmla="*/ 413 w 716"/>
                <a:gd name="T3" fmla="*/ 37 h 528"/>
                <a:gd name="T4" fmla="*/ 407 w 716"/>
                <a:gd name="T5" fmla="*/ 56 h 528"/>
                <a:gd name="T6" fmla="*/ 422 w 716"/>
                <a:gd name="T7" fmla="*/ 106 h 528"/>
                <a:gd name="T8" fmla="*/ 461 w 716"/>
                <a:gd name="T9" fmla="*/ 132 h 528"/>
                <a:gd name="T10" fmla="*/ 481 w 716"/>
                <a:gd name="T11" fmla="*/ 148 h 528"/>
                <a:gd name="T12" fmla="*/ 494 w 716"/>
                <a:gd name="T13" fmla="*/ 135 h 528"/>
                <a:gd name="T14" fmla="*/ 507 w 716"/>
                <a:gd name="T15" fmla="*/ 97 h 528"/>
                <a:gd name="T16" fmla="*/ 521 w 716"/>
                <a:gd name="T17" fmla="*/ 0 h 528"/>
                <a:gd name="T18" fmla="*/ 549 w 716"/>
                <a:gd name="T19" fmla="*/ 76 h 528"/>
                <a:gd name="T20" fmla="*/ 576 w 716"/>
                <a:gd name="T21" fmla="*/ 90 h 528"/>
                <a:gd name="T22" fmla="*/ 589 w 716"/>
                <a:gd name="T23" fmla="*/ 142 h 528"/>
                <a:gd name="T24" fmla="*/ 625 w 716"/>
                <a:gd name="T25" fmla="*/ 195 h 528"/>
                <a:gd name="T26" fmla="*/ 632 w 716"/>
                <a:gd name="T27" fmla="*/ 217 h 528"/>
                <a:gd name="T28" fmla="*/ 652 w 716"/>
                <a:gd name="T29" fmla="*/ 253 h 528"/>
                <a:gd name="T30" fmla="*/ 688 w 716"/>
                <a:gd name="T31" fmla="*/ 301 h 528"/>
                <a:gd name="T32" fmla="*/ 704 w 716"/>
                <a:gd name="T33" fmla="*/ 360 h 528"/>
                <a:gd name="T34" fmla="*/ 713 w 716"/>
                <a:gd name="T35" fmla="*/ 416 h 528"/>
                <a:gd name="T36" fmla="*/ 707 w 716"/>
                <a:gd name="T37" fmla="*/ 469 h 528"/>
                <a:gd name="T38" fmla="*/ 683 w 716"/>
                <a:gd name="T39" fmla="*/ 499 h 528"/>
                <a:gd name="T40" fmla="*/ 671 w 716"/>
                <a:gd name="T41" fmla="*/ 528 h 528"/>
                <a:gd name="T42" fmla="*/ 432 w 716"/>
                <a:gd name="T43" fmla="*/ 502 h 528"/>
                <a:gd name="T44" fmla="*/ 387 w 716"/>
                <a:gd name="T45" fmla="*/ 522 h 528"/>
                <a:gd name="T46" fmla="*/ 373 w 716"/>
                <a:gd name="T47" fmla="*/ 496 h 528"/>
                <a:gd name="T48" fmla="*/ 366 w 716"/>
                <a:gd name="T49" fmla="*/ 482 h 528"/>
                <a:gd name="T50" fmla="*/ 334 w 716"/>
                <a:gd name="T51" fmla="*/ 475 h 528"/>
                <a:gd name="T52" fmla="*/ 284 w 716"/>
                <a:gd name="T53" fmla="*/ 470 h 528"/>
                <a:gd name="T54" fmla="*/ 226 w 716"/>
                <a:gd name="T55" fmla="*/ 483 h 528"/>
                <a:gd name="T56" fmla="*/ 209 w 716"/>
                <a:gd name="T57" fmla="*/ 499 h 528"/>
                <a:gd name="T58" fmla="*/ 189 w 716"/>
                <a:gd name="T59" fmla="*/ 515 h 528"/>
                <a:gd name="T60" fmla="*/ 160 w 716"/>
                <a:gd name="T61" fmla="*/ 521 h 528"/>
                <a:gd name="T62" fmla="*/ 109 w 716"/>
                <a:gd name="T63" fmla="*/ 521 h 528"/>
                <a:gd name="T64" fmla="*/ 43 w 716"/>
                <a:gd name="T65" fmla="*/ 516 h 528"/>
                <a:gd name="T66" fmla="*/ 36 w 716"/>
                <a:gd name="T67" fmla="*/ 442 h 528"/>
                <a:gd name="T68" fmla="*/ 30 w 716"/>
                <a:gd name="T69" fmla="*/ 393 h 528"/>
                <a:gd name="T70" fmla="*/ 17 w 716"/>
                <a:gd name="T71" fmla="*/ 364 h 528"/>
                <a:gd name="T72" fmla="*/ 13 w 716"/>
                <a:gd name="T73" fmla="*/ 344 h 528"/>
                <a:gd name="T74" fmla="*/ 14 w 716"/>
                <a:gd name="T75" fmla="*/ 319 h 528"/>
                <a:gd name="T76" fmla="*/ 0 w 716"/>
                <a:gd name="T77" fmla="*/ 292 h 528"/>
                <a:gd name="T78" fmla="*/ 9 w 716"/>
                <a:gd name="T79" fmla="*/ 259 h 528"/>
                <a:gd name="T80" fmla="*/ 20 w 716"/>
                <a:gd name="T81" fmla="*/ 249 h 528"/>
                <a:gd name="T82" fmla="*/ 60 w 716"/>
                <a:gd name="T83" fmla="*/ 218 h 528"/>
                <a:gd name="T84" fmla="*/ 88 w 716"/>
                <a:gd name="T85" fmla="*/ 205 h 528"/>
                <a:gd name="T86" fmla="*/ 108 w 716"/>
                <a:gd name="T87" fmla="*/ 194 h 528"/>
                <a:gd name="T88" fmla="*/ 147 w 716"/>
                <a:gd name="T89" fmla="*/ 177 h 528"/>
                <a:gd name="T90" fmla="*/ 166 w 716"/>
                <a:gd name="T91" fmla="*/ 126 h 528"/>
                <a:gd name="T92" fmla="*/ 191 w 716"/>
                <a:gd name="T93" fmla="*/ 128 h 528"/>
                <a:gd name="T94" fmla="*/ 204 w 716"/>
                <a:gd name="T95" fmla="*/ 106 h 528"/>
                <a:gd name="T96" fmla="*/ 217 w 716"/>
                <a:gd name="T97" fmla="*/ 96 h 528"/>
                <a:gd name="T98" fmla="*/ 222 w 716"/>
                <a:gd name="T99" fmla="*/ 82 h 528"/>
                <a:gd name="T100" fmla="*/ 235 w 716"/>
                <a:gd name="T101" fmla="*/ 64 h 528"/>
                <a:gd name="T102" fmla="*/ 263 w 716"/>
                <a:gd name="T103" fmla="*/ 86 h 528"/>
                <a:gd name="T104" fmla="*/ 285 w 716"/>
                <a:gd name="T105" fmla="*/ 87 h 528"/>
                <a:gd name="T106" fmla="*/ 298 w 716"/>
                <a:gd name="T107" fmla="*/ 59 h 528"/>
                <a:gd name="T108" fmla="*/ 305 w 716"/>
                <a:gd name="T109" fmla="*/ 41 h 528"/>
                <a:gd name="T110" fmla="*/ 327 w 716"/>
                <a:gd name="T111" fmla="*/ 25 h 528"/>
                <a:gd name="T112" fmla="*/ 337 w 716"/>
                <a:gd name="T113" fmla="*/ 11 h 528"/>
                <a:gd name="T114" fmla="*/ 351 w 716"/>
                <a:gd name="T115" fmla="*/ 14 h 528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6" h="528">
                  <a:moveTo>
                    <a:pt x="361" y="10"/>
                  </a:moveTo>
                  <a:lnTo>
                    <a:pt x="364" y="13"/>
                  </a:lnTo>
                  <a:lnTo>
                    <a:pt x="364" y="14"/>
                  </a:lnTo>
                  <a:lnTo>
                    <a:pt x="366" y="15"/>
                  </a:lnTo>
                  <a:lnTo>
                    <a:pt x="369" y="17"/>
                  </a:lnTo>
                  <a:lnTo>
                    <a:pt x="373" y="18"/>
                  </a:lnTo>
                  <a:lnTo>
                    <a:pt x="374" y="18"/>
                  </a:lnTo>
                  <a:lnTo>
                    <a:pt x="373" y="18"/>
                  </a:lnTo>
                  <a:lnTo>
                    <a:pt x="389" y="21"/>
                  </a:lnTo>
                  <a:lnTo>
                    <a:pt x="396" y="21"/>
                  </a:lnTo>
                  <a:lnTo>
                    <a:pt x="403" y="21"/>
                  </a:lnTo>
                  <a:lnTo>
                    <a:pt x="406" y="27"/>
                  </a:lnTo>
                  <a:lnTo>
                    <a:pt x="416" y="23"/>
                  </a:lnTo>
                  <a:lnTo>
                    <a:pt x="419" y="21"/>
                  </a:lnTo>
                  <a:lnTo>
                    <a:pt x="422" y="27"/>
                  </a:lnTo>
                  <a:lnTo>
                    <a:pt x="422" y="31"/>
                  </a:lnTo>
                  <a:lnTo>
                    <a:pt x="422" y="33"/>
                  </a:lnTo>
                  <a:lnTo>
                    <a:pt x="420" y="34"/>
                  </a:lnTo>
                  <a:lnTo>
                    <a:pt x="418" y="36"/>
                  </a:lnTo>
                  <a:lnTo>
                    <a:pt x="413" y="37"/>
                  </a:lnTo>
                  <a:lnTo>
                    <a:pt x="413" y="40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6" y="43"/>
                  </a:lnTo>
                  <a:lnTo>
                    <a:pt x="416" y="51"/>
                  </a:lnTo>
                  <a:lnTo>
                    <a:pt x="409" y="50"/>
                  </a:lnTo>
                  <a:lnTo>
                    <a:pt x="403" y="51"/>
                  </a:lnTo>
                  <a:lnTo>
                    <a:pt x="405" y="53"/>
                  </a:lnTo>
                  <a:lnTo>
                    <a:pt x="406" y="54"/>
                  </a:lnTo>
                  <a:lnTo>
                    <a:pt x="407" y="56"/>
                  </a:lnTo>
                  <a:lnTo>
                    <a:pt x="407" y="57"/>
                  </a:lnTo>
                  <a:lnTo>
                    <a:pt x="406" y="63"/>
                  </a:lnTo>
                  <a:lnTo>
                    <a:pt x="406" y="69"/>
                  </a:lnTo>
                  <a:lnTo>
                    <a:pt x="400" y="70"/>
                  </a:lnTo>
                  <a:lnTo>
                    <a:pt x="400" y="80"/>
                  </a:lnTo>
                  <a:lnTo>
                    <a:pt x="400" y="90"/>
                  </a:lnTo>
                  <a:lnTo>
                    <a:pt x="409" y="95"/>
                  </a:lnTo>
                  <a:lnTo>
                    <a:pt x="416" y="99"/>
                  </a:lnTo>
                  <a:lnTo>
                    <a:pt x="416" y="103"/>
                  </a:lnTo>
                  <a:lnTo>
                    <a:pt x="422" y="106"/>
                  </a:lnTo>
                  <a:lnTo>
                    <a:pt x="428" y="106"/>
                  </a:lnTo>
                  <a:lnTo>
                    <a:pt x="433" y="108"/>
                  </a:lnTo>
                  <a:lnTo>
                    <a:pt x="439" y="109"/>
                  </a:lnTo>
                  <a:lnTo>
                    <a:pt x="441" y="112"/>
                  </a:lnTo>
                  <a:lnTo>
                    <a:pt x="443" y="115"/>
                  </a:lnTo>
                  <a:lnTo>
                    <a:pt x="448" y="121"/>
                  </a:lnTo>
                  <a:lnTo>
                    <a:pt x="454" y="128"/>
                  </a:lnTo>
                  <a:lnTo>
                    <a:pt x="455" y="131"/>
                  </a:lnTo>
                  <a:lnTo>
                    <a:pt x="458" y="132"/>
                  </a:lnTo>
                  <a:lnTo>
                    <a:pt x="461" y="132"/>
                  </a:lnTo>
                  <a:lnTo>
                    <a:pt x="462" y="132"/>
                  </a:lnTo>
                  <a:lnTo>
                    <a:pt x="465" y="131"/>
                  </a:lnTo>
                  <a:lnTo>
                    <a:pt x="467" y="132"/>
                  </a:lnTo>
                  <a:lnTo>
                    <a:pt x="468" y="135"/>
                  </a:lnTo>
                  <a:lnTo>
                    <a:pt x="469" y="141"/>
                  </a:lnTo>
                  <a:lnTo>
                    <a:pt x="472" y="145"/>
                  </a:lnTo>
                  <a:lnTo>
                    <a:pt x="474" y="146"/>
                  </a:lnTo>
                  <a:lnTo>
                    <a:pt x="475" y="148"/>
                  </a:lnTo>
                  <a:lnTo>
                    <a:pt x="478" y="149"/>
                  </a:lnTo>
                  <a:lnTo>
                    <a:pt x="481" y="148"/>
                  </a:lnTo>
                  <a:lnTo>
                    <a:pt x="485" y="148"/>
                  </a:lnTo>
                  <a:lnTo>
                    <a:pt x="488" y="148"/>
                  </a:lnTo>
                  <a:lnTo>
                    <a:pt x="490" y="146"/>
                  </a:lnTo>
                  <a:lnTo>
                    <a:pt x="491" y="146"/>
                  </a:lnTo>
                  <a:lnTo>
                    <a:pt x="492" y="146"/>
                  </a:lnTo>
                  <a:lnTo>
                    <a:pt x="494" y="145"/>
                  </a:lnTo>
                  <a:lnTo>
                    <a:pt x="494" y="144"/>
                  </a:lnTo>
                  <a:lnTo>
                    <a:pt x="494" y="139"/>
                  </a:lnTo>
                  <a:lnTo>
                    <a:pt x="494" y="136"/>
                  </a:lnTo>
                  <a:lnTo>
                    <a:pt x="494" y="135"/>
                  </a:lnTo>
                  <a:lnTo>
                    <a:pt x="500" y="129"/>
                  </a:lnTo>
                  <a:lnTo>
                    <a:pt x="500" y="125"/>
                  </a:lnTo>
                  <a:lnTo>
                    <a:pt x="500" y="122"/>
                  </a:lnTo>
                  <a:lnTo>
                    <a:pt x="500" y="119"/>
                  </a:lnTo>
                  <a:lnTo>
                    <a:pt x="500" y="116"/>
                  </a:lnTo>
                  <a:lnTo>
                    <a:pt x="500" y="115"/>
                  </a:lnTo>
                  <a:lnTo>
                    <a:pt x="503" y="113"/>
                  </a:lnTo>
                  <a:lnTo>
                    <a:pt x="505" y="112"/>
                  </a:lnTo>
                  <a:lnTo>
                    <a:pt x="507" y="105"/>
                  </a:lnTo>
                  <a:lnTo>
                    <a:pt x="507" y="97"/>
                  </a:lnTo>
                  <a:lnTo>
                    <a:pt x="507" y="83"/>
                  </a:lnTo>
                  <a:lnTo>
                    <a:pt x="505" y="70"/>
                  </a:lnTo>
                  <a:lnTo>
                    <a:pt x="504" y="61"/>
                  </a:lnTo>
                  <a:lnTo>
                    <a:pt x="505" y="54"/>
                  </a:lnTo>
                  <a:lnTo>
                    <a:pt x="511" y="51"/>
                  </a:lnTo>
                  <a:lnTo>
                    <a:pt x="510" y="38"/>
                  </a:lnTo>
                  <a:lnTo>
                    <a:pt x="510" y="27"/>
                  </a:lnTo>
                  <a:lnTo>
                    <a:pt x="511" y="14"/>
                  </a:lnTo>
                  <a:lnTo>
                    <a:pt x="514" y="0"/>
                  </a:lnTo>
                  <a:lnTo>
                    <a:pt x="521" y="0"/>
                  </a:lnTo>
                  <a:lnTo>
                    <a:pt x="530" y="15"/>
                  </a:lnTo>
                  <a:lnTo>
                    <a:pt x="537" y="31"/>
                  </a:lnTo>
                  <a:lnTo>
                    <a:pt x="540" y="40"/>
                  </a:lnTo>
                  <a:lnTo>
                    <a:pt x="543" y="50"/>
                  </a:lnTo>
                  <a:lnTo>
                    <a:pt x="543" y="60"/>
                  </a:lnTo>
                  <a:lnTo>
                    <a:pt x="544" y="73"/>
                  </a:lnTo>
                  <a:lnTo>
                    <a:pt x="546" y="73"/>
                  </a:lnTo>
                  <a:lnTo>
                    <a:pt x="547" y="74"/>
                  </a:lnTo>
                  <a:lnTo>
                    <a:pt x="547" y="76"/>
                  </a:lnTo>
                  <a:lnTo>
                    <a:pt x="549" y="76"/>
                  </a:lnTo>
                  <a:lnTo>
                    <a:pt x="551" y="76"/>
                  </a:lnTo>
                  <a:lnTo>
                    <a:pt x="551" y="70"/>
                  </a:lnTo>
                  <a:lnTo>
                    <a:pt x="560" y="69"/>
                  </a:lnTo>
                  <a:lnTo>
                    <a:pt x="560" y="76"/>
                  </a:lnTo>
                  <a:lnTo>
                    <a:pt x="563" y="76"/>
                  </a:lnTo>
                  <a:lnTo>
                    <a:pt x="564" y="79"/>
                  </a:lnTo>
                  <a:lnTo>
                    <a:pt x="566" y="82"/>
                  </a:lnTo>
                  <a:lnTo>
                    <a:pt x="575" y="82"/>
                  </a:lnTo>
                  <a:lnTo>
                    <a:pt x="576" y="86"/>
                  </a:lnTo>
                  <a:lnTo>
                    <a:pt x="576" y="90"/>
                  </a:lnTo>
                  <a:lnTo>
                    <a:pt x="575" y="97"/>
                  </a:lnTo>
                  <a:lnTo>
                    <a:pt x="573" y="108"/>
                  </a:lnTo>
                  <a:lnTo>
                    <a:pt x="573" y="110"/>
                  </a:lnTo>
                  <a:lnTo>
                    <a:pt x="575" y="115"/>
                  </a:lnTo>
                  <a:lnTo>
                    <a:pt x="576" y="118"/>
                  </a:lnTo>
                  <a:lnTo>
                    <a:pt x="577" y="121"/>
                  </a:lnTo>
                  <a:lnTo>
                    <a:pt x="582" y="125"/>
                  </a:lnTo>
                  <a:lnTo>
                    <a:pt x="585" y="131"/>
                  </a:lnTo>
                  <a:lnTo>
                    <a:pt x="587" y="138"/>
                  </a:lnTo>
                  <a:lnTo>
                    <a:pt x="589" y="142"/>
                  </a:lnTo>
                  <a:lnTo>
                    <a:pt x="589" y="146"/>
                  </a:lnTo>
                  <a:lnTo>
                    <a:pt x="589" y="157"/>
                  </a:lnTo>
                  <a:lnTo>
                    <a:pt x="589" y="167"/>
                  </a:lnTo>
                  <a:lnTo>
                    <a:pt x="589" y="171"/>
                  </a:lnTo>
                  <a:lnTo>
                    <a:pt x="590" y="175"/>
                  </a:lnTo>
                  <a:lnTo>
                    <a:pt x="592" y="177"/>
                  </a:lnTo>
                  <a:lnTo>
                    <a:pt x="593" y="178"/>
                  </a:lnTo>
                  <a:lnTo>
                    <a:pt x="598" y="181"/>
                  </a:lnTo>
                  <a:lnTo>
                    <a:pt x="611" y="188"/>
                  </a:lnTo>
                  <a:lnTo>
                    <a:pt x="625" y="195"/>
                  </a:lnTo>
                  <a:lnTo>
                    <a:pt x="631" y="198"/>
                  </a:lnTo>
                  <a:lnTo>
                    <a:pt x="635" y="201"/>
                  </a:lnTo>
                  <a:lnTo>
                    <a:pt x="635" y="204"/>
                  </a:lnTo>
                  <a:lnTo>
                    <a:pt x="636" y="205"/>
                  </a:lnTo>
                  <a:lnTo>
                    <a:pt x="638" y="207"/>
                  </a:lnTo>
                  <a:lnTo>
                    <a:pt x="638" y="208"/>
                  </a:lnTo>
                  <a:lnTo>
                    <a:pt x="636" y="210"/>
                  </a:lnTo>
                  <a:lnTo>
                    <a:pt x="635" y="211"/>
                  </a:lnTo>
                  <a:lnTo>
                    <a:pt x="634" y="214"/>
                  </a:lnTo>
                  <a:lnTo>
                    <a:pt x="632" y="217"/>
                  </a:lnTo>
                  <a:lnTo>
                    <a:pt x="638" y="217"/>
                  </a:lnTo>
                  <a:lnTo>
                    <a:pt x="639" y="218"/>
                  </a:lnTo>
                  <a:lnTo>
                    <a:pt x="642" y="220"/>
                  </a:lnTo>
                  <a:lnTo>
                    <a:pt x="644" y="221"/>
                  </a:lnTo>
                  <a:lnTo>
                    <a:pt x="644" y="223"/>
                  </a:lnTo>
                  <a:lnTo>
                    <a:pt x="647" y="227"/>
                  </a:lnTo>
                  <a:lnTo>
                    <a:pt x="647" y="231"/>
                  </a:lnTo>
                  <a:lnTo>
                    <a:pt x="647" y="241"/>
                  </a:lnTo>
                  <a:lnTo>
                    <a:pt x="647" y="250"/>
                  </a:lnTo>
                  <a:lnTo>
                    <a:pt x="652" y="253"/>
                  </a:lnTo>
                  <a:lnTo>
                    <a:pt x="658" y="256"/>
                  </a:lnTo>
                  <a:lnTo>
                    <a:pt x="662" y="259"/>
                  </a:lnTo>
                  <a:lnTo>
                    <a:pt x="665" y="260"/>
                  </a:lnTo>
                  <a:lnTo>
                    <a:pt x="668" y="262"/>
                  </a:lnTo>
                  <a:lnTo>
                    <a:pt x="668" y="276"/>
                  </a:lnTo>
                  <a:lnTo>
                    <a:pt x="670" y="283"/>
                  </a:lnTo>
                  <a:lnTo>
                    <a:pt x="671" y="289"/>
                  </a:lnTo>
                  <a:lnTo>
                    <a:pt x="680" y="293"/>
                  </a:lnTo>
                  <a:lnTo>
                    <a:pt x="685" y="298"/>
                  </a:lnTo>
                  <a:lnTo>
                    <a:pt x="688" y="301"/>
                  </a:lnTo>
                  <a:lnTo>
                    <a:pt x="688" y="303"/>
                  </a:lnTo>
                  <a:lnTo>
                    <a:pt x="687" y="306"/>
                  </a:lnTo>
                  <a:lnTo>
                    <a:pt x="687" y="309"/>
                  </a:lnTo>
                  <a:lnTo>
                    <a:pt x="687" y="311"/>
                  </a:lnTo>
                  <a:lnTo>
                    <a:pt x="688" y="312"/>
                  </a:lnTo>
                  <a:lnTo>
                    <a:pt x="704" y="322"/>
                  </a:lnTo>
                  <a:lnTo>
                    <a:pt x="706" y="328"/>
                  </a:lnTo>
                  <a:lnTo>
                    <a:pt x="707" y="334"/>
                  </a:lnTo>
                  <a:lnTo>
                    <a:pt x="706" y="347"/>
                  </a:lnTo>
                  <a:lnTo>
                    <a:pt x="704" y="360"/>
                  </a:lnTo>
                  <a:lnTo>
                    <a:pt x="704" y="365"/>
                  </a:lnTo>
                  <a:lnTo>
                    <a:pt x="704" y="370"/>
                  </a:lnTo>
                  <a:lnTo>
                    <a:pt x="706" y="374"/>
                  </a:lnTo>
                  <a:lnTo>
                    <a:pt x="708" y="380"/>
                  </a:lnTo>
                  <a:lnTo>
                    <a:pt x="710" y="384"/>
                  </a:lnTo>
                  <a:lnTo>
                    <a:pt x="713" y="388"/>
                  </a:lnTo>
                  <a:lnTo>
                    <a:pt x="714" y="396"/>
                  </a:lnTo>
                  <a:lnTo>
                    <a:pt x="716" y="401"/>
                  </a:lnTo>
                  <a:lnTo>
                    <a:pt x="716" y="406"/>
                  </a:lnTo>
                  <a:lnTo>
                    <a:pt x="713" y="416"/>
                  </a:lnTo>
                  <a:lnTo>
                    <a:pt x="707" y="416"/>
                  </a:lnTo>
                  <a:lnTo>
                    <a:pt x="707" y="424"/>
                  </a:lnTo>
                  <a:lnTo>
                    <a:pt x="707" y="433"/>
                  </a:lnTo>
                  <a:lnTo>
                    <a:pt x="707" y="440"/>
                  </a:lnTo>
                  <a:lnTo>
                    <a:pt x="707" y="444"/>
                  </a:lnTo>
                  <a:lnTo>
                    <a:pt x="707" y="447"/>
                  </a:lnTo>
                  <a:lnTo>
                    <a:pt x="707" y="452"/>
                  </a:lnTo>
                  <a:lnTo>
                    <a:pt x="707" y="457"/>
                  </a:lnTo>
                  <a:lnTo>
                    <a:pt x="707" y="463"/>
                  </a:lnTo>
                  <a:lnTo>
                    <a:pt x="707" y="469"/>
                  </a:lnTo>
                  <a:lnTo>
                    <a:pt x="706" y="472"/>
                  </a:lnTo>
                  <a:lnTo>
                    <a:pt x="704" y="478"/>
                  </a:lnTo>
                  <a:lnTo>
                    <a:pt x="698" y="478"/>
                  </a:lnTo>
                  <a:lnTo>
                    <a:pt x="698" y="480"/>
                  </a:lnTo>
                  <a:lnTo>
                    <a:pt x="697" y="483"/>
                  </a:lnTo>
                  <a:lnTo>
                    <a:pt x="698" y="486"/>
                  </a:lnTo>
                  <a:lnTo>
                    <a:pt x="698" y="485"/>
                  </a:lnTo>
                  <a:lnTo>
                    <a:pt x="698" y="491"/>
                  </a:lnTo>
                  <a:lnTo>
                    <a:pt x="688" y="496"/>
                  </a:lnTo>
                  <a:lnTo>
                    <a:pt x="683" y="499"/>
                  </a:lnTo>
                  <a:lnTo>
                    <a:pt x="681" y="501"/>
                  </a:lnTo>
                  <a:lnTo>
                    <a:pt x="680" y="502"/>
                  </a:lnTo>
                  <a:lnTo>
                    <a:pt x="680" y="506"/>
                  </a:lnTo>
                  <a:lnTo>
                    <a:pt x="680" y="511"/>
                  </a:lnTo>
                  <a:lnTo>
                    <a:pt x="675" y="511"/>
                  </a:lnTo>
                  <a:lnTo>
                    <a:pt x="671" y="511"/>
                  </a:lnTo>
                  <a:lnTo>
                    <a:pt x="671" y="514"/>
                  </a:lnTo>
                  <a:lnTo>
                    <a:pt x="671" y="518"/>
                  </a:lnTo>
                  <a:lnTo>
                    <a:pt x="671" y="524"/>
                  </a:lnTo>
                  <a:lnTo>
                    <a:pt x="671" y="528"/>
                  </a:lnTo>
                  <a:lnTo>
                    <a:pt x="429" y="528"/>
                  </a:lnTo>
                  <a:lnTo>
                    <a:pt x="432" y="521"/>
                  </a:lnTo>
                  <a:lnTo>
                    <a:pt x="436" y="511"/>
                  </a:lnTo>
                  <a:lnTo>
                    <a:pt x="438" y="505"/>
                  </a:lnTo>
                  <a:lnTo>
                    <a:pt x="438" y="502"/>
                  </a:lnTo>
                  <a:lnTo>
                    <a:pt x="438" y="501"/>
                  </a:lnTo>
                  <a:lnTo>
                    <a:pt x="436" y="499"/>
                  </a:lnTo>
                  <a:lnTo>
                    <a:pt x="433" y="499"/>
                  </a:lnTo>
                  <a:lnTo>
                    <a:pt x="432" y="501"/>
                  </a:lnTo>
                  <a:lnTo>
                    <a:pt x="432" y="502"/>
                  </a:lnTo>
                  <a:lnTo>
                    <a:pt x="429" y="506"/>
                  </a:lnTo>
                  <a:lnTo>
                    <a:pt x="428" y="511"/>
                  </a:lnTo>
                  <a:lnTo>
                    <a:pt x="425" y="514"/>
                  </a:lnTo>
                  <a:lnTo>
                    <a:pt x="423" y="514"/>
                  </a:lnTo>
                  <a:lnTo>
                    <a:pt x="420" y="514"/>
                  </a:lnTo>
                  <a:lnTo>
                    <a:pt x="419" y="514"/>
                  </a:lnTo>
                  <a:lnTo>
                    <a:pt x="416" y="514"/>
                  </a:lnTo>
                  <a:lnTo>
                    <a:pt x="406" y="528"/>
                  </a:lnTo>
                  <a:lnTo>
                    <a:pt x="390" y="528"/>
                  </a:lnTo>
                  <a:lnTo>
                    <a:pt x="387" y="522"/>
                  </a:lnTo>
                  <a:lnTo>
                    <a:pt x="387" y="516"/>
                  </a:lnTo>
                  <a:lnTo>
                    <a:pt x="387" y="511"/>
                  </a:lnTo>
                  <a:lnTo>
                    <a:pt x="386" y="505"/>
                  </a:lnTo>
                  <a:lnTo>
                    <a:pt x="380" y="504"/>
                  </a:lnTo>
                  <a:lnTo>
                    <a:pt x="373" y="502"/>
                  </a:lnTo>
                  <a:lnTo>
                    <a:pt x="373" y="501"/>
                  </a:lnTo>
                  <a:lnTo>
                    <a:pt x="371" y="499"/>
                  </a:lnTo>
                  <a:lnTo>
                    <a:pt x="370" y="496"/>
                  </a:lnTo>
                  <a:lnTo>
                    <a:pt x="373" y="498"/>
                  </a:lnTo>
                  <a:lnTo>
                    <a:pt x="373" y="496"/>
                  </a:lnTo>
                  <a:lnTo>
                    <a:pt x="371" y="495"/>
                  </a:lnTo>
                  <a:lnTo>
                    <a:pt x="373" y="493"/>
                  </a:lnTo>
                  <a:lnTo>
                    <a:pt x="374" y="492"/>
                  </a:lnTo>
                  <a:lnTo>
                    <a:pt x="376" y="491"/>
                  </a:lnTo>
                  <a:lnTo>
                    <a:pt x="374" y="489"/>
                  </a:lnTo>
                  <a:lnTo>
                    <a:pt x="373" y="489"/>
                  </a:lnTo>
                  <a:lnTo>
                    <a:pt x="364" y="488"/>
                  </a:lnTo>
                  <a:lnTo>
                    <a:pt x="366" y="486"/>
                  </a:lnTo>
                  <a:lnTo>
                    <a:pt x="367" y="483"/>
                  </a:lnTo>
                  <a:lnTo>
                    <a:pt x="366" y="482"/>
                  </a:lnTo>
                  <a:lnTo>
                    <a:pt x="364" y="480"/>
                  </a:lnTo>
                  <a:lnTo>
                    <a:pt x="364" y="478"/>
                  </a:lnTo>
                  <a:lnTo>
                    <a:pt x="360" y="476"/>
                  </a:lnTo>
                  <a:lnTo>
                    <a:pt x="357" y="476"/>
                  </a:lnTo>
                  <a:lnTo>
                    <a:pt x="350" y="476"/>
                  </a:lnTo>
                  <a:lnTo>
                    <a:pt x="343" y="478"/>
                  </a:lnTo>
                  <a:lnTo>
                    <a:pt x="340" y="478"/>
                  </a:lnTo>
                  <a:lnTo>
                    <a:pt x="337" y="478"/>
                  </a:lnTo>
                  <a:lnTo>
                    <a:pt x="335" y="476"/>
                  </a:lnTo>
                  <a:lnTo>
                    <a:pt x="334" y="475"/>
                  </a:lnTo>
                  <a:lnTo>
                    <a:pt x="331" y="470"/>
                  </a:lnTo>
                  <a:lnTo>
                    <a:pt x="330" y="466"/>
                  </a:lnTo>
                  <a:lnTo>
                    <a:pt x="327" y="465"/>
                  </a:lnTo>
                  <a:lnTo>
                    <a:pt x="325" y="463"/>
                  </a:lnTo>
                  <a:lnTo>
                    <a:pt x="321" y="463"/>
                  </a:lnTo>
                  <a:lnTo>
                    <a:pt x="317" y="463"/>
                  </a:lnTo>
                  <a:lnTo>
                    <a:pt x="312" y="463"/>
                  </a:lnTo>
                  <a:lnTo>
                    <a:pt x="307" y="465"/>
                  </a:lnTo>
                  <a:lnTo>
                    <a:pt x="295" y="468"/>
                  </a:lnTo>
                  <a:lnTo>
                    <a:pt x="284" y="470"/>
                  </a:lnTo>
                  <a:lnTo>
                    <a:pt x="261" y="479"/>
                  </a:lnTo>
                  <a:lnTo>
                    <a:pt x="251" y="482"/>
                  </a:lnTo>
                  <a:lnTo>
                    <a:pt x="242" y="483"/>
                  </a:lnTo>
                  <a:lnTo>
                    <a:pt x="240" y="482"/>
                  </a:lnTo>
                  <a:lnTo>
                    <a:pt x="238" y="482"/>
                  </a:lnTo>
                  <a:lnTo>
                    <a:pt x="233" y="480"/>
                  </a:lnTo>
                  <a:lnTo>
                    <a:pt x="229" y="479"/>
                  </a:lnTo>
                  <a:lnTo>
                    <a:pt x="227" y="479"/>
                  </a:lnTo>
                  <a:lnTo>
                    <a:pt x="226" y="480"/>
                  </a:lnTo>
                  <a:lnTo>
                    <a:pt x="226" y="483"/>
                  </a:lnTo>
                  <a:lnTo>
                    <a:pt x="223" y="483"/>
                  </a:lnTo>
                  <a:lnTo>
                    <a:pt x="222" y="485"/>
                  </a:lnTo>
                  <a:lnTo>
                    <a:pt x="222" y="486"/>
                  </a:lnTo>
                  <a:lnTo>
                    <a:pt x="220" y="491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2" y="492"/>
                  </a:lnTo>
                  <a:lnTo>
                    <a:pt x="210" y="492"/>
                  </a:lnTo>
                  <a:lnTo>
                    <a:pt x="209" y="493"/>
                  </a:lnTo>
                  <a:lnTo>
                    <a:pt x="209" y="499"/>
                  </a:lnTo>
                  <a:lnTo>
                    <a:pt x="207" y="499"/>
                  </a:lnTo>
                  <a:lnTo>
                    <a:pt x="206" y="499"/>
                  </a:lnTo>
                  <a:lnTo>
                    <a:pt x="203" y="498"/>
                  </a:lnTo>
                  <a:lnTo>
                    <a:pt x="202" y="498"/>
                  </a:lnTo>
                  <a:lnTo>
                    <a:pt x="200" y="498"/>
                  </a:lnTo>
                  <a:lnTo>
                    <a:pt x="196" y="499"/>
                  </a:lnTo>
                  <a:lnTo>
                    <a:pt x="194" y="501"/>
                  </a:lnTo>
                  <a:lnTo>
                    <a:pt x="193" y="504"/>
                  </a:lnTo>
                  <a:lnTo>
                    <a:pt x="190" y="509"/>
                  </a:lnTo>
                  <a:lnTo>
                    <a:pt x="189" y="515"/>
                  </a:lnTo>
                  <a:lnTo>
                    <a:pt x="187" y="518"/>
                  </a:lnTo>
                  <a:lnTo>
                    <a:pt x="184" y="519"/>
                  </a:lnTo>
                  <a:lnTo>
                    <a:pt x="183" y="519"/>
                  </a:lnTo>
                  <a:lnTo>
                    <a:pt x="180" y="519"/>
                  </a:lnTo>
                  <a:lnTo>
                    <a:pt x="177" y="518"/>
                  </a:lnTo>
                  <a:lnTo>
                    <a:pt x="174" y="516"/>
                  </a:lnTo>
                  <a:lnTo>
                    <a:pt x="171" y="516"/>
                  </a:lnTo>
                  <a:lnTo>
                    <a:pt x="166" y="519"/>
                  </a:lnTo>
                  <a:lnTo>
                    <a:pt x="163" y="521"/>
                  </a:lnTo>
                  <a:lnTo>
                    <a:pt x="160" y="521"/>
                  </a:lnTo>
                  <a:lnTo>
                    <a:pt x="158" y="521"/>
                  </a:lnTo>
                  <a:lnTo>
                    <a:pt x="158" y="518"/>
                  </a:lnTo>
                  <a:lnTo>
                    <a:pt x="157" y="516"/>
                  </a:lnTo>
                  <a:lnTo>
                    <a:pt x="154" y="516"/>
                  </a:lnTo>
                  <a:lnTo>
                    <a:pt x="147" y="516"/>
                  </a:lnTo>
                  <a:lnTo>
                    <a:pt x="137" y="519"/>
                  </a:lnTo>
                  <a:lnTo>
                    <a:pt x="128" y="522"/>
                  </a:lnTo>
                  <a:lnTo>
                    <a:pt x="121" y="524"/>
                  </a:lnTo>
                  <a:lnTo>
                    <a:pt x="114" y="522"/>
                  </a:lnTo>
                  <a:lnTo>
                    <a:pt x="109" y="521"/>
                  </a:lnTo>
                  <a:lnTo>
                    <a:pt x="111" y="528"/>
                  </a:lnTo>
                  <a:lnTo>
                    <a:pt x="99" y="528"/>
                  </a:lnTo>
                  <a:lnTo>
                    <a:pt x="98" y="528"/>
                  </a:lnTo>
                  <a:lnTo>
                    <a:pt x="37" y="528"/>
                  </a:lnTo>
                  <a:lnTo>
                    <a:pt x="35" y="525"/>
                  </a:lnTo>
                  <a:lnTo>
                    <a:pt x="33" y="522"/>
                  </a:lnTo>
                  <a:lnTo>
                    <a:pt x="30" y="516"/>
                  </a:lnTo>
                  <a:lnTo>
                    <a:pt x="35" y="515"/>
                  </a:lnTo>
                  <a:lnTo>
                    <a:pt x="39" y="515"/>
                  </a:lnTo>
                  <a:lnTo>
                    <a:pt x="43" y="516"/>
                  </a:lnTo>
                  <a:lnTo>
                    <a:pt x="45" y="502"/>
                  </a:lnTo>
                  <a:lnTo>
                    <a:pt x="46" y="491"/>
                  </a:lnTo>
                  <a:lnTo>
                    <a:pt x="47" y="479"/>
                  </a:lnTo>
                  <a:lnTo>
                    <a:pt x="47" y="473"/>
                  </a:lnTo>
                  <a:lnTo>
                    <a:pt x="46" y="469"/>
                  </a:lnTo>
                  <a:lnTo>
                    <a:pt x="43" y="469"/>
                  </a:lnTo>
                  <a:lnTo>
                    <a:pt x="43" y="456"/>
                  </a:lnTo>
                  <a:lnTo>
                    <a:pt x="42" y="450"/>
                  </a:lnTo>
                  <a:lnTo>
                    <a:pt x="40" y="444"/>
                  </a:lnTo>
                  <a:lnTo>
                    <a:pt x="36" y="442"/>
                  </a:lnTo>
                  <a:lnTo>
                    <a:pt x="35" y="427"/>
                  </a:lnTo>
                  <a:lnTo>
                    <a:pt x="35" y="417"/>
                  </a:lnTo>
                  <a:lnTo>
                    <a:pt x="33" y="413"/>
                  </a:lnTo>
                  <a:lnTo>
                    <a:pt x="33" y="408"/>
                  </a:lnTo>
                  <a:lnTo>
                    <a:pt x="30" y="404"/>
                  </a:lnTo>
                  <a:lnTo>
                    <a:pt x="27" y="400"/>
                  </a:lnTo>
                  <a:lnTo>
                    <a:pt x="27" y="398"/>
                  </a:lnTo>
                  <a:lnTo>
                    <a:pt x="29" y="397"/>
                  </a:lnTo>
                  <a:lnTo>
                    <a:pt x="30" y="394"/>
                  </a:lnTo>
                  <a:lnTo>
                    <a:pt x="30" y="393"/>
                  </a:lnTo>
                  <a:lnTo>
                    <a:pt x="30" y="391"/>
                  </a:lnTo>
                  <a:lnTo>
                    <a:pt x="27" y="390"/>
                  </a:lnTo>
                  <a:lnTo>
                    <a:pt x="24" y="387"/>
                  </a:lnTo>
                  <a:lnTo>
                    <a:pt x="20" y="385"/>
                  </a:lnTo>
                  <a:lnTo>
                    <a:pt x="19" y="383"/>
                  </a:lnTo>
                  <a:lnTo>
                    <a:pt x="19" y="380"/>
                  </a:lnTo>
                  <a:lnTo>
                    <a:pt x="19" y="375"/>
                  </a:lnTo>
                  <a:lnTo>
                    <a:pt x="19" y="371"/>
                  </a:lnTo>
                  <a:lnTo>
                    <a:pt x="19" y="367"/>
                  </a:lnTo>
                  <a:lnTo>
                    <a:pt x="17" y="364"/>
                  </a:lnTo>
                  <a:lnTo>
                    <a:pt x="16" y="362"/>
                  </a:lnTo>
                  <a:lnTo>
                    <a:pt x="11" y="358"/>
                  </a:lnTo>
                  <a:lnTo>
                    <a:pt x="6" y="354"/>
                  </a:lnTo>
                  <a:lnTo>
                    <a:pt x="1" y="349"/>
                  </a:lnTo>
                  <a:lnTo>
                    <a:pt x="1" y="345"/>
                  </a:lnTo>
                  <a:lnTo>
                    <a:pt x="7" y="347"/>
                  </a:lnTo>
                  <a:lnTo>
                    <a:pt x="14" y="349"/>
                  </a:lnTo>
                  <a:lnTo>
                    <a:pt x="17" y="349"/>
                  </a:lnTo>
                  <a:lnTo>
                    <a:pt x="17" y="348"/>
                  </a:lnTo>
                  <a:lnTo>
                    <a:pt x="13" y="344"/>
                  </a:lnTo>
                  <a:lnTo>
                    <a:pt x="4" y="336"/>
                  </a:lnTo>
                  <a:lnTo>
                    <a:pt x="4" y="331"/>
                  </a:lnTo>
                  <a:lnTo>
                    <a:pt x="6" y="328"/>
                  </a:lnTo>
                  <a:lnTo>
                    <a:pt x="7" y="328"/>
                  </a:lnTo>
                  <a:lnTo>
                    <a:pt x="7" y="336"/>
                  </a:lnTo>
                  <a:lnTo>
                    <a:pt x="13" y="336"/>
                  </a:lnTo>
                  <a:lnTo>
                    <a:pt x="14" y="338"/>
                  </a:lnTo>
                  <a:lnTo>
                    <a:pt x="16" y="339"/>
                  </a:lnTo>
                  <a:lnTo>
                    <a:pt x="16" y="325"/>
                  </a:lnTo>
                  <a:lnTo>
                    <a:pt x="14" y="319"/>
                  </a:lnTo>
                  <a:lnTo>
                    <a:pt x="13" y="311"/>
                  </a:lnTo>
                  <a:lnTo>
                    <a:pt x="11" y="308"/>
                  </a:lnTo>
                  <a:lnTo>
                    <a:pt x="9" y="305"/>
                  </a:lnTo>
                  <a:lnTo>
                    <a:pt x="7" y="302"/>
                  </a:lnTo>
                  <a:lnTo>
                    <a:pt x="4" y="301"/>
                  </a:lnTo>
                  <a:lnTo>
                    <a:pt x="4" y="298"/>
                  </a:lnTo>
                  <a:lnTo>
                    <a:pt x="3" y="298"/>
                  </a:lnTo>
                  <a:lnTo>
                    <a:pt x="1" y="296"/>
                  </a:lnTo>
                  <a:lnTo>
                    <a:pt x="1" y="295"/>
                  </a:lnTo>
                  <a:lnTo>
                    <a:pt x="0" y="292"/>
                  </a:lnTo>
                  <a:lnTo>
                    <a:pt x="0" y="289"/>
                  </a:lnTo>
                  <a:lnTo>
                    <a:pt x="1" y="288"/>
                  </a:lnTo>
                  <a:lnTo>
                    <a:pt x="6" y="285"/>
                  </a:lnTo>
                  <a:lnTo>
                    <a:pt x="9" y="283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1" y="277"/>
                  </a:lnTo>
                  <a:lnTo>
                    <a:pt x="11" y="273"/>
                  </a:lnTo>
                  <a:lnTo>
                    <a:pt x="10" y="266"/>
                  </a:lnTo>
                  <a:lnTo>
                    <a:pt x="9" y="259"/>
                  </a:lnTo>
                  <a:lnTo>
                    <a:pt x="7" y="253"/>
                  </a:lnTo>
                  <a:lnTo>
                    <a:pt x="10" y="250"/>
                  </a:lnTo>
                  <a:lnTo>
                    <a:pt x="11" y="247"/>
                  </a:lnTo>
                  <a:lnTo>
                    <a:pt x="11" y="246"/>
                  </a:lnTo>
                  <a:lnTo>
                    <a:pt x="11" y="244"/>
                  </a:lnTo>
                  <a:lnTo>
                    <a:pt x="13" y="244"/>
                  </a:lnTo>
                  <a:lnTo>
                    <a:pt x="16" y="243"/>
                  </a:lnTo>
                  <a:lnTo>
                    <a:pt x="13" y="250"/>
                  </a:lnTo>
                  <a:lnTo>
                    <a:pt x="17" y="249"/>
                  </a:lnTo>
                  <a:lnTo>
                    <a:pt x="20" y="249"/>
                  </a:lnTo>
                  <a:lnTo>
                    <a:pt x="19" y="247"/>
                  </a:lnTo>
                  <a:lnTo>
                    <a:pt x="27" y="243"/>
                  </a:lnTo>
                  <a:lnTo>
                    <a:pt x="33" y="237"/>
                  </a:lnTo>
                  <a:lnTo>
                    <a:pt x="39" y="230"/>
                  </a:lnTo>
                  <a:lnTo>
                    <a:pt x="45" y="224"/>
                  </a:lnTo>
                  <a:lnTo>
                    <a:pt x="52" y="220"/>
                  </a:lnTo>
                  <a:lnTo>
                    <a:pt x="52" y="217"/>
                  </a:lnTo>
                  <a:lnTo>
                    <a:pt x="55" y="217"/>
                  </a:lnTo>
                  <a:lnTo>
                    <a:pt x="58" y="217"/>
                  </a:lnTo>
                  <a:lnTo>
                    <a:pt x="60" y="218"/>
                  </a:lnTo>
                  <a:lnTo>
                    <a:pt x="63" y="217"/>
                  </a:lnTo>
                  <a:lnTo>
                    <a:pt x="63" y="213"/>
                  </a:lnTo>
                  <a:lnTo>
                    <a:pt x="65" y="210"/>
                  </a:lnTo>
                  <a:lnTo>
                    <a:pt x="66" y="208"/>
                  </a:lnTo>
                  <a:lnTo>
                    <a:pt x="68" y="210"/>
                  </a:lnTo>
                  <a:lnTo>
                    <a:pt x="72" y="211"/>
                  </a:lnTo>
                  <a:lnTo>
                    <a:pt x="78" y="211"/>
                  </a:lnTo>
                  <a:lnTo>
                    <a:pt x="82" y="211"/>
                  </a:lnTo>
                  <a:lnTo>
                    <a:pt x="85" y="207"/>
                  </a:lnTo>
                  <a:lnTo>
                    <a:pt x="88" y="205"/>
                  </a:lnTo>
                  <a:lnTo>
                    <a:pt x="91" y="207"/>
                  </a:lnTo>
                  <a:lnTo>
                    <a:pt x="94" y="207"/>
                  </a:lnTo>
                  <a:lnTo>
                    <a:pt x="96" y="207"/>
                  </a:lnTo>
                  <a:lnTo>
                    <a:pt x="98" y="204"/>
                  </a:lnTo>
                  <a:lnTo>
                    <a:pt x="101" y="200"/>
                  </a:lnTo>
                  <a:lnTo>
                    <a:pt x="102" y="195"/>
                  </a:lnTo>
                  <a:lnTo>
                    <a:pt x="104" y="194"/>
                  </a:lnTo>
                  <a:lnTo>
                    <a:pt x="104" y="193"/>
                  </a:lnTo>
                  <a:lnTo>
                    <a:pt x="107" y="193"/>
                  </a:lnTo>
                  <a:lnTo>
                    <a:pt x="108" y="194"/>
                  </a:lnTo>
                  <a:lnTo>
                    <a:pt x="109" y="195"/>
                  </a:lnTo>
                  <a:lnTo>
                    <a:pt x="112" y="195"/>
                  </a:lnTo>
                  <a:lnTo>
                    <a:pt x="115" y="190"/>
                  </a:lnTo>
                  <a:lnTo>
                    <a:pt x="124" y="187"/>
                  </a:lnTo>
                  <a:lnTo>
                    <a:pt x="132" y="187"/>
                  </a:lnTo>
                  <a:lnTo>
                    <a:pt x="140" y="185"/>
                  </a:lnTo>
                  <a:lnTo>
                    <a:pt x="143" y="184"/>
                  </a:lnTo>
                  <a:lnTo>
                    <a:pt x="145" y="181"/>
                  </a:lnTo>
                  <a:lnTo>
                    <a:pt x="147" y="180"/>
                  </a:lnTo>
                  <a:lnTo>
                    <a:pt x="147" y="177"/>
                  </a:lnTo>
                  <a:lnTo>
                    <a:pt x="148" y="172"/>
                  </a:lnTo>
                  <a:lnTo>
                    <a:pt x="148" y="171"/>
                  </a:lnTo>
                  <a:lnTo>
                    <a:pt x="153" y="167"/>
                  </a:lnTo>
                  <a:lnTo>
                    <a:pt x="157" y="162"/>
                  </a:lnTo>
                  <a:lnTo>
                    <a:pt x="166" y="157"/>
                  </a:lnTo>
                  <a:lnTo>
                    <a:pt x="163" y="155"/>
                  </a:lnTo>
                  <a:lnTo>
                    <a:pt x="163" y="154"/>
                  </a:lnTo>
                  <a:lnTo>
                    <a:pt x="163" y="145"/>
                  </a:lnTo>
                  <a:lnTo>
                    <a:pt x="164" y="135"/>
                  </a:lnTo>
                  <a:lnTo>
                    <a:pt x="166" y="126"/>
                  </a:lnTo>
                  <a:lnTo>
                    <a:pt x="171" y="123"/>
                  </a:lnTo>
                  <a:lnTo>
                    <a:pt x="174" y="121"/>
                  </a:lnTo>
                  <a:lnTo>
                    <a:pt x="176" y="118"/>
                  </a:lnTo>
                  <a:lnTo>
                    <a:pt x="176" y="119"/>
                  </a:lnTo>
                  <a:lnTo>
                    <a:pt x="177" y="123"/>
                  </a:lnTo>
                  <a:lnTo>
                    <a:pt x="179" y="129"/>
                  </a:lnTo>
                  <a:lnTo>
                    <a:pt x="183" y="133"/>
                  </a:lnTo>
                  <a:lnTo>
                    <a:pt x="187" y="138"/>
                  </a:lnTo>
                  <a:lnTo>
                    <a:pt x="190" y="131"/>
                  </a:lnTo>
                  <a:lnTo>
                    <a:pt x="191" y="128"/>
                  </a:lnTo>
                  <a:lnTo>
                    <a:pt x="191" y="126"/>
                  </a:lnTo>
                  <a:lnTo>
                    <a:pt x="190" y="125"/>
                  </a:lnTo>
                  <a:lnTo>
                    <a:pt x="187" y="126"/>
                  </a:lnTo>
                  <a:lnTo>
                    <a:pt x="187" y="109"/>
                  </a:lnTo>
                  <a:lnTo>
                    <a:pt x="189" y="108"/>
                  </a:lnTo>
                  <a:lnTo>
                    <a:pt x="190" y="106"/>
                  </a:lnTo>
                  <a:lnTo>
                    <a:pt x="193" y="105"/>
                  </a:lnTo>
                  <a:lnTo>
                    <a:pt x="200" y="110"/>
                  </a:lnTo>
                  <a:lnTo>
                    <a:pt x="204" y="112"/>
                  </a:lnTo>
                  <a:lnTo>
                    <a:pt x="204" y="106"/>
                  </a:lnTo>
                  <a:lnTo>
                    <a:pt x="203" y="103"/>
                  </a:lnTo>
                  <a:lnTo>
                    <a:pt x="203" y="99"/>
                  </a:lnTo>
                  <a:lnTo>
                    <a:pt x="204" y="96"/>
                  </a:lnTo>
                  <a:lnTo>
                    <a:pt x="204" y="95"/>
                  </a:lnTo>
                  <a:lnTo>
                    <a:pt x="206" y="93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3" y="93"/>
                  </a:lnTo>
                  <a:lnTo>
                    <a:pt x="216" y="95"/>
                  </a:lnTo>
                  <a:lnTo>
                    <a:pt x="217" y="96"/>
                  </a:lnTo>
                  <a:lnTo>
                    <a:pt x="219" y="95"/>
                  </a:lnTo>
                  <a:lnTo>
                    <a:pt x="219" y="93"/>
                  </a:lnTo>
                  <a:lnTo>
                    <a:pt x="217" y="92"/>
                  </a:lnTo>
                  <a:lnTo>
                    <a:pt x="215" y="87"/>
                  </a:lnTo>
                  <a:lnTo>
                    <a:pt x="216" y="87"/>
                  </a:lnTo>
                  <a:lnTo>
                    <a:pt x="219" y="87"/>
                  </a:lnTo>
                  <a:lnTo>
                    <a:pt x="222" y="87"/>
                  </a:lnTo>
                  <a:lnTo>
                    <a:pt x="223" y="87"/>
                  </a:lnTo>
                  <a:lnTo>
                    <a:pt x="223" y="86"/>
                  </a:lnTo>
                  <a:lnTo>
                    <a:pt x="222" y="82"/>
                  </a:lnTo>
                  <a:lnTo>
                    <a:pt x="220" y="76"/>
                  </a:lnTo>
                  <a:lnTo>
                    <a:pt x="226" y="76"/>
                  </a:lnTo>
                  <a:lnTo>
                    <a:pt x="223" y="70"/>
                  </a:lnTo>
                  <a:lnTo>
                    <a:pt x="229" y="70"/>
                  </a:lnTo>
                  <a:lnTo>
                    <a:pt x="229" y="73"/>
                  </a:lnTo>
                  <a:lnTo>
                    <a:pt x="229" y="74"/>
                  </a:lnTo>
                  <a:lnTo>
                    <a:pt x="230" y="76"/>
                  </a:lnTo>
                  <a:lnTo>
                    <a:pt x="232" y="76"/>
                  </a:lnTo>
                  <a:lnTo>
                    <a:pt x="233" y="66"/>
                  </a:lnTo>
                  <a:lnTo>
                    <a:pt x="235" y="64"/>
                  </a:lnTo>
                  <a:lnTo>
                    <a:pt x="236" y="63"/>
                  </a:lnTo>
                  <a:lnTo>
                    <a:pt x="240" y="61"/>
                  </a:lnTo>
                  <a:lnTo>
                    <a:pt x="246" y="61"/>
                  </a:lnTo>
                  <a:lnTo>
                    <a:pt x="253" y="60"/>
                  </a:lnTo>
                  <a:lnTo>
                    <a:pt x="256" y="69"/>
                  </a:lnTo>
                  <a:lnTo>
                    <a:pt x="263" y="74"/>
                  </a:lnTo>
                  <a:lnTo>
                    <a:pt x="265" y="77"/>
                  </a:lnTo>
                  <a:lnTo>
                    <a:pt x="265" y="80"/>
                  </a:lnTo>
                  <a:lnTo>
                    <a:pt x="265" y="83"/>
                  </a:lnTo>
                  <a:lnTo>
                    <a:pt x="263" y="86"/>
                  </a:lnTo>
                  <a:lnTo>
                    <a:pt x="262" y="96"/>
                  </a:lnTo>
                  <a:lnTo>
                    <a:pt x="271" y="93"/>
                  </a:lnTo>
                  <a:lnTo>
                    <a:pt x="269" y="87"/>
                  </a:lnTo>
                  <a:lnTo>
                    <a:pt x="271" y="82"/>
                  </a:lnTo>
                  <a:lnTo>
                    <a:pt x="276" y="82"/>
                  </a:lnTo>
                  <a:lnTo>
                    <a:pt x="279" y="83"/>
                  </a:lnTo>
                  <a:lnTo>
                    <a:pt x="278" y="85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5" y="87"/>
                  </a:lnTo>
                  <a:lnTo>
                    <a:pt x="291" y="86"/>
                  </a:lnTo>
                  <a:lnTo>
                    <a:pt x="294" y="85"/>
                  </a:lnTo>
                  <a:lnTo>
                    <a:pt x="295" y="83"/>
                  </a:lnTo>
                  <a:lnTo>
                    <a:pt x="294" y="82"/>
                  </a:lnTo>
                  <a:lnTo>
                    <a:pt x="291" y="77"/>
                  </a:lnTo>
                  <a:lnTo>
                    <a:pt x="289" y="74"/>
                  </a:lnTo>
                  <a:lnTo>
                    <a:pt x="287" y="70"/>
                  </a:lnTo>
                  <a:lnTo>
                    <a:pt x="291" y="67"/>
                  </a:lnTo>
                  <a:lnTo>
                    <a:pt x="298" y="66"/>
                  </a:lnTo>
                  <a:lnTo>
                    <a:pt x="298" y="59"/>
                  </a:lnTo>
                  <a:lnTo>
                    <a:pt x="298" y="51"/>
                  </a:lnTo>
                  <a:lnTo>
                    <a:pt x="301" y="51"/>
                  </a:lnTo>
                  <a:lnTo>
                    <a:pt x="304" y="51"/>
                  </a:lnTo>
                  <a:lnTo>
                    <a:pt x="307" y="51"/>
                  </a:lnTo>
                  <a:lnTo>
                    <a:pt x="308" y="51"/>
                  </a:lnTo>
                  <a:lnTo>
                    <a:pt x="310" y="51"/>
                  </a:lnTo>
                  <a:lnTo>
                    <a:pt x="307" y="50"/>
                  </a:lnTo>
                  <a:lnTo>
                    <a:pt x="305" y="47"/>
                  </a:lnTo>
                  <a:lnTo>
                    <a:pt x="305" y="44"/>
                  </a:lnTo>
                  <a:lnTo>
                    <a:pt x="305" y="41"/>
                  </a:lnTo>
                  <a:lnTo>
                    <a:pt x="307" y="34"/>
                  </a:lnTo>
                  <a:lnTo>
                    <a:pt x="310" y="27"/>
                  </a:lnTo>
                  <a:lnTo>
                    <a:pt x="312" y="30"/>
                  </a:lnTo>
                  <a:lnTo>
                    <a:pt x="315" y="31"/>
                  </a:lnTo>
                  <a:lnTo>
                    <a:pt x="317" y="33"/>
                  </a:lnTo>
                  <a:lnTo>
                    <a:pt x="318" y="28"/>
                  </a:lnTo>
                  <a:lnTo>
                    <a:pt x="320" y="25"/>
                  </a:lnTo>
                  <a:lnTo>
                    <a:pt x="320" y="24"/>
                  </a:lnTo>
                  <a:lnTo>
                    <a:pt x="324" y="24"/>
                  </a:lnTo>
                  <a:lnTo>
                    <a:pt x="327" y="25"/>
                  </a:lnTo>
                  <a:lnTo>
                    <a:pt x="334" y="28"/>
                  </a:lnTo>
                  <a:lnTo>
                    <a:pt x="341" y="31"/>
                  </a:lnTo>
                  <a:lnTo>
                    <a:pt x="346" y="33"/>
                  </a:lnTo>
                  <a:lnTo>
                    <a:pt x="347" y="33"/>
                  </a:lnTo>
                  <a:lnTo>
                    <a:pt x="347" y="27"/>
                  </a:lnTo>
                  <a:lnTo>
                    <a:pt x="351" y="28"/>
                  </a:lnTo>
                  <a:lnTo>
                    <a:pt x="353" y="25"/>
                  </a:lnTo>
                  <a:lnTo>
                    <a:pt x="353" y="21"/>
                  </a:lnTo>
                  <a:lnTo>
                    <a:pt x="347" y="17"/>
                  </a:lnTo>
                  <a:lnTo>
                    <a:pt x="337" y="11"/>
                  </a:lnTo>
                  <a:lnTo>
                    <a:pt x="333" y="7"/>
                  </a:lnTo>
                  <a:lnTo>
                    <a:pt x="333" y="5"/>
                  </a:lnTo>
                  <a:lnTo>
                    <a:pt x="331" y="5"/>
                  </a:lnTo>
                  <a:lnTo>
                    <a:pt x="333" y="4"/>
                  </a:lnTo>
                  <a:lnTo>
                    <a:pt x="340" y="4"/>
                  </a:lnTo>
                  <a:lnTo>
                    <a:pt x="343" y="5"/>
                  </a:lnTo>
                  <a:lnTo>
                    <a:pt x="346" y="8"/>
                  </a:lnTo>
                  <a:lnTo>
                    <a:pt x="350" y="13"/>
                  </a:lnTo>
                  <a:lnTo>
                    <a:pt x="350" y="14"/>
                  </a:lnTo>
                  <a:lnTo>
                    <a:pt x="351" y="14"/>
                  </a:lnTo>
                  <a:lnTo>
                    <a:pt x="356" y="15"/>
                  </a:lnTo>
                  <a:lnTo>
                    <a:pt x="356" y="14"/>
                  </a:lnTo>
                  <a:lnTo>
                    <a:pt x="357" y="13"/>
                  </a:lnTo>
                  <a:lnTo>
                    <a:pt x="361" y="10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4941" y="3026"/>
              <a:ext cx="339" cy="227"/>
            </a:xfrm>
            <a:custGeom>
              <a:avLst/>
              <a:gdLst>
                <a:gd name="T0" fmla="*/ 46 w 339"/>
                <a:gd name="T1" fmla="*/ 41 h 227"/>
                <a:gd name="T2" fmla="*/ 33 w 339"/>
                <a:gd name="T3" fmla="*/ 36 h 227"/>
                <a:gd name="T4" fmla="*/ 15 w 339"/>
                <a:gd name="T5" fmla="*/ 27 h 227"/>
                <a:gd name="T6" fmla="*/ 7 w 339"/>
                <a:gd name="T7" fmla="*/ 24 h 227"/>
                <a:gd name="T8" fmla="*/ 3 w 339"/>
                <a:gd name="T9" fmla="*/ 8 h 227"/>
                <a:gd name="T10" fmla="*/ 15 w 339"/>
                <a:gd name="T11" fmla="*/ 4 h 227"/>
                <a:gd name="T12" fmla="*/ 23 w 339"/>
                <a:gd name="T13" fmla="*/ 0 h 227"/>
                <a:gd name="T14" fmla="*/ 36 w 339"/>
                <a:gd name="T15" fmla="*/ 5 h 227"/>
                <a:gd name="T16" fmla="*/ 49 w 339"/>
                <a:gd name="T17" fmla="*/ 7 h 227"/>
                <a:gd name="T18" fmla="*/ 54 w 339"/>
                <a:gd name="T19" fmla="*/ 43 h 227"/>
                <a:gd name="T20" fmla="*/ 63 w 339"/>
                <a:gd name="T21" fmla="*/ 44 h 227"/>
                <a:gd name="T22" fmla="*/ 73 w 339"/>
                <a:gd name="T23" fmla="*/ 60 h 227"/>
                <a:gd name="T24" fmla="*/ 86 w 339"/>
                <a:gd name="T25" fmla="*/ 57 h 227"/>
                <a:gd name="T26" fmla="*/ 92 w 339"/>
                <a:gd name="T27" fmla="*/ 44 h 227"/>
                <a:gd name="T28" fmla="*/ 105 w 339"/>
                <a:gd name="T29" fmla="*/ 38 h 227"/>
                <a:gd name="T30" fmla="*/ 109 w 339"/>
                <a:gd name="T31" fmla="*/ 28 h 227"/>
                <a:gd name="T32" fmla="*/ 126 w 339"/>
                <a:gd name="T33" fmla="*/ 31 h 227"/>
                <a:gd name="T34" fmla="*/ 147 w 339"/>
                <a:gd name="T35" fmla="*/ 44 h 227"/>
                <a:gd name="T36" fmla="*/ 161 w 339"/>
                <a:gd name="T37" fmla="*/ 44 h 227"/>
                <a:gd name="T38" fmla="*/ 168 w 339"/>
                <a:gd name="T39" fmla="*/ 49 h 227"/>
                <a:gd name="T40" fmla="*/ 208 w 339"/>
                <a:gd name="T41" fmla="*/ 64 h 227"/>
                <a:gd name="T42" fmla="*/ 231 w 339"/>
                <a:gd name="T43" fmla="*/ 74 h 227"/>
                <a:gd name="T44" fmla="*/ 240 w 339"/>
                <a:gd name="T45" fmla="*/ 83 h 227"/>
                <a:gd name="T46" fmla="*/ 257 w 339"/>
                <a:gd name="T47" fmla="*/ 97 h 227"/>
                <a:gd name="T48" fmla="*/ 257 w 339"/>
                <a:gd name="T49" fmla="*/ 108 h 227"/>
                <a:gd name="T50" fmla="*/ 270 w 339"/>
                <a:gd name="T51" fmla="*/ 109 h 227"/>
                <a:gd name="T52" fmla="*/ 278 w 339"/>
                <a:gd name="T53" fmla="*/ 119 h 227"/>
                <a:gd name="T54" fmla="*/ 286 w 339"/>
                <a:gd name="T55" fmla="*/ 122 h 227"/>
                <a:gd name="T56" fmla="*/ 282 w 339"/>
                <a:gd name="T57" fmla="*/ 144 h 227"/>
                <a:gd name="T58" fmla="*/ 289 w 339"/>
                <a:gd name="T59" fmla="*/ 167 h 227"/>
                <a:gd name="T60" fmla="*/ 299 w 339"/>
                <a:gd name="T61" fmla="*/ 171 h 227"/>
                <a:gd name="T62" fmla="*/ 303 w 339"/>
                <a:gd name="T63" fmla="*/ 181 h 227"/>
                <a:gd name="T64" fmla="*/ 309 w 339"/>
                <a:gd name="T65" fmla="*/ 192 h 227"/>
                <a:gd name="T66" fmla="*/ 316 w 339"/>
                <a:gd name="T67" fmla="*/ 198 h 227"/>
                <a:gd name="T68" fmla="*/ 321 w 339"/>
                <a:gd name="T69" fmla="*/ 205 h 227"/>
                <a:gd name="T70" fmla="*/ 332 w 339"/>
                <a:gd name="T71" fmla="*/ 207 h 227"/>
                <a:gd name="T72" fmla="*/ 332 w 339"/>
                <a:gd name="T73" fmla="*/ 216 h 227"/>
                <a:gd name="T74" fmla="*/ 339 w 339"/>
                <a:gd name="T75" fmla="*/ 227 h 227"/>
                <a:gd name="T76" fmla="*/ 293 w 339"/>
                <a:gd name="T77" fmla="*/ 216 h 227"/>
                <a:gd name="T78" fmla="*/ 276 w 339"/>
                <a:gd name="T79" fmla="*/ 197 h 227"/>
                <a:gd name="T80" fmla="*/ 270 w 339"/>
                <a:gd name="T81" fmla="*/ 188 h 227"/>
                <a:gd name="T82" fmla="*/ 259 w 339"/>
                <a:gd name="T83" fmla="*/ 172 h 227"/>
                <a:gd name="T84" fmla="*/ 219 w 339"/>
                <a:gd name="T85" fmla="*/ 167 h 227"/>
                <a:gd name="T86" fmla="*/ 219 w 339"/>
                <a:gd name="T87" fmla="*/ 180 h 227"/>
                <a:gd name="T88" fmla="*/ 211 w 339"/>
                <a:gd name="T89" fmla="*/ 188 h 227"/>
                <a:gd name="T90" fmla="*/ 183 w 339"/>
                <a:gd name="T91" fmla="*/ 192 h 227"/>
                <a:gd name="T92" fmla="*/ 158 w 339"/>
                <a:gd name="T93" fmla="*/ 171 h 227"/>
                <a:gd name="T94" fmla="*/ 132 w 339"/>
                <a:gd name="T95" fmla="*/ 169 h 227"/>
                <a:gd name="T96" fmla="*/ 119 w 339"/>
                <a:gd name="T97" fmla="*/ 169 h 227"/>
                <a:gd name="T98" fmla="*/ 129 w 339"/>
                <a:gd name="T99" fmla="*/ 164 h 227"/>
                <a:gd name="T100" fmla="*/ 129 w 339"/>
                <a:gd name="T101" fmla="*/ 135 h 227"/>
                <a:gd name="T102" fmla="*/ 105 w 339"/>
                <a:gd name="T103" fmla="*/ 102 h 227"/>
                <a:gd name="T104" fmla="*/ 100 w 339"/>
                <a:gd name="T105" fmla="*/ 97 h 227"/>
                <a:gd name="T106" fmla="*/ 92 w 339"/>
                <a:gd name="T107" fmla="*/ 89 h 227"/>
                <a:gd name="T108" fmla="*/ 63 w 339"/>
                <a:gd name="T109" fmla="*/ 83 h 227"/>
                <a:gd name="T110" fmla="*/ 62 w 339"/>
                <a:gd name="T111" fmla="*/ 74 h 227"/>
                <a:gd name="T112" fmla="*/ 54 w 339"/>
                <a:gd name="T113" fmla="*/ 69 h 227"/>
                <a:gd name="T114" fmla="*/ 47 w 339"/>
                <a:gd name="T115" fmla="*/ 64 h 227"/>
                <a:gd name="T116" fmla="*/ 40 w 339"/>
                <a:gd name="T117" fmla="*/ 64 h 227"/>
                <a:gd name="T118" fmla="*/ 30 w 339"/>
                <a:gd name="T119" fmla="*/ 63 h 227"/>
                <a:gd name="T120" fmla="*/ 24 w 339"/>
                <a:gd name="T121" fmla="*/ 53 h 227"/>
                <a:gd name="T122" fmla="*/ 31 w 339"/>
                <a:gd name="T123" fmla="*/ 49 h 22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339" h="227">
                  <a:moveTo>
                    <a:pt x="14" y="47"/>
                  </a:moveTo>
                  <a:lnTo>
                    <a:pt x="30" y="46"/>
                  </a:lnTo>
                  <a:lnTo>
                    <a:pt x="44" y="44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7" y="38"/>
                  </a:lnTo>
                  <a:lnTo>
                    <a:pt x="44" y="36"/>
                  </a:lnTo>
                  <a:lnTo>
                    <a:pt x="33" y="36"/>
                  </a:lnTo>
                  <a:lnTo>
                    <a:pt x="17" y="36"/>
                  </a:lnTo>
                  <a:lnTo>
                    <a:pt x="15" y="33"/>
                  </a:lnTo>
                  <a:lnTo>
                    <a:pt x="15" y="30"/>
                  </a:lnTo>
                  <a:lnTo>
                    <a:pt x="15" y="27"/>
                  </a:lnTo>
                  <a:lnTo>
                    <a:pt x="15" y="25"/>
                  </a:lnTo>
                  <a:lnTo>
                    <a:pt x="14" y="25"/>
                  </a:lnTo>
                  <a:lnTo>
                    <a:pt x="11" y="24"/>
                  </a:lnTo>
                  <a:lnTo>
                    <a:pt x="7" y="24"/>
                  </a:lnTo>
                  <a:lnTo>
                    <a:pt x="0" y="25"/>
                  </a:lnTo>
                  <a:lnTo>
                    <a:pt x="0" y="20"/>
                  </a:lnTo>
                  <a:lnTo>
                    <a:pt x="0" y="8"/>
                  </a:lnTo>
                  <a:lnTo>
                    <a:pt x="3" y="8"/>
                  </a:lnTo>
                  <a:lnTo>
                    <a:pt x="7" y="8"/>
                  </a:lnTo>
                  <a:lnTo>
                    <a:pt x="11" y="8"/>
                  </a:lnTo>
                  <a:lnTo>
                    <a:pt x="14" y="8"/>
                  </a:lnTo>
                  <a:lnTo>
                    <a:pt x="15" y="4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0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8" y="2"/>
                  </a:lnTo>
                  <a:lnTo>
                    <a:pt x="33" y="4"/>
                  </a:lnTo>
                  <a:lnTo>
                    <a:pt x="36" y="5"/>
                  </a:lnTo>
                  <a:lnTo>
                    <a:pt x="40" y="5"/>
                  </a:lnTo>
                  <a:lnTo>
                    <a:pt x="44" y="2"/>
                  </a:lnTo>
                  <a:lnTo>
                    <a:pt x="47" y="5"/>
                  </a:lnTo>
                  <a:lnTo>
                    <a:pt x="49" y="7"/>
                  </a:lnTo>
                  <a:lnTo>
                    <a:pt x="56" y="8"/>
                  </a:lnTo>
                  <a:lnTo>
                    <a:pt x="54" y="28"/>
                  </a:lnTo>
                  <a:lnTo>
                    <a:pt x="54" y="38"/>
                  </a:lnTo>
                  <a:lnTo>
                    <a:pt x="54" y="43"/>
                  </a:lnTo>
                  <a:lnTo>
                    <a:pt x="56" y="47"/>
                  </a:lnTo>
                  <a:lnTo>
                    <a:pt x="57" y="47"/>
                  </a:lnTo>
                  <a:lnTo>
                    <a:pt x="60" y="47"/>
                  </a:lnTo>
                  <a:lnTo>
                    <a:pt x="63" y="44"/>
                  </a:lnTo>
                  <a:lnTo>
                    <a:pt x="66" y="53"/>
                  </a:lnTo>
                  <a:lnTo>
                    <a:pt x="67" y="57"/>
                  </a:lnTo>
                  <a:lnTo>
                    <a:pt x="69" y="61"/>
                  </a:lnTo>
                  <a:lnTo>
                    <a:pt x="73" y="60"/>
                  </a:lnTo>
                  <a:lnTo>
                    <a:pt x="77" y="60"/>
                  </a:lnTo>
                  <a:lnTo>
                    <a:pt x="82" y="60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7" y="56"/>
                  </a:lnTo>
                  <a:lnTo>
                    <a:pt x="89" y="51"/>
                  </a:lnTo>
                  <a:lnTo>
                    <a:pt x="90" y="47"/>
                  </a:lnTo>
                  <a:lnTo>
                    <a:pt x="92" y="44"/>
                  </a:lnTo>
                  <a:lnTo>
                    <a:pt x="95" y="43"/>
                  </a:lnTo>
                  <a:lnTo>
                    <a:pt x="98" y="41"/>
                  </a:lnTo>
                  <a:lnTo>
                    <a:pt x="102" y="41"/>
                  </a:lnTo>
                  <a:lnTo>
                    <a:pt x="105" y="38"/>
                  </a:lnTo>
                  <a:lnTo>
                    <a:pt x="106" y="37"/>
                  </a:lnTo>
                  <a:lnTo>
                    <a:pt x="108" y="33"/>
                  </a:lnTo>
                  <a:lnTo>
                    <a:pt x="109" y="30"/>
                  </a:lnTo>
                  <a:lnTo>
                    <a:pt x="109" y="28"/>
                  </a:lnTo>
                  <a:lnTo>
                    <a:pt x="111" y="28"/>
                  </a:lnTo>
                  <a:lnTo>
                    <a:pt x="116" y="27"/>
                  </a:lnTo>
                  <a:lnTo>
                    <a:pt x="121" y="28"/>
                  </a:lnTo>
                  <a:lnTo>
                    <a:pt x="126" y="31"/>
                  </a:lnTo>
                  <a:lnTo>
                    <a:pt x="131" y="34"/>
                  </a:lnTo>
                  <a:lnTo>
                    <a:pt x="139" y="40"/>
                  </a:lnTo>
                  <a:lnTo>
                    <a:pt x="142" y="43"/>
                  </a:lnTo>
                  <a:lnTo>
                    <a:pt x="147" y="44"/>
                  </a:lnTo>
                  <a:lnTo>
                    <a:pt x="149" y="44"/>
                  </a:lnTo>
                  <a:lnTo>
                    <a:pt x="151" y="44"/>
                  </a:lnTo>
                  <a:lnTo>
                    <a:pt x="157" y="44"/>
                  </a:lnTo>
                  <a:lnTo>
                    <a:pt x="161" y="44"/>
                  </a:lnTo>
                  <a:lnTo>
                    <a:pt x="165" y="44"/>
                  </a:lnTo>
                  <a:lnTo>
                    <a:pt x="167" y="46"/>
                  </a:lnTo>
                  <a:lnTo>
                    <a:pt x="167" y="47"/>
                  </a:lnTo>
                  <a:lnTo>
                    <a:pt x="168" y="49"/>
                  </a:lnTo>
                  <a:lnTo>
                    <a:pt x="180" y="54"/>
                  </a:lnTo>
                  <a:lnTo>
                    <a:pt x="185" y="59"/>
                  </a:lnTo>
                  <a:lnTo>
                    <a:pt x="195" y="61"/>
                  </a:lnTo>
                  <a:lnTo>
                    <a:pt x="208" y="64"/>
                  </a:lnTo>
                  <a:lnTo>
                    <a:pt x="220" y="67"/>
                  </a:lnTo>
                  <a:lnTo>
                    <a:pt x="224" y="70"/>
                  </a:lnTo>
                  <a:lnTo>
                    <a:pt x="230" y="72"/>
                  </a:lnTo>
                  <a:lnTo>
                    <a:pt x="231" y="74"/>
                  </a:lnTo>
                  <a:lnTo>
                    <a:pt x="233" y="77"/>
                  </a:lnTo>
                  <a:lnTo>
                    <a:pt x="236" y="82"/>
                  </a:lnTo>
                  <a:lnTo>
                    <a:pt x="237" y="83"/>
                  </a:lnTo>
                  <a:lnTo>
                    <a:pt x="240" y="83"/>
                  </a:lnTo>
                  <a:lnTo>
                    <a:pt x="242" y="83"/>
                  </a:lnTo>
                  <a:lnTo>
                    <a:pt x="244" y="83"/>
                  </a:lnTo>
                  <a:lnTo>
                    <a:pt x="246" y="83"/>
                  </a:lnTo>
                  <a:lnTo>
                    <a:pt x="257" y="97"/>
                  </a:lnTo>
                  <a:lnTo>
                    <a:pt x="257" y="99"/>
                  </a:lnTo>
                  <a:lnTo>
                    <a:pt x="257" y="103"/>
                  </a:lnTo>
                  <a:lnTo>
                    <a:pt x="256" y="106"/>
                  </a:lnTo>
                  <a:lnTo>
                    <a:pt x="257" y="108"/>
                  </a:lnTo>
                  <a:lnTo>
                    <a:pt x="259" y="109"/>
                  </a:lnTo>
                  <a:lnTo>
                    <a:pt x="260" y="109"/>
                  </a:lnTo>
                  <a:lnTo>
                    <a:pt x="265" y="109"/>
                  </a:lnTo>
                  <a:lnTo>
                    <a:pt x="270" y="109"/>
                  </a:lnTo>
                  <a:lnTo>
                    <a:pt x="273" y="110"/>
                  </a:lnTo>
                  <a:lnTo>
                    <a:pt x="275" y="113"/>
                  </a:lnTo>
                  <a:lnTo>
                    <a:pt x="276" y="116"/>
                  </a:lnTo>
                  <a:lnTo>
                    <a:pt x="278" y="119"/>
                  </a:lnTo>
                  <a:lnTo>
                    <a:pt x="278" y="120"/>
                  </a:lnTo>
                  <a:lnTo>
                    <a:pt x="279" y="122"/>
                  </a:lnTo>
                  <a:lnTo>
                    <a:pt x="283" y="122"/>
                  </a:lnTo>
                  <a:lnTo>
                    <a:pt x="286" y="122"/>
                  </a:lnTo>
                  <a:lnTo>
                    <a:pt x="289" y="122"/>
                  </a:lnTo>
                  <a:lnTo>
                    <a:pt x="293" y="122"/>
                  </a:lnTo>
                  <a:lnTo>
                    <a:pt x="296" y="138"/>
                  </a:lnTo>
                  <a:lnTo>
                    <a:pt x="282" y="144"/>
                  </a:lnTo>
                  <a:lnTo>
                    <a:pt x="283" y="149"/>
                  </a:lnTo>
                  <a:lnTo>
                    <a:pt x="285" y="158"/>
                  </a:lnTo>
                  <a:lnTo>
                    <a:pt x="288" y="164"/>
                  </a:lnTo>
                  <a:lnTo>
                    <a:pt x="289" y="167"/>
                  </a:lnTo>
                  <a:lnTo>
                    <a:pt x="291" y="169"/>
                  </a:lnTo>
                  <a:lnTo>
                    <a:pt x="293" y="169"/>
                  </a:lnTo>
                  <a:lnTo>
                    <a:pt x="296" y="169"/>
                  </a:lnTo>
                  <a:lnTo>
                    <a:pt x="299" y="171"/>
                  </a:lnTo>
                  <a:lnTo>
                    <a:pt x="301" y="171"/>
                  </a:lnTo>
                  <a:lnTo>
                    <a:pt x="302" y="174"/>
                  </a:lnTo>
                  <a:lnTo>
                    <a:pt x="303" y="177"/>
                  </a:lnTo>
                  <a:lnTo>
                    <a:pt x="303" y="181"/>
                  </a:lnTo>
                  <a:lnTo>
                    <a:pt x="305" y="187"/>
                  </a:lnTo>
                  <a:lnTo>
                    <a:pt x="305" y="190"/>
                  </a:lnTo>
                  <a:lnTo>
                    <a:pt x="306" y="191"/>
                  </a:lnTo>
                  <a:lnTo>
                    <a:pt x="309" y="192"/>
                  </a:lnTo>
                  <a:lnTo>
                    <a:pt x="312" y="192"/>
                  </a:lnTo>
                  <a:lnTo>
                    <a:pt x="315" y="192"/>
                  </a:lnTo>
                  <a:lnTo>
                    <a:pt x="318" y="194"/>
                  </a:lnTo>
                  <a:lnTo>
                    <a:pt x="316" y="198"/>
                  </a:lnTo>
                  <a:lnTo>
                    <a:pt x="316" y="203"/>
                  </a:lnTo>
                  <a:lnTo>
                    <a:pt x="316" y="204"/>
                  </a:lnTo>
                  <a:lnTo>
                    <a:pt x="318" y="204"/>
                  </a:lnTo>
                  <a:lnTo>
                    <a:pt x="321" y="205"/>
                  </a:lnTo>
                  <a:lnTo>
                    <a:pt x="325" y="205"/>
                  </a:lnTo>
                  <a:lnTo>
                    <a:pt x="328" y="205"/>
                  </a:lnTo>
                  <a:lnTo>
                    <a:pt x="331" y="207"/>
                  </a:lnTo>
                  <a:lnTo>
                    <a:pt x="332" y="207"/>
                  </a:lnTo>
                  <a:lnTo>
                    <a:pt x="332" y="208"/>
                  </a:lnTo>
                  <a:lnTo>
                    <a:pt x="331" y="210"/>
                  </a:lnTo>
                  <a:lnTo>
                    <a:pt x="329" y="213"/>
                  </a:lnTo>
                  <a:lnTo>
                    <a:pt x="332" y="216"/>
                  </a:lnTo>
                  <a:lnTo>
                    <a:pt x="334" y="216"/>
                  </a:lnTo>
                  <a:lnTo>
                    <a:pt x="339" y="218"/>
                  </a:lnTo>
                  <a:lnTo>
                    <a:pt x="339" y="223"/>
                  </a:lnTo>
                  <a:lnTo>
                    <a:pt x="339" y="227"/>
                  </a:lnTo>
                  <a:lnTo>
                    <a:pt x="329" y="224"/>
                  </a:lnTo>
                  <a:lnTo>
                    <a:pt x="315" y="223"/>
                  </a:lnTo>
                  <a:lnTo>
                    <a:pt x="303" y="220"/>
                  </a:lnTo>
                  <a:lnTo>
                    <a:pt x="293" y="216"/>
                  </a:lnTo>
                  <a:lnTo>
                    <a:pt x="285" y="200"/>
                  </a:lnTo>
                  <a:lnTo>
                    <a:pt x="282" y="198"/>
                  </a:lnTo>
                  <a:lnTo>
                    <a:pt x="279" y="198"/>
                  </a:lnTo>
                  <a:lnTo>
                    <a:pt x="276" y="197"/>
                  </a:lnTo>
                  <a:lnTo>
                    <a:pt x="273" y="197"/>
                  </a:lnTo>
                  <a:lnTo>
                    <a:pt x="272" y="195"/>
                  </a:lnTo>
                  <a:lnTo>
                    <a:pt x="272" y="192"/>
                  </a:lnTo>
                  <a:lnTo>
                    <a:pt x="270" y="188"/>
                  </a:lnTo>
                  <a:lnTo>
                    <a:pt x="269" y="184"/>
                  </a:lnTo>
                  <a:lnTo>
                    <a:pt x="267" y="180"/>
                  </a:lnTo>
                  <a:lnTo>
                    <a:pt x="263" y="175"/>
                  </a:lnTo>
                  <a:lnTo>
                    <a:pt x="259" y="172"/>
                  </a:lnTo>
                  <a:lnTo>
                    <a:pt x="252" y="169"/>
                  </a:lnTo>
                  <a:lnTo>
                    <a:pt x="244" y="168"/>
                  </a:lnTo>
                  <a:lnTo>
                    <a:pt x="230" y="167"/>
                  </a:lnTo>
                  <a:lnTo>
                    <a:pt x="219" y="167"/>
                  </a:lnTo>
                  <a:lnTo>
                    <a:pt x="219" y="169"/>
                  </a:lnTo>
                  <a:lnTo>
                    <a:pt x="219" y="172"/>
                  </a:lnTo>
                  <a:lnTo>
                    <a:pt x="219" y="177"/>
                  </a:lnTo>
                  <a:lnTo>
                    <a:pt x="219" y="180"/>
                  </a:lnTo>
                  <a:lnTo>
                    <a:pt x="217" y="182"/>
                  </a:lnTo>
                  <a:lnTo>
                    <a:pt x="216" y="185"/>
                  </a:lnTo>
                  <a:lnTo>
                    <a:pt x="214" y="187"/>
                  </a:lnTo>
                  <a:lnTo>
                    <a:pt x="211" y="188"/>
                  </a:lnTo>
                  <a:lnTo>
                    <a:pt x="208" y="190"/>
                  </a:lnTo>
                  <a:lnTo>
                    <a:pt x="206" y="190"/>
                  </a:lnTo>
                  <a:lnTo>
                    <a:pt x="198" y="191"/>
                  </a:lnTo>
                  <a:lnTo>
                    <a:pt x="183" y="192"/>
                  </a:lnTo>
                  <a:lnTo>
                    <a:pt x="175" y="192"/>
                  </a:lnTo>
                  <a:lnTo>
                    <a:pt x="168" y="194"/>
                  </a:lnTo>
                  <a:lnTo>
                    <a:pt x="162" y="184"/>
                  </a:lnTo>
                  <a:lnTo>
                    <a:pt x="158" y="171"/>
                  </a:lnTo>
                  <a:lnTo>
                    <a:pt x="152" y="171"/>
                  </a:lnTo>
                  <a:lnTo>
                    <a:pt x="145" y="169"/>
                  </a:lnTo>
                  <a:lnTo>
                    <a:pt x="138" y="168"/>
                  </a:lnTo>
                  <a:lnTo>
                    <a:pt x="132" y="169"/>
                  </a:lnTo>
                  <a:lnTo>
                    <a:pt x="132" y="174"/>
                  </a:lnTo>
                  <a:lnTo>
                    <a:pt x="122" y="175"/>
                  </a:lnTo>
                  <a:lnTo>
                    <a:pt x="113" y="177"/>
                  </a:lnTo>
                  <a:lnTo>
                    <a:pt x="119" y="169"/>
                  </a:lnTo>
                  <a:lnTo>
                    <a:pt x="122" y="165"/>
                  </a:lnTo>
                  <a:lnTo>
                    <a:pt x="125" y="164"/>
                  </a:lnTo>
                  <a:lnTo>
                    <a:pt x="126" y="162"/>
                  </a:lnTo>
                  <a:lnTo>
                    <a:pt x="129" y="164"/>
                  </a:lnTo>
                  <a:lnTo>
                    <a:pt x="134" y="164"/>
                  </a:lnTo>
                  <a:lnTo>
                    <a:pt x="135" y="164"/>
                  </a:lnTo>
                  <a:lnTo>
                    <a:pt x="134" y="149"/>
                  </a:lnTo>
                  <a:lnTo>
                    <a:pt x="129" y="135"/>
                  </a:lnTo>
                  <a:lnTo>
                    <a:pt x="122" y="105"/>
                  </a:lnTo>
                  <a:lnTo>
                    <a:pt x="108" y="100"/>
                  </a:lnTo>
                  <a:lnTo>
                    <a:pt x="106" y="100"/>
                  </a:lnTo>
                  <a:lnTo>
                    <a:pt x="105" y="102"/>
                  </a:lnTo>
                  <a:lnTo>
                    <a:pt x="103" y="103"/>
                  </a:lnTo>
                  <a:lnTo>
                    <a:pt x="102" y="102"/>
                  </a:lnTo>
                  <a:lnTo>
                    <a:pt x="102" y="100"/>
                  </a:lnTo>
                  <a:lnTo>
                    <a:pt x="100" y="97"/>
                  </a:lnTo>
                  <a:lnTo>
                    <a:pt x="100" y="93"/>
                  </a:lnTo>
                  <a:lnTo>
                    <a:pt x="99" y="92"/>
                  </a:lnTo>
                  <a:lnTo>
                    <a:pt x="96" y="89"/>
                  </a:lnTo>
                  <a:lnTo>
                    <a:pt x="92" y="89"/>
                  </a:lnTo>
                  <a:lnTo>
                    <a:pt x="82" y="87"/>
                  </a:lnTo>
                  <a:lnTo>
                    <a:pt x="73" y="86"/>
                  </a:lnTo>
                  <a:lnTo>
                    <a:pt x="67" y="85"/>
                  </a:lnTo>
                  <a:lnTo>
                    <a:pt x="63" y="83"/>
                  </a:lnTo>
                  <a:lnTo>
                    <a:pt x="63" y="82"/>
                  </a:lnTo>
                  <a:lnTo>
                    <a:pt x="62" y="80"/>
                  </a:lnTo>
                  <a:lnTo>
                    <a:pt x="62" y="77"/>
                  </a:lnTo>
                  <a:lnTo>
                    <a:pt x="62" y="74"/>
                  </a:lnTo>
                  <a:lnTo>
                    <a:pt x="62" y="73"/>
                  </a:lnTo>
                  <a:lnTo>
                    <a:pt x="60" y="72"/>
                  </a:lnTo>
                  <a:lnTo>
                    <a:pt x="57" y="70"/>
                  </a:lnTo>
                  <a:lnTo>
                    <a:pt x="54" y="69"/>
                  </a:lnTo>
                  <a:lnTo>
                    <a:pt x="50" y="67"/>
                  </a:lnTo>
                  <a:lnTo>
                    <a:pt x="47" y="66"/>
                  </a:lnTo>
                  <a:lnTo>
                    <a:pt x="49" y="66"/>
                  </a:lnTo>
                  <a:lnTo>
                    <a:pt x="47" y="64"/>
                  </a:lnTo>
                  <a:lnTo>
                    <a:pt x="44" y="63"/>
                  </a:lnTo>
                  <a:lnTo>
                    <a:pt x="40" y="63"/>
                  </a:lnTo>
                  <a:lnTo>
                    <a:pt x="41" y="64"/>
                  </a:lnTo>
                  <a:lnTo>
                    <a:pt x="40" y="64"/>
                  </a:lnTo>
                  <a:lnTo>
                    <a:pt x="39" y="64"/>
                  </a:lnTo>
                  <a:lnTo>
                    <a:pt x="39" y="67"/>
                  </a:lnTo>
                  <a:lnTo>
                    <a:pt x="36" y="72"/>
                  </a:lnTo>
                  <a:lnTo>
                    <a:pt x="30" y="63"/>
                  </a:lnTo>
                  <a:lnTo>
                    <a:pt x="24" y="53"/>
                  </a:lnTo>
                  <a:lnTo>
                    <a:pt x="17" y="51"/>
                  </a:lnTo>
                  <a:lnTo>
                    <a:pt x="23" y="50"/>
                  </a:lnTo>
                  <a:lnTo>
                    <a:pt x="24" y="53"/>
                  </a:lnTo>
                  <a:lnTo>
                    <a:pt x="31" y="51"/>
                  </a:lnTo>
                  <a:lnTo>
                    <a:pt x="36" y="51"/>
                  </a:lnTo>
                  <a:lnTo>
                    <a:pt x="34" y="50"/>
                  </a:lnTo>
                  <a:lnTo>
                    <a:pt x="31" y="49"/>
                  </a:lnTo>
                  <a:lnTo>
                    <a:pt x="24" y="49"/>
                  </a:lnTo>
                  <a:lnTo>
                    <a:pt x="14" y="47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  <p:sp>
          <p:nvSpPr>
            <p:cNvPr id="31" name="Freeform 27"/>
            <p:cNvSpPr>
              <a:spLocks/>
            </p:cNvSpPr>
            <p:nvPr/>
          </p:nvSpPr>
          <p:spPr bwMode="auto">
            <a:xfrm>
              <a:off x="4545" y="2857"/>
              <a:ext cx="183" cy="233"/>
            </a:xfrm>
            <a:custGeom>
              <a:avLst/>
              <a:gdLst>
                <a:gd name="T0" fmla="*/ 103 w 183"/>
                <a:gd name="T1" fmla="*/ 59 h 233"/>
                <a:gd name="T2" fmla="*/ 106 w 183"/>
                <a:gd name="T3" fmla="*/ 55 h 233"/>
                <a:gd name="T4" fmla="*/ 112 w 183"/>
                <a:gd name="T5" fmla="*/ 49 h 233"/>
                <a:gd name="T6" fmla="*/ 122 w 183"/>
                <a:gd name="T7" fmla="*/ 48 h 233"/>
                <a:gd name="T8" fmla="*/ 122 w 183"/>
                <a:gd name="T9" fmla="*/ 35 h 233"/>
                <a:gd name="T10" fmla="*/ 134 w 183"/>
                <a:gd name="T11" fmla="*/ 14 h 233"/>
                <a:gd name="T12" fmla="*/ 138 w 183"/>
                <a:gd name="T13" fmla="*/ 3 h 233"/>
                <a:gd name="T14" fmla="*/ 152 w 183"/>
                <a:gd name="T15" fmla="*/ 6 h 233"/>
                <a:gd name="T16" fmla="*/ 161 w 183"/>
                <a:gd name="T17" fmla="*/ 17 h 233"/>
                <a:gd name="T18" fmla="*/ 161 w 183"/>
                <a:gd name="T19" fmla="*/ 23 h 233"/>
                <a:gd name="T20" fmla="*/ 168 w 183"/>
                <a:gd name="T21" fmla="*/ 26 h 233"/>
                <a:gd name="T22" fmla="*/ 177 w 183"/>
                <a:gd name="T23" fmla="*/ 30 h 233"/>
                <a:gd name="T24" fmla="*/ 183 w 183"/>
                <a:gd name="T25" fmla="*/ 42 h 233"/>
                <a:gd name="T26" fmla="*/ 172 w 183"/>
                <a:gd name="T27" fmla="*/ 48 h 233"/>
                <a:gd name="T28" fmla="*/ 167 w 183"/>
                <a:gd name="T29" fmla="*/ 45 h 233"/>
                <a:gd name="T30" fmla="*/ 168 w 183"/>
                <a:gd name="T31" fmla="*/ 50 h 233"/>
                <a:gd name="T32" fmla="*/ 167 w 183"/>
                <a:gd name="T33" fmla="*/ 59 h 233"/>
                <a:gd name="T34" fmla="*/ 149 w 183"/>
                <a:gd name="T35" fmla="*/ 63 h 233"/>
                <a:gd name="T36" fmla="*/ 152 w 183"/>
                <a:gd name="T37" fmla="*/ 75 h 233"/>
                <a:gd name="T38" fmla="*/ 151 w 183"/>
                <a:gd name="T39" fmla="*/ 81 h 233"/>
                <a:gd name="T40" fmla="*/ 154 w 183"/>
                <a:gd name="T41" fmla="*/ 91 h 233"/>
                <a:gd name="T42" fmla="*/ 158 w 183"/>
                <a:gd name="T43" fmla="*/ 102 h 233"/>
                <a:gd name="T44" fmla="*/ 158 w 183"/>
                <a:gd name="T45" fmla="*/ 120 h 233"/>
                <a:gd name="T46" fmla="*/ 164 w 183"/>
                <a:gd name="T47" fmla="*/ 124 h 233"/>
                <a:gd name="T48" fmla="*/ 172 w 183"/>
                <a:gd name="T49" fmla="*/ 130 h 233"/>
                <a:gd name="T50" fmla="*/ 175 w 183"/>
                <a:gd name="T51" fmla="*/ 135 h 233"/>
                <a:gd name="T52" fmla="*/ 164 w 183"/>
                <a:gd name="T53" fmla="*/ 135 h 233"/>
                <a:gd name="T54" fmla="*/ 152 w 183"/>
                <a:gd name="T55" fmla="*/ 144 h 233"/>
                <a:gd name="T56" fmla="*/ 154 w 183"/>
                <a:gd name="T57" fmla="*/ 171 h 233"/>
                <a:gd name="T58" fmla="*/ 147 w 183"/>
                <a:gd name="T59" fmla="*/ 182 h 233"/>
                <a:gd name="T60" fmla="*/ 145 w 183"/>
                <a:gd name="T61" fmla="*/ 193 h 233"/>
                <a:gd name="T62" fmla="*/ 139 w 183"/>
                <a:gd name="T63" fmla="*/ 202 h 233"/>
                <a:gd name="T64" fmla="*/ 131 w 183"/>
                <a:gd name="T65" fmla="*/ 218 h 233"/>
                <a:gd name="T66" fmla="*/ 128 w 183"/>
                <a:gd name="T67" fmla="*/ 225 h 233"/>
                <a:gd name="T68" fmla="*/ 119 w 183"/>
                <a:gd name="T69" fmla="*/ 225 h 233"/>
                <a:gd name="T70" fmla="*/ 106 w 183"/>
                <a:gd name="T71" fmla="*/ 230 h 233"/>
                <a:gd name="T72" fmla="*/ 106 w 183"/>
                <a:gd name="T73" fmla="*/ 228 h 233"/>
                <a:gd name="T74" fmla="*/ 76 w 183"/>
                <a:gd name="T75" fmla="*/ 222 h 233"/>
                <a:gd name="T76" fmla="*/ 56 w 183"/>
                <a:gd name="T77" fmla="*/ 216 h 233"/>
                <a:gd name="T78" fmla="*/ 43 w 183"/>
                <a:gd name="T79" fmla="*/ 218 h 233"/>
                <a:gd name="T80" fmla="*/ 17 w 183"/>
                <a:gd name="T81" fmla="*/ 174 h 233"/>
                <a:gd name="T82" fmla="*/ 7 w 183"/>
                <a:gd name="T83" fmla="*/ 180 h 233"/>
                <a:gd name="T84" fmla="*/ 10 w 183"/>
                <a:gd name="T85" fmla="*/ 174 h 233"/>
                <a:gd name="T86" fmla="*/ 1 w 183"/>
                <a:gd name="T87" fmla="*/ 148 h 233"/>
                <a:gd name="T88" fmla="*/ 1 w 183"/>
                <a:gd name="T89" fmla="*/ 131 h 233"/>
                <a:gd name="T90" fmla="*/ 14 w 183"/>
                <a:gd name="T91" fmla="*/ 108 h 233"/>
                <a:gd name="T92" fmla="*/ 43 w 183"/>
                <a:gd name="T93" fmla="*/ 112 h 233"/>
                <a:gd name="T94" fmla="*/ 49 w 183"/>
                <a:gd name="T95" fmla="*/ 97 h 233"/>
                <a:gd name="T96" fmla="*/ 62 w 183"/>
                <a:gd name="T97" fmla="*/ 89 h 233"/>
                <a:gd name="T98" fmla="*/ 75 w 183"/>
                <a:gd name="T99" fmla="*/ 89 h 233"/>
                <a:gd name="T100" fmla="*/ 86 w 183"/>
                <a:gd name="T101" fmla="*/ 75 h 233"/>
                <a:gd name="T102" fmla="*/ 99 w 183"/>
                <a:gd name="T103" fmla="*/ 61 h 2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83" h="233">
                  <a:moveTo>
                    <a:pt x="99" y="61"/>
                  </a:moveTo>
                  <a:lnTo>
                    <a:pt x="100" y="59"/>
                  </a:lnTo>
                  <a:lnTo>
                    <a:pt x="103" y="59"/>
                  </a:lnTo>
                  <a:lnTo>
                    <a:pt x="105" y="59"/>
                  </a:lnTo>
                  <a:lnTo>
                    <a:pt x="106" y="59"/>
                  </a:lnTo>
                  <a:lnTo>
                    <a:pt x="106" y="55"/>
                  </a:lnTo>
                  <a:lnTo>
                    <a:pt x="108" y="52"/>
                  </a:lnTo>
                  <a:lnTo>
                    <a:pt x="109" y="50"/>
                  </a:lnTo>
                  <a:lnTo>
                    <a:pt x="112" y="49"/>
                  </a:lnTo>
                  <a:lnTo>
                    <a:pt x="115" y="49"/>
                  </a:lnTo>
                  <a:lnTo>
                    <a:pt x="119" y="49"/>
                  </a:lnTo>
                  <a:lnTo>
                    <a:pt x="122" y="48"/>
                  </a:lnTo>
                  <a:lnTo>
                    <a:pt x="122" y="42"/>
                  </a:lnTo>
                  <a:lnTo>
                    <a:pt x="122" y="38"/>
                  </a:lnTo>
                  <a:lnTo>
                    <a:pt x="122" y="35"/>
                  </a:lnTo>
                  <a:lnTo>
                    <a:pt x="123" y="30"/>
                  </a:lnTo>
                  <a:lnTo>
                    <a:pt x="128" y="23"/>
                  </a:lnTo>
                  <a:lnTo>
                    <a:pt x="134" y="14"/>
                  </a:lnTo>
                  <a:lnTo>
                    <a:pt x="139" y="12"/>
                  </a:lnTo>
                  <a:lnTo>
                    <a:pt x="139" y="6"/>
                  </a:lnTo>
                  <a:lnTo>
                    <a:pt x="138" y="3"/>
                  </a:lnTo>
                  <a:lnTo>
                    <a:pt x="139" y="0"/>
                  </a:lnTo>
                  <a:lnTo>
                    <a:pt x="147" y="3"/>
                  </a:lnTo>
                  <a:lnTo>
                    <a:pt x="152" y="6"/>
                  </a:lnTo>
                  <a:lnTo>
                    <a:pt x="157" y="9"/>
                  </a:lnTo>
                  <a:lnTo>
                    <a:pt x="164" y="14"/>
                  </a:lnTo>
                  <a:lnTo>
                    <a:pt x="161" y="17"/>
                  </a:lnTo>
                  <a:lnTo>
                    <a:pt x="161" y="20"/>
                  </a:lnTo>
                  <a:lnTo>
                    <a:pt x="161" y="22"/>
                  </a:lnTo>
                  <a:lnTo>
                    <a:pt x="161" y="23"/>
                  </a:lnTo>
                  <a:lnTo>
                    <a:pt x="162" y="23"/>
                  </a:lnTo>
                  <a:lnTo>
                    <a:pt x="164" y="25"/>
                  </a:lnTo>
                  <a:lnTo>
                    <a:pt x="168" y="26"/>
                  </a:lnTo>
                  <a:lnTo>
                    <a:pt x="171" y="26"/>
                  </a:lnTo>
                  <a:lnTo>
                    <a:pt x="175" y="27"/>
                  </a:lnTo>
                  <a:lnTo>
                    <a:pt x="177" y="30"/>
                  </a:lnTo>
                  <a:lnTo>
                    <a:pt x="180" y="35"/>
                  </a:lnTo>
                  <a:lnTo>
                    <a:pt x="181" y="39"/>
                  </a:lnTo>
                  <a:lnTo>
                    <a:pt x="183" y="42"/>
                  </a:lnTo>
                  <a:lnTo>
                    <a:pt x="180" y="42"/>
                  </a:lnTo>
                  <a:lnTo>
                    <a:pt x="175" y="48"/>
                  </a:lnTo>
                  <a:lnTo>
                    <a:pt x="172" y="48"/>
                  </a:lnTo>
                  <a:lnTo>
                    <a:pt x="170" y="46"/>
                  </a:lnTo>
                  <a:lnTo>
                    <a:pt x="168" y="45"/>
                  </a:lnTo>
                  <a:lnTo>
                    <a:pt x="167" y="45"/>
                  </a:lnTo>
                  <a:lnTo>
                    <a:pt x="167" y="46"/>
                  </a:lnTo>
                  <a:lnTo>
                    <a:pt x="167" y="48"/>
                  </a:lnTo>
                  <a:lnTo>
                    <a:pt x="168" y="50"/>
                  </a:lnTo>
                  <a:lnTo>
                    <a:pt x="168" y="53"/>
                  </a:lnTo>
                  <a:lnTo>
                    <a:pt x="168" y="56"/>
                  </a:lnTo>
                  <a:lnTo>
                    <a:pt x="167" y="59"/>
                  </a:lnTo>
                  <a:lnTo>
                    <a:pt x="164" y="62"/>
                  </a:lnTo>
                  <a:lnTo>
                    <a:pt x="158" y="63"/>
                  </a:lnTo>
                  <a:lnTo>
                    <a:pt x="149" y="63"/>
                  </a:lnTo>
                  <a:lnTo>
                    <a:pt x="155" y="75"/>
                  </a:lnTo>
                  <a:lnTo>
                    <a:pt x="154" y="74"/>
                  </a:lnTo>
                  <a:lnTo>
                    <a:pt x="152" y="75"/>
                  </a:lnTo>
                  <a:lnTo>
                    <a:pt x="154" y="76"/>
                  </a:lnTo>
                  <a:lnTo>
                    <a:pt x="152" y="78"/>
                  </a:lnTo>
                  <a:lnTo>
                    <a:pt x="151" y="81"/>
                  </a:lnTo>
                  <a:lnTo>
                    <a:pt x="149" y="84"/>
                  </a:lnTo>
                  <a:lnTo>
                    <a:pt x="149" y="86"/>
                  </a:lnTo>
                  <a:lnTo>
                    <a:pt x="154" y="91"/>
                  </a:lnTo>
                  <a:lnTo>
                    <a:pt x="157" y="95"/>
                  </a:lnTo>
                  <a:lnTo>
                    <a:pt x="158" y="97"/>
                  </a:lnTo>
                  <a:lnTo>
                    <a:pt x="158" y="102"/>
                  </a:lnTo>
                  <a:lnTo>
                    <a:pt x="158" y="108"/>
                  </a:lnTo>
                  <a:lnTo>
                    <a:pt x="157" y="114"/>
                  </a:lnTo>
                  <a:lnTo>
                    <a:pt x="158" y="120"/>
                  </a:lnTo>
                  <a:lnTo>
                    <a:pt x="159" y="121"/>
                  </a:lnTo>
                  <a:lnTo>
                    <a:pt x="161" y="122"/>
                  </a:lnTo>
                  <a:lnTo>
                    <a:pt x="164" y="124"/>
                  </a:lnTo>
                  <a:lnTo>
                    <a:pt x="168" y="125"/>
                  </a:lnTo>
                  <a:lnTo>
                    <a:pt x="172" y="128"/>
                  </a:lnTo>
                  <a:lnTo>
                    <a:pt x="172" y="130"/>
                  </a:lnTo>
                  <a:lnTo>
                    <a:pt x="174" y="133"/>
                  </a:lnTo>
                  <a:lnTo>
                    <a:pt x="174" y="134"/>
                  </a:lnTo>
                  <a:lnTo>
                    <a:pt x="175" y="135"/>
                  </a:lnTo>
                  <a:lnTo>
                    <a:pt x="172" y="137"/>
                  </a:lnTo>
                  <a:lnTo>
                    <a:pt x="170" y="135"/>
                  </a:lnTo>
                  <a:lnTo>
                    <a:pt x="164" y="135"/>
                  </a:lnTo>
                  <a:lnTo>
                    <a:pt x="161" y="137"/>
                  </a:lnTo>
                  <a:lnTo>
                    <a:pt x="158" y="140"/>
                  </a:lnTo>
                  <a:lnTo>
                    <a:pt x="152" y="144"/>
                  </a:lnTo>
                  <a:lnTo>
                    <a:pt x="152" y="151"/>
                  </a:lnTo>
                  <a:lnTo>
                    <a:pt x="152" y="161"/>
                  </a:lnTo>
                  <a:lnTo>
                    <a:pt x="154" y="171"/>
                  </a:lnTo>
                  <a:lnTo>
                    <a:pt x="152" y="177"/>
                  </a:lnTo>
                  <a:lnTo>
                    <a:pt x="147" y="180"/>
                  </a:lnTo>
                  <a:lnTo>
                    <a:pt x="147" y="182"/>
                  </a:lnTo>
                  <a:lnTo>
                    <a:pt x="145" y="183"/>
                  </a:lnTo>
                  <a:lnTo>
                    <a:pt x="142" y="186"/>
                  </a:lnTo>
                  <a:lnTo>
                    <a:pt x="145" y="193"/>
                  </a:lnTo>
                  <a:lnTo>
                    <a:pt x="147" y="202"/>
                  </a:lnTo>
                  <a:lnTo>
                    <a:pt x="144" y="203"/>
                  </a:lnTo>
                  <a:lnTo>
                    <a:pt x="139" y="202"/>
                  </a:lnTo>
                  <a:lnTo>
                    <a:pt x="134" y="210"/>
                  </a:lnTo>
                  <a:lnTo>
                    <a:pt x="132" y="215"/>
                  </a:lnTo>
                  <a:lnTo>
                    <a:pt x="131" y="218"/>
                  </a:lnTo>
                  <a:lnTo>
                    <a:pt x="129" y="222"/>
                  </a:lnTo>
                  <a:lnTo>
                    <a:pt x="129" y="223"/>
                  </a:lnTo>
                  <a:lnTo>
                    <a:pt x="128" y="225"/>
                  </a:lnTo>
                  <a:lnTo>
                    <a:pt x="126" y="225"/>
                  </a:lnTo>
                  <a:lnTo>
                    <a:pt x="123" y="225"/>
                  </a:lnTo>
                  <a:lnTo>
                    <a:pt x="119" y="225"/>
                  </a:lnTo>
                  <a:lnTo>
                    <a:pt x="113" y="229"/>
                  </a:lnTo>
                  <a:lnTo>
                    <a:pt x="109" y="233"/>
                  </a:lnTo>
                  <a:lnTo>
                    <a:pt x="106" y="230"/>
                  </a:lnTo>
                  <a:lnTo>
                    <a:pt x="105" y="229"/>
                  </a:lnTo>
                  <a:lnTo>
                    <a:pt x="105" y="228"/>
                  </a:lnTo>
                  <a:lnTo>
                    <a:pt x="106" y="228"/>
                  </a:lnTo>
                  <a:lnTo>
                    <a:pt x="98" y="222"/>
                  </a:lnTo>
                  <a:lnTo>
                    <a:pt x="87" y="222"/>
                  </a:lnTo>
                  <a:lnTo>
                    <a:pt x="76" y="222"/>
                  </a:lnTo>
                  <a:lnTo>
                    <a:pt x="70" y="228"/>
                  </a:lnTo>
                  <a:lnTo>
                    <a:pt x="56" y="225"/>
                  </a:lnTo>
                  <a:lnTo>
                    <a:pt x="56" y="216"/>
                  </a:lnTo>
                  <a:lnTo>
                    <a:pt x="53" y="216"/>
                  </a:lnTo>
                  <a:lnTo>
                    <a:pt x="49" y="218"/>
                  </a:lnTo>
                  <a:lnTo>
                    <a:pt x="43" y="218"/>
                  </a:lnTo>
                  <a:lnTo>
                    <a:pt x="36" y="216"/>
                  </a:lnTo>
                  <a:lnTo>
                    <a:pt x="28" y="216"/>
                  </a:lnTo>
                  <a:lnTo>
                    <a:pt x="17" y="174"/>
                  </a:lnTo>
                  <a:lnTo>
                    <a:pt x="13" y="179"/>
                  </a:lnTo>
                  <a:lnTo>
                    <a:pt x="10" y="180"/>
                  </a:lnTo>
                  <a:lnTo>
                    <a:pt x="7" y="180"/>
                  </a:lnTo>
                  <a:lnTo>
                    <a:pt x="8" y="179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8" y="173"/>
                  </a:lnTo>
                  <a:lnTo>
                    <a:pt x="7" y="171"/>
                  </a:lnTo>
                  <a:lnTo>
                    <a:pt x="1" y="148"/>
                  </a:lnTo>
                  <a:lnTo>
                    <a:pt x="0" y="141"/>
                  </a:lnTo>
                  <a:lnTo>
                    <a:pt x="0" y="135"/>
                  </a:lnTo>
                  <a:lnTo>
                    <a:pt x="1" y="131"/>
                  </a:lnTo>
                  <a:lnTo>
                    <a:pt x="3" y="128"/>
                  </a:lnTo>
                  <a:lnTo>
                    <a:pt x="4" y="125"/>
                  </a:lnTo>
                  <a:lnTo>
                    <a:pt x="14" y="108"/>
                  </a:lnTo>
                  <a:lnTo>
                    <a:pt x="28" y="115"/>
                  </a:lnTo>
                  <a:lnTo>
                    <a:pt x="43" y="122"/>
                  </a:lnTo>
                  <a:lnTo>
                    <a:pt x="43" y="112"/>
                  </a:lnTo>
                  <a:lnTo>
                    <a:pt x="46" y="102"/>
                  </a:lnTo>
                  <a:lnTo>
                    <a:pt x="47" y="98"/>
                  </a:lnTo>
                  <a:lnTo>
                    <a:pt x="49" y="97"/>
                  </a:lnTo>
                  <a:lnTo>
                    <a:pt x="50" y="94"/>
                  </a:lnTo>
                  <a:lnTo>
                    <a:pt x="54" y="91"/>
                  </a:lnTo>
                  <a:lnTo>
                    <a:pt x="62" y="89"/>
                  </a:lnTo>
                  <a:lnTo>
                    <a:pt x="66" y="89"/>
                  </a:lnTo>
                  <a:lnTo>
                    <a:pt x="70" y="89"/>
                  </a:lnTo>
                  <a:lnTo>
                    <a:pt x="75" y="89"/>
                  </a:lnTo>
                  <a:lnTo>
                    <a:pt x="77" y="89"/>
                  </a:lnTo>
                  <a:lnTo>
                    <a:pt x="80" y="84"/>
                  </a:lnTo>
                  <a:lnTo>
                    <a:pt x="86" y="75"/>
                  </a:lnTo>
                  <a:lnTo>
                    <a:pt x="92" y="63"/>
                  </a:lnTo>
                  <a:lnTo>
                    <a:pt x="95" y="59"/>
                  </a:lnTo>
                  <a:lnTo>
                    <a:pt x="99" y="61"/>
                  </a:lnTo>
                  <a:close/>
                </a:path>
              </a:pathLst>
            </a:custGeom>
            <a:solidFill>
              <a:srgbClr val="E7E4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fi-FI" sz="2621" b="1">
                <a:solidFill>
                  <a:srgbClr val="002664"/>
                </a:solidFill>
                <a:ea typeface="ＭＳ Ｐゴシック" pitchFamily="34" charset="-128"/>
              </a:endParaRPr>
            </a:p>
          </p:txBody>
        </p:sp>
      </p:grpSp>
      <p:sp>
        <p:nvSpPr>
          <p:cNvPr id="32" name="Text Box 31"/>
          <p:cNvSpPr txBox="1">
            <a:spLocks noChangeArrowheads="1"/>
          </p:cNvSpPr>
          <p:nvPr/>
        </p:nvSpPr>
        <p:spPr bwMode="auto">
          <a:xfrm>
            <a:off x="939102" y="2545110"/>
            <a:ext cx="1591708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Pohjois-Amerikka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2,6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9,8 %</a:t>
            </a:r>
          </a:p>
        </p:txBody>
      </p:sp>
      <p:sp>
        <p:nvSpPr>
          <p:cNvPr id="33" name="Text Box 32"/>
          <p:cNvSpPr txBox="1">
            <a:spLocks noChangeArrowheads="1"/>
          </p:cNvSpPr>
          <p:nvPr/>
        </p:nvSpPr>
        <p:spPr bwMode="auto">
          <a:xfrm>
            <a:off x="3348918" y="2420260"/>
            <a:ext cx="1477000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Länsi-Eurooppa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13,1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50,1 %</a:t>
            </a:r>
          </a:p>
        </p:txBody>
      </p:sp>
      <p:sp>
        <p:nvSpPr>
          <p:cNvPr id="34" name="Text Box 33"/>
          <p:cNvSpPr txBox="1">
            <a:spLocks noChangeArrowheads="1"/>
          </p:cNvSpPr>
          <p:nvPr/>
        </p:nvSpPr>
        <p:spPr bwMode="auto">
          <a:xfrm>
            <a:off x="5861310" y="3409077"/>
            <a:ext cx="1548794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Lähi- ja </a:t>
            </a:r>
            <a:r>
              <a:rPr lang="fi-FI" sz="1411" b="0" dirty="0" err="1">
                <a:solidFill>
                  <a:srgbClr val="000066"/>
                </a:solidFill>
                <a:ea typeface="ＭＳ Ｐゴシック" pitchFamily="34" charset="-128"/>
              </a:rPr>
              <a:t>Keski-Itä</a:t>
            </a:r>
            <a:endParaRPr lang="fi-FI" sz="1411" b="0" dirty="0">
              <a:solidFill>
                <a:srgbClr val="000066"/>
              </a:solidFill>
              <a:ea typeface="ＭＳ Ｐゴシック" pitchFamily="34" charset="-128"/>
            </a:endParaRP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 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2,1 %</a:t>
            </a:r>
          </a:p>
        </p:txBody>
      </p:sp>
      <p:sp>
        <p:nvSpPr>
          <p:cNvPr id="35" name="Text Box 34"/>
          <p:cNvSpPr txBox="1">
            <a:spLocks noChangeArrowheads="1"/>
          </p:cNvSpPr>
          <p:nvPr/>
        </p:nvSpPr>
        <p:spPr bwMode="auto">
          <a:xfrm>
            <a:off x="7972582" y="374510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Aasia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4,1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15,8 %</a:t>
            </a:r>
          </a:p>
        </p:txBody>
      </p:sp>
      <p:sp>
        <p:nvSpPr>
          <p:cNvPr id="36" name="Text Box 35"/>
          <p:cNvSpPr txBox="1">
            <a:spLocks noChangeArrowheads="1"/>
          </p:cNvSpPr>
          <p:nvPr/>
        </p:nvSpPr>
        <p:spPr bwMode="auto">
          <a:xfrm>
            <a:off x="4466412" y="3766145"/>
            <a:ext cx="997160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Afrikka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1,8 %</a:t>
            </a:r>
          </a:p>
        </p:txBody>
      </p:sp>
      <p:sp>
        <p:nvSpPr>
          <p:cNvPr id="37" name="Text Box 36"/>
          <p:cNvSpPr txBox="1">
            <a:spLocks noChangeArrowheads="1"/>
          </p:cNvSpPr>
          <p:nvPr/>
        </p:nvSpPr>
        <p:spPr bwMode="auto">
          <a:xfrm>
            <a:off x="1411693" y="5006773"/>
            <a:ext cx="2013385" cy="74447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Etelä- ja Väli-Amerikka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0,9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3,3 %</a:t>
            </a:r>
          </a:p>
        </p:txBody>
      </p:sp>
      <p:sp>
        <p:nvSpPr>
          <p:cNvPr id="38" name="Text Box 37"/>
          <p:cNvSpPr txBox="1">
            <a:spLocks noChangeArrowheads="1"/>
          </p:cNvSpPr>
          <p:nvPr/>
        </p:nvSpPr>
        <p:spPr bwMode="auto">
          <a:xfrm>
            <a:off x="5650018" y="2498714"/>
            <a:ext cx="1990767" cy="749518"/>
          </a:xfrm>
          <a:prstGeom prst="rect">
            <a:avLst/>
          </a:prstGeom>
          <a:solidFill>
            <a:srgbClr val="CDDBDD"/>
          </a:solidFill>
          <a:ln>
            <a:noFill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66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Keski- ja Itä-Eurooppa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4,5 mrd. €</a:t>
            </a:r>
          </a:p>
          <a:p>
            <a:r>
              <a:rPr lang="fi-FI" sz="1411" b="0" dirty="0">
                <a:solidFill>
                  <a:srgbClr val="000066"/>
                </a:solidFill>
                <a:ea typeface="ＭＳ Ｐゴシック" pitchFamily="34" charset="-128"/>
              </a:rPr>
              <a:t>17,1 %</a:t>
            </a:r>
          </a:p>
        </p:txBody>
      </p:sp>
      <p:sp>
        <p:nvSpPr>
          <p:cNvPr id="39" name="Text Box 30"/>
          <p:cNvSpPr txBox="1">
            <a:spLocks noChangeArrowheads="1"/>
          </p:cNvSpPr>
          <p:nvPr/>
        </p:nvSpPr>
        <p:spPr bwMode="auto">
          <a:xfrm>
            <a:off x="1327989" y="6392005"/>
            <a:ext cx="6023979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*) Tavaraviennin lisäksi alan yrityksillä oli palveluvientiä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10,9 miljardia 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euroa.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+mn-ea"/>
                <a:cs typeface="+mn-cs"/>
              </a:rPr>
              <a:t>Lähde: Tullihallitus, Tilastokeskus </a:t>
            </a:r>
          </a:p>
        </p:txBody>
      </p:sp>
    </p:spTree>
    <p:extLst>
      <p:ext uri="{BB962C8B-B14F-4D97-AF65-F5344CB8AC3E}">
        <p14:creationId xmlns:p14="http://schemas.microsoft.com/office/powerpoint/2010/main" val="67236832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7DC55A8-DEDC-4E6C-919A-D2D9F8415631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Nykyisellä tuotantokapasiteetilla teollisuustuotanto ei palaudu 2008 tasolle</a:t>
            </a:r>
            <a:br>
              <a:rPr lang="fi-FI" dirty="0"/>
            </a:br>
            <a:r>
              <a:rPr lang="fi-FI" sz="2000" b="0" dirty="0"/>
              <a:t>Tuotantokapasiteetti Suomessa on vähentynyt noin 20 % </a:t>
            </a:r>
          </a:p>
        </p:txBody>
      </p:sp>
      <p:graphicFrame>
        <p:nvGraphicFramePr>
          <p:cNvPr id="6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7606934"/>
              </p:ext>
            </p:extLst>
          </p:nvPr>
        </p:nvGraphicFramePr>
        <p:xfrm>
          <a:off x="504255" y="1714194"/>
          <a:ext cx="9217024" cy="4499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416481" y="6496396"/>
            <a:ext cx="4773074" cy="25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5770" tIns="42885" rIns="85770" bIns="42885">
            <a:spAutoFit/>
          </a:bodyPr>
          <a:lstStyle>
            <a:lvl1pPr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58850"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5885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ea typeface="Arial Unicode MS" pitchFamily="34" charset="-128"/>
              </a:rPr>
              <a:t>Lähde: Tilastokeskus / Teollisuustuotannon volyymi-indeksi </a:t>
            </a:r>
          </a:p>
        </p:txBody>
      </p:sp>
      <p:graphicFrame>
        <p:nvGraphicFramePr>
          <p:cNvPr id="8" name="Taulukk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621723"/>
              </p:ext>
            </p:extLst>
          </p:nvPr>
        </p:nvGraphicFramePr>
        <p:xfrm>
          <a:off x="1080317" y="6120083"/>
          <a:ext cx="5976667" cy="29694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75385"/>
                <a:gridCol w="716316"/>
                <a:gridCol w="765713"/>
                <a:gridCol w="765713"/>
                <a:gridCol w="738385"/>
                <a:gridCol w="738385"/>
                <a:gridCol w="738385"/>
                <a:gridCol w="738385"/>
              </a:tblGrid>
              <a:tr h="29694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81908" marR="81908" marT="40954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6264895" y="4248075"/>
            <a:ext cx="870897" cy="341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9108"/>
            <a:r>
              <a:rPr lang="fi-FI" sz="1613" dirty="0">
                <a:solidFill>
                  <a:srgbClr val="0070C0"/>
                </a:solidFill>
              </a:rPr>
              <a:t>-21 %</a:t>
            </a:r>
          </a:p>
        </p:txBody>
      </p:sp>
    </p:spTree>
    <p:extLst>
      <p:ext uri="{BB962C8B-B14F-4D97-AF65-F5344CB8AC3E}">
        <p14:creationId xmlns:p14="http://schemas.microsoft.com/office/powerpoint/2010/main" val="1404914491"/>
      </p:ext>
    </p:extLst>
  </p:cSld>
  <p:clrMapOvr>
    <a:masterClrMapping/>
  </p:clrMapOvr>
  <p:transition spd="med"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47564A-DE68-4751-B04C-025562F30636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  <a:ea typeface="ＭＳ Ｐゴシック" pitchFamily="34" charset="-128"/>
              </a:rPr>
              <a:t>Julkiset menot, julkinen velka ja veroaste ovat kasvaneet hallitsemattomasti</a:t>
            </a:r>
            <a:br>
              <a:rPr lang="fi-FI" dirty="0">
                <a:solidFill>
                  <a:srgbClr val="002664"/>
                </a:solidFill>
                <a:ea typeface="ＭＳ Ｐゴシック" pitchFamily="34" charset="-128"/>
              </a:rPr>
            </a:br>
            <a:r>
              <a:rPr lang="fi-FI" sz="2000" b="0" dirty="0">
                <a:solidFill>
                  <a:srgbClr val="002060"/>
                </a:solidFill>
                <a:ea typeface="ＭＳ Ｐゴシック" pitchFamily="34" charset="-128"/>
              </a:rPr>
              <a:t>Kustannustaakka on paisunut, siksi julkista sektoria on karsittava 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921998"/>
              </p:ext>
            </p:extLst>
          </p:nvPr>
        </p:nvGraphicFramePr>
        <p:xfrm>
          <a:off x="431800" y="1746333"/>
          <a:ext cx="9502775" cy="45179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58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179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301456"/>
      </p:ext>
    </p:extLst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AB09769-658E-47C1-BDB1-EE80F90CED62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52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Julkisen sektorin bkt-suhteen palauttaminen vaatii 10-15 miljardin euron menoleikkauksia</a:t>
            </a:r>
            <a:r>
              <a:rPr lang="fi-FI" sz="3200" dirty="0">
                <a:solidFill>
                  <a:srgbClr val="002664"/>
                </a:solidFill>
              </a:rPr>
              <a:t/>
            </a:r>
            <a:br>
              <a:rPr lang="fi-FI" sz="3200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Verojen kiristäminen on ollut väärä ratkaisu tähän ongelmaan </a:t>
            </a:r>
            <a:endParaRPr lang="fi-FI" sz="2000" dirty="0"/>
          </a:p>
        </p:txBody>
      </p:sp>
      <p:graphicFrame>
        <p:nvGraphicFramePr>
          <p:cNvPr id="5" name="Sisällön paikkamerkki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1688239"/>
              </p:ext>
            </p:extLst>
          </p:nvPr>
        </p:nvGraphicFramePr>
        <p:xfrm>
          <a:off x="432247" y="1859343"/>
          <a:ext cx="9145016" cy="44270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uorakulmio 5"/>
          <p:cNvSpPr/>
          <p:nvPr/>
        </p:nvSpPr>
        <p:spPr>
          <a:xfrm>
            <a:off x="1440359" y="6480326"/>
            <a:ext cx="49020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OECD,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Economic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Outlook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2015 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792287" y="1655787"/>
            <a:ext cx="4507901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/>
            <a:r>
              <a:rPr lang="fi-FI" sz="1411" dirty="0">
                <a:solidFill>
                  <a:srgbClr val="002664"/>
                </a:solidFill>
                <a:ea typeface="ＭＳ Ｐゴシック" pitchFamily="34" charset="-128"/>
              </a:rPr>
              <a:t>Julkiset menot suhteessa bruttokansantuotteeseen, %</a:t>
            </a:r>
          </a:p>
        </p:txBody>
      </p:sp>
    </p:spTree>
    <p:extLst>
      <p:ext uri="{BB962C8B-B14F-4D97-AF65-F5344CB8AC3E}">
        <p14:creationId xmlns:p14="http://schemas.microsoft.com/office/powerpoint/2010/main" val="4141788657"/>
      </p:ext>
    </p:extLst>
  </p:cSld>
  <p:clrMapOvr>
    <a:masterClrMapping/>
  </p:clrMapOvr>
  <p:transition spd="med"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6160CB5-5E0C-48BF-B427-EE7722755811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Suomen vaihtotase on painunut negatiiviseksi</a:t>
            </a:r>
            <a:endParaRPr lang="en-GB" dirty="0"/>
          </a:p>
        </p:txBody>
      </p:sp>
      <p:sp>
        <p:nvSpPr>
          <p:cNvPr id="6" name="Suorakulmio 5"/>
          <p:cNvSpPr/>
          <p:nvPr/>
        </p:nvSpPr>
        <p:spPr>
          <a:xfrm>
            <a:off x="1440359" y="6493534"/>
            <a:ext cx="196079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910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</a:t>
            </a:r>
            <a:r>
              <a:rPr lang="fi-FI" sz="1100" dirty="0" err="1">
                <a:solidFill>
                  <a:srgbClr val="002664"/>
                </a:solidFill>
              </a:rPr>
              <a:t>Macrobond</a:t>
            </a:r>
            <a:r>
              <a:rPr lang="fi-FI" sz="1100" dirty="0">
                <a:solidFill>
                  <a:srgbClr val="002664"/>
                </a:solidFill>
              </a:rPr>
              <a:t>, </a:t>
            </a:r>
            <a:r>
              <a:rPr lang="fi-FI" sz="1100" dirty="0" err="1">
                <a:solidFill>
                  <a:srgbClr val="002664"/>
                </a:solidFill>
              </a:rPr>
              <a:t>Eurostat</a:t>
            </a:r>
            <a:endParaRPr lang="fi-FI" sz="1100" dirty="0">
              <a:solidFill>
                <a:srgbClr val="002664"/>
              </a:solidFill>
            </a:endParaRP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8676392"/>
              </p:ext>
            </p:extLst>
          </p:nvPr>
        </p:nvGraphicFramePr>
        <p:xfrm>
          <a:off x="431800" y="1746334"/>
          <a:ext cx="9502775" cy="46031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82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6031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67844098"/>
      </p:ext>
    </p:extLst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C0D3719-86FD-4792-8CEF-E97877CBB1E8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54</a:t>
            </a:fld>
            <a:endParaRPr lang="fi-FI" dirty="0"/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Pk-yritysten suoraa ulkomaanvientiä on kasvatettava</a:t>
            </a:r>
            <a:br>
              <a:rPr lang="fi-FI" dirty="0"/>
            </a:br>
            <a:r>
              <a:rPr lang="fi-FI" sz="2000" b="0" dirty="0"/>
              <a:t>Erikokoisten yritysten* osuus tavaraviennin arvosta 2011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296343" y="6180244"/>
            <a:ext cx="6296917" cy="60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100" dirty="0">
                <a:solidFill>
                  <a:srgbClr val="002060"/>
                </a:solidFill>
              </a:rPr>
              <a:t>*) Vertailussa yritysten koko perustuu niiden henkilöstön määrään. Niitä vientiyrityksiä, joilta ei ole </a:t>
            </a:r>
          </a:p>
          <a:p>
            <a:r>
              <a:rPr lang="fi-FI" sz="1100" dirty="0">
                <a:solidFill>
                  <a:srgbClr val="002060"/>
                </a:solidFill>
              </a:rPr>
              <a:t>tiedossa henkilöstön määrää, ei ole otettu vertailussa huomioon.</a:t>
            </a:r>
          </a:p>
          <a:p>
            <a:r>
              <a:rPr lang="fi-FI" sz="1100" dirty="0">
                <a:solidFill>
                  <a:srgbClr val="002060"/>
                </a:solidFill>
              </a:rPr>
              <a:t>Lähde: OECD, Trade </a:t>
            </a:r>
            <a:r>
              <a:rPr lang="fi-FI" sz="1100" dirty="0" err="1">
                <a:solidFill>
                  <a:srgbClr val="002060"/>
                </a:solidFill>
              </a:rPr>
              <a:t>by</a:t>
            </a:r>
            <a:r>
              <a:rPr lang="fi-FI" sz="1100" dirty="0">
                <a:solidFill>
                  <a:srgbClr val="002060"/>
                </a:solidFill>
              </a:rPr>
              <a:t> Enterprise </a:t>
            </a:r>
            <a:r>
              <a:rPr lang="fi-FI" sz="1100" dirty="0" err="1">
                <a:solidFill>
                  <a:srgbClr val="002060"/>
                </a:solidFill>
              </a:rPr>
              <a:t>Characteristics</a:t>
            </a:r>
            <a:r>
              <a:rPr lang="fi-FI" sz="1100" dirty="0">
                <a:solidFill>
                  <a:schemeClr val="tx2"/>
                </a:solidFill>
              </a:rPr>
              <a:t>    </a:t>
            </a:r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3680878000"/>
              </p:ext>
            </p:extLst>
          </p:nvPr>
        </p:nvGraphicFramePr>
        <p:xfrm>
          <a:off x="504255" y="1679653"/>
          <a:ext cx="9145016" cy="45230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8497143" y="3167955"/>
            <a:ext cx="1196971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Henkilöstöä</a:t>
            </a:r>
          </a:p>
        </p:txBody>
      </p:sp>
    </p:spTree>
    <p:extLst>
      <p:ext uri="{BB962C8B-B14F-4D97-AF65-F5344CB8AC3E}">
        <p14:creationId xmlns:p14="http://schemas.microsoft.com/office/powerpoint/2010/main" val="3730058745"/>
      </p:ext>
    </p:extLst>
  </p:cSld>
  <p:clrMapOvr>
    <a:masterClrMapping/>
  </p:clrMapOvr>
  <p:transition spd="med"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848103"/>
              </p:ext>
            </p:extLst>
          </p:nvPr>
        </p:nvGraphicFramePr>
        <p:xfrm>
          <a:off x="360239" y="1626548"/>
          <a:ext cx="9505056" cy="4061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947793F-0239-4BA3-A0FA-A5EABA95B809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AD81232-06C9-4ACC-9328-856BA7E41CD5}" type="slidenum">
              <a:rPr lang="fi-FI"/>
              <a:pPr/>
              <a:t>55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433047" cy="1008000"/>
          </a:xfrm>
        </p:spPr>
        <p:txBody>
          <a:bodyPr/>
          <a:lstStyle/>
          <a:p>
            <a:r>
              <a:rPr lang="fi-FI" dirty="0"/>
              <a:t>Pk-yrityksiä on kannustettava lisäämään omaa vientiään ulkomaille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Erikokoisten yritysten osuus Suomen koko tavaraviennistä, %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510972" y="5688235"/>
            <a:ext cx="5925763" cy="1142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1809" tIns="50905" rIns="101809" bIns="50905">
            <a:spAutoFit/>
          </a:bodyPr>
          <a:lstStyle>
            <a:lvl1pPr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060"/>
                </a:solidFill>
              </a:rPr>
              <a:t>*) Vertailussa yritysten koko perustuu Tilastokeskuksen määritelmiin: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Mikroyritys</a:t>
            </a:r>
            <a:r>
              <a:rPr lang="fi-FI" sz="1100" b="0" dirty="0">
                <a:solidFill>
                  <a:srgbClr val="002060"/>
                </a:solidFill>
              </a:rPr>
              <a:t>: henkilöstöä 0-9, liikevaihto 0-2 milj. euroa tai tase 0-2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Pieni yritys</a:t>
            </a:r>
            <a:r>
              <a:rPr lang="fi-FI" sz="1100" b="0" dirty="0">
                <a:solidFill>
                  <a:srgbClr val="002060"/>
                </a:solidFill>
              </a:rPr>
              <a:t>: henkilöstöä 10-49, liikevaihto 2-10 milj. euroa tai tase 2-10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Keskisuuri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50-249, liikevaihto 10-50 milj. euroa tai tase 10-43 milj. euroa</a:t>
            </a:r>
          </a:p>
          <a:p>
            <a:pPr>
              <a:buFontTx/>
              <a:buChar char="-"/>
            </a:pPr>
            <a:r>
              <a:rPr lang="fi-FI" sz="1100" b="0" u="sng" dirty="0">
                <a:solidFill>
                  <a:srgbClr val="002060"/>
                </a:solidFill>
              </a:rPr>
              <a:t>Suuri yritys</a:t>
            </a:r>
            <a:r>
              <a:rPr lang="fi-FI" sz="1100" b="0" dirty="0">
                <a:solidFill>
                  <a:srgbClr val="002060"/>
                </a:solidFill>
              </a:rPr>
              <a:t>: henkilöstöä 250-, liikevaihto yli 50 milj. euroa tai tase yli 43 milj. euroa.   </a:t>
            </a:r>
          </a:p>
          <a:p>
            <a:r>
              <a:rPr lang="fi-FI" sz="1100" b="0" dirty="0">
                <a:solidFill>
                  <a:srgbClr val="002060"/>
                </a:solidFill>
              </a:rPr>
              <a:t>Lähde: Tullihallitus, Tavaroiden ulkomaankauppa yritysten kokoluokittain</a:t>
            </a:r>
          </a:p>
        </p:txBody>
      </p:sp>
    </p:spTree>
    <p:extLst>
      <p:ext uri="{BB962C8B-B14F-4D97-AF65-F5344CB8AC3E}">
        <p14:creationId xmlns:p14="http://schemas.microsoft.com/office/powerpoint/2010/main" val="3494500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197960"/>
              </p:ext>
            </p:extLst>
          </p:nvPr>
        </p:nvGraphicFramePr>
        <p:xfrm>
          <a:off x="437640" y="1727795"/>
          <a:ext cx="8444769" cy="450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FFC8B57-5DEF-4644-A8ED-EA57B0224285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/>
              <a:pPr/>
              <a:t>56</a:t>
            </a:fld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04255" y="262700"/>
            <a:ext cx="926921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Viennin osuus liikevaihdosta vaihtelee paljon teknologiateollisuudessa Suomessa</a:t>
            </a:r>
            <a:br>
              <a:rPr lang="fi-FI" dirty="0">
                <a:solidFill>
                  <a:srgbClr val="002664"/>
                </a:solidFill>
              </a:rPr>
            </a:br>
            <a:r>
              <a:rPr lang="fi-FI" sz="2000" b="0" dirty="0">
                <a:solidFill>
                  <a:srgbClr val="002664"/>
                </a:solidFill>
              </a:rPr>
              <a:t>Teknologiateollisuus ry:n jäsenyritysten vientiosuus vuonna </a:t>
            </a:r>
            <a:r>
              <a:rPr lang="fi-FI" sz="2000" b="0" dirty="0" smtClean="0">
                <a:solidFill>
                  <a:srgbClr val="002664"/>
                </a:solidFill>
              </a:rPr>
              <a:t>2014, </a:t>
            </a:r>
            <a:r>
              <a:rPr lang="fi-FI" sz="2000" b="0" dirty="0">
                <a:solidFill>
                  <a:srgbClr val="002664"/>
                </a:solidFill>
              </a:rPr>
              <a:t>%</a:t>
            </a:r>
            <a:endParaRPr lang="fi-FI" sz="2000" b="0" dirty="0"/>
          </a:p>
        </p:txBody>
      </p:sp>
      <p:sp>
        <p:nvSpPr>
          <p:cNvPr id="8" name="Suorakulmio 7"/>
          <p:cNvSpPr/>
          <p:nvPr/>
        </p:nvSpPr>
        <p:spPr>
          <a:xfrm>
            <a:off x="1368351" y="6480326"/>
            <a:ext cx="682202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/ päivitys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800399" y="6124252"/>
            <a:ext cx="5001713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Yritykset satunnaisjärjestyksessä</a:t>
            </a:r>
            <a:endParaRPr lang="fi-FI" sz="1209" b="0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8641159" y="2807915"/>
            <a:ext cx="1451038" cy="23252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Viennin osuus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liikevaihdosta: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mediaani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14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22 %:lla ei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lainkaan omaa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</a:t>
            </a:r>
          </a:p>
          <a:p>
            <a:pPr marL="172804" indent="-172804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35 %:lla omaa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vientiä </a:t>
            </a:r>
            <a:r>
              <a:rPr lang="fi-FI" sz="1209" dirty="0" smtClean="0">
                <a:solidFill>
                  <a:srgbClr val="002060"/>
                </a:solidFill>
                <a:ea typeface="ＭＳ Ｐゴシック" pitchFamily="34" charset="-128"/>
              </a:rPr>
              <a:t>0-5 </a:t>
            </a: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%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09" dirty="0">
                <a:solidFill>
                  <a:srgbClr val="002060"/>
                </a:solidFill>
                <a:ea typeface="ＭＳ Ｐゴシック" pitchFamily="34" charset="-128"/>
              </a:rPr>
              <a:t>    liikevaihdosta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206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ea typeface="ＭＳ Ｐゴシック" pitchFamily="34" charset="-128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09" dirty="0">
              <a:solidFill>
                <a:srgbClr val="0070C0"/>
              </a:solidFill>
              <a:latin typeface="Frutiger LT 45 Light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32013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Cleantech</a:t>
            </a:r>
            <a:endParaRPr lang="fi-FI" dirty="0"/>
          </a:p>
          <a:p>
            <a:pPr lvl="1"/>
            <a:r>
              <a:rPr lang="fi-FI" dirty="0"/>
              <a:t>energiaa säästävät ja vähäpäästöisemmät teknologiat</a:t>
            </a:r>
          </a:p>
          <a:p>
            <a:pPr lvl="1"/>
            <a:r>
              <a:rPr lang="fi-FI" dirty="0"/>
              <a:t>puhtaan käyttöveden ja jätevesien tehokkaamman puhdistuksen mahdollistavat teknologiat</a:t>
            </a:r>
          </a:p>
          <a:p>
            <a:r>
              <a:rPr lang="fi-FI" dirty="0"/>
              <a:t>Kaivosteollisuuden ja malmien jatkojalostuksen tuomat uudet mahdollisuudet </a:t>
            </a:r>
          </a:p>
          <a:p>
            <a:r>
              <a:rPr lang="fi-FI" dirty="0"/>
              <a:t>Ohjelmistot ja pelit</a:t>
            </a:r>
          </a:p>
          <a:p>
            <a:r>
              <a:rPr lang="fi-FI" dirty="0"/>
              <a:t>Lääketieteellinen teknologia ja palvelut</a:t>
            </a:r>
          </a:p>
          <a:p>
            <a:r>
              <a:rPr lang="fi-FI" dirty="0"/>
              <a:t>Suomi globaalien konesalien sijaintipaikkana (pilvipalvelut)</a:t>
            </a:r>
          </a:p>
          <a:p>
            <a:r>
              <a:rPr lang="fi-FI" dirty="0"/>
              <a:t>Teollisuutta palveleva suunnittelutyö</a:t>
            </a:r>
          </a:p>
          <a:p>
            <a:r>
              <a:rPr lang="fi-FI" dirty="0"/>
              <a:t>Autoteollisuuden murros</a:t>
            </a:r>
          </a:p>
          <a:p>
            <a:r>
              <a:rPr lang="fi-FI" dirty="0"/>
              <a:t>Älyä tuotteissa, pakkauksissa, koneissa ja laitteissa (anturointi, </a:t>
            </a:r>
            <a:r>
              <a:rPr lang="fi-FI" dirty="0" err="1"/>
              <a:t>gps</a:t>
            </a:r>
            <a:r>
              <a:rPr lang="fi-FI" dirty="0"/>
              <a:t>, ohjattavuus, valvonta...) </a:t>
            </a:r>
          </a:p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A2BE356-5BB6-473A-9A89-9E10205E68BA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Uusia liiketoimintamahdollisuuksia</a:t>
            </a:r>
          </a:p>
        </p:txBody>
      </p:sp>
    </p:spTree>
    <p:extLst>
      <p:ext uri="{BB962C8B-B14F-4D97-AF65-F5344CB8AC3E}">
        <p14:creationId xmlns:p14="http://schemas.microsoft.com/office/powerpoint/2010/main" val="760402887"/>
      </p:ext>
    </p:extLst>
  </p:cSld>
  <p:clrMapOvr>
    <a:masterClrMapping/>
  </p:clrMapOvr>
  <p:transition spd="med"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63601" y="3527994"/>
            <a:ext cx="8642350" cy="2232249"/>
          </a:xfrm>
        </p:spPr>
        <p:txBody>
          <a:bodyPr/>
          <a:lstStyle/>
          <a:p>
            <a:r>
              <a:rPr lang="fi-FI" dirty="0"/>
              <a:t>Suomen yritysverojärjestelmä on uudistettava – kohti kasvuun kannustavaa veromallia 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979C71E-4525-404D-8CA3-3C4D361483E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58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736726154"/>
      </p:ext>
    </p:extLst>
  </p:cSld>
  <p:clrMapOvr>
    <a:masterClrMapping/>
  </p:clrMapOvr>
  <p:transition spd="med"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FD236E0-33A9-415F-A284-95BBBBABB5E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59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07303" y="287635"/>
            <a:ext cx="9506249" cy="1008000"/>
          </a:xfrm>
        </p:spPr>
        <p:txBody>
          <a:bodyPr/>
          <a:lstStyle/>
          <a:p>
            <a:r>
              <a:rPr lang="fi-FI" kern="0" dirty="0"/>
              <a:t>Yritysten investoinnit Suomessa ovat </a:t>
            </a:r>
            <a:r>
              <a:rPr lang="fi-FI" kern="0" dirty="0" smtClean="0"/>
              <a:t>pudonneet merkittävästi</a:t>
            </a:r>
            <a:r>
              <a:rPr lang="fi-FI" sz="3225" kern="0" dirty="0"/>
              <a:t/>
            </a:r>
            <a:br>
              <a:rPr lang="fi-FI" sz="3225" kern="0" dirty="0"/>
            </a:br>
            <a:r>
              <a:rPr lang="fi-FI" sz="2000" b="0" kern="0" dirty="0"/>
              <a:t>Yritysten tuotannolliset sekä tutkimus- ja kehittämisinvestoinnit Suomessa</a:t>
            </a:r>
          </a:p>
        </p:txBody>
      </p:sp>
      <p:graphicFrame>
        <p:nvGraphicFramePr>
          <p:cNvPr id="8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7876515"/>
              </p:ext>
            </p:extLst>
          </p:nvPr>
        </p:nvGraphicFramePr>
        <p:xfrm>
          <a:off x="216223" y="1641619"/>
          <a:ext cx="9433048" cy="46447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449993" y="6460617"/>
            <a:ext cx="57642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tilinpito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1329099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>
          <a:xfrm>
            <a:off x="1344320" y="2192150"/>
            <a:ext cx="7680913" cy="1983917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 smtClean="0"/>
              <a:t>Vientimarkkinat kehittyvät epäyhtenäisesti</a:t>
            </a:r>
            <a:endParaRPr lang="fi-FI" dirty="0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9F925A7-56D9-49B6-81BF-BFE1D0A423BC}" type="datetime1">
              <a:rPr lang="fi-FI" smtClean="0">
                <a:solidFill>
                  <a:srgbClr val="FFFFFF"/>
                </a:solidFill>
              </a:rPr>
              <a:t>10.8.2015</a:t>
            </a:fld>
            <a:endParaRPr lang="fi-FI" dirty="0">
              <a:solidFill>
                <a:srgbClr val="FFFFFF"/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FFFFFF"/>
                </a:solidFill>
              </a:rPr>
              <a:pPr/>
              <a:t>6</a:t>
            </a:fld>
            <a:endParaRPr lang="fi-FI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02283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21F5B84-FB2C-4566-B4C6-583E6B88107B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60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</a:t>
            </a:r>
            <a:r>
              <a:rPr lang="fi-FI" dirty="0" smtClean="0"/>
              <a:t>eollisuuden investointisuunnitelmat ennakoivat investointien kasvavan vuonna 2015 </a:t>
            </a:r>
            <a:br>
              <a:rPr lang="fi-FI" dirty="0" smtClean="0"/>
            </a:br>
            <a:r>
              <a:rPr lang="fi-FI" sz="2000" b="0" dirty="0" smtClean="0"/>
              <a:t>Teollisuuden tuotannolliset sekä tutkimus- ja kehitysinvestoinnit Suomessa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7441062"/>
              </p:ext>
            </p:extLst>
          </p:nvPr>
        </p:nvGraphicFramePr>
        <p:xfrm>
          <a:off x="431653" y="1583779"/>
          <a:ext cx="9217618" cy="4778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472601"/>
            <a:ext cx="67494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EK:n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investointitiedustelu (kesäkuu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2015), Teknologiateollisuus ry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519057304"/>
      </p:ext>
    </p:extLst>
  </p:cSld>
  <p:clrMapOvr>
    <a:masterClrMapping/>
  </p:clrMapOvr>
  <p:transition spd="med"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9BDABA8-DEF5-4839-B377-23E6D1D2A5DB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61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Investoinnit Suomessa ovat kehittyneet heikosti verrattuna kilpailijamaihin</a:t>
            </a:r>
            <a:br>
              <a:rPr lang="fi-FI" dirty="0"/>
            </a:br>
            <a:r>
              <a:rPr lang="fi-FI" sz="2000" b="0" dirty="0"/>
              <a:t>Yritysten kiinteät investoinnit 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3966357"/>
              </p:ext>
            </p:extLst>
          </p:nvPr>
        </p:nvGraphicFramePr>
        <p:xfrm>
          <a:off x="504255" y="1701274"/>
          <a:ext cx="9145016" cy="4665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4716783" cy="257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7385" tIns="43693" rIns="87385" bIns="43693">
            <a:spAutoFit/>
          </a:bodyPr>
          <a:lstStyle>
            <a:lvl1pPr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66775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6677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914069" fontAlgn="base">
              <a:spcBef>
                <a:spcPct val="0"/>
              </a:spcBef>
              <a:spcAft>
                <a:spcPct val="0"/>
              </a:spcAft>
            </a:pPr>
            <a:r>
              <a:rPr lang="fi-FI" sz="1100" b="0" dirty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Lähde: OECD, </a:t>
            </a:r>
            <a:r>
              <a:rPr lang="fi-FI" sz="1100" b="0" dirty="0" err="1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Economic</a:t>
            </a:r>
            <a:r>
              <a:rPr lang="fi-FI" sz="1100" b="0" dirty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 Outlook </a:t>
            </a:r>
            <a:r>
              <a:rPr lang="fi-FI" sz="1100" b="0" dirty="0" smtClean="0">
                <a:solidFill>
                  <a:srgbClr val="002664"/>
                </a:solidFill>
                <a:latin typeface="+mn-lt"/>
                <a:ea typeface="Arial Unicode MS"/>
                <a:cs typeface="+mn-cs"/>
              </a:rPr>
              <a:t>2015</a:t>
            </a:r>
            <a:endParaRPr lang="fi-FI" sz="1100" b="0" dirty="0">
              <a:solidFill>
                <a:srgbClr val="002664"/>
              </a:solidFill>
              <a:latin typeface="+mn-lt"/>
              <a:ea typeface="Arial Unicode MS"/>
              <a:cs typeface="+mn-cs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888304" y="1641619"/>
            <a:ext cx="1682183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060"/>
                </a:solidFill>
              </a:rPr>
              <a:t>Indeksi, 2005=100</a:t>
            </a:r>
            <a:endParaRPr lang="fi-FI" sz="1411" b="0" dirty="0">
              <a:solidFill>
                <a:srgbClr val="00206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28653483"/>
      </p:ext>
    </p:extLst>
  </p:cSld>
  <p:clrMapOvr>
    <a:masterClrMapping/>
  </p:clrMapOvr>
  <p:transition spd="med"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655503"/>
              </p:ext>
            </p:extLst>
          </p:nvPr>
        </p:nvGraphicFramePr>
        <p:xfrm>
          <a:off x="431652" y="1727993"/>
          <a:ext cx="9145611" cy="4558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25" dirty="0"/>
              <a:t>Suomi ei houkuttele myöskään ulkomaisia investointeja (vrt. Viro, Puola, Ruotsi,…)  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68351" y="6336890"/>
            <a:ext cx="6749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Leino Topias: Ulkomaisten yritysten investoinnit Suomessa; viimeaikainen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ea typeface="Arial Unicode MS"/>
              </a:rPr>
              <a:t>kehitys ja sen tulkintoja, Suomen Pankki (2015)</a:t>
            </a:r>
          </a:p>
        </p:txBody>
      </p:sp>
      <p:sp>
        <p:nvSpPr>
          <p:cNvPr id="9" name="Suorakulmio 8"/>
          <p:cNvSpPr/>
          <p:nvPr/>
        </p:nvSpPr>
        <p:spPr>
          <a:xfrm>
            <a:off x="761233" y="1569044"/>
            <a:ext cx="1039166" cy="341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613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r>
              <a:rPr lang="fi-FI" sz="1613" dirty="0" err="1">
                <a:solidFill>
                  <a:srgbClr val="002664"/>
                </a:solidFill>
                <a:ea typeface="ＭＳ Ｐゴシック" pitchFamily="34" charset="-128"/>
              </a:rPr>
              <a:t>bkt:sta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CE1D49FB-FA21-4165-9A49-C4194CB2752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62</a:t>
            </a:fld>
            <a:endParaRPr lang="fi-FI" dirty="0">
              <a:solidFill>
                <a:srgbClr val="B1BEB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2374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0DE3C9A-04B0-4D88-8149-5360D7500311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/>
              <a:t>Yritysten kannattavuus on pudonnut </a:t>
            </a:r>
            <a:r>
              <a:rPr lang="fi-FI" dirty="0" smtClean="0"/>
              <a:t>selvästi Suomessa</a:t>
            </a:r>
            <a:r>
              <a:rPr lang="fi-FI" dirty="0"/>
              <a:t/>
            </a:r>
            <a:br>
              <a:rPr lang="fi-FI" dirty="0"/>
            </a:br>
            <a:r>
              <a:rPr lang="fi-FI" sz="2000" b="0" dirty="0"/>
              <a:t>Koko yrityssektorin ja teknologiateollisuuden nettotulos</a:t>
            </a:r>
            <a:r>
              <a:rPr lang="fi-FI" sz="2000" b="0" dirty="0" smtClean="0"/>
              <a:t>* verotuksen jälkeen </a:t>
            </a:r>
            <a:endParaRPr lang="fi-FI" sz="2000" b="0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/>
          </p:nvPr>
        </p:nvGraphicFramePr>
        <p:xfrm>
          <a:off x="504255" y="1727993"/>
          <a:ext cx="9073008" cy="4392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368351" y="6180244"/>
            <a:ext cx="68220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</a:rPr>
              <a:t>*) Nettotulos / liikevaihto. Nettotulos tarkoittaa yritysten tulosta rahoitustuottojen ja –kulujen, satunnaisten erien sekä verotuksen jälkeen.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Lähde: Tilastokeskus</a:t>
            </a:r>
          </a:p>
        </p:txBody>
      </p:sp>
    </p:spTree>
    <p:extLst>
      <p:ext uri="{BB962C8B-B14F-4D97-AF65-F5344CB8AC3E}">
        <p14:creationId xmlns:p14="http://schemas.microsoft.com/office/powerpoint/2010/main" val="1055529714"/>
      </p:ext>
    </p:extLst>
  </p:cSld>
  <p:clrMapOvr>
    <a:masterClrMapping/>
  </p:clrMapOvr>
  <p:transition spd="med"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18E19E7-60F3-4184-BCAF-67DC8E926222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Yritysten työpaikat Suomessa ovat vähentyneet tuntuvasti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852027"/>
              </p:ext>
            </p:extLst>
          </p:nvPr>
        </p:nvGraphicFramePr>
        <p:xfrm>
          <a:off x="360239" y="1727795"/>
          <a:ext cx="9145016" cy="4589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449963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008311" y="1641619"/>
            <a:ext cx="170292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Tuhatta työpaikkaa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96041257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CB596B8-716C-4B49-99C1-4BBD713D80D6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65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2060"/>
                </a:solidFill>
              </a:rPr>
              <a:t>Yhteisöverotuotot ja BKT Suomessa ovat erkaantuneet toisistaan </a:t>
            </a:r>
            <a:endParaRPr lang="fi-FI" dirty="0"/>
          </a:p>
        </p:txBody>
      </p:sp>
      <p:graphicFrame>
        <p:nvGraphicFramePr>
          <p:cNvPr id="6" name="Sisällön paikkamerkk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719667"/>
              </p:ext>
            </p:extLst>
          </p:nvPr>
        </p:nvGraphicFramePr>
        <p:xfrm>
          <a:off x="504255" y="2003258"/>
          <a:ext cx="9001000" cy="428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kstiruutu 6"/>
          <p:cNvSpPr txBox="1"/>
          <p:nvPr/>
        </p:nvSpPr>
        <p:spPr>
          <a:xfrm>
            <a:off x="1440359" y="6480326"/>
            <a:ext cx="367863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Verohallitus,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1012279" y="1745528"/>
            <a:ext cx="3120713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Verotuotot, miljoonaa euroa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9" name="Suorakulmio 8"/>
          <p:cNvSpPr/>
          <p:nvPr/>
        </p:nvSpPr>
        <p:spPr>
          <a:xfrm>
            <a:off x="7561039" y="1745528"/>
            <a:ext cx="1886943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BKT, 2000=100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3039939500"/>
      </p:ext>
    </p:extLst>
  </p:cSld>
  <p:clrMapOvr>
    <a:masterClrMapping/>
  </p:clrMapOvr>
  <p:transition spd="med"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CE4EE39-D4AE-4011-A54B-BB49C3F91739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Yhteisöverotuotot ja BKT Virossa ovat kehittyneet samansuuntaisesti </a:t>
            </a:r>
          </a:p>
        </p:txBody>
      </p:sp>
      <p:graphicFrame>
        <p:nvGraphicFramePr>
          <p:cNvPr id="5" name="Sisällön paikkamerkk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6205397"/>
              </p:ext>
            </p:extLst>
          </p:nvPr>
        </p:nvGraphicFramePr>
        <p:xfrm>
          <a:off x="504255" y="2048046"/>
          <a:ext cx="9073008" cy="4238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kstiruutu 5"/>
          <p:cNvSpPr txBox="1"/>
          <p:nvPr/>
        </p:nvSpPr>
        <p:spPr>
          <a:xfrm>
            <a:off x="1416100" y="6480326"/>
            <a:ext cx="37686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Estonian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Ministry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 of Finance, </a:t>
            </a:r>
            <a:r>
              <a:rPr lang="fi-FI" sz="1100" dirty="0" err="1">
                <a:solidFill>
                  <a:srgbClr val="002664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664"/>
              </a:solidFill>
              <a:ea typeface="Arial Unicode MS"/>
            </a:endParaRPr>
          </a:p>
        </p:txBody>
      </p:sp>
      <p:sp>
        <p:nvSpPr>
          <p:cNvPr id="7" name="Suorakulmio 6"/>
          <p:cNvSpPr/>
          <p:nvPr/>
        </p:nvSpPr>
        <p:spPr>
          <a:xfrm>
            <a:off x="939704" y="1786769"/>
            <a:ext cx="2685265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Verotuotot, miljoonaa euroa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  <p:sp>
        <p:nvSpPr>
          <p:cNvPr id="8" name="Suorakulmio 7"/>
          <p:cNvSpPr/>
          <p:nvPr/>
        </p:nvSpPr>
        <p:spPr>
          <a:xfrm>
            <a:off x="7633047" y="1811097"/>
            <a:ext cx="1803666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</a:rPr>
              <a:t>BKT, 2000=100</a:t>
            </a:r>
            <a:endParaRPr lang="fi-FI" sz="1411" dirty="0">
              <a:solidFill>
                <a:srgbClr val="002060"/>
              </a:solidFill>
              <a:ea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8546223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FA41C20-30E6-4C9B-8468-84D238736BFC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67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OECD-maiden verovertailussa pärjänneissä </a:t>
            </a:r>
            <a:br>
              <a:rPr lang="fi-FI" dirty="0"/>
            </a:br>
            <a:r>
              <a:rPr lang="fi-FI" dirty="0"/>
              <a:t>maissa* investoinnit ovat kasvaneet eniten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2000" b="0" dirty="0"/>
              <a:t>Investoinnit koko kansantaloudessa </a:t>
            </a:r>
            <a:endParaRPr lang="en-GB" dirty="0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1368351" y="6339621"/>
            <a:ext cx="6062836" cy="425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91" tIns="41697" rIns="83391" bIns="41697">
            <a:spAutoFit/>
          </a:bodyPr>
          <a:lstStyle>
            <a:lvl1pPr defTabSz="827088">
              <a:defRPr>
                <a:solidFill>
                  <a:schemeClr val="tx1"/>
                </a:solidFill>
                <a:latin typeface="Arial" charset="0"/>
              </a:defRPr>
            </a:lvl1pPr>
            <a:lvl2pPr marL="414338" defTabSz="827088">
              <a:defRPr>
                <a:solidFill>
                  <a:schemeClr val="tx1"/>
                </a:solidFill>
                <a:latin typeface="Arial" charset="0"/>
              </a:defRPr>
            </a:lvl2pPr>
            <a:lvl3pPr marL="827088" defTabSz="827088">
              <a:defRPr>
                <a:solidFill>
                  <a:schemeClr val="tx1"/>
                </a:solidFill>
                <a:latin typeface="Arial" charset="0"/>
              </a:defRPr>
            </a:lvl3pPr>
            <a:lvl4pPr marL="1241425" defTabSz="827088">
              <a:defRPr>
                <a:solidFill>
                  <a:schemeClr val="tx1"/>
                </a:solidFill>
                <a:latin typeface="Arial" charset="0"/>
              </a:defRPr>
            </a:lvl4pPr>
            <a:lvl5pPr marL="1655763" defTabSz="827088">
              <a:defRPr>
                <a:solidFill>
                  <a:schemeClr val="tx1"/>
                </a:solidFill>
                <a:latin typeface="Arial" charset="0"/>
              </a:defRPr>
            </a:lvl5pPr>
            <a:lvl6pPr marL="21129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5701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0273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484563" defTabSz="8270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*) Katkoviivalla merkitty maat, jotka pärjäsivät hyvin verovertailussa.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Macrobond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,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Foundation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: International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Tax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  <a:r>
              <a:rPr lang="fi-FI" sz="1100" dirty="0" err="1">
                <a:solidFill>
                  <a:srgbClr val="002664"/>
                </a:solidFill>
                <a:ea typeface="ＭＳ Ｐゴシック" pitchFamily="34" charset="-128"/>
              </a:rPr>
              <a:t>Competitiveness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Index, 2014 </a:t>
            </a:r>
            <a:r>
              <a:rPr lang="fi-FI" sz="1109" dirty="0">
                <a:solidFill>
                  <a:srgbClr val="002664"/>
                </a:solidFill>
                <a:ea typeface="ＭＳ Ｐゴシック" pitchFamily="34" charset="-128"/>
              </a:rPr>
              <a:t>	</a:t>
            </a:r>
          </a:p>
        </p:txBody>
      </p:sp>
      <p:graphicFrame>
        <p:nvGraphicFramePr>
          <p:cNvPr id="8" name="Sisällön paikkamerkki 7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5599276"/>
              </p:ext>
            </p:extLst>
          </p:nvPr>
        </p:nvGraphicFramePr>
        <p:xfrm>
          <a:off x="431800" y="1746334"/>
          <a:ext cx="9502775" cy="459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0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4"/>
                        <a:ext cx="9502775" cy="45932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0877196"/>
      </p:ext>
    </p:extLst>
  </p:cSld>
  <p:clrMapOvr>
    <a:masterClrMapping/>
  </p:clrMapOvr>
  <p:transition spd="med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63601" y="1943819"/>
            <a:ext cx="8642350" cy="2232249"/>
          </a:xfrm>
        </p:spPr>
        <p:txBody>
          <a:bodyPr/>
          <a:lstStyle/>
          <a:p>
            <a:r>
              <a:rPr lang="fi-FI" dirty="0" smtClean="0"/>
              <a:t>Mallin taloudelliset vaikutukset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307216-3298-48D4-9B84-92F031775849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68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089336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B646FC6-8E13-4E75-8F51-41BA0D0CEA0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69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504255" y="287635"/>
            <a:ext cx="9289032" cy="1008000"/>
          </a:xfrm>
        </p:spPr>
        <p:txBody>
          <a:bodyPr/>
          <a:lstStyle/>
          <a:p>
            <a:pPr>
              <a:lnSpc>
                <a:spcPct val="95000"/>
              </a:lnSpc>
            </a:pPr>
            <a:r>
              <a:rPr lang="fi-FI" dirty="0"/>
              <a:t>Yritysverouudistuksella investoinnit </a:t>
            </a:r>
            <a:r>
              <a:rPr lang="fi-FI" dirty="0" smtClean="0"/>
              <a:t>ja sen myötä yritysten työpaikat voivat kasvaa merkittävästi 2020 mennessä </a:t>
            </a:r>
            <a:endParaRPr lang="fi-FI" sz="2000" b="0" dirty="0"/>
          </a:p>
        </p:txBody>
      </p:sp>
      <p:graphicFrame>
        <p:nvGraphicFramePr>
          <p:cNvPr id="7" name="Sisällön paikkamerkki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7624773"/>
              </p:ext>
            </p:extLst>
          </p:nvPr>
        </p:nvGraphicFramePr>
        <p:xfrm>
          <a:off x="504255" y="1879244"/>
          <a:ext cx="9000999" cy="438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Suorakulmio 7"/>
          <p:cNvSpPr/>
          <p:nvPr/>
        </p:nvSpPr>
        <p:spPr>
          <a:xfrm>
            <a:off x="1351751" y="6336890"/>
            <a:ext cx="566082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Tilastokeskus / Kansantalouden tilinpito, Tutkimus- ja kehittämistoiminta,</a:t>
            </a:r>
          </a:p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ennusteet: Teknologiateollisuus ry ja Suomen Yrittäjät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792287" y="1641617"/>
            <a:ext cx="3389879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  <a:ea typeface="Arial Unicode MS"/>
              </a:rPr>
              <a:t>Miljardia euroa, käyvin hinnoin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345015" y="1641617"/>
            <a:ext cx="2545404" cy="31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411" dirty="0">
                <a:solidFill>
                  <a:srgbClr val="002060"/>
                </a:solidFill>
                <a:ea typeface="Arial Unicode MS"/>
              </a:rPr>
              <a:t>Tuhatta työpaikkaa</a:t>
            </a:r>
          </a:p>
        </p:txBody>
      </p:sp>
    </p:spTree>
    <p:extLst>
      <p:ext uri="{BB962C8B-B14F-4D97-AF65-F5344CB8AC3E}">
        <p14:creationId xmlns:p14="http://schemas.microsoft.com/office/powerpoint/2010/main" val="14512429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EA5E824-6910-4A1F-BD2B-B4F401BA532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Teollisuustuotanto Suomessa on </a:t>
            </a:r>
            <a:r>
              <a:rPr lang="fi-FI" dirty="0" smtClean="0"/>
              <a:t>painunut jopa vuoden 2009 alapuolelle</a:t>
            </a:r>
            <a:endParaRPr lang="fi-FI" dirty="0"/>
          </a:p>
        </p:txBody>
      </p:sp>
      <p:sp>
        <p:nvSpPr>
          <p:cNvPr id="6" name="Tekstiruutu 5"/>
          <p:cNvSpPr txBox="1"/>
          <p:nvPr/>
        </p:nvSpPr>
        <p:spPr>
          <a:xfrm>
            <a:off x="1440359" y="6479940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latin typeface="+mj-lt"/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+mj-lt"/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latin typeface="+mj-lt"/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1925785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5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006420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69683494"/>
              </p:ext>
            </p:extLst>
          </p:nvPr>
        </p:nvGraphicFramePr>
        <p:xfrm>
          <a:off x="431800" y="1727200"/>
          <a:ext cx="9502543" cy="4541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9367"/>
                <a:gridCol w="1095798"/>
                <a:gridCol w="1027713"/>
                <a:gridCol w="1027713"/>
                <a:gridCol w="1422989"/>
                <a:gridCol w="869604"/>
                <a:gridCol w="1264878"/>
                <a:gridCol w="948658"/>
                <a:gridCol w="1185823"/>
              </a:tblGrid>
              <a:tr h="971764">
                <a:tc>
                  <a:txBody>
                    <a:bodyPr/>
                    <a:lstStyle/>
                    <a:p>
                      <a:pPr algn="ctr"/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Vuosi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Yritysten voitot ennen veroja (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voitolliset yritykset) </a:t>
                      </a: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Maksetut yhteisöverot</a:t>
                      </a: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Maksetut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 osingot </a:t>
                      </a: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... josta maksetut osingot luonnollisille henkilöille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Maksetut osingot / yritysten voitot </a:t>
                      </a:r>
                    </a:p>
                    <a:p>
                      <a:endParaRPr lang="fi-FI" sz="800" baseline="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%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Yritysten ja niiden jakamien voittojen verot yhteensä  </a:t>
                      </a:r>
                    </a:p>
                    <a:p>
                      <a:endParaRPr lang="fi-FI" sz="800" dirty="0" smtClean="0">
                        <a:latin typeface="Arial" panose="020B0604020202020204" pitchFamily="34" charset="0"/>
                      </a:endParaRP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1 000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Jaetun voiton </a:t>
                      </a:r>
                      <a:r>
                        <a:rPr lang="fi-FI" sz="800" dirty="0" err="1" smtClean="0">
                          <a:latin typeface="Arial" panose="020B0604020202020204" pitchFamily="34" charset="0"/>
                        </a:rPr>
                        <a:t>kokonais</a:t>
                      </a:r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-veroaste*)</a:t>
                      </a: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%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  <a:tc>
                  <a:txBody>
                    <a:bodyPr/>
                    <a:lstStyle/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Yritysten voitoista investointeihin jäävä oma pääoma</a:t>
                      </a:r>
                    </a:p>
                    <a:p>
                      <a:r>
                        <a:rPr lang="fi-FI" sz="800" dirty="0" smtClean="0">
                          <a:latin typeface="Arial" panose="020B0604020202020204" pitchFamily="34" charset="0"/>
                        </a:rPr>
                        <a:t>1</a:t>
                      </a:r>
                      <a:r>
                        <a:rPr lang="fi-FI" sz="800" baseline="0" dirty="0" smtClean="0">
                          <a:latin typeface="Arial" panose="020B0604020202020204" pitchFamily="34" charset="0"/>
                        </a:rPr>
                        <a:t> 000 euroa</a:t>
                      </a:r>
                      <a:endParaRPr lang="fi-FI" sz="800" dirty="0">
                        <a:latin typeface="Arial" panose="020B0604020202020204" pitchFamily="34" charset="0"/>
                      </a:endParaRPr>
                    </a:p>
                  </a:txBody>
                  <a:tcPr marL="100491" marR="100491" marT="38065" marB="38065"/>
                </a:tc>
              </a:tr>
              <a:tr h="232631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21 007 448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5 232 999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13 441 363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2 333 086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24 063 100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6 004 867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16 197 211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2 746 482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6 315 124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1 861 022</a:t>
                      </a:r>
                    </a:p>
                  </a:txBody>
                  <a:tcPr marL="8373" marR="8373" marT="6344" marB="0" anchor="b"/>
                </a:tc>
              </a:tr>
              <a:tr h="237286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28 654 508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7 152 566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18 944 425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3 114 462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7 513 061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2 557 517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21 908 640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5 459 858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13 853 159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1 971 120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5 730 851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2 595 623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2009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17 762 580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4 337 058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9 711 479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3 160 374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4 669 889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3 714 043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19 289 216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4 706 338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14 078 090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3 542 467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5 098 045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504 788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19 669 696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4 784 035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13 265 057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4 050 590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5 260 547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26,7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1 620 604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20 427 441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4 656 339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12 124 020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3 696 142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5 127 059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3 647 082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19 891 656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4 605 285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13 654 432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3 806 509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69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5 085 492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25,6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1 631 939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2014e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19 578 947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3 987 000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4 477 000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1 591 947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2015e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20 000 000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14 000 000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3 900 000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4 500 000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23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2 000 000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2016e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21 000 000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13 650 000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3 802 500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3 664 500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2017e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22 050 000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3 572 100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13 230 000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3 685 500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3 572 100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5 247 900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2018e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22 932 000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3 405 402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12 612 600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3 689 186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3 405 402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6 913 998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2019e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23 849 280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3 541 618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13 117 104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3 873 645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55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3 541 618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7 190 558</a:t>
                      </a:r>
                    </a:p>
                  </a:txBody>
                  <a:tcPr marL="8373" marR="8373" marT="6344" marB="0" anchor="b"/>
                </a:tc>
              </a:tr>
              <a:tr h="221380"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0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2020e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24 803 251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3 884 189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14 385 886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4 067 327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58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3 884 189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27</a:t>
                      </a:r>
                    </a:p>
                  </a:txBody>
                  <a:tcPr marL="8373" marR="8373" marT="6344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6 533 176</a:t>
                      </a:r>
                    </a:p>
                  </a:txBody>
                  <a:tcPr marL="8373" marR="8373" marT="6344" marB="0" anchor="b"/>
                </a:tc>
              </a:tr>
            </a:tbl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B44D820-49AB-4909-B98D-EE480303D67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Yhteisöjen voitot, maksetut osingot ja verot sekä investointeihin jäävä oma pääoma</a:t>
            </a:r>
          </a:p>
        </p:txBody>
      </p:sp>
      <p:sp>
        <p:nvSpPr>
          <p:cNvPr id="8" name="Suorakulmio 7"/>
          <p:cNvSpPr/>
          <p:nvPr/>
        </p:nvSpPr>
        <p:spPr>
          <a:xfrm>
            <a:off x="1656383" y="6264882"/>
            <a:ext cx="6960357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  <a:cs typeface="Arial" panose="020B0604020202020204" pitchFamily="34" charset="0"/>
              </a:rPr>
              <a:t>*) Jaetun voiton kokonaisveroaste vuosina 2016-2020 ei ole vertailukelpoinen edeltävien vuosien kanssa.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1368351" y="6525626"/>
            <a:ext cx="57821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12394"/>
            <a:r>
              <a:rPr lang="fi-FI" sz="1100" dirty="0">
                <a:solidFill>
                  <a:srgbClr val="002664"/>
                </a:solidFill>
                <a:ea typeface="Arial Unicode MS"/>
              </a:rPr>
              <a:t>Lähde: Verohallitus, ennusteet: </a:t>
            </a:r>
            <a:r>
              <a:rPr lang="fi-FI" sz="1100" dirty="0" smtClean="0">
                <a:solidFill>
                  <a:srgbClr val="002664"/>
                </a:solidFill>
                <a:ea typeface="Arial Unicode MS"/>
              </a:rPr>
              <a:t>Teknologiateollisuus </a:t>
            </a:r>
            <a:r>
              <a:rPr lang="fi-FI" sz="1100" dirty="0">
                <a:solidFill>
                  <a:srgbClr val="002664"/>
                </a:solidFill>
                <a:ea typeface="Arial Unicode MS"/>
              </a:rPr>
              <a:t>ry ja Suomen Yrittäjät</a:t>
            </a:r>
          </a:p>
        </p:txBody>
      </p:sp>
    </p:spTree>
    <p:extLst>
      <p:ext uri="{BB962C8B-B14F-4D97-AF65-F5344CB8AC3E}">
        <p14:creationId xmlns:p14="http://schemas.microsoft.com/office/powerpoint/2010/main" val="379217251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083806"/>
              </p:ext>
            </p:extLst>
          </p:nvPr>
        </p:nvGraphicFramePr>
        <p:xfrm>
          <a:off x="144215" y="1841819"/>
          <a:ext cx="9721079" cy="4154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022C411-CD18-4EEB-9733-D1C185D5204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5FE75B0-B0A3-4EED-ACF2-F129A9AEE71C}" type="slidenum">
              <a:rPr lang="fi-FI">
                <a:solidFill>
                  <a:srgbClr val="B1BEB9"/>
                </a:solidFill>
              </a:rPr>
              <a:pPr/>
              <a:t>71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1" y="288267"/>
            <a:ext cx="9397753" cy="1008000"/>
          </a:xfrm>
        </p:spPr>
        <p:txBody>
          <a:bodyPr wrap="square"/>
          <a:lstStyle/>
          <a:p>
            <a:r>
              <a:rPr lang="fi-FI" dirty="0">
                <a:solidFill>
                  <a:srgbClr val="002664"/>
                </a:solidFill>
              </a:rPr>
              <a:t>Yritysverotusta uudistamalla voidaan lisätä investointeja kannattavissa </a:t>
            </a:r>
            <a:r>
              <a:rPr lang="fi-FI" dirty="0" smtClean="0">
                <a:solidFill>
                  <a:srgbClr val="002664"/>
                </a:solidFill>
              </a:rPr>
              <a:t>yrityksissä</a:t>
            </a:r>
            <a:r>
              <a:rPr lang="fi-FI" sz="3124" dirty="0">
                <a:solidFill>
                  <a:srgbClr val="002664"/>
                </a:solidFill>
              </a:rPr>
              <a:t/>
            </a:r>
            <a:br>
              <a:rPr lang="fi-FI" sz="3124" dirty="0">
                <a:solidFill>
                  <a:srgbClr val="002664"/>
                </a:solidFill>
              </a:rPr>
            </a:br>
            <a:r>
              <a:rPr lang="fi-FI" sz="2000" b="0" dirty="0" smtClean="0">
                <a:solidFill>
                  <a:srgbClr val="002664"/>
                </a:solidFill>
              </a:rPr>
              <a:t>Teknologiateollisuus </a:t>
            </a:r>
            <a:r>
              <a:rPr lang="fi-FI" sz="2000" b="0" dirty="0">
                <a:solidFill>
                  <a:srgbClr val="002664"/>
                </a:solidFill>
              </a:rPr>
              <a:t>ry:n jäsenyritysten tulos* / liikevaihto </a:t>
            </a:r>
            <a:r>
              <a:rPr lang="fi-FI" sz="2000" b="0" dirty="0" smtClean="0">
                <a:solidFill>
                  <a:srgbClr val="002664"/>
                </a:solidFill>
              </a:rPr>
              <a:t>ennen verotusta 2014   </a:t>
            </a:r>
            <a:r>
              <a:rPr lang="fi-FI" sz="2000" dirty="0" smtClean="0">
                <a:solidFill>
                  <a:srgbClr val="002664"/>
                </a:solidFill>
              </a:rPr>
              <a:t>   </a:t>
            </a:r>
            <a:endParaRPr lang="fi-FI" sz="2000" dirty="0"/>
          </a:p>
        </p:txBody>
      </p:sp>
      <p:sp>
        <p:nvSpPr>
          <p:cNvPr id="8" name="Suorakulmio 7"/>
          <p:cNvSpPr/>
          <p:nvPr/>
        </p:nvSpPr>
        <p:spPr>
          <a:xfrm>
            <a:off x="1287394" y="6178051"/>
            <a:ext cx="773071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*) Liiketoiminnan tulos tarkoittaa yritysten tulosta ennen </a:t>
            </a:r>
            <a:r>
              <a:rPr lang="fi-FI" sz="1100" dirty="0">
                <a:solidFill>
                  <a:srgbClr val="002664"/>
                </a:solidFill>
              </a:rPr>
              <a:t>rahoitustuottoja ja –kuluja, satunnaisia </a:t>
            </a:r>
          </a:p>
          <a:p>
            <a:r>
              <a:rPr lang="fi-FI" sz="1100" dirty="0">
                <a:solidFill>
                  <a:srgbClr val="002664"/>
                </a:solidFill>
              </a:rPr>
              <a:t>eriä sekä veroja. </a:t>
            </a:r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 </a:t>
            </a:r>
          </a:p>
          <a:p>
            <a:r>
              <a:rPr lang="fi-FI" sz="1100" dirty="0">
                <a:solidFill>
                  <a:srgbClr val="002664"/>
                </a:solidFill>
                <a:ea typeface="ＭＳ Ｐゴシック" pitchFamily="34" charset="-128"/>
              </a:rPr>
              <a:t>Lähde: Teknologiateollisuus ry:n jäsentietojärjestelmä </a:t>
            </a:r>
            <a:r>
              <a:rPr lang="fi-FI" sz="1100" dirty="0" smtClean="0">
                <a:solidFill>
                  <a:srgbClr val="002664"/>
                </a:solidFill>
                <a:ea typeface="ＭＳ Ｐゴシック" pitchFamily="34" charset="-128"/>
              </a:rPr>
              <a:t>/ päivitys 7.8.2015 </a:t>
            </a:r>
            <a:endParaRPr lang="fi-FI" sz="1100" dirty="0">
              <a:solidFill>
                <a:srgbClr val="002664"/>
              </a:solidFill>
              <a:ea typeface="ＭＳ Ｐゴシック" pitchFamily="34" charset="-128"/>
            </a:endParaRP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680102" y="5878658"/>
            <a:ext cx="6945299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0" dirty="0">
                <a:solidFill>
                  <a:srgbClr val="002664"/>
                </a:solidFill>
                <a:ea typeface="Arial Unicode MS" pitchFamily="34" charset="-128"/>
              </a:rPr>
              <a:t>                                   </a:t>
            </a:r>
            <a:r>
              <a:rPr lang="fi-FI" sz="1411" dirty="0">
                <a:solidFill>
                  <a:srgbClr val="002664"/>
                </a:solidFill>
                <a:ea typeface="Arial Unicode MS" pitchFamily="34" charset="-128"/>
              </a:rPr>
              <a:t>Yritykset satunnaisjärjestyksessä</a:t>
            </a:r>
            <a:endParaRPr lang="fi-FI" sz="1209" dirty="0">
              <a:solidFill>
                <a:srgbClr val="002664"/>
              </a:solidFill>
              <a:ea typeface="Arial Unicode MS" pitchFamily="34" charset="-128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2160438" y="1613432"/>
            <a:ext cx="4824537" cy="341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613" dirty="0">
                <a:solidFill>
                  <a:srgbClr val="002664"/>
                </a:solidFill>
              </a:rPr>
              <a:t> (keskiarvo </a:t>
            </a:r>
            <a:r>
              <a:rPr lang="fi-FI" sz="1613" dirty="0" smtClean="0">
                <a:solidFill>
                  <a:srgbClr val="002664"/>
                </a:solidFill>
              </a:rPr>
              <a:t>+3,6 %, </a:t>
            </a:r>
            <a:r>
              <a:rPr lang="fi-FI" sz="1613" dirty="0">
                <a:solidFill>
                  <a:srgbClr val="002664"/>
                </a:solidFill>
              </a:rPr>
              <a:t>mediaani </a:t>
            </a:r>
            <a:r>
              <a:rPr lang="fi-FI" sz="1613" dirty="0" smtClean="0">
                <a:solidFill>
                  <a:srgbClr val="002664"/>
                </a:solidFill>
              </a:rPr>
              <a:t>+4,0 %)</a:t>
            </a:r>
            <a:endParaRPr lang="fi-FI" sz="1613" dirty="0">
              <a:solidFill>
                <a:srgbClr val="002664"/>
              </a:solidFill>
            </a:endParaRPr>
          </a:p>
        </p:txBody>
      </p:sp>
      <p:sp>
        <p:nvSpPr>
          <p:cNvPr id="5" name="Suorakulmio 4"/>
          <p:cNvSpPr/>
          <p:nvPr/>
        </p:nvSpPr>
        <p:spPr>
          <a:xfrm>
            <a:off x="792287" y="1597923"/>
            <a:ext cx="457543" cy="3722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814" dirty="0">
                <a:solidFill>
                  <a:srgbClr val="002664"/>
                </a:solidFill>
                <a:ea typeface="ＭＳ Ｐゴシック" pitchFamily="34" charset="-128"/>
              </a:rPr>
              <a:t>% </a:t>
            </a:r>
            <a:endParaRPr lang="fi-FI" sz="1814" dirty="0">
              <a:solidFill>
                <a:srgbClr val="002664"/>
              </a:solidFill>
            </a:endParaRPr>
          </a:p>
        </p:txBody>
      </p:sp>
      <p:cxnSp>
        <p:nvCxnSpPr>
          <p:cNvPr id="14" name="Suora yhdysviiva 13"/>
          <p:cNvCxnSpPr/>
          <p:nvPr/>
        </p:nvCxnSpPr>
        <p:spPr bwMode="auto">
          <a:xfrm>
            <a:off x="860013" y="3239963"/>
            <a:ext cx="9005281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uora yhdysviiva 14"/>
          <p:cNvCxnSpPr/>
          <p:nvPr/>
        </p:nvCxnSpPr>
        <p:spPr bwMode="auto">
          <a:xfrm>
            <a:off x="860013" y="3552157"/>
            <a:ext cx="9005281" cy="47846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uora yhdysviiva 15"/>
          <p:cNvCxnSpPr>
            <a:endCxn id="7" idx="3"/>
          </p:cNvCxnSpPr>
          <p:nvPr/>
        </p:nvCxnSpPr>
        <p:spPr bwMode="auto">
          <a:xfrm>
            <a:off x="860013" y="3888035"/>
            <a:ext cx="9005281" cy="30924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kstiruutu 16"/>
          <p:cNvSpPr txBox="1"/>
          <p:nvPr/>
        </p:nvSpPr>
        <p:spPr>
          <a:xfrm>
            <a:off x="8260801" y="2707548"/>
            <a:ext cx="1669219" cy="465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Kannattava (</a:t>
            </a:r>
            <a:r>
              <a:rPr lang="fi-FI" sz="1209" dirty="0" smtClean="0">
                <a:solidFill>
                  <a:srgbClr val="C00000"/>
                </a:solidFill>
              </a:rPr>
              <a:t>22 </a:t>
            </a:r>
            <a:r>
              <a:rPr lang="fi-FI" sz="1209" dirty="0">
                <a:solidFill>
                  <a:srgbClr val="C00000"/>
                </a:solidFill>
              </a:rPr>
              <a:t>% yrityksistä)</a:t>
            </a:r>
          </a:p>
        </p:txBody>
      </p:sp>
      <p:sp>
        <p:nvSpPr>
          <p:cNvPr id="18" name="Suorakulmio 17"/>
          <p:cNvSpPr/>
          <p:nvPr/>
        </p:nvSpPr>
        <p:spPr>
          <a:xfrm>
            <a:off x="8260801" y="3277651"/>
            <a:ext cx="1424877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Tyydyttävä </a:t>
            </a:r>
            <a:r>
              <a:rPr lang="fi-FI" sz="1209" dirty="0" smtClean="0">
                <a:solidFill>
                  <a:srgbClr val="C00000"/>
                </a:solidFill>
              </a:rPr>
              <a:t>(23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19" name="Suorakulmio 18"/>
          <p:cNvSpPr/>
          <p:nvPr/>
        </p:nvSpPr>
        <p:spPr>
          <a:xfrm>
            <a:off x="8260801" y="3620217"/>
            <a:ext cx="1157689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Heikko (</a:t>
            </a:r>
            <a:r>
              <a:rPr lang="fi-FI" sz="1209" dirty="0" smtClean="0">
                <a:solidFill>
                  <a:srgbClr val="C00000"/>
                </a:solidFill>
              </a:rPr>
              <a:t>30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  <p:sp>
        <p:nvSpPr>
          <p:cNvPr id="20" name="Suorakulmio 19"/>
          <p:cNvSpPr/>
          <p:nvPr/>
        </p:nvSpPr>
        <p:spPr>
          <a:xfrm>
            <a:off x="8260801" y="4419924"/>
            <a:ext cx="1502784" cy="2784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209" dirty="0">
                <a:solidFill>
                  <a:srgbClr val="C00000"/>
                </a:solidFill>
              </a:rPr>
              <a:t>Tappiollinen (</a:t>
            </a:r>
            <a:r>
              <a:rPr lang="fi-FI" sz="1209" dirty="0" smtClean="0">
                <a:solidFill>
                  <a:srgbClr val="C00000"/>
                </a:solidFill>
              </a:rPr>
              <a:t>25 </a:t>
            </a:r>
            <a:r>
              <a:rPr lang="fi-FI" sz="1209" dirty="0">
                <a:solidFill>
                  <a:srgbClr val="C00000"/>
                </a:solidFill>
              </a:rPr>
              <a:t>%)</a:t>
            </a:r>
          </a:p>
        </p:txBody>
      </p:sp>
    </p:spTree>
    <p:extLst>
      <p:ext uri="{BB962C8B-B14F-4D97-AF65-F5344CB8AC3E}">
        <p14:creationId xmlns:p14="http://schemas.microsoft.com/office/powerpoint/2010/main" val="9202853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336989" y="3888034"/>
            <a:ext cx="7680913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 smtClean="0"/>
              <a:t>Myös heikko </a:t>
            </a:r>
            <a:r>
              <a:rPr lang="fi-FI" dirty="0"/>
              <a:t>kustannuskilpailukyky </a:t>
            </a:r>
            <a:r>
              <a:rPr lang="fi-FI" dirty="0" smtClean="0"/>
              <a:t>on tuhonnut työpaikkoja Suomessa</a:t>
            </a: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0A9C44-4AFA-41D4-AE16-585F4E2E37F8}" type="datetime1">
              <a:rPr lang="fi-FI" smtClean="0">
                <a:solidFill>
                  <a:srgbClr val="002964"/>
                </a:solidFill>
              </a:rPr>
              <a:t>10.8.2015</a:t>
            </a:fld>
            <a:endParaRPr lang="fi-FI" dirty="0">
              <a:solidFill>
                <a:srgbClr val="002964"/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002964"/>
                </a:solidFill>
              </a:rPr>
              <a:pPr/>
              <a:t>72</a:t>
            </a:fld>
            <a:endParaRPr lang="fi-FI" dirty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104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A6FF6B9C-0F61-4F80-9D21-FF697F367D75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73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Teollisuuden työpaikkoja Suomessa on kadonnut lähes 100 000 vuoden 2008 jälkeen</a:t>
            </a:r>
            <a:r>
              <a:rPr lang="fi-FI" sz="3225" dirty="0"/>
              <a:t/>
            </a:r>
            <a:br>
              <a:rPr lang="fi-FI" sz="3225" dirty="0"/>
            </a:br>
            <a:r>
              <a:rPr lang="fi-FI" sz="2000" b="0" dirty="0"/>
              <a:t>Teollisuus tuo kuitenkin </a:t>
            </a:r>
            <a:r>
              <a:rPr lang="fi-FI" sz="2000" b="0" dirty="0" smtClean="0"/>
              <a:t>80 </a:t>
            </a:r>
            <a:r>
              <a:rPr lang="fi-FI" sz="2000" b="0" dirty="0"/>
              <a:t>% Suomen vientituloista </a:t>
            </a:r>
            <a:endParaRPr lang="en-GB" dirty="0"/>
          </a:p>
        </p:txBody>
      </p:sp>
      <p:graphicFrame>
        <p:nvGraphicFramePr>
          <p:cNvPr id="7" name="Sisällön paikkamerkki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584871"/>
              </p:ext>
            </p:extLst>
          </p:nvPr>
        </p:nvGraphicFramePr>
        <p:xfrm>
          <a:off x="431800" y="1746333"/>
          <a:ext cx="9502775" cy="46619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29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6619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92828"/>
            <a:ext cx="4935082" cy="26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96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Macrobond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fi-FI" sz="1100" dirty="0" err="1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Eurostat</a:t>
            </a:r>
            <a:r>
              <a:rPr lang="fi-FI" sz="1100" dirty="0">
                <a:solidFill>
                  <a:srgbClr val="00206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t> / Kansantalouden tilinpito</a:t>
            </a:r>
          </a:p>
        </p:txBody>
      </p:sp>
    </p:spTree>
    <p:extLst>
      <p:ext uri="{BB962C8B-B14F-4D97-AF65-F5344CB8AC3E}">
        <p14:creationId xmlns:p14="http://schemas.microsoft.com/office/powerpoint/2010/main" val="1969098089"/>
      </p:ext>
    </p:extLst>
  </p:cSld>
  <p:clrMapOvr>
    <a:masterClrMapping/>
  </p:clrMapOvr>
  <p:transition spd="med"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810717"/>
              </p:ext>
            </p:extLst>
          </p:nvPr>
        </p:nvGraphicFramePr>
        <p:xfrm>
          <a:off x="431653" y="1658433"/>
          <a:ext cx="8657109" cy="44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304008" y="6048275"/>
            <a:ext cx="7257574" cy="785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648763" y="1489595"/>
            <a:ext cx="652798" cy="33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1774" tIns="50886" rIns="101774" bIns="50886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512">
                <a:solidFill>
                  <a:srgbClr val="000000"/>
                </a:solidFill>
              </a:rPr>
              <a:t>  </a:t>
            </a:r>
            <a:endParaRPr lang="fi-FI" sz="1512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402374" y="4689584"/>
            <a:ext cx="4185585" cy="311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128" tIns="46064" rIns="92128" bIns="46064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0000"/>
                </a:solidFill>
              </a:rPr>
              <a:t>       </a:t>
            </a:r>
            <a:endParaRPr lang="fi-FI" sz="1310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8876762" y="3383988"/>
            <a:ext cx="0" cy="10159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8876762" y="1961419"/>
            <a:ext cx="0" cy="11615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353" tIns="41676" rIns="83353" bIns="41676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8895961" y="2310949"/>
            <a:ext cx="1403195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heikkenee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860013" y="1631186"/>
            <a:ext cx="1137705" cy="30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dirty="0">
                <a:solidFill>
                  <a:srgbClr val="003976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8886361" y="3429193"/>
            <a:ext cx="1422394" cy="82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353" tIns="41676" rIns="83353" bIns="41676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 smtClean="0">
                <a:solidFill>
                  <a:srgbClr val="002060"/>
                </a:solidFill>
              </a:rPr>
              <a:t>Suomen</a:t>
            </a:r>
            <a:r>
              <a:rPr lang="en-US" sz="1209" b="1" dirty="0" smtClean="0">
                <a:solidFill>
                  <a:srgbClr val="002060"/>
                </a:solidFill>
              </a:rPr>
              <a:t> </a:t>
            </a:r>
            <a:r>
              <a:rPr lang="en-US" sz="1209" b="1" dirty="0" err="1" smtClean="0">
                <a:solidFill>
                  <a:srgbClr val="002060"/>
                </a:solidFill>
              </a:rPr>
              <a:t>hinta</a:t>
            </a:r>
            <a:r>
              <a:rPr lang="en-US" sz="1209" b="1" dirty="0" smtClean="0">
                <a:solidFill>
                  <a:srgbClr val="002060"/>
                </a:solidFill>
              </a:rPr>
              <a:t>-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smtClean="0">
                <a:solidFill>
                  <a:srgbClr val="002060"/>
                </a:solidFill>
              </a:rPr>
              <a:t>ja </a:t>
            </a:r>
            <a:r>
              <a:rPr lang="en-US" sz="1209" b="1" dirty="0" err="1" smtClean="0">
                <a:solidFill>
                  <a:srgbClr val="002060"/>
                </a:solidFill>
              </a:rPr>
              <a:t>kustannus</a:t>
            </a:r>
            <a:r>
              <a:rPr lang="en-US" sz="1209" b="1" dirty="0" smtClean="0">
                <a:solidFill>
                  <a:srgbClr val="002060"/>
                </a:solidFill>
              </a:rPr>
              <a:t>-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kilpailukyky</a:t>
            </a:r>
            <a:endParaRPr lang="en-US" sz="1209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9" b="1" dirty="0" err="1">
                <a:solidFill>
                  <a:srgbClr val="002060"/>
                </a:solidFill>
              </a:rPr>
              <a:t>paranee</a:t>
            </a:r>
            <a:endParaRPr lang="fi-FI" sz="1209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202393" y="368497"/>
            <a:ext cx="8743968" cy="44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1774" tIns="50886" rIns="101774" bIns="50886" anchor="ctr"/>
          <a:lstStyle/>
          <a:p>
            <a:pPr defTabSz="1124439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2016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Suomen</a:t>
            </a:r>
            <a:r>
              <a:rPr lang="en-GB" dirty="0" smtClean="0"/>
              <a:t> </a:t>
            </a:r>
            <a:r>
              <a:rPr lang="en-GB" dirty="0" err="1" smtClean="0"/>
              <a:t>kustannuskilpailukyky</a:t>
            </a:r>
            <a:r>
              <a:rPr lang="en-GB" dirty="0" smtClean="0"/>
              <a:t> </a:t>
            </a:r>
            <a:r>
              <a:rPr lang="en-GB" dirty="0" err="1" smtClean="0"/>
              <a:t>ei</a:t>
            </a:r>
            <a:r>
              <a:rPr lang="en-GB" dirty="0" smtClean="0"/>
              <a:t> </a:t>
            </a:r>
            <a:r>
              <a:rPr lang="en-GB" dirty="0" err="1" smtClean="0"/>
              <a:t>parane</a:t>
            </a:r>
            <a:r>
              <a:rPr lang="en-GB" dirty="0" smtClean="0"/>
              <a:t> </a:t>
            </a:r>
            <a:r>
              <a:rPr lang="en-GB" dirty="0" err="1" smtClean="0"/>
              <a:t>toivotusti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sz="2000" b="0" dirty="0" err="1" smtClean="0"/>
              <a:t>Yksikkötyökustannukset</a:t>
            </a:r>
            <a:r>
              <a:rPr lang="en-GB" sz="2000" b="0" dirty="0" smtClean="0"/>
              <a:t> = </a:t>
            </a:r>
            <a:r>
              <a:rPr lang="en-GB" sz="2000" b="0" dirty="0" err="1" smtClean="0"/>
              <a:t>työvoimakustannukset</a:t>
            </a:r>
            <a:r>
              <a:rPr lang="en-GB" sz="2000" b="0" dirty="0" smtClean="0"/>
              <a:t> / </a:t>
            </a:r>
            <a:r>
              <a:rPr lang="en-GB" sz="2000" b="0" dirty="0" err="1" smtClean="0"/>
              <a:t>tuottavuus</a:t>
            </a:r>
            <a:r>
              <a:rPr lang="en-GB" sz="2000" b="0" dirty="0" smtClean="0"/>
              <a:t>, ml. </a:t>
            </a:r>
            <a:r>
              <a:rPr lang="en-GB" sz="2000" b="0" dirty="0" err="1" smtClean="0"/>
              <a:t>kunkin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maan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toteutuneet</a:t>
            </a:r>
            <a:r>
              <a:rPr lang="en-GB" sz="2000" b="0" dirty="0" smtClean="0"/>
              <a:t> </a:t>
            </a:r>
            <a:r>
              <a:rPr lang="en-GB" sz="2000" b="0" dirty="0" err="1" smtClean="0"/>
              <a:t>valuuttakurssit</a:t>
            </a:r>
            <a:endParaRPr lang="en-GB" sz="2000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31826"/>
              </p:ext>
            </p:extLst>
          </p:nvPr>
        </p:nvGraphicFramePr>
        <p:xfrm>
          <a:off x="936305" y="5181289"/>
          <a:ext cx="7776861" cy="31158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732603"/>
                <a:gridCol w="732603"/>
                <a:gridCol w="732603"/>
                <a:gridCol w="732603"/>
                <a:gridCol w="676247"/>
                <a:gridCol w="732603"/>
                <a:gridCol w="732603"/>
                <a:gridCol w="676249"/>
                <a:gridCol w="676249"/>
                <a:gridCol w="676249"/>
                <a:gridCol w="676249"/>
              </a:tblGrid>
              <a:tr h="311587"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4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2014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400" b="1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400" b="1" dirty="0">
                        <a:solidFill>
                          <a:srgbClr val="002060"/>
                        </a:solidFill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3D49E67-D7E7-422F-A87B-1D2385B982DE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74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16342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86654"/>
              </p:ext>
            </p:extLst>
          </p:nvPr>
        </p:nvGraphicFramePr>
        <p:xfrm>
          <a:off x="504255" y="1752176"/>
          <a:ext cx="8784976" cy="4296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2038" name="Text Box 5"/>
          <p:cNvSpPr txBox="1">
            <a:spLocks noChangeArrowheads="1"/>
          </p:cNvSpPr>
          <p:nvPr/>
        </p:nvSpPr>
        <p:spPr bwMode="auto">
          <a:xfrm>
            <a:off x="1296343" y="6048275"/>
            <a:ext cx="7488832" cy="768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*) EKP:n harmonisoidussa kustannuskilpailukykymittarissa kunkin maan keskimääräinen </a:t>
            </a:r>
            <a:r>
              <a:rPr lang="fi-FI" sz="1100" dirty="0" smtClean="0">
                <a:solidFill>
                  <a:srgbClr val="002664"/>
                </a:solidFill>
              </a:rPr>
              <a:t>toteutunut valuuttakurssi </a:t>
            </a:r>
            <a:r>
              <a:rPr lang="fi-FI" sz="1100" dirty="0">
                <a:solidFill>
                  <a:srgbClr val="002664"/>
                </a:solidFill>
              </a:rPr>
              <a:t>lasketaan 20-30 tärkeimmän vientimaan valuuttakurssipainoilla sekä koko talouden yksikkötyökustannusten kehityksellä.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060"/>
                </a:solidFill>
              </a:rPr>
              <a:t>Viimeisin tieto </a:t>
            </a:r>
            <a:r>
              <a:rPr lang="fi-FI" sz="1100" dirty="0" smtClean="0">
                <a:solidFill>
                  <a:srgbClr val="002060"/>
                </a:solidFill>
              </a:rPr>
              <a:t>tammi-maaliskuu 2015, </a:t>
            </a:r>
            <a:r>
              <a:rPr lang="fi-FI" sz="1100" dirty="0">
                <a:solidFill>
                  <a:srgbClr val="002060"/>
                </a:solidFill>
              </a:rPr>
              <a:t>Lähde: Euroopan keskuspankki </a:t>
            </a:r>
          </a:p>
        </p:txBody>
      </p:sp>
      <p:sp>
        <p:nvSpPr>
          <p:cNvPr id="172039" name="Text Box 6"/>
          <p:cNvSpPr txBox="1">
            <a:spLocks noChangeArrowheads="1"/>
          </p:cNvSpPr>
          <p:nvPr/>
        </p:nvSpPr>
        <p:spPr bwMode="auto">
          <a:xfrm>
            <a:off x="8263404" y="1708351"/>
            <a:ext cx="580177" cy="298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52" tIns="45225" rIns="90452" bIns="45225">
            <a:spAutoFit/>
          </a:bodyPr>
          <a:lstStyle>
            <a:lvl1pPr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10096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100965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344">
                <a:solidFill>
                  <a:srgbClr val="000000"/>
                </a:solidFill>
              </a:rPr>
              <a:t>  </a:t>
            </a:r>
            <a:endParaRPr lang="fi-FI" sz="1344">
              <a:solidFill>
                <a:srgbClr val="000066"/>
              </a:solidFill>
            </a:endParaRPr>
          </a:p>
        </p:txBody>
      </p:sp>
      <p:sp>
        <p:nvSpPr>
          <p:cNvPr id="172040" name="Text Box 7"/>
          <p:cNvSpPr txBox="1">
            <a:spLocks noChangeArrowheads="1"/>
          </p:cNvSpPr>
          <p:nvPr/>
        </p:nvSpPr>
        <p:spPr bwMode="auto">
          <a:xfrm>
            <a:off x="5378167" y="4552349"/>
            <a:ext cx="3719951" cy="275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1879" tIns="40940" rIns="81879" bIns="40940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54" dirty="0">
                <a:solidFill>
                  <a:srgbClr val="000000"/>
                </a:solidFill>
              </a:rPr>
              <a:t>       </a:t>
            </a:r>
            <a:endParaRPr lang="fi-FI" sz="1164" b="1" dirty="0">
              <a:solidFill>
                <a:srgbClr val="002664"/>
              </a:solidFill>
              <a:latin typeface="Times" pitchFamily="18" charset="0"/>
            </a:endParaRPr>
          </a:p>
        </p:txBody>
      </p:sp>
      <p:sp>
        <p:nvSpPr>
          <p:cNvPr id="172041" name="Line 8"/>
          <p:cNvSpPr>
            <a:spLocks noChangeShapeType="1"/>
          </p:cNvSpPr>
          <p:nvPr/>
        </p:nvSpPr>
        <p:spPr bwMode="auto">
          <a:xfrm>
            <a:off x="9309930" y="3649380"/>
            <a:ext cx="0" cy="90296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2" name="Line 9"/>
          <p:cNvSpPr>
            <a:spLocks noChangeShapeType="1"/>
          </p:cNvSpPr>
          <p:nvPr/>
        </p:nvSpPr>
        <p:spPr bwMode="auto">
          <a:xfrm flipV="1">
            <a:off x="9314355" y="2498962"/>
            <a:ext cx="0" cy="103237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4080" tIns="37039" rIns="74080" bIns="37039">
            <a:spAutoFit/>
          </a:bodyPr>
          <a:lstStyle/>
          <a:p>
            <a:pPr defTabSz="812394"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254">
              <a:solidFill>
                <a:srgbClr val="002664"/>
              </a:solidFill>
            </a:endParaRPr>
          </a:p>
        </p:txBody>
      </p:sp>
      <p:sp>
        <p:nvSpPr>
          <p:cNvPr id="172043" name="Text Box 10"/>
          <p:cNvSpPr txBox="1">
            <a:spLocks noChangeArrowheads="1"/>
          </p:cNvSpPr>
          <p:nvPr/>
        </p:nvSpPr>
        <p:spPr bwMode="auto">
          <a:xfrm>
            <a:off x="9314355" y="2630024"/>
            <a:ext cx="1247093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r>
              <a:rPr lang="en-US" sz="1074" b="1" dirty="0" smtClean="0">
                <a:solidFill>
                  <a:srgbClr val="002060"/>
                </a:solidFill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heikkenee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4" name="Text Box 11"/>
          <p:cNvSpPr txBox="1">
            <a:spLocks noChangeArrowheads="1"/>
          </p:cNvSpPr>
          <p:nvPr/>
        </p:nvSpPr>
        <p:spPr bwMode="auto">
          <a:xfrm>
            <a:off x="936303" y="1724210"/>
            <a:ext cx="996192" cy="26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245" dirty="0">
                <a:solidFill>
                  <a:srgbClr val="002060"/>
                </a:solidFill>
              </a:rPr>
              <a:t>2005,I =100</a:t>
            </a:r>
          </a:p>
        </p:txBody>
      </p:sp>
      <p:sp>
        <p:nvSpPr>
          <p:cNvPr id="172045" name="Text Box 12"/>
          <p:cNvSpPr txBox="1">
            <a:spLocks noChangeArrowheads="1"/>
          </p:cNvSpPr>
          <p:nvPr/>
        </p:nvSpPr>
        <p:spPr bwMode="auto">
          <a:xfrm>
            <a:off x="9297291" y="3649380"/>
            <a:ext cx="1264157" cy="90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080" tIns="37039" rIns="74080" bIns="37039">
            <a:spAutoFit/>
          </a:bodyPr>
          <a:lstStyle>
            <a:lvl1pPr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Suomen</a:t>
            </a:r>
            <a:endParaRPr lang="en-US" sz="1074" b="1" dirty="0" smtClean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 smtClean="0">
                <a:solidFill>
                  <a:srgbClr val="002060"/>
                </a:solidFill>
              </a:rPr>
              <a:t>hinta</a:t>
            </a:r>
            <a:r>
              <a:rPr lang="en-US" sz="1074" b="1" dirty="0" smtClean="0">
                <a:solidFill>
                  <a:srgbClr val="002060"/>
                </a:solidFill>
              </a:rPr>
              <a:t>- ja 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kustannus</a:t>
            </a:r>
            <a:r>
              <a:rPr lang="en-US" sz="1074" b="1" dirty="0">
                <a:solidFill>
                  <a:srgbClr val="002060"/>
                </a:solidFill>
              </a:rPr>
              <a:t>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kilpailukyky</a:t>
            </a:r>
            <a:endParaRPr lang="en-US" sz="1074" b="1" dirty="0">
              <a:solidFill>
                <a:srgbClr val="00206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74" b="1" dirty="0" err="1">
                <a:solidFill>
                  <a:srgbClr val="002060"/>
                </a:solidFill>
              </a:rPr>
              <a:t>paranee</a:t>
            </a:r>
            <a:endParaRPr lang="fi-FI" sz="1074" b="1" dirty="0">
              <a:solidFill>
                <a:srgbClr val="002060"/>
              </a:solidFill>
            </a:endParaRPr>
          </a:p>
        </p:txBody>
      </p:sp>
      <p:sp>
        <p:nvSpPr>
          <p:cNvPr id="172046" name="Rectangle 2"/>
          <p:cNvSpPr>
            <a:spLocks noChangeArrowheads="1"/>
          </p:cNvSpPr>
          <p:nvPr/>
        </p:nvSpPr>
        <p:spPr bwMode="auto">
          <a:xfrm>
            <a:off x="1645422" y="711972"/>
            <a:ext cx="7771226" cy="398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52" tIns="45225" rIns="90452" bIns="45225" anchor="ctr"/>
          <a:lstStyle/>
          <a:p>
            <a:pPr defTabSz="999363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endParaRPr lang="fi-FI" sz="1792">
              <a:solidFill>
                <a:srgbClr val="002664"/>
              </a:solidFill>
              <a:ea typeface="ＭＳ Ｐゴシック" pitchFamily="-128" charset="-128"/>
            </a:endParaRP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2F71B31-69CA-4422-90EC-ACE9840C2C64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8" name="Dian numeron paikkamerkki 7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Yksikkötyökustannuksia</a:t>
            </a:r>
            <a:r>
              <a:rPr lang="en-GB" dirty="0"/>
              <a:t> on </a:t>
            </a:r>
            <a:r>
              <a:rPr lang="en-GB" dirty="0" err="1" smtClean="0"/>
              <a:t>kyettävä</a:t>
            </a:r>
            <a:r>
              <a:rPr lang="en-GB" dirty="0" smtClean="0"/>
              <a:t> </a:t>
            </a:r>
            <a:r>
              <a:rPr lang="en-GB" dirty="0" err="1" smtClean="0"/>
              <a:t>alentamaan</a:t>
            </a:r>
            <a:r>
              <a:rPr lang="en-GB" dirty="0" smtClean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016" b="0" dirty="0" smtClean="0"/>
              <a:t>Koko </a:t>
            </a:r>
            <a:r>
              <a:rPr lang="en-GB" sz="2016" b="0" dirty="0" err="1" smtClean="0"/>
              <a:t>kansantalouden</a:t>
            </a:r>
            <a:r>
              <a:rPr lang="en-GB" sz="2016" b="0" dirty="0" smtClean="0"/>
              <a:t> </a:t>
            </a:r>
            <a:r>
              <a:rPr lang="en-GB" sz="2016" b="0" dirty="0" err="1" smtClean="0"/>
              <a:t>yksikkötyökustannukset</a:t>
            </a:r>
            <a:r>
              <a:rPr lang="en-GB" sz="2016" b="0" dirty="0" smtClean="0"/>
              <a:t> </a:t>
            </a:r>
            <a:r>
              <a:rPr lang="en-GB" sz="2016" b="0" dirty="0"/>
              <a:t>= </a:t>
            </a:r>
            <a:r>
              <a:rPr lang="en-GB" sz="2016" b="0" dirty="0" err="1"/>
              <a:t>työvoimakustannukset</a:t>
            </a:r>
            <a:r>
              <a:rPr lang="en-GB" sz="2016" b="0" dirty="0"/>
              <a:t> / </a:t>
            </a:r>
            <a:r>
              <a:rPr lang="en-GB" sz="2016" b="0" dirty="0" err="1"/>
              <a:t>tuottavuus</a:t>
            </a:r>
            <a:r>
              <a:rPr lang="en-GB" sz="2016" b="0" dirty="0"/>
              <a:t>, ml. </a:t>
            </a:r>
            <a:r>
              <a:rPr lang="en-GB" sz="2016" b="0" dirty="0" err="1"/>
              <a:t>kunkin</a:t>
            </a:r>
            <a:r>
              <a:rPr lang="en-GB" sz="2016" b="0" dirty="0"/>
              <a:t> </a:t>
            </a:r>
            <a:r>
              <a:rPr lang="en-GB" sz="2016" b="0" dirty="0" err="1"/>
              <a:t>maan</a:t>
            </a:r>
            <a:r>
              <a:rPr lang="en-GB" sz="2016" b="0" dirty="0"/>
              <a:t> </a:t>
            </a:r>
            <a:r>
              <a:rPr lang="en-GB" sz="2016" b="0" dirty="0" err="1" smtClean="0"/>
              <a:t>toteutuneet</a:t>
            </a:r>
            <a:r>
              <a:rPr lang="en-GB" sz="2016" b="0" dirty="0" smtClean="0"/>
              <a:t> </a:t>
            </a:r>
            <a:r>
              <a:rPr lang="en-GB" sz="2016" b="0" dirty="0" err="1" smtClean="0"/>
              <a:t>valuuttakurssit</a:t>
            </a:r>
            <a:endParaRPr lang="en-GB" sz="2016" b="0" dirty="0"/>
          </a:p>
        </p:txBody>
      </p:sp>
      <p:graphicFrame>
        <p:nvGraphicFramePr>
          <p:cNvPr id="16" name="Taulukko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0638066"/>
              </p:ext>
            </p:extLst>
          </p:nvPr>
        </p:nvGraphicFramePr>
        <p:xfrm>
          <a:off x="1008310" y="5184179"/>
          <a:ext cx="8208913" cy="49912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504367"/>
                <a:gridCol w="576064"/>
                <a:gridCol w="576064"/>
                <a:gridCol w="576064"/>
                <a:gridCol w="504056"/>
                <a:gridCol w="576064"/>
                <a:gridCol w="504056"/>
                <a:gridCol w="576064"/>
                <a:gridCol w="504056"/>
                <a:gridCol w="576064"/>
                <a:gridCol w="576064"/>
                <a:gridCol w="504056"/>
                <a:gridCol w="576064"/>
                <a:gridCol w="543021"/>
                <a:gridCol w="536789"/>
              </a:tblGrid>
              <a:tr h="499125"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2009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2010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2011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2012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2013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  <a:latin typeface="Arial" panose="020B0604020202020204" pitchFamily="34" charset="0"/>
                        </a:rPr>
                        <a:t>2014</a:t>
                      </a:r>
                      <a:endParaRPr lang="fi-FI" sz="1300" b="1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2015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2016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2017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2018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300" b="1" baseline="0" dirty="0" smtClean="0">
                          <a:solidFill>
                            <a:srgbClr val="002060"/>
                          </a:solidFill>
                        </a:rPr>
                        <a:t>2019</a:t>
                      </a:r>
                      <a:endParaRPr lang="fi-FI" sz="1300" b="1" baseline="0" dirty="0">
                        <a:solidFill>
                          <a:srgbClr val="002060"/>
                        </a:solidFill>
                      </a:endParaRPr>
                    </a:p>
                  </a:txBody>
                  <a:tcPr marL="0" marR="0" marT="72000" marB="40954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37487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396181" y="1724469"/>
          <a:ext cx="9502775" cy="45398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F192DCA-39B6-45DB-91A5-12F40272222A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287635"/>
            <a:ext cx="9793682" cy="1008000"/>
          </a:xfrm>
        </p:spPr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2005-2014</a:t>
            </a:r>
            <a:endParaRPr lang="fi-FI" sz="2000" dirty="0">
              <a:solidFill>
                <a:srgbClr val="002060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499137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763202"/>
      </p:ext>
    </p:extLst>
  </p:cSld>
  <p:clrMapOvr>
    <a:masterClrMapping/>
  </p:clrMapOvr>
  <p:transition spd="med"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CE2CD71-2FB8-4FD8-9E4B-C9AD1E71ECF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</a:t>
            </a:r>
            <a:r>
              <a:rPr lang="fi-FI" dirty="0">
                <a:solidFill>
                  <a:schemeClr val="accent2"/>
                </a:solidFill>
              </a:rPr>
              <a:t>palkankorotusten muutos </a:t>
            </a:r>
            <a:r>
              <a:rPr lang="fi-FI" dirty="0" smtClean="0">
                <a:solidFill>
                  <a:schemeClr val="accent2"/>
                </a:solidFill>
              </a:rPr>
              <a:t>Saksassa 2005-2014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7" name="Tekstiruutu 6"/>
          <p:cNvSpPr txBox="1"/>
          <p:nvPr/>
        </p:nvSpPr>
        <p:spPr>
          <a:xfrm>
            <a:off x="1510461" y="6464595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792287" y="1583779"/>
            <a:ext cx="8352928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dirty="0" smtClean="0">
                <a:solidFill>
                  <a:srgbClr val="002964"/>
                </a:solidFill>
              </a:rPr>
              <a:t>%-yksikköä</a:t>
            </a:r>
            <a:endParaRPr lang="fi-FI" sz="14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70910"/>
      </p:ext>
    </p:extLst>
  </p:cSld>
  <p:clrMapOvr>
    <a:masterClrMapping/>
  </p:clrMapOvr>
  <p:transition spd="med"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7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001447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6A7959-02BC-4FAC-97EE-770827D555F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>
                <a:solidFill>
                  <a:schemeClr val="accent2"/>
                </a:solidFill>
              </a:rPr>
              <a:t>TES-korotusten ja toteutuneiden palkankorotusten muutos Suomessa ja Saksassa</a:t>
            </a:r>
            <a:br>
              <a:rPr lang="fi-FI" dirty="0" smtClean="0">
                <a:solidFill>
                  <a:schemeClr val="accent2"/>
                </a:solidFill>
              </a:rPr>
            </a:br>
            <a:r>
              <a:rPr lang="fi-FI" sz="2000" b="0" dirty="0" smtClean="0">
                <a:solidFill>
                  <a:schemeClr val="accent2"/>
                </a:solidFill>
              </a:rPr>
              <a:t>Suomen jäykkä palkkamalli on heikentänyt Suomen kustannuskilpailukykyä</a:t>
            </a:r>
            <a:endParaRPr lang="fi-FI" sz="1800" dirty="0">
              <a:solidFill>
                <a:schemeClr val="accent1"/>
              </a:solidFill>
            </a:endParaRPr>
          </a:p>
        </p:txBody>
      </p:sp>
      <p:sp>
        <p:nvSpPr>
          <p:cNvPr id="9" name="Tekstiruutu 8"/>
          <p:cNvSpPr txBox="1"/>
          <p:nvPr/>
        </p:nvSpPr>
        <p:spPr>
          <a:xfrm>
            <a:off x="1519751" y="6503349"/>
            <a:ext cx="446449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 smtClean="0">
                <a:solidFill>
                  <a:srgbClr val="002964"/>
                </a:solidFill>
              </a:rPr>
              <a:t>Lähde: </a:t>
            </a:r>
            <a:r>
              <a:rPr lang="fi-FI" sz="1100" spc="-40" dirty="0">
                <a:solidFill>
                  <a:srgbClr val="002964"/>
                </a:solidFill>
              </a:rPr>
              <a:t>Tilastokeskus, </a:t>
            </a:r>
            <a:r>
              <a:rPr lang="fi-FI" sz="1100" spc="-40" dirty="0" err="1">
                <a:solidFill>
                  <a:srgbClr val="002964"/>
                </a:solidFill>
              </a:rPr>
              <a:t>Statistisches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r>
              <a:rPr lang="fi-FI" sz="1100" spc="-40" dirty="0" err="1" smtClean="0">
                <a:solidFill>
                  <a:srgbClr val="002964"/>
                </a:solidFill>
              </a:rPr>
              <a:t>Bundesamt</a:t>
            </a:r>
            <a:r>
              <a:rPr lang="fi-FI" sz="1100" spc="-40" dirty="0">
                <a:solidFill>
                  <a:srgbClr val="002964"/>
                </a:solidFill>
              </a:rPr>
              <a:t> ja </a:t>
            </a:r>
            <a:r>
              <a:rPr lang="fi-FI" sz="1100" spc="-40" dirty="0" err="1">
                <a:solidFill>
                  <a:srgbClr val="002964"/>
                </a:solidFill>
              </a:rPr>
              <a:t>Medlingsinstitutet</a:t>
            </a:r>
            <a:r>
              <a:rPr lang="fi-FI" sz="1100" spc="-40" dirty="0">
                <a:solidFill>
                  <a:srgbClr val="002964"/>
                </a:solidFill>
              </a:rPr>
              <a:t> </a:t>
            </a:r>
            <a:endParaRPr lang="fi-FI" sz="1100" spc="-40" dirty="0" smtClean="0">
              <a:solidFill>
                <a:srgbClr val="002964"/>
              </a:solidFill>
            </a:endParaRPr>
          </a:p>
        </p:txBody>
      </p:sp>
      <p:cxnSp>
        <p:nvCxnSpPr>
          <p:cNvPr id="11" name="Suora nuoliyhdysviiva 10"/>
          <p:cNvCxnSpPr/>
          <p:nvPr/>
        </p:nvCxnSpPr>
        <p:spPr>
          <a:xfrm>
            <a:off x="9279187" y="2175957"/>
            <a:ext cx="0" cy="3024336"/>
          </a:xfrm>
          <a:prstGeom prst="straightConnector1">
            <a:avLst/>
          </a:prstGeom>
          <a:ln w="190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iruutu 11"/>
          <p:cNvSpPr txBox="1"/>
          <p:nvPr/>
        </p:nvSpPr>
        <p:spPr>
          <a:xfrm>
            <a:off x="9289231" y="3458040"/>
            <a:ext cx="864096" cy="28814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400" spc="-40" dirty="0" smtClean="0">
                <a:solidFill>
                  <a:srgbClr val="002964"/>
                </a:solidFill>
              </a:rPr>
              <a:t>13 %-yks. </a:t>
            </a:r>
          </a:p>
        </p:txBody>
      </p:sp>
      <p:sp>
        <p:nvSpPr>
          <p:cNvPr id="14" name="Tekstiruutu 13"/>
          <p:cNvSpPr txBox="1"/>
          <p:nvPr/>
        </p:nvSpPr>
        <p:spPr>
          <a:xfrm>
            <a:off x="860013" y="1628577"/>
            <a:ext cx="8645242" cy="257369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200" dirty="0" smtClean="0">
                <a:solidFill>
                  <a:srgbClr val="002964"/>
                </a:solidFill>
              </a:rPr>
              <a:t>TES-korotukset ylittävät/alittavat palkankorotukset kumulatiivisesti 2005-2014, %-yksikköä.</a:t>
            </a:r>
            <a:endParaRPr lang="fi-FI" sz="1200" spc="-40" dirty="0" smtClean="0">
              <a:solidFill>
                <a:srgbClr val="0029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92313"/>
      </p:ext>
    </p:extLst>
  </p:cSld>
  <p:clrMapOvr>
    <a:masterClrMapping/>
  </p:clrMapOvr>
  <p:transition spd="med"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321298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5F2041-1A18-436B-907E-AE0DC6FCC87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79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1211075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8F32B1F-71BA-4CDB-A76C-7CF98A89945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8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Teollisuustuotanto Suomessa on pudonnut </a:t>
            </a:r>
            <a:br>
              <a:rPr lang="fi-FI" dirty="0" smtClean="0"/>
            </a:br>
            <a:r>
              <a:rPr lang="fi-FI" dirty="0" smtClean="0"/>
              <a:t>EU-maista eniten</a:t>
            </a:r>
            <a:endParaRPr lang="fi-FI" dirty="0"/>
          </a:p>
        </p:txBody>
      </p:sp>
      <p:sp>
        <p:nvSpPr>
          <p:cNvPr id="7" name="Tekstiruutu 6"/>
          <p:cNvSpPr txBox="1"/>
          <p:nvPr/>
        </p:nvSpPr>
        <p:spPr>
          <a:xfrm>
            <a:off x="1368351" y="6480326"/>
            <a:ext cx="48391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12394"/>
            <a:r>
              <a:rPr lang="fi-FI" sz="1100" dirty="0">
                <a:solidFill>
                  <a:srgbClr val="002060"/>
                </a:solidFill>
                <a:ea typeface="Arial Unicode MS"/>
              </a:rPr>
              <a:t>Lähde: </a:t>
            </a:r>
            <a:r>
              <a:rPr lang="fi-FI" sz="1100" dirty="0" err="1">
                <a:solidFill>
                  <a:srgbClr val="002060"/>
                </a:solidFill>
                <a:ea typeface="Arial Unicode MS"/>
              </a:rPr>
              <a:t>Macrobond</a:t>
            </a:r>
            <a:endParaRPr lang="fi-FI" sz="1100" dirty="0">
              <a:solidFill>
                <a:srgbClr val="002060"/>
              </a:solidFill>
              <a:ea typeface="Arial Unicode MS"/>
            </a:endParaRPr>
          </a:p>
        </p:txBody>
      </p:sp>
      <p:graphicFrame>
        <p:nvGraphicFramePr>
          <p:cNvPr id="9" name="Sisällön paikkamerkki 8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4293164"/>
              </p:ext>
            </p:extLst>
          </p:nvPr>
        </p:nvGraphicFramePr>
        <p:xfrm>
          <a:off x="431800" y="1746333"/>
          <a:ext cx="9502775" cy="4589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0" name="Macrobond document" r:id="rId3" imgW="12573938" imgH="5667684" progId="Mbnd.mbnd">
                  <p:embed/>
                </p:oleObj>
              </mc:Choice>
              <mc:Fallback>
                <p:oleObj name="Macrobond document" r:id="rId3" imgW="12573938" imgH="5667684" progId="Mbnd.mbnd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800" y="1746333"/>
                        <a:ext cx="9502775" cy="45899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03803731"/>
      </p:ext>
    </p:extLst>
  </p:cSld>
  <p:clrMapOvr>
    <a:masterClrMapping/>
  </p:clrMapOvr>
  <p:transition spd="med"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296396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68FAB8-5D3D-44A0-A664-5959BE6F9A02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Suomessa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305490935"/>
      </p:ext>
    </p:extLst>
  </p:cSld>
  <p:clrMapOvr>
    <a:masterClrMapping/>
  </p:clrMapOvr>
  <p:transition spd="med"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3351794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38FB8D7-246D-4F1B-89F8-FCF58C72662F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päätoimialoittain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368351" y="6528343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560866139"/>
      </p:ext>
    </p:extLst>
  </p:cSld>
  <p:clrMapOvr>
    <a:masterClrMapping/>
  </p:clrMapOvr>
  <p:transition spd="med"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3509017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92C9C-97C1-4484-AFDB-7FD238DFAD8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alueittain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1440359" y="6511090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160974765"/>
      </p:ext>
    </p:extLst>
  </p:cSld>
  <p:clrMapOvr>
    <a:masterClrMapping/>
  </p:clrMapOvr>
  <p:transition spd="med"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9342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Päivämäärän paikkamerkki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379299B-C32C-4D05-9371-CD13B82632DE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200" kern="0" spc="0" dirty="0">
                <a:solidFill>
                  <a:srgbClr val="002664"/>
                </a:solidFill>
                <a:ea typeface="Arial Unicode MS"/>
                <a:cs typeface="Arial Unicode MS"/>
              </a:rPr>
              <a:t>Teknologiateollisuuden henkilöstö tytäryrityksissä ulkomailla alueittain</a:t>
            </a:r>
            <a:endParaRPr lang="fi-FI" dirty="0"/>
          </a:p>
        </p:txBody>
      </p:sp>
      <p:sp>
        <p:nvSpPr>
          <p:cNvPr id="9" name="Tekstiruutu 8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415020348"/>
      </p:ext>
    </p:extLst>
  </p:cSld>
  <p:clrMapOvr>
    <a:masterClrMapping/>
  </p:clrMapOvr>
  <p:transition spd="med"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678DD0C-B186-457B-B3AD-360E56FB1D70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Teknologiateollisuuden henkilöstö tytäryrityksissä ulkomailla </a:t>
            </a:r>
            <a:r>
              <a:rPr lang="fi-FI" dirty="0" smtClean="0"/>
              <a:t>maittain vuonna 2014</a:t>
            </a:r>
            <a:endParaRPr lang="fi-FI" sz="2000" b="0" dirty="0">
              <a:solidFill>
                <a:schemeClr val="tx1"/>
              </a:solidFill>
            </a:endParaRP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/>
          </p:nvPr>
        </p:nvGraphicFramePr>
        <p:xfrm>
          <a:off x="431800" y="1727200"/>
          <a:ext cx="9502775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9161247"/>
      </p:ext>
    </p:extLst>
  </p:cSld>
  <p:clrMapOvr>
    <a:masterClrMapping/>
  </p:clrMapOvr>
  <p:transition spd="med"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20CDBDB-32CF-4536-A7A4-435C7382EC0F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389655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041557551"/>
      </p:ext>
    </p:extLst>
  </p:cSld>
  <p:clrMapOvr>
    <a:masterClrMapping/>
  </p:clrMapOvr>
  <p:transition spd="med"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CA93E83-5B9B-4F05-9127-DF268D91EA3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86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Elektroniikka- ja sähköteollisuuden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1771549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678581924"/>
      </p:ext>
    </p:extLst>
  </p:cSld>
  <p:clrMapOvr>
    <a:masterClrMapping/>
  </p:clrMapOvr>
  <p:transition spd="med"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D33FE69-E336-4DFA-9FD4-2E22E4AC88C7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87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</a:t>
            </a:r>
          </a:p>
        </p:txBody>
      </p:sp>
      <p:graphicFrame>
        <p:nvGraphicFramePr>
          <p:cNvPr id="11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3307305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kstiruutu 11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996630542"/>
      </p:ext>
    </p:extLst>
  </p:cSld>
  <p:clrMapOvr>
    <a:masterClrMapping/>
  </p:clrMapOvr>
  <p:transition spd="med">
    <p:fade/>
  </p:transition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01EAE63-AD77-422D-B238-C74A1A93006A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88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Kone- ja metallituoteteollisuuden henkilöstö tytäryrityksissä ulkomailla</a:t>
            </a:r>
          </a:p>
        </p:txBody>
      </p:sp>
      <p:graphicFrame>
        <p:nvGraphicFramePr>
          <p:cNvPr id="8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467965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kstiruutu 8"/>
          <p:cNvSpPr txBox="1"/>
          <p:nvPr/>
        </p:nvSpPr>
        <p:spPr>
          <a:xfrm>
            <a:off x="1368351" y="6519717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178900018"/>
      </p:ext>
    </p:extLst>
  </p:cSld>
  <p:clrMapOvr>
    <a:masterClrMapping/>
  </p:clrMapOvr>
  <p:transition spd="med">
    <p:fade/>
  </p:transition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8A32F65-E1BA-484C-963D-A14BA8D4342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89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8959830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794834417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3290887-8D28-422A-9EF8-60363F6D101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812394"/>
            <a:fld id="{8BA1D61E-DCAC-4F3F-A9E2-B5195B305580}" type="slidenum">
              <a:rPr lang="fi-FI" smtClean="0">
                <a:solidFill>
                  <a:srgbClr val="B1BEB9"/>
                </a:solidFill>
              </a:rPr>
              <a:pPr defTabSz="812394"/>
              <a:t>9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2247" y="431763"/>
            <a:ext cx="9505056" cy="1008000"/>
          </a:xfrm>
        </p:spPr>
        <p:txBody>
          <a:bodyPr/>
          <a:lstStyle/>
          <a:p>
            <a:r>
              <a:rPr lang="fi-FI" dirty="0">
                <a:solidFill>
                  <a:srgbClr val="002664"/>
                </a:solidFill>
              </a:rPr>
              <a:t>Teollisuudessa kasvua euroalueella alkuvuonna 2015  </a:t>
            </a:r>
            <a:r>
              <a:rPr lang="fi-FI" sz="3225" dirty="0">
                <a:solidFill>
                  <a:srgbClr val="002664"/>
                </a:solidFill>
              </a:rPr>
              <a:t/>
            </a:r>
            <a:br>
              <a:rPr lang="fi-FI" sz="3225" dirty="0">
                <a:solidFill>
                  <a:srgbClr val="002664"/>
                </a:solidFill>
              </a:rPr>
            </a:br>
            <a:r>
              <a:rPr lang="fi-FI" sz="2016" b="0" dirty="0">
                <a:solidFill>
                  <a:srgbClr val="002664"/>
                </a:solidFill>
              </a:rPr>
              <a:t>Teollisuuden </a:t>
            </a:r>
            <a:r>
              <a:rPr lang="fi-FI" sz="2016" b="0" dirty="0"/>
              <a:t>ostopäällikköindeksi, 50 = ei muutosta edelliskuukaudesta </a:t>
            </a:r>
            <a:br>
              <a:rPr lang="fi-FI" sz="2016" b="0" dirty="0"/>
            </a:br>
            <a:r>
              <a:rPr lang="fi-FI" sz="2016" b="0" dirty="0">
                <a:solidFill>
                  <a:srgbClr val="002664"/>
                </a:solidFill>
              </a:rPr>
              <a:t>  </a:t>
            </a:r>
            <a:endParaRPr lang="fi-FI" sz="2016" b="0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296343" y="6391518"/>
            <a:ext cx="217559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Viimeisin tieto </a:t>
            </a:r>
            <a:r>
              <a:rPr lang="fi-FI" sz="1100" dirty="0" smtClean="0">
                <a:solidFill>
                  <a:srgbClr val="002664"/>
                </a:solidFill>
              </a:rPr>
              <a:t>heinäkuu </a:t>
            </a:r>
            <a:r>
              <a:rPr lang="fi-FI" sz="1100" dirty="0">
                <a:solidFill>
                  <a:srgbClr val="002664"/>
                </a:solidFill>
              </a:rPr>
              <a:t>2015. 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</a:rPr>
              <a:t>Lähde: Markit  </a:t>
            </a:r>
            <a:endParaRPr lang="fi-FI" sz="1100" b="1" dirty="0">
              <a:solidFill>
                <a:srgbClr val="002664"/>
              </a:solidFill>
            </a:endParaRPr>
          </a:p>
        </p:txBody>
      </p:sp>
      <p:pic>
        <p:nvPicPr>
          <p:cNvPr id="6" name="Sisällön paikkamerkki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223" y="1727200"/>
            <a:ext cx="9433047" cy="455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6295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A9BDE56-A4C2-407E-9BD5-18CCE103E3DD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90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Metallien jalostuksen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452303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440359" y="6480326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894950386"/>
      </p:ext>
    </p:extLst>
  </p:cSld>
  <p:clrMapOvr>
    <a:masterClrMapping/>
  </p:clrMapOvr>
  <p:transition spd="med">
    <p:fade/>
  </p:transition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77481E-73CA-466D-A642-6D873D764708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91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4165856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569755413"/>
      </p:ext>
    </p:extLst>
  </p:cSld>
  <p:clrMapOvr>
    <a:masterClrMapping/>
  </p:clrMapOvr>
  <p:transition spd="med">
    <p:fade/>
  </p:transition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BAF1A73-0103-4C9F-B322-E51327C3CA76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92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Suunnittelu- ja konsultointialan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392981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1550464302"/>
      </p:ext>
    </p:extLst>
  </p:cSld>
  <p:clrMapOvr>
    <a:masterClrMapping/>
  </p:clrMapOvr>
  <p:transition spd="med">
    <p:fade/>
  </p:transition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586DC3B-6C9F-43BE-8932-C7AB0BAF244F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93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9099888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Tilastokeskus, Teknologiateollisuus 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2474821818"/>
      </p:ext>
    </p:extLst>
  </p:cSld>
  <p:clrMapOvr>
    <a:masterClrMapping/>
  </p:clrMapOvr>
  <p:transition spd="med">
    <p:fade/>
  </p:transition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080E78-E34D-4728-8405-587813A216EB}" type="datetime1">
              <a:rPr lang="fi-FI" smtClean="0">
                <a:solidFill>
                  <a:srgbClr val="B1BEB9"/>
                </a:solidFill>
              </a:rPr>
              <a:t>10.8.2015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>
                <a:solidFill>
                  <a:srgbClr val="B1BEB9"/>
                </a:solidFill>
              </a:rPr>
              <a:pPr/>
              <a:t>94</a:t>
            </a:fld>
            <a:endParaRPr lang="fi-FI" dirty="0">
              <a:solidFill>
                <a:srgbClr val="B1BEB9"/>
              </a:solidFill>
            </a:endParaRPr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Tietotekniikka-alan henkilöstö tytäryrityksissä ulkomailla</a:t>
            </a:r>
          </a:p>
        </p:txBody>
      </p:sp>
      <p:graphicFrame>
        <p:nvGraphicFramePr>
          <p:cNvPr id="7" name="Sisällön paikkamerkk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5952523"/>
              </p:ext>
            </p:extLst>
          </p:nvPr>
        </p:nvGraphicFramePr>
        <p:xfrm>
          <a:off x="431800" y="1727200"/>
          <a:ext cx="9502775" cy="45370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kstiruutu 7"/>
          <p:cNvSpPr txBox="1"/>
          <p:nvPr/>
        </p:nvSpPr>
        <p:spPr>
          <a:xfrm>
            <a:off x="1368351" y="6503349"/>
            <a:ext cx="5184576" cy="241980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100" spc="-40" dirty="0">
                <a:solidFill>
                  <a:srgbClr val="002964"/>
                </a:solidFill>
              </a:rPr>
              <a:t>Lähde: </a:t>
            </a:r>
            <a:r>
              <a:rPr lang="fi-FI" sz="1100" spc="-40" dirty="0" smtClean="0">
                <a:solidFill>
                  <a:srgbClr val="002964"/>
                </a:solidFill>
              </a:rPr>
              <a:t>Teknologiateollisuus </a:t>
            </a:r>
            <a:r>
              <a:rPr lang="fi-FI" sz="1100" spc="-40" dirty="0">
                <a:solidFill>
                  <a:srgbClr val="002964"/>
                </a:solidFill>
              </a:rPr>
              <a:t>ry:n henkilöstötiedustelu</a:t>
            </a:r>
          </a:p>
        </p:txBody>
      </p:sp>
    </p:spTree>
    <p:extLst>
      <p:ext uri="{BB962C8B-B14F-4D97-AF65-F5344CB8AC3E}">
        <p14:creationId xmlns:p14="http://schemas.microsoft.com/office/powerpoint/2010/main" val="3022254039"/>
      </p:ext>
    </p:extLst>
  </p:cSld>
  <p:clrMapOvr>
    <a:masterClrMapping/>
  </p:clrMapOvr>
  <p:transition spd="med">
    <p:fade/>
  </p:transition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Teknologiateollisuuden</a:t>
            </a:r>
            <a:r>
              <a:rPr lang="en-GB" dirty="0" smtClean="0"/>
              <a:t> </a:t>
            </a:r>
            <a:r>
              <a:rPr lang="en-GB" dirty="0" err="1" smtClean="0"/>
              <a:t>henkilöstön</a:t>
            </a:r>
            <a:r>
              <a:rPr lang="en-GB" dirty="0" smtClean="0"/>
              <a:t> </a:t>
            </a:r>
            <a:r>
              <a:rPr lang="en-GB" dirty="0" err="1" smtClean="0"/>
              <a:t>eläkkeelle</a:t>
            </a:r>
            <a:r>
              <a:rPr lang="en-GB" dirty="0" smtClean="0"/>
              <a:t> </a:t>
            </a:r>
            <a:r>
              <a:rPr lang="en-GB" dirty="0" err="1" smtClean="0"/>
              <a:t>siirtyminen</a:t>
            </a:r>
            <a:endParaRPr lang="en-GB" dirty="0"/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>
            <p:extLst/>
          </p:nvPr>
        </p:nvGraphicFramePr>
        <p:xfrm>
          <a:off x="360239" y="1727204"/>
          <a:ext cx="9505056" cy="46317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7" name="Text Box 4"/>
          <p:cNvSpPr txBox="1">
            <a:spLocks noChangeArrowheads="1"/>
          </p:cNvSpPr>
          <p:nvPr/>
        </p:nvSpPr>
        <p:spPr bwMode="auto">
          <a:xfrm>
            <a:off x="1440359" y="6480326"/>
            <a:ext cx="734481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2664"/>
                </a:solidFill>
                <a:latin typeface="Arial"/>
                <a:ea typeface="ＭＳ Ｐゴシック" pitchFamily="34" charset="-128"/>
                <a:cs typeface="Arial Unicode MS"/>
              </a:rPr>
              <a:t>Lähde: Teknologiateollisuus ry:n palkkatiedustelu, Eläketurvakeskus, Tilastokeskus</a:t>
            </a:r>
          </a:p>
        </p:txBody>
      </p:sp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1008311" y="1634143"/>
            <a:ext cx="1510927" cy="310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dirty="0">
                <a:solidFill>
                  <a:srgbClr val="002060"/>
                </a:solidFill>
              </a:rPr>
              <a:t>Henkilöä / vuosi </a:t>
            </a:r>
          </a:p>
        </p:txBody>
      </p:sp>
      <p:sp>
        <p:nvSpPr>
          <p:cNvPr id="3079" name="Rectangle 6"/>
          <p:cNvSpPr>
            <a:spLocks noChangeArrowheads="1"/>
          </p:cNvSpPr>
          <p:nvPr/>
        </p:nvSpPr>
        <p:spPr bwMode="auto">
          <a:xfrm>
            <a:off x="5515975" y="36648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0" name="Rectangle 7"/>
          <p:cNvSpPr>
            <a:spLocks noChangeArrowheads="1"/>
          </p:cNvSpPr>
          <p:nvPr/>
        </p:nvSpPr>
        <p:spPr bwMode="auto">
          <a:xfrm>
            <a:off x="5704774" y="3754446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1" name="Rectangle 8"/>
          <p:cNvSpPr>
            <a:spLocks noChangeArrowheads="1"/>
          </p:cNvSpPr>
          <p:nvPr/>
        </p:nvSpPr>
        <p:spPr bwMode="auto">
          <a:xfrm>
            <a:off x="5775174" y="2903249"/>
            <a:ext cx="186185" cy="31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fi-FI" sz="1411">
              <a:solidFill>
                <a:srgbClr val="002664"/>
              </a:solidFill>
            </a:endParaRPr>
          </a:p>
        </p:txBody>
      </p:sp>
      <p:sp>
        <p:nvSpPr>
          <p:cNvPr id="3082" name="Tekstiruutu 1"/>
          <p:cNvSpPr txBox="1">
            <a:spLocks noChangeArrowheads="1"/>
          </p:cNvSpPr>
          <p:nvPr/>
        </p:nvSpPr>
        <p:spPr bwMode="auto">
          <a:xfrm>
            <a:off x="6140815" y="3661329"/>
            <a:ext cx="1394085" cy="3101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Toimihenkilöt </a:t>
            </a:r>
          </a:p>
        </p:txBody>
      </p:sp>
      <p:sp>
        <p:nvSpPr>
          <p:cNvPr id="3083" name="Tekstiruutu 10"/>
          <p:cNvSpPr txBox="1">
            <a:spLocks noChangeArrowheads="1"/>
          </p:cNvSpPr>
          <p:nvPr/>
        </p:nvSpPr>
        <p:spPr bwMode="auto">
          <a:xfrm>
            <a:off x="6140815" y="4807727"/>
            <a:ext cx="1159196" cy="310399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411" b="1" dirty="0">
                <a:solidFill>
                  <a:srgbClr val="002664"/>
                </a:solidFill>
              </a:rPr>
              <a:t>Työntekijät </a:t>
            </a:r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BAC243E-D0A7-4B91-884A-8443834627DF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458649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24138A-96AF-4586-8941-34E485204EC3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96</a:t>
            </a:fld>
            <a:endParaRPr lang="fi-FI" dirty="0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431653" y="431763"/>
            <a:ext cx="9506249" cy="1008000"/>
          </a:xfrm>
        </p:spPr>
        <p:txBody>
          <a:bodyPr/>
          <a:lstStyle/>
          <a:p>
            <a:r>
              <a:rPr lang="fi-FI" dirty="0"/>
              <a:t>Teknologiateollisuuden työntekijöiden          (toimihenkilöt pl.) eläkkeelle siirtyminen </a:t>
            </a:r>
            <a:br>
              <a:rPr lang="fi-FI" dirty="0"/>
            </a:br>
            <a:endParaRPr lang="fi-FI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/>
          </p:nvPr>
        </p:nvGraphicFramePr>
        <p:xfrm>
          <a:off x="432247" y="1727203"/>
          <a:ext cx="9433048" cy="4559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368351" y="6480326"/>
            <a:ext cx="626469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i-FI" sz="1100" dirty="0">
                <a:solidFill>
                  <a:srgbClr val="003976"/>
                </a:solidFill>
              </a:rPr>
              <a:t>Lähde: Teknologiateollisuus ry:n palkkatiedustelu</a:t>
            </a:r>
            <a:r>
              <a:rPr lang="fi-FI" sz="1100" dirty="0" smtClean="0">
                <a:solidFill>
                  <a:srgbClr val="003976"/>
                </a:solidFill>
              </a:rPr>
              <a:t>, Eläketurvakeskus</a:t>
            </a:r>
            <a:r>
              <a:rPr lang="fi-FI" sz="1100" dirty="0">
                <a:solidFill>
                  <a:srgbClr val="003976"/>
                </a:solidFill>
              </a:rPr>
              <a:t>, Tilastokeskus</a:t>
            </a:r>
          </a:p>
        </p:txBody>
      </p:sp>
    </p:spTree>
    <p:extLst>
      <p:ext uri="{BB962C8B-B14F-4D97-AF65-F5344CB8AC3E}">
        <p14:creationId xmlns:p14="http://schemas.microsoft.com/office/powerpoint/2010/main" val="2796088543"/>
      </p:ext>
    </p:extLst>
  </p:cSld>
  <p:clrMapOvr>
    <a:masterClrMapping/>
  </p:clrMapOvr>
  <p:transition spd="med">
    <p:fade/>
  </p:transition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FE8E6F36-9557-4D50-BC71-884413990A00}" type="datetime1">
              <a:rPr lang="fi-FI" sz="600" smtClean="0">
                <a:solidFill>
                  <a:srgbClr val="B1BEB9"/>
                </a:solidFill>
                <a:latin typeface="+mn-lt"/>
                <a:ea typeface="+mn-ea"/>
                <a:cs typeface="+mn-cs"/>
              </a:rPr>
              <a:t>10.8.2015</a:t>
            </a:fld>
            <a:endParaRPr lang="fi-FI" sz="600" dirty="0">
              <a:solidFill>
                <a:srgbClr val="B1BEB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97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4575998"/>
              </p:ext>
            </p:extLst>
          </p:nvPr>
        </p:nvGraphicFramePr>
        <p:xfrm>
          <a:off x="535306" y="1714194"/>
          <a:ext cx="9329989" cy="4444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04255" y="355206"/>
            <a:ext cx="9361040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liikevaihdosta Suomessa noin kolmannes on alihankintaa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1814" dirty="0">
                <a:solidFill>
                  <a:srgbClr val="002664"/>
                </a:solidFill>
              </a:rPr>
              <a:t>Teknologiateollisuuden tuotteiden käyttö välituotteina* eri toimialoilla Suomessa   </a:t>
            </a:r>
            <a:endParaRPr lang="en-GB" sz="1814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378578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680719" y="2187847"/>
            <a:ext cx="3515910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(=25 % alan liikevaihdosta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438674" y="278423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(39 %)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535229" y="3378942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(7 %)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02803" y="3959083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(62 %)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112767" y="4539224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(82 %)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713167" y="5112171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(31 %) </a:t>
            </a:r>
          </a:p>
        </p:txBody>
      </p:sp>
      <p:sp>
        <p:nvSpPr>
          <p:cNvPr id="12" name="Suorakulmio 11"/>
          <p:cNvSpPr/>
          <p:nvPr/>
        </p:nvSpPr>
        <p:spPr>
          <a:xfrm>
            <a:off x="3825810" y="1608820"/>
            <a:ext cx="141883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dirty="0">
                <a:solidFill>
                  <a:srgbClr val="002060"/>
                </a:solidFill>
              </a:rPr>
              <a:t>Miljardia euroa</a:t>
            </a:r>
          </a:p>
        </p:txBody>
      </p:sp>
    </p:spTree>
    <p:extLst>
      <p:ext uri="{BB962C8B-B14F-4D97-AF65-F5344CB8AC3E}">
        <p14:creationId xmlns:p14="http://schemas.microsoft.com/office/powerpoint/2010/main" val="33658029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Päivämäärän paikkamerkki 1"/>
          <p:cNvSpPr>
            <a:spLocks noGrp="1"/>
          </p:cNvSpPr>
          <p:nvPr>
            <p:ph type="dt" sz="half" idx="2"/>
          </p:nvPr>
        </p:nvSpPr>
        <p:spPr>
          <a:noFill/>
        </p:spPr>
        <p:txBody>
          <a:bodyPr/>
          <a:lstStyle>
            <a:lvl1pPr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8819" indent="-288007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52030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12842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73653" indent="-230406"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34465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95277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56089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916901" indent="-230406" eaLnBrk="0" fontAlgn="base" hangingPunct="0">
              <a:spcBef>
                <a:spcPct val="0"/>
              </a:spcBef>
              <a:spcAft>
                <a:spcPct val="0"/>
              </a:spcAft>
              <a:defRPr sz="1411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44E2C5FF-0B48-4DDA-B162-B592A904AD96}" type="datetime1">
              <a:rPr lang="fi-FI" sz="600" smtClean="0">
                <a:solidFill>
                  <a:srgbClr val="B1BEB9"/>
                </a:solidFill>
                <a:latin typeface="+mn-lt"/>
                <a:ea typeface="+mn-ea"/>
                <a:cs typeface="+mn-cs"/>
              </a:rPr>
              <a:t>10.8.2015</a:t>
            </a:fld>
            <a:endParaRPr lang="fi-FI" sz="600" dirty="0">
              <a:solidFill>
                <a:srgbClr val="B1BEB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Dian numeron paikkamerkki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7CD255-A81C-4FF3-BDA5-959D13FFD1CB}" type="slidenum">
              <a:rPr lang="fi-FI" b="1">
                <a:solidFill>
                  <a:srgbClr val="B1BEB9"/>
                </a:solidFill>
              </a:rPr>
              <a:pPr/>
              <a:t>98</a:t>
            </a:fld>
            <a:endParaRPr lang="fi-FI" b="1" dirty="0">
              <a:solidFill>
                <a:srgbClr val="B1BEB9"/>
              </a:solidFill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34205"/>
              </p:ext>
            </p:extLst>
          </p:nvPr>
        </p:nvGraphicFramePr>
        <p:xfrm>
          <a:off x="288231" y="1620743"/>
          <a:ext cx="9577064" cy="46486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Rectangle 3"/>
          <p:cNvSpPr>
            <a:spLocks noChangeArrowheads="1"/>
          </p:cNvSpPr>
          <p:nvPr/>
        </p:nvSpPr>
        <p:spPr bwMode="auto">
          <a:xfrm>
            <a:off x="530113" y="372755"/>
            <a:ext cx="9191165" cy="771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3413" tIns="41707" rIns="83413" bIns="41707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3000" b="1" dirty="0">
                <a:solidFill>
                  <a:srgbClr val="002664"/>
                </a:solidFill>
              </a:rPr>
              <a:t>Teknologiateollisuuden työpaikoista Suomessa puolet suuntautuu alihankintaan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fi-FI" sz="2000" dirty="0">
                <a:solidFill>
                  <a:srgbClr val="002664"/>
                </a:solidFill>
              </a:rPr>
              <a:t>Suomessa valmistettujen välituotteiden* tuomat välittömät työpaikat Suomessa   </a:t>
            </a:r>
            <a:endParaRPr lang="en-GB" sz="2000" dirty="0">
              <a:solidFill>
                <a:srgbClr val="002664"/>
              </a:solidFill>
            </a:endParaRPr>
          </a:p>
        </p:txBody>
      </p:sp>
      <p:sp>
        <p:nvSpPr>
          <p:cNvPr id="123909" name="Text Box 4"/>
          <p:cNvSpPr txBox="1">
            <a:spLocks noChangeArrowheads="1"/>
          </p:cNvSpPr>
          <p:nvPr/>
        </p:nvSpPr>
        <p:spPr bwMode="auto">
          <a:xfrm>
            <a:off x="1486976" y="6184296"/>
            <a:ext cx="5645727" cy="59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3413" tIns="41707" rIns="83413" bIns="41707">
            <a:spAutoFit/>
          </a:bodyPr>
          <a:lstStyle>
            <a:lvl1pPr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defTabSz="827088"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827088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i-FI" sz="1100" b="0" dirty="0">
                <a:solidFill>
                  <a:srgbClr val="002664"/>
                </a:solidFill>
              </a:rPr>
              <a:t>*) Välituotekäyttö koostuu tuotantoprosessissa panoksina kulutettavien tavaroiden ja palveluiden arvosta, pl. kiinteät varat. </a:t>
            </a:r>
          </a:p>
          <a:p>
            <a:r>
              <a:rPr lang="fi-FI" sz="1100" b="0" dirty="0">
                <a:solidFill>
                  <a:srgbClr val="002664"/>
                </a:solidFill>
              </a:rPr>
              <a:t>Lähde: Tilastokeskus, Panos-tuotos –laskelmat 2012</a:t>
            </a:r>
            <a:endParaRPr lang="fi-FI" sz="1100" b="0" dirty="0">
              <a:solidFill>
                <a:srgbClr val="002664"/>
              </a:solidFill>
              <a:latin typeface="Frutiger LT 45 Light" pitchFamily="34" charset="0"/>
            </a:endParaRPr>
          </a:p>
        </p:txBody>
      </p:sp>
      <p:sp>
        <p:nvSpPr>
          <p:cNvPr id="3" name="Suorakulmio 2"/>
          <p:cNvSpPr/>
          <p:nvPr/>
        </p:nvSpPr>
        <p:spPr>
          <a:xfrm>
            <a:off x="4373882" y="1970331"/>
            <a:ext cx="4095918" cy="31187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(=28 % alan kaikista työpaikoista Suomessa) </a:t>
            </a:r>
          </a:p>
        </p:txBody>
      </p:sp>
      <p:sp>
        <p:nvSpPr>
          <p:cNvPr id="5" name="Suorakulmio 4"/>
          <p:cNvSpPr/>
          <p:nvPr/>
        </p:nvSpPr>
        <p:spPr>
          <a:xfrm>
            <a:off x="6264895" y="2634720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(53 %) </a:t>
            </a:r>
          </a:p>
        </p:txBody>
      </p:sp>
      <p:sp>
        <p:nvSpPr>
          <p:cNvPr id="6" name="Suorakulmio 5"/>
          <p:cNvSpPr/>
          <p:nvPr/>
        </p:nvSpPr>
        <p:spPr>
          <a:xfrm>
            <a:off x="4345022" y="3275954"/>
            <a:ext cx="667574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(9 %) </a:t>
            </a:r>
          </a:p>
        </p:txBody>
      </p:sp>
      <p:sp>
        <p:nvSpPr>
          <p:cNvPr id="7" name="Suorakulmio 6"/>
          <p:cNvSpPr/>
          <p:nvPr/>
        </p:nvSpPr>
        <p:spPr>
          <a:xfrm>
            <a:off x="5256783" y="3923053"/>
            <a:ext cx="762469" cy="310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(63 %) </a:t>
            </a:r>
          </a:p>
        </p:txBody>
      </p:sp>
      <p:sp>
        <p:nvSpPr>
          <p:cNvPr id="8" name="Suorakulmio 7"/>
          <p:cNvSpPr/>
          <p:nvPr/>
        </p:nvSpPr>
        <p:spPr>
          <a:xfrm>
            <a:off x="5400799" y="4608115"/>
            <a:ext cx="767742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(80 %) </a:t>
            </a:r>
          </a:p>
        </p:txBody>
      </p:sp>
      <p:sp>
        <p:nvSpPr>
          <p:cNvPr id="9" name="Suorakulmio 8"/>
          <p:cNvSpPr/>
          <p:nvPr/>
        </p:nvSpPr>
        <p:spPr>
          <a:xfrm>
            <a:off x="8641159" y="5256187"/>
            <a:ext cx="717658" cy="3101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1411" b="1" dirty="0">
                <a:solidFill>
                  <a:srgbClr val="002664"/>
                </a:solidFill>
              </a:rPr>
              <a:t>(51%) </a:t>
            </a:r>
          </a:p>
        </p:txBody>
      </p:sp>
    </p:spTree>
    <p:extLst>
      <p:ext uri="{BB962C8B-B14F-4D97-AF65-F5344CB8AC3E}">
        <p14:creationId xmlns:p14="http://schemas.microsoft.com/office/powerpoint/2010/main" val="37095038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265740" y="3528562"/>
            <a:ext cx="7680913" cy="2232249"/>
          </a:xfrm>
        </p:spPr>
        <p:txBody>
          <a:bodyPr/>
          <a:lstStyle/>
          <a:p>
            <a:r>
              <a:rPr lang="fi-FI" dirty="0" smtClean="0"/>
              <a:t/>
            </a:r>
            <a:br>
              <a:rPr lang="fi-FI" dirty="0" smtClean="0"/>
            </a:br>
            <a:r>
              <a:rPr lang="fi-FI" dirty="0"/>
              <a:t/>
            </a:r>
            <a:br>
              <a:rPr lang="fi-FI" dirty="0"/>
            </a:br>
            <a:r>
              <a:rPr lang="fi-FI" dirty="0"/>
              <a:t>Työmarkkinoilla tuottavuutta voidaan tukea </a:t>
            </a:r>
            <a:r>
              <a:rPr lang="fi-FI" dirty="0" smtClean="0"/>
              <a:t>työpaikkakohtaisilla </a:t>
            </a:r>
            <a:r>
              <a:rPr lang="fi-FI" dirty="0"/>
              <a:t>työaika- ja palkkausjärjestelmillä</a:t>
            </a:r>
            <a:br>
              <a:rPr lang="fi-FI" dirty="0"/>
            </a:b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8A5119-D294-4AB0-8509-9C969944D957}" type="datetime1">
              <a:rPr lang="fi-FI" smtClean="0"/>
              <a:t>10.8.2015</a:t>
            </a:fld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BA1D61E-DCAC-4F3F-A9E2-B5195B305580}" type="slidenum">
              <a:rPr lang="fi-FI" smtClean="0"/>
              <a:pPr/>
              <a:t>99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749500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2.xml><?xml version="1.0" encoding="utf-8"?>
<a:theme xmlns:a="http://schemas.openxmlformats.org/drawingml/2006/main" name="1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3.xml><?xml version="1.0" encoding="utf-8"?>
<a:theme xmlns:a="http://schemas.openxmlformats.org/drawingml/2006/main" name="2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4.xml><?xml version="1.0" encoding="utf-8"?>
<a:theme xmlns:a="http://schemas.openxmlformats.org/drawingml/2006/main" name="3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5.xml><?xml version="1.0" encoding="utf-8"?>
<a:theme xmlns:a="http://schemas.openxmlformats.org/drawingml/2006/main" name="4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6.xml><?xml version="1.0" encoding="utf-8"?>
<a:theme xmlns:a="http://schemas.openxmlformats.org/drawingml/2006/main" name="5_Teknologiateollisuus_template_20141218">
  <a:themeElements>
    <a:clrScheme name="Teknologiateollisuus">
      <a:dk1>
        <a:srgbClr val="29282E"/>
      </a:dk1>
      <a:lt1>
        <a:srgbClr val="FFFFFF"/>
      </a:lt1>
      <a:dk2>
        <a:srgbClr val="B1BEB9"/>
      </a:dk2>
      <a:lt2>
        <a:srgbClr val="002964"/>
      </a:lt2>
      <a:accent1>
        <a:srgbClr val="7D001B"/>
      </a:accent1>
      <a:accent2>
        <a:srgbClr val="002964"/>
      </a:accent2>
      <a:accent3>
        <a:srgbClr val="008CD9"/>
      </a:accent3>
      <a:accent4>
        <a:srgbClr val="F04B0D"/>
      </a:accent4>
      <a:accent5>
        <a:srgbClr val="FFB431"/>
      </a:accent5>
      <a:accent6>
        <a:srgbClr val="83A00C"/>
      </a:accent6>
      <a:hlink>
        <a:srgbClr val="0089D8"/>
      </a:hlink>
      <a:folHlink>
        <a:srgbClr val="008BD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.potx" id="{F91DB641-6541-4C3E-A8AD-9C61DB0EFC90}" vid="{A518A3C9-9888-4CC1-844C-2C54F49A4BC0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Teknologiateollisuus">
    <a:dk1>
      <a:srgbClr val="002664"/>
    </a:dk1>
    <a:lt1>
      <a:srgbClr val="FFFFFF"/>
    </a:lt1>
    <a:dk2>
      <a:srgbClr val="002664"/>
    </a:dk2>
    <a:lt2>
      <a:srgbClr val="D7D3C7"/>
    </a:lt2>
    <a:accent1>
      <a:srgbClr val="822433"/>
    </a:accent1>
    <a:accent2>
      <a:srgbClr val="002664"/>
    </a:accent2>
    <a:accent3>
      <a:srgbClr val="00A1DE"/>
    </a:accent3>
    <a:accent4>
      <a:srgbClr val="D95E16"/>
    </a:accent4>
    <a:accent5>
      <a:srgbClr val="FFBC3D"/>
    </a:accent5>
    <a:accent6>
      <a:srgbClr val="A2AD00"/>
    </a:accent6>
    <a:hlink>
      <a:srgbClr val="A2AD00"/>
    </a:hlink>
    <a:folHlink>
      <a:srgbClr val="00A1DE"/>
    </a:folHlink>
  </a:clrScheme>
  <a:fontScheme name="5nuolen_vaakaKANSI_SUOMI">
    <a:majorFont>
      <a:latin typeface="Arial"/>
      <a:ea typeface="Arial Unicode MS"/>
      <a:cs typeface="Arial Unicode MS"/>
    </a:majorFont>
    <a:minorFont>
      <a:latin typeface="Arial"/>
      <a:ea typeface="Arial Unicode MS"/>
      <a:cs typeface="Arial Unicode MS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Tekno_fi</Template>
  <TotalTime>1551</TotalTime>
  <Words>4530</Words>
  <Application>Microsoft Office PowerPoint</Application>
  <PresentationFormat>Mukautettu</PresentationFormat>
  <Paragraphs>1484</Paragraphs>
  <Slides>107</Slides>
  <Notes>18</Notes>
  <HiddenSlides>0</HiddenSlides>
  <MMClips>0</MMClips>
  <ScaleCrop>false</ScaleCrop>
  <HeadingPairs>
    <vt:vector size="8" baseType="variant">
      <vt:variant>
        <vt:lpstr>Käytetyt fontit</vt:lpstr>
      </vt:variant>
      <vt:variant>
        <vt:i4>9</vt:i4>
      </vt:variant>
      <vt:variant>
        <vt:lpstr>Teema</vt:lpstr>
      </vt:variant>
      <vt:variant>
        <vt:i4>6</vt:i4>
      </vt:variant>
      <vt:variant>
        <vt:lpstr>Upotetut OLE-palvelimet</vt:lpstr>
      </vt:variant>
      <vt:variant>
        <vt:i4>3</vt:i4>
      </vt:variant>
      <vt:variant>
        <vt:lpstr>Dian otsikot</vt:lpstr>
      </vt:variant>
      <vt:variant>
        <vt:i4>107</vt:i4>
      </vt:variant>
    </vt:vector>
  </HeadingPairs>
  <TitlesOfParts>
    <vt:vector size="125" baseType="lpstr">
      <vt:lpstr>Arial Unicode MS</vt:lpstr>
      <vt:lpstr>ＭＳ Ｐゴシック</vt:lpstr>
      <vt:lpstr>Arial</vt:lpstr>
      <vt:lpstr>Arial Narrow</vt:lpstr>
      <vt:lpstr>Calibri</vt:lpstr>
      <vt:lpstr>Frutiger LT 45 Light</vt:lpstr>
      <vt:lpstr>HandelGothic BT</vt:lpstr>
      <vt:lpstr>Times</vt:lpstr>
      <vt:lpstr>Wingdings</vt:lpstr>
      <vt:lpstr>Teknologiateollisuus_template_20141218</vt:lpstr>
      <vt:lpstr>1_Teknologiateollisuus_template_20141218</vt:lpstr>
      <vt:lpstr>2_Teknologiateollisuus_template_20141218</vt:lpstr>
      <vt:lpstr>3_Teknologiateollisuus_template_20141218</vt:lpstr>
      <vt:lpstr>4_Teknologiateollisuus_template_20141218</vt:lpstr>
      <vt:lpstr>5_Teknologiateollisuus_template_20141218</vt:lpstr>
      <vt:lpstr>Macrobond document</vt:lpstr>
      <vt:lpstr>Kaavio</vt:lpstr>
      <vt:lpstr>Chart</vt:lpstr>
      <vt:lpstr>Teknologiateollisuuden / Suomen taloustilanne ja näkymät</vt:lpstr>
      <vt:lpstr>Teknologiateollisuus on viiden toimialan kokonaisuus</vt:lpstr>
      <vt:lpstr>Teknologiateollisuus on viiden toimialan kokonaisuus</vt:lpstr>
      <vt:lpstr>Teknologiateollisuus – Suomen merkittävin elinkeino</vt:lpstr>
      <vt:lpstr>Teknologiateollisuuden tavaravienti Suomesta alueittain 2014 Tavaravienti yhteensä 26,2 mrd. euroa*</vt:lpstr>
      <vt:lpstr> Vientimarkkinat kehittyvät epäyhtenäisesti</vt:lpstr>
      <vt:lpstr>Teollisuustuotanto Suomessa on painunut jopa vuoden 2009 alapuolelle</vt:lpstr>
      <vt:lpstr>Teollisuustuotanto Suomessa on pudonnut  EU-maista eniten</vt:lpstr>
      <vt:lpstr>Teollisuudessa kasvua euroalueella alkuvuonna 2015   Teollisuuden ostopäällikköindeksi, 50 = ei muutosta edelliskuukaudesta    </vt:lpstr>
      <vt:lpstr>Venäjän teollisuudessa taantuma jatkuu   Teollisuuden ostopäällikköindeksi, 50 = ei muutosta edelliskuukaudesta </vt:lpstr>
      <vt:lpstr>Myös Kiinan teollisuudessa tuotanto vähenee   Teollisuuden ostopäällikköindeksi, 50 = ei muutosta edelliskuukaudesta </vt:lpstr>
      <vt:lpstr>EU-maiden vienti Venäjälle jatkaa supistumistaan</vt:lpstr>
      <vt:lpstr>Venäjän* osuus teknologiateollisuuden Suomen viennistä Osuus vähenemässä noin viiden prosentin tasolle</vt:lpstr>
      <vt:lpstr>Uusien omakotitalojen myynti ja rakentaminen USA:ssa ovat elpymässä </vt:lpstr>
      <vt:lpstr>Suomen taloudessa ei näy käännettä parempaan Bkt:n kehitys 2015 / 2014, %</vt:lpstr>
      <vt:lpstr>Maailmantalouden ennustetaan kasvavan 3,3 % vuonna 2015 Bkt:n kasvu 2015 / 2014, %</vt:lpstr>
      <vt:lpstr>Teknologiateollisuuden kysyntä maailmalla kasvaa 1,9 % vuonna 2015  Bkt:n kasvu 2015 / 2014, % </vt:lpstr>
      <vt:lpstr>Pitkän ajan konsensus-ennusteet lupaavat  Euroalueelle heikkoa kasvua Bkt:n vuosimuutos, %  </vt:lpstr>
      <vt:lpstr>PowerPoint-esitys</vt:lpstr>
      <vt:lpstr>Teollisuustuotannon kasvu Kiinassa on ollut omassa luokassaan</vt:lpstr>
      <vt:lpstr>Suomea koskevia suhdanne-ennusteita</vt:lpstr>
      <vt:lpstr>Teknologiateollisuuden näkymät Suomessa</vt:lpstr>
      <vt:lpstr>Teknologiateollisuuden liikevaihto* Suomessa on pudonnut lähes 20 miljardilla eurolla vuodesta 2008 </vt:lpstr>
      <vt:lpstr>Teknologiateollisuuden liikevaihto Suomessa* kasvoi 2 % vuonna 2014, alkuvuonna 4 % </vt:lpstr>
      <vt:lpstr>Teknologiateollisuuden päätoimialojen liikevaihto Suomessa* on kehittynyt epäyhtenäisesti</vt:lpstr>
      <vt:lpstr>Teknologiateollisuuden* uudet tilaukset Suomessa Kasvu johtuu erityisesti laivatilauksista, jotka vaikuttavat liikevaihtoon usean vuoden ajan </vt:lpstr>
      <vt:lpstr>Teknologiateollisuuden* tilauskanta Suomessa Kasvu johtuu erityisesti laivatilauksista, jotka vaikuttavat liikevaihtoon usean vuoden ajan  </vt:lpstr>
      <vt:lpstr>Markkinatilanteen lievä positiivisuus näkyy edelleen teknologiateollisuuden tarjouspyynnöissä* </vt:lpstr>
      <vt:lpstr>PowerPoint-esitys</vt:lpstr>
      <vt:lpstr>Elektroniikka- ja sähköteollisuuden tilauskanta Suomessa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Teknologiateollisuuden henkilöstö Suomessa on vähentynyt 43 000:lla vuoden 2008 jälkeen Uusia rekrytointeja* oli tammi-kesäkuussa lähes 15 000, kesätyöntekijöitä runsaat 13 000 </vt:lpstr>
      <vt:lpstr>Uusien rekrytointien* määrä  teknologiateollisuudessa Suomessa vuosineljänneksittäin</vt:lpstr>
      <vt:lpstr>Yhteenveto teknologiateollisuuden tilanteesta ja lähiajan näkymistä </vt:lpstr>
      <vt:lpstr>Talous- ja veropolitiikkaa sekä työmarkkinoita uudistettava rohkeasti</vt:lpstr>
      <vt:lpstr>Elinkeinoelämän usko Suomeen on palautettava</vt:lpstr>
      <vt:lpstr>Suomen vienti on romahtanut, vientituloja puuttuu noin 30 miljardia euroa vuodessa Teollisuus tuo 80 % Suomen vientituloista</vt:lpstr>
      <vt:lpstr>Suomen vienti on jäänyt kilpailijamaiden kehityksestä</vt:lpstr>
      <vt:lpstr>Viennin suhde bkt:hen on pudonnut merkittävästi Suomessa 2008 jälkeen</vt:lpstr>
      <vt:lpstr>Palveluvienti ei ole korvannut tavaraviennin pudotusta </vt:lpstr>
      <vt:lpstr>Teollisuuden palveluvienti on laskussa Teollisuus tuo lähes 60 % Suomen palveluviennin tuloista Peliteollisuuden kasvu selittää muiden toimialojen palveluviennin lisäyksen   </vt:lpstr>
      <vt:lpstr>Teollisuuden osuus bruttokansantuotteesta on Suomessa historiallisen matalalla tasolla </vt:lpstr>
      <vt:lpstr>Teollisuus tuo 80 prosenttia Suomen viennistä, mutta ei pysty enää rahoittamaan nykyistä julkista sektoria</vt:lpstr>
      <vt:lpstr>Teollisuuden yritysten lukumäärä Suomessa on vähentynyt merkittävästi Vähintään viiden henkilön yritykset</vt:lpstr>
      <vt:lpstr>Nykyisellä tuotantokapasiteetilla teollisuustuotanto ei palaudu 2008 tasolle Tuotantokapasiteetti Suomessa on vähentynyt noin 20 % </vt:lpstr>
      <vt:lpstr>Julkiset menot, julkinen velka ja veroaste ovat kasvaneet hallitsemattomasti Kustannustaakka on paisunut, siksi julkista sektoria on karsittava </vt:lpstr>
      <vt:lpstr>Julkisen sektorin bkt-suhteen palauttaminen vaatii 10-15 miljardin euron menoleikkauksia Verojen kiristäminen on ollut väärä ratkaisu tähän ongelmaan </vt:lpstr>
      <vt:lpstr>Suomen vaihtotase on painunut negatiiviseksi</vt:lpstr>
      <vt:lpstr>Pk-yritysten suoraa ulkomaanvientiä on kasvatettava Erikokoisten yritysten* osuus tavaraviennin arvosta 2011</vt:lpstr>
      <vt:lpstr>Pk-yrityksiä on kannustettava lisäämään omaa vientiään ulkomaille Erikokoisten yritysten osuus Suomen koko tavaraviennistä, %</vt:lpstr>
      <vt:lpstr>Viennin osuus liikevaihdosta vaihtelee paljon teknologiateollisuudessa Suomessa Teknologiateollisuus ry:n jäsenyritysten vientiosuus vuonna 2014, %</vt:lpstr>
      <vt:lpstr>Uusia liiketoimintamahdollisuuksia</vt:lpstr>
      <vt:lpstr>Suomen yritysverojärjestelmä on uudistettava – kohti kasvuun kannustavaa veromallia  </vt:lpstr>
      <vt:lpstr>Yritysten investoinnit Suomessa ovat pudonneet merkittävästi Yritysten tuotannolliset sekä tutkimus- ja kehittämisinvestoinnit Suomessa</vt:lpstr>
      <vt:lpstr>Teollisuuden investointisuunnitelmat ennakoivat investointien kasvavan vuonna 2015  Teollisuuden tuotannolliset sekä tutkimus- ja kehitysinvestoinnit Suomessa</vt:lpstr>
      <vt:lpstr>Investoinnit Suomessa ovat kehittyneet heikosti verrattuna kilpailijamaihin Yritysten kiinteät investoinnit </vt:lpstr>
      <vt:lpstr>Suomi ei houkuttele myöskään ulkomaisia investointeja (vrt. Viro, Puola, Ruotsi,…)  </vt:lpstr>
      <vt:lpstr>Yritysten kannattavuus on pudonnut selvästi Suomessa Koko yrityssektorin ja teknologiateollisuuden nettotulos* verotuksen jälkeen </vt:lpstr>
      <vt:lpstr>Yritysten työpaikat Suomessa ovat vähentyneet tuntuvasti</vt:lpstr>
      <vt:lpstr>Yhteisöverotuotot ja BKT Suomessa ovat erkaantuneet toisistaan </vt:lpstr>
      <vt:lpstr>Yhteisöverotuotot ja BKT Virossa ovat kehittyneet samansuuntaisesti </vt:lpstr>
      <vt:lpstr>OECD-maiden verovertailussa pärjänneissä  maissa* investoinnit ovat kasvaneet eniten Investoinnit koko kansantaloudessa </vt:lpstr>
      <vt:lpstr>Mallin taloudelliset vaikutukset</vt:lpstr>
      <vt:lpstr>Yritysverouudistuksella investoinnit ja sen myötä yritysten työpaikat voivat kasvaa merkittävästi 2020 mennessä </vt:lpstr>
      <vt:lpstr>Yhteisöjen voitot, maksetut osingot ja verot sekä investointeihin jäävä oma pääoma</vt:lpstr>
      <vt:lpstr>Yritysverotusta uudistamalla voidaan lisätä investointeja kannattavissa yrityksissä Teknologiateollisuus ry:n jäsenyritysten tulos* / liikevaihto ennen verotusta 2014      </vt:lpstr>
      <vt:lpstr>  Myös heikko kustannuskilpailukyky on tuhonnut työpaikkoja Suomessa  </vt:lpstr>
      <vt:lpstr>Teollisuuden työpaikkoja Suomessa on kadonnut lähes 100 000 vuoden 2008 jälkeen Teollisuus tuo kuitenkin 80 % Suomen vientituloista </vt:lpstr>
      <vt:lpstr>Suomen kustannuskilpailukyky ei parane toivotusti Yksikkötyökustannukset = työvoimakustannukset / tuottavuus, ml. kunkin maan toteutuneet valuuttakurssit</vt:lpstr>
      <vt:lpstr>Yksikkötyökustannuksia on kyettävä alentamaan  Koko kansantalouden yksikkötyökustannukset = työvoimakustannukset / tuottavuus, ml. kunkin maan toteutuneet valuuttakurssit</vt:lpstr>
      <vt:lpstr>TES-korotusten ja toteutuneiden palkankorotusten muutos Suomessa 2005-2014</vt:lpstr>
      <vt:lpstr>TES-korotusten ja toteutuneiden palkankorotusten muutos Saksassa 2005-2014</vt:lpstr>
      <vt:lpstr>TES-korotusten ja toteutuneiden palkankorotusten muutos Suomessa ja Saksassa Suomen jäykkä palkkamalli on heikentänyt Suomen kustannuskilpailukykyä</vt:lpstr>
      <vt:lpstr>Teknologiateollisuuden henkilöstö</vt:lpstr>
      <vt:lpstr>Teknologiateollisuuden henkilöstö Suomessa päätoimialoittain</vt:lpstr>
      <vt:lpstr>Teknologiateollisuuden henkilöstö tytäryrityksissä ulkomailla päätoimialoittain</vt:lpstr>
      <vt:lpstr>Teknologiateollisuuden henkilöstö tytäryrityksissä ulkomailla alueittain</vt:lpstr>
      <vt:lpstr>Teknologiateollisuuden henkilöstö tytäryrityksissä ulkomailla alueittain</vt:lpstr>
      <vt:lpstr>Teknologiateollisuuden henkilöstö tytäryrityksissä ulkomailla maittain vuonna 2014</vt:lpstr>
      <vt:lpstr>Elektroniikka- ja sähköteollisuuden henkilöstö</vt:lpstr>
      <vt:lpstr>Elektroniikka- ja sähköteollisuuden henkilöstö tytäryrityksissä ulkomailla</vt:lpstr>
      <vt:lpstr>Kone- ja metallituoteteollisuuden henkilöstö</vt:lpstr>
      <vt:lpstr>Kone- ja metallituoteteollisuuden henkilöstö tytäryrityksissä ulkomailla</vt:lpstr>
      <vt:lpstr>Metallien jalostuksen henkilöstö</vt:lpstr>
      <vt:lpstr>Metallien jalostuksen henkilöstö tytäryrityksissä ulkomailla</vt:lpstr>
      <vt:lpstr>Suunnittelu- ja konsultointialan henkilöstö</vt:lpstr>
      <vt:lpstr>Suunnittelu- ja konsultointialan henkilöstö tytäryrityksissä ulkomailla</vt:lpstr>
      <vt:lpstr>Tietotekniikka-alan henkilöstö</vt:lpstr>
      <vt:lpstr>Tietotekniikka-alan henkilöstö tytäryrityksissä ulkomailla</vt:lpstr>
      <vt:lpstr>Teknologiateollisuuden henkilöstön eläkkeelle siirtyminen</vt:lpstr>
      <vt:lpstr>Teknologiateollisuuden työntekijöiden          (toimihenkilöt pl.) eläkkeelle siirtyminen  </vt:lpstr>
      <vt:lpstr>PowerPoint-esitys</vt:lpstr>
      <vt:lpstr>PowerPoint-esitys</vt:lpstr>
      <vt:lpstr>  Työmarkkinoilla tuottavuutta voidaan tukea työpaikkakohtaisilla työaika- ja palkkausjärjestelmillä </vt:lpstr>
      <vt:lpstr>Tuottavuuskehityksen* taitekohta Suomessa  2008 jälkeen Suomesta on hävinnyt pysyvästi merkittävää volyymituotantoa elektroniikka-, metsä- ja koneteollisuudesta**    </vt:lpstr>
      <vt:lpstr>Tuottavuuskehitys* teknologiateollisuudessa</vt:lpstr>
      <vt:lpstr>Työmarkkinaratkaisuilla on palautettava kustannuskilpailukyky  Työn hinnan kehitys on ristiriidassa tuottavuuden kehityksen kanssa </vt:lpstr>
      <vt:lpstr>Teollisuuden yksikkötyökustannukset Suomessa  ovat erkaantuneet Ruotsin ja Saksan kehityksestä Yksikkötyökustannukset = työvoimakustannukset / tuottavuus</vt:lpstr>
      <vt:lpstr>Suomen pahimmat kilpailijat ovat itäisessä Euroopassa  Teollisuuden työn hinta eri maissa </vt:lpstr>
      <vt:lpstr>Paikallinen sopiminen on ainut tapa pitää huolta myös heikommista yrityksistä ja työllisyydestä Teknologiateollisuus ry:n jäsenyritysten jalostusarvo / työntekijä 2014</vt:lpstr>
      <vt:lpstr>Työvoimakustannuksilla on erityisen suuri merkitys alihankkijayrityksissä Teknologiateollisuus ry:n jäsenyritysten työvoimakustannukset / jalostusarvo 2014    </vt:lpstr>
      <vt:lpstr>Mitä pitäisi tehdä?</vt:lpstr>
    </vt:vector>
  </TitlesOfParts>
  <Company>Teknologiateollisuus ry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Teknologiateollisuuden / Suomen taloustilanne ja näkymät</dc:title>
  <dc:creator>Kaukonen Sini</dc:creator>
  <cp:keywords>Kesäkuu 2015</cp:keywords>
  <cp:lastModifiedBy>Kaukonen Sini</cp:lastModifiedBy>
  <cp:revision>145</cp:revision>
  <cp:lastPrinted>2015-08-06T12:09:54Z</cp:lastPrinted>
  <dcterms:created xsi:type="dcterms:W3CDTF">2015-06-10T08:56:30Z</dcterms:created>
  <dcterms:modified xsi:type="dcterms:W3CDTF">2015-08-10T12:33:14Z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482.21.02.004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>TEKN</vt:lpwstr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/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>teknologiateollisuus_fi.jpg</vt:lpwstr>
  </property>
</Properties>
</file>