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1.xml" ContentType="application/vnd.openxmlformats-officedocument.themeOverr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drawings/drawing1.xml" ContentType="application/vnd.openxmlformats-officedocument.drawingml.chartshapes+xml"/>
  <Override PartName="/ppt/charts/chart28.xml" ContentType="application/vnd.openxmlformats-officedocument.drawingml.chart+xml"/>
  <Override PartName="/ppt/drawings/drawing2.xml" ContentType="application/vnd.openxmlformats-officedocument.drawingml.chartshapes+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2.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notesSlides/notesSlide2.xml" ContentType="application/vnd.openxmlformats-officedocument.presentationml.notesSlide+xml"/>
  <Override PartName="/ppt/charts/chart36.xml" ContentType="application/vnd.openxmlformats-officedocument.drawingml.chart+xml"/>
  <Override PartName="/ppt/charts/style7.xml" ContentType="application/vnd.ms-office.chartstyle+xml"/>
  <Override PartName="/ppt/charts/colors7.xml" ContentType="application/vnd.ms-office.chartcolorstyle+xml"/>
  <Override PartName="/ppt/charts/chart37.xml" ContentType="application/vnd.openxmlformats-officedocument.drawingml.chart+xml"/>
  <Override PartName="/ppt/charts/style8.xml" ContentType="application/vnd.ms-office.chartstyle+xml"/>
  <Override PartName="/ppt/charts/colors8.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theme/themeOverride3.xml" ContentType="application/vnd.openxmlformats-officedocument.themeOverride+xml"/>
  <Override PartName="/ppt/charts/chart40.xml" ContentType="application/vnd.openxmlformats-officedocument.drawingml.chart+xml"/>
  <Override PartName="/ppt/charts/style9.xml" ContentType="application/vnd.ms-office.chartstyle+xml"/>
  <Override PartName="/ppt/charts/colors9.xml" ContentType="application/vnd.ms-office.chartcolorstyle+xml"/>
  <Override PartName="/ppt/charts/chart4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4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3.xml" ContentType="application/vnd.openxmlformats-officedocument.presentationml.notesSlide+xml"/>
  <Override PartName="/ppt/charts/chart4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xml" ContentType="application/vnd.openxmlformats-officedocument.presentationml.notesSlide+xml"/>
  <Override PartName="/ppt/charts/chart5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ppt/charts/chart5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xml" ContentType="application/vnd.openxmlformats-officedocument.presentationml.notesSlide+xml"/>
  <Override PartName="/ppt/charts/chart55.xml" ContentType="application/vnd.openxmlformats-officedocument.drawingml.chart+xml"/>
  <Override PartName="/ppt/tags/tag1.xml" ContentType="application/vnd.openxmlformats-officedocument.presentationml.tags+xml"/>
  <Override PartName="/ppt/charts/chart56.xml" ContentType="application/vnd.openxmlformats-officedocument.drawingml.chart+xml"/>
  <Override PartName="/ppt/notesSlides/notesSlide7.xml" ContentType="application/vnd.openxmlformats-officedocument.presentationml.notesSlide+xml"/>
  <Override PartName="/ppt/charts/chart57.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58.xml" ContentType="application/vnd.openxmlformats-officedocument.drawingml.chart+xml"/>
  <Override PartName="/ppt/charts/chart59.xml" ContentType="application/vnd.openxmlformats-officedocument.drawingml.chart+xml"/>
  <Override PartName="/ppt/drawings/drawing3.xml" ContentType="application/vnd.openxmlformats-officedocument.drawingml.chartshapes+xml"/>
  <Override PartName="/ppt/tags/tag3.xml" ContentType="application/vnd.openxmlformats-officedocument.presentationml.tags+xml"/>
  <Override PartName="/ppt/charts/chart60.xml" ContentType="application/vnd.openxmlformats-officedocument.drawingml.chart+xml"/>
  <Override PartName="/ppt/tags/tag4.xml" ContentType="application/vnd.openxmlformats-officedocument.presentationml.tags+xml"/>
  <Override PartName="/ppt/charts/chart61.xml" ContentType="application/vnd.openxmlformats-officedocument.drawingml.chart+xml"/>
  <Override PartName="/ppt/tags/tag5.xml" ContentType="application/vnd.openxmlformats-officedocument.presentationml.tags+xml"/>
  <Override PartName="/ppt/charts/chart62.xml" ContentType="application/vnd.openxmlformats-officedocument.drawingml.chart+xml"/>
  <Override PartName="/ppt/tags/tag6.xml" ContentType="application/vnd.openxmlformats-officedocument.presentationml.tags+xml"/>
  <Override PartName="/ppt/charts/chart63.xml" ContentType="application/vnd.openxmlformats-officedocument.drawingml.chart+xml"/>
  <Override PartName="/ppt/drawings/drawing4.xml" ContentType="application/vnd.openxmlformats-officedocument.drawingml.chartshapes+xml"/>
  <Override PartName="/ppt/tags/tag7.xml" ContentType="application/vnd.openxmlformats-officedocument.presentationml.tags+xml"/>
  <Override PartName="/ppt/charts/chart64.xml" ContentType="application/vnd.openxmlformats-officedocument.drawingml.chart+xml"/>
  <Override PartName="/ppt/tags/tag8.xml" ContentType="application/vnd.openxmlformats-officedocument.presentationml.tags+xml"/>
  <Override PartName="/ppt/charts/chart65.xml" ContentType="application/vnd.openxmlformats-officedocument.drawingml.chart+xml"/>
  <Override PartName="/ppt/charts/chart66.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5.xml" ContentType="application/vnd.openxmlformats-officedocument.drawingml.chartshapes+xml"/>
  <Override PartName="/ppt/charts/chart6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7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8.xml" ContentType="application/vnd.openxmlformats-officedocument.drawingml.chart+xml"/>
  <Override PartName="/ppt/charts/chart7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0.xml" ContentType="application/vnd.openxmlformats-officedocument.drawingml.chart+xml"/>
  <Override PartName="/ppt/charts/chart81.xml" ContentType="application/vnd.openxmlformats-officedocument.drawingml.chart+xml"/>
  <Override PartName="/ppt/drawings/drawing6.xml" ContentType="application/vnd.openxmlformats-officedocument.drawingml.chartshapes+xml"/>
  <Override PartName="/ppt/charts/chart82.xml" ContentType="application/vnd.openxmlformats-officedocument.drawingml.chart+xml"/>
  <Override PartName="/ppt/theme/themeOverride5.xml" ContentType="application/vnd.openxmlformats-officedocument.themeOverrid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6.xml" ContentType="application/vnd.openxmlformats-officedocument.themeOverride+xml"/>
  <Override PartName="/ppt/charts/chart88.xml" ContentType="application/vnd.openxmlformats-officedocument.drawingml.chart+xml"/>
  <Override PartName="/ppt/theme/themeOverride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178"/>
  </p:notesMasterIdLst>
  <p:handoutMasterIdLst>
    <p:handoutMasterId r:id="rId179"/>
  </p:handoutMasterIdLst>
  <p:sldIdLst>
    <p:sldId id="257" r:id="rId10"/>
    <p:sldId id="490" r:id="rId11"/>
    <p:sldId id="258" r:id="rId12"/>
    <p:sldId id="259" r:id="rId13"/>
    <p:sldId id="389" r:id="rId14"/>
    <p:sldId id="481" r:id="rId15"/>
    <p:sldId id="385" r:id="rId16"/>
    <p:sldId id="491" r:id="rId17"/>
    <p:sldId id="492" r:id="rId18"/>
    <p:sldId id="493" r:id="rId19"/>
    <p:sldId id="494" r:id="rId20"/>
    <p:sldId id="264" r:id="rId21"/>
    <p:sldId id="265" r:id="rId22"/>
    <p:sldId id="551" r:id="rId23"/>
    <p:sldId id="269" r:id="rId24"/>
    <p:sldId id="644" r:id="rId25"/>
    <p:sldId id="550" r:id="rId26"/>
    <p:sldId id="267" r:id="rId27"/>
    <p:sldId id="268" r:id="rId28"/>
    <p:sldId id="270" r:id="rId29"/>
    <p:sldId id="271" r:id="rId30"/>
    <p:sldId id="273" r:id="rId31"/>
    <p:sldId id="499" r:id="rId32"/>
    <p:sldId id="496" r:id="rId33"/>
    <p:sldId id="497" r:id="rId34"/>
    <p:sldId id="498" r:id="rId35"/>
    <p:sldId id="278" r:id="rId36"/>
    <p:sldId id="279" r:id="rId37"/>
    <p:sldId id="280" r:id="rId38"/>
    <p:sldId id="281" r:id="rId39"/>
    <p:sldId id="282" r:id="rId40"/>
    <p:sldId id="283" r:id="rId41"/>
    <p:sldId id="284" r:id="rId42"/>
    <p:sldId id="553" r:id="rId43"/>
    <p:sldId id="286" r:id="rId44"/>
    <p:sldId id="288" r:id="rId45"/>
    <p:sldId id="287" r:id="rId46"/>
    <p:sldId id="500" r:id="rId47"/>
    <p:sldId id="501" r:id="rId48"/>
    <p:sldId id="612" r:id="rId49"/>
    <p:sldId id="294" r:id="rId50"/>
    <p:sldId id="502" r:id="rId51"/>
    <p:sldId id="548" r:id="rId52"/>
    <p:sldId id="549" r:id="rId53"/>
    <p:sldId id="655" r:id="rId54"/>
    <p:sldId id="656" r:id="rId55"/>
    <p:sldId id="657" r:id="rId56"/>
    <p:sldId id="658" r:id="rId57"/>
    <p:sldId id="659" r:id="rId58"/>
    <p:sldId id="660" r:id="rId59"/>
    <p:sldId id="661" r:id="rId60"/>
    <p:sldId id="662" r:id="rId61"/>
    <p:sldId id="663" r:id="rId62"/>
    <p:sldId id="664" r:id="rId63"/>
    <p:sldId id="665" r:id="rId64"/>
    <p:sldId id="666" r:id="rId65"/>
    <p:sldId id="667" r:id="rId66"/>
    <p:sldId id="311" r:id="rId67"/>
    <p:sldId id="312" r:id="rId68"/>
    <p:sldId id="313" r:id="rId69"/>
    <p:sldId id="314" r:id="rId70"/>
    <p:sldId id="315" r:id="rId71"/>
    <p:sldId id="519" r:id="rId72"/>
    <p:sldId id="318" r:id="rId73"/>
    <p:sldId id="320" r:id="rId74"/>
    <p:sldId id="606" r:id="rId75"/>
    <p:sldId id="440" r:id="rId76"/>
    <p:sldId id="319" r:id="rId77"/>
    <p:sldId id="627" r:id="rId78"/>
    <p:sldId id="652" r:id="rId79"/>
    <p:sldId id="645" r:id="rId80"/>
    <p:sldId id="323" r:id="rId81"/>
    <p:sldId id="677" r:id="rId82"/>
    <p:sldId id="526" r:id="rId83"/>
    <p:sldId id="527" r:id="rId84"/>
    <p:sldId id="528" r:id="rId85"/>
    <p:sldId id="529" r:id="rId86"/>
    <p:sldId id="530" r:id="rId87"/>
    <p:sldId id="531" r:id="rId88"/>
    <p:sldId id="532" r:id="rId89"/>
    <p:sldId id="533" r:id="rId90"/>
    <p:sldId id="518" r:id="rId91"/>
    <p:sldId id="523" r:id="rId92"/>
    <p:sldId id="524" r:id="rId93"/>
    <p:sldId id="525" r:id="rId94"/>
    <p:sldId id="413" r:id="rId95"/>
    <p:sldId id="414" r:id="rId96"/>
    <p:sldId id="362" r:id="rId97"/>
    <p:sldId id="442" r:id="rId98"/>
    <p:sldId id="415" r:id="rId99"/>
    <p:sldId id="416" r:id="rId100"/>
    <p:sldId id="330" r:id="rId101"/>
    <p:sldId id="641" r:id="rId102"/>
    <p:sldId id="611" r:id="rId103"/>
    <p:sldId id="331" r:id="rId104"/>
    <p:sldId id="332" r:id="rId105"/>
    <p:sldId id="333" r:id="rId106"/>
    <p:sldId id="334" r:id="rId107"/>
    <p:sldId id="486" r:id="rId108"/>
    <p:sldId id="487" r:id="rId109"/>
    <p:sldId id="488" r:id="rId110"/>
    <p:sldId id="675" r:id="rId111"/>
    <p:sldId id="676" r:id="rId112"/>
    <p:sldId id="650" r:id="rId113"/>
    <p:sldId id="336" r:id="rId114"/>
    <p:sldId id="418" r:id="rId115"/>
    <p:sldId id="534" r:id="rId116"/>
    <p:sldId id="419" r:id="rId117"/>
    <p:sldId id="420" r:id="rId118"/>
    <p:sldId id="421" r:id="rId119"/>
    <p:sldId id="485" r:id="rId120"/>
    <p:sldId id="422" r:id="rId121"/>
    <p:sldId id="423" r:id="rId122"/>
    <p:sldId id="424" r:id="rId123"/>
    <p:sldId id="425" r:id="rId124"/>
    <p:sldId id="426" r:id="rId125"/>
    <p:sldId id="427" r:id="rId126"/>
    <p:sldId id="428" r:id="rId127"/>
    <p:sldId id="429" r:id="rId128"/>
    <p:sldId id="430" r:id="rId129"/>
    <p:sldId id="431" r:id="rId130"/>
    <p:sldId id="432" r:id="rId131"/>
    <p:sldId id="433" r:id="rId132"/>
    <p:sldId id="434" r:id="rId133"/>
    <p:sldId id="435" r:id="rId134"/>
    <p:sldId id="436" r:id="rId135"/>
    <p:sldId id="461" r:id="rId136"/>
    <p:sldId id="608" r:id="rId137"/>
    <p:sldId id="463" r:id="rId138"/>
    <p:sldId id="346" r:id="rId139"/>
    <p:sldId id="347" r:id="rId140"/>
    <p:sldId id="678" r:id="rId141"/>
    <p:sldId id="348" r:id="rId142"/>
    <p:sldId id="349" r:id="rId143"/>
    <p:sldId id="643" r:id="rId144"/>
    <p:sldId id="679" r:id="rId145"/>
    <p:sldId id="680" r:id="rId146"/>
    <p:sldId id="354" r:id="rId147"/>
    <p:sldId id="646" r:id="rId148"/>
    <p:sldId id="647" r:id="rId149"/>
    <p:sldId id="648" r:id="rId150"/>
    <p:sldId id="358" r:id="rId151"/>
    <p:sldId id="359" r:id="rId152"/>
    <p:sldId id="360" r:id="rId153"/>
    <p:sldId id="361" r:id="rId154"/>
    <p:sldId id="363" r:id="rId155"/>
    <p:sldId id="649" r:id="rId156"/>
    <p:sldId id="364" r:id="rId157"/>
    <p:sldId id="668" r:id="rId158"/>
    <p:sldId id="669" r:id="rId159"/>
    <p:sldId id="590" r:id="rId160"/>
    <p:sldId id="591" r:id="rId161"/>
    <p:sldId id="592" r:id="rId162"/>
    <p:sldId id="593" r:id="rId163"/>
    <p:sldId id="670" r:id="rId164"/>
    <p:sldId id="632" r:id="rId165"/>
    <p:sldId id="671" r:id="rId166"/>
    <p:sldId id="634" r:id="rId167"/>
    <p:sldId id="672" r:id="rId168"/>
    <p:sldId id="636" r:id="rId169"/>
    <p:sldId id="673" r:id="rId170"/>
    <p:sldId id="638" r:id="rId171"/>
    <p:sldId id="674" r:id="rId172"/>
    <p:sldId id="640" r:id="rId173"/>
    <p:sldId id="380" r:id="rId174"/>
    <p:sldId id="381" r:id="rId175"/>
    <p:sldId id="478" r:id="rId176"/>
    <p:sldId id="479" r:id="rId177"/>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p:scale>
          <a:sx n="91" d="100"/>
          <a:sy n="91" d="100"/>
        </p:scale>
        <p:origin x="1944" y="480"/>
      </p:cViewPr>
      <p:guideLst>
        <p:guide orient="horz" pos="1620"/>
        <p:guide pos="2880"/>
      </p:guideLst>
    </p:cSldViewPr>
  </p:slideViewPr>
  <p:outlineViewPr>
    <p:cViewPr>
      <p:scale>
        <a:sx n="33" d="100"/>
        <a:sy n="33" d="100"/>
      </p:scale>
      <p:origin x="0" y="-104155"/>
    </p:cViewPr>
  </p:outlineViewPr>
  <p:notesTextViewPr>
    <p:cViewPr>
      <p:scale>
        <a:sx n="3" d="2"/>
        <a:sy n="3" d="2"/>
      </p:scale>
      <p:origin x="0" y="0"/>
    </p:cViewPr>
  </p:notesTextViewPr>
  <p:sorterViewPr>
    <p:cViewPr varScale="1">
      <p:scale>
        <a:sx n="1" d="1"/>
        <a:sy n="1" d="1"/>
      </p:scale>
      <p:origin x="0" y="-34411"/>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slide" Target="slides/slide150.xml"/><Relationship Id="rId175" Type="http://schemas.openxmlformats.org/officeDocument/2006/relationships/slide" Target="slides/slide166.xml"/><Relationship Id="rId170" Type="http://schemas.openxmlformats.org/officeDocument/2006/relationships/slide" Target="slides/slide16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presProps" Target="pres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63.xml"/><Relationship Id="rId180" Type="http://schemas.openxmlformats.org/officeDocument/2006/relationships/commentAuthors" Target="commentAuthor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notesMaster" Target="notesMasters/notesMaster1.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handoutMaster" Target="handoutMasters/handoutMaster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7.xml"/><Relationship Id="rId1" Type="http://schemas.microsoft.com/office/2011/relationships/chartStyle" Target="style7.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8.xml"/><Relationship Id="rId1" Type="http://schemas.microsoft.com/office/2011/relationships/chartStyle" Target="style8.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9.xml"/><Relationship Id="rId1" Type="http://schemas.microsoft.com/office/2011/relationships/chartStyle" Target="style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0.xml"/><Relationship Id="rId1" Type="http://schemas.microsoft.com/office/2011/relationships/chartStyle" Target="style1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1.xml"/><Relationship Id="rId1" Type="http://schemas.microsoft.com/office/2011/relationships/chartStyle" Target="style1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2.xml"/><Relationship Id="rId1" Type="http://schemas.microsoft.com/office/2011/relationships/chartStyle" Target="style1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3.xml"/><Relationship Id="rId1" Type="http://schemas.microsoft.com/office/2011/relationships/chartStyle" Target="style1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4.xml"/><Relationship Id="rId1" Type="http://schemas.microsoft.com/office/2011/relationships/chartStyle" Target="style14.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5.xml"/><Relationship Id="rId1" Type="http://schemas.microsoft.com/office/2011/relationships/chartStyle" Target="style1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6.xml"/><Relationship Id="rId1" Type="http://schemas.microsoft.com/office/2011/relationships/chartStyle" Target="style1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7.xml"/><Relationship Id="rId1" Type="http://schemas.microsoft.com/office/2011/relationships/chartStyle" Target="style17.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8.xml"/><Relationship Id="rId1" Type="http://schemas.microsoft.com/office/2011/relationships/chartStyle" Target="style18.xml"/></Relationships>
</file>

<file path=ppt/charts/_rels/chart55.xml.rels><?xml version="1.0" encoding="UTF-8" standalone="yes"?>
<Relationships xmlns="http://schemas.openxmlformats.org/package/2006/relationships"><Relationship Id="rId1" Type="http://schemas.openxmlformats.org/officeDocument/2006/relationships/oleObject" Target="../embeddings/oleObject32.bin"/></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20.xml"/><Relationship Id="rId1" Type="http://schemas.microsoft.com/office/2011/relationships/chartStyle" Target="style2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1.xml"/><Relationship Id="rId1" Type="http://schemas.microsoft.com/office/2011/relationships/chartStyle" Target="style21.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2.xml"/><Relationship Id="rId1" Type="http://schemas.microsoft.com/office/2011/relationships/chartStyle" Target="style22.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3.xml"/><Relationship Id="rId1" Type="http://schemas.microsoft.com/office/2011/relationships/chartStyle" Target="style23.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4.xml"/><Relationship Id="rId1" Type="http://schemas.microsoft.com/office/2011/relationships/chartStyle" Target="style24.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5.xml"/><Relationship Id="rId1" Type="http://schemas.microsoft.com/office/2011/relationships/chartStyle" Target="style25.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6.xml"/><Relationship Id="rId1" Type="http://schemas.microsoft.com/office/2011/relationships/chartStyle" Target="style2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5.xml"/></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6.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solidFill>
                  <a:schemeClr val="tx1"/>
                </a:solidFill>
              </a:rPr>
              <a:t>Henkilöstöstä</a:t>
            </a:r>
            <a:endParaRPr lang="en-US" dirty="0">
              <a:solidFill>
                <a:schemeClr val="tx1"/>
              </a:solidFill>
            </a:endParaRPr>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12027.18</c:v>
                </c:pt>
                <c:pt idx="2">
                  <c:v>11281.26</c:v>
                </c:pt>
                <c:pt idx="3">
                  <c:v>11825.98</c:v>
                </c:pt>
                <c:pt idx="4">
                  <c:v>9807.8700000000008</c:v>
                </c:pt>
                <c:pt idx="5">
                  <c:v>6628.9</c:v>
                </c:pt>
                <c:pt idx="6">
                  <c:v>6813.58</c:v>
                </c:pt>
                <c:pt idx="7">
                  <c:v>7068.67</c:v>
                </c:pt>
                <c:pt idx="8">
                  <c:v>8223.86</c:v>
                </c:pt>
                <c:pt idx="9">
                  <c:v>7521.46</c:v>
                </c:pt>
                <c:pt idx="10">
                  <c:v>7748.01</c:v>
                </c:pt>
                <c:pt idx="11">
                  <c:v>7639.16</c:v>
                </c:pt>
                <c:pt idx="12">
                  <c:v>9950.0499999999993</c:v>
                </c:pt>
                <c:pt idx="13">
                  <c:v>9218.89</c:v>
                </c:pt>
                <c:pt idx="14">
                  <c:v>9593.84</c:v>
                </c:pt>
                <c:pt idx="15">
                  <c:v>8424.59</c:v>
                </c:pt>
                <c:pt idx="16">
                  <c:v>10303.049999999999</c:v>
                </c:pt>
                <c:pt idx="17">
                  <c:v>9019.84</c:v>
                </c:pt>
                <c:pt idx="18">
                  <c:v>9413.56</c:v>
                </c:pt>
                <c:pt idx="19">
                  <c:v>8256.7000000000007</c:v>
                </c:pt>
                <c:pt idx="20">
                  <c:v>9642.1</c:v>
                </c:pt>
                <c:pt idx="21">
                  <c:v>7805.97</c:v>
                </c:pt>
                <c:pt idx="22">
                  <c:v>8204.35</c:v>
                </c:pt>
                <c:pt idx="23">
                  <c:v>7478.58</c:v>
                </c:pt>
                <c:pt idx="24">
                  <c:v>8355.76</c:v>
                </c:pt>
                <c:pt idx="25">
                  <c:v>8443.73</c:v>
                </c:pt>
                <c:pt idx="26">
                  <c:v>8544.2800000000007</c:v>
                </c:pt>
                <c:pt idx="27">
                  <c:v>9794.7000000000007</c:v>
                </c:pt>
                <c:pt idx="28">
                  <c:v>8837.23</c:v>
                </c:pt>
                <c:pt idx="29">
                  <c:v>7612.95</c:v>
                </c:pt>
                <c:pt idx="30">
                  <c:v>9548.27</c:v>
                </c:pt>
                <c:pt idx="31">
                  <c:v>7924.86</c:v>
                </c:pt>
                <c:pt idx="32">
                  <c:v>9049.16</c:v>
                </c:pt>
                <c:pt idx="33">
                  <c:v>7640.51</c:v>
                </c:pt>
                <c:pt idx="34">
                  <c:v>7312.6</c:v>
                </c:pt>
                <c:pt idx="35">
                  <c:v>7325.97</c:v>
                </c:pt>
                <c:pt idx="36">
                  <c:v>9033.09</c:v>
                </c:pt>
                <c:pt idx="37">
                  <c:v>8699.49</c:v>
                </c:pt>
                <c:pt idx="38">
                  <c:v>10655.25</c:v>
                </c:pt>
                <c:pt idx="39">
                  <c:v>8322.7199999999993</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9886.3700000000008</c:v>
                </c:pt>
                <c:pt idx="2">
                  <c:v>8880.52</c:v>
                </c:pt>
                <c:pt idx="3">
                  <c:v>9846.15</c:v>
                </c:pt>
                <c:pt idx="4">
                  <c:v>7845.71</c:v>
                </c:pt>
                <c:pt idx="5">
                  <c:v>5197.7299999999996</c:v>
                </c:pt>
                <c:pt idx="6">
                  <c:v>5173.91</c:v>
                </c:pt>
                <c:pt idx="7">
                  <c:v>5553.63</c:v>
                </c:pt>
                <c:pt idx="8">
                  <c:v>6359.73</c:v>
                </c:pt>
                <c:pt idx="9">
                  <c:v>5629.04</c:v>
                </c:pt>
                <c:pt idx="10">
                  <c:v>6095.82</c:v>
                </c:pt>
                <c:pt idx="11">
                  <c:v>5969.37</c:v>
                </c:pt>
                <c:pt idx="12">
                  <c:v>7436.31</c:v>
                </c:pt>
                <c:pt idx="13">
                  <c:v>6529.62</c:v>
                </c:pt>
                <c:pt idx="14">
                  <c:v>7500.53</c:v>
                </c:pt>
                <c:pt idx="15">
                  <c:v>6406.89</c:v>
                </c:pt>
                <c:pt idx="16">
                  <c:v>7842.05</c:v>
                </c:pt>
                <c:pt idx="17">
                  <c:v>6762.42</c:v>
                </c:pt>
                <c:pt idx="18">
                  <c:v>7288.76</c:v>
                </c:pt>
                <c:pt idx="19">
                  <c:v>6644.42</c:v>
                </c:pt>
                <c:pt idx="20">
                  <c:v>7734.2</c:v>
                </c:pt>
                <c:pt idx="21">
                  <c:v>5811.94</c:v>
                </c:pt>
                <c:pt idx="22">
                  <c:v>6171.54</c:v>
                </c:pt>
                <c:pt idx="23">
                  <c:v>5841.49</c:v>
                </c:pt>
                <c:pt idx="24">
                  <c:v>6513.03</c:v>
                </c:pt>
                <c:pt idx="25">
                  <c:v>6189.77</c:v>
                </c:pt>
                <c:pt idx="26">
                  <c:v>6310.49</c:v>
                </c:pt>
                <c:pt idx="27">
                  <c:v>7204.55</c:v>
                </c:pt>
                <c:pt idx="28">
                  <c:v>6667.85</c:v>
                </c:pt>
                <c:pt idx="29">
                  <c:v>5419.79</c:v>
                </c:pt>
                <c:pt idx="30">
                  <c:v>7023.67</c:v>
                </c:pt>
                <c:pt idx="31">
                  <c:v>6084</c:v>
                </c:pt>
                <c:pt idx="32">
                  <c:v>6494.18</c:v>
                </c:pt>
                <c:pt idx="33">
                  <c:v>5394.55</c:v>
                </c:pt>
                <c:pt idx="34">
                  <c:v>5198.09</c:v>
                </c:pt>
                <c:pt idx="35">
                  <c:v>5293.51</c:v>
                </c:pt>
                <c:pt idx="36">
                  <c:v>6392.47</c:v>
                </c:pt>
                <c:pt idx="37">
                  <c:v>6467.64</c:v>
                </c:pt>
                <c:pt idx="38">
                  <c:v>8280.3799999999992</c:v>
                </c:pt>
                <c:pt idx="39">
                  <c:v>5982.82</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2137.7600000000002</c:v>
                </c:pt>
                <c:pt idx="2">
                  <c:v>2423.86</c:v>
                </c:pt>
                <c:pt idx="3">
                  <c:v>1965.32</c:v>
                </c:pt>
                <c:pt idx="4">
                  <c:v>1969.42</c:v>
                </c:pt>
                <c:pt idx="5">
                  <c:v>1426.41</c:v>
                </c:pt>
                <c:pt idx="6">
                  <c:v>1649.27</c:v>
                </c:pt>
                <c:pt idx="7">
                  <c:v>1511.67</c:v>
                </c:pt>
                <c:pt idx="8">
                  <c:v>1877.92</c:v>
                </c:pt>
                <c:pt idx="9">
                  <c:v>1907.46</c:v>
                </c:pt>
                <c:pt idx="10">
                  <c:v>1660.47</c:v>
                </c:pt>
                <c:pt idx="11">
                  <c:v>1647.89</c:v>
                </c:pt>
                <c:pt idx="12">
                  <c:v>2474.15</c:v>
                </c:pt>
                <c:pt idx="13">
                  <c:v>2624.45</c:v>
                </c:pt>
                <c:pt idx="14">
                  <c:v>2069.04</c:v>
                </c:pt>
                <c:pt idx="15">
                  <c:v>1965.21</c:v>
                </c:pt>
                <c:pt idx="16">
                  <c:v>2427.35</c:v>
                </c:pt>
                <c:pt idx="17">
                  <c:v>2161.52</c:v>
                </c:pt>
                <c:pt idx="18">
                  <c:v>2093.5100000000002</c:v>
                </c:pt>
                <c:pt idx="19">
                  <c:v>1587.26</c:v>
                </c:pt>
                <c:pt idx="20">
                  <c:v>1886.87</c:v>
                </c:pt>
                <c:pt idx="21">
                  <c:v>1929.15</c:v>
                </c:pt>
                <c:pt idx="22">
                  <c:v>1978.22</c:v>
                </c:pt>
                <c:pt idx="23">
                  <c:v>1586.82</c:v>
                </c:pt>
                <c:pt idx="24">
                  <c:v>1798.04</c:v>
                </c:pt>
                <c:pt idx="25">
                  <c:v>2191.4</c:v>
                </c:pt>
                <c:pt idx="26">
                  <c:v>2167.58</c:v>
                </c:pt>
                <c:pt idx="27">
                  <c:v>2546.9</c:v>
                </c:pt>
                <c:pt idx="28">
                  <c:v>2075.5700000000002</c:v>
                </c:pt>
                <c:pt idx="29">
                  <c:v>2088.5</c:v>
                </c:pt>
                <c:pt idx="30">
                  <c:v>2431.4299999999998</c:v>
                </c:pt>
                <c:pt idx="31">
                  <c:v>1767.88</c:v>
                </c:pt>
                <c:pt idx="32">
                  <c:v>2480.59</c:v>
                </c:pt>
                <c:pt idx="33">
                  <c:v>2127.85</c:v>
                </c:pt>
                <c:pt idx="34">
                  <c:v>1995.28</c:v>
                </c:pt>
                <c:pt idx="35">
                  <c:v>1927.63</c:v>
                </c:pt>
                <c:pt idx="36">
                  <c:v>2531.64</c:v>
                </c:pt>
                <c:pt idx="37">
                  <c:v>2086.1999999999998</c:v>
                </c:pt>
                <c:pt idx="38">
                  <c:v>2226.92</c:v>
                </c:pt>
                <c:pt idx="39">
                  <c:v>2232.37</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Sheet1!$A$2:$A$41</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Sheet1!$B$2:$B$41</c:f>
              <c:numCache>
                <c:formatCode>General</c:formatCode>
                <c:ptCount val="40"/>
                <c:pt idx="0">
                  <c:v>3649.6</c:v>
                </c:pt>
                <c:pt idx="1">
                  <c:v>3673.3</c:v>
                </c:pt>
                <c:pt idx="2">
                  <c:v>3925.6</c:v>
                </c:pt>
                <c:pt idx="3">
                  <c:v>3818.4</c:v>
                </c:pt>
                <c:pt idx="4">
                  <c:v>3600.9</c:v>
                </c:pt>
                <c:pt idx="5">
                  <c:v>3153.7</c:v>
                </c:pt>
                <c:pt idx="6">
                  <c:v>3024.3</c:v>
                </c:pt>
                <c:pt idx="7">
                  <c:v>3052.4</c:v>
                </c:pt>
                <c:pt idx="8">
                  <c:v>3146.9</c:v>
                </c:pt>
                <c:pt idx="9">
                  <c:v>3247.2</c:v>
                </c:pt>
                <c:pt idx="10">
                  <c:v>3023.9</c:v>
                </c:pt>
                <c:pt idx="11">
                  <c:v>2999.5</c:v>
                </c:pt>
                <c:pt idx="12">
                  <c:v>3389.7</c:v>
                </c:pt>
                <c:pt idx="13">
                  <c:v>4041.7</c:v>
                </c:pt>
                <c:pt idx="14">
                  <c:v>4124.3999999999996</c:v>
                </c:pt>
                <c:pt idx="15">
                  <c:v>4152.8999999999996</c:v>
                </c:pt>
                <c:pt idx="16">
                  <c:v>4107</c:v>
                </c:pt>
                <c:pt idx="17">
                  <c:v>4053.3</c:v>
                </c:pt>
                <c:pt idx="18">
                  <c:v>4479.3999999999996</c:v>
                </c:pt>
                <c:pt idx="19">
                  <c:v>3873.7</c:v>
                </c:pt>
                <c:pt idx="20">
                  <c:v>3879.8</c:v>
                </c:pt>
                <c:pt idx="21">
                  <c:v>3711.3</c:v>
                </c:pt>
                <c:pt idx="22">
                  <c:v>3795.1</c:v>
                </c:pt>
                <c:pt idx="23">
                  <c:v>3709.1</c:v>
                </c:pt>
                <c:pt idx="24">
                  <c:v>3481.1</c:v>
                </c:pt>
                <c:pt idx="25">
                  <c:v>3890.6</c:v>
                </c:pt>
                <c:pt idx="26">
                  <c:v>4012.6</c:v>
                </c:pt>
                <c:pt idx="27">
                  <c:v>4568.5</c:v>
                </c:pt>
                <c:pt idx="28">
                  <c:v>4691.2</c:v>
                </c:pt>
                <c:pt idx="29">
                  <c:v>4985.2</c:v>
                </c:pt>
                <c:pt idx="30">
                  <c:v>4991.7</c:v>
                </c:pt>
                <c:pt idx="31">
                  <c:v>4838.3999999999996</c:v>
                </c:pt>
                <c:pt idx="32">
                  <c:v>5215.8999999999996</c:v>
                </c:pt>
                <c:pt idx="33">
                  <c:v>5172.6000000000004</c:v>
                </c:pt>
                <c:pt idx="34">
                  <c:v>4994.7</c:v>
                </c:pt>
                <c:pt idx="35">
                  <c:v>4826.5</c:v>
                </c:pt>
                <c:pt idx="36">
                  <c:v>4871</c:v>
                </c:pt>
                <c:pt idx="37">
                  <c:v>4873.2</c:v>
                </c:pt>
                <c:pt idx="38">
                  <c:v>4985.2</c:v>
                </c:pt>
                <c:pt idx="39">
                  <c:v>4976.6000000000004</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Sheet1!$A$2:$A$41</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Sheet1!$C$2:$C$41</c:f>
              <c:numCache>
                <c:formatCode>General</c:formatCode>
                <c:ptCount val="40"/>
                <c:pt idx="0">
                  <c:v>19238</c:v>
                </c:pt>
                <c:pt idx="1">
                  <c:v>19261</c:v>
                </c:pt>
                <c:pt idx="2">
                  <c:v>18859</c:v>
                </c:pt>
                <c:pt idx="3">
                  <c:v>20214</c:v>
                </c:pt>
                <c:pt idx="4">
                  <c:v>18863</c:v>
                </c:pt>
                <c:pt idx="5">
                  <c:v>14895</c:v>
                </c:pt>
                <c:pt idx="6">
                  <c:v>13615</c:v>
                </c:pt>
                <c:pt idx="7">
                  <c:v>13229</c:v>
                </c:pt>
                <c:pt idx="8">
                  <c:v>12404</c:v>
                </c:pt>
                <c:pt idx="9">
                  <c:v>11600</c:v>
                </c:pt>
                <c:pt idx="10">
                  <c:v>11660</c:v>
                </c:pt>
                <c:pt idx="11">
                  <c:v>11529</c:v>
                </c:pt>
                <c:pt idx="12">
                  <c:v>11532</c:v>
                </c:pt>
                <c:pt idx="13">
                  <c:v>10418</c:v>
                </c:pt>
                <c:pt idx="14">
                  <c:v>11032</c:v>
                </c:pt>
                <c:pt idx="15">
                  <c:v>11425</c:v>
                </c:pt>
                <c:pt idx="16">
                  <c:v>12309</c:v>
                </c:pt>
                <c:pt idx="17">
                  <c:v>11570</c:v>
                </c:pt>
                <c:pt idx="18">
                  <c:v>11870</c:v>
                </c:pt>
                <c:pt idx="19">
                  <c:v>11260</c:v>
                </c:pt>
                <c:pt idx="20">
                  <c:v>11864</c:v>
                </c:pt>
                <c:pt idx="21">
                  <c:v>10890</c:v>
                </c:pt>
                <c:pt idx="22">
                  <c:v>10997</c:v>
                </c:pt>
                <c:pt idx="23">
                  <c:v>10673</c:v>
                </c:pt>
                <c:pt idx="24">
                  <c:v>10546</c:v>
                </c:pt>
                <c:pt idx="25">
                  <c:v>10318</c:v>
                </c:pt>
                <c:pt idx="26">
                  <c:v>10387</c:v>
                </c:pt>
                <c:pt idx="27">
                  <c:v>11541</c:v>
                </c:pt>
                <c:pt idx="28">
                  <c:v>11647</c:v>
                </c:pt>
                <c:pt idx="29">
                  <c:v>11240</c:v>
                </c:pt>
                <c:pt idx="30">
                  <c:v>12303</c:v>
                </c:pt>
                <c:pt idx="31">
                  <c:v>13140</c:v>
                </c:pt>
                <c:pt idx="32">
                  <c:v>14033</c:v>
                </c:pt>
                <c:pt idx="33">
                  <c:v>13769</c:v>
                </c:pt>
                <c:pt idx="34">
                  <c:v>12873</c:v>
                </c:pt>
                <c:pt idx="35">
                  <c:v>13353</c:v>
                </c:pt>
                <c:pt idx="36">
                  <c:v>13615</c:v>
                </c:pt>
                <c:pt idx="37">
                  <c:v>14215</c:v>
                </c:pt>
                <c:pt idx="38">
                  <c:v>16115</c:v>
                </c:pt>
                <c:pt idx="39">
                  <c:v>16006</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Taul1!$A$2:$A$41</c:f>
              <c:strCache>
                <c:ptCount val="40"/>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strCache>
            </c:strRef>
          </c:cat>
          <c:val>
            <c:numRef>
              <c:f>Taul1!$B$2:$B$41</c:f>
              <c:numCache>
                <c:formatCode>General</c:formatCode>
                <c:ptCount val="40"/>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22</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6063.88</c:v>
                </c:pt>
                <c:pt idx="2">
                  <c:v>6133.55</c:v>
                </c:pt>
                <c:pt idx="3">
                  <c:v>6357.73</c:v>
                </c:pt>
                <c:pt idx="4">
                  <c:v>6652.81</c:v>
                </c:pt>
                <c:pt idx="5">
                  <c:v>3956.19</c:v>
                </c:pt>
                <c:pt idx="6">
                  <c:v>4230.47</c:v>
                </c:pt>
                <c:pt idx="7">
                  <c:v>4233.71</c:v>
                </c:pt>
                <c:pt idx="8">
                  <c:v>4712.63</c:v>
                </c:pt>
                <c:pt idx="9">
                  <c:v>4449.46</c:v>
                </c:pt>
                <c:pt idx="10">
                  <c:v>4224.8500000000004</c:v>
                </c:pt>
                <c:pt idx="11">
                  <c:v>4349.46</c:v>
                </c:pt>
                <c:pt idx="12">
                  <c:v>5514.77</c:v>
                </c:pt>
                <c:pt idx="13">
                  <c:v>4450.5200000000004</c:v>
                </c:pt>
                <c:pt idx="14">
                  <c:v>4001.22</c:v>
                </c:pt>
                <c:pt idx="15">
                  <c:v>4110.49</c:v>
                </c:pt>
                <c:pt idx="16">
                  <c:v>5233.0200000000004</c:v>
                </c:pt>
                <c:pt idx="17">
                  <c:v>4060.7</c:v>
                </c:pt>
                <c:pt idx="18">
                  <c:v>4553.8900000000003</c:v>
                </c:pt>
                <c:pt idx="19">
                  <c:v>4040.76</c:v>
                </c:pt>
                <c:pt idx="20">
                  <c:v>4519.29</c:v>
                </c:pt>
                <c:pt idx="21">
                  <c:v>3208.24</c:v>
                </c:pt>
                <c:pt idx="22">
                  <c:v>3471.97</c:v>
                </c:pt>
                <c:pt idx="23">
                  <c:v>3128</c:v>
                </c:pt>
                <c:pt idx="24">
                  <c:v>3795.21</c:v>
                </c:pt>
                <c:pt idx="25">
                  <c:v>3050.96</c:v>
                </c:pt>
                <c:pt idx="26">
                  <c:v>3106.31</c:v>
                </c:pt>
                <c:pt idx="27">
                  <c:v>3755.29</c:v>
                </c:pt>
                <c:pt idx="28">
                  <c:v>3414.08</c:v>
                </c:pt>
                <c:pt idx="29">
                  <c:v>2813.39</c:v>
                </c:pt>
                <c:pt idx="30">
                  <c:v>2750.72</c:v>
                </c:pt>
                <c:pt idx="31">
                  <c:v>2454.67</c:v>
                </c:pt>
                <c:pt idx="32">
                  <c:v>3587.36</c:v>
                </c:pt>
                <c:pt idx="33">
                  <c:v>2880.86</c:v>
                </c:pt>
                <c:pt idx="34">
                  <c:v>2817.64</c:v>
                </c:pt>
                <c:pt idx="35">
                  <c:v>2951.98</c:v>
                </c:pt>
                <c:pt idx="36">
                  <c:v>3282.68</c:v>
                </c:pt>
                <c:pt idx="37">
                  <c:v>3035.89</c:v>
                </c:pt>
                <c:pt idx="38">
                  <c:v>3314.19</c:v>
                </c:pt>
                <c:pt idx="39">
                  <c:v>3192.84</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5293.71</c:v>
                </c:pt>
                <c:pt idx="2">
                  <c:v>5186.24</c:v>
                </c:pt>
                <c:pt idx="3">
                  <c:v>5464.23</c:v>
                </c:pt>
                <c:pt idx="4">
                  <c:v>5807.38</c:v>
                </c:pt>
                <c:pt idx="5">
                  <c:v>3457.13</c:v>
                </c:pt>
                <c:pt idx="6">
                  <c:v>3590.23</c:v>
                </c:pt>
                <c:pt idx="7">
                  <c:v>3566.9</c:v>
                </c:pt>
                <c:pt idx="8">
                  <c:v>3992.07</c:v>
                </c:pt>
                <c:pt idx="9">
                  <c:v>3523.4</c:v>
                </c:pt>
                <c:pt idx="10">
                  <c:v>3547.71</c:v>
                </c:pt>
                <c:pt idx="11">
                  <c:v>3497.69</c:v>
                </c:pt>
                <c:pt idx="12">
                  <c:v>4503.97</c:v>
                </c:pt>
                <c:pt idx="13">
                  <c:v>3441.04</c:v>
                </c:pt>
                <c:pt idx="14">
                  <c:v>3332.64</c:v>
                </c:pt>
                <c:pt idx="15">
                  <c:v>3216.33</c:v>
                </c:pt>
                <c:pt idx="16">
                  <c:v>4217.26</c:v>
                </c:pt>
                <c:pt idx="17">
                  <c:v>3344.29</c:v>
                </c:pt>
                <c:pt idx="18">
                  <c:v>3908.47</c:v>
                </c:pt>
                <c:pt idx="19">
                  <c:v>3605.17</c:v>
                </c:pt>
                <c:pt idx="20">
                  <c:v>3960.64</c:v>
                </c:pt>
                <c:pt idx="21">
                  <c:v>2732.05</c:v>
                </c:pt>
                <c:pt idx="22">
                  <c:v>3030.12</c:v>
                </c:pt>
                <c:pt idx="23">
                  <c:v>2748.31</c:v>
                </c:pt>
                <c:pt idx="24">
                  <c:v>3443.09</c:v>
                </c:pt>
                <c:pt idx="25">
                  <c:v>2594.71</c:v>
                </c:pt>
                <c:pt idx="26">
                  <c:v>2634.41</c:v>
                </c:pt>
                <c:pt idx="27">
                  <c:v>3287.22</c:v>
                </c:pt>
                <c:pt idx="28">
                  <c:v>2960.8</c:v>
                </c:pt>
                <c:pt idx="29">
                  <c:v>2241.62</c:v>
                </c:pt>
                <c:pt idx="30">
                  <c:v>2236.02</c:v>
                </c:pt>
                <c:pt idx="31">
                  <c:v>2026.95</c:v>
                </c:pt>
                <c:pt idx="32">
                  <c:v>2867.93</c:v>
                </c:pt>
                <c:pt idx="33">
                  <c:v>2326.75</c:v>
                </c:pt>
                <c:pt idx="34">
                  <c:v>2284.87</c:v>
                </c:pt>
                <c:pt idx="35">
                  <c:v>2330.34</c:v>
                </c:pt>
                <c:pt idx="36">
                  <c:v>2713.45</c:v>
                </c:pt>
                <c:pt idx="37">
                  <c:v>2445.09</c:v>
                </c:pt>
                <c:pt idx="38">
                  <c:v>2549.98</c:v>
                </c:pt>
                <c:pt idx="39">
                  <c:v>2260.35</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770.17</c:v>
                </c:pt>
                <c:pt idx="2">
                  <c:v>947.31</c:v>
                </c:pt>
                <c:pt idx="3">
                  <c:v>893.5</c:v>
                </c:pt>
                <c:pt idx="4">
                  <c:v>845.43</c:v>
                </c:pt>
                <c:pt idx="5">
                  <c:v>499.06</c:v>
                </c:pt>
                <c:pt idx="6">
                  <c:v>640.24</c:v>
                </c:pt>
                <c:pt idx="7">
                  <c:v>666.81</c:v>
                </c:pt>
                <c:pt idx="8">
                  <c:v>720.56</c:v>
                </c:pt>
                <c:pt idx="9">
                  <c:v>926.06</c:v>
                </c:pt>
                <c:pt idx="10">
                  <c:v>677.14</c:v>
                </c:pt>
                <c:pt idx="11">
                  <c:v>851.77</c:v>
                </c:pt>
                <c:pt idx="12">
                  <c:v>1010.79</c:v>
                </c:pt>
                <c:pt idx="13">
                  <c:v>1009.48</c:v>
                </c:pt>
                <c:pt idx="14">
                  <c:v>668.58</c:v>
                </c:pt>
                <c:pt idx="15">
                  <c:v>894.16</c:v>
                </c:pt>
                <c:pt idx="16">
                  <c:v>1015.76</c:v>
                </c:pt>
                <c:pt idx="17">
                  <c:v>716.42</c:v>
                </c:pt>
                <c:pt idx="18">
                  <c:v>645.41999999999996</c:v>
                </c:pt>
                <c:pt idx="19">
                  <c:v>435.59</c:v>
                </c:pt>
                <c:pt idx="20">
                  <c:v>558.65</c:v>
                </c:pt>
                <c:pt idx="21">
                  <c:v>476.19</c:v>
                </c:pt>
                <c:pt idx="22">
                  <c:v>441.86</c:v>
                </c:pt>
                <c:pt idx="23">
                  <c:v>379.69</c:v>
                </c:pt>
                <c:pt idx="24">
                  <c:v>352.12</c:v>
                </c:pt>
                <c:pt idx="25">
                  <c:v>456.25</c:v>
                </c:pt>
                <c:pt idx="26">
                  <c:v>471.9</c:v>
                </c:pt>
                <c:pt idx="27">
                  <c:v>468.07</c:v>
                </c:pt>
                <c:pt idx="28">
                  <c:v>453.28</c:v>
                </c:pt>
                <c:pt idx="29">
                  <c:v>571.77</c:v>
                </c:pt>
                <c:pt idx="30">
                  <c:v>514.71</c:v>
                </c:pt>
                <c:pt idx="31">
                  <c:v>427.72</c:v>
                </c:pt>
                <c:pt idx="32">
                  <c:v>719.43</c:v>
                </c:pt>
                <c:pt idx="33">
                  <c:v>554.1</c:v>
                </c:pt>
                <c:pt idx="34">
                  <c:v>532.77</c:v>
                </c:pt>
                <c:pt idx="35">
                  <c:v>621.64</c:v>
                </c:pt>
                <c:pt idx="36">
                  <c:v>569.23</c:v>
                </c:pt>
                <c:pt idx="37">
                  <c:v>590.80999999999995</c:v>
                </c:pt>
                <c:pt idx="38">
                  <c:v>764.21</c:v>
                </c:pt>
                <c:pt idx="39">
                  <c:v>932.49</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Sheet1!$A$2:$A$41</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Sheet1!$B$2:$B$41</c:f>
              <c:numCache>
                <c:formatCode>General</c:formatCode>
                <c:ptCount val="40"/>
                <c:pt idx="0">
                  <c:v>581.70000000000005</c:v>
                </c:pt>
                <c:pt idx="1">
                  <c:v>647.5</c:v>
                </c:pt>
                <c:pt idx="2">
                  <c:v>896.2</c:v>
                </c:pt>
                <c:pt idx="3">
                  <c:v>868.2</c:v>
                </c:pt>
                <c:pt idx="4">
                  <c:v>884.6</c:v>
                </c:pt>
                <c:pt idx="5">
                  <c:v>549.6</c:v>
                </c:pt>
                <c:pt idx="6">
                  <c:v>563</c:v>
                </c:pt>
                <c:pt idx="7">
                  <c:v>589.9</c:v>
                </c:pt>
                <c:pt idx="8">
                  <c:v>612.20000000000005</c:v>
                </c:pt>
                <c:pt idx="9">
                  <c:v>759.7</c:v>
                </c:pt>
                <c:pt idx="10">
                  <c:v>563.29999999999995</c:v>
                </c:pt>
                <c:pt idx="11">
                  <c:v>711.5</c:v>
                </c:pt>
                <c:pt idx="12">
                  <c:v>709.5</c:v>
                </c:pt>
                <c:pt idx="13">
                  <c:v>764.1</c:v>
                </c:pt>
                <c:pt idx="14">
                  <c:v>698.7</c:v>
                </c:pt>
                <c:pt idx="15">
                  <c:v>807.4</c:v>
                </c:pt>
                <c:pt idx="16">
                  <c:v>864.1</c:v>
                </c:pt>
                <c:pt idx="17">
                  <c:v>599</c:v>
                </c:pt>
                <c:pt idx="18">
                  <c:v>621.5</c:v>
                </c:pt>
                <c:pt idx="19">
                  <c:v>511.4</c:v>
                </c:pt>
                <c:pt idx="20">
                  <c:v>574.79999999999995</c:v>
                </c:pt>
                <c:pt idx="21">
                  <c:v>562.4</c:v>
                </c:pt>
                <c:pt idx="22">
                  <c:v>466.6</c:v>
                </c:pt>
                <c:pt idx="23">
                  <c:v>401</c:v>
                </c:pt>
                <c:pt idx="24">
                  <c:v>383.3</c:v>
                </c:pt>
                <c:pt idx="25">
                  <c:v>466.5</c:v>
                </c:pt>
                <c:pt idx="26">
                  <c:v>505.1</c:v>
                </c:pt>
                <c:pt idx="27">
                  <c:v>555.9</c:v>
                </c:pt>
                <c:pt idx="28">
                  <c:v>537.1</c:v>
                </c:pt>
                <c:pt idx="29">
                  <c:v>715.3</c:v>
                </c:pt>
                <c:pt idx="30">
                  <c:v>622.70000000000005</c:v>
                </c:pt>
                <c:pt idx="31">
                  <c:v>546.6</c:v>
                </c:pt>
                <c:pt idx="32">
                  <c:v>800.1</c:v>
                </c:pt>
                <c:pt idx="33">
                  <c:v>698.5</c:v>
                </c:pt>
                <c:pt idx="34">
                  <c:v>695.7</c:v>
                </c:pt>
                <c:pt idx="35">
                  <c:v>807</c:v>
                </c:pt>
                <c:pt idx="36">
                  <c:v>682.6</c:v>
                </c:pt>
                <c:pt idx="37">
                  <c:v>691.9</c:v>
                </c:pt>
                <c:pt idx="38">
                  <c:v>874.2</c:v>
                </c:pt>
                <c:pt idx="39">
                  <c:v>1103.4000000000001</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Sheet1!$A$2:$A$41</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Sheet1!$C$2:$C$41</c:f>
              <c:numCache>
                <c:formatCode>General</c:formatCode>
                <c:ptCount val="40"/>
                <c:pt idx="0">
                  <c:v>7171.4</c:v>
                </c:pt>
                <c:pt idx="1">
                  <c:v>6371.1</c:v>
                </c:pt>
                <c:pt idx="2">
                  <c:v>6130.3</c:v>
                </c:pt>
                <c:pt idx="3">
                  <c:v>6506.7</c:v>
                </c:pt>
                <c:pt idx="4">
                  <c:v>6835.9</c:v>
                </c:pt>
                <c:pt idx="5">
                  <c:v>4178.1000000000004</c:v>
                </c:pt>
                <c:pt idx="6">
                  <c:v>4271.3</c:v>
                </c:pt>
                <c:pt idx="7">
                  <c:v>4186.3</c:v>
                </c:pt>
                <c:pt idx="8">
                  <c:v>4630.3999999999996</c:v>
                </c:pt>
                <c:pt idx="9">
                  <c:v>4104.3999999999996</c:v>
                </c:pt>
                <c:pt idx="10">
                  <c:v>4154.8999999999996</c:v>
                </c:pt>
                <c:pt idx="11">
                  <c:v>4099.2</c:v>
                </c:pt>
                <c:pt idx="12">
                  <c:v>5072</c:v>
                </c:pt>
                <c:pt idx="13">
                  <c:v>3916.6</c:v>
                </c:pt>
                <c:pt idx="14">
                  <c:v>3712.1</c:v>
                </c:pt>
                <c:pt idx="15">
                  <c:v>3751.1</c:v>
                </c:pt>
                <c:pt idx="16">
                  <c:v>4573.3999999999996</c:v>
                </c:pt>
                <c:pt idx="17">
                  <c:v>3742.8</c:v>
                </c:pt>
                <c:pt idx="18">
                  <c:v>4373.1000000000004</c:v>
                </c:pt>
                <c:pt idx="19">
                  <c:v>4092.4</c:v>
                </c:pt>
                <c:pt idx="20">
                  <c:v>4395.2</c:v>
                </c:pt>
                <c:pt idx="21">
                  <c:v>3144.8</c:v>
                </c:pt>
                <c:pt idx="22">
                  <c:v>3511.1</c:v>
                </c:pt>
                <c:pt idx="23">
                  <c:v>3184.6</c:v>
                </c:pt>
                <c:pt idx="24">
                  <c:v>3740</c:v>
                </c:pt>
                <c:pt idx="25">
                  <c:v>2960.6</c:v>
                </c:pt>
                <c:pt idx="26">
                  <c:v>2993.2</c:v>
                </c:pt>
                <c:pt idx="27">
                  <c:v>3558.3</c:v>
                </c:pt>
                <c:pt idx="28">
                  <c:v>3547.9</c:v>
                </c:pt>
                <c:pt idx="29">
                  <c:v>2922.8</c:v>
                </c:pt>
                <c:pt idx="30">
                  <c:v>3035.9</c:v>
                </c:pt>
                <c:pt idx="31">
                  <c:v>2886.2</c:v>
                </c:pt>
                <c:pt idx="32">
                  <c:v>3650.8</c:v>
                </c:pt>
                <c:pt idx="33">
                  <c:v>3204.3</c:v>
                </c:pt>
                <c:pt idx="34">
                  <c:v>3254</c:v>
                </c:pt>
                <c:pt idx="35">
                  <c:v>3293.7</c:v>
                </c:pt>
                <c:pt idx="36">
                  <c:v>3576.6</c:v>
                </c:pt>
                <c:pt idx="37">
                  <c:v>3387</c:v>
                </c:pt>
                <c:pt idx="38">
                  <c:v>3524.6</c:v>
                </c:pt>
                <c:pt idx="39">
                  <c:v>3178.8</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5294.18</c:v>
                </c:pt>
                <c:pt idx="2">
                  <c:v>4401.03</c:v>
                </c:pt>
                <c:pt idx="3">
                  <c:v>5011.07</c:v>
                </c:pt>
                <c:pt idx="4">
                  <c:v>2530.06</c:v>
                </c:pt>
                <c:pt idx="5">
                  <c:v>2123.4299999999998</c:v>
                </c:pt>
                <c:pt idx="6">
                  <c:v>1974.19</c:v>
                </c:pt>
                <c:pt idx="7">
                  <c:v>2292.65</c:v>
                </c:pt>
                <c:pt idx="8">
                  <c:v>2821.99</c:v>
                </c:pt>
                <c:pt idx="9">
                  <c:v>2484.3000000000002</c:v>
                </c:pt>
                <c:pt idx="10">
                  <c:v>3041.41</c:v>
                </c:pt>
                <c:pt idx="11">
                  <c:v>2818.18</c:v>
                </c:pt>
                <c:pt idx="12">
                  <c:v>3695.26</c:v>
                </c:pt>
                <c:pt idx="13">
                  <c:v>3882.78</c:v>
                </c:pt>
                <c:pt idx="14">
                  <c:v>4999.1000000000004</c:v>
                </c:pt>
                <c:pt idx="15">
                  <c:v>3762.03</c:v>
                </c:pt>
                <c:pt idx="16">
                  <c:v>4281.34</c:v>
                </c:pt>
                <c:pt idx="17">
                  <c:v>4122.42</c:v>
                </c:pt>
                <c:pt idx="18">
                  <c:v>3971.37</c:v>
                </c:pt>
                <c:pt idx="19">
                  <c:v>3622.22</c:v>
                </c:pt>
                <c:pt idx="20">
                  <c:v>4392.6400000000003</c:v>
                </c:pt>
                <c:pt idx="21">
                  <c:v>3628.21</c:v>
                </c:pt>
                <c:pt idx="22">
                  <c:v>3899.19</c:v>
                </c:pt>
                <c:pt idx="23">
                  <c:v>3642.09</c:v>
                </c:pt>
                <c:pt idx="24">
                  <c:v>3641.54</c:v>
                </c:pt>
                <c:pt idx="25">
                  <c:v>4430.72</c:v>
                </c:pt>
                <c:pt idx="26">
                  <c:v>4656.43</c:v>
                </c:pt>
                <c:pt idx="27">
                  <c:v>5248.31</c:v>
                </c:pt>
                <c:pt idx="28">
                  <c:v>4478.05</c:v>
                </c:pt>
                <c:pt idx="29">
                  <c:v>3970.36</c:v>
                </c:pt>
                <c:pt idx="30">
                  <c:v>5897.61</c:v>
                </c:pt>
                <c:pt idx="31">
                  <c:v>4669.3599999999997</c:v>
                </c:pt>
                <c:pt idx="32">
                  <c:v>4490.78</c:v>
                </c:pt>
                <c:pt idx="33">
                  <c:v>3997.3</c:v>
                </c:pt>
                <c:pt idx="34">
                  <c:v>3749.44</c:v>
                </c:pt>
                <c:pt idx="35">
                  <c:v>3623.26</c:v>
                </c:pt>
                <c:pt idx="36">
                  <c:v>4767.67</c:v>
                </c:pt>
                <c:pt idx="37">
                  <c:v>4822.75</c:v>
                </c:pt>
                <c:pt idx="38">
                  <c:v>6587.46</c:v>
                </c:pt>
                <c:pt idx="39">
                  <c:v>4473.2700000000004</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4443.0600000000004</c:v>
                </c:pt>
                <c:pt idx="2">
                  <c:v>3529.99</c:v>
                </c:pt>
                <c:pt idx="3">
                  <c:v>4266.75</c:v>
                </c:pt>
                <c:pt idx="4">
                  <c:v>1907.79</c:v>
                </c:pt>
                <c:pt idx="5">
                  <c:v>1628.48</c:v>
                </c:pt>
                <c:pt idx="6">
                  <c:v>1465.69</c:v>
                </c:pt>
                <c:pt idx="7">
                  <c:v>1890.21</c:v>
                </c:pt>
                <c:pt idx="8">
                  <c:v>2250.38</c:v>
                </c:pt>
                <c:pt idx="9">
                  <c:v>1983.52</c:v>
                </c:pt>
                <c:pt idx="10">
                  <c:v>2429.7199999999998</c:v>
                </c:pt>
                <c:pt idx="11">
                  <c:v>2380.46</c:v>
                </c:pt>
                <c:pt idx="12">
                  <c:v>2816.98</c:v>
                </c:pt>
                <c:pt idx="13">
                  <c:v>2970.68</c:v>
                </c:pt>
                <c:pt idx="14">
                  <c:v>4037.5</c:v>
                </c:pt>
                <c:pt idx="15">
                  <c:v>3082.94</c:v>
                </c:pt>
                <c:pt idx="16">
                  <c:v>3456.35</c:v>
                </c:pt>
                <c:pt idx="17">
                  <c:v>3306.69</c:v>
                </c:pt>
                <c:pt idx="18">
                  <c:v>3168.26</c:v>
                </c:pt>
                <c:pt idx="19">
                  <c:v>2912.37</c:v>
                </c:pt>
                <c:pt idx="20">
                  <c:v>3624.46</c:v>
                </c:pt>
                <c:pt idx="21">
                  <c:v>2951.43</c:v>
                </c:pt>
                <c:pt idx="22">
                  <c:v>3023.12</c:v>
                </c:pt>
                <c:pt idx="23">
                  <c:v>2983.24</c:v>
                </c:pt>
                <c:pt idx="24">
                  <c:v>2911.81</c:v>
                </c:pt>
                <c:pt idx="25">
                  <c:v>3450.73</c:v>
                </c:pt>
                <c:pt idx="26">
                  <c:v>3540.54</c:v>
                </c:pt>
                <c:pt idx="27">
                  <c:v>3807.79</c:v>
                </c:pt>
                <c:pt idx="28">
                  <c:v>3555.5</c:v>
                </c:pt>
                <c:pt idx="29">
                  <c:v>3073.49</c:v>
                </c:pt>
                <c:pt idx="30">
                  <c:v>4643.43</c:v>
                </c:pt>
                <c:pt idx="31">
                  <c:v>3961.65</c:v>
                </c:pt>
                <c:pt idx="32">
                  <c:v>3489.39</c:v>
                </c:pt>
                <c:pt idx="33">
                  <c:v>2951.79</c:v>
                </c:pt>
                <c:pt idx="34">
                  <c:v>2807.17</c:v>
                </c:pt>
                <c:pt idx="35">
                  <c:v>2808.52</c:v>
                </c:pt>
                <c:pt idx="36">
                  <c:v>3550.63</c:v>
                </c:pt>
                <c:pt idx="37">
                  <c:v>3912.2</c:v>
                </c:pt>
                <c:pt idx="38">
                  <c:v>5639.12</c:v>
                </c:pt>
                <c:pt idx="39">
                  <c:v>3630.58</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851.12</c:v>
                </c:pt>
                <c:pt idx="2">
                  <c:v>871.05</c:v>
                </c:pt>
                <c:pt idx="3">
                  <c:v>744.32</c:v>
                </c:pt>
                <c:pt idx="4">
                  <c:v>622.28</c:v>
                </c:pt>
                <c:pt idx="5">
                  <c:v>494.95</c:v>
                </c:pt>
                <c:pt idx="6">
                  <c:v>508.5</c:v>
                </c:pt>
                <c:pt idx="7">
                  <c:v>402.43</c:v>
                </c:pt>
                <c:pt idx="8">
                  <c:v>571.61</c:v>
                </c:pt>
                <c:pt idx="9">
                  <c:v>500.79</c:v>
                </c:pt>
                <c:pt idx="10">
                  <c:v>611.69000000000005</c:v>
                </c:pt>
                <c:pt idx="11">
                  <c:v>437.72</c:v>
                </c:pt>
                <c:pt idx="12">
                  <c:v>878.28</c:v>
                </c:pt>
                <c:pt idx="13">
                  <c:v>912.1</c:v>
                </c:pt>
                <c:pt idx="14">
                  <c:v>961.6</c:v>
                </c:pt>
                <c:pt idx="15">
                  <c:v>679.09</c:v>
                </c:pt>
                <c:pt idx="16">
                  <c:v>824.99</c:v>
                </c:pt>
                <c:pt idx="17">
                  <c:v>815.74</c:v>
                </c:pt>
                <c:pt idx="18">
                  <c:v>803.11</c:v>
                </c:pt>
                <c:pt idx="19">
                  <c:v>709.85</c:v>
                </c:pt>
                <c:pt idx="20">
                  <c:v>768.18</c:v>
                </c:pt>
                <c:pt idx="21">
                  <c:v>676.79</c:v>
                </c:pt>
                <c:pt idx="22">
                  <c:v>876.07</c:v>
                </c:pt>
                <c:pt idx="23">
                  <c:v>658.84</c:v>
                </c:pt>
                <c:pt idx="24">
                  <c:v>729.73</c:v>
                </c:pt>
                <c:pt idx="25">
                  <c:v>979.99</c:v>
                </c:pt>
                <c:pt idx="26">
                  <c:v>1115.8900000000001</c:v>
                </c:pt>
                <c:pt idx="27">
                  <c:v>1440.52</c:v>
                </c:pt>
                <c:pt idx="28">
                  <c:v>922.55</c:v>
                </c:pt>
                <c:pt idx="29">
                  <c:v>896.87</c:v>
                </c:pt>
                <c:pt idx="30">
                  <c:v>1254.18</c:v>
                </c:pt>
                <c:pt idx="31">
                  <c:v>707.71</c:v>
                </c:pt>
                <c:pt idx="32">
                  <c:v>1001.39</c:v>
                </c:pt>
                <c:pt idx="33">
                  <c:v>1045.51</c:v>
                </c:pt>
                <c:pt idx="34">
                  <c:v>942.27</c:v>
                </c:pt>
                <c:pt idx="35">
                  <c:v>814.74</c:v>
                </c:pt>
                <c:pt idx="36">
                  <c:v>1217.04</c:v>
                </c:pt>
                <c:pt idx="37">
                  <c:v>910.54</c:v>
                </c:pt>
                <c:pt idx="38">
                  <c:v>948.34</c:v>
                </c:pt>
                <c:pt idx="39">
                  <c:v>842.69</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Sheet1!$A$2:$A$41</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Sheet1!$B$2:$B$41</c:f>
              <c:numCache>
                <c:formatCode>General</c:formatCode>
                <c:ptCount val="40"/>
                <c:pt idx="0">
                  <c:v>1990.7</c:v>
                </c:pt>
                <c:pt idx="1">
                  <c:v>1856.3</c:v>
                </c:pt>
                <c:pt idx="2">
                  <c:v>1745.9</c:v>
                </c:pt>
                <c:pt idx="3">
                  <c:v>1726.9</c:v>
                </c:pt>
                <c:pt idx="4">
                  <c:v>1506.1</c:v>
                </c:pt>
                <c:pt idx="5">
                  <c:v>1426.9</c:v>
                </c:pt>
                <c:pt idx="6">
                  <c:v>1243</c:v>
                </c:pt>
                <c:pt idx="7">
                  <c:v>1196.5999999999999</c:v>
                </c:pt>
                <c:pt idx="8">
                  <c:v>1176.7</c:v>
                </c:pt>
                <c:pt idx="9">
                  <c:v>1138.5999999999999</c:v>
                </c:pt>
                <c:pt idx="10">
                  <c:v>1227.5999999999999</c:v>
                </c:pt>
                <c:pt idx="11">
                  <c:v>1065.5999999999999</c:v>
                </c:pt>
                <c:pt idx="12">
                  <c:v>1372</c:v>
                </c:pt>
                <c:pt idx="13">
                  <c:v>1713.7</c:v>
                </c:pt>
                <c:pt idx="14">
                  <c:v>1896.7</c:v>
                </c:pt>
                <c:pt idx="15">
                  <c:v>1840.6</c:v>
                </c:pt>
                <c:pt idx="16">
                  <c:v>1727.9</c:v>
                </c:pt>
                <c:pt idx="17">
                  <c:v>1788.4</c:v>
                </c:pt>
                <c:pt idx="18">
                  <c:v>2039.8</c:v>
                </c:pt>
                <c:pt idx="19">
                  <c:v>1647</c:v>
                </c:pt>
                <c:pt idx="20">
                  <c:v>1661.9</c:v>
                </c:pt>
                <c:pt idx="21">
                  <c:v>1446.4</c:v>
                </c:pt>
                <c:pt idx="22">
                  <c:v>1555.4</c:v>
                </c:pt>
                <c:pt idx="23">
                  <c:v>1569.2</c:v>
                </c:pt>
                <c:pt idx="24">
                  <c:v>1389.1</c:v>
                </c:pt>
                <c:pt idx="25">
                  <c:v>1585.2</c:v>
                </c:pt>
                <c:pt idx="26">
                  <c:v>1666.6</c:v>
                </c:pt>
                <c:pt idx="27">
                  <c:v>2110.3000000000002</c:v>
                </c:pt>
                <c:pt idx="28">
                  <c:v>2183.9</c:v>
                </c:pt>
                <c:pt idx="29">
                  <c:v>2283.9</c:v>
                </c:pt>
                <c:pt idx="30">
                  <c:v>2404.3000000000002</c:v>
                </c:pt>
                <c:pt idx="31">
                  <c:v>2193.9</c:v>
                </c:pt>
                <c:pt idx="32">
                  <c:v>2216.6</c:v>
                </c:pt>
                <c:pt idx="33">
                  <c:v>2350.6</c:v>
                </c:pt>
                <c:pt idx="34">
                  <c:v>2256.8000000000002</c:v>
                </c:pt>
                <c:pt idx="35">
                  <c:v>1981.2</c:v>
                </c:pt>
                <c:pt idx="36">
                  <c:v>2072.8000000000002</c:v>
                </c:pt>
                <c:pt idx="37">
                  <c:v>2064.3000000000002</c:v>
                </c:pt>
                <c:pt idx="38">
                  <c:v>2065.3000000000002</c:v>
                </c:pt>
                <c:pt idx="39">
                  <c:v>1877</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Sheet1!$A$2:$A$41</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Sheet1!$C$2:$C$41</c:f>
              <c:numCache>
                <c:formatCode>General</c:formatCode>
                <c:ptCount val="40"/>
                <c:pt idx="0">
                  <c:v>11681.6</c:v>
                </c:pt>
                <c:pt idx="1">
                  <c:v>12544.7</c:v>
                </c:pt>
                <c:pt idx="2">
                  <c:v>12380.4</c:v>
                </c:pt>
                <c:pt idx="3">
                  <c:v>13400.5</c:v>
                </c:pt>
                <c:pt idx="4">
                  <c:v>11791.9</c:v>
                </c:pt>
                <c:pt idx="5">
                  <c:v>10519.7</c:v>
                </c:pt>
                <c:pt idx="6">
                  <c:v>9166.5</c:v>
                </c:pt>
                <c:pt idx="7">
                  <c:v>8881.7000000000007</c:v>
                </c:pt>
                <c:pt idx="8">
                  <c:v>7626.3</c:v>
                </c:pt>
                <c:pt idx="9">
                  <c:v>7328.5</c:v>
                </c:pt>
                <c:pt idx="10">
                  <c:v>7333</c:v>
                </c:pt>
                <c:pt idx="11">
                  <c:v>7258.2</c:v>
                </c:pt>
                <c:pt idx="12">
                  <c:v>6301.6</c:v>
                </c:pt>
                <c:pt idx="13">
                  <c:v>6331.2</c:v>
                </c:pt>
                <c:pt idx="14">
                  <c:v>7140.8</c:v>
                </c:pt>
                <c:pt idx="15">
                  <c:v>7515.3</c:v>
                </c:pt>
                <c:pt idx="16">
                  <c:v>7547.8</c:v>
                </c:pt>
                <c:pt idx="17">
                  <c:v>7647</c:v>
                </c:pt>
                <c:pt idx="18">
                  <c:v>7265.6</c:v>
                </c:pt>
                <c:pt idx="19">
                  <c:v>6967.4</c:v>
                </c:pt>
                <c:pt idx="20">
                  <c:v>7272.7</c:v>
                </c:pt>
                <c:pt idx="21">
                  <c:v>7536.3</c:v>
                </c:pt>
                <c:pt idx="22">
                  <c:v>7279.8</c:v>
                </c:pt>
                <c:pt idx="23">
                  <c:v>7314.1</c:v>
                </c:pt>
                <c:pt idx="24">
                  <c:v>6620.7</c:v>
                </c:pt>
                <c:pt idx="25">
                  <c:v>7192.2</c:v>
                </c:pt>
                <c:pt idx="26">
                  <c:v>7228.3</c:v>
                </c:pt>
                <c:pt idx="27">
                  <c:v>7821.6</c:v>
                </c:pt>
                <c:pt idx="28">
                  <c:v>7914.2</c:v>
                </c:pt>
                <c:pt idx="29">
                  <c:v>8136.7</c:v>
                </c:pt>
                <c:pt idx="30">
                  <c:v>9070.9</c:v>
                </c:pt>
                <c:pt idx="31">
                  <c:v>10073.5</c:v>
                </c:pt>
                <c:pt idx="32">
                  <c:v>10199.9</c:v>
                </c:pt>
                <c:pt idx="33">
                  <c:v>10377.700000000001</c:v>
                </c:pt>
                <c:pt idx="34">
                  <c:v>9431.4</c:v>
                </c:pt>
                <c:pt idx="35">
                  <c:v>9836</c:v>
                </c:pt>
                <c:pt idx="36">
                  <c:v>9810.7999999999993</c:v>
                </c:pt>
                <c:pt idx="37">
                  <c:v>10585.9</c:v>
                </c:pt>
                <c:pt idx="38">
                  <c:v>12358.2</c:v>
                </c:pt>
                <c:pt idx="39">
                  <c:v>12604.4</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152.66</c:v>
                </c:pt>
                <c:pt idx="2">
                  <c:v>141.16999999999999</c:v>
                </c:pt>
                <c:pt idx="3">
                  <c:v>129.68</c:v>
                </c:pt>
                <c:pt idx="4">
                  <c:v>123.28</c:v>
                </c:pt>
                <c:pt idx="5">
                  <c:v>116.88</c:v>
                </c:pt>
                <c:pt idx="6">
                  <c:v>108.38</c:v>
                </c:pt>
                <c:pt idx="7">
                  <c:v>99.89</c:v>
                </c:pt>
                <c:pt idx="8">
                  <c:v>103.49</c:v>
                </c:pt>
                <c:pt idx="9">
                  <c:v>107.09</c:v>
                </c:pt>
                <c:pt idx="10">
                  <c:v>110.1</c:v>
                </c:pt>
                <c:pt idx="11">
                  <c:v>113.12</c:v>
                </c:pt>
                <c:pt idx="12">
                  <c:v>154.94999999999999</c:v>
                </c:pt>
                <c:pt idx="13">
                  <c:v>182.73</c:v>
                </c:pt>
                <c:pt idx="14">
                  <c:v>154.65</c:v>
                </c:pt>
                <c:pt idx="15">
                  <c:v>160.12</c:v>
                </c:pt>
                <c:pt idx="16">
                  <c:v>202.09</c:v>
                </c:pt>
                <c:pt idx="17">
                  <c:v>207.35</c:v>
                </c:pt>
                <c:pt idx="18">
                  <c:v>243.32</c:v>
                </c:pt>
                <c:pt idx="19">
                  <c:v>151.9</c:v>
                </c:pt>
                <c:pt idx="20">
                  <c:v>170.12</c:v>
                </c:pt>
                <c:pt idx="21">
                  <c:v>193.34</c:v>
                </c:pt>
                <c:pt idx="22">
                  <c:v>172.9</c:v>
                </c:pt>
                <c:pt idx="23">
                  <c:v>160.19999999999999</c:v>
                </c:pt>
                <c:pt idx="24">
                  <c:v>202.81</c:v>
                </c:pt>
                <c:pt idx="25">
                  <c:v>206.89</c:v>
                </c:pt>
                <c:pt idx="26">
                  <c:v>201.74</c:v>
                </c:pt>
                <c:pt idx="27">
                  <c:v>152.80000000000001</c:v>
                </c:pt>
                <c:pt idx="28">
                  <c:v>245.37</c:v>
                </c:pt>
                <c:pt idx="29">
                  <c:v>209.33</c:v>
                </c:pt>
                <c:pt idx="30">
                  <c:v>237.4</c:v>
                </c:pt>
                <c:pt idx="31">
                  <c:v>168.39</c:v>
                </c:pt>
                <c:pt idx="32">
                  <c:v>211.25</c:v>
                </c:pt>
                <c:pt idx="33">
                  <c:v>234.13</c:v>
                </c:pt>
                <c:pt idx="34">
                  <c:v>225.28</c:v>
                </c:pt>
                <c:pt idx="35">
                  <c:v>259.47000000000003</c:v>
                </c:pt>
                <c:pt idx="36">
                  <c:v>237.38</c:v>
                </c:pt>
                <c:pt idx="37">
                  <c:v>256</c:v>
                </c:pt>
                <c:pt idx="38">
                  <c:v>239.23</c:v>
                </c:pt>
                <c:pt idx="39">
                  <c:v>199.42</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52.72</c:v>
                </c:pt>
                <c:pt idx="2">
                  <c:v>44.45</c:v>
                </c:pt>
                <c:pt idx="3">
                  <c:v>36.18</c:v>
                </c:pt>
                <c:pt idx="4">
                  <c:v>34.89</c:v>
                </c:pt>
                <c:pt idx="5">
                  <c:v>33.61</c:v>
                </c:pt>
                <c:pt idx="6">
                  <c:v>31.15</c:v>
                </c:pt>
                <c:pt idx="7">
                  <c:v>28.7</c:v>
                </c:pt>
                <c:pt idx="8">
                  <c:v>28.38</c:v>
                </c:pt>
                <c:pt idx="9">
                  <c:v>28.06</c:v>
                </c:pt>
                <c:pt idx="10">
                  <c:v>29.31</c:v>
                </c:pt>
                <c:pt idx="11">
                  <c:v>30.56</c:v>
                </c:pt>
                <c:pt idx="12">
                  <c:v>19.97</c:v>
                </c:pt>
                <c:pt idx="13">
                  <c:v>36.44</c:v>
                </c:pt>
                <c:pt idx="14">
                  <c:v>31.44</c:v>
                </c:pt>
                <c:pt idx="15">
                  <c:v>21.96</c:v>
                </c:pt>
                <c:pt idx="16">
                  <c:v>29.66</c:v>
                </c:pt>
                <c:pt idx="17">
                  <c:v>37.119999999999997</c:v>
                </c:pt>
                <c:pt idx="18">
                  <c:v>70.58</c:v>
                </c:pt>
                <c:pt idx="19">
                  <c:v>29.43</c:v>
                </c:pt>
                <c:pt idx="20">
                  <c:v>26.4</c:v>
                </c:pt>
                <c:pt idx="21">
                  <c:v>35.380000000000003</c:v>
                </c:pt>
                <c:pt idx="22">
                  <c:v>34.270000000000003</c:v>
                </c:pt>
                <c:pt idx="23">
                  <c:v>26.56</c:v>
                </c:pt>
                <c:pt idx="24">
                  <c:v>34.44</c:v>
                </c:pt>
                <c:pt idx="25">
                  <c:v>33.380000000000003</c:v>
                </c:pt>
                <c:pt idx="26">
                  <c:v>43.16</c:v>
                </c:pt>
                <c:pt idx="27">
                  <c:v>28.9</c:v>
                </c:pt>
                <c:pt idx="28">
                  <c:v>40.31</c:v>
                </c:pt>
                <c:pt idx="29">
                  <c:v>29.05</c:v>
                </c:pt>
                <c:pt idx="30">
                  <c:v>39.97</c:v>
                </c:pt>
                <c:pt idx="31">
                  <c:v>21.07</c:v>
                </c:pt>
                <c:pt idx="32">
                  <c:v>32.200000000000003</c:v>
                </c:pt>
                <c:pt idx="33">
                  <c:v>38.57</c:v>
                </c:pt>
                <c:pt idx="34">
                  <c:v>28.97</c:v>
                </c:pt>
                <c:pt idx="35">
                  <c:v>93.3</c:v>
                </c:pt>
                <c:pt idx="36">
                  <c:v>35.21</c:v>
                </c:pt>
                <c:pt idx="37">
                  <c:v>38.630000000000003</c:v>
                </c:pt>
                <c:pt idx="38">
                  <c:v>20.36</c:v>
                </c:pt>
                <c:pt idx="39">
                  <c:v>18.75</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99.94</c:v>
                </c:pt>
                <c:pt idx="2">
                  <c:v>96.72</c:v>
                </c:pt>
                <c:pt idx="3">
                  <c:v>93.5</c:v>
                </c:pt>
                <c:pt idx="4">
                  <c:v>88.39</c:v>
                </c:pt>
                <c:pt idx="5">
                  <c:v>83.27</c:v>
                </c:pt>
                <c:pt idx="6">
                  <c:v>77.23</c:v>
                </c:pt>
                <c:pt idx="7">
                  <c:v>71.19</c:v>
                </c:pt>
                <c:pt idx="8">
                  <c:v>75.12</c:v>
                </c:pt>
                <c:pt idx="9">
                  <c:v>79.040000000000006</c:v>
                </c:pt>
                <c:pt idx="10">
                  <c:v>80.8</c:v>
                </c:pt>
                <c:pt idx="11">
                  <c:v>82.56</c:v>
                </c:pt>
                <c:pt idx="12">
                  <c:v>134.97999999999999</c:v>
                </c:pt>
                <c:pt idx="13">
                  <c:v>146.28</c:v>
                </c:pt>
                <c:pt idx="14">
                  <c:v>123.21</c:v>
                </c:pt>
                <c:pt idx="15">
                  <c:v>138.16</c:v>
                </c:pt>
                <c:pt idx="16">
                  <c:v>172.42</c:v>
                </c:pt>
                <c:pt idx="17">
                  <c:v>170.23</c:v>
                </c:pt>
                <c:pt idx="18">
                  <c:v>172.74</c:v>
                </c:pt>
                <c:pt idx="19">
                  <c:v>122.47</c:v>
                </c:pt>
                <c:pt idx="20">
                  <c:v>143.72</c:v>
                </c:pt>
                <c:pt idx="21">
                  <c:v>157.96</c:v>
                </c:pt>
                <c:pt idx="22">
                  <c:v>138.63</c:v>
                </c:pt>
                <c:pt idx="23">
                  <c:v>133.63999999999999</c:v>
                </c:pt>
                <c:pt idx="24">
                  <c:v>168.37</c:v>
                </c:pt>
                <c:pt idx="25">
                  <c:v>173.5</c:v>
                </c:pt>
                <c:pt idx="26">
                  <c:v>158.58000000000001</c:v>
                </c:pt>
                <c:pt idx="27">
                  <c:v>123.9</c:v>
                </c:pt>
                <c:pt idx="28">
                  <c:v>205.06</c:v>
                </c:pt>
                <c:pt idx="29">
                  <c:v>180.28</c:v>
                </c:pt>
                <c:pt idx="30">
                  <c:v>197.43</c:v>
                </c:pt>
                <c:pt idx="31">
                  <c:v>147.32</c:v>
                </c:pt>
                <c:pt idx="32">
                  <c:v>179.06</c:v>
                </c:pt>
                <c:pt idx="33">
                  <c:v>195.56</c:v>
                </c:pt>
                <c:pt idx="34">
                  <c:v>196.31</c:v>
                </c:pt>
                <c:pt idx="35">
                  <c:v>166.17</c:v>
                </c:pt>
                <c:pt idx="36">
                  <c:v>202.17</c:v>
                </c:pt>
                <c:pt idx="37">
                  <c:v>217.37</c:v>
                </c:pt>
                <c:pt idx="38">
                  <c:v>218.87</c:v>
                </c:pt>
                <c:pt idx="39">
                  <c:v>180.67</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Sheet1!$A$2:$A$41</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Sheet1!$B$2:$B$41</c:f>
              <c:numCache>
                <c:formatCode>General</c:formatCode>
                <c:ptCount val="40"/>
                <c:pt idx="0">
                  <c:v>218.5</c:v>
                </c:pt>
                <c:pt idx="1">
                  <c:v>227.5</c:v>
                </c:pt>
                <c:pt idx="2">
                  <c:v>231.4</c:v>
                </c:pt>
                <c:pt idx="3">
                  <c:v>235.3</c:v>
                </c:pt>
                <c:pt idx="4">
                  <c:v>221</c:v>
                </c:pt>
                <c:pt idx="5">
                  <c:v>206.7</c:v>
                </c:pt>
                <c:pt idx="6">
                  <c:v>206.1</c:v>
                </c:pt>
                <c:pt idx="7">
                  <c:v>205.5</c:v>
                </c:pt>
                <c:pt idx="8">
                  <c:v>204.6</c:v>
                </c:pt>
                <c:pt idx="9">
                  <c:v>203.6</c:v>
                </c:pt>
                <c:pt idx="10">
                  <c:v>203.3</c:v>
                </c:pt>
                <c:pt idx="11">
                  <c:v>203</c:v>
                </c:pt>
                <c:pt idx="12">
                  <c:v>225.5</c:v>
                </c:pt>
                <c:pt idx="13">
                  <c:v>248</c:v>
                </c:pt>
                <c:pt idx="14">
                  <c:v>259.10000000000002</c:v>
                </c:pt>
                <c:pt idx="15">
                  <c:v>269.7</c:v>
                </c:pt>
                <c:pt idx="16">
                  <c:v>256</c:v>
                </c:pt>
                <c:pt idx="17">
                  <c:v>274.5</c:v>
                </c:pt>
                <c:pt idx="18">
                  <c:v>321.2</c:v>
                </c:pt>
                <c:pt idx="19">
                  <c:v>268.5</c:v>
                </c:pt>
                <c:pt idx="20">
                  <c:v>267.10000000000002</c:v>
                </c:pt>
                <c:pt idx="21">
                  <c:v>309.39999999999998</c:v>
                </c:pt>
                <c:pt idx="22">
                  <c:v>336.4</c:v>
                </c:pt>
                <c:pt idx="23">
                  <c:v>326.7</c:v>
                </c:pt>
                <c:pt idx="24">
                  <c:v>332.6</c:v>
                </c:pt>
                <c:pt idx="25">
                  <c:v>362.4</c:v>
                </c:pt>
                <c:pt idx="26">
                  <c:v>385.7</c:v>
                </c:pt>
                <c:pt idx="27">
                  <c:v>371.3</c:v>
                </c:pt>
                <c:pt idx="28">
                  <c:v>401.5</c:v>
                </c:pt>
                <c:pt idx="29">
                  <c:v>416.1</c:v>
                </c:pt>
                <c:pt idx="30">
                  <c:v>456.4</c:v>
                </c:pt>
                <c:pt idx="31">
                  <c:v>467.9</c:v>
                </c:pt>
                <c:pt idx="32">
                  <c:v>488</c:v>
                </c:pt>
                <c:pt idx="33">
                  <c:v>517.20000000000005</c:v>
                </c:pt>
                <c:pt idx="34">
                  <c:v>508.9</c:v>
                </c:pt>
                <c:pt idx="35">
                  <c:v>504</c:v>
                </c:pt>
                <c:pt idx="36">
                  <c:v>508.3</c:v>
                </c:pt>
                <c:pt idx="37">
                  <c:v>520.70000000000005</c:v>
                </c:pt>
                <c:pt idx="38">
                  <c:v>528.5</c:v>
                </c:pt>
                <c:pt idx="39">
                  <c:v>538.9</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Sheet1!$A$2:$A$41</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Sheet1!$C$2:$C$41</c:f>
              <c:numCache>
                <c:formatCode>0.0</c:formatCode>
                <c:ptCount val="40"/>
                <c:pt idx="0">
                  <c:v>289.5</c:v>
                </c:pt>
                <c:pt idx="1">
                  <c:v>293.10000000000002</c:v>
                </c:pt>
                <c:pt idx="2">
                  <c:v>272.60000000000002</c:v>
                </c:pt>
                <c:pt idx="3">
                  <c:v>252.2</c:v>
                </c:pt>
                <c:pt idx="4">
                  <c:v>206.9</c:v>
                </c:pt>
                <c:pt idx="5">
                  <c:v>161.69999999999999</c:v>
                </c:pt>
                <c:pt idx="6">
                  <c:v>149.80000000000001</c:v>
                </c:pt>
                <c:pt idx="7">
                  <c:v>137.80000000000001</c:v>
                </c:pt>
                <c:pt idx="8">
                  <c:v>126.8</c:v>
                </c:pt>
                <c:pt idx="9">
                  <c:v>115.7</c:v>
                </c:pt>
                <c:pt idx="10">
                  <c:v>126</c:v>
                </c:pt>
                <c:pt idx="11">
                  <c:v>136.19999999999999</c:v>
                </c:pt>
                <c:pt idx="12">
                  <c:v>119.4</c:v>
                </c:pt>
                <c:pt idx="13">
                  <c:v>125.5</c:v>
                </c:pt>
                <c:pt idx="14">
                  <c:v>123</c:v>
                </c:pt>
                <c:pt idx="15">
                  <c:v>111.3</c:v>
                </c:pt>
                <c:pt idx="16">
                  <c:v>101.8</c:v>
                </c:pt>
                <c:pt idx="17">
                  <c:v>104.8</c:v>
                </c:pt>
                <c:pt idx="18">
                  <c:v>118.7</c:v>
                </c:pt>
                <c:pt idx="19">
                  <c:v>95.8</c:v>
                </c:pt>
                <c:pt idx="20">
                  <c:v>87.3</c:v>
                </c:pt>
                <c:pt idx="21">
                  <c:v>94.9</c:v>
                </c:pt>
                <c:pt idx="22">
                  <c:v>106.2</c:v>
                </c:pt>
                <c:pt idx="23">
                  <c:v>91.7</c:v>
                </c:pt>
                <c:pt idx="24">
                  <c:v>97.1</c:v>
                </c:pt>
                <c:pt idx="25">
                  <c:v>98.2</c:v>
                </c:pt>
                <c:pt idx="26">
                  <c:v>102.5</c:v>
                </c:pt>
                <c:pt idx="27">
                  <c:v>99.9</c:v>
                </c:pt>
                <c:pt idx="28">
                  <c:v>102.7</c:v>
                </c:pt>
                <c:pt idx="29">
                  <c:v>93.3</c:v>
                </c:pt>
                <c:pt idx="30">
                  <c:v>92.8</c:v>
                </c:pt>
                <c:pt idx="31">
                  <c:v>91.1</c:v>
                </c:pt>
                <c:pt idx="32">
                  <c:v>82.9</c:v>
                </c:pt>
                <c:pt idx="33">
                  <c:v>91.2</c:v>
                </c:pt>
                <c:pt idx="34">
                  <c:v>88.2</c:v>
                </c:pt>
                <c:pt idx="35">
                  <c:v>140</c:v>
                </c:pt>
                <c:pt idx="36">
                  <c:v>138.5</c:v>
                </c:pt>
                <c:pt idx="37">
                  <c:v>154.5</c:v>
                </c:pt>
                <c:pt idx="38" formatCode="General">
                  <c:v>156.4</c:v>
                </c:pt>
                <c:pt idx="39" formatCode="General">
                  <c:v>148.5</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514.15</c:v>
                </c:pt>
                <c:pt idx="2">
                  <c:v>602.80999999999995</c:v>
                </c:pt>
                <c:pt idx="3">
                  <c:v>326.10000000000002</c:v>
                </c:pt>
                <c:pt idx="4">
                  <c:v>499.47</c:v>
                </c:pt>
                <c:pt idx="5">
                  <c:v>430.46</c:v>
                </c:pt>
                <c:pt idx="6">
                  <c:v>498.27</c:v>
                </c:pt>
                <c:pt idx="7">
                  <c:v>440.38</c:v>
                </c:pt>
                <c:pt idx="8">
                  <c:v>583.04999999999995</c:v>
                </c:pt>
                <c:pt idx="9">
                  <c:v>478.47</c:v>
                </c:pt>
                <c:pt idx="10">
                  <c:v>370.05</c:v>
                </c:pt>
                <c:pt idx="11">
                  <c:v>356.77</c:v>
                </c:pt>
                <c:pt idx="12">
                  <c:v>582.4</c:v>
                </c:pt>
                <c:pt idx="13">
                  <c:v>699.53</c:v>
                </c:pt>
                <c:pt idx="14">
                  <c:v>436.96</c:v>
                </c:pt>
                <c:pt idx="15">
                  <c:v>390.25</c:v>
                </c:pt>
                <c:pt idx="16">
                  <c:v>584.09</c:v>
                </c:pt>
                <c:pt idx="17">
                  <c:v>626.38</c:v>
                </c:pt>
                <c:pt idx="18">
                  <c:v>642.16999999999996</c:v>
                </c:pt>
                <c:pt idx="19">
                  <c:v>439.9</c:v>
                </c:pt>
                <c:pt idx="20">
                  <c:v>557.6</c:v>
                </c:pt>
                <c:pt idx="21">
                  <c:v>772.49</c:v>
                </c:pt>
                <c:pt idx="22">
                  <c:v>657.18</c:v>
                </c:pt>
                <c:pt idx="23">
                  <c:v>545.76</c:v>
                </c:pt>
                <c:pt idx="24">
                  <c:v>712.94</c:v>
                </c:pt>
                <c:pt idx="25">
                  <c:v>751.66</c:v>
                </c:pt>
                <c:pt idx="26">
                  <c:v>577.14</c:v>
                </c:pt>
                <c:pt idx="27">
                  <c:v>635.29999999999995</c:v>
                </c:pt>
                <c:pt idx="28">
                  <c:v>696.53</c:v>
                </c:pt>
                <c:pt idx="29">
                  <c:v>616.92999999999995</c:v>
                </c:pt>
                <c:pt idx="30">
                  <c:v>659.49</c:v>
                </c:pt>
                <c:pt idx="31">
                  <c:v>629.45000000000005</c:v>
                </c:pt>
                <c:pt idx="32">
                  <c:v>756.23</c:v>
                </c:pt>
                <c:pt idx="33">
                  <c:v>525.79</c:v>
                </c:pt>
                <c:pt idx="34">
                  <c:v>517.84</c:v>
                </c:pt>
                <c:pt idx="35">
                  <c:v>488.94</c:v>
                </c:pt>
                <c:pt idx="36">
                  <c:v>741.85</c:v>
                </c:pt>
                <c:pt idx="37">
                  <c:v>582.09</c:v>
                </c:pt>
                <c:pt idx="38">
                  <c:v>511.97</c:v>
                </c:pt>
                <c:pt idx="39">
                  <c:v>455.39</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6="http://schemas.microsoft.com/office/drawing/2014/chart" uri="{C3380CC4-5D6E-409C-BE32-E72D297353CC}">
                  <c16:uniqueId val="{0000001D-3231-44FD-A144-AD558A715BC4}"/>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37.700000000000003</c:v>
                </c:pt>
                <c:pt idx="1">
                  <c:v>11.7</c:v>
                </c:pt>
                <c:pt idx="2">
                  <c:v>11.2</c:v>
                </c:pt>
                <c:pt idx="3">
                  <c:v>15.1</c:v>
                </c:pt>
              </c:numCache>
            </c:numRef>
          </c:val>
          <c:extLst>
            <c:ext xmlns:c16="http://schemas.microsoft.com/office/drawing/2014/chart" uri="{C3380CC4-5D6E-409C-BE32-E72D297353CC}">
              <c16:uniqueId val="{0000001C-3231-44FD-A144-AD558A715B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Sheet1!$A$2:$A$41</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Sheet1!$B$2:$B$41</c:f>
              <c:numCache>
                <c:formatCode>General</c:formatCode>
                <c:ptCount val="40"/>
                <c:pt idx="0">
                  <c:v>951.7</c:v>
                </c:pt>
                <c:pt idx="1">
                  <c:v>991.4</c:v>
                </c:pt>
                <c:pt idx="2">
                  <c:v>1124.8</c:v>
                </c:pt>
                <c:pt idx="3">
                  <c:v>1040.2</c:v>
                </c:pt>
                <c:pt idx="4">
                  <c:v>1014.4</c:v>
                </c:pt>
                <c:pt idx="5">
                  <c:v>1003.4</c:v>
                </c:pt>
                <c:pt idx="6">
                  <c:v>1036.7</c:v>
                </c:pt>
                <c:pt idx="7">
                  <c:v>1080.9000000000001</c:v>
                </c:pt>
                <c:pt idx="8">
                  <c:v>1171</c:v>
                </c:pt>
                <c:pt idx="9">
                  <c:v>1193.8</c:v>
                </c:pt>
                <c:pt idx="10">
                  <c:v>1073</c:v>
                </c:pt>
                <c:pt idx="11">
                  <c:v>1052.5999999999999</c:v>
                </c:pt>
                <c:pt idx="12">
                  <c:v>1118.8</c:v>
                </c:pt>
                <c:pt idx="13">
                  <c:v>1357.3</c:v>
                </c:pt>
                <c:pt idx="14">
                  <c:v>1322.8</c:v>
                </c:pt>
                <c:pt idx="15">
                  <c:v>1278.7</c:v>
                </c:pt>
                <c:pt idx="16">
                  <c:v>1341.9</c:v>
                </c:pt>
                <c:pt idx="17">
                  <c:v>1463.3</c:v>
                </c:pt>
                <c:pt idx="18">
                  <c:v>1605.5</c:v>
                </c:pt>
                <c:pt idx="19">
                  <c:v>1546.8</c:v>
                </c:pt>
                <c:pt idx="20">
                  <c:v>1481.2</c:v>
                </c:pt>
                <c:pt idx="21">
                  <c:v>1503.5</c:v>
                </c:pt>
                <c:pt idx="22">
                  <c:v>1532.6</c:v>
                </c:pt>
                <c:pt idx="23">
                  <c:v>1491.1</c:v>
                </c:pt>
                <c:pt idx="24">
                  <c:v>1460.9</c:v>
                </c:pt>
                <c:pt idx="25">
                  <c:v>1539.4</c:v>
                </c:pt>
                <c:pt idx="26">
                  <c:v>1514.5</c:v>
                </c:pt>
                <c:pt idx="27">
                  <c:v>1588.3</c:v>
                </c:pt>
                <c:pt idx="28">
                  <c:v>1646.5</c:v>
                </c:pt>
                <c:pt idx="29">
                  <c:v>1653.3</c:v>
                </c:pt>
                <c:pt idx="30">
                  <c:v>1607.8</c:v>
                </c:pt>
                <c:pt idx="31">
                  <c:v>1714.6</c:v>
                </c:pt>
                <c:pt idx="32">
                  <c:v>1805.9</c:v>
                </c:pt>
                <c:pt idx="33">
                  <c:v>1697.2</c:v>
                </c:pt>
                <c:pt idx="34">
                  <c:v>1628.7</c:v>
                </c:pt>
                <c:pt idx="35">
                  <c:v>1613.2</c:v>
                </c:pt>
                <c:pt idx="36">
                  <c:v>1691.6</c:v>
                </c:pt>
                <c:pt idx="37">
                  <c:v>1679.1</c:v>
                </c:pt>
                <c:pt idx="38">
                  <c:v>1588.6</c:v>
                </c:pt>
                <c:pt idx="39">
                  <c:v>1527.6</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strRef>
              <c:f>Sheet1!$A$2:$A$11</c:f>
              <c:strCache>
                <c:ptCount val="10"/>
                <c:pt idx="0">
                  <c:v>2008</c:v>
                </c:pt>
                <c:pt idx="1">
                  <c:v>2009</c:v>
                </c:pt>
                <c:pt idx="2">
                  <c:v>2010</c:v>
                </c:pt>
                <c:pt idx="3">
                  <c:v>2011</c:v>
                </c:pt>
                <c:pt idx="4">
                  <c:v>2012</c:v>
                </c:pt>
                <c:pt idx="5">
                  <c:v>2013</c:v>
                </c:pt>
                <c:pt idx="6">
                  <c:v>2014</c:v>
                </c:pt>
                <c:pt idx="7">
                  <c:v>2015</c:v>
                </c:pt>
                <c:pt idx="8">
                  <c:v>2016</c:v>
                </c:pt>
                <c:pt idx="9">
                  <c:v>2017 (30.9.)</c:v>
                </c:pt>
              </c:strCache>
            </c:strRef>
          </c:cat>
          <c:val>
            <c:numRef>
              <c:f>Sheet1!$B$2:$B$11</c:f>
              <c:numCache>
                <c:formatCode>#,##0</c:formatCode>
                <c:ptCount val="10"/>
                <c:pt idx="0">
                  <c:v>326300</c:v>
                </c:pt>
                <c:pt idx="1">
                  <c:v>299000</c:v>
                </c:pt>
                <c:pt idx="2">
                  <c:v>283899.99999999994</c:v>
                </c:pt>
                <c:pt idx="3">
                  <c:v>289800</c:v>
                </c:pt>
                <c:pt idx="4">
                  <c:v>296300</c:v>
                </c:pt>
                <c:pt idx="5">
                  <c:v>290100</c:v>
                </c:pt>
                <c:pt idx="6">
                  <c:v>287400</c:v>
                </c:pt>
                <c:pt idx="7">
                  <c:v>288900</c:v>
                </c:pt>
                <c:pt idx="8">
                  <c:v>290100</c:v>
                </c:pt>
                <c:pt idx="9">
                  <c:v>298030.8797790595</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strRef>
              <c:f>Sheet1!$A$2:$A$11</c:f>
              <c:strCache>
                <c:ptCount val="10"/>
                <c:pt idx="0">
                  <c:v>2008</c:v>
                </c:pt>
                <c:pt idx="1">
                  <c:v>2009</c:v>
                </c:pt>
                <c:pt idx="2">
                  <c:v>2010</c:v>
                </c:pt>
                <c:pt idx="3">
                  <c:v>2011</c:v>
                </c:pt>
                <c:pt idx="4">
                  <c:v>2012</c:v>
                </c:pt>
                <c:pt idx="5">
                  <c:v>2013</c:v>
                </c:pt>
                <c:pt idx="6">
                  <c:v>2014</c:v>
                </c:pt>
                <c:pt idx="7">
                  <c:v>2015</c:v>
                </c:pt>
                <c:pt idx="8">
                  <c:v>2016</c:v>
                </c:pt>
                <c:pt idx="9">
                  <c:v>2017 (30.9.)</c:v>
                </c:pt>
              </c:strCache>
            </c:strRef>
          </c:cat>
          <c:val>
            <c:numRef>
              <c:f>Sheet1!$C$2:$C$11</c:f>
              <c:numCache>
                <c:formatCode>#,##0</c:formatCode>
                <c:ptCount val="10"/>
                <c:pt idx="0">
                  <c:v>297345</c:v>
                </c:pt>
                <c:pt idx="1">
                  <c:v>284683</c:v>
                </c:pt>
                <c:pt idx="2">
                  <c:v>304473</c:v>
                </c:pt>
                <c:pt idx="3">
                  <c:v>327105</c:v>
                </c:pt>
                <c:pt idx="4">
                  <c:v>302967</c:v>
                </c:pt>
                <c:pt idx="5">
                  <c:v>287327</c:v>
                </c:pt>
                <c:pt idx="6">
                  <c:v>273143</c:v>
                </c:pt>
                <c:pt idx="7">
                  <c:v>255440.5</c:v>
                </c:pt>
                <c:pt idx="8">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C00000"/>
            </a:solidFill>
            <a:ln>
              <a:noFill/>
            </a:ln>
            <a:effectLst/>
          </c:spPr>
          <c:invertIfNegative val="0"/>
          <c:cat>
            <c:strRef>
              <c:f>Taul1!$A$2:$A$14</c:f>
              <c:strCache>
                <c:ptCount val="13"/>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strCache>
            </c:strRef>
          </c:cat>
          <c:val>
            <c:numRef>
              <c:f>Taul1!$B$2:$B$14</c:f>
              <c:numCache>
                <c:formatCode>General</c:formatCode>
                <c:ptCount val="13"/>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pt idx="12">
                  <c:v>1906</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00B050"/>
            </a:solidFill>
            <a:ln>
              <a:noFill/>
            </a:ln>
            <a:effectLst/>
          </c:spPr>
          <c:invertIfNegative val="0"/>
          <c:cat>
            <c:strRef>
              <c:f>Taul1!$A$2:$A$14</c:f>
              <c:strCache>
                <c:ptCount val="13"/>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strCache>
            </c:strRef>
          </c:cat>
          <c:val>
            <c:numRef>
              <c:f>Taul1!$C$2:$C$14</c:f>
              <c:numCache>
                <c:formatCode>#,##0</c:formatCode>
                <c:ptCount val="13"/>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pt idx="12" formatCode="General">
                  <c:v>10900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0.00</c:formatCode>
                <c:ptCount val="6"/>
                <c:pt idx="0">
                  <c:v>23.75</c:v>
                </c:pt>
                <c:pt idx="1">
                  <c:v>4.3499999999999996</c:v>
                </c:pt>
                <c:pt idx="2">
                  <c:v>4.8899999999999997</c:v>
                </c:pt>
                <c:pt idx="3">
                  <c:v>1.28</c:v>
                </c:pt>
                <c:pt idx="4">
                  <c:v>11.13</c:v>
                </c:pt>
                <c:pt idx="5">
                  <c:v>2.1</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Sheet1!$C$2:$C$7</c:f>
              <c:numCache>
                <c:formatCode>0.00</c:formatCode>
                <c:ptCount val="6"/>
                <c:pt idx="0">
                  <c:v>17.2</c:v>
                </c:pt>
                <c:pt idx="1">
                  <c:v>1.1399999999999999</c:v>
                </c:pt>
                <c:pt idx="2">
                  <c:v>1.22</c:v>
                </c:pt>
                <c:pt idx="3">
                  <c:v>5.56</c:v>
                </c:pt>
                <c:pt idx="4">
                  <c:v>5.86</c:v>
                </c:pt>
                <c:pt idx="5">
                  <c:v>3.42</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00" sourceLinked="1"/>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c:formatCode>
                <c:ptCount val="6"/>
                <c:pt idx="0">
                  <c:v>150900</c:v>
                </c:pt>
                <c:pt idx="1">
                  <c:v>39200</c:v>
                </c:pt>
                <c:pt idx="2">
                  <c:v>34200</c:v>
                </c:pt>
                <c:pt idx="3">
                  <c:v>4500</c:v>
                </c:pt>
                <c:pt idx="4">
                  <c:v>68800</c:v>
                </c:pt>
                <c:pt idx="5">
                  <c:v>4200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Taul1!$A$2:$A$121</c:f>
              <c:numCache>
                <c:formatCode>General</c:formatCode>
                <c:ptCount val="120"/>
                <c:pt idx="0">
                  <c:v>2008</c:v>
                </c:pt>
                <c:pt idx="12">
                  <c:v>2009</c:v>
                </c:pt>
                <c:pt idx="24">
                  <c:v>2010</c:v>
                </c:pt>
                <c:pt idx="36">
                  <c:v>2011</c:v>
                </c:pt>
                <c:pt idx="48">
                  <c:v>2012</c:v>
                </c:pt>
                <c:pt idx="60">
                  <c:v>2013</c:v>
                </c:pt>
                <c:pt idx="72">
                  <c:v>2014</c:v>
                </c:pt>
                <c:pt idx="84">
                  <c:v>2015</c:v>
                </c:pt>
                <c:pt idx="96">
                  <c:v>2016</c:v>
                </c:pt>
                <c:pt idx="108">
                  <c:v>2017</c:v>
                </c:pt>
              </c:numCache>
            </c:numRef>
          </c:cat>
          <c:val>
            <c:numRef>
              <c:f>Taul1!$B$2:$B$121</c:f>
              <c:numCache>
                <c:formatCode>General</c:formatCode>
                <c:ptCount val="120"/>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4632.1940000000004</c:v>
                </c:pt>
                <c:pt idx="109">
                  <c:v>4373.26</c:v>
                </c:pt>
                <c:pt idx="110">
                  <c:v>5456.3429999999998</c:v>
                </c:pt>
                <c:pt idx="111">
                  <c:v>4556.8329999999996</c:v>
                </c:pt>
                <c:pt idx="112">
                  <c:v>5589.9620000000004</c:v>
                </c:pt>
                <c:pt idx="113">
                  <c:v>5124.2250000000004</c:v>
                </c:pt>
                <c:pt idx="114">
                  <c:v>4717.7</c:v>
                </c:pt>
                <c:pt idx="115">
                  <c:v>4723.3630000000003</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Taul1!$B$2:$B$6</c:f>
              <c:numCache>
                <c:formatCode>General</c:formatCode>
                <c:ptCount val="5"/>
                <c:pt idx="0">
                  <c:v>12.917</c:v>
                </c:pt>
                <c:pt idx="1">
                  <c:v>12.484999999999999</c:v>
                </c:pt>
                <c:pt idx="2">
                  <c:v>12.426</c:v>
                </c:pt>
                <c:pt idx="3">
                  <c:v>12.510999999999999</c:v>
                </c:pt>
                <c:pt idx="4">
                  <c:v>13.553000000000001</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Taul1!$C$2:$C$6</c:f>
              <c:numCache>
                <c:formatCode>General</c:formatCode>
                <c:ptCount val="5"/>
                <c:pt idx="0">
                  <c:v>8.5210000000000008</c:v>
                </c:pt>
                <c:pt idx="1">
                  <c:v>9.8350000000000009</c:v>
                </c:pt>
                <c:pt idx="2">
                  <c:v>9.77</c:v>
                </c:pt>
                <c:pt idx="3">
                  <c:v>8.6240000000000006</c:v>
                </c:pt>
                <c:pt idx="4">
                  <c:v>8.9600000000000009</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tuotantokyky (tuotanto, jos kapasiteetti täyskäytössä),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105.3495774</c:v>
                </c:pt>
                <c:pt idx="5">
                  <c:v>105.7041984</c:v>
                </c:pt>
                <c:pt idx="6">
                  <c:v>106.89042259999999</c:v>
                </c:pt>
                <c:pt idx="7">
                  <c:v>104.65039470000001</c:v>
                </c:pt>
                <c:pt idx="8">
                  <c:v>100.7756619</c:v>
                </c:pt>
                <c:pt idx="9">
                  <c:v>104.5423681</c:v>
                </c:pt>
                <c:pt idx="10">
                  <c:v>105.7452183</c:v>
                </c:pt>
                <c:pt idx="11">
                  <c:v>104.67984629999999</c:v>
                </c:pt>
                <c:pt idx="12">
                  <c:v>102.5693608</c:v>
                </c:pt>
                <c:pt idx="13">
                  <c:v>99.966189310000004</c:v>
                </c:pt>
                <c:pt idx="14">
                  <c:v>104.5231994</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96.464184419999995</c:v>
                </c:pt>
                <c:pt idx="28">
                  <c:v>95.286594480000005</c:v>
                </c:pt>
                <c:pt idx="29">
                  <c:v>93.888620329999995</c:v>
                </c:pt>
                <c:pt idx="30">
                  <c:v>96.232818719999997</c:v>
                </c:pt>
                <c:pt idx="31">
                  <c:v>95.024491789999999</c:v>
                </c:pt>
                <c:pt idx="32">
                  <c:v>94.509339850000003</c:v>
                </c:pt>
                <c:pt idx="33">
                  <c:v>94.14896263</c:v>
                </c:pt>
                <c:pt idx="34">
                  <c:v>98.363758300000001</c:v>
                </c:pt>
                <c:pt idx="35">
                  <c:v>96.399301429999994</c:v>
                </c:pt>
                <c:pt idx="36">
                  <c:v>94.919594829999994</c:v>
                </c:pt>
                <c:pt idx="37">
                  <c:v>96.727013619999994</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80.670630000000003</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85.560599999999994</c:v>
                </c:pt>
                <c:pt idx="14">
                  <c:v>85.560599999999994</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79.860290000000006</c:v>
                </c:pt>
                <c:pt idx="28">
                  <c:v>79.497029999999995</c:v>
                </c:pt>
                <c:pt idx="29">
                  <c:v>78.854349999999997</c:v>
                </c:pt>
                <c:pt idx="30">
                  <c:v>78.994060000000005</c:v>
                </c:pt>
                <c:pt idx="31">
                  <c:v>79.55292</c:v>
                </c:pt>
                <c:pt idx="32">
                  <c:v>79.385260000000002</c:v>
                </c:pt>
                <c:pt idx="33">
                  <c:v>80.698570000000004</c:v>
                </c:pt>
                <c:pt idx="34">
                  <c:v>81.536850000000001</c:v>
                </c:pt>
                <c:pt idx="35">
                  <c:v>81.788330000000002</c:v>
                </c:pt>
                <c:pt idx="36">
                  <c:v>81.900099999999995</c:v>
                </c:pt>
                <c:pt idx="37">
                  <c:v>83.269300000000001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84.1</c:v>
                </c:pt>
                <c:pt idx="37">
                  <c:v>83.83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c:v>
                </c:pt>
              </c:strCache>
            </c:strRef>
          </c:tx>
          <c:spPr>
            <a:ln w="5080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105.3495774</c:v>
                </c:pt>
                <c:pt idx="5">
                  <c:v>105.7041984</c:v>
                </c:pt>
                <c:pt idx="6">
                  <c:v>106.89042259999999</c:v>
                </c:pt>
                <c:pt idx="7">
                  <c:v>104.65039470000001</c:v>
                </c:pt>
                <c:pt idx="8">
                  <c:v>100.7756619</c:v>
                </c:pt>
                <c:pt idx="9">
                  <c:v>104.5423681</c:v>
                </c:pt>
                <c:pt idx="10">
                  <c:v>105.7452183</c:v>
                </c:pt>
                <c:pt idx="11">
                  <c:v>104.67984629999999</c:v>
                </c:pt>
                <c:pt idx="12">
                  <c:v>102.5693608</c:v>
                </c:pt>
                <c:pt idx="13">
                  <c:v>99.966189310000004</c:v>
                </c:pt>
                <c:pt idx="14">
                  <c:v>104.5231994</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96.464184419999995</c:v>
                </c:pt>
                <c:pt idx="28">
                  <c:v>95.286594480000005</c:v>
                </c:pt>
                <c:pt idx="29">
                  <c:v>93.888620329999995</c:v>
                </c:pt>
                <c:pt idx="30">
                  <c:v>96.232818719999997</c:v>
                </c:pt>
                <c:pt idx="31">
                  <c:v>95.024491789999999</c:v>
                </c:pt>
                <c:pt idx="32">
                  <c:v>94.509339850000003</c:v>
                </c:pt>
                <c:pt idx="33">
                  <c:v>94.14896263</c:v>
                </c:pt>
                <c:pt idx="34">
                  <c:v>98.363758300000001</c:v>
                </c:pt>
                <c:pt idx="35">
                  <c:v>96.399301429999994</c:v>
                </c:pt>
                <c:pt idx="36">
                  <c:v>94.919594829999994</c:v>
                </c:pt>
                <c:pt idx="37">
                  <c:v>96.727013619999994</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c:v>
                </c:pt>
              </c:strCache>
            </c:strRef>
          </c:tx>
          <c:spPr>
            <a:ln w="5080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80.670630000000003</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85.560599999999994</c:v>
                </c:pt>
                <c:pt idx="14">
                  <c:v>85.560599999999994</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79.860290000000006</c:v>
                </c:pt>
                <c:pt idx="28">
                  <c:v>79.497029999999995</c:v>
                </c:pt>
                <c:pt idx="29">
                  <c:v>78.854349999999997</c:v>
                </c:pt>
                <c:pt idx="30">
                  <c:v>78.994060000000005</c:v>
                </c:pt>
                <c:pt idx="31">
                  <c:v>79.55292</c:v>
                </c:pt>
                <c:pt idx="32">
                  <c:v>79.385260000000002</c:v>
                </c:pt>
                <c:pt idx="33">
                  <c:v>80.698570000000004</c:v>
                </c:pt>
                <c:pt idx="34">
                  <c:v>81.536850000000001</c:v>
                </c:pt>
                <c:pt idx="35">
                  <c:v>81.788330000000002</c:v>
                </c:pt>
                <c:pt idx="36">
                  <c:v>81.900099999999995</c:v>
                </c:pt>
                <c:pt idx="37">
                  <c:v>83.269300000000001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smooth val="0"/>
        <c:axId val="410357024"/>
        <c:axId val="410357416"/>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spPr>
        <a:noFill/>
        <a:ln w="13275">
          <a:solidFill>
            <a:schemeClr val="tx1"/>
          </a:solidFill>
          <a:prstDash val="solid"/>
        </a:ln>
      </c:spPr>
    </c:plotArea>
    <c:legend>
      <c:legendPos val="r"/>
      <c:layout>
        <c:manualLayout>
          <c:xMode val="edge"/>
          <c:yMode val="edge"/>
          <c:x val="0.71320159327416643"/>
          <c:y val="0.38317051099907729"/>
          <c:w val="0.28679840672583351"/>
          <c:h val="0.59557359889049122"/>
        </c:manualLayout>
      </c:layout>
      <c:overlay val="0"/>
      <c:spPr>
        <a:solidFill>
          <a:schemeClr val="bg1"/>
        </a:solidFill>
        <a:ln w="26550">
          <a:noFill/>
        </a:ln>
      </c:spPr>
      <c:txPr>
        <a:bodyPr/>
        <a:lstStyle/>
        <a:p>
          <a:pPr>
            <a:defRPr sz="1050" b="1"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2016</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1865277210806854"/>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5.484988790615726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fi-FI">
                        <a:solidFill>
                          <a:schemeClr val="accent1"/>
                        </a:solidFill>
                      </a:rPr>
                      <a:pPr/>
                      <a:t>[LUOKAN NIMI]</a:t>
                    </a:fld>
                    <a:r>
                      <a:rPr lang="fi-FI" baseline="0" dirty="0">
                        <a:solidFill>
                          <a:schemeClr val="accent1"/>
                        </a:solidFill>
                      </a:rPr>
                      <a:t>, </a:t>
                    </a:r>
                    <a:fld id="{A2F5BE64-087A-4BFC-849B-E96EAEDA1836}"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8849616725004695"/>
                  <c:y val="3.2128867743100906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1486585434810563E-2"/>
                  <c:y val="-6.5487362104352492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Värimetallit</c:v>
                </c:pt>
                <c:pt idx="6">
                  <c:v>Tietoliikennelaitteet</c:v>
                </c:pt>
                <c:pt idx="7">
                  <c:v>Autot ja autonosat</c:v>
                </c:pt>
                <c:pt idx="8">
                  <c:v>Koneteollisuuden palvelut</c:v>
                </c:pt>
                <c:pt idx="9">
                  <c:v>Lääkintäkojeet ja laitteet</c:v>
                </c:pt>
                <c:pt idx="10">
                  <c:v>Metallituotteet</c:v>
                </c:pt>
                <c:pt idx="11">
                  <c:v>Laivat, veneet ja muut ajoneuvot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6.9</c:v>
                </c:pt>
                <c:pt idx="1">
                  <c:v>5.5</c:v>
                </c:pt>
                <c:pt idx="2">
                  <c:v>3.6</c:v>
                </c:pt>
                <c:pt idx="3">
                  <c:v>3.7</c:v>
                </c:pt>
                <c:pt idx="4">
                  <c:v>3.4</c:v>
                </c:pt>
                <c:pt idx="5">
                  <c:v>2.6</c:v>
                </c:pt>
                <c:pt idx="6">
                  <c:v>2.4</c:v>
                </c:pt>
                <c:pt idx="7">
                  <c:v>2.2000000000000002</c:v>
                </c:pt>
                <c:pt idx="8">
                  <c:v>2</c:v>
                </c:pt>
                <c:pt idx="9">
                  <c:v>1.6</c:v>
                </c:pt>
                <c:pt idx="10">
                  <c:v>1.2</c:v>
                </c:pt>
                <c:pt idx="11">
                  <c:v>1.1000000000000001</c:v>
                </c:pt>
                <c:pt idx="12">
                  <c:v>0.9</c:v>
                </c:pt>
                <c:pt idx="13">
                  <c:v>0.3</c:v>
                </c:pt>
                <c:pt idx="14">
                  <c:v>0.2</c:v>
                </c:pt>
                <c:pt idx="15">
                  <c:v>7</c:v>
                </c:pt>
                <c:pt idx="16">
                  <c:v>2.6</c:v>
                </c:pt>
                <c:pt idx="17">
                  <c:v>1.8</c:v>
                </c:pt>
                <c:pt idx="18">
                  <c:v>0.4</c:v>
                </c:pt>
                <c:pt idx="19">
                  <c:v>3.8</c:v>
                </c:pt>
                <c:pt idx="20">
                  <c:v>3.1</c:v>
                </c:pt>
                <c:pt idx="21">
                  <c:v>2.4</c:v>
                </c:pt>
                <c:pt idx="22">
                  <c:v>1</c:v>
                </c:pt>
                <c:pt idx="23">
                  <c:v>0.9</c:v>
                </c:pt>
                <c:pt idx="24">
                  <c:v>15.1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70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Taul1!$B$2:$B$12</c:f>
              <c:numCache>
                <c:formatCode>General</c:formatCode>
                <c:ptCount val="11"/>
                <c:pt idx="0">
                  <c:v>48.3</c:v>
                </c:pt>
                <c:pt idx="1">
                  <c:v>54.8</c:v>
                </c:pt>
                <c:pt idx="2">
                  <c:v>54.8</c:v>
                </c:pt>
                <c:pt idx="3">
                  <c:v>54.4</c:v>
                </c:pt>
                <c:pt idx="4">
                  <c:v>56.2</c:v>
                </c:pt>
                <c:pt idx="5">
                  <c:v>57.5</c:v>
                </c:pt>
                <c:pt idx="6">
                  <c:v>58.1</c:v>
                </c:pt>
                <c:pt idx="7">
                  <c:v>57</c:v>
                </c:pt>
                <c:pt idx="8">
                  <c:v>56.1</c:v>
                </c:pt>
                <c:pt idx="9">
                  <c:v>55.1</c:v>
                </c:pt>
                <c:pt idx="10">
                  <c:v>54.2</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Taul1!$C$2:$C$12</c:f>
              <c:numCache>
                <c:formatCode>General</c:formatCode>
                <c:ptCount val="11"/>
                <c:pt idx="0">
                  <c:v>50.4</c:v>
                </c:pt>
                <c:pt idx="1">
                  <c:v>56.5</c:v>
                </c:pt>
                <c:pt idx="2">
                  <c:v>56.7</c:v>
                </c:pt>
                <c:pt idx="3">
                  <c:v>56.4</c:v>
                </c:pt>
                <c:pt idx="4">
                  <c:v>58</c:v>
                </c:pt>
                <c:pt idx="5">
                  <c:v>55.8</c:v>
                </c:pt>
                <c:pt idx="6">
                  <c:v>55.3</c:v>
                </c:pt>
                <c:pt idx="7">
                  <c:v>54.8</c:v>
                </c:pt>
                <c:pt idx="8">
                  <c:v>53.6</c:v>
                </c:pt>
                <c:pt idx="9">
                  <c:v>53.3</c:v>
                </c:pt>
                <c:pt idx="10">
                  <c:v>52.8</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Taul1!$D$2:$D$12</c:f>
              <c:numCache>
                <c:formatCode>General</c:formatCode>
                <c:ptCount val="11"/>
                <c:pt idx="0">
                  <c:v>50.4</c:v>
                </c:pt>
                <c:pt idx="1">
                  <c:v>53.1</c:v>
                </c:pt>
                <c:pt idx="2">
                  <c:v>51.3</c:v>
                </c:pt>
                <c:pt idx="3">
                  <c:v>50.7</c:v>
                </c:pt>
                <c:pt idx="4">
                  <c:v>51.7</c:v>
                </c:pt>
                <c:pt idx="5">
                  <c:v>52.3</c:v>
                </c:pt>
                <c:pt idx="6">
                  <c:v>51.4</c:v>
                </c:pt>
                <c:pt idx="7">
                  <c:v>50.2</c:v>
                </c:pt>
                <c:pt idx="8">
                  <c:v>50.1</c:v>
                </c:pt>
                <c:pt idx="9">
                  <c:v>49.8</c:v>
                </c:pt>
                <c:pt idx="10">
                  <c:v>49.6</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Taul1!$E$2:$E$12</c:f>
              <c:numCache>
                <c:formatCode>General</c:formatCode>
                <c:ptCount val="11"/>
                <c:pt idx="0">
                  <c:v>43.6</c:v>
                </c:pt>
                <c:pt idx="1">
                  <c:v>47.6</c:v>
                </c:pt>
                <c:pt idx="2">
                  <c:v>47.4</c:v>
                </c:pt>
                <c:pt idx="3">
                  <c:v>44.8</c:v>
                </c:pt>
                <c:pt idx="4">
                  <c:v>44.3</c:v>
                </c:pt>
                <c:pt idx="5">
                  <c:v>44.6</c:v>
                </c:pt>
                <c:pt idx="6">
                  <c:v>44.3</c:v>
                </c:pt>
                <c:pt idx="7">
                  <c:v>44</c:v>
                </c:pt>
                <c:pt idx="8">
                  <c:v>44.4</c:v>
                </c:pt>
                <c:pt idx="9">
                  <c:v>44.5</c:v>
                </c:pt>
                <c:pt idx="10">
                  <c:v>44.5</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Taul1!$B$2:$B$13</c:f>
              <c:numCache>
                <c:formatCode>0</c:formatCode>
                <c:ptCount val="12"/>
                <c:pt idx="0">
                  <c:v>4</c:v>
                </c:pt>
                <c:pt idx="1">
                  <c:v>13</c:v>
                </c:pt>
                <c:pt idx="2">
                  <c:v>3</c:v>
                </c:pt>
                <c:pt idx="3">
                  <c:v>6</c:v>
                </c:pt>
                <c:pt idx="4">
                  <c:v>11</c:v>
                </c:pt>
                <c:pt idx="5">
                  <c:v>14</c:v>
                </c:pt>
                <c:pt idx="6">
                  <c:v>5</c:v>
                </c:pt>
                <c:pt idx="7">
                  <c:v>20</c:v>
                </c:pt>
                <c:pt idx="8">
                  <c:v>7</c:v>
                </c:pt>
                <c:pt idx="9">
                  <c:v>15</c:v>
                </c:pt>
                <c:pt idx="10">
                  <c:v>6</c:v>
                </c:pt>
                <c:pt idx="11">
                  <c:v>23</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Taul1!$C$2:$C$13</c:f>
              <c:numCache>
                <c:formatCode>0</c:formatCode>
                <c:ptCount val="12"/>
                <c:pt idx="0">
                  <c:v>7</c:v>
                </c:pt>
                <c:pt idx="1">
                  <c:v>6</c:v>
                </c:pt>
                <c:pt idx="2">
                  <c:v>8</c:v>
                </c:pt>
                <c:pt idx="3">
                  <c:v>10</c:v>
                </c:pt>
                <c:pt idx="4">
                  <c:v>9</c:v>
                </c:pt>
                <c:pt idx="5">
                  <c:v>8</c:v>
                </c:pt>
                <c:pt idx="6">
                  <c:v>9</c:v>
                </c:pt>
                <c:pt idx="7">
                  <c:v>10</c:v>
                </c:pt>
                <c:pt idx="8">
                  <c:v>15</c:v>
                </c:pt>
                <c:pt idx="9">
                  <c:v>11</c:v>
                </c:pt>
                <c:pt idx="10">
                  <c:v>19</c:v>
                </c:pt>
                <c:pt idx="11">
                  <c:v>17</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Taul1!$D$2:$D$13</c:f>
              <c:numCache>
                <c:formatCode>0</c:formatCode>
                <c:ptCount val="12"/>
                <c:pt idx="0">
                  <c:v>14</c:v>
                </c:pt>
                <c:pt idx="1">
                  <c:v>9</c:v>
                </c:pt>
                <c:pt idx="2">
                  <c:v>20</c:v>
                </c:pt>
                <c:pt idx="3">
                  <c:v>20</c:v>
                </c:pt>
                <c:pt idx="4">
                  <c:v>16</c:v>
                </c:pt>
                <c:pt idx="5">
                  <c:v>14</c:v>
                </c:pt>
                <c:pt idx="6">
                  <c:v>22</c:v>
                </c:pt>
                <c:pt idx="7">
                  <c:v>15</c:v>
                </c:pt>
                <c:pt idx="8">
                  <c:v>24</c:v>
                </c:pt>
                <c:pt idx="9">
                  <c:v>24</c:v>
                </c:pt>
                <c:pt idx="10">
                  <c:v>29</c:v>
                </c:pt>
                <c:pt idx="11">
                  <c:v>33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Taul1!$E$2:$E$13</c:f>
              <c:numCache>
                <c:formatCode>0</c:formatCode>
                <c:ptCount val="12"/>
                <c:pt idx="0">
                  <c:v>75</c:v>
                </c:pt>
                <c:pt idx="1">
                  <c:v>72</c:v>
                </c:pt>
                <c:pt idx="2">
                  <c:v>69</c:v>
                </c:pt>
                <c:pt idx="3">
                  <c:v>65</c:v>
                </c:pt>
                <c:pt idx="4">
                  <c:v>64</c:v>
                </c:pt>
                <c:pt idx="5">
                  <c:v>64</c:v>
                </c:pt>
                <c:pt idx="6">
                  <c:v>63</c:v>
                </c:pt>
                <c:pt idx="7">
                  <c:v>55</c:v>
                </c:pt>
                <c:pt idx="8">
                  <c:v>54</c:v>
                </c:pt>
                <c:pt idx="9">
                  <c:v>50</c:v>
                </c:pt>
                <c:pt idx="10">
                  <c:v>46</c:v>
                </c:pt>
                <c:pt idx="11">
                  <c:v>28</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chemeClr val="tx2"/>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0.86250000000000004</c:v>
                </c:pt>
                <c:pt idx="1">
                  <c:v>0.84299999999999997</c:v>
                </c:pt>
                <c:pt idx="2">
                  <c:v>0.85120000000000007</c:v>
                </c:pt>
                <c:pt idx="3">
                  <c:v>0.87599999999999989</c:v>
                </c:pt>
                <c:pt idx="4">
                  <c:v>0.87970000000000004</c:v>
                </c:pt>
                <c:pt idx="5">
                  <c:v>0.88319999999999999</c:v>
                </c:pt>
                <c:pt idx="6">
                  <c:v>0.88340000000000007</c:v>
                </c:pt>
                <c:pt idx="7">
                  <c:v>0.86909999999999998</c:v>
                </c:pt>
                <c:pt idx="8">
                  <c:v>0.87239999999999995</c:v>
                </c:pt>
                <c:pt idx="9">
                  <c:v>0.87599999999999989</c:v>
                </c:pt>
                <c:pt idx="10">
                  <c:v>0.86900000000000011</c:v>
                </c:pt>
                <c:pt idx="11">
                  <c:v>0.86250000000000004</c:v>
                </c:pt>
                <c:pt idx="12">
                  <c:v>0.90170000000000006</c:v>
                </c:pt>
                <c:pt idx="13">
                  <c:v>0.90249999999999997</c:v>
                </c:pt>
                <c:pt idx="14">
                  <c:v>0.90049999999999997</c:v>
                </c:pt>
                <c:pt idx="15">
                  <c:v>0.89439999999999997</c:v>
                </c:pt>
                <c:pt idx="16">
                  <c:v>0.87419999999999998</c:v>
                </c:pt>
                <c:pt idx="17">
                  <c:v>0.87</c:v>
                </c:pt>
                <c:pt idx="18">
                  <c:v>0.86959999999999993</c:v>
                </c:pt>
                <c:pt idx="19">
                  <c:v>0.87890000000000001</c:v>
                </c:pt>
                <c:pt idx="20">
                  <c:v>0.86080000000000001</c:v>
                </c:pt>
                <c:pt idx="21">
                  <c:v>0.85589999999999999</c:v>
                </c:pt>
                <c:pt idx="22">
                  <c:v>0.86849999999999994</c:v>
                </c:pt>
                <c:pt idx="23">
                  <c:v>0.87139999999999995</c:v>
                </c:pt>
                <c:pt idx="24">
                  <c:v>0.84959999999999991</c:v>
                </c:pt>
                <c:pt idx="25">
                  <c:v>0.86459999999999992</c:v>
                </c:pt>
                <c:pt idx="26">
                  <c:v>0.8640000000000001</c:v>
                </c:pt>
                <c:pt idx="27">
                  <c:v>0.86099999999999999</c:v>
                </c:pt>
                <c:pt idx="28">
                  <c:v>0.87</c:v>
                </c:pt>
                <c:pt idx="29">
                  <c:v>0.86699999999999999</c:v>
                </c:pt>
                <c:pt idx="30">
                  <c:v>0.86799999999999999</c:v>
                </c:pt>
                <c:pt idx="31">
                  <c:v>0.86099999999999999</c:v>
                </c:pt>
                <c:pt idx="32">
                  <c:v>0.871</c:v>
                </c:pt>
                <c:pt idx="33">
                  <c:v>0.86499999999999999</c:v>
                </c:pt>
                <c:pt idx="34">
                  <c:v>0.86299999999999999</c:v>
                </c:pt>
                <c:pt idx="35">
                  <c:v>0.86</c:v>
                </c:pt>
                <c:pt idx="36">
                  <c:v>0.85970000000000002</c:v>
                </c:pt>
                <c:pt idx="37">
                  <c:v>0.86499999999999999</c:v>
                </c:pt>
                <c:pt idx="38">
                  <c:v>0.86199999999999999</c:v>
                </c:pt>
                <c:pt idx="39">
                  <c:v>0.85499999999999998</c:v>
                </c:pt>
                <c:pt idx="40">
                  <c:v>0.85209999999999997</c:v>
                </c:pt>
                <c:pt idx="41">
                  <c:v>0.85440000000000005</c:v>
                </c:pt>
                <c:pt idx="42">
                  <c:v>0.85880000000000001</c:v>
                </c:pt>
                <c:pt idx="43">
                  <c:v>0.84699999999999998</c:v>
                </c:pt>
                <c:pt idx="44">
                  <c:v>0.84299999999999997</c:v>
                </c:pt>
                <c:pt idx="45">
                  <c:v>0.84299999999999997</c:v>
                </c:pt>
                <c:pt idx="46">
                  <c:v>0.84399999999999997</c:v>
                </c:pt>
                <c:pt idx="47">
                  <c:v>0.83040000000000003</c:v>
                </c:pt>
                <c:pt idx="48">
                  <c:v>0.8458</c:v>
                </c:pt>
                <c:pt idx="49">
                  <c:v>0.84240000000000004</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7.3800000000000004E-2</c:v>
                </c:pt>
                <c:pt idx="1">
                  <c:v>8.2500000000000004E-2</c:v>
                </c:pt>
                <c:pt idx="2">
                  <c:v>7.6700000000000004E-2</c:v>
                </c:pt>
                <c:pt idx="3">
                  <c:v>7.6399999999999996E-2</c:v>
                </c:pt>
                <c:pt idx="4">
                  <c:v>7.5700000000000003E-2</c:v>
                </c:pt>
                <c:pt idx="5">
                  <c:v>7.3800000000000004E-2</c:v>
                </c:pt>
                <c:pt idx="6">
                  <c:v>7.4499999999999997E-2</c:v>
                </c:pt>
                <c:pt idx="7">
                  <c:v>8.0299999999999996E-2</c:v>
                </c:pt>
                <c:pt idx="8">
                  <c:v>7.980000000000001E-2</c:v>
                </c:pt>
                <c:pt idx="9">
                  <c:v>7.5300000000000006E-2</c:v>
                </c:pt>
                <c:pt idx="10">
                  <c:v>8.1699999999999995E-2</c:v>
                </c:pt>
                <c:pt idx="11">
                  <c:v>8.3900000000000002E-2</c:v>
                </c:pt>
                <c:pt idx="12">
                  <c:v>6.3E-2</c:v>
                </c:pt>
                <c:pt idx="13">
                  <c:v>6.1200000000000004E-2</c:v>
                </c:pt>
                <c:pt idx="14">
                  <c:v>6.3600000000000004E-2</c:v>
                </c:pt>
                <c:pt idx="15">
                  <c:v>6.6299999999999998E-2</c:v>
                </c:pt>
                <c:pt idx="16">
                  <c:v>8.3800000000000013E-2</c:v>
                </c:pt>
                <c:pt idx="17">
                  <c:v>8.4900000000000003E-2</c:v>
                </c:pt>
                <c:pt idx="18">
                  <c:v>8.3299999999999999E-2</c:v>
                </c:pt>
                <c:pt idx="19">
                  <c:v>7.9199999999999993E-2</c:v>
                </c:pt>
                <c:pt idx="20">
                  <c:v>9.1199999999999989E-2</c:v>
                </c:pt>
                <c:pt idx="21">
                  <c:v>9.9199999999999997E-2</c:v>
                </c:pt>
                <c:pt idx="22">
                  <c:v>8.5299999999999987E-2</c:v>
                </c:pt>
                <c:pt idx="23">
                  <c:v>7.85E-2</c:v>
                </c:pt>
                <c:pt idx="24">
                  <c:v>8.6999999999999994E-2</c:v>
                </c:pt>
                <c:pt idx="25">
                  <c:v>8.5800000000000001E-2</c:v>
                </c:pt>
                <c:pt idx="26">
                  <c:v>8.8800000000000004E-2</c:v>
                </c:pt>
                <c:pt idx="27">
                  <c:v>8.6300000000000002E-2</c:v>
                </c:pt>
                <c:pt idx="28">
                  <c:v>8.5900000000000004E-2</c:v>
                </c:pt>
                <c:pt idx="29">
                  <c:v>8.72E-2</c:v>
                </c:pt>
                <c:pt idx="30">
                  <c:v>8.7899999999999992E-2</c:v>
                </c:pt>
                <c:pt idx="31">
                  <c:v>9.1899999999999996E-2</c:v>
                </c:pt>
                <c:pt idx="32">
                  <c:v>8.48E-2</c:v>
                </c:pt>
                <c:pt idx="33">
                  <c:v>8.900000000000001E-2</c:v>
                </c:pt>
                <c:pt idx="34">
                  <c:v>8.9200000000000002E-2</c:v>
                </c:pt>
                <c:pt idx="35">
                  <c:v>9.2799999999999994E-2</c:v>
                </c:pt>
                <c:pt idx="36">
                  <c:v>8.929999999999999E-2</c:v>
                </c:pt>
                <c:pt idx="37">
                  <c:v>8.6400000000000005E-2</c:v>
                </c:pt>
                <c:pt idx="38">
                  <c:v>8.8400000000000006E-2</c:v>
                </c:pt>
                <c:pt idx="39">
                  <c:v>9.2100000000000001E-2</c:v>
                </c:pt>
                <c:pt idx="40">
                  <c:v>9.1800000000000007E-2</c:v>
                </c:pt>
                <c:pt idx="41">
                  <c:v>8.9099999999999999E-2</c:v>
                </c:pt>
                <c:pt idx="42">
                  <c:v>8.6699999999999999E-2</c:v>
                </c:pt>
                <c:pt idx="43">
                  <c:v>9.64E-2</c:v>
                </c:pt>
                <c:pt idx="44">
                  <c:v>9.7100000000000006E-2</c:v>
                </c:pt>
                <c:pt idx="45">
                  <c:v>0.1009</c:v>
                </c:pt>
                <c:pt idx="46">
                  <c:v>0.10199999999999999</c:v>
                </c:pt>
                <c:pt idx="47">
                  <c:v>0.11230999999999999</c:v>
                </c:pt>
                <c:pt idx="48">
                  <c:v>0.1043</c:v>
                </c:pt>
                <c:pt idx="49">
                  <c:v>0.1069</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3.2799999999999996E-2</c:v>
                </c:pt>
                <c:pt idx="1">
                  <c:v>3.7900000000000003E-2</c:v>
                </c:pt>
                <c:pt idx="2">
                  <c:v>3.44E-2</c:v>
                </c:pt>
                <c:pt idx="3">
                  <c:v>3.4799999999999998E-2</c:v>
                </c:pt>
                <c:pt idx="4">
                  <c:v>3.2400000000000005E-2</c:v>
                </c:pt>
                <c:pt idx="5">
                  <c:v>3.0899999999999997E-2</c:v>
                </c:pt>
                <c:pt idx="6">
                  <c:v>0.03</c:v>
                </c:pt>
                <c:pt idx="7">
                  <c:v>3.7200000000000004E-2</c:v>
                </c:pt>
                <c:pt idx="8">
                  <c:v>3.5799999999999998E-2</c:v>
                </c:pt>
                <c:pt idx="9">
                  <c:v>3.7400000000000003E-2</c:v>
                </c:pt>
                <c:pt idx="10">
                  <c:v>3.7499999999999999E-2</c:v>
                </c:pt>
                <c:pt idx="11">
                  <c:v>4.1900000000000007E-2</c:v>
                </c:pt>
                <c:pt idx="12">
                  <c:v>2.98E-2</c:v>
                </c:pt>
                <c:pt idx="13">
                  <c:v>3.0699999999999998E-2</c:v>
                </c:pt>
                <c:pt idx="14">
                  <c:v>3.0099999999999998E-2</c:v>
                </c:pt>
                <c:pt idx="15">
                  <c:v>3.2599999999999997E-2</c:v>
                </c:pt>
                <c:pt idx="16">
                  <c:v>3.3599999999999998E-2</c:v>
                </c:pt>
                <c:pt idx="17">
                  <c:v>3.4700000000000002E-2</c:v>
                </c:pt>
                <c:pt idx="18">
                  <c:v>3.7499999999999999E-2</c:v>
                </c:pt>
                <c:pt idx="19">
                  <c:v>3.2500000000000001E-2</c:v>
                </c:pt>
                <c:pt idx="20">
                  <c:v>3.7999999999999999E-2</c:v>
                </c:pt>
                <c:pt idx="21">
                  <c:v>3.3599999999999998E-2</c:v>
                </c:pt>
                <c:pt idx="22">
                  <c:v>3.49E-2</c:v>
                </c:pt>
                <c:pt idx="23">
                  <c:v>3.8900000000000004E-2</c:v>
                </c:pt>
                <c:pt idx="24">
                  <c:v>4.6600000000000003E-2</c:v>
                </c:pt>
                <c:pt idx="25">
                  <c:v>3.85E-2</c:v>
                </c:pt>
                <c:pt idx="26">
                  <c:v>3.6699999999999997E-2</c:v>
                </c:pt>
                <c:pt idx="27">
                  <c:v>4.0399999999999998E-2</c:v>
                </c:pt>
                <c:pt idx="28">
                  <c:v>3.3500000000000002E-2</c:v>
                </c:pt>
                <c:pt idx="29">
                  <c:v>3.56E-2</c:v>
                </c:pt>
                <c:pt idx="30">
                  <c:v>3.4200000000000001E-2</c:v>
                </c:pt>
                <c:pt idx="31">
                  <c:v>3.5499999999999997E-2</c:v>
                </c:pt>
                <c:pt idx="32">
                  <c:v>3.2300000000000002E-2</c:v>
                </c:pt>
                <c:pt idx="33">
                  <c:v>3.4099999999999998E-2</c:v>
                </c:pt>
                <c:pt idx="34">
                  <c:v>3.5699999999999996E-2</c:v>
                </c:pt>
                <c:pt idx="35">
                  <c:v>3.5799999999999998E-2</c:v>
                </c:pt>
                <c:pt idx="36">
                  <c:v>3.5799999999999998E-2</c:v>
                </c:pt>
                <c:pt idx="37">
                  <c:v>3.5000000000000003E-2</c:v>
                </c:pt>
                <c:pt idx="38">
                  <c:v>3.5200000000000002E-2</c:v>
                </c:pt>
                <c:pt idx="39">
                  <c:v>3.61E-2</c:v>
                </c:pt>
                <c:pt idx="40">
                  <c:v>4.0599999999999997E-2</c:v>
                </c:pt>
                <c:pt idx="41">
                  <c:v>4.2099999999999999E-2</c:v>
                </c:pt>
                <c:pt idx="42">
                  <c:v>3.8399999999999997E-2</c:v>
                </c:pt>
                <c:pt idx="43">
                  <c:v>4.2099999999999999E-2</c:v>
                </c:pt>
                <c:pt idx="44">
                  <c:v>4.2299999999999997E-2</c:v>
                </c:pt>
                <c:pt idx="45">
                  <c:v>3.9899999999999998E-2</c:v>
                </c:pt>
                <c:pt idx="46">
                  <c:v>4.1000000000000002E-2</c:v>
                </c:pt>
                <c:pt idx="47">
                  <c:v>4.3400000000000001E-2</c:v>
                </c:pt>
                <c:pt idx="48">
                  <c:v>3.9100000000000003E-2</c:v>
                </c:pt>
                <c:pt idx="49">
                  <c:v>3.9199999999999999E-2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3.0899999999999997E-2</c:v>
                </c:pt>
                <c:pt idx="1">
                  <c:v>3.6699999999999997E-2</c:v>
                </c:pt>
                <c:pt idx="2">
                  <c:v>3.7699999999999997E-2</c:v>
                </c:pt>
                <c:pt idx="3">
                  <c:v>1.2800000000000001E-2</c:v>
                </c:pt>
                <c:pt idx="4">
                  <c:v>1.21E-2</c:v>
                </c:pt>
                <c:pt idx="5">
                  <c:v>1.2E-2</c:v>
                </c:pt>
                <c:pt idx="6">
                  <c:v>1.2E-2</c:v>
                </c:pt>
                <c:pt idx="7">
                  <c:v>1.34E-2</c:v>
                </c:pt>
                <c:pt idx="8">
                  <c:v>1.1899999999999999E-2</c:v>
                </c:pt>
                <c:pt idx="9">
                  <c:v>1.1299999999999999E-2</c:v>
                </c:pt>
                <c:pt idx="10">
                  <c:v>1.18E-2</c:v>
                </c:pt>
                <c:pt idx="11">
                  <c:v>1.1599999999999999E-2</c:v>
                </c:pt>
                <c:pt idx="12">
                  <c:v>5.5000000000000005E-3</c:v>
                </c:pt>
                <c:pt idx="13">
                  <c:v>5.6000000000000008E-3</c:v>
                </c:pt>
                <c:pt idx="14">
                  <c:v>5.7999999999999996E-3</c:v>
                </c:pt>
                <c:pt idx="15">
                  <c:v>6.7000000000000002E-3</c:v>
                </c:pt>
                <c:pt idx="16">
                  <c:v>8.3999999999999995E-3</c:v>
                </c:pt>
                <c:pt idx="17">
                  <c:v>1.04E-2</c:v>
                </c:pt>
                <c:pt idx="18">
                  <c:v>9.5999999999999992E-3</c:v>
                </c:pt>
                <c:pt idx="19">
                  <c:v>9.3999999999999986E-3</c:v>
                </c:pt>
                <c:pt idx="20">
                  <c:v>1.01E-2</c:v>
                </c:pt>
                <c:pt idx="21">
                  <c:v>1.1299999999999999E-2</c:v>
                </c:pt>
                <c:pt idx="22">
                  <c:v>1.1299999999999999E-2</c:v>
                </c:pt>
                <c:pt idx="23">
                  <c:v>1.1299999999999999E-2</c:v>
                </c:pt>
                <c:pt idx="24">
                  <c:v>1.6799999999999999E-2</c:v>
                </c:pt>
                <c:pt idx="25">
                  <c:v>1.11E-2</c:v>
                </c:pt>
                <c:pt idx="26">
                  <c:v>1.0500000000000001E-2</c:v>
                </c:pt>
                <c:pt idx="27">
                  <c:v>1.18E-2</c:v>
                </c:pt>
                <c:pt idx="28">
                  <c:v>1.01E-2</c:v>
                </c:pt>
                <c:pt idx="29">
                  <c:v>1.0800000000000001E-2</c:v>
                </c:pt>
                <c:pt idx="30">
                  <c:v>1.01E-2</c:v>
                </c:pt>
                <c:pt idx="31">
                  <c:v>1.1899999999999999E-2</c:v>
                </c:pt>
                <c:pt idx="32">
                  <c:v>1.23E-2</c:v>
                </c:pt>
                <c:pt idx="33">
                  <c:v>1.1699999999999999E-2</c:v>
                </c:pt>
                <c:pt idx="34">
                  <c:v>1.123E-2</c:v>
                </c:pt>
                <c:pt idx="35">
                  <c:v>1.1399999999999999E-2</c:v>
                </c:pt>
                <c:pt idx="36">
                  <c:v>1.5100000000000001E-2</c:v>
                </c:pt>
                <c:pt idx="37">
                  <c:v>1.35E-2</c:v>
                </c:pt>
                <c:pt idx="38">
                  <c:v>1.4800000000000001E-2</c:v>
                </c:pt>
                <c:pt idx="39">
                  <c:v>1.6899999999999998E-2</c:v>
                </c:pt>
                <c:pt idx="40">
                  <c:v>1.55E-2</c:v>
                </c:pt>
                <c:pt idx="41">
                  <c:v>1.44E-2</c:v>
                </c:pt>
                <c:pt idx="42">
                  <c:v>1.61E-2</c:v>
                </c:pt>
                <c:pt idx="43">
                  <c:v>1.44E-2</c:v>
                </c:pt>
                <c:pt idx="44">
                  <c:v>1.7600000000000001E-2</c:v>
                </c:pt>
                <c:pt idx="45">
                  <c:v>1.6199999999999999E-2</c:v>
                </c:pt>
                <c:pt idx="46">
                  <c:v>1.2999999999999999E-2</c:v>
                </c:pt>
                <c:pt idx="47">
                  <c:v>1.3899999999999999E-2</c:v>
                </c:pt>
                <c:pt idx="48">
                  <c:v>1.0800000000000001E-2</c:v>
                </c:pt>
                <c:pt idx="49">
                  <c:v>1.15E-2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82.090999999999994</c:v>
                </c:pt>
                <c:pt idx="1">
                  <c:v>87.320999999999998</c:v>
                </c:pt>
                <c:pt idx="2">
                  <c:v>65.661000000000001</c:v>
                </c:pt>
                <c:pt idx="3">
                  <c:v>72.366</c:v>
                </c:pt>
                <c:pt idx="4">
                  <c:v>77.093000000000004</c:v>
                </c:pt>
                <c:pt idx="5">
                  <c:v>78.881</c:v>
                </c:pt>
                <c:pt idx="6">
                  <c:v>78.924000000000007</c:v>
                </c:pt>
                <c:pt idx="7">
                  <c:v>77.38</c:v>
                </c:pt>
                <c:pt idx="8">
                  <c:v>76.578999999999994</c:v>
                </c:pt>
                <c:pt idx="9">
                  <c:v>75.813000000000002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75.813000000000002</c:v>
                </c:pt>
                <c:pt idx="10">
                  <c:v>76.983000000000004</c:v>
                </c:pt>
                <c:pt idx="11">
                  <c:v>78.153000000000006</c:v>
                </c:pt>
                <c:pt idx="12">
                  <c:v>79.313000000000002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0"/>
          <c:min val="6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64.852999999999994</c:v>
                </c:pt>
                <c:pt idx="1">
                  <c:v>65.349999999999994</c:v>
                </c:pt>
                <c:pt idx="2">
                  <c:v>45.627000000000002</c:v>
                </c:pt>
                <c:pt idx="3">
                  <c:v>51.47</c:v>
                </c:pt>
                <c:pt idx="4">
                  <c:v>55.655000000000001</c:v>
                </c:pt>
                <c:pt idx="5">
                  <c:v>56.561</c:v>
                </c:pt>
                <c:pt idx="6">
                  <c:v>56.728000000000002</c:v>
                </c:pt>
                <c:pt idx="7">
                  <c:v>56.244999999999997</c:v>
                </c:pt>
                <c:pt idx="8">
                  <c:v>54.064999999999998</c:v>
                </c:pt>
                <c:pt idx="9">
                  <c:v>52.984000000000002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52.984000000000002</c:v>
                </c:pt>
                <c:pt idx="10">
                  <c:v>54.154000000000003</c:v>
                </c:pt>
                <c:pt idx="11">
                  <c:v>55.323999999999998</c:v>
                </c:pt>
                <c:pt idx="12">
                  <c:v>56.484000000000002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4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25.4</c:v>
                </c:pt>
                <c:pt idx="1">
                  <c:v>11.3</c:v>
                </c:pt>
                <c:pt idx="2">
                  <c:v>10.199999999999999</c:v>
                </c:pt>
                <c:pt idx="3">
                  <c:v>5.8</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2005=100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c:v>
                </c:pt>
              </c:strCache>
            </c:strRef>
          </c:tx>
          <c:spPr>
            <a:ln w="50800" cap="rnd">
              <a:solidFill>
                <a:srgbClr val="FF0000"/>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100</c:v>
                </c:pt>
                <c:pt idx="1">
                  <c:v>109.5</c:v>
                </c:pt>
                <c:pt idx="2">
                  <c:v>120.669</c:v>
                </c:pt>
                <c:pt idx="3">
                  <c:v>125.3751</c:v>
                </c:pt>
                <c:pt idx="4">
                  <c:v>106.3181</c:v>
                </c:pt>
                <c:pt idx="5">
                  <c:v>109.9329</c:v>
                </c:pt>
                <c:pt idx="6">
                  <c:v>117.8481</c:v>
                </c:pt>
                <c:pt idx="7">
                  <c:v>121.3835</c:v>
                </c:pt>
                <c:pt idx="8">
                  <c:v>122.3546</c:v>
                </c:pt>
                <c:pt idx="9">
                  <c:v>127.61579999999999</c:v>
                </c:pt>
                <c:pt idx="10">
                  <c:v>135.27279999999999</c:v>
                </c:pt>
                <c:pt idx="11">
                  <c:v>136.89599999999999</c:v>
                </c:pt>
                <c:pt idx="12">
                  <c:v>138.53880000000001</c:v>
                </c:pt>
                <c:pt idx="13">
                  <c:v>140.89400000000001</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USA</c:v>
                </c:pt>
              </c:strCache>
            </c:strRef>
          </c:tx>
          <c:spPr>
            <a:ln w="50800" cap="rnd">
              <a:solidFill>
                <a:schemeClr val="accent3"/>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100</c:v>
                </c:pt>
                <c:pt idx="1">
                  <c:v>107.1</c:v>
                </c:pt>
                <c:pt idx="2">
                  <c:v>113.41889999999999</c:v>
                </c:pt>
                <c:pt idx="3">
                  <c:v>112.625</c:v>
                </c:pt>
                <c:pt idx="4">
                  <c:v>95.05547</c:v>
                </c:pt>
                <c:pt idx="5">
                  <c:v>97.43186</c:v>
                </c:pt>
                <c:pt idx="6">
                  <c:v>104.9341</c:v>
                </c:pt>
                <c:pt idx="7">
                  <c:v>114.37820000000001</c:v>
                </c:pt>
                <c:pt idx="8">
                  <c:v>118.3814</c:v>
                </c:pt>
                <c:pt idx="9">
                  <c:v>125.4843</c:v>
                </c:pt>
                <c:pt idx="10">
                  <c:v>128.11949999999999</c:v>
                </c:pt>
                <c:pt idx="11">
                  <c:v>127.4789</c:v>
                </c:pt>
                <c:pt idx="12">
                  <c:v>133.08789999999999</c:v>
                </c:pt>
                <c:pt idx="13">
                  <c:v>138.8107</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Alankomaat</c:v>
                </c:pt>
              </c:strCache>
            </c:strRef>
          </c:tx>
          <c:spPr>
            <a:ln w="50800" cap="rnd">
              <a:solidFill>
                <a:schemeClr val="tx2"/>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Taul1!$D$2:$D$15</c:f>
              <c:numCache>
                <c:formatCode>General</c:formatCode>
                <c:ptCount val="14"/>
                <c:pt idx="0">
                  <c:v>100</c:v>
                </c:pt>
                <c:pt idx="1">
                  <c:v>107.1</c:v>
                </c:pt>
                <c:pt idx="2">
                  <c:v>116.6319</c:v>
                </c:pt>
                <c:pt idx="3">
                  <c:v>123.74639999999999</c:v>
                </c:pt>
                <c:pt idx="4">
                  <c:v>110.7531</c:v>
                </c:pt>
                <c:pt idx="5">
                  <c:v>107.43049999999999</c:v>
                </c:pt>
                <c:pt idx="6">
                  <c:v>121.1816</c:v>
                </c:pt>
                <c:pt idx="7">
                  <c:v>116.4555</c:v>
                </c:pt>
                <c:pt idx="8">
                  <c:v>113.6606</c:v>
                </c:pt>
                <c:pt idx="9">
                  <c:v>116.84310000000001</c:v>
                </c:pt>
                <c:pt idx="10">
                  <c:v>125.6063</c:v>
                </c:pt>
                <c:pt idx="11">
                  <c:v>128.244</c:v>
                </c:pt>
                <c:pt idx="12">
                  <c:v>133.7585</c:v>
                </c:pt>
                <c:pt idx="13">
                  <c:v>136.83500000000001</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Taul1!$E$2:$E$15</c:f>
              <c:numCache>
                <c:formatCode>General</c:formatCode>
                <c:ptCount val="14"/>
                <c:pt idx="0">
                  <c:v>100</c:v>
                </c:pt>
                <c:pt idx="1">
                  <c:v>107.1</c:v>
                </c:pt>
                <c:pt idx="2">
                  <c:v>114.8112</c:v>
                </c:pt>
                <c:pt idx="3">
                  <c:v>115.3853</c:v>
                </c:pt>
                <c:pt idx="4">
                  <c:v>103.1544</c:v>
                </c:pt>
                <c:pt idx="5">
                  <c:v>107.38379999999999</c:v>
                </c:pt>
                <c:pt idx="6">
                  <c:v>112.8603</c:v>
                </c:pt>
                <c:pt idx="7">
                  <c:v>117.2619</c:v>
                </c:pt>
                <c:pt idx="8">
                  <c:v>118.90349999999999</c:v>
                </c:pt>
                <c:pt idx="9">
                  <c:v>122.8274</c:v>
                </c:pt>
                <c:pt idx="10">
                  <c:v>125.0382</c:v>
                </c:pt>
                <c:pt idx="11">
                  <c:v>128.16419999999999</c:v>
                </c:pt>
                <c:pt idx="12">
                  <c:v>130.47120000000001</c:v>
                </c:pt>
                <c:pt idx="13">
                  <c:v>133.7329</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Taul1!$F$2:$F$15</c:f>
              <c:numCache>
                <c:formatCode>General</c:formatCode>
                <c:ptCount val="14"/>
                <c:pt idx="0">
                  <c:v>100</c:v>
                </c:pt>
                <c:pt idx="1">
                  <c:v>108.5</c:v>
                </c:pt>
                <c:pt idx="2">
                  <c:v>116.96299999999999</c:v>
                </c:pt>
                <c:pt idx="3">
                  <c:v>119.4192</c:v>
                </c:pt>
                <c:pt idx="4">
                  <c:v>100.9092</c:v>
                </c:pt>
                <c:pt idx="5">
                  <c:v>107.1656</c:v>
                </c:pt>
                <c:pt idx="6">
                  <c:v>114.98869999999999</c:v>
                </c:pt>
                <c:pt idx="7">
                  <c:v>113.0339</c:v>
                </c:pt>
                <c:pt idx="8">
                  <c:v>112.1296</c:v>
                </c:pt>
                <c:pt idx="9">
                  <c:v>117.0633</c:v>
                </c:pt>
                <c:pt idx="10">
                  <c:v>118.1169</c:v>
                </c:pt>
                <c:pt idx="11">
                  <c:v>119.4162</c:v>
                </c:pt>
                <c:pt idx="12">
                  <c:v>122.4016</c:v>
                </c:pt>
                <c:pt idx="13">
                  <c:v>126.196</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Taul1!$G$2:$G$15</c:f>
              <c:numCache>
                <c:formatCode>General</c:formatCode>
                <c:ptCount val="14"/>
                <c:pt idx="0">
                  <c:v>100</c:v>
                </c:pt>
                <c:pt idx="1">
                  <c:v>102.2</c:v>
                </c:pt>
                <c:pt idx="2">
                  <c:v>119.1652</c:v>
                </c:pt>
                <c:pt idx="3">
                  <c:v>125.0043</c:v>
                </c:pt>
                <c:pt idx="4">
                  <c:v>105.50360000000001</c:v>
                </c:pt>
                <c:pt idx="5">
                  <c:v>98.856899999999996</c:v>
                </c:pt>
                <c:pt idx="6">
                  <c:v>101.92149999999999</c:v>
                </c:pt>
                <c:pt idx="7">
                  <c:v>98.761889999999994</c:v>
                </c:pt>
                <c:pt idx="8">
                  <c:v>91.552279999999996</c:v>
                </c:pt>
                <c:pt idx="9">
                  <c:v>89.904340000000005</c:v>
                </c:pt>
                <c:pt idx="10">
                  <c:v>92.511560000000003</c:v>
                </c:pt>
                <c:pt idx="11">
                  <c:v>96.767089999999996</c:v>
                </c:pt>
                <c:pt idx="12">
                  <c:v>103.1537</c:v>
                </c:pt>
                <c:pt idx="13">
                  <c:v>105.73260000000001</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8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Taul1!$B$2:$B$13</c:f>
              <c:numCache>
                <c:formatCode>General</c:formatCode>
                <c:ptCount val="12"/>
                <c:pt idx="0">
                  <c:v>8108</c:v>
                </c:pt>
                <c:pt idx="1">
                  <c:v>8459</c:v>
                </c:pt>
                <c:pt idx="2">
                  <c:v>10068</c:v>
                </c:pt>
                <c:pt idx="3">
                  <c:v>10590</c:v>
                </c:pt>
                <c:pt idx="4">
                  <c:v>8882</c:v>
                </c:pt>
                <c:pt idx="5">
                  <c:v>8408</c:v>
                </c:pt>
                <c:pt idx="6">
                  <c:v>8593</c:v>
                </c:pt>
                <c:pt idx="7">
                  <c:v>8149</c:v>
                </c:pt>
                <c:pt idx="8">
                  <c:v>7700</c:v>
                </c:pt>
                <c:pt idx="9">
                  <c:v>8036</c:v>
                </c:pt>
                <c:pt idx="10">
                  <c:v>8286</c:v>
                </c:pt>
                <c:pt idx="11">
                  <c:v>8139</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Taul1!$C$2:$C$13</c:f>
              <c:numCache>
                <c:formatCode>General</c:formatCode>
                <c:ptCount val="12"/>
                <c:pt idx="0">
                  <c:v>6400</c:v>
                </c:pt>
                <c:pt idx="1">
                  <c:v>6531</c:v>
                </c:pt>
                <c:pt idx="2">
                  <c:v>7294</c:v>
                </c:pt>
                <c:pt idx="3">
                  <c:v>8411</c:v>
                </c:pt>
                <c:pt idx="4">
                  <c:v>7150</c:v>
                </c:pt>
                <c:pt idx="5">
                  <c:v>6944</c:v>
                </c:pt>
                <c:pt idx="6">
                  <c:v>6846</c:v>
                </c:pt>
                <c:pt idx="7">
                  <c:v>5944</c:v>
                </c:pt>
                <c:pt idx="8">
                  <c:v>5261</c:v>
                </c:pt>
                <c:pt idx="9">
                  <c:v>5748</c:v>
                </c:pt>
                <c:pt idx="10">
                  <c:v>5527</c:v>
                </c:pt>
                <c:pt idx="11">
                  <c:v>5158</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voitot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39.08</c:v>
                </c:pt>
                <c:pt idx="1">
                  <c:v>39.200000000000003</c:v>
                </c:pt>
                <c:pt idx="2">
                  <c:v>41.67</c:v>
                </c:pt>
                <c:pt idx="3">
                  <c:v>40.26</c:v>
                </c:pt>
                <c:pt idx="4">
                  <c:v>38.78</c:v>
                </c:pt>
                <c:pt idx="5">
                  <c:v>35.840000000000003</c:v>
                </c:pt>
                <c:pt idx="6">
                  <c:v>39.65</c:v>
                </c:pt>
                <c:pt idx="7">
                  <c:v>38.39</c:v>
                </c:pt>
                <c:pt idx="8">
                  <c:v>35.950000000000003</c:v>
                </c:pt>
                <c:pt idx="9">
                  <c:v>35.42</c:v>
                </c:pt>
                <c:pt idx="10">
                  <c:v>36.11</c:v>
                </c:pt>
                <c:pt idx="11">
                  <c:v>36.56</c:v>
                </c:pt>
              </c:numCache>
            </c:numRef>
          </c:val>
          <c:smooth val="0"/>
          <c:extLst>
            <c:ext xmlns:c16="http://schemas.microsoft.com/office/drawing/2014/chart" uri="{C3380CC4-5D6E-409C-BE32-E72D297353CC}">
              <c16:uniqueId val="{00000000-74FA-444E-9346-5D54F5F9233A}"/>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47.32</c:v>
                </c:pt>
                <c:pt idx="1">
                  <c:v>46.06</c:v>
                </c:pt>
                <c:pt idx="2">
                  <c:v>45.83</c:v>
                </c:pt>
                <c:pt idx="3">
                  <c:v>47.44</c:v>
                </c:pt>
                <c:pt idx="4">
                  <c:v>45.96</c:v>
                </c:pt>
                <c:pt idx="5">
                  <c:v>41.09</c:v>
                </c:pt>
                <c:pt idx="6">
                  <c:v>42.95</c:v>
                </c:pt>
                <c:pt idx="7">
                  <c:v>42.04</c:v>
                </c:pt>
                <c:pt idx="8">
                  <c:v>39.81</c:v>
                </c:pt>
                <c:pt idx="9">
                  <c:v>40.1</c:v>
                </c:pt>
                <c:pt idx="10">
                  <c:v>40.32</c:v>
                </c:pt>
                <c:pt idx="11">
                  <c:v>40.92</c:v>
                </c:pt>
              </c:numCache>
            </c:numRef>
          </c:val>
          <c:smooth val="0"/>
          <c:extLst>
            <c:ext xmlns:c16="http://schemas.microsoft.com/office/drawing/2014/chart" uri="{C3380CC4-5D6E-409C-BE32-E72D297353CC}">
              <c16:uniqueId val="{00000001-74FA-444E-9346-5D54F5F9233A}"/>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49.09</c:v>
                </c:pt>
                <c:pt idx="1">
                  <c:v>49.59</c:v>
                </c:pt>
                <c:pt idx="2">
                  <c:v>48.57</c:v>
                </c:pt>
                <c:pt idx="3">
                  <c:v>46.51</c:v>
                </c:pt>
                <c:pt idx="4">
                  <c:v>41.29</c:v>
                </c:pt>
                <c:pt idx="5">
                  <c:v>39.65</c:v>
                </c:pt>
                <c:pt idx="6">
                  <c:v>45.89</c:v>
                </c:pt>
                <c:pt idx="7">
                  <c:v>49.77</c:v>
                </c:pt>
                <c:pt idx="8">
                  <c:v>48.93</c:v>
                </c:pt>
                <c:pt idx="9">
                  <c:v>49.17</c:v>
                </c:pt>
                <c:pt idx="10">
                  <c:v>48.07</c:v>
                </c:pt>
                <c:pt idx="11">
                  <c:v>43.81</c:v>
                </c:pt>
              </c:numCache>
            </c:numRef>
          </c:val>
          <c:smooth val="0"/>
          <c:extLst>
            <c:ext xmlns:c16="http://schemas.microsoft.com/office/drawing/2014/chart" uri="{C3380CC4-5D6E-409C-BE32-E72D297353CC}">
              <c16:uniqueId val="{00000002-74FA-444E-9346-5D54F5F9233A}"/>
            </c:ext>
          </c:extLst>
        </c:ser>
        <c:dLbls>
          <c:showLegendKey val="0"/>
          <c:showVal val="0"/>
          <c:showCatName val="0"/>
          <c:showSerName val="0"/>
          <c:showPercent val="0"/>
          <c:showBubbleSize val="0"/>
        </c:dLbls>
        <c:smooth val="0"/>
        <c:axId val="301818400"/>
        <c:axId val="301818792"/>
      </c:lineChart>
      <c:catAx>
        <c:axId val="30181840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792"/>
        <c:crosses val="autoZero"/>
        <c:auto val="1"/>
        <c:lblAlgn val="ctr"/>
        <c:lblOffset val="100"/>
        <c:noMultiLvlLbl val="0"/>
      </c:catAx>
      <c:valAx>
        <c:axId val="301818792"/>
        <c:scaling>
          <c:orientation val="minMax"/>
          <c:max val="54"/>
          <c:min val="3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400"/>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fi-FI">
                        <a:solidFill>
                          <a:schemeClr val="accent1"/>
                        </a:solidFill>
                      </a:rPr>
                      <a:pPr/>
                      <a:t>[LUOKAN NIMI]</a:t>
                    </a:fld>
                    <a:r>
                      <a:rPr lang="fi-FI" baseline="0" dirty="0">
                        <a:solidFill>
                          <a:schemeClr val="accent1"/>
                        </a:solidFill>
                      </a:rPr>
                      <a:t>, </a:t>
                    </a:r>
                    <a:fld id="{0BA3DB01-4A14-4677-B261-6A8E4B02EA0E}"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7.6642890868561811E-2"/>
                  <c:y val="5.0890019257897788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11521392611542"/>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Värimetallit</c:v>
                </c:pt>
                <c:pt idx="4">
                  <c:v>Tietoliikennelaitteet</c:v>
                </c:pt>
                <c:pt idx="5">
                  <c:v>Autot ja autonosat</c:v>
                </c:pt>
                <c:pt idx="6">
                  <c:v>Lääkintäkojeet ja laitteet</c:v>
                </c:pt>
                <c:pt idx="7">
                  <c:v>Metallituotteet</c:v>
                </c:pt>
                <c:pt idx="8">
                  <c:v>Laivat, veneet ja muut ajoneuvot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6.9</c:v>
                </c:pt>
                <c:pt idx="1">
                  <c:v>3.6</c:v>
                </c:pt>
                <c:pt idx="2">
                  <c:v>3.4</c:v>
                </c:pt>
                <c:pt idx="3">
                  <c:v>2.6</c:v>
                </c:pt>
                <c:pt idx="4">
                  <c:v>2.4</c:v>
                </c:pt>
                <c:pt idx="5">
                  <c:v>2.2000000000000002</c:v>
                </c:pt>
                <c:pt idx="6">
                  <c:v>1.6</c:v>
                </c:pt>
                <c:pt idx="7">
                  <c:v>1.2</c:v>
                </c:pt>
                <c:pt idx="8">
                  <c:v>1.1000000000000001</c:v>
                </c:pt>
                <c:pt idx="9" formatCode="General">
                  <c:v>0.2</c:v>
                </c:pt>
                <c:pt idx="10">
                  <c:v>7</c:v>
                </c:pt>
                <c:pt idx="11">
                  <c:v>2.6</c:v>
                </c:pt>
                <c:pt idx="12">
                  <c:v>1.8</c:v>
                </c:pt>
                <c:pt idx="13">
                  <c:v>3.8</c:v>
                </c:pt>
                <c:pt idx="14">
                  <c:v>3.1</c:v>
                </c:pt>
                <c:pt idx="15">
                  <c:v>2.4</c:v>
                </c:pt>
                <c:pt idx="16">
                  <c:v>0.9</c:v>
                </c:pt>
                <c:pt idx="17">
                  <c:v>5.9</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Taul1!$B$2:$B$14</c:f>
              <c:numCache>
                <c:formatCode>General</c:formatCode>
                <c:ptCount val="13"/>
                <c:pt idx="0">
                  <c:v>24.79</c:v>
                </c:pt>
                <c:pt idx="1">
                  <c:v>25.42</c:v>
                </c:pt>
                <c:pt idx="2">
                  <c:v>25.99</c:v>
                </c:pt>
                <c:pt idx="3">
                  <c:v>27.15</c:v>
                </c:pt>
                <c:pt idx="4">
                  <c:v>27.84</c:v>
                </c:pt>
                <c:pt idx="5">
                  <c:v>25.3</c:v>
                </c:pt>
                <c:pt idx="6">
                  <c:v>24.09</c:v>
                </c:pt>
                <c:pt idx="7">
                  <c:v>24.92</c:v>
                </c:pt>
                <c:pt idx="8">
                  <c:v>25.69</c:v>
                </c:pt>
                <c:pt idx="9">
                  <c:v>25.53</c:v>
                </c:pt>
                <c:pt idx="10">
                  <c:v>26.76</c:v>
                </c:pt>
                <c:pt idx="11">
                  <c:v>27.59</c:v>
                </c:pt>
                <c:pt idx="12">
                  <c:v>27.5</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Taul1!$C$2:$C$14</c:f>
              <c:numCache>
                <c:formatCode>General</c:formatCode>
                <c:ptCount val="13"/>
                <c:pt idx="0">
                  <c:v>20.73</c:v>
                </c:pt>
                <c:pt idx="1">
                  <c:v>21.67</c:v>
                </c:pt>
                <c:pt idx="2">
                  <c:v>21.56</c:v>
                </c:pt>
                <c:pt idx="3">
                  <c:v>23.47</c:v>
                </c:pt>
                <c:pt idx="4">
                  <c:v>24.85</c:v>
                </c:pt>
                <c:pt idx="5">
                  <c:v>23.72</c:v>
                </c:pt>
                <c:pt idx="6">
                  <c:v>21.58</c:v>
                </c:pt>
                <c:pt idx="7">
                  <c:v>22.09</c:v>
                </c:pt>
                <c:pt idx="8">
                  <c:v>22.22</c:v>
                </c:pt>
                <c:pt idx="9">
                  <c:v>20.6</c:v>
                </c:pt>
                <c:pt idx="10">
                  <c:v>19.91</c:v>
                </c:pt>
                <c:pt idx="11">
                  <c:v>20.440000000000001</c:v>
                </c:pt>
                <c:pt idx="12">
                  <c:v>21.16</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Taul1!$D$2:$D$14</c:f>
              <c:numCache>
                <c:formatCode>General</c:formatCode>
                <c:ptCount val="13"/>
                <c:pt idx="0">
                  <c:v>34.979999999999997</c:v>
                </c:pt>
                <c:pt idx="1">
                  <c:v>34.049999999999997</c:v>
                </c:pt>
                <c:pt idx="2">
                  <c:v>35.090000000000003</c:v>
                </c:pt>
                <c:pt idx="3">
                  <c:v>35.35</c:v>
                </c:pt>
                <c:pt idx="4">
                  <c:v>31.2</c:v>
                </c:pt>
                <c:pt idx="5">
                  <c:v>21.14</c:v>
                </c:pt>
                <c:pt idx="6">
                  <c:v>20.78</c:v>
                </c:pt>
                <c:pt idx="7">
                  <c:v>27.9</c:v>
                </c:pt>
                <c:pt idx="8">
                  <c:v>29.27</c:v>
                </c:pt>
                <c:pt idx="9">
                  <c:v>27.98</c:v>
                </c:pt>
                <c:pt idx="10">
                  <c:v>23.73</c:v>
                </c:pt>
                <c:pt idx="11">
                  <c:v>21.83</c:v>
                </c:pt>
              </c:numCache>
            </c:numRef>
          </c:val>
          <c:smooth val="0"/>
          <c:extLst>
            <c:ext xmlns:c16="http://schemas.microsoft.com/office/drawing/2014/chart" uri="{C3380CC4-5D6E-409C-BE32-E72D297353CC}">
              <c16:uniqueId val="{00000002-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8"/>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velat</a:t>
            </a:r>
            <a:r>
              <a:rPr lang="en-GB" sz="1200" b="0" baseline="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nettotuloihin</a:t>
            </a:r>
            <a:r>
              <a:rPr lang="en-GB" sz="1200" b="0" dirty="0">
                <a:solidFill>
                  <a:srgbClr val="002060"/>
                </a:solidFill>
              </a:rPr>
              <a:t>,</a:t>
            </a:r>
            <a:r>
              <a:rPr lang="en-GB" sz="1200" b="0" baseline="0" dirty="0">
                <a:solidFill>
                  <a:srgbClr val="002060"/>
                </a:solidFill>
              </a:rPr>
              <a:t> </a:t>
            </a:r>
            <a:r>
              <a:rPr lang="en-GB" sz="1200" b="0" baseline="0" dirty="0" err="1">
                <a:solidFill>
                  <a:srgbClr val="002060"/>
                </a:solidFill>
              </a:rPr>
              <a:t>verojen</a:t>
            </a:r>
            <a:r>
              <a:rPr lang="en-GB" sz="1200" b="0" baseline="0" dirty="0">
                <a:solidFill>
                  <a:srgbClr val="002060"/>
                </a:solidFill>
              </a:rPr>
              <a:t> </a:t>
            </a:r>
            <a:r>
              <a:rPr lang="en-GB" sz="1200" b="0" baseline="0" dirty="0" err="1">
                <a:solidFill>
                  <a:srgbClr val="002060"/>
                </a:solidFill>
              </a:rPr>
              <a:t>jälkeen</a:t>
            </a:r>
            <a:r>
              <a:rPr lang="en-GB" sz="1200" b="0" baseline="0" dirty="0">
                <a:solidFill>
                  <a:srgbClr val="002060"/>
                </a:solidFill>
              </a:rPr>
              <a:t>, </a:t>
            </a:r>
            <a:r>
              <a:rPr lang="en-GB" sz="1200" b="0" dirty="0">
                <a:solidFill>
                  <a:srgbClr val="002060"/>
                </a:solidFill>
              </a:rPr>
              <a:t>%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246.33</c:v>
                </c:pt>
                <c:pt idx="1">
                  <c:v>200.73</c:v>
                </c:pt>
                <c:pt idx="2">
                  <c:v>209.64</c:v>
                </c:pt>
                <c:pt idx="3">
                  <c:v>181.54</c:v>
                </c:pt>
                <c:pt idx="4">
                  <c:v>287.57</c:v>
                </c:pt>
                <c:pt idx="5">
                  <c:v>388.67</c:v>
                </c:pt>
                <c:pt idx="6">
                  <c:v>299.99</c:v>
                </c:pt>
                <c:pt idx="7">
                  <c:v>311.77</c:v>
                </c:pt>
                <c:pt idx="8">
                  <c:v>328.98</c:v>
                </c:pt>
                <c:pt idx="9">
                  <c:v>292.58</c:v>
                </c:pt>
                <c:pt idx="10">
                  <c:v>269.89999999999998</c:v>
                </c:pt>
                <c:pt idx="11">
                  <c:v>240.43</c:v>
                </c:pt>
              </c:numCache>
            </c:numRef>
          </c:val>
          <c:smooth val="0"/>
          <c:extLst>
            <c:ext xmlns:c16="http://schemas.microsoft.com/office/drawing/2014/chart" uri="{C3380CC4-5D6E-409C-BE32-E72D297353CC}">
              <c16:uniqueId val="{00000000-07A5-4DF2-ADEA-FF5C86E6D778}"/>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202.27</c:v>
                </c:pt>
                <c:pt idx="1">
                  <c:v>239.74</c:v>
                </c:pt>
                <c:pt idx="2">
                  <c:v>248.09</c:v>
                </c:pt>
                <c:pt idx="3">
                  <c:v>221.91</c:v>
                </c:pt>
                <c:pt idx="4">
                  <c:v>315.27999999999997</c:v>
                </c:pt>
                <c:pt idx="5">
                  <c:v>483.27</c:v>
                </c:pt>
                <c:pt idx="6">
                  <c:v>390.13</c:v>
                </c:pt>
                <c:pt idx="7">
                  <c:v>487.86</c:v>
                </c:pt>
                <c:pt idx="8">
                  <c:v>508.36</c:v>
                </c:pt>
                <c:pt idx="9">
                  <c:v>589.13</c:v>
                </c:pt>
                <c:pt idx="10">
                  <c:v>455.25</c:v>
                </c:pt>
                <c:pt idx="11">
                  <c:v>392.3</c:v>
                </c:pt>
              </c:numCache>
            </c:numRef>
          </c:val>
          <c:smooth val="0"/>
          <c:extLst>
            <c:ext xmlns:c16="http://schemas.microsoft.com/office/drawing/2014/chart" uri="{C3380CC4-5D6E-409C-BE32-E72D297353CC}">
              <c16:uniqueId val="{00000001-07A5-4DF2-ADEA-FF5C86E6D778}"/>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183.4</c:v>
                </c:pt>
                <c:pt idx="1">
                  <c:v>148.03</c:v>
                </c:pt>
                <c:pt idx="2">
                  <c:v>165.38</c:v>
                </c:pt>
                <c:pt idx="3">
                  <c:v>186.85</c:v>
                </c:pt>
                <c:pt idx="4">
                  <c:v>289.17</c:v>
                </c:pt>
                <c:pt idx="5">
                  <c:v>450</c:v>
                </c:pt>
                <c:pt idx="6">
                  <c:v>181.59</c:v>
                </c:pt>
                <c:pt idx="7">
                  <c:v>130.22999999999999</c:v>
                </c:pt>
                <c:pt idx="8">
                  <c:v>157.49</c:v>
                </c:pt>
                <c:pt idx="9">
                  <c:v>128.19</c:v>
                </c:pt>
                <c:pt idx="10">
                  <c:v>111.02</c:v>
                </c:pt>
                <c:pt idx="11">
                  <c:v>133.28</c:v>
                </c:pt>
              </c:numCache>
            </c:numRef>
          </c:val>
          <c:smooth val="0"/>
          <c:extLst>
            <c:ext xmlns:c16="http://schemas.microsoft.com/office/drawing/2014/chart" uri="{C3380CC4-5D6E-409C-BE32-E72D297353CC}">
              <c16:uniqueId val="{00000002-07A5-4DF2-ADEA-FF5C86E6D778}"/>
            </c:ext>
          </c:extLst>
        </c:ser>
        <c:dLbls>
          <c:showLegendKey val="0"/>
          <c:showVal val="0"/>
          <c:showCatName val="0"/>
          <c:showSerName val="0"/>
          <c:showPercent val="0"/>
          <c:showBubbleSize val="0"/>
        </c:dLbls>
        <c:smooth val="0"/>
        <c:axId val="499467288"/>
        <c:axId val="499467680"/>
      </c:lineChart>
      <c:catAx>
        <c:axId val="49946728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680"/>
        <c:crosses val="autoZero"/>
        <c:auto val="1"/>
        <c:lblAlgn val="ctr"/>
        <c:lblOffset val="100"/>
        <c:noMultiLvlLbl val="0"/>
      </c:catAx>
      <c:valAx>
        <c:axId val="499467680"/>
        <c:scaling>
          <c:orientation val="minMax"/>
          <c:max val="650"/>
          <c:min val="9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288"/>
        <c:crosses val="autoZero"/>
        <c:crossBetween val="between"/>
        <c:majorUnit val="5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68659748992E-2"/>
          <c:y val="4.5868830505179703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Taul1!$B$2:$B$17</c:f>
              <c:numCache>
                <c:formatCode>General</c:formatCode>
                <c:ptCount val="16"/>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0.49686000000000002</c:v>
                </c:pt>
                <c:pt idx="10">
                  <c:v>0.46437</c:v>
                </c:pt>
                <c:pt idx="11">
                  <c:v>0.84253</c:v>
                </c:pt>
                <c:pt idx="12">
                  <c:v>0.59292</c:v>
                </c:pt>
                <c:pt idx="13">
                  <c:v>0.66530999999999996</c:v>
                </c:pt>
                <c:pt idx="14">
                  <c:v>0.74345000000000006</c:v>
                </c:pt>
                <c:pt idx="15">
                  <c:v>0.69357000000000002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Taul1!$C$2:$C$17</c:f>
              <c:numCache>
                <c:formatCode>General</c:formatCode>
                <c:ptCount val="16"/>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0.81723999999999997</c:v>
                </c:pt>
                <c:pt idx="10">
                  <c:v>0.77607000000000004</c:v>
                </c:pt>
                <c:pt idx="11">
                  <c:v>0.74626999999999999</c:v>
                </c:pt>
                <c:pt idx="12">
                  <c:v>0.75478999999999996</c:v>
                </c:pt>
                <c:pt idx="13">
                  <c:v>0.76546000000000003</c:v>
                </c:pt>
                <c:pt idx="14">
                  <c:v>0.75329000000000002</c:v>
                </c:pt>
                <c:pt idx="15">
                  <c:v>0.70869000000000004</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Taul1!$D$2:$D$17</c:f>
              <c:numCache>
                <c:formatCode>General</c:formatCode>
                <c:ptCount val="16"/>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0.71065</c:v>
                </c:pt>
                <c:pt idx="10">
                  <c:v>0.58735999999999999</c:v>
                </c:pt>
                <c:pt idx="11">
                  <c:v>0.45762000000000003</c:v>
                </c:pt>
                <c:pt idx="12">
                  <c:v>0.44191999999999998</c:v>
                </c:pt>
                <c:pt idx="13">
                  <c:v>0.44602999999999998</c:v>
                </c:pt>
                <c:pt idx="14">
                  <c:v>1.2550699999999999</c:v>
                </c:pt>
                <c:pt idx="15">
                  <c:v>1.1853899999999999</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Taul1!$E$2:$E$17</c:f>
              <c:numCache>
                <c:formatCode>General</c:formatCode>
                <c:ptCount val="16"/>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0.89844000000000002</c:v>
                </c:pt>
                <c:pt idx="10">
                  <c:v>0.82830000000000004</c:v>
                </c:pt>
                <c:pt idx="11">
                  <c:v>0.88227</c:v>
                </c:pt>
                <c:pt idx="12">
                  <c:v>0.95220000000000005</c:v>
                </c:pt>
                <c:pt idx="13">
                  <c:v>0.94513999999999998</c:v>
                </c:pt>
                <c:pt idx="14">
                  <c:v>0.90837999999999997</c:v>
                </c:pt>
                <c:pt idx="15">
                  <c:v>1.1936800000000001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rgbClr val="00B0F0"/>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Taul1!$B$2:$B$8</c:f>
              <c:numCache>
                <c:formatCode>General</c:formatCode>
                <c:ptCount val="7"/>
                <c:pt idx="0">
                  <c:v>0.18552276200000001</c:v>
                </c:pt>
                <c:pt idx="1">
                  <c:v>0.17239444100000001</c:v>
                </c:pt>
                <c:pt idx="2">
                  <c:v>0.52163977100000003</c:v>
                </c:pt>
                <c:pt idx="3">
                  <c:v>0.31292387599999999</c:v>
                </c:pt>
                <c:pt idx="4">
                  <c:v>0.35733753699999998</c:v>
                </c:pt>
                <c:pt idx="5">
                  <c:v>0.45519725100000002</c:v>
                </c:pt>
                <c:pt idx="6">
                  <c:v>0.45365562700000001</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Taul1!$C$2:$C$8</c:f>
              <c:numCache>
                <c:formatCode>General</c:formatCode>
                <c:ptCount val="7"/>
                <c:pt idx="0">
                  <c:v>0.63019865399999997</c:v>
                </c:pt>
                <c:pt idx="1">
                  <c:v>0.61896907000000001</c:v>
                </c:pt>
                <c:pt idx="2">
                  <c:v>0.61276690300000003</c:v>
                </c:pt>
                <c:pt idx="3">
                  <c:v>0.62136312400000004</c:v>
                </c:pt>
                <c:pt idx="4">
                  <c:v>0.63794620800000001</c:v>
                </c:pt>
                <c:pt idx="5">
                  <c:v>0.600561232</c:v>
                </c:pt>
                <c:pt idx="6">
                  <c:v>0.57773017699999996</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Taul1!$D$2:$D$8</c:f>
              <c:numCache>
                <c:formatCode>General</c:formatCode>
                <c:ptCount val="7"/>
                <c:pt idx="0">
                  <c:v>0.228625685</c:v>
                </c:pt>
                <c:pt idx="1">
                  <c:v>0.213834523</c:v>
                </c:pt>
                <c:pt idx="2">
                  <c:v>0.13354187000000001</c:v>
                </c:pt>
                <c:pt idx="3">
                  <c:v>0.145995193</c:v>
                </c:pt>
                <c:pt idx="4">
                  <c:v>0.16575598699999999</c:v>
                </c:pt>
                <c:pt idx="5">
                  <c:v>1.008095564</c:v>
                </c:pt>
                <c:pt idx="6">
                  <c:v>1.0082900459999999</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chemeClr val="tx1"/>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Taul1!$E$2:$E$8</c:f>
              <c:numCache>
                <c:formatCode>General</c:formatCode>
                <c:ptCount val="7"/>
                <c:pt idx="0">
                  <c:v>0.20969110299999999</c:v>
                </c:pt>
                <c:pt idx="1">
                  <c:v>0.126395532</c:v>
                </c:pt>
                <c:pt idx="2">
                  <c:v>0.136301854</c:v>
                </c:pt>
                <c:pt idx="3">
                  <c:v>0.225101737</c:v>
                </c:pt>
                <c:pt idx="4">
                  <c:v>0.213744195</c:v>
                </c:pt>
                <c:pt idx="5">
                  <c:v>0.25657549499999999</c:v>
                </c:pt>
                <c:pt idx="6">
                  <c:v>0.57607103500000001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54672541641715899"/>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2014</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Japani</c:v>
                </c:pt>
                <c:pt idx="6">
                  <c:v>Norja</c:v>
                </c:pt>
                <c:pt idx="7">
                  <c:v>Ruotsi</c:v>
                </c:pt>
                <c:pt idx="8">
                  <c:v>Tanska</c:v>
                </c:pt>
                <c:pt idx="9">
                  <c:v>Kiina</c:v>
                </c:pt>
                <c:pt idx="10">
                  <c:v>Espanja</c:v>
                </c:pt>
                <c:pt idx="11">
                  <c:v>Brasilia</c:v>
                </c:pt>
                <c:pt idx="12">
                  <c:v>Saksa</c:v>
                </c:pt>
                <c:pt idx="13">
                  <c:v>Suomi</c:v>
                </c:pt>
                <c:pt idx="14">
                  <c:v>Viro</c:v>
                </c:pt>
                <c:pt idx="15">
                  <c:v>Italia</c:v>
                </c:pt>
              </c:strCache>
            </c:strRef>
          </c:cat>
          <c:val>
            <c:numRef>
              <c:f>Taul1!$B$2:$B$17</c:f>
              <c:numCache>
                <c:formatCode>General</c:formatCode>
                <c:ptCount val="16"/>
                <c:pt idx="0">
                  <c:v>0.39</c:v>
                </c:pt>
                <c:pt idx="1">
                  <c:v>0.36</c:v>
                </c:pt>
                <c:pt idx="2">
                  <c:v>0.27</c:v>
                </c:pt>
                <c:pt idx="3">
                  <c:v>0.26</c:v>
                </c:pt>
                <c:pt idx="4">
                  <c:v>0.2</c:v>
                </c:pt>
                <c:pt idx="5">
                  <c:v>0.17</c:v>
                </c:pt>
                <c:pt idx="6">
                  <c:v>0.15000000000000002</c:v>
                </c:pt>
                <c:pt idx="7">
                  <c:v>0.13750000000000001</c:v>
                </c:pt>
                <c:pt idx="8">
                  <c:v>0.13</c:v>
                </c:pt>
                <c:pt idx="9">
                  <c:v>0.13</c:v>
                </c:pt>
                <c:pt idx="10">
                  <c:v>0.08</c:v>
                </c:pt>
                <c:pt idx="11">
                  <c:v>0.08</c:v>
                </c:pt>
                <c:pt idx="12">
                  <c:v>7.0000000000000007E-2</c:v>
                </c:pt>
                <c:pt idx="13">
                  <c:v>6.9999999999999993E-2</c:v>
                </c:pt>
                <c:pt idx="14">
                  <c:v>0.06</c:v>
                </c:pt>
                <c:pt idx="15">
                  <c:v>5.0374000000000002E-2</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Japani</c:v>
                </c:pt>
                <c:pt idx="6">
                  <c:v>Norja</c:v>
                </c:pt>
                <c:pt idx="7">
                  <c:v>Ruotsi</c:v>
                </c:pt>
                <c:pt idx="8">
                  <c:v>Tanska</c:v>
                </c:pt>
                <c:pt idx="9">
                  <c:v>Kiina</c:v>
                </c:pt>
                <c:pt idx="10">
                  <c:v>Espanja</c:v>
                </c:pt>
                <c:pt idx="11">
                  <c:v>Brasilia</c:v>
                </c:pt>
                <c:pt idx="12">
                  <c:v>Saksa</c:v>
                </c:pt>
                <c:pt idx="13">
                  <c:v>Suomi</c:v>
                </c:pt>
                <c:pt idx="14">
                  <c:v>Viro</c:v>
                </c:pt>
                <c:pt idx="15">
                  <c:v>Italia</c:v>
                </c:pt>
              </c:strCache>
            </c:strRef>
          </c:xVal>
          <c:yVal>
            <c:numRef>
              <c:f>Taul1!$C$2:$C$17</c:f>
              <c:numCache>
                <c:formatCode>General</c:formatCode>
                <c:ptCount val="16"/>
                <c:pt idx="0">
                  <c:v>0.24</c:v>
                </c:pt>
                <c:pt idx="1">
                  <c:v>0.30000000000000004</c:v>
                </c:pt>
                <c:pt idx="2">
                  <c:v>0.17</c:v>
                </c:pt>
                <c:pt idx="3">
                  <c:v>0.22999999999999998</c:v>
                </c:pt>
                <c:pt idx="4">
                  <c:v>0.13</c:v>
                </c:pt>
                <c:pt idx="5">
                  <c:v>0.15</c:v>
                </c:pt>
                <c:pt idx="6">
                  <c:v>0.11</c:v>
                </c:pt>
                <c:pt idx="7">
                  <c:v>0.11</c:v>
                </c:pt>
                <c:pt idx="8">
                  <c:v>0.09</c:v>
                </c:pt>
                <c:pt idx="9">
                  <c:v>0.1</c:v>
                </c:pt>
                <c:pt idx="10">
                  <c:v>0.12</c:v>
                </c:pt>
                <c:pt idx="11">
                  <c:v>0.04</c:v>
                </c:pt>
                <c:pt idx="12">
                  <c:v>0.08</c:v>
                </c:pt>
                <c:pt idx="13">
                  <c:v>0.09</c:v>
                </c:pt>
                <c:pt idx="14">
                  <c:v>0.04</c:v>
                </c:pt>
                <c:pt idx="15">
                  <c:v>7.0000000000000007E-2</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2009-2016</c:v>
                </c:pt>
              </c:strCache>
            </c:strRef>
          </c:tx>
          <c:spPr>
            <a:ln>
              <a:solidFill>
                <a:schemeClr val="tx1"/>
              </a:solidFill>
            </a:ln>
          </c:spPr>
          <c:marker>
            <c:symbol val="none"/>
          </c:marker>
          <c:val>
            <c:numRef>
              <c:f>Taul1!$B$2:$B$10</c:f>
              <c:numCache>
                <c:formatCode>General</c:formatCode>
                <c:ptCount val="9"/>
                <c:pt idx="0">
                  <c:v>193.71100000000001</c:v>
                </c:pt>
                <c:pt idx="1">
                  <c:v>170.26755349999999</c:v>
                </c:pt>
                <c:pt idx="2">
                  <c:v>202.92570889999999</c:v>
                </c:pt>
                <c:pt idx="3">
                  <c:v>222.6471487</c:v>
                </c:pt>
                <c:pt idx="4">
                  <c:v>232.7611982</c:v>
                </c:pt>
                <c:pt idx="5">
                  <c:v>239.58523460000001</c:v>
                </c:pt>
                <c:pt idx="6">
                  <c:v>237.9022354</c:v>
                </c:pt>
                <c:pt idx="7">
                  <c:v>245.77477859999999</c:v>
                </c:pt>
                <c:pt idx="8">
                  <c:v>254.04847050000001</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2009-2016</c:v>
                </c:pt>
              </c:strCache>
            </c:strRef>
          </c:tx>
          <c:spPr>
            <a:ln>
              <a:solidFill>
                <a:schemeClr val="accent3">
                  <a:lumMod val="50000"/>
                </a:schemeClr>
              </a:solidFill>
            </a:ln>
          </c:spPr>
          <c:marker>
            <c:symbol val="none"/>
          </c:marker>
          <c:val>
            <c:numRef>
              <c:f>Taul1!$C$2:$C$10</c:f>
              <c:numCache>
                <c:formatCode>General</c:formatCode>
                <c:ptCount val="9"/>
                <c:pt idx="0">
                  <c:v>193.71100000000001</c:v>
                </c:pt>
                <c:pt idx="1">
                  <c:v>186.03890000000001</c:v>
                </c:pt>
                <c:pt idx="2">
                  <c:v>195.09630000000001</c:v>
                </c:pt>
                <c:pt idx="3">
                  <c:v>204.40170000000001</c:v>
                </c:pt>
                <c:pt idx="4">
                  <c:v>208.5712</c:v>
                </c:pt>
                <c:pt idx="5">
                  <c:v>213.71170000000001</c:v>
                </c:pt>
                <c:pt idx="6">
                  <c:v>221.09870000000001</c:v>
                </c:pt>
                <c:pt idx="7">
                  <c:v>229.33260000000001</c:v>
                </c:pt>
                <c:pt idx="8">
                  <c:v>236.9889</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2009-2016</c:v>
                </c:pt>
              </c:strCache>
            </c:strRef>
          </c:tx>
          <c:spPr>
            <a:ln>
              <a:solidFill>
                <a:srgbClr val="FF0000"/>
              </a:solidFill>
            </a:ln>
          </c:spPr>
          <c:marker>
            <c:symbol val="none"/>
          </c:marker>
          <c:val>
            <c:numRef>
              <c:f>Taul1!$D$2:$D$10</c:f>
              <c:numCache>
                <c:formatCode>General</c:formatCode>
                <c:ptCount val="9"/>
                <c:pt idx="0">
                  <c:v>193.71100000000001</c:v>
                </c:pt>
                <c:pt idx="1">
                  <c:v>182.60929999999999</c:v>
                </c:pt>
                <c:pt idx="2">
                  <c:v>190.4143</c:v>
                </c:pt>
                <c:pt idx="3">
                  <c:v>195.9699</c:v>
                </c:pt>
                <c:pt idx="4">
                  <c:v>199.7338</c:v>
                </c:pt>
                <c:pt idx="5">
                  <c:v>201.34350000000001</c:v>
                </c:pt>
                <c:pt idx="6">
                  <c:v>208.0839</c:v>
                </c:pt>
                <c:pt idx="7">
                  <c:v>218.6627</c:v>
                </c:pt>
                <c:pt idx="8">
                  <c:v>220.1448</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Taul1!$E$2:$E$10</c:f>
              <c:numCache>
                <c:formatCode>General</c:formatCode>
                <c:ptCount val="9"/>
                <c:pt idx="0">
                  <c:v>193.71100000000001</c:v>
                </c:pt>
                <c:pt idx="1">
                  <c:v>181.029</c:v>
                </c:pt>
                <c:pt idx="2">
                  <c:v>187.1</c:v>
                </c:pt>
                <c:pt idx="3">
                  <c:v>196.869</c:v>
                </c:pt>
                <c:pt idx="4">
                  <c:v>199.79300000000001</c:v>
                </c:pt>
                <c:pt idx="5">
                  <c:v>203.33799999999999</c:v>
                </c:pt>
                <c:pt idx="6">
                  <c:v>205.47399999999999</c:v>
                </c:pt>
                <c:pt idx="7">
                  <c:v>209.58099999999999</c:v>
                </c:pt>
                <c:pt idx="8">
                  <c:v>215.61500000000001</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6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100.4624</c:v>
                </c:pt>
                <c:pt idx="1">
                  <c:v>100.0483</c:v>
                </c:pt>
                <c:pt idx="2">
                  <c:v>99.813649999999996</c:v>
                </c:pt>
                <c:pt idx="3">
                  <c:v>99.675619999999995</c:v>
                </c:pt>
                <c:pt idx="4">
                  <c:v>98.598939999999999</c:v>
                </c:pt>
                <c:pt idx="5">
                  <c:v>98.833600000000004</c:v>
                </c:pt>
                <c:pt idx="6">
                  <c:v>99.164879999999997</c:v>
                </c:pt>
                <c:pt idx="7">
                  <c:v>99.151079999999993</c:v>
                </c:pt>
                <c:pt idx="8">
                  <c:v>99.565190000000001</c:v>
                </c:pt>
                <c:pt idx="9">
                  <c:v>99.993099999999998</c:v>
                </c:pt>
                <c:pt idx="10">
                  <c:v>100.75230000000001</c:v>
                </c:pt>
                <c:pt idx="11">
                  <c:v>101.09739999999999</c:v>
                </c:pt>
                <c:pt idx="12">
                  <c:v>102.4639</c:v>
                </c:pt>
                <c:pt idx="13">
                  <c:v>102.9057</c:v>
                </c:pt>
                <c:pt idx="14">
                  <c:v>103.12649999999999</c:v>
                </c:pt>
                <c:pt idx="15">
                  <c:v>103.18170000000001</c:v>
                </c:pt>
                <c:pt idx="16">
                  <c:v>102.22929999999999</c:v>
                </c:pt>
                <c:pt idx="17">
                  <c:v>100.9179</c:v>
                </c:pt>
                <c:pt idx="18">
                  <c:v>99.551379999999995</c:v>
                </c:pt>
                <c:pt idx="19">
                  <c:v>99.026849999999996</c:v>
                </c:pt>
                <c:pt idx="20">
                  <c:v>98.198629999999994</c:v>
                </c:pt>
                <c:pt idx="21">
                  <c:v>98.281450000000007</c:v>
                </c:pt>
                <c:pt idx="22">
                  <c:v>98.488510000000005</c:v>
                </c:pt>
                <c:pt idx="23">
                  <c:v>98.930220000000006</c:v>
                </c:pt>
                <c:pt idx="24">
                  <c:v>99.468559999999997</c:v>
                </c:pt>
                <c:pt idx="25">
                  <c:v>100.24160000000001</c:v>
                </c:pt>
                <c:pt idx="26">
                  <c:v>100.8903</c:v>
                </c:pt>
                <c:pt idx="27">
                  <c:v>101.49769999999999</c:v>
                </c:pt>
                <c:pt idx="28">
                  <c:v>102.00839999999999</c:v>
                </c:pt>
                <c:pt idx="29">
                  <c:v>102.27070000000001</c:v>
                </c:pt>
                <c:pt idx="30">
                  <c:v>102.61579999999999</c:v>
                </c:pt>
                <c:pt idx="31">
                  <c:v>102.7676</c:v>
                </c:pt>
                <c:pt idx="32">
                  <c:v>102.94710000000001</c:v>
                </c:pt>
                <c:pt idx="33">
                  <c:v>102.72620000000001</c:v>
                </c:pt>
                <c:pt idx="34">
                  <c:v>102.67100000000001</c:v>
                </c:pt>
                <c:pt idx="35">
                  <c:v>102.6434</c:v>
                </c:pt>
                <c:pt idx="36">
                  <c:v>102.8366</c:v>
                </c:pt>
                <c:pt idx="37">
                  <c:v>103.25069999999999</c:v>
                </c:pt>
                <c:pt idx="38">
                  <c:v>103.4854</c:v>
                </c:pt>
                <c:pt idx="39">
                  <c:v>103.6234</c:v>
                </c:pt>
                <c:pt idx="40">
                  <c:v>103.5958</c:v>
                </c:pt>
                <c:pt idx="41">
                  <c:v>103.7891</c:v>
                </c:pt>
                <c:pt idx="42">
                  <c:v>103.7753</c:v>
                </c:pt>
                <c:pt idx="43">
                  <c:v>103.8443</c:v>
                </c:pt>
                <c:pt idx="44">
                  <c:v>103.9547</c:v>
                </c:pt>
                <c:pt idx="45">
                  <c:v>104.0652</c:v>
                </c:pt>
                <c:pt idx="46">
                  <c:v>104.03749999999999</c:v>
                </c:pt>
                <c:pt idx="47">
                  <c:v>104.2032</c:v>
                </c:pt>
                <c:pt idx="48">
                  <c:v>104.53449999999999</c:v>
                </c:pt>
                <c:pt idx="49">
                  <c:v>104.7415</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100.0095</c:v>
                </c:pt>
                <c:pt idx="1">
                  <c:v>100.0253</c:v>
                </c:pt>
                <c:pt idx="2">
                  <c:v>99.873279999999994</c:v>
                </c:pt>
                <c:pt idx="3">
                  <c:v>100.0919</c:v>
                </c:pt>
                <c:pt idx="4">
                  <c:v>99.361620000000002</c:v>
                </c:pt>
                <c:pt idx="5">
                  <c:v>99.840010000000007</c:v>
                </c:pt>
                <c:pt idx="6">
                  <c:v>100.3184</c:v>
                </c:pt>
                <c:pt idx="7">
                  <c:v>100.83159999999999</c:v>
                </c:pt>
                <c:pt idx="8">
                  <c:v>101.3655</c:v>
                </c:pt>
                <c:pt idx="9">
                  <c:v>101.7741</c:v>
                </c:pt>
                <c:pt idx="10">
                  <c:v>102.422</c:v>
                </c:pt>
                <c:pt idx="11">
                  <c:v>103.03189999999999</c:v>
                </c:pt>
                <c:pt idx="12">
                  <c:v>103.1649</c:v>
                </c:pt>
                <c:pt idx="13">
                  <c:v>103.2236</c:v>
                </c:pt>
                <c:pt idx="14">
                  <c:v>103.1808</c:v>
                </c:pt>
                <c:pt idx="15">
                  <c:v>102.59310000000001</c:v>
                </c:pt>
                <c:pt idx="16">
                  <c:v>102.32859999999999</c:v>
                </c:pt>
                <c:pt idx="17">
                  <c:v>99.68477</c:v>
                </c:pt>
                <c:pt idx="18">
                  <c:v>97.017219999999995</c:v>
                </c:pt>
                <c:pt idx="19">
                  <c:v>97.020390000000006</c:v>
                </c:pt>
                <c:pt idx="20">
                  <c:v>96.671890000000005</c:v>
                </c:pt>
                <c:pt idx="21">
                  <c:v>96.961780000000005</c:v>
                </c:pt>
                <c:pt idx="22">
                  <c:v>97.118600000000001</c:v>
                </c:pt>
                <c:pt idx="23">
                  <c:v>97.452830000000006</c:v>
                </c:pt>
                <c:pt idx="24">
                  <c:v>98.019930000000002</c:v>
                </c:pt>
                <c:pt idx="25">
                  <c:v>98.449209999999994</c:v>
                </c:pt>
                <c:pt idx="26">
                  <c:v>98.967190000000002</c:v>
                </c:pt>
                <c:pt idx="27">
                  <c:v>99.361620000000002</c:v>
                </c:pt>
                <c:pt idx="28">
                  <c:v>99.820999999999998</c:v>
                </c:pt>
                <c:pt idx="29">
                  <c:v>99.903369999999995</c:v>
                </c:pt>
                <c:pt idx="30">
                  <c:v>99.954059999999998</c:v>
                </c:pt>
                <c:pt idx="31">
                  <c:v>100.08240000000001</c:v>
                </c:pt>
                <c:pt idx="32">
                  <c:v>99.748130000000003</c:v>
                </c:pt>
                <c:pt idx="33">
                  <c:v>99.626159999999999</c:v>
                </c:pt>
                <c:pt idx="34">
                  <c:v>99.516859999999994</c:v>
                </c:pt>
                <c:pt idx="35">
                  <c:v>99.562799999999996</c:v>
                </c:pt>
                <c:pt idx="36">
                  <c:v>99.512110000000007</c:v>
                </c:pt>
                <c:pt idx="37">
                  <c:v>99.439239999999998</c:v>
                </c:pt>
                <c:pt idx="38">
                  <c:v>99.531120000000001</c:v>
                </c:pt>
                <c:pt idx="39">
                  <c:v>99.493099999999998</c:v>
                </c:pt>
                <c:pt idx="40">
                  <c:v>99.724369999999993</c:v>
                </c:pt>
                <c:pt idx="41">
                  <c:v>100.02849999999999</c:v>
                </c:pt>
                <c:pt idx="42">
                  <c:v>100.12990000000001</c:v>
                </c:pt>
                <c:pt idx="43">
                  <c:v>100.4372</c:v>
                </c:pt>
                <c:pt idx="44">
                  <c:v>101.12309999999999</c:v>
                </c:pt>
                <c:pt idx="45">
                  <c:v>101.3528</c:v>
                </c:pt>
                <c:pt idx="46">
                  <c:v>101.8233</c:v>
                </c:pt>
                <c:pt idx="47">
                  <c:v>102.1131</c:v>
                </c:pt>
                <c:pt idx="48">
                  <c:v>102.2208</c:v>
                </c:pt>
                <c:pt idx="49">
                  <c:v>102.6818</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100.6474</c:v>
                </c:pt>
                <c:pt idx="1">
                  <c:v>100.29430000000001</c:v>
                </c:pt>
                <c:pt idx="2">
                  <c:v>99.705709999999996</c:v>
                </c:pt>
                <c:pt idx="3">
                  <c:v>99.352559999999997</c:v>
                </c:pt>
                <c:pt idx="4">
                  <c:v>99.941140000000004</c:v>
                </c:pt>
                <c:pt idx="5">
                  <c:v>99.470280000000002</c:v>
                </c:pt>
                <c:pt idx="6">
                  <c:v>99.117130000000003</c:v>
                </c:pt>
                <c:pt idx="7">
                  <c:v>98.999409999999997</c:v>
                </c:pt>
                <c:pt idx="8">
                  <c:v>99.117130000000003</c:v>
                </c:pt>
                <c:pt idx="9">
                  <c:v>99.352559999999997</c:v>
                </c:pt>
                <c:pt idx="10">
                  <c:v>99.470280000000002</c:v>
                </c:pt>
                <c:pt idx="11">
                  <c:v>99.352559999999997</c:v>
                </c:pt>
                <c:pt idx="12">
                  <c:v>99.823430000000002</c:v>
                </c:pt>
                <c:pt idx="13">
                  <c:v>99.705709999999996</c:v>
                </c:pt>
                <c:pt idx="14">
                  <c:v>99.941140000000004</c:v>
                </c:pt>
                <c:pt idx="15">
                  <c:v>99.470280000000002</c:v>
                </c:pt>
                <c:pt idx="16">
                  <c:v>98.763980000000004</c:v>
                </c:pt>
                <c:pt idx="17">
                  <c:v>97.351380000000006</c:v>
                </c:pt>
                <c:pt idx="18">
                  <c:v>96.0565</c:v>
                </c:pt>
                <c:pt idx="19">
                  <c:v>95.232489999999999</c:v>
                </c:pt>
                <c:pt idx="20">
                  <c:v>94.761619999999994</c:v>
                </c:pt>
                <c:pt idx="21">
                  <c:v>94.290760000000006</c:v>
                </c:pt>
                <c:pt idx="22">
                  <c:v>93.702179999999998</c:v>
                </c:pt>
                <c:pt idx="23">
                  <c:v>93.349029999999999</c:v>
                </c:pt>
                <c:pt idx="24">
                  <c:v>93.113600000000005</c:v>
                </c:pt>
                <c:pt idx="25">
                  <c:v>93.113600000000005</c:v>
                </c:pt>
                <c:pt idx="26">
                  <c:v>93.231309999999993</c:v>
                </c:pt>
                <c:pt idx="27">
                  <c:v>93.231309999999993</c:v>
                </c:pt>
                <c:pt idx="28">
                  <c:v>92.878159999999994</c:v>
                </c:pt>
                <c:pt idx="29">
                  <c:v>92.525009999999995</c:v>
                </c:pt>
                <c:pt idx="30">
                  <c:v>91.936430000000001</c:v>
                </c:pt>
                <c:pt idx="31">
                  <c:v>91.46557</c:v>
                </c:pt>
                <c:pt idx="32">
                  <c:v>90.876990000000006</c:v>
                </c:pt>
                <c:pt idx="33">
                  <c:v>90.641549999999995</c:v>
                </c:pt>
                <c:pt idx="34">
                  <c:v>90.523840000000007</c:v>
                </c:pt>
                <c:pt idx="35">
                  <c:v>90.170689999999993</c:v>
                </c:pt>
                <c:pt idx="36">
                  <c:v>89.93526</c:v>
                </c:pt>
                <c:pt idx="37">
                  <c:v>89.93526</c:v>
                </c:pt>
                <c:pt idx="38">
                  <c:v>89.93526</c:v>
                </c:pt>
                <c:pt idx="39">
                  <c:v>89.93526</c:v>
                </c:pt>
                <c:pt idx="40">
                  <c:v>90.170689999999993</c:v>
                </c:pt>
                <c:pt idx="41">
                  <c:v>90.170689999999993</c:v>
                </c:pt>
                <c:pt idx="42">
                  <c:v>90.288399999999996</c:v>
                </c:pt>
                <c:pt idx="43">
                  <c:v>90.052970000000002</c:v>
                </c:pt>
                <c:pt idx="44">
                  <c:v>90.288399999999996</c:v>
                </c:pt>
                <c:pt idx="45">
                  <c:v>90.170689999999993</c:v>
                </c:pt>
                <c:pt idx="46">
                  <c:v>90.288399999999996</c:v>
                </c:pt>
                <c:pt idx="47">
                  <c:v>90.759270000000001</c:v>
                </c:pt>
                <c:pt idx="48">
                  <c:v>91.11242</c:v>
                </c:pt>
                <c:pt idx="49">
                  <c:v>91.347849999999994</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100.5334</c:v>
                </c:pt>
                <c:pt idx="1">
                  <c:v>100.19889999999999</c:v>
                </c:pt>
                <c:pt idx="2">
                  <c:v>99.69435</c:v>
                </c:pt>
                <c:pt idx="3">
                  <c:v>99.573340000000002</c:v>
                </c:pt>
                <c:pt idx="4">
                  <c:v>99.235590000000002</c:v>
                </c:pt>
                <c:pt idx="5">
                  <c:v>99.33381</c:v>
                </c:pt>
                <c:pt idx="6">
                  <c:v>99.417429999999996</c:v>
                </c:pt>
                <c:pt idx="7">
                  <c:v>99.337800000000001</c:v>
                </c:pt>
                <c:pt idx="8">
                  <c:v>99.345910000000003</c:v>
                </c:pt>
                <c:pt idx="9">
                  <c:v>99.378500000000003</c:v>
                </c:pt>
                <c:pt idx="10">
                  <c:v>99.625749999999996</c:v>
                </c:pt>
                <c:pt idx="11">
                  <c:v>99.680189999999996</c:v>
                </c:pt>
                <c:pt idx="12">
                  <c:v>100.7452</c:v>
                </c:pt>
                <c:pt idx="13">
                  <c:v>100.46850000000001</c:v>
                </c:pt>
                <c:pt idx="14">
                  <c:v>99.901390000000006</c:v>
                </c:pt>
                <c:pt idx="15">
                  <c:v>98.545330000000007</c:v>
                </c:pt>
                <c:pt idx="16">
                  <c:v>96.820750000000004</c:v>
                </c:pt>
                <c:pt idx="17">
                  <c:v>94.807360000000003</c:v>
                </c:pt>
                <c:pt idx="18">
                  <c:v>93.282560000000004</c:v>
                </c:pt>
                <c:pt idx="19">
                  <c:v>92.271289999999993</c:v>
                </c:pt>
                <c:pt idx="20">
                  <c:v>91.437989999999999</c:v>
                </c:pt>
                <c:pt idx="21">
                  <c:v>91.23997</c:v>
                </c:pt>
                <c:pt idx="22">
                  <c:v>90.974209999999999</c:v>
                </c:pt>
                <c:pt idx="23">
                  <c:v>90.930809999999994</c:v>
                </c:pt>
                <c:pt idx="24">
                  <c:v>90.876379999999997</c:v>
                </c:pt>
                <c:pt idx="25">
                  <c:v>91.047359999999998</c:v>
                </c:pt>
                <c:pt idx="26">
                  <c:v>91.149910000000006</c:v>
                </c:pt>
                <c:pt idx="27">
                  <c:v>90.979190000000003</c:v>
                </c:pt>
                <c:pt idx="28">
                  <c:v>90.757689999999997</c:v>
                </c:pt>
                <c:pt idx="29">
                  <c:v>90.271199999999993</c:v>
                </c:pt>
                <c:pt idx="30">
                  <c:v>90.025270000000006</c:v>
                </c:pt>
                <c:pt idx="31">
                  <c:v>89.635109999999997</c:v>
                </c:pt>
                <c:pt idx="32">
                  <c:v>89.351709999999997</c:v>
                </c:pt>
                <c:pt idx="33">
                  <c:v>88.882739999999998</c:v>
                </c:pt>
                <c:pt idx="34">
                  <c:v>88.688190000000006</c:v>
                </c:pt>
                <c:pt idx="35">
                  <c:v>88.540049999999994</c:v>
                </c:pt>
                <c:pt idx="36">
                  <c:v>88.485320000000002</c:v>
                </c:pt>
                <c:pt idx="37">
                  <c:v>88.551640000000006</c:v>
                </c:pt>
                <c:pt idx="38">
                  <c:v>88.539540000000002</c:v>
                </c:pt>
                <c:pt idx="39">
                  <c:v>88.667069999999995</c:v>
                </c:pt>
                <c:pt idx="40">
                  <c:v>88.546409999999995</c:v>
                </c:pt>
                <c:pt idx="41">
                  <c:v>88.733220000000003</c:v>
                </c:pt>
                <c:pt idx="42">
                  <c:v>88.875050000000002</c:v>
                </c:pt>
                <c:pt idx="43">
                  <c:v>88.963650000000001</c:v>
                </c:pt>
                <c:pt idx="44">
                  <c:v>89.19623</c:v>
                </c:pt>
                <c:pt idx="45">
                  <c:v>89.284400000000005</c:v>
                </c:pt>
                <c:pt idx="46">
                  <c:v>89.503460000000004</c:v>
                </c:pt>
                <c:pt idx="47">
                  <c:v>89.664259999999999</c:v>
                </c:pt>
                <c:pt idx="48">
                  <c:v>89.916539999999998</c:v>
                </c:pt>
                <c:pt idx="49">
                  <c:v>90.190200000000004</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100.74769999999999</c:v>
                </c:pt>
                <c:pt idx="1">
                  <c:v>100.2715</c:v>
                </c:pt>
                <c:pt idx="2">
                  <c:v>99.52758</c:v>
                </c:pt>
                <c:pt idx="3">
                  <c:v>99.453190000000006</c:v>
                </c:pt>
                <c:pt idx="4">
                  <c:v>98.322360000000003</c:v>
                </c:pt>
                <c:pt idx="5">
                  <c:v>99.036569999999998</c:v>
                </c:pt>
                <c:pt idx="6">
                  <c:v>99.735889999999998</c:v>
                </c:pt>
                <c:pt idx="7">
                  <c:v>99.349029999999999</c:v>
                </c:pt>
                <c:pt idx="8">
                  <c:v>101.68510000000001</c:v>
                </c:pt>
                <c:pt idx="9">
                  <c:v>101.2238</c:v>
                </c:pt>
                <c:pt idx="10">
                  <c:v>101.98269999999999</c:v>
                </c:pt>
                <c:pt idx="11">
                  <c:v>101.43210000000001</c:v>
                </c:pt>
                <c:pt idx="12">
                  <c:v>102.6374</c:v>
                </c:pt>
                <c:pt idx="13">
                  <c:v>102.7713</c:v>
                </c:pt>
                <c:pt idx="14">
                  <c:v>101.61069999999999</c:v>
                </c:pt>
                <c:pt idx="15">
                  <c:v>99.25976</c:v>
                </c:pt>
                <c:pt idx="16">
                  <c:v>95.71848</c:v>
                </c:pt>
                <c:pt idx="17">
                  <c:v>92.296250000000001</c:v>
                </c:pt>
                <c:pt idx="18">
                  <c:v>89.350149999999999</c:v>
                </c:pt>
                <c:pt idx="19">
                  <c:v>89.989959999999996</c:v>
                </c:pt>
                <c:pt idx="20">
                  <c:v>89.647729999999996</c:v>
                </c:pt>
                <c:pt idx="21">
                  <c:v>89.707250000000002</c:v>
                </c:pt>
                <c:pt idx="22">
                  <c:v>90.287540000000007</c:v>
                </c:pt>
                <c:pt idx="23">
                  <c:v>91.448130000000006</c:v>
                </c:pt>
                <c:pt idx="24">
                  <c:v>91.582040000000006</c:v>
                </c:pt>
                <c:pt idx="25">
                  <c:v>91.611800000000002</c:v>
                </c:pt>
                <c:pt idx="26">
                  <c:v>91.790350000000004</c:v>
                </c:pt>
                <c:pt idx="27">
                  <c:v>90.52561</c:v>
                </c:pt>
                <c:pt idx="28">
                  <c:v>90.406580000000005</c:v>
                </c:pt>
                <c:pt idx="29">
                  <c:v>89.9602</c:v>
                </c:pt>
                <c:pt idx="30">
                  <c:v>89.9602</c:v>
                </c:pt>
                <c:pt idx="31">
                  <c:v>88.591300000000004</c:v>
                </c:pt>
                <c:pt idx="32">
                  <c:v>88.754980000000003</c:v>
                </c:pt>
                <c:pt idx="33">
                  <c:v>87.415840000000003</c:v>
                </c:pt>
                <c:pt idx="34">
                  <c:v>87.386080000000007</c:v>
                </c:pt>
                <c:pt idx="35">
                  <c:v>87.133129999999994</c:v>
                </c:pt>
                <c:pt idx="36">
                  <c:v>86.776030000000006</c:v>
                </c:pt>
                <c:pt idx="37">
                  <c:v>86.850430000000003</c:v>
                </c:pt>
                <c:pt idx="38">
                  <c:v>87.028980000000004</c:v>
                </c:pt>
                <c:pt idx="39">
                  <c:v>86.508200000000002</c:v>
                </c:pt>
                <c:pt idx="40">
                  <c:v>84.038240000000002</c:v>
                </c:pt>
                <c:pt idx="41">
                  <c:v>82.966930000000005</c:v>
                </c:pt>
                <c:pt idx="42">
                  <c:v>82.267600000000002</c:v>
                </c:pt>
                <c:pt idx="43">
                  <c:v>82.833020000000005</c:v>
                </c:pt>
                <c:pt idx="44">
                  <c:v>83.100840000000005</c:v>
                </c:pt>
                <c:pt idx="45">
                  <c:v>82.803259999999995</c:v>
                </c:pt>
                <c:pt idx="46">
                  <c:v>81.553399999999996</c:v>
                </c:pt>
                <c:pt idx="47">
                  <c:v>82.282480000000007</c:v>
                </c:pt>
                <c:pt idx="48">
                  <c:v>83.502589999999998</c:v>
                </c:pt>
                <c:pt idx="49">
                  <c:v>83.963840000000005</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100.1414</c:v>
                </c:pt>
                <c:pt idx="1">
                  <c:v>100.4243</c:v>
                </c:pt>
                <c:pt idx="2">
                  <c:v>99.858559999999997</c:v>
                </c:pt>
                <c:pt idx="3">
                  <c:v>99.575670000000002</c:v>
                </c:pt>
                <c:pt idx="4">
                  <c:v>99.292789999999997</c:v>
                </c:pt>
                <c:pt idx="5">
                  <c:v>99.292789999999997</c:v>
                </c:pt>
                <c:pt idx="6">
                  <c:v>99.292789999999997</c:v>
                </c:pt>
                <c:pt idx="7">
                  <c:v>100.7072</c:v>
                </c:pt>
                <c:pt idx="8">
                  <c:v>102.1216</c:v>
                </c:pt>
                <c:pt idx="9">
                  <c:v>102.6874</c:v>
                </c:pt>
                <c:pt idx="10">
                  <c:v>101.83880000000001</c:v>
                </c:pt>
                <c:pt idx="11">
                  <c:v>102.6874</c:v>
                </c:pt>
                <c:pt idx="12">
                  <c:v>103.5361</c:v>
                </c:pt>
                <c:pt idx="13">
                  <c:v>103.5361</c:v>
                </c:pt>
                <c:pt idx="14">
                  <c:v>103.5361</c:v>
                </c:pt>
                <c:pt idx="15">
                  <c:v>100.9901</c:v>
                </c:pt>
                <c:pt idx="16">
                  <c:v>95.615279999999998</c:v>
                </c:pt>
                <c:pt idx="17">
                  <c:v>90.806219999999996</c:v>
                </c:pt>
                <c:pt idx="18">
                  <c:v>87.694479999999999</c:v>
                </c:pt>
                <c:pt idx="19">
                  <c:v>84.865629999999996</c:v>
                </c:pt>
                <c:pt idx="20">
                  <c:v>82.319659999999999</c:v>
                </c:pt>
                <c:pt idx="21">
                  <c:v>82.036779999999993</c:v>
                </c:pt>
                <c:pt idx="22">
                  <c:v>81.753889999999998</c:v>
                </c:pt>
                <c:pt idx="23">
                  <c:v>81.188119999999998</c:v>
                </c:pt>
                <c:pt idx="24">
                  <c:v>81.471000000000004</c:v>
                </c:pt>
                <c:pt idx="25">
                  <c:v>82.036779999999993</c:v>
                </c:pt>
                <c:pt idx="26">
                  <c:v>81.753889999999998</c:v>
                </c:pt>
                <c:pt idx="27">
                  <c:v>81.471000000000004</c:v>
                </c:pt>
                <c:pt idx="28">
                  <c:v>80.905230000000003</c:v>
                </c:pt>
                <c:pt idx="29">
                  <c:v>80.339460000000003</c:v>
                </c:pt>
                <c:pt idx="30">
                  <c:v>80.056579999999997</c:v>
                </c:pt>
                <c:pt idx="31">
                  <c:v>79.490809999999996</c:v>
                </c:pt>
                <c:pt idx="32">
                  <c:v>78.925039999999996</c:v>
                </c:pt>
                <c:pt idx="33">
                  <c:v>78.642150000000001</c:v>
                </c:pt>
                <c:pt idx="34">
                  <c:v>78.642150000000001</c:v>
                </c:pt>
                <c:pt idx="35">
                  <c:v>78.642150000000001</c:v>
                </c:pt>
                <c:pt idx="36">
                  <c:v>78.642150000000001</c:v>
                </c:pt>
                <c:pt idx="37">
                  <c:v>79.207920000000001</c:v>
                </c:pt>
                <c:pt idx="38">
                  <c:v>79.207920000000001</c:v>
                </c:pt>
                <c:pt idx="39">
                  <c:v>79.490809999999996</c:v>
                </c:pt>
                <c:pt idx="40">
                  <c:v>80.056579999999997</c:v>
                </c:pt>
                <c:pt idx="41">
                  <c:v>80.056579999999997</c:v>
                </c:pt>
                <c:pt idx="42">
                  <c:v>80.339460000000003</c:v>
                </c:pt>
                <c:pt idx="43">
                  <c:v>80.622349999999997</c:v>
                </c:pt>
                <c:pt idx="44">
                  <c:v>81.188119999999998</c:v>
                </c:pt>
                <c:pt idx="45">
                  <c:v>81.471000000000004</c:v>
                </c:pt>
                <c:pt idx="46">
                  <c:v>82.036779999999993</c:v>
                </c:pt>
                <c:pt idx="47">
                  <c:v>82.319659999999999</c:v>
                </c:pt>
                <c:pt idx="48">
                  <c:v>82.602549999999994</c:v>
                </c:pt>
                <c:pt idx="49">
                  <c:v>82.885429999999999</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98.691230000000004</c:v>
                </c:pt>
                <c:pt idx="1">
                  <c:v>100.6302</c:v>
                </c:pt>
                <c:pt idx="2">
                  <c:v>98.133790000000005</c:v>
                </c:pt>
                <c:pt idx="3">
                  <c:v>102.5448</c:v>
                </c:pt>
                <c:pt idx="4">
                  <c:v>102.0843</c:v>
                </c:pt>
                <c:pt idx="5">
                  <c:v>99.757630000000006</c:v>
                </c:pt>
                <c:pt idx="6">
                  <c:v>101.3815</c:v>
                </c:pt>
                <c:pt idx="7">
                  <c:v>99.781869999999998</c:v>
                </c:pt>
                <c:pt idx="8">
                  <c:v>101.1391</c:v>
                </c:pt>
                <c:pt idx="9">
                  <c:v>101.23609999999999</c:v>
                </c:pt>
                <c:pt idx="10">
                  <c:v>101.6481</c:v>
                </c:pt>
                <c:pt idx="11">
                  <c:v>103.63549999999999</c:v>
                </c:pt>
                <c:pt idx="12">
                  <c:v>103.9021</c:v>
                </c:pt>
                <c:pt idx="13">
                  <c:v>104.19289999999999</c:v>
                </c:pt>
                <c:pt idx="14">
                  <c:v>104.3141</c:v>
                </c:pt>
                <c:pt idx="15">
                  <c:v>100.6786</c:v>
                </c:pt>
                <c:pt idx="16">
                  <c:v>97.770240000000001</c:v>
                </c:pt>
                <c:pt idx="17">
                  <c:v>93.165289999999999</c:v>
                </c:pt>
                <c:pt idx="18">
                  <c:v>90.765870000000007</c:v>
                </c:pt>
                <c:pt idx="19">
                  <c:v>89.602519999999998</c:v>
                </c:pt>
                <c:pt idx="20">
                  <c:v>88.899659999999997</c:v>
                </c:pt>
                <c:pt idx="21">
                  <c:v>89.214740000000006</c:v>
                </c:pt>
                <c:pt idx="22">
                  <c:v>87.566649999999996</c:v>
                </c:pt>
                <c:pt idx="23">
                  <c:v>87.978669999999994</c:v>
                </c:pt>
                <c:pt idx="24">
                  <c:v>88.269509999999997</c:v>
                </c:pt>
                <c:pt idx="25">
                  <c:v>88.245270000000005</c:v>
                </c:pt>
                <c:pt idx="26">
                  <c:v>90.959770000000006</c:v>
                </c:pt>
                <c:pt idx="27">
                  <c:v>90.063019999999995</c:v>
                </c:pt>
                <c:pt idx="28">
                  <c:v>90.135720000000006</c:v>
                </c:pt>
                <c:pt idx="29">
                  <c:v>90.644689999999997</c:v>
                </c:pt>
                <c:pt idx="30">
                  <c:v>88.657300000000006</c:v>
                </c:pt>
                <c:pt idx="31">
                  <c:v>86.936499999999995</c:v>
                </c:pt>
                <c:pt idx="32">
                  <c:v>87.178870000000003</c:v>
                </c:pt>
                <c:pt idx="33">
                  <c:v>86.766840000000002</c:v>
                </c:pt>
                <c:pt idx="34">
                  <c:v>84.125060000000005</c:v>
                </c:pt>
                <c:pt idx="35">
                  <c:v>84.634029999999996</c:v>
                </c:pt>
                <c:pt idx="36">
                  <c:v>84.294719999999998</c:v>
                </c:pt>
                <c:pt idx="37">
                  <c:v>83.543379999999999</c:v>
                </c:pt>
                <c:pt idx="38">
                  <c:v>82.307320000000004</c:v>
                </c:pt>
                <c:pt idx="39">
                  <c:v>82.961709999999997</c:v>
                </c:pt>
                <c:pt idx="40">
                  <c:v>83.494910000000004</c:v>
                </c:pt>
                <c:pt idx="41">
                  <c:v>81.555989999999994</c:v>
                </c:pt>
                <c:pt idx="42">
                  <c:v>81.701409999999996</c:v>
                </c:pt>
                <c:pt idx="43">
                  <c:v>81.216669999999993</c:v>
                </c:pt>
                <c:pt idx="44">
                  <c:v>80.804649999999995</c:v>
                </c:pt>
                <c:pt idx="45">
                  <c:v>80.828890000000001</c:v>
                </c:pt>
                <c:pt idx="46">
                  <c:v>80.804649999999995</c:v>
                </c:pt>
                <c:pt idx="47">
                  <c:v>80.68347</c:v>
                </c:pt>
                <c:pt idx="48">
                  <c:v>78.502179999999996</c:v>
                </c:pt>
                <c:pt idx="49">
                  <c:v>79.035390000000007</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Taul1!$B$2:$B$13</c:f>
              <c:numCache>
                <c:formatCode>General</c:formatCode>
                <c:ptCount val="12"/>
                <c:pt idx="0">
                  <c:v>1421.4</c:v>
                </c:pt>
                <c:pt idx="1">
                  <c:v>1450.7</c:v>
                </c:pt>
                <c:pt idx="2">
                  <c:v>1497.7</c:v>
                </c:pt>
                <c:pt idx="3">
                  <c:v>1542.7</c:v>
                </c:pt>
                <c:pt idx="4">
                  <c:v>1473.2</c:v>
                </c:pt>
                <c:pt idx="5">
                  <c:v>1449.9</c:v>
                </c:pt>
                <c:pt idx="6">
                  <c:v>1475</c:v>
                </c:pt>
                <c:pt idx="7">
                  <c:v>1496.4</c:v>
                </c:pt>
                <c:pt idx="8">
                  <c:v>1483.1</c:v>
                </c:pt>
                <c:pt idx="9">
                  <c:v>1481.8</c:v>
                </c:pt>
                <c:pt idx="10">
                  <c:v>1486</c:v>
                </c:pt>
                <c:pt idx="11">
                  <c:v>1501.6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Taul1!$C$2:$C$13</c:f>
              <c:numCache>
                <c:formatCode>General</c:formatCode>
                <c:ptCount val="12"/>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2017(1-8)</c:v>
                </c:pt>
              </c:strCache>
            </c:str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5.6</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99.073769999999996</c:v>
                </c:pt>
                <c:pt idx="1">
                  <c:v>100.8867</c:v>
                </c:pt>
                <c:pt idx="2">
                  <c:v>100.0078</c:v>
                </c:pt>
                <c:pt idx="3">
                  <c:v>100.0462</c:v>
                </c:pt>
                <c:pt idx="4">
                  <c:v>101.8485</c:v>
                </c:pt>
                <c:pt idx="5">
                  <c:v>101.4027</c:v>
                </c:pt>
                <c:pt idx="6">
                  <c:v>100.8682</c:v>
                </c:pt>
                <c:pt idx="7">
                  <c:v>101.3387</c:v>
                </c:pt>
                <c:pt idx="8">
                  <c:v>100.2971</c:v>
                </c:pt>
                <c:pt idx="9">
                  <c:v>100.0333</c:v>
                </c:pt>
                <c:pt idx="10">
                  <c:v>100.0376</c:v>
                </c:pt>
                <c:pt idx="11">
                  <c:v>99.138220000000004</c:v>
                </c:pt>
                <c:pt idx="12">
                  <c:v>99.279300000000006</c:v>
                </c:pt>
                <c:pt idx="13">
                  <c:v>98.009659999999997</c:v>
                </c:pt>
                <c:pt idx="14">
                  <c:v>96.594939999999994</c:v>
                </c:pt>
                <c:pt idx="15">
                  <c:v>97.72</c:v>
                </c:pt>
                <c:pt idx="16">
                  <c:v>97.922449999999998</c:v>
                </c:pt>
                <c:pt idx="17">
                  <c:v>96.953530000000001</c:v>
                </c:pt>
                <c:pt idx="18">
                  <c:v>97.482799999999997</c:v>
                </c:pt>
                <c:pt idx="19">
                  <c:v>96.072419999999994</c:v>
                </c:pt>
                <c:pt idx="20">
                  <c:v>96.604730000000004</c:v>
                </c:pt>
                <c:pt idx="21">
                  <c:v>98.050290000000004</c:v>
                </c:pt>
                <c:pt idx="22">
                  <c:v>99.465339999999998</c:v>
                </c:pt>
                <c:pt idx="23">
                  <c:v>98.04074</c:v>
                </c:pt>
                <c:pt idx="24">
                  <c:v>97.915909999999997</c:v>
                </c:pt>
                <c:pt idx="25">
                  <c:v>98.301379999999995</c:v>
                </c:pt>
                <c:pt idx="26">
                  <c:v>98.512129999999999</c:v>
                </c:pt>
                <c:pt idx="27">
                  <c:v>97.995019999999997</c:v>
                </c:pt>
                <c:pt idx="28">
                  <c:v>97.261470000000003</c:v>
                </c:pt>
                <c:pt idx="29">
                  <c:v>96.026929999999993</c:v>
                </c:pt>
                <c:pt idx="30">
                  <c:v>96.343260000000001</c:v>
                </c:pt>
                <c:pt idx="31">
                  <c:v>95.263069999999999</c:v>
                </c:pt>
                <c:pt idx="32">
                  <c:v>97.467420000000004</c:v>
                </c:pt>
                <c:pt idx="33">
                  <c:v>97.900459999999995</c:v>
                </c:pt>
                <c:pt idx="34">
                  <c:v>97.562759999999997</c:v>
                </c:pt>
                <c:pt idx="35">
                  <c:v>98.988590000000002</c:v>
                </c:pt>
                <c:pt idx="36">
                  <c:v>103.4956</c:v>
                </c:pt>
                <c:pt idx="37">
                  <c:v>103.0988</c:v>
                </c:pt>
                <c:pt idx="38">
                  <c:v>101.8841</c:v>
                </c:pt>
                <c:pt idx="39">
                  <c:v>102.5231</c:v>
                </c:pt>
                <c:pt idx="40">
                  <c:v>102.0411</c:v>
                </c:pt>
                <c:pt idx="41">
                  <c:v>100.42919999999999</c:v>
                </c:pt>
                <c:pt idx="42">
                  <c:v>102.47499999999999</c:v>
                </c:pt>
                <c:pt idx="43">
                  <c:v>101.4472</c:v>
                </c:pt>
                <c:pt idx="44">
                  <c:v>101.79259999999999</c:v>
                </c:pt>
                <c:pt idx="45">
                  <c:v>102.32510000000001</c:v>
                </c:pt>
                <c:pt idx="46">
                  <c:v>103.93770000000001</c:v>
                </c:pt>
                <c:pt idx="47">
                  <c:v>103.2617</c:v>
                </c:pt>
                <c:pt idx="48">
                  <c:v>105.17230000000001</c:v>
                </c:pt>
                <c:pt idx="49">
                  <c:v>106.1499</c:v>
                </c:pt>
                <c:pt idx="50">
                  <c:v>105.6283</c:v>
                </c:pt>
                <c:pt idx="51">
                  <c:v>106.3065</c:v>
                </c:pt>
                <c:pt idx="52">
                  <c:v>105.53830000000001</c:v>
                </c:pt>
                <c:pt idx="53">
                  <c:v>105.8156</c:v>
                </c:pt>
                <c:pt idx="54">
                  <c:v>105.9354</c:v>
                </c:pt>
                <c:pt idx="55">
                  <c:v>105.88549999999999</c:v>
                </c:pt>
                <c:pt idx="56">
                  <c:v>106.44759999999999</c:v>
                </c:pt>
                <c:pt idx="57">
                  <c:v>106.4426</c:v>
                </c:pt>
                <c:pt idx="58">
                  <c:v>106.69540000000001</c:v>
                </c:pt>
                <c:pt idx="59">
                  <c:v>107.711</c:v>
                </c:pt>
                <c:pt idx="60">
                  <c:v>110.06740000000001</c:v>
                </c:pt>
                <c:pt idx="61">
                  <c:v>109.1036</c:v>
                </c:pt>
                <c:pt idx="62">
                  <c:v>109.3271</c:v>
                </c:pt>
                <c:pt idx="63">
                  <c:v>109.00369999999999</c:v>
                </c:pt>
                <c:pt idx="64">
                  <c:v>108.8373</c:v>
                </c:pt>
                <c:pt idx="65">
                  <c:v>108.1778</c:v>
                </c:pt>
                <c:pt idx="66">
                  <c:v>107.91970000000001</c:v>
                </c:pt>
                <c:pt idx="67">
                  <c:v>106.8116</c:v>
                </c:pt>
                <c:pt idx="68">
                  <c:v>105.01009999999999</c:v>
                </c:pt>
                <c:pt idx="69">
                  <c:v>105.23260000000001</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98.542460000000005</c:v>
                </c:pt>
                <c:pt idx="21">
                  <c:v>100.017</c:v>
                </c:pt>
                <c:pt idx="22">
                  <c:v>101.4605</c:v>
                </c:pt>
                <c:pt idx="23">
                  <c:v>100.0073</c:v>
                </c:pt>
                <c:pt idx="24">
                  <c:v>99.879930000000002</c:v>
                </c:pt>
                <c:pt idx="25">
                  <c:v>100.2731</c:v>
                </c:pt>
                <c:pt idx="26">
                  <c:v>100.4881</c:v>
                </c:pt>
                <c:pt idx="27">
                  <c:v>99.960639999999998</c:v>
                </c:pt>
                <c:pt idx="28">
                  <c:v>99.212379999999996</c:v>
                </c:pt>
                <c:pt idx="29">
                  <c:v>97.953069999999997</c:v>
                </c:pt>
                <c:pt idx="30">
                  <c:v>98.275750000000002</c:v>
                </c:pt>
                <c:pt idx="31">
                  <c:v>97.17389</c:v>
                </c:pt>
                <c:pt idx="32">
                  <c:v>99.422460000000001</c:v>
                </c:pt>
                <c:pt idx="33">
                  <c:v>99.864180000000005</c:v>
                </c:pt>
                <c:pt idx="34">
                  <c:v>99.5197</c:v>
                </c:pt>
                <c:pt idx="35">
                  <c:v>100.97410000000001</c:v>
                </c:pt>
                <c:pt idx="36">
                  <c:v>105.5715</c:v>
                </c:pt>
                <c:pt idx="37">
                  <c:v>105.16679999999999</c:v>
                </c:pt>
                <c:pt idx="38">
                  <c:v>103.9277</c:v>
                </c:pt>
                <c:pt idx="39">
                  <c:v>104.5795</c:v>
                </c:pt>
                <c:pt idx="40">
                  <c:v>104.0879</c:v>
                </c:pt>
                <c:pt idx="41">
                  <c:v>102.4436</c:v>
                </c:pt>
                <c:pt idx="42">
                  <c:v>104.5304</c:v>
                </c:pt>
                <c:pt idx="43">
                  <c:v>103.482</c:v>
                </c:pt>
                <c:pt idx="44">
                  <c:v>103.8344</c:v>
                </c:pt>
                <c:pt idx="45">
                  <c:v>104.3775</c:v>
                </c:pt>
                <c:pt idx="46">
                  <c:v>106.02249999999999</c:v>
                </c:pt>
                <c:pt idx="47">
                  <c:v>105.333</c:v>
                </c:pt>
                <c:pt idx="48">
                  <c:v>107.28189999999999</c:v>
                </c:pt>
                <c:pt idx="49">
                  <c:v>108.2791</c:v>
                </c:pt>
                <c:pt idx="50">
                  <c:v>107.747</c:v>
                </c:pt>
                <c:pt idx="51">
                  <c:v>108.4388</c:v>
                </c:pt>
                <c:pt idx="52">
                  <c:v>107.6553</c:v>
                </c:pt>
                <c:pt idx="53">
                  <c:v>107.938</c:v>
                </c:pt>
                <c:pt idx="54">
                  <c:v>108.06019999999999</c:v>
                </c:pt>
                <c:pt idx="55">
                  <c:v>108.0094</c:v>
                </c:pt>
                <c:pt idx="56">
                  <c:v>108.58280000000001</c:v>
                </c:pt>
                <c:pt idx="57">
                  <c:v>108.57769999999999</c:v>
                </c:pt>
                <c:pt idx="58">
                  <c:v>108.8355</c:v>
                </c:pt>
                <c:pt idx="59">
                  <c:v>109.8715</c:v>
                </c:pt>
                <c:pt idx="60">
                  <c:v>112.2752</c:v>
                </c:pt>
                <c:pt idx="61">
                  <c:v>111.292</c:v>
                </c:pt>
                <c:pt idx="62">
                  <c:v>111.52</c:v>
                </c:pt>
                <c:pt idx="63">
                  <c:v>111.1902</c:v>
                </c:pt>
                <c:pt idx="64">
                  <c:v>111.0204</c:v>
                </c:pt>
                <c:pt idx="65">
                  <c:v>110.3477</c:v>
                </c:pt>
                <c:pt idx="66">
                  <c:v>110.0844</c:v>
                </c:pt>
                <c:pt idx="67">
                  <c:v>108.9541</c:v>
                </c:pt>
                <c:pt idx="68">
                  <c:v>107.1165</c:v>
                </c:pt>
                <c:pt idx="69">
                  <c:v>107.3434</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99.481409999999997</c:v>
                </c:pt>
                <c:pt idx="33">
                  <c:v>99.923400000000001</c:v>
                </c:pt>
                <c:pt idx="34">
                  <c:v>99.578720000000004</c:v>
                </c:pt>
                <c:pt idx="35">
                  <c:v>101.03400000000001</c:v>
                </c:pt>
                <c:pt idx="36">
                  <c:v>105.6341</c:v>
                </c:pt>
                <c:pt idx="37">
                  <c:v>105.22920000000001</c:v>
                </c:pt>
                <c:pt idx="38">
                  <c:v>103.9894</c:v>
                </c:pt>
                <c:pt idx="39">
                  <c:v>104.6416</c:v>
                </c:pt>
                <c:pt idx="40">
                  <c:v>104.14960000000001</c:v>
                </c:pt>
                <c:pt idx="41">
                  <c:v>102.5044</c:v>
                </c:pt>
                <c:pt idx="42">
                  <c:v>104.5924</c:v>
                </c:pt>
                <c:pt idx="43">
                  <c:v>103.54340000000001</c:v>
                </c:pt>
                <c:pt idx="44">
                  <c:v>103.896</c:v>
                </c:pt>
                <c:pt idx="45">
                  <c:v>104.43940000000001</c:v>
                </c:pt>
                <c:pt idx="46">
                  <c:v>106.08540000000001</c:v>
                </c:pt>
                <c:pt idx="47">
                  <c:v>105.3954</c:v>
                </c:pt>
                <c:pt idx="48">
                  <c:v>107.3455</c:v>
                </c:pt>
                <c:pt idx="49">
                  <c:v>108.3433</c:v>
                </c:pt>
                <c:pt idx="50">
                  <c:v>107.8109</c:v>
                </c:pt>
                <c:pt idx="51">
                  <c:v>108.5031</c:v>
                </c:pt>
                <c:pt idx="52">
                  <c:v>107.7191</c:v>
                </c:pt>
                <c:pt idx="53">
                  <c:v>108.0021</c:v>
                </c:pt>
                <c:pt idx="54">
                  <c:v>108.12430000000001</c:v>
                </c:pt>
                <c:pt idx="55">
                  <c:v>108.0735</c:v>
                </c:pt>
                <c:pt idx="56">
                  <c:v>108.6472</c:v>
                </c:pt>
                <c:pt idx="57">
                  <c:v>108.642</c:v>
                </c:pt>
                <c:pt idx="58">
                  <c:v>108.90009999999999</c:v>
                </c:pt>
                <c:pt idx="59">
                  <c:v>109.9367</c:v>
                </c:pt>
                <c:pt idx="60">
                  <c:v>112.34180000000001</c:v>
                </c:pt>
                <c:pt idx="61">
                  <c:v>111.358</c:v>
                </c:pt>
                <c:pt idx="62">
                  <c:v>111.58620000000001</c:v>
                </c:pt>
                <c:pt idx="63">
                  <c:v>111.2561</c:v>
                </c:pt>
                <c:pt idx="64">
                  <c:v>111.08620000000001</c:v>
                </c:pt>
                <c:pt idx="65">
                  <c:v>110.4131</c:v>
                </c:pt>
                <c:pt idx="66">
                  <c:v>110.1497</c:v>
                </c:pt>
                <c:pt idx="67">
                  <c:v>109.0187</c:v>
                </c:pt>
                <c:pt idx="68">
                  <c:v>107.18</c:v>
                </c:pt>
                <c:pt idx="69">
                  <c:v>107.407</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101.37</c:v>
                </c:pt>
                <c:pt idx="1">
                  <c:v>96.99</c:v>
                </c:pt>
                <c:pt idx="2">
                  <c:v>101.19</c:v>
                </c:pt>
                <c:pt idx="3">
                  <c:v>100.45</c:v>
                </c:pt>
                <c:pt idx="4">
                  <c:v>105.81</c:v>
                </c:pt>
                <c:pt idx="5">
                  <c:v>107.2</c:v>
                </c:pt>
                <c:pt idx="6">
                  <c:v>108.96</c:v>
                </c:pt>
                <c:pt idx="7">
                  <c:v>109.76</c:v>
                </c:pt>
                <c:pt idx="8">
                  <c:v>116.13</c:v>
                </c:pt>
                <c:pt idx="9">
                  <c:v>118.98</c:v>
                </c:pt>
                <c:pt idx="10">
                  <c:v>120.27</c:v>
                </c:pt>
                <c:pt idx="11">
                  <c:v>118.56</c:v>
                </c:pt>
                <c:pt idx="12">
                  <c:v>119.6</c:v>
                </c:pt>
                <c:pt idx="13">
                  <c:v>118.47</c:v>
                </c:pt>
                <c:pt idx="14">
                  <c:v>117.43</c:v>
                </c:pt>
                <c:pt idx="15">
                  <c:v>106.84</c:v>
                </c:pt>
                <c:pt idx="16">
                  <c:v>86.38</c:v>
                </c:pt>
                <c:pt idx="17">
                  <c:v>86.92</c:v>
                </c:pt>
                <c:pt idx="18">
                  <c:v>87.65</c:v>
                </c:pt>
                <c:pt idx="19">
                  <c:v>85.85</c:v>
                </c:pt>
                <c:pt idx="20">
                  <c:v>85.85</c:v>
                </c:pt>
                <c:pt idx="21">
                  <c:v>92.56</c:v>
                </c:pt>
                <c:pt idx="22">
                  <c:v>91.61</c:v>
                </c:pt>
                <c:pt idx="23">
                  <c:v>95.73</c:v>
                </c:pt>
                <c:pt idx="24">
                  <c:v>93.99</c:v>
                </c:pt>
                <c:pt idx="25">
                  <c:v>92.62</c:v>
                </c:pt>
                <c:pt idx="26">
                  <c:v>91.85</c:v>
                </c:pt>
                <c:pt idx="27">
                  <c:v>89.77</c:v>
                </c:pt>
                <c:pt idx="28">
                  <c:v>85.76</c:v>
                </c:pt>
                <c:pt idx="29">
                  <c:v>83.48</c:v>
                </c:pt>
                <c:pt idx="30">
                  <c:v>81.819999999999993</c:v>
                </c:pt>
                <c:pt idx="31">
                  <c:v>81.709999999999994</c:v>
                </c:pt>
                <c:pt idx="32">
                  <c:v>82.14</c:v>
                </c:pt>
                <c:pt idx="33">
                  <c:v>84.52</c:v>
                </c:pt>
                <c:pt idx="34">
                  <c:v>86.41</c:v>
                </c:pt>
                <c:pt idx="35">
                  <c:v>86.26</c:v>
                </c:pt>
                <c:pt idx="36">
                  <c:v>83.59</c:v>
                </c:pt>
                <c:pt idx="37">
                  <c:v>84.99</c:v>
                </c:pt>
                <c:pt idx="38">
                  <c:v>86.77</c:v>
                </c:pt>
                <c:pt idx="39">
                  <c:v>87.05</c:v>
                </c:pt>
                <c:pt idx="40">
                  <c:v>87.76</c:v>
                </c:pt>
                <c:pt idx="41">
                  <c:v>89.02</c:v>
                </c:pt>
                <c:pt idx="42">
                  <c:v>88.67</c:v>
                </c:pt>
                <c:pt idx="43">
                  <c:v>89.72</c:v>
                </c:pt>
                <c:pt idx="44">
                  <c:v>87</c:v>
                </c:pt>
                <c:pt idx="45">
                  <c:v>89.68</c:v>
                </c:pt>
                <c:pt idx="46">
                  <c:v>90.91</c:v>
                </c:pt>
                <c:pt idx="47">
                  <c:v>91.51</c:v>
                </c:pt>
                <c:pt idx="48">
                  <c:v>96.29</c:v>
                </c:pt>
                <c:pt idx="49">
                  <c:v>95.43</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102.49</c:v>
                </c:pt>
                <c:pt idx="1">
                  <c:v>98.24</c:v>
                </c:pt>
                <c:pt idx="2">
                  <c:v>102.5</c:v>
                </c:pt>
                <c:pt idx="3">
                  <c:v>96.92</c:v>
                </c:pt>
                <c:pt idx="4">
                  <c:v>102.86</c:v>
                </c:pt>
                <c:pt idx="5">
                  <c:v>106.96</c:v>
                </c:pt>
                <c:pt idx="6">
                  <c:v>107.05</c:v>
                </c:pt>
                <c:pt idx="7">
                  <c:v>110.04</c:v>
                </c:pt>
                <c:pt idx="8">
                  <c:v>113.96</c:v>
                </c:pt>
                <c:pt idx="9">
                  <c:v>115.54</c:v>
                </c:pt>
                <c:pt idx="10">
                  <c:v>120</c:v>
                </c:pt>
                <c:pt idx="11">
                  <c:v>113.74</c:v>
                </c:pt>
                <c:pt idx="12">
                  <c:v>115.87</c:v>
                </c:pt>
                <c:pt idx="13">
                  <c:v>116.53</c:v>
                </c:pt>
                <c:pt idx="14">
                  <c:v>111.81</c:v>
                </c:pt>
                <c:pt idx="15">
                  <c:v>107.17</c:v>
                </c:pt>
                <c:pt idx="16">
                  <c:v>96.26</c:v>
                </c:pt>
                <c:pt idx="17">
                  <c:v>98.44</c:v>
                </c:pt>
                <c:pt idx="18">
                  <c:v>96.52</c:v>
                </c:pt>
                <c:pt idx="19">
                  <c:v>97.3</c:v>
                </c:pt>
                <c:pt idx="20">
                  <c:v>99.19</c:v>
                </c:pt>
                <c:pt idx="21">
                  <c:v>104.83</c:v>
                </c:pt>
                <c:pt idx="22">
                  <c:v>108.31</c:v>
                </c:pt>
                <c:pt idx="23">
                  <c:v>109.46</c:v>
                </c:pt>
                <c:pt idx="24">
                  <c:v>106.96</c:v>
                </c:pt>
                <c:pt idx="25">
                  <c:v>105.32</c:v>
                </c:pt>
                <c:pt idx="26">
                  <c:v>103.89</c:v>
                </c:pt>
                <c:pt idx="27">
                  <c:v>101.87</c:v>
                </c:pt>
                <c:pt idx="28">
                  <c:v>96.15</c:v>
                </c:pt>
                <c:pt idx="29">
                  <c:v>93.53</c:v>
                </c:pt>
                <c:pt idx="30">
                  <c:v>95.59</c:v>
                </c:pt>
                <c:pt idx="31">
                  <c:v>96.88</c:v>
                </c:pt>
                <c:pt idx="32">
                  <c:v>97.6</c:v>
                </c:pt>
                <c:pt idx="33">
                  <c:v>100.86</c:v>
                </c:pt>
                <c:pt idx="34">
                  <c:v>105.92</c:v>
                </c:pt>
                <c:pt idx="35">
                  <c:v>105.28</c:v>
                </c:pt>
                <c:pt idx="36">
                  <c:v>103.98</c:v>
                </c:pt>
                <c:pt idx="37">
                  <c:v>107.17</c:v>
                </c:pt>
                <c:pt idx="38">
                  <c:v>108.43</c:v>
                </c:pt>
                <c:pt idx="39">
                  <c:v>107.74</c:v>
                </c:pt>
                <c:pt idx="40">
                  <c:v>110.33</c:v>
                </c:pt>
                <c:pt idx="41">
                  <c:v>113.72</c:v>
                </c:pt>
                <c:pt idx="42">
                  <c:v>111.3</c:v>
                </c:pt>
                <c:pt idx="43">
                  <c:v>115.05</c:v>
                </c:pt>
                <c:pt idx="44">
                  <c:v>110.62</c:v>
                </c:pt>
                <c:pt idx="45">
                  <c:v>114.99</c:v>
                </c:pt>
                <c:pt idx="46">
                  <c:v>117.21</c:v>
                </c:pt>
                <c:pt idx="47">
                  <c:v>118.16</c:v>
                </c:pt>
                <c:pt idx="48">
                  <c:v>123.67</c:v>
                </c:pt>
                <c:pt idx="49">
                  <c:v>122.47</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108.73</c:v>
                </c:pt>
                <c:pt idx="9">
                  <c:v>110.27</c:v>
                </c:pt>
                <c:pt idx="10">
                  <c:v>113.24</c:v>
                </c:pt>
                <c:pt idx="11">
                  <c:v>115.17</c:v>
                </c:pt>
                <c:pt idx="12">
                  <c:v>113.75</c:v>
                </c:pt>
                <c:pt idx="13">
                  <c:v>113.24</c:v>
                </c:pt>
                <c:pt idx="14">
                  <c:v>115.3</c:v>
                </c:pt>
                <c:pt idx="15">
                  <c:v>116.97</c:v>
                </c:pt>
                <c:pt idx="16">
                  <c:v>119.16</c:v>
                </c:pt>
                <c:pt idx="17">
                  <c:v>123.29</c:v>
                </c:pt>
                <c:pt idx="18">
                  <c:v>123.16</c:v>
                </c:pt>
                <c:pt idx="19">
                  <c:v>119.68</c:v>
                </c:pt>
                <c:pt idx="20">
                  <c:v>120.97</c:v>
                </c:pt>
                <c:pt idx="21">
                  <c:v>119.03</c:v>
                </c:pt>
                <c:pt idx="22">
                  <c:v>120.19</c:v>
                </c:pt>
                <c:pt idx="23">
                  <c:v>120.71</c:v>
                </c:pt>
                <c:pt idx="24">
                  <c:v>123.03</c:v>
                </c:pt>
                <c:pt idx="25">
                  <c:v>121.35</c:v>
                </c:pt>
                <c:pt idx="26">
                  <c:v>122.77</c:v>
                </c:pt>
                <c:pt idx="27">
                  <c:v>125.35</c:v>
                </c:pt>
                <c:pt idx="28">
                  <c:v>127.67</c:v>
                </c:pt>
                <c:pt idx="29">
                  <c:v>127.41</c:v>
                </c:pt>
                <c:pt idx="30">
                  <c:v>129.21</c:v>
                </c:pt>
                <c:pt idx="31">
                  <c:v>131.13999999999999</c:v>
                </c:pt>
                <c:pt idx="32">
                  <c:v>128.05000000000001</c:v>
                </c:pt>
                <c:pt idx="33">
                  <c:v>132.82</c:v>
                </c:pt>
                <c:pt idx="34">
                  <c:v>129.72999999999999</c:v>
                </c:pt>
                <c:pt idx="35">
                  <c:v>130.63</c:v>
                </c:pt>
                <c:pt idx="36">
                  <c:v>132.56</c:v>
                </c:pt>
                <c:pt idx="37">
                  <c:v>134.11000000000001</c:v>
                </c:pt>
                <c:pt idx="38">
                  <c:v>131.27000000000001</c:v>
                </c:pt>
                <c:pt idx="39">
                  <c:v>132.16999999999999</c:v>
                </c:pt>
                <c:pt idx="40">
                  <c:v>135.52000000000001</c:v>
                </c:pt>
                <c:pt idx="41">
                  <c:v>135.27000000000001</c:v>
                </c:pt>
                <c:pt idx="42">
                  <c:v>134.24</c:v>
                </c:pt>
                <c:pt idx="43">
                  <c:v>135.65</c:v>
                </c:pt>
                <c:pt idx="44">
                  <c:v>135.91</c:v>
                </c:pt>
                <c:pt idx="45">
                  <c:v>134.62</c:v>
                </c:pt>
                <c:pt idx="46">
                  <c:v>137.71</c:v>
                </c:pt>
                <c:pt idx="47">
                  <c:v>135.52000000000001</c:v>
                </c:pt>
                <c:pt idx="48">
                  <c:v>134.4</c:v>
                </c:pt>
                <c:pt idx="49">
                  <c:v>135.5</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98.691230000000004</c:v>
                </c:pt>
                <c:pt idx="1">
                  <c:v>100.6302</c:v>
                </c:pt>
                <c:pt idx="2">
                  <c:v>98.133790000000005</c:v>
                </c:pt>
                <c:pt idx="3">
                  <c:v>102.5448</c:v>
                </c:pt>
                <c:pt idx="4">
                  <c:v>102.0843</c:v>
                </c:pt>
                <c:pt idx="5">
                  <c:v>99.757630000000006</c:v>
                </c:pt>
                <c:pt idx="6">
                  <c:v>101.3815</c:v>
                </c:pt>
                <c:pt idx="7">
                  <c:v>99.781869999999998</c:v>
                </c:pt>
                <c:pt idx="8">
                  <c:v>101.1391</c:v>
                </c:pt>
                <c:pt idx="9">
                  <c:v>101.23609999999999</c:v>
                </c:pt>
                <c:pt idx="10">
                  <c:v>101.6481</c:v>
                </c:pt>
                <c:pt idx="11">
                  <c:v>103.63549999999999</c:v>
                </c:pt>
                <c:pt idx="12">
                  <c:v>103.9021</c:v>
                </c:pt>
                <c:pt idx="13">
                  <c:v>104.19289999999999</c:v>
                </c:pt>
                <c:pt idx="14">
                  <c:v>104.3141</c:v>
                </c:pt>
                <c:pt idx="15">
                  <c:v>100.6786</c:v>
                </c:pt>
                <c:pt idx="16">
                  <c:v>97.770240000000001</c:v>
                </c:pt>
                <c:pt idx="17">
                  <c:v>93.165289999999999</c:v>
                </c:pt>
                <c:pt idx="18">
                  <c:v>90.765870000000007</c:v>
                </c:pt>
                <c:pt idx="19">
                  <c:v>89.602519999999998</c:v>
                </c:pt>
                <c:pt idx="20">
                  <c:v>88.899659999999997</c:v>
                </c:pt>
                <c:pt idx="21">
                  <c:v>89.214740000000006</c:v>
                </c:pt>
                <c:pt idx="22">
                  <c:v>87.566649999999996</c:v>
                </c:pt>
                <c:pt idx="23">
                  <c:v>87.978669999999994</c:v>
                </c:pt>
                <c:pt idx="24">
                  <c:v>88.269509999999997</c:v>
                </c:pt>
                <c:pt idx="25">
                  <c:v>88.245270000000005</c:v>
                </c:pt>
                <c:pt idx="26">
                  <c:v>90.959770000000006</c:v>
                </c:pt>
                <c:pt idx="27">
                  <c:v>90.063019999999995</c:v>
                </c:pt>
                <c:pt idx="28">
                  <c:v>90.135720000000006</c:v>
                </c:pt>
                <c:pt idx="29">
                  <c:v>90.644689999999997</c:v>
                </c:pt>
                <c:pt idx="30">
                  <c:v>88.657300000000006</c:v>
                </c:pt>
                <c:pt idx="31">
                  <c:v>86.936499999999995</c:v>
                </c:pt>
                <c:pt idx="32">
                  <c:v>87.178870000000003</c:v>
                </c:pt>
                <c:pt idx="33">
                  <c:v>86.766840000000002</c:v>
                </c:pt>
                <c:pt idx="34">
                  <c:v>84.125060000000005</c:v>
                </c:pt>
                <c:pt idx="35">
                  <c:v>84.634029999999996</c:v>
                </c:pt>
                <c:pt idx="36">
                  <c:v>84.294719999999998</c:v>
                </c:pt>
                <c:pt idx="37">
                  <c:v>83.543379999999999</c:v>
                </c:pt>
                <c:pt idx="38">
                  <c:v>82.307320000000004</c:v>
                </c:pt>
                <c:pt idx="39">
                  <c:v>82.961709999999997</c:v>
                </c:pt>
                <c:pt idx="40">
                  <c:v>83.494910000000004</c:v>
                </c:pt>
                <c:pt idx="41">
                  <c:v>81.555989999999994</c:v>
                </c:pt>
                <c:pt idx="42">
                  <c:v>81.701409999999996</c:v>
                </c:pt>
                <c:pt idx="43">
                  <c:v>81.216669999999993</c:v>
                </c:pt>
                <c:pt idx="44">
                  <c:v>80.804649999999995</c:v>
                </c:pt>
                <c:pt idx="45">
                  <c:v>80.828890000000001</c:v>
                </c:pt>
                <c:pt idx="46">
                  <c:v>80.804649999999995</c:v>
                </c:pt>
                <c:pt idx="47">
                  <c:v>80.68347</c:v>
                </c:pt>
                <c:pt idx="48">
                  <c:v>78.502179999999996</c:v>
                </c:pt>
                <c:pt idx="49">
                  <c:v>79.035390000000007</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100</c:v>
                </c:pt>
                <c:pt idx="1">
                  <c:v>105.83</c:v>
                </c:pt>
                <c:pt idx="2">
                  <c:v>104.09</c:v>
                </c:pt>
                <c:pt idx="3">
                  <c:v>110.93</c:v>
                </c:pt>
                <c:pt idx="4">
                  <c:v>105.25</c:v>
                </c:pt>
                <c:pt idx="5">
                  <c:v>105.09</c:v>
                </c:pt>
                <c:pt idx="6">
                  <c:v>107.12</c:v>
                </c:pt>
                <c:pt idx="7">
                  <c:v>105.53</c:v>
                </c:pt>
                <c:pt idx="8">
                  <c:v>108</c:v>
                </c:pt>
                <c:pt idx="9">
                  <c:v>108.25</c:v>
                </c:pt>
                <c:pt idx="10">
                  <c:v>108.1</c:v>
                </c:pt>
                <c:pt idx="11">
                  <c:v>114.25</c:v>
                </c:pt>
                <c:pt idx="12">
                  <c:v>107.28</c:v>
                </c:pt>
                <c:pt idx="13">
                  <c:v>105.62</c:v>
                </c:pt>
                <c:pt idx="14">
                  <c:v>110.7</c:v>
                </c:pt>
                <c:pt idx="15">
                  <c:v>105.94</c:v>
                </c:pt>
                <c:pt idx="16">
                  <c:v>113.25</c:v>
                </c:pt>
                <c:pt idx="17">
                  <c:v>119.5</c:v>
                </c:pt>
                <c:pt idx="18">
                  <c:v>126.4</c:v>
                </c:pt>
                <c:pt idx="19">
                  <c:v>125.82</c:v>
                </c:pt>
                <c:pt idx="20">
                  <c:v>132.05000000000001</c:v>
                </c:pt>
                <c:pt idx="21">
                  <c:v>126.59</c:v>
                </c:pt>
                <c:pt idx="22">
                  <c:v>123.87</c:v>
                </c:pt>
                <c:pt idx="23">
                  <c:v>123.45</c:v>
                </c:pt>
                <c:pt idx="24">
                  <c:v>127.98</c:v>
                </c:pt>
                <c:pt idx="25">
                  <c:v>127.77</c:v>
                </c:pt>
                <c:pt idx="26">
                  <c:v>133.15</c:v>
                </c:pt>
                <c:pt idx="27">
                  <c:v>135.86000000000001</c:v>
                </c:pt>
                <c:pt idx="28">
                  <c:v>148.66999999999999</c:v>
                </c:pt>
                <c:pt idx="29">
                  <c:v>150.94999999999999</c:v>
                </c:pt>
                <c:pt idx="30">
                  <c:v>150.81</c:v>
                </c:pt>
                <c:pt idx="31">
                  <c:v>145.66999999999999</c:v>
                </c:pt>
                <c:pt idx="32">
                  <c:v>141.43</c:v>
                </c:pt>
                <c:pt idx="33">
                  <c:v>141.85</c:v>
                </c:pt>
                <c:pt idx="34">
                  <c:v>131.56</c:v>
                </c:pt>
                <c:pt idx="35">
                  <c:v>135.05000000000001</c:v>
                </c:pt>
                <c:pt idx="36">
                  <c:v>140.94</c:v>
                </c:pt>
                <c:pt idx="37">
                  <c:v>135.91</c:v>
                </c:pt>
                <c:pt idx="38">
                  <c:v>132.84</c:v>
                </c:pt>
                <c:pt idx="39">
                  <c:v>135.57</c:v>
                </c:pt>
                <c:pt idx="40" formatCode="General">
                  <c:v>135.88999999999999</c:v>
                </c:pt>
                <c:pt idx="41" formatCode="General">
                  <c:v>130.87</c:v>
                </c:pt>
                <c:pt idx="42" formatCode="General">
                  <c:v>133.63999999999999</c:v>
                </c:pt>
                <c:pt idx="43" formatCode="General">
                  <c:v>130.12</c:v>
                </c:pt>
                <c:pt idx="44" formatCode="General">
                  <c:v>136.62</c:v>
                </c:pt>
                <c:pt idx="45" formatCode="General">
                  <c:v>129.19</c:v>
                </c:pt>
                <c:pt idx="46" formatCode="General">
                  <c:v>129.35</c:v>
                </c:pt>
                <c:pt idx="47" formatCode="General">
                  <c:v>126.14</c:v>
                </c:pt>
                <c:pt idx="48" formatCode="General">
                  <c:v>120.2</c:v>
                </c:pt>
                <c:pt idx="49" formatCode="General">
                  <c:v>123.78</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100</c:v>
                </c:pt>
                <c:pt idx="1">
                  <c:v>105.47</c:v>
                </c:pt>
                <c:pt idx="2">
                  <c:v>102.45</c:v>
                </c:pt>
                <c:pt idx="3">
                  <c:v>107.59</c:v>
                </c:pt>
                <c:pt idx="4">
                  <c:v>109.03</c:v>
                </c:pt>
                <c:pt idx="5">
                  <c:v>107.38</c:v>
                </c:pt>
                <c:pt idx="6">
                  <c:v>108.8</c:v>
                </c:pt>
                <c:pt idx="7">
                  <c:v>108.36</c:v>
                </c:pt>
                <c:pt idx="8">
                  <c:v>108.7</c:v>
                </c:pt>
                <c:pt idx="9">
                  <c:v>107.51</c:v>
                </c:pt>
                <c:pt idx="10">
                  <c:v>103.16</c:v>
                </c:pt>
                <c:pt idx="11">
                  <c:v>112.65</c:v>
                </c:pt>
                <c:pt idx="12">
                  <c:v>102.57</c:v>
                </c:pt>
                <c:pt idx="13">
                  <c:v>96.54</c:v>
                </c:pt>
                <c:pt idx="14">
                  <c:v>105.07</c:v>
                </c:pt>
                <c:pt idx="15">
                  <c:v>98.78</c:v>
                </c:pt>
                <c:pt idx="16">
                  <c:v>101.81</c:v>
                </c:pt>
                <c:pt idx="17">
                  <c:v>104.16</c:v>
                </c:pt>
                <c:pt idx="18">
                  <c:v>109.98</c:v>
                </c:pt>
                <c:pt idx="19">
                  <c:v>107.56</c:v>
                </c:pt>
                <c:pt idx="20">
                  <c:v>116.35</c:v>
                </c:pt>
                <c:pt idx="21">
                  <c:v>116.08</c:v>
                </c:pt>
                <c:pt idx="22">
                  <c:v>119.2</c:v>
                </c:pt>
                <c:pt idx="23">
                  <c:v>124.43</c:v>
                </c:pt>
                <c:pt idx="24">
                  <c:v>133</c:v>
                </c:pt>
                <c:pt idx="25">
                  <c:v>124.29</c:v>
                </c:pt>
                <c:pt idx="26">
                  <c:v>126.63</c:v>
                </c:pt>
                <c:pt idx="27">
                  <c:v>127.75</c:v>
                </c:pt>
                <c:pt idx="28">
                  <c:v>138.19</c:v>
                </c:pt>
                <c:pt idx="29">
                  <c:v>143.69</c:v>
                </c:pt>
                <c:pt idx="30">
                  <c:v>150.19</c:v>
                </c:pt>
                <c:pt idx="31">
                  <c:v>139.22999999999999</c:v>
                </c:pt>
                <c:pt idx="32">
                  <c:v>147.63</c:v>
                </c:pt>
                <c:pt idx="33">
                  <c:v>138.08000000000001</c:v>
                </c:pt>
                <c:pt idx="34">
                  <c:v>131.80000000000001</c:v>
                </c:pt>
                <c:pt idx="35">
                  <c:v>131.94999999999999</c:v>
                </c:pt>
                <c:pt idx="36">
                  <c:v>133.91</c:v>
                </c:pt>
                <c:pt idx="37">
                  <c:v>131.78</c:v>
                </c:pt>
                <c:pt idx="38">
                  <c:v>119.98</c:v>
                </c:pt>
                <c:pt idx="39">
                  <c:v>129.43</c:v>
                </c:pt>
                <c:pt idx="40" formatCode="General">
                  <c:v>121.8</c:v>
                </c:pt>
                <c:pt idx="41" formatCode="General">
                  <c:v>123.37</c:v>
                </c:pt>
                <c:pt idx="42" formatCode="General">
                  <c:v>122.93</c:v>
                </c:pt>
                <c:pt idx="43" formatCode="General">
                  <c:v>122.34</c:v>
                </c:pt>
                <c:pt idx="44" formatCode="General">
                  <c:v>126.79</c:v>
                </c:pt>
                <c:pt idx="45" formatCode="General">
                  <c:v>118.57</c:v>
                </c:pt>
                <c:pt idx="46" formatCode="General">
                  <c:v>119.43</c:v>
                </c:pt>
                <c:pt idx="47" formatCode="General">
                  <c:v>115.63</c:v>
                </c:pt>
                <c:pt idx="48" formatCode="General">
                  <c:v>114</c:v>
                </c:pt>
                <c:pt idx="49" formatCode="General">
                  <c:v>114.45</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6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9B5-440A-9068-9F45F0B0EA0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Taul1!$A$2:$A$32</c:f>
              <c:strCache>
                <c:ptCount val="31"/>
                <c:pt idx="0">
                  <c:v>Suomi</c:v>
                </c:pt>
                <c:pt idx="1">
                  <c:v>Tanska</c:v>
                </c:pt>
                <c:pt idx="2">
                  <c:v>Italia</c:v>
                </c:pt>
                <c:pt idx="3">
                  <c:v>Norja</c:v>
                </c:pt>
                <c:pt idx="4">
                  <c:v>Ruotsi</c:v>
                </c:pt>
                <c:pt idx="5">
                  <c:v>Ranska</c:v>
                </c:pt>
                <c:pt idx="6">
                  <c:v>Irlanti</c:v>
                </c:pt>
                <c:pt idx="7">
                  <c:v>Belgia</c:v>
                </c:pt>
                <c:pt idx="8">
                  <c:v>Espanja</c:v>
                </c:pt>
                <c:pt idx="9">
                  <c:v>Kroatia</c:v>
                </c:pt>
                <c:pt idx="10">
                  <c:v>Euroalue</c:v>
                </c:pt>
                <c:pt idx="11">
                  <c:v>Slovakia</c:v>
                </c:pt>
                <c:pt idx="12">
                  <c:v>Unkari</c:v>
                </c:pt>
                <c:pt idx="13">
                  <c:v>EU28</c:v>
                </c:pt>
                <c:pt idx="14">
                  <c:v>Liettua</c:v>
                </c:pt>
                <c:pt idx="15">
                  <c:v>Kypros</c:v>
                </c:pt>
                <c:pt idx="16">
                  <c:v>Viro</c:v>
                </c:pt>
                <c:pt idx="17">
                  <c:v>Itävalta</c:v>
                </c:pt>
                <c:pt idx="18">
                  <c:v>Tsekki</c:v>
                </c:pt>
                <c:pt idx="19">
                  <c:v>Lativa</c:v>
                </c:pt>
                <c:pt idx="20">
                  <c:v>Malta</c:v>
                </c:pt>
                <c:pt idx="21">
                  <c:v>Kreikka</c:v>
                </c:pt>
                <c:pt idx="22">
                  <c:v>Portugali</c:v>
                </c:pt>
                <c:pt idx="23">
                  <c:v>Slovenia</c:v>
                </c:pt>
                <c:pt idx="24">
                  <c:v>Saksa</c:v>
                </c:pt>
                <c:pt idx="25">
                  <c:v>Hollanti</c:v>
                </c:pt>
                <c:pt idx="26">
                  <c:v>Puola</c:v>
                </c:pt>
                <c:pt idx="27">
                  <c:v>Bulgaria</c:v>
                </c:pt>
                <c:pt idx="28">
                  <c:v>Romania</c:v>
                </c:pt>
                <c:pt idx="29">
                  <c:v>Iso-Britannia</c:v>
                </c:pt>
                <c:pt idx="30">
                  <c:v>Luxemburg</c:v>
                </c:pt>
              </c:strCache>
            </c:strRef>
          </c:cat>
          <c:val>
            <c:numRef>
              <c:f>Taul1!$B$2:$B$32</c:f>
              <c:numCache>
                <c:formatCode>General</c:formatCode>
                <c:ptCount val="31"/>
                <c:pt idx="0">
                  <c:v>37.200000000000003</c:v>
                </c:pt>
                <c:pt idx="1">
                  <c:v>37.799999999999997</c:v>
                </c:pt>
                <c:pt idx="2">
                  <c:v>37.799999999999997</c:v>
                </c:pt>
                <c:pt idx="3">
                  <c:v>37.799999999999997</c:v>
                </c:pt>
                <c:pt idx="4">
                  <c:v>37.9</c:v>
                </c:pt>
                <c:pt idx="5">
                  <c:v>38</c:v>
                </c:pt>
                <c:pt idx="6">
                  <c:v>38.200000000000003</c:v>
                </c:pt>
                <c:pt idx="7">
                  <c:v>38.700000000000003</c:v>
                </c:pt>
                <c:pt idx="8">
                  <c:v>38.799999999999997</c:v>
                </c:pt>
                <c:pt idx="9">
                  <c:v>38.9</c:v>
                </c:pt>
                <c:pt idx="10">
                  <c:v>39</c:v>
                </c:pt>
                <c:pt idx="11">
                  <c:v>39</c:v>
                </c:pt>
                <c:pt idx="12">
                  <c:v>39.200000000000003</c:v>
                </c:pt>
                <c:pt idx="13">
                  <c:v>39.4</c:v>
                </c:pt>
                <c:pt idx="14">
                  <c:v>39.4</c:v>
                </c:pt>
                <c:pt idx="15">
                  <c:v>39.5</c:v>
                </c:pt>
                <c:pt idx="16">
                  <c:v>39.6</c:v>
                </c:pt>
                <c:pt idx="17">
                  <c:v>39.6</c:v>
                </c:pt>
                <c:pt idx="18">
                  <c:v>39.700000000000003</c:v>
                </c:pt>
                <c:pt idx="19">
                  <c:v>39.9</c:v>
                </c:pt>
                <c:pt idx="20">
                  <c:v>39.9</c:v>
                </c:pt>
                <c:pt idx="21">
                  <c:v>40</c:v>
                </c:pt>
                <c:pt idx="22">
                  <c:v>40</c:v>
                </c:pt>
                <c:pt idx="23">
                  <c:v>40</c:v>
                </c:pt>
                <c:pt idx="24">
                  <c:v>40.1</c:v>
                </c:pt>
                <c:pt idx="25">
                  <c:v>40.200000000000003</c:v>
                </c:pt>
                <c:pt idx="26">
                  <c:v>40.299999999999997</c:v>
                </c:pt>
                <c:pt idx="27">
                  <c:v>40.6</c:v>
                </c:pt>
                <c:pt idx="28">
                  <c:v>40.799999999999997</c:v>
                </c:pt>
                <c:pt idx="29">
                  <c:v>40.799999999999997</c:v>
                </c:pt>
                <c:pt idx="30">
                  <c:v>41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0.63072</cdr:x>
      <cdr:y>0.82126</cdr:y>
    </cdr:from>
    <cdr:to>
      <cdr:x>0.70536</cdr:x>
      <cdr:y>0.89662</cdr:y>
    </cdr:to>
    <cdr:sp macro="" textlink="">
      <cdr:nvSpPr>
        <cdr:cNvPr id="3" name="Tekstiruutu 2"/>
        <cdr:cNvSpPr txBox="1"/>
      </cdr:nvSpPr>
      <cdr:spPr>
        <a:xfrm xmlns:a="http://schemas.openxmlformats.org/drawingml/2006/main">
          <a:off x="5292703" y="2767169"/>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-19 %</a:t>
          </a:r>
        </a:p>
      </cdr:txBody>
    </cdr:sp>
  </cdr:relSizeAnchor>
</c:userShapes>
</file>

<file path=ppt/drawings/drawing2.xml><?xml version="1.0" encoding="utf-8"?>
<c:userShapes xmlns:c="http://schemas.openxmlformats.org/drawingml/2006/chart">
  <cdr:relSizeAnchor xmlns:cdr="http://schemas.openxmlformats.org/drawingml/2006/chartDrawing">
    <cdr:from>
      <cdr:x>0.63373</cdr:x>
      <cdr:y>0.78844</cdr:y>
    </cdr:from>
    <cdr:to>
      <cdr:x>0.70837</cdr:x>
      <cdr:y>0.8638</cdr:y>
    </cdr:to>
    <cdr:sp macro="" textlink="">
      <cdr:nvSpPr>
        <cdr:cNvPr id="3" name="Tekstiruutu 2"/>
        <cdr:cNvSpPr txBox="1"/>
      </cdr:nvSpPr>
      <cdr:spPr>
        <a:xfrm xmlns:a="http://schemas.openxmlformats.org/drawingml/2006/main">
          <a:off x="5317988" y="2656572"/>
          <a:ext cx="626343"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-19 %</a:t>
          </a:r>
        </a:p>
      </cdr:txBody>
    </cdr:sp>
  </cdr:relSizeAnchor>
</c:userShapes>
</file>

<file path=ppt/drawings/drawing3.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4.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6.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55</a:t>
            </a:fld>
            <a:endParaRPr lang="fi-FI" dirty="0"/>
          </a:p>
        </p:txBody>
      </p:sp>
    </p:spTree>
    <p:extLst>
      <p:ext uri="{BB962C8B-B14F-4D97-AF65-F5344CB8AC3E}">
        <p14:creationId xmlns:p14="http://schemas.microsoft.com/office/powerpoint/2010/main" val="22199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82</a:t>
            </a:fld>
            <a:endParaRPr lang="fi-FI" dirty="0"/>
          </a:p>
        </p:txBody>
      </p:sp>
    </p:spTree>
    <p:extLst>
      <p:ext uri="{BB962C8B-B14F-4D97-AF65-F5344CB8AC3E}">
        <p14:creationId xmlns:p14="http://schemas.microsoft.com/office/powerpoint/2010/main" val="410263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99</a:t>
            </a:fld>
            <a:endParaRPr lang="fi-FI" dirty="0">
              <a:solidFill>
                <a:prstClr val="black"/>
              </a:solidFill>
            </a:endParaRPr>
          </a:p>
        </p:txBody>
      </p:sp>
    </p:spTree>
    <p:extLst>
      <p:ext uri="{BB962C8B-B14F-4D97-AF65-F5344CB8AC3E}">
        <p14:creationId xmlns:p14="http://schemas.microsoft.com/office/powerpoint/2010/main" val="357335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100</a:t>
            </a:fld>
            <a:endParaRPr lang="fi-FI" dirty="0"/>
          </a:p>
        </p:txBody>
      </p:sp>
    </p:spTree>
    <p:extLst>
      <p:ext uri="{BB962C8B-B14F-4D97-AF65-F5344CB8AC3E}">
        <p14:creationId xmlns:p14="http://schemas.microsoft.com/office/powerpoint/2010/main" val="284454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101</a:t>
            </a:fld>
            <a:endParaRPr lang="fi-FI" dirty="0">
              <a:solidFill>
                <a:prstClr val="black"/>
              </a:solidFill>
            </a:endParaRPr>
          </a:p>
        </p:txBody>
      </p:sp>
    </p:spTree>
    <p:extLst>
      <p:ext uri="{BB962C8B-B14F-4D97-AF65-F5344CB8AC3E}">
        <p14:creationId xmlns:p14="http://schemas.microsoft.com/office/powerpoint/2010/main" val="92017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108</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6.11.2017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6.11.2017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6.11.2017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6.11.2017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6.11.2017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6.11.2017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6.11.2017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6.11.2017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6.11.2017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6.11.2017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6.11.2017</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6.11.2017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6.11.2017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6.11.2017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6.11.2017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6.11.2017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6.11.2017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6.11.2017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6.11.2017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6.11.2017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6.11.2017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6.11.2017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6.11.2017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6.11.2017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6.11.2017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6.11.2017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6.11.2017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6.11.2017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6.11.2017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6.11.2017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6.11.2017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6.11.2017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6.11.2017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6.11.2017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6.11.2017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6.11.2017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6.11.2017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6.11.2017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6.11.2017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6.11.2017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6.11.2017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6.11.2017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6.11.2017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6.11.2017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6.11.2017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6.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4.xml"/></Relationships>
</file>

<file path=ppt/slides/_rels/slide10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1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xml"/><Relationship Id="rId1" Type="http://schemas.openxmlformats.org/officeDocument/2006/relationships/slideLayout" Target="../slideLayouts/slideLayout26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1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5.xml"/></Relationships>
</file>

<file path=ppt/slides/_rels/slide11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5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2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2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2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2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27.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55.xml"/></Relationships>
</file>

<file path=ppt/slides/_rels/slide128.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5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32.vml"/><Relationship Id="rId4" Type="http://schemas.openxmlformats.org/officeDocument/2006/relationships/image" Target="../media/image48.emf"/></Relationships>
</file>

<file path=ppt/slides/_rels/slide132.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6.xml"/></Relationships>
</file>

<file path=ppt/slides/_rels/slide133.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3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6.xml"/></Relationships>
</file>

<file path=ppt/slides/_rels/slide143.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45.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5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2.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3.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4.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5.emf"/></Relationships>
</file>

<file path=ppt/slides/_rels/slide154.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6.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7.emf"/></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8.e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9.e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60.emf"/></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1.e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2.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3.e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4.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5.emf"/></Relationships>
</file>

<file path=ppt/slides/_rels/slide165.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6.xml"/></Relationships>
</file>

<file path=ppt/slides/_rels/slide167.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238.xml"/></Relationships>
</file>

<file path=ppt/slides/_rels/slide16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23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13.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42.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8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5.xml"/></Relationships>
</file>

<file path=ppt/slides/_rels/slide9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5.xml"/></Relationships>
</file>

<file path=ppt/slides/_rels/slide9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Marraskuu 2017</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noin 90 % Suomen tavaraviennin tuloista</a:t>
            </a:r>
          </a:p>
          <a:p>
            <a:pPr>
              <a:lnSpc>
                <a:spcPct val="100000"/>
              </a:lnSpc>
              <a:spcBef>
                <a:spcPts val="0"/>
              </a:spcBef>
            </a:pPr>
            <a:r>
              <a:rPr lang="fi-FI" sz="1400" b="0" dirty="0"/>
              <a:t>Tavaravienti: miljardia euroa ja osuus Suomen tavaraviennistä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1762246881"/>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414918464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507500"/>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velkaantumisaste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44137"/>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2016. </a:t>
            </a:r>
          </a:p>
        </p:txBody>
      </p:sp>
      <p:graphicFrame>
        <p:nvGraphicFramePr>
          <p:cNvPr id="8" name="Sisällön paikkamerkki 6"/>
          <p:cNvGraphicFramePr>
            <a:graphicFrameLocks noGrp="1"/>
          </p:cNvGraphicFramePr>
          <p:nvPr>
            <p:ph sz="quarter" idx="17"/>
            <p:extLst/>
          </p:nvPr>
        </p:nvGraphicFramePr>
        <p:xfrm>
          <a:off x="381000" y="987574"/>
          <a:ext cx="8391525" cy="365745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131590"/>
            <a:ext cx="4241610" cy="276999"/>
          </a:xfrm>
          <a:prstGeom prst="rect">
            <a:avLst/>
          </a:prstGeom>
        </p:spPr>
        <p:txBody>
          <a:bodyPr wrap="none">
            <a:spAutoFit/>
          </a:bodyPr>
          <a:lstStyle/>
          <a:p>
            <a:r>
              <a:rPr lang="fi-FI" sz="1200" dirty="0">
                <a:solidFill>
                  <a:schemeClr val="tx2"/>
                </a:solidFill>
                <a:ea typeface="ＭＳ Ｐゴシック" pitchFamily="34" charset="-128"/>
              </a:rPr>
              <a:t>Yritystuet suhteessa bkt (ilman maataloustukia), % </a:t>
            </a:r>
          </a:p>
        </p:txBody>
      </p:sp>
    </p:spTree>
    <p:extLst>
      <p:ext uri="{BB962C8B-B14F-4D97-AF65-F5344CB8AC3E}">
        <p14:creationId xmlns:p14="http://schemas.microsoft.com/office/powerpoint/2010/main" val="1726189854"/>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Ympäristönsuojeluun ja energiansäästöihin liittyvät yritystuet* 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45630" cy="292448"/>
          </a:xfrm>
        </p:spPr>
        <p:txBody>
          <a:bodyPr/>
          <a:lstStyle/>
          <a:p>
            <a:r>
              <a:rPr lang="fi-FI" dirty="0"/>
              <a:t>*) Sisältää mm. uusiutuvan energian ja uuden energiateknologian investointituet, muut suorat avustukset, takuut, korkotuetut lainat sekä verotuet, pl. maataloustuet.</a:t>
            </a:r>
          </a:p>
          <a:p>
            <a:r>
              <a:rPr lang="fi-FI" dirty="0"/>
              <a:t>Lähde: European Commission, State Aid </a:t>
            </a:r>
            <a:r>
              <a:rPr lang="fi-FI" dirty="0" err="1"/>
              <a:t>Scoreboard</a:t>
            </a:r>
            <a:r>
              <a:rPr lang="fi-FI" dirty="0"/>
              <a:t> 2016. </a:t>
            </a:r>
          </a:p>
        </p:txBody>
      </p:sp>
      <p:graphicFrame>
        <p:nvGraphicFramePr>
          <p:cNvPr id="8" name="Sisällön paikkamerkki 6"/>
          <p:cNvGraphicFramePr>
            <a:graphicFrameLocks noGrp="1"/>
          </p:cNvGraphicFramePr>
          <p:nvPr>
            <p:ph sz="quarter" idx="17"/>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419622"/>
            <a:ext cx="2382127" cy="276999"/>
          </a:xfrm>
          <a:prstGeom prst="rect">
            <a:avLst/>
          </a:prstGeom>
        </p:spPr>
        <p:txBody>
          <a:bodyPr wrap="none">
            <a:spAutoFit/>
          </a:bodyPr>
          <a:lstStyle/>
          <a:p>
            <a:r>
              <a:rPr lang="fi-FI" sz="1200" dirty="0">
                <a:solidFill>
                  <a:schemeClr val="tx2"/>
                </a:solidFill>
                <a:ea typeface="ＭＳ Ｐゴシック" pitchFamily="34" charset="-128"/>
              </a:rPr>
              <a:t>Yritystuet suhteessa bkt, % </a:t>
            </a:r>
          </a:p>
        </p:txBody>
      </p:sp>
    </p:spTree>
    <p:extLst>
      <p:ext uri="{BB962C8B-B14F-4D97-AF65-F5344CB8AC3E}">
        <p14:creationId xmlns:p14="http://schemas.microsoft.com/office/powerpoint/2010/main" val="573056246"/>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jarruttaa kannattavuuden putoaminen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3767998295"/>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36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Suomen talous ei ole vahvalla pohjalla, ellei yritysten investointeja saada merkittävään kasvuun</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6.11.2017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6.11.2017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6.11.2017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2949587"/>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6.11.2017</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6.11.2017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6.11.2017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jatkuu suotuisana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6.11.2017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euroalueella, nyttemmin myös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4974861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27"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heikentävät jatkuvasti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130</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6.11.2017</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noin 100 000 vuoden 2008 jälkeen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751482110"/>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45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a:t>
            </a:r>
            <a:r>
              <a:rPr lang="fi-FI" dirty="0" err="1"/>
              <a:t>huhti</a:t>
            </a:r>
            <a:r>
              <a:rPr lang="fi-FI" dirty="0"/>
              <a:t>-kesäkuu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ovat vähentyneet Suomessa 100 000:lla eli 25 prosentilla vuoden 2008 jälkeen</a:t>
            </a:r>
            <a:r>
              <a:rPr lang="fi-FI" sz="1200" b="0" dirty="0"/>
              <a:t> </a:t>
            </a:r>
            <a:endParaRPr lang="fi-FI" dirty="0"/>
          </a:p>
        </p:txBody>
      </p:sp>
      <p:graphicFrame>
        <p:nvGraphicFramePr>
          <p:cNvPr id="9" name="Sisällön paikkamerkki 4"/>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72974" y="1419622"/>
            <a:ext cx="3490379" cy="276999"/>
          </a:xfrm>
          <a:prstGeom prst="rect">
            <a:avLst/>
          </a:prstGeom>
        </p:spPr>
        <p:txBody>
          <a:bodyPr wrap="none">
            <a:spAutoFit/>
          </a:bodyPr>
          <a:lstStyle/>
          <a:p>
            <a:r>
              <a:rPr lang="fi-FI" sz="1200" dirty="0">
                <a:solidFill>
                  <a:schemeClr val="tx2"/>
                </a:solidFill>
              </a:rPr>
              <a:t>Teollisuuden työpaikat, indeksi,2005=100</a:t>
            </a:r>
          </a:p>
        </p:txBody>
      </p:sp>
    </p:spTree>
    <p:extLst>
      <p:ext uri="{BB962C8B-B14F-4D97-AF65-F5344CB8AC3E}">
        <p14:creationId xmlns:p14="http://schemas.microsoft.com/office/powerpoint/2010/main" val="3842464618"/>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edelleen vuoden 2008 alapuolella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15640874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3725314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47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kustannuskilpailukyky on edelleen heikompi kuin kilpailijamaissa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Suomen Pankki</a:t>
            </a:r>
          </a:p>
        </p:txBody>
      </p:sp>
      <p:pic>
        <p:nvPicPr>
          <p:cNvPr id="8" name="Picture 7"/>
          <p:cNvPicPr>
            <a:picLocks noGrp="1" noChangeAspect="1"/>
          </p:cNvPicPr>
          <p:nvPr>
            <p:ph sz="quarter" idx="17"/>
          </p:nvPr>
        </p:nvPicPr>
        <p:blipFill>
          <a:blip r:embed="rId2"/>
          <a:stretch>
            <a:fillRect/>
          </a:stretch>
        </p:blipFill>
        <p:spPr>
          <a:xfrm>
            <a:off x="282027" y="1103313"/>
            <a:ext cx="8437238" cy="3541712"/>
          </a:xfrm>
          <a:prstGeom prst="rect">
            <a:avLst/>
          </a:prstGeom>
        </p:spPr>
      </p:pic>
    </p:spTree>
    <p:extLst>
      <p:ext uri="{BB962C8B-B14F-4D97-AF65-F5344CB8AC3E}">
        <p14:creationId xmlns:p14="http://schemas.microsoft.com/office/powerpoint/2010/main" val="4227123220"/>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a:t>
            </a:r>
            <a:r>
              <a:rPr lang="fi-FI" dirty="0" err="1"/>
              <a:t>huhti</a:t>
            </a:r>
            <a:r>
              <a:rPr lang="fi-FI" dirty="0"/>
              <a:t>-toukokuu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kustannuskilpailukykyä suhteessa euromaihin on parannettava koko kansantaloudessa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3517474"/>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a:t>
            </a:r>
            <a:r>
              <a:rPr lang="fi-FI" dirty="0" err="1"/>
              <a:t>huhti</a:t>
            </a:r>
            <a:r>
              <a:rPr lang="fi-FI" dirty="0"/>
              <a:t>-kesäkuu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kustannuskilpailukykyä on edelleen parannettava  </a:t>
            </a:r>
            <a:endParaRPr lang="fi-FI" spc="-90" dirty="0"/>
          </a:p>
          <a:p>
            <a:pPr>
              <a:lnSpc>
                <a:spcPct val="100000"/>
              </a:lnSpc>
              <a:spcBef>
                <a:spcPts val="0"/>
              </a:spcBef>
            </a:pPr>
            <a:r>
              <a:rPr lang="fi-FI" sz="1200" b="0" dirty="0"/>
              <a:t>Työn hinta on ollut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988521115"/>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a:t>
            </a:r>
            <a:r>
              <a:rPr lang="fi-FI" dirty="0" err="1"/>
              <a:t>huhti</a:t>
            </a:r>
            <a:r>
              <a:rPr lang="fi-FI" dirty="0"/>
              <a:t>-kesäkuu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Yksikkötyökustannusten ongelma koskee edelleen </a:t>
            </a:r>
            <a:br>
              <a:rPr lang="fi-FI" spc="-50" dirty="0"/>
            </a:br>
            <a:r>
              <a:rPr lang="fi-FI" spc="-50" dirty="0"/>
              <a:t>myös Suomen teollisuutta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770646665"/>
              </p:ext>
            </p:extLst>
          </p:nvPr>
        </p:nvGraphicFramePr>
        <p:xfrm>
          <a:off x="381000" y="1276350"/>
          <a:ext cx="8143861"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63670" y="1405332"/>
            <a:ext cx="995785" cy="253916"/>
          </a:xfrm>
          <a:prstGeom prst="rect">
            <a:avLst/>
          </a:prstGeom>
        </p:spPr>
        <p:txBody>
          <a:bodyPr wrap="none">
            <a:spAutoFit/>
          </a:bodyPr>
          <a:lstStyle/>
          <a:p>
            <a:r>
              <a:rPr lang="fi-FI" sz="1050" dirty="0">
                <a:solidFill>
                  <a:schemeClr val="tx2"/>
                </a:solidFill>
              </a:rPr>
              <a:t>2005,I=100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talouskasvua</a:t>
            </a:r>
            <a:r>
              <a:rPr lang="en-GB" dirty="0"/>
              <a:t> on </a:t>
            </a:r>
            <a:r>
              <a:rPr lang="en-GB" dirty="0" err="1"/>
              <a:t>tukenut</a:t>
            </a:r>
            <a:r>
              <a:rPr lang="en-GB" dirty="0"/>
              <a:t> </a:t>
            </a:r>
            <a:r>
              <a:rPr lang="en-GB" dirty="0" err="1"/>
              <a:t>viimeaikoina</a:t>
            </a:r>
            <a:r>
              <a:rPr lang="en-GB" dirty="0"/>
              <a:t> </a:t>
            </a:r>
            <a:r>
              <a:rPr lang="en-GB" dirty="0" err="1"/>
              <a:t>myös</a:t>
            </a:r>
            <a:r>
              <a:rPr lang="en-GB" dirty="0"/>
              <a:t> </a:t>
            </a:r>
            <a:r>
              <a:rPr lang="en-GB" dirty="0" err="1"/>
              <a:t>viennin</a:t>
            </a:r>
            <a:r>
              <a:rPr lang="en-GB" dirty="0"/>
              <a:t> </a:t>
            </a:r>
            <a:r>
              <a:rPr lang="en-GB" dirty="0" err="1"/>
              <a:t>lisääntyminen</a:t>
            </a:r>
            <a:r>
              <a:rPr lang="en-GB"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294886179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103"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 Kokoaikatyötä tekevien osuus palkansaajista oli Suomessa 84 %. </a:t>
            </a:r>
          </a:p>
          <a:p>
            <a:r>
              <a:rPr lang="fi-FI" dirty="0"/>
              <a:t>Lähde: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lyhyin </a:t>
            </a:r>
            <a:endParaRPr lang="fi-FI" spc="-90" dirty="0"/>
          </a:p>
          <a:p>
            <a:pPr>
              <a:lnSpc>
                <a:spcPct val="100000"/>
              </a:lnSpc>
              <a:spcBef>
                <a:spcPts val="0"/>
              </a:spcBef>
            </a:pPr>
            <a:r>
              <a:rPr lang="fi-FI" sz="1200" b="0" dirty="0"/>
              <a:t>Kokoaikatyössä olevien palkansaajien keskimääräinen toteutunut viikkotyöaika Q1/2016*</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5171262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708151" y="1405332"/>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82776333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161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yöristetty kuvaselitesuorakulmio 10"/>
          <p:cNvSpPr/>
          <p:nvPr/>
        </p:nvSpPr>
        <p:spPr bwMode="auto">
          <a:xfrm>
            <a:off x="6974287" y="843558"/>
            <a:ext cx="2063379" cy="608694"/>
          </a:xfrm>
          <a:prstGeom prst="wedgeRoundRectCallout">
            <a:avLst>
              <a:gd name="adj1" fmla="val 11039"/>
              <a:gd name="adj2" fmla="val 7733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3 000</a:t>
            </a:r>
          </a:p>
          <a:p>
            <a:pPr algn="ctr"/>
            <a:r>
              <a:rPr lang="fi-FI" sz="1050" dirty="0">
                <a:solidFill>
                  <a:srgbClr val="000000"/>
                </a:solidFill>
              </a:rPr>
              <a:t>lomautusjärjestelyjen </a:t>
            </a:r>
          </a:p>
          <a:p>
            <a:pPr algn="ctr"/>
            <a:r>
              <a:rPr lang="fi-FI" sz="1050" dirty="0">
                <a:solidFill>
                  <a:srgbClr val="000000"/>
                </a:solidFill>
              </a:rPr>
              <a:t>piirissä  30.9.2017 </a:t>
            </a:r>
          </a:p>
        </p:txBody>
      </p:sp>
      <p:sp>
        <p:nvSpPr>
          <p:cNvPr id="6" name="Tekstiruutu 5"/>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(30.9)</a:t>
            </a:r>
          </a:p>
        </p:txBody>
      </p:sp>
    </p:spTree>
    <p:extLst>
      <p:ext uri="{BB962C8B-B14F-4D97-AF65-F5344CB8AC3E}">
        <p14:creationId xmlns:p14="http://schemas.microsoft.com/office/powerpoint/2010/main" val="293423321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19743332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450"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8430570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264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13571" y="4016375"/>
            <a:ext cx="503092" cy="241980"/>
          </a:xfrm>
          <a:prstGeom prst="rect">
            <a:avLst/>
          </a:prstGeom>
          <a:noFill/>
        </p:spPr>
        <p:txBody>
          <a:bodyPr wrap="square" lIns="36000" tIns="36000" rIns="36000" bIns="36000" rtlCol="0">
            <a:spAutoFit/>
          </a:bodyPr>
          <a:lstStyle/>
          <a:p>
            <a:r>
              <a:rPr lang="fi-FI" sz="1050" spc="-40" dirty="0"/>
              <a:t>(30.9)</a:t>
            </a:r>
          </a:p>
        </p:txBody>
      </p:sp>
    </p:spTree>
    <p:extLst>
      <p:ext uri="{BB962C8B-B14F-4D97-AF65-F5344CB8AC3E}">
        <p14:creationId xmlns:p14="http://schemas.microsoft.com/office/powerpoint/2010/main" val="35784839"/>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9272837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18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7750403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21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54738349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23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849508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366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(30.9)</a:t>
            </a:r>
          </a:p>
        </p:txBody>
      </p:sp>
    </p:spTree>
    <p:extLst>
      <p:ext uri="{BB962C8B-B14F-4D97-AF65-F5344CB8AC3E}">
        <p14:creationId xmlns:p14="http://schemas.microsoft.com/office/powerpoint/2010/main" val="324251933"/>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19732097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481"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22492270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4690"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9" name="Tekstiruutu 8"/>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(30.9)</a:t>
            </a:r>
          </a:p>
        </p:txBody>
      </p:sp>
    </p:spTree>
    <p:extLst>
      <p:ext uri="{BB962C8B-B14F-4D97-AF65-F5344CB8AC3E}">
        <p14:creationId xmlns:p14="http://schemas.microsoft.com/office/powerpoint/2010/main" val="2009462754"/>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08497729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529"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39990513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571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(30.9)</a:t>
            </a:r>
          </a:p>
        </p:txBody>
      </p:sp>
    </p:spTree>
    <p:extLst>
      <p:ext uri="{BB962C8B-B14F-4D97-AF65-F5344CB8AC3E}">
        <p14:creationId xmlns:p14="http://schemas.microsoft.com/office/powerpoint/2010/main" val="50333171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nvPr>
        </p:nvGraphicFramePr>
        <p:xfrm>
          <a:off x="878344" y="4360208"/>
          <a:ext cx="6026491" cy="280504"/>
        </p:xfrm>
        <a:graphic>
          <a:graphicData uri="http://schemas.openxmlformats.org/drawingml/2006/table">
            <a:tbl>
              <a:tblPr firstRow="1" bandRow="1">
                <a:tableStyleId>{073A0DAA-6AF3-43AB-8588-CEC1D06C72B9}</a:tableStyleId>
              </a:tblPr>
              <a:tblGrid>
                <a:gridCol w="669609">
                  <a:extLst>
                    <a:ext uri="{9D8B030D-6E8A-4147-A177-3AD203B41FA5}">
                      <a16:colId xmlns:a16="http://schemas.microsoft.com/office/drawing/2014/main" val="1803676972"/>
                    </a:ext>
                  </a:extLst>
                </a:gridCol>
                <a:gridCol w="677312">
                  <a:extLst>
                    <a:ext uri="{9D8B030D-6E8A-4147-A177-3AD203B41FA5}">
                      <a16:colId xmlns:a16="http://schemas.microsoft.com/office/drawing/2014/main" val="2105154684"/>
                    </a:ext>
                  </a:extLst>
                </a:gridCol>
                <a:gridCol w="668755">
                  <a:extLst>
                    <a:ext uri="{9D8B030D-6E8A-4147-A177-3AD203B41FA5}">
                      <a16:colId xmlns:a16="http://schemas.microsoft.com/office/drawing/2014/main" val="3646309867"/>
                    </a:ext>
                  </a:extLst>
                </a:gridCol>
                <a:gridCol w="668755">
                  <a:extLst>
                    <a:ext uri="{9D8B030D-6E8A-4147-A177-3AD203B41FA5}">
                      <a16:colId xmlns:a16="http://schemas.microsoft.com/office/drawing/2014/main" val="2487516520"/>
                    </a:ext>
                  </a:extLst>
                </a:gridCol>
                <a:gridCol w="668755">
                  <a:extLst>
                    <a:ext uri="{9D8B030D-6E8A-4147-A177-3AD203B41FA5}">
                      <a16:colId xmlns:a16="http://schemas.microsoft.com/office/drawing/2014/main" val="3067801971"/>
                    </a:ext>
                  </a:extLst>
                </a:gridCol>
                <a:gridCol w="668755">
                  <a:extLst>
                    <a:ext uri="{9D8B030D-6E8A-4147-A177-3AD203B41FA5}">
                      <a16:colId xmlns:a16="http://schemas.microsoft.com/office/drawing/2014/main" val="1478731465"/>
                    </a:ext>
                  </a:extLst>
                </a:gridCol>
                <a:gridCol w="668755">
                  <a:extLst>
                    <a:ext uri="{9D8B030D-6E8A-4147-A177-3AD203B41FA5}">
                      <a16:colId xmlns:a16="http://schemas.microsoft.com/office/drawing/2014/main" val="2677636684"/>
                    </a:ext>
                  </a:extLst>
                </a:gridCol>
                <a:gridCol w="668755">
                  <a:extLst>
                    <a:ext uri="{9D8B030D-6E8A-4147-A177-3AD203B41FA5}">
                      <a16:colId xmlns:a16="http://schemas.microsoft.com/office/drawing/2014/main" val="1419263424"/>
                    </a:ext>
                  </a:extLst>
                </a:gridCol>
                <a:gridCol w="667040">
                  <a:extLst>
                    <a:ext uri="{9D8B030D-6E8A-4147-A177-3AD203B41FA5}">
                      <a16:colId xmlns:a16="http://schemas.microsoft.com/office/drawing/2014/main" val="110336226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2563555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577"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9435392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673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(30.9)</a:t>
            </a:r>
          </a:p>
        </p:txBody>
      </p:sp>
    </p:spTree>
    <p:extLst>
      <p:ext uri="{BB962C8B-B14F-4D97-AF65-F5344CB8AC3E}">
        <p14:creationId xmlns:p14="http://schemas.microsoft.com/office/powerpoint/2010/main" val="412925307"/>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0787767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62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5514156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776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34286"/>
          </a:xfrm>
          <a:prstGeom prst="rect">
            <a:avLst/>
          </a:prstGeom>
          <a:noFill/>
        </p:spPr>
        <p:txBody>
          <a:bodyPr wrap="square" lIns="36000" tIns="36000" rIns="36000" bIns="36000" rtlCol="0">
            <a:spAutoFit/>
          </a:bodyPr>
          <a:lstStyle/>
          <a:p>
            <a:r>
              <a:rPr lang="fi-FI" sz="1050" spc="-40" dirty="0"/>
              <a:t>(30.9)</a:t>
            </a:r>
          </a:p>
        </p:txBody>
      </p:sp>
    </p:spTree>
    <p:extLst>
      <p:ext uri="{BB962C8B-B14F-4D97-AF65-F5344CB8AC3E}">
        <p14:creationId xmlns:p14="http://schemas.microsoft.com/office/powerpoint/2010/main" val="4177726038"/>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10814690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67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henkilöstön </a:t>
            </a:r>
            <a:br>
              <a:rPr lang="fi-FI" dirty="0"/>
            </a:br>
            <a:r>
              <a:rPr lang="fi-FI" dirty="0"/>
              <a:t>eläkkeelle siirtyminen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28124641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työntekijöiden          (toimihenkilöt pl.) eläkkeelle siirtyminen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28514366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lokakuu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jatkunut viime kuukausina</a:t>
            </a:r>
          </a:p>
          <a:p>
            <a:pPr>
              <a:lnSpc>
                <a:spcPct val="100000"/>
              </a:lnSpc>
              <a:spcBef>
                <a:spcPts val="0"/>
              </a:spcBef>
            </a:pPr>
            <a:r>
              <a:rPr lang="fi-FI" sz="1200" b="0" dirty="0"/>
              <a:t>Teollisuuden ja palvelujen ostopäällikköindeksi, 50 = ei muutosta edelliskuukaudesta</a:t>
            </a:r>
            <a:endParaRPr lang="fi-FI" dirty="0"/>
          </a:p>
        </p:txBody>
      </p:sp>
      <p:pic>
        <p:nvPicPr>
          <p:cNvPr id="11" name="Sisällön paikkamerkki 6">
            <a:extLst>
              <a:ext uri="{FF2B5EF4-FFF2-40B4-BE49-F238E27FC236}">
                <a16:creationId xmlns:a16="http://schemas.microsoft.com/office/drawing/2014/main" id="{FFAEE366-B502-4689-B5C3-8AEAA642D3C7}"/>
              </a:ext>
            </a:extLst>
          </p:cNvPr>
          <p:cNvPicPr>
            <a:picLocks noGrp="1" noChangeAspect="1"/>
          </p:cNvPicPr>
          <p:nvPr>
            <p:ph sz="quarter" idx="17"/>
          </p:nvPr>
        </p:nvPicPr>
        <p:blipFill>
          <a:blip r:embed="rId2"/>
          <a:stretch>
            <a:fillRect/>
          </a:stretch>
        </p:blipFill>
        <p:spPr>
          <a:xfrm>
            <a:off x="165532" y="1340531"/>
            <a:ext cx="8488931" cy="3304494"/>
          </a:xfrm>
          <a:prstGeom prst="rect">
            <a:avLst/>
          </a:prstGeom>
        </p:spPr>
      </p:pic>
    </p:spTree>
    <p:extLst>
      <p:ext uri="{BB962C8B-B14F-4D97-AF65-F5344CB8AC3E}">
        <p14:creationId xmlns:p14="http://schemas.microsoft.com/office/powerpoint/2010/main" val="394764559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taso on matala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1502782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475"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a:t>
            </a:r>
            <a:br>
              <a:rPr lang="fi-FI" dirty="0"/>
            </a:br>
            <a:r>
              <a:rPr lang="fi-FI" dirty="0"/>
              <a:t>EU-maista eniten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88552516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49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34560288"/>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5523" name="Macrobond document" r:id="rId3" imgW="13336115" imgH="5574440" progId="Mbnd.mbnd">
                  <p:embed/>
                </p:oleObj>
              </mc:Choice>
              <mc:Fallback>
                <p:oleObj name="Macrobond document" r:id="rId3" imgW="13336115" imgH="55744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11785270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54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palautumassa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28283583"/>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57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lokakuu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5C0DA162-EDF6-4925-A984-49594B22C61F}"/>
              </a:ext>
            </a:extLst>
          </p:cNvPr>
          <p:cNvPicPr>
            <a:picLocks noGrp="1" noChangeAspect="1"/>
          </p:cNvPicPr>
          <p:nvPr>
            <p:ph sz="quarter" idx="17"/>
          </p:nvPr>
        </p:nvPicPr>
        <p:blipFill>
          <a:blip r:embed="rId2"/>
          <a:stretch>
            <a:fillRect/>
          </a:stretch>
        </p:blipFill>
        <p:spPr>
          <a:xfrm>
            <a:off x="282027" y="1103313"/>
            <a:ext cx="8372436"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lokakuu 2017.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FBE33216-BE51-49A1-A91A-AD591D3BE098}"/>
              </a:ext>
            </a:extLst>
          </p:cNvPr>
          <p:cNvPicPr>
            <a:picLocks noGrp="1" noChangeAspect="1"/>
          </p:cNvPicPr>
          <p:nvPr>
            <p:ph sz="quarter" idx="17"/>
          </p:nvPr>
        </p:nvPicPr>
        <p:blipFill>
          <a:blip r:embed="rId2"/>
          <a:stretch>
            <a:fillRect/>
          </a:stretch>
        </p:blipFill>
        <p:spPr>
          <a:xfrm>
            <a:off x="424735" y="1103313"/>
            <a:ext cx="8229727"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lokakuu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B107085B-29B6-42E5-ADD0-AC9FD5265BC6}"/>
              </a:ext>
            </a:extLst>
          </p:cNvPr>
          <p:cNvPicPr>
            <a:picLocks noGrp="1" noChangeAspect="1"/>
          </p:cNvPicPr>
          <p:nvPr>
            <p:ph sz="quarter" idx="17"/>
          </p:nvPr>
        </p:nvPicPr>
        <p:blipFill>
          <a:blip r:embed="rId2"/>
          <a:stretch>
            <a:fillRect/>
          </a:stretch>
        </p:blipFill>
        <p:spPr>
          <a:xfrm>
            <a:off x="282028" y="1103313"/>
            <a:ext cx="8372436"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lokakuu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8D91EED5-D3E2-4E51-A1C7-91C8FD09CB16}"/>
              </a:ext>
            </a:extLst>
          </p:cNvPr>
          <p:cNvPicPr>
            <a:picLocks noGrp="1" noChangeAspect="1"/>
          </p:cNvPicPr>
          <p:nvPr>
            <p:ph sz="quarter" idx="17"/>
          </p:nvPr>
        </p:nvPicPr>
        <p:blipFill>
          <a:blip r:embed="rId2"/>
          <a:stretch>
            <a:fillRect/>
          </a:stretch>
        </p:blipFill>
        <p:spPr>
          <a:xfrm>
            <a:off x="359936" y="1103313"/>
            <a:ext cx="8229726"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2703861855"/>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59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kasvaa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9544468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620"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piristynyt uudelleen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079217924"/>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64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63130361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667"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55006303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69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380027446"/>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713"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vähenevät edelleen erityisesti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045328547"/>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14738"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46298907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122"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runsaaseen 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12023169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USA:ssa ovat elpyneet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18294408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784"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vahvistunut verrattuna vuoden alun tilanteeseen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60107080"/>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81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April</a:t>
            </a:r>
            <a:r>
              <a:rPr lang="fi-FI" dirty="0"/>
              <a:t> 2017)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3,6 % vuonna 2017, viime vuonna kasvua oli 3,2 % </a:t>
            </a:r>
          </a:p>
          <a:p>
            <a:pPr>
              <a:lnSpc>
                <a:spcPct val="100000"/>
              </a:lnSpc>
              <a:spcBef>
                <a:spcPts val="0"/>
              </a:spcBef>
            </a:pPr>
            <a:r>
              <a:rPr lang="fi-FI" sz="1200" b="0" dirty="0"/>
              <a:t>Bkt:n kasvu 2017 / 2016,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599" y="2883924"/>
            <a:ext cx="1319735" cy="49895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88100" y="2942241"/>
            <a:ext cx="1098466" cy="437976"/>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98151" y="3067033"/>
            <a:ext cx="332555" cy="312347"/>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618569" y="1868625"/>
            <a:ext cx="1338212"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15668" y="2630009"/>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121431" y="2731126"/>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02814" y="2672810"/>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26369" y="153216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4964279" y="1697094"/>
            <a:ext cx="510295" cy="1677464"/>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489235" y="2404085"/>
            <a:ext cx="830016" cy="97814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63877" y="1467937"/>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2684" y="3133373"/>
            <a:ext cx="242108" cy="25208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721507"/>
            <a:ext cx="386225" cy="656114"/>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669136"/>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6987543" y="3332902"/>
            <a:ext cx="190604" cy="457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5201" y="2998398"/>
            <a:ext cx="104839" cy="382750"/>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091" y="2605163"/>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85623" y="2692382"/>
            <a:ext cx="768035" cy="68876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65904" y="2649654"/>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14224" y="2846818"/>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483626" y="2125842"/>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47595" y="1984192"/>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45041" y="2008669"/>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07922" y="1786076"/>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+3,6 %</a:t>
            </a:r>
          </a:p>
        </p:txBody>
      </p:sp>
      <p:sp>
        <p:nvSpPr>
          <p:cNvPr id="226" name="Line 49"/>
          <p:cNvSpPr>
            <a:spLocks noChangeShapeType="1"/>
          </p:cNvSpPr>
          <p:nvPr/>
        </p:nvSpPr>
        <p:spPr bwMode="auto">
          <a:xfrm>
            <a:off x="852599" y="2548477"/>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541857" y="2259966"/>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2015, %</a:t>
            </a: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19893" y="20016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April</a:t>
            </a:r>
            <a:r>
              <a:rPr lang="fi-FI" dirty="0"/>
              <a:t> 2017),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2,2 % vuonna 2017  </a:t>
            </a:r>
          </a:p>
          <a:p>
            <a:pPr>
              <a:lnSpc>
                <a:spcPct val="100000"/>
              </a:lnSpc>
              <a:spcBef>
                <a:spcPts val="0"/>
              </a:spcBef>
            </a:pPr>
            <a:r>
              <a:rPr lang="fi-FI" sz="1200" b="0" dirty="0"/>
              <a:t>Bkt:n kasvu 2017 / 2016,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3016969"/>
            <a:ext cx="772780" cy="4527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032135"/>
            <a:ext cx="3976319" cy="432048"/>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173050"/>
            <a:ext cx="189891" cy="287749"/>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78827" y="2763054"/>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2953219" y="2763054"/>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1516" y="2752316"/>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8319" y="1832734"/>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263777" y="2765629"/>
            <a:ext cx="533478" cy="693931"/>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56568" y="1682721"/>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63777" y="237387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95026" y="3223294"/>
            <a:ext cx="301007" cy="252342"/>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58046"/>
            <a:ext cx="793029" cy="61083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839770"/>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Eurooppa </a:t>
            </a:r>
          </a:p>
        </p:txBody>
      </p:sp>
      <p:sp>
        <p:nvSpPr>
          <p:cNvPr id="25" name="Rectangle 34"/>
          <p:cNvSpPr>
            <a:spLocks noChangeArrowheads="1"/>
          </p:cNvSpPr>
          <p:nvPr/>
        </p:nvSpPr>
        <p:spPr bwMode="auto">
          <a:xfrm>
            <a:off x="7908354" y="3408601"/>
            <a:ext cx="97623" cy="60282"/>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3130875"/>
            <a:ext cx="73962" cy="338425"/>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1" y="2735589"/>
            <a:ext cx="113591"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815873"/>
            <a:ext cx="252373" cy="65301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85820" y="2768944"/>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72444" y="2342948"/>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601567" y="1994427"/>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76038" y="2152151"/>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+2,2 %</a:t>
            </a:r>
          </a:p>
        </p:txBody>
      </p:sp>
      <p:sp>
        <p:nvSpPr>
          <p:cNvPr id="34" name="Line 49"/>
          <p:cNvSpPr>
            <a:spLocks noChangeShapeType="1"/>
          </p:cNvSpPr>
          <p:nvPr/>
        </p:nvSpPr>
        <p:spPr bwMode="auto">
          <a:xfrm>
            <a:off x="842364" y="2990022"/>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914321"/>
            <a:ext cx="93984" cy="1539031"/>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615313" y="2603399"/>
            <a:ext cx="158670" cy="3533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2015,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(2016): 13,3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38 000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(2016): 9,0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15 400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(2016): 27,7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122 400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(2016): 11,5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60 400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(2016): 5,8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49 800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2018   Suomen kasvu hidastuu </a:t>
            </a:r>
          </a:p>
          <a:p>
            <a:pPr>
              <a:lnSpc>
                <a:spcPct val="100000"/>
              </a:lnSpc>
              <a:spcBef>
                <a:spcPts val="0"/>
              </a:spcBef>
            </a:pPr>
            <a:r>
              <a:rPr lang="fi-FI" sz="1200" b="0" dirty="0"/>
              <a:t>Bkt:n kehitys 2018 / 2017,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October 2017</a:t>
            </a:r>
          </a:p>
          <a:p>
            <a:r>
              <a:rPr lang="fi-FI" dirty="0"/>
              <a:t>Bkt-ennusteiden keskiarvot koottu lokakuussa 2017.</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+2,4 %</a:t>
            </a:r>
          </a:p>
          <a:p>
            <a:pPr defTabSz="812394"/>
            <a:r>
              <a:rPr lang="fi-FI" sz="900" b="0" dirty="0">
                <a:solidFill>
                  <a:schemeClr val="accent3">
                    <a:lumMod val="50000"/>
                  </a:schemeClr>
                </a:solidFill>
                <a:latin typeface="Verdana"/>
                <a:ea typeface="ＭＳ Ｐゴシック" pitchFamily="34" charset="-128"/>
              </a:rPr>
              <a:t>USA	+2,4 %</a:t>
            </a:r>
          </a:p>
          <a:p>
            <a:pPr defTabSz="812394"/>
            <a:r>
              <a:rPr lang="fi-FI" sz="900" b="0" dirty="0">
                <a:solidFill>
                  <a:srgbClr val="85E869">
                    <a:lumMod val="50000"/>
                  </a:srgbClr>
                </a:solidFill>
                <a:latin typeface="Verdana"/>
                <a:ea typeface="ＭＳ Ｐゴシック" pitchFamily="34" charset="-128"/>
              </a:rPr>
              <a:t>Kanada	+2,0 %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+2,6 %</a:t>
            </a:r>
          </a:p>
          <a:p>
            <a:pPr defTabSz="812394"/>
            <a:r>
              <a:rPr lang="fi-FI" sz="900" b="0" dirty="0">
                <a:solidFill>
                  <a:schemeClr val="accent3">
                    <a:lumMod val="50000"/>
                  </a:schemeClr>
                </a:solidFill>
                <a:latin typeface="Verdana"/>
                <a:ea typeface="ＭＳ Ｐゴシック" pitchFamily="34" charset="-128"/>
              </a:rPr>
              <a:t>Brasilia 	+2,4 %</a:t>
            </a:r>
          </a:p>
          <a:p>
            <a:pPr defTabSz="812394"/>
            <a:r>
              <a:rPr lang="fi-FI" sz="900" b="0" dirty="0">
                <a:solidFill>
                  <a:schemeClr val="accent3">
                    <a:lumMod val="50000"/>
                  </a:schemeClr>
                </a:solidFill>
                <a:latin typeface="Verdana"/>
                <a:ea typeface="ＭＳ Ｐゴシック" pitchFamily="34" charset="-128"/>
              </a:rPr>
              <a:t>Meksiko 	+2,3 %</a:t>
            </a:r>
          </a:p>
          <a:p>
            <a:pPr defTabSz="812394"/>
            <a:r>
              <a:rPr lang="fi-FI" sz="900" b="0" dirty="0">
                <a:solidFill>
                  <a:srgbClr val="85E869">
                    <a:lumMod val="50000"/>
                  </a:srgbClr>
                </a:solidFill>
                <a:latin typeface="Verdana"/>
                <a:ea typeface="ＭＳ Ｐゴシック" pitchFamily="34" charset="-128"/>
              </a:rPr>
              <a:t>Argentiina 	+3,0 %</a:t>
            </a:r>
          </a:p>
          <a:p>
            <a:pPr defTabSz="812394"/>
            <a:r>
              <a:rPr lang="fi-FI" sz="900" b="0" dirty="0">
                <a:solidFill>
                  <a:srgbClr val="FF00B8"/>
                </a:solidFill>
                <a:latin typeface="Verdana"/>
                <a:ea typeface="ＭＳ Ｐゴシック" pitchFamily="34" charset="-128"/>
              </a:rPr>
              <a:t>Venezuela 	-4,6 %</a:t>
            </a:r>
          </a:p>
          <a:p>
            <a:pPr defTabSz="812394"/>
            <a:r>
              <a:rPr lang="fi-FI" sz="900" b="0" dirty="0">
                <a:solidFill>
                  <a:schemeClr val="accent3">
                    <a:lumMod val="50000"/>
                  </a:schemeClr>
                </a:solidFill>
                <a:latin typeface="Verdana"/>
                <a:ea typeface="ＭＳ Ｐゴシック" pitchFamily="34" charset="-128"/>
              </a:rPr>
              <a:t>Kolumbia 	+2,5 %</a:t>
            </a:r>
          </a:p>
          <a:p>
            <a:pPr defTabSz="812394"/>
            <a:r>
              <a:rPr lang="fi-FI" sz="900" b="0" dirty="0">
                <a:solidFill>
                  <a:schemeClr val="accent3">
                    <a:lumMod val="50000"/>
                  </a:schemeClr>
                </a:solidFill>
                <a:latin typeface="Verdana"/>
                <a:ea typeface="ＭＳ Ｐゴシック" pitchFamily="34" charset="-128"/>
              </a:rPr>
              <a:t>Chile 	+3,0 %</a:t>
            </a:r>
          </a:p>
          <a:p>
            <a:pPr defTabSz="812394"/>
            <a:r>
              <a:rPr lang="fi-FI" sz="900" b="0" dirty="0">
                <a:solidFill>
                  <a:srgbClr val="85E869">
                    <a:lumMod val="50000"/>
                  </a:srgbClr>
                </a:solidFill>
                <a:latin typeface="Verdana"/>
                <a:ea typeface="ＭＳ Ｐゴシック" pitchFamily="34" charset="-128"/>
              </a:rPr>
              <a:t>Peru 	+3,7 %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+1,8 %</a:t>
            </a:r>
          </a:p>
          <a:p>
            <a:pPr defTabSz="812394"/>
            <a:r>
              <a:rPr lang="fi-FI" sz="900" b="0" dirty="0">
                <a:solidFill>
                  <a:schemeClr val="accent3">
                    <a:lumMod val="50000"/>
                  </a:schemeClr>
                </a:solidFill>
                <a:latin typeface="Verdana"/>
                <a:ea typeface="ＭＳ Ｐゴシック" pitchFamily="34" charset="-128"/>
              </a:rPr>
              <a:t>Saksa	+1,9 %</a:t>
            </a:r>
          </a:p>
          <a:p>
            <a:pPr defTabSz="812394"/>
            <a:r>
              <a:rPr lang="fi-FI" sz="900" b="0" dirty="0">
                <a:solidFill>
                  <a:schemeClr val="accent2"/>
                </a:solidFill>
                <a:latin typeface="Verdana"/>
                <a:ea typeface="ＭＳ Ｐゴシック" pitchFamily="34" charset="-128"/>
              </a:rPr>
              <a:t>Iso-Britannia	+1,4 %</a:t>
            </a:r>
          </a:p>
          <a:p>
            <a:pPr defTabSz="812394"/>
            <a:r>
              <a:rPr lang="fi-FI" sz="900" b="0" dirty="0">
                <a:solidFill>
                  <a:schemeClr val="accent2"/>
                </a:solidFill>
                <a:latin typeface="Verdana"/>
                <a:ea typeface="ＭＳ Ｐゴシック" pitchFamily="34" charset="-128"/>
              </a:rPr>
              <a:t>Ranska	+1,7 %</a:t>
            </a:r>
          </a:p>
          <a:p>
            <a:pPr defTabSz="812394"/>
            <a:r>
              <a:rPr lang="fi-FI" sz="900" b="0" dirty="0">
                <a:solidFill>
                  <a:srgbClr val="FF00B8"/>
                </a:solidFill>
                <a:latin typeface="Verdana"/>
                <a:ea typeface="ＭＳ Ｐゴシック" pitchFamily="34" charset="-128"/>
              </a:rPr>
              <a:t>Italia	+1,2 %</a:t>
            </a:r>
          </a:p>
          <a:p>
            <a:pPr defTabSz="812394"/>
            <a:r>
              <a:rPr lang="fi-FI" sz="900" b="0" dirty="0">
                <a:solidFill>
                  <a:srgbClr val="85E869">
                    <a:lumMod val="50000"/>
                  </a:srgbClr>
                </a:solidFill>
                <a:latin typeface="Verdana"/>
                <a:ea typeface="ＭＳ Ｐゴシック" pitchFamily="34" charset="-128"/>
              </a:rPr>
              <a:t>Espanja	+2,6 %</a:t>
            </a:r>
          </a:p>
          <a:p>
            <a:pPr defTabSz="812394"/>
            <a:r>
              <a:rPr lang="fi-FI" sz="900" b="0" dirty="0">
                <a:solidFill>
                  <a:srgbClr val="85E869">
                    <a:lumMod val="50000"/>
                  </a:srgbClr>
                </a:solidFill>
                <a:latin typeface="Verdana"/>
                <a:ea typeface="ＭＳ Ｐゴシック" pitchFamily="34" charset="-128"/>
              </a:rPr>
              <a:t>Alankomaat	+2,2 %</a:t>
            </a:r>
          </a:p>
          <a:p>
            <a:pPr defTabSz="812394"/>
            <a:r>
              <a:rPr lang="fi-FI" sz="900" b="0" dirty="0">
                <a:solidFill>
                  <a:schemeClr val="accent3">
                    <a:lumMod val="50000"/>
                  </a:schemeClr>
                </a:solidFill>
                <a:latin typeface="Verdana"/>
                <a:ea typeface="ＭＳ Ｐゴシック" pitchFamily="34" charset="-128"/>
              </a:rPr>
              <a:t>Sveitsi	+1,8 %</a:t>
            </a:r>
          </a:p>
          <a:p>
            <a:pPr defTabSz="812394"/>
            <a:r>
              <a:rPr lang="fi-FI" sz="900" b="0" dirty="0">
                <a:solidFill>
                  <a:srgbClr val="85E869">
                    <a:lumMod val="50000"/>
                  </a:srgbClr>
                </a:solidFill>
                <a:latin typeface="Verdana"/>
                <a:ea typeface="ＭＳ Ｐゴシック" pitchFamily="34" charset="-128"/>
              </a:rPr>
              <a:t>Ruotsi	+2,6 %</a:t>
            </a:r>
          </a:p>
          <a:p>
            <a:pPr defTabSz="812394"/>
            <a:r>
              <a:rPr lang="fi-FI" sz="900" b="0" dirty="0">
                <a:solidFill>
                  <a:schemeClr val="accent2"/>
                </a:solidFill>
                <a:latin typeface="Verdana"/>
                <a:ea typeface="ＭＳ Ｐゴシック" pitchFamily="34" charset="-128"/>
              </a:rPr>
              <a:t>Belgia	+1,7 %</a:t>
            </a:r>
          </a:p>
          <a:p>
            <a:pPr defTabSz="812394"/>
            <a:r>
              <a:rPr lang="fi-FI" sz="900" b="0" dirty="0">
                <a:solidFill>
                  <a:schemeClr val="accent3">
                    <a:lumMod val="50000"/>
                  </a:schemeClr>
                </a:solidFill>
                <a:latin typeface="Verdana"/>
                <a:ea typeface="ＭＳ Ｐゴシック" pitchFamily="34" charset="-128"/>
              </a:rPr>
              <a:t>Norja	+2,1 %</a:t>
            </a:r>
          </a:p>
          <a:p>
            <a:pPr defTabSz="812394"/>
            <a:r>
              <a:rPr lang="fi-FI" sz="900" b="0" dirty="0">
                <a:solidFill>
                  <a:schemeClr val="accent3">
                    <a:lumMod val="50000"/>
                  </a:schemeClr>
                </a:solidFill>
                <a:latin typeface="Verdana"/>
                <a:ea typeface="ＭＳ Ｐゴシック" pitchFamily="34" charset="-128"/>
              </a:rPr>
              <a:t>Itävalta	+1,9 %</a:t>
            </a:r>
          </a:p>
          <a:p>
            <a:pPr defTabSz="812394"/>
            <a:r>
              <a:rPr lang="fi-FI" sz="900" b="0" dirty="0">
                <a:solidFill>
                  <a:schemeClr val="accent3">
                    <a:lumMod val="50000"/>
                  </a:schemeClr>
                </a:solidFill>
                <a:latin typeface="Verdana"/>
                <a:ea typeface="ＭＳ Ｐゴシック" pitchFamily="34" charset="-128"/>
              </a:rPr>
              <a:t>Tanska	+1,8 %</a:t>
            </a:r>
          </a:p>
          <a:p>
            <a:pPr defTabSz="812394"/>
            <a:r>
              <a:rPr lang="fi-FI" sz="900" b="0" dirty="0">
                <a:solidFill>
                  <a:schemeClr val="accent3">
                    <a:lumMod val="50000"/>
                  </a:schemeClr>
                </a:solidFill>
                <a:latin typeface="Verdana"/>
                <a:ea typeface="ＭＳ Ｐゴシック" pitchFamily="34" charset="-128"/>
              </a:rPr>
              <a:t>Kreikka	+1,9 %</a:t>
            </a:r>
          </a:p>
          <a:p>
            <a:pPr defTabSz="812394"/>
            <a:r>
              <a:rPr lang="fi-FI" sz="900" dirty="0">
                <a:solidFill>
                  <a:srgbClr val="0070C0"/>
                </a:solidFill>
                <a:latin typeface="Verdana"/>
                <a:ea typeface="ＭＳ Ｐゴシック" pitchFamily="34" charset="-128"/>
              </a:rPr>
              <a:t>Suomi	+1,8 %</a:t>
            </a:r>
          </a:p>
          <a:p>
            <a:pPr defTabSz="812394"/>
            <a:r>
              <a:rPr lang="fi-FI" sz="900" b="0" dirty="0">
                <a:solidFill>
                  <a:srgbClr val="85E869">
                    <a:lumMod val="50000"/>
                  </a:srgbClr>
                </a:solidFill>
                <a:latin typeface="Verdana"/>
                <a:ea typeface="ＭＳ Ｐゴシック" pitchFamily="34" charset="-128"/>
              </a:rPr>
              <a:t>Portugali	+1,9 %</a:t>
            </a:r>
          </a:p>
          <a:p>
            <a:pPr defTabSz="812394"/>
            <a:r>
              <a:rPr lang="fi-FI" sz="900" b="0" dirty="0">
                <a:solidFill>
                  <a:srgbClr val="85E869">
                    <a:lumMod val="50000"/>
                  </a:srgbClr>
                </a:solidFill>
                <a:latin typeface="Verdana"/>
                <a:ea typeface="ＭＳ Ｐゴシック" pitchFamily="34" charset="-128"/>
              </a:rPr>
              <a:t>Irlanti	+3,4 %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+1,4 % </a:t>
            </a:r>
          </a:p>
          <a:p>
            <a:pPr defTabSz="812394"/>
            <a:r>
              <a:rPr lang="fi-FI" sz="900" b="0" dirty="0">
                <a:solidFill>
                  <a:srgbClr val="85E869">
                    <a:lumMod val="50000"/>
                  </a:srgbClr>
                </a:solidFill>
                <a:latin typeface="Verdana"/>
                <a:ea typeface="ＭＳ Ｐゴシック" pitchFamily="34" charset="-128"/>
              </a:rPr>
              <a:t>Israel	+3,2 %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+4,7 %</a:t>
            </a:r>
          </a:p>
          <a:p>
            <a:pPr defTabSz="812394"/>
            <a:r>
              <a:rPr lang="fi-FI" sz="900" b="0" dirty="0">
                <a:solidFill>
                  <a:srgbClr val="85E869">
                    <a:lumMod val="50000"/>
                  </a:srgbClr>
                </a:solidFill>
                <a:latin typeface="Verdana"/>
                <a:ea typeface="ＭＳ Ｐゴシック" pitchFamily="34" charset="-128"/>
              </a:rPr>
              <a:t>Kiina	+6,4 %</a:t>
            </a:r>
          </a:p>
          <a:p>
            <a:pPr defTabSz="812394"/>
            <a:r>
              <a:rPr lang="fi-FI" sz="900" b="0" dirty="0">
                <a:solidFill>
                  <a:srgbClr val="FF00B8"/>
                </a:solidFill>
                <a:latin typeface="Verdana"/>
                <a:ea typeface="ＭＳ Ｐゴシック" pitchFamily="34" charset="-128"/>
              </a:rPr>
              <a:t>Japani	+1,2 %</a:t>
            </a:r>
          </a:p>
          <a:p>
            <a:pPr defTabSz="812394"/>
            <a:r>
              <a:rPr lang="fi-FI" sz="900" b="0" dirty="0">
                <a:solidFill>
                  <a:schemeClr val="accent3">
                    <a:lumMod val="50000"/>
                  </a:schemeClr>
                </a:solidFill>
                <a:latin typeface="Verdana"/>
                <a:ea typeface="ＭＳ Ｐゴシック" pitchFamily="34" charset="-128"/>
              </a:rPr>
              <a:t>Intia	+7,5 %</a:t>
            </a:r>
          </a:p>
          <a:p>
            <a:pPr defTabSz="812394"/>
            <a:r>
              <a:rPr lang="fi-FI" sz="900" b="0" dirty="0">
                <a:solidFill>
                  <a:schemeClr val="accent3">
                    <a:lumMod val="50000"/>
                  </a:schemeClr>
                </a:solidFill>
                <a:latin typeface="Verdana"/>
                <a:ea typeface="ＭＳ Ｐゴシック" pitchFamily="34" charset="-128"/>
              </a:rPr>
              <a:t>Australia	+2,8 %</a:t>
            </a:r>
          </a:p>
          <a:p>
            <a:pPr defTabSz="812394"/>
            <a:r>
              <a:rPr lang="fi-FI" sz="900" b="0" dirty="0">
                <a:solidFill>
                  <a:schemeClr val="accent3">
                    <a:lumMod val="50000"/>
                  </a:schemeClr>
                </a:solidFill>
                <a:latin typeface="Verdana"/>
                <a:ea typeface="ＭＳ Ｐゴシック" pitchFamily="34" charset="-128"/>
              </a:rPr>
              <a:t>Etelä-Korea	+2,7 %</a:t>
            </a:r>
          </a:p>
          <a:p>
            <a:pPr defTabSz="812394"/>
            <a:r>
              <a:rPr lang="fi-FI" sz="900" b="0" dirty="0">
                <a:solidFill>
                  <a:srgbClr val="85E869">
                    <a:lumMod val="50000"/>
                  </a:srgbClr>
                </a:solidFill>
                <a:latin typeface="Verdana"/>
                <a:ea typeface="ＭＳ Ｐゴシック" pitchFamily="34" charset="-128"/>
              </a:rPr>
              <a:t>Indonesia	+5,3 %</a:t>
            </a:r>
          </a:p>
          <a:p>
            <a:pPr defTabSz="812394"/>
            <a:r>
              <a:rPr lang="fi-FI" sz="900" b="0" dirty="0">
                <a:solidFill>
                  <a:srgbClr val="85E869">
                    <a:lumMod val="50000"/>
                  </a:srgbClr>
                </a:solidFill>
                <a:latin typeface="Verdana"/>
                <a:ea typeface="ＭＳ Ｐゴシック" pitchFamily="34" charset="-128"/>
              </a:rPr>
              <a:t>Taiwan	+2,1 %</a:t>
            </a:r>
          </a:p>
          <a:p>
            <a:pPr defTabSz="812394"/>
            <a:r>
              <a:rPr lang="fi-FI" sz="900" b="0" dirty="0">
                <a:solidFill>
                  <a:srgbClr val="85E869">
                    <a:lumMod val="50000"/>
                  </a:srgbClr>
                </a:solidFill>
                <a:latin typeface="Verdana"/>
                <a:ea typeface="ＭＳ Ｐゴシック" pitchFamily="34" charset="-128"/>
              </a:rPr>
              <a:t>Thaimaa	+3,4 %</a:t>
            </a:r>
          </a:p>
          <a:p>
            <a:pPr defTabSz="812394"/>
            <a:r>
              <a:rPr lang="fi-FI" sz="900" b="0" dirty="0">
                <a:solidFill>
                  <a:srgbClr val="85E869">
                    <a:lumMod val="50000"/>
                  </a:srgbClr>
                </a:solidFill>
                <a:latin typeface="Verdana"/>
                <a:ea typeface="ＭＳ Ｐゴシック" pitchFamily="34" charset="-128"/>
              </a:rPr>
              <a:t>Malesia	+4,9 %</a:t>
            </a:r>
          </a:p>
          <a:p>
            <a:pPr defTabSz="812394"/>
            <a:r>
              <a:rPr lang="fi-FI" sz="900" b="0" dirty="0">
                <a:solidFill>
                  <a:srgbClr val="85E869">
                    <a:lumMod val="50000"/>
                  </a:srgbClr>
                </a:solidFill>
                <a:latin typeface="Verdana"/>
                <a:ea typeface="ＭＳ Ｐゴシック" pitchFamily="34" charset="-128"/>
              </a:rPr>
              <a:t>Singapore	+2,3 %</a:t>
            </a:r>
          </a:p>
          <a:p>
            <a:pPr defTabSz="812394"/>
            <a:r>
              <a:rPr lang="fi-FI" sz="900" b="0" dirty="0">
                <a:solidFill>
                  <a:srgbClr val="85E869">
                    <a:lumMod val="50000"/>
                  </a:srgbClr>
                </a:solidFill>
                <a:latin typeface="Verdana"/>
                <a:ea typeface="ＭＳ Ｐゴシック" pitchFamily="34" charset="-128"/>
              </a:rPr>
              <a:t>Uusi Seelanti	+3,1 %</a:t>
            </a:r>
          </a:p>
          <a:p>
            <a:pPr defTabSz="812394"/>
            <a:r>
              <a:rPr lang="fi-FI" sz="900" b="0" dirty="0">
                <a:solidFill>
                  <a:srgbClr val="85E869">
                    <a:lumMod val="50000"/>
                  </a:srgbClr>
                </a:solidFill>
                <a:latin typeface="Verdana"/>
                <a:ea typeface="ＭＳ Ｐゴシック" pitchFamily="34" charset="-128"/>
              </a:rPr>
              <a:t>Filippiinit	+6,3 %</a:t>
            </a:r>
          </a:p>
          <a:p>
            <a:pPr defTabSz="812394"/>
            <a:r>
              <a:rPr lang="fi-FI" sz="900" b="0" dirty="0">
                <a:solidFill>
                  <a:srgbClr val="85E869">
                    <a:lumMod val="50000"/>
                  </a:srgbClr>
                </a:solidFill>
                <a:latin typeface="Verdana"/>
                <a:ea typeface="ＭＳ Ｐゴシック" pitchFamily="34" charset="-128"/>
              </a:rPr>
              <a:t>Vietnam	+6,3 %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+1,5 %</a:t>
            </a:r>
          </a:p>
          <a:p>
            <a:pPr defTabSz="812394"/>
            <a:r>
              <a:rPr lang="fi-FI" sz="900" b="0" dirty="0">
                <a:solidFill>
                  <a:schemeClr val="accent3">
                    <a:lumMod val="50000"/>
                  </a:schemeClr>
                </a:solidFill>
                <a:latin typeface="Verdana"/>
                <a:ea typeface="ＭＳ Ｐゴシック" pitchFamily="34" charset="-128"/>
              </a:rPr>
              <a:t>Nigeria	+2,4 %</a:t>
            </a:r>
          </a:p>
          <a:p>
            <a:pPr defTabSz="812394"/>
            <a:r>
              <a:rPr lang="fi-FI" sz="900" b="0" dirty="0">
                <a:solidFill>
                  <a:srgbClr val="85E869">
                    <a:lumMod val="50000"/>
                  </a:srgbClr>
                </a:solidFill>
                <a:latin typeface="Verdana"/>
                <a:ea typeface="ＭＳ Ｐゴシック" pitchFamily="34" charset="-128"/>
              </a:rPr>
              <a:t>Egypti	+4,1 %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+2,9 %</a:t>
            </a:r>
          </a:p>
          <a:p>
            <a:pPr defTabSz="812394"/>
            <a:r>
              <a:rPr lang="fi-FI" sz="900" b="0" dirty="0">
                <a:solidFill>
                  <a:schemeClr val="accent3">
                    <a:lumMod val="50000"/>
                  </a:schemeClr>
                </a:solidFill>
                <a:latin typeface="Verdana"/>
                <a:ea typeface="ＭＳ Ｐゴシック" pitchFamily="34" charset="-128"/>
              </a:rPr>
              <a:t>Venäjä  	+1,8 %</a:t>
            </a:r>
          </a:p>
          <a:p>
            <a:pPr defTabSz="812394"/>
            <a:r>
              <a:rPr lang="fi-FI" sz="900" b="0" dirty="0">
                <a:solidFill>
                  <a:srgbClr val="85E869">
                    <a:lumMod val="50000"/>
                  </a:srgbClr>
                </a:solidFill>
                <a:latin typeface="Verdana"/>
                <a:ea typeface="ＭＳ Ｐゴシック" pitchFamily="34" charset="-128"/>
              </a:rPr>
              <a:t>Turkki	+3,6 %</a:t>
            </a:r>
          </a:p>
          <a:p>
            <a:pPr defTabSz="812394"/>
            <a:r>
              <a:rPr lang="fi-FI" sz="900" b="0" dirty="0">
                <a:solidFill>
                  <a:srgbClr val="85E869">
                    <a:lumMod val="50000"/>
                  </a:srgbClr>
                </a:solidFill>
                <a:latin typeface="Verdana"/>
                <a:ea typeface="ＭＳ Ｐゴシック" pitchFamily="34" charset="-128"/>
              </a:rPr>
              <a:t>Puola  	+3,5 %</a:t>
            </a:r>
          </a:p>
          <a:p>
            <a:pPr defTabSz="812394"/>
            <a:r>
              <a:rPr lang="fi-FI" sz="900" b="0" dirty="0">
                <a:solidFill>
                  <a:srgbClr val="85E869">
                    <a:lumMod val="50000"/>
                  </a:srgbClr>
                </a:solidFill>
                <a:latin typeface="Verdana"/>
                <a:ea typeface="ＭＳ Ｐゴシック" pitchFamily="34" charset="-128"/>
              </a:rPr>
              <a:t>Tšekki 	+3,1 %</a:t>
            </a:r>
          </a:p>
          <a:p>
            <a:pPr defTabSz="812394"/>
            <a:r>
              <a:rPr lang="fi-FI" sz="900" b="0" dirty="0">
                <a:solidFill>
                  <a:srgbClr val="85E869">
                    <a:lumMod val="50000"/>
                  </a:srgbClr>
                </a:solidFill>
                <a:latin typeface="Verdana"/>
                <a:ea typeface="ＭＳ Ｐゴシック" pitchFamily="34" charset="-128"/>
              </a:rPr>
              <a:t>Romania  	+3,9 %</a:t>
            </a:r>
          </a:p>
          <a:p>
            <a:pPr defTabSz="812394"/>
            <a:r>
              <a:rPr lang="fi-FI" sz="900" b="0" dirty="0">
                <a:solidFill>
                  <a:schemeClr val="accent3">
                    <a:lumMod val="50000"/>
                  </a:schemeClr>
                </a:solidFill>
                <a:latin typeface="Verdana"/>
                <a:ea typeface="ＭＳ Ｐゴシック" pitchFamily="34" charset="-128"/>
              </a:rPr>
              <a:t>Ukraina 	+2,9 %</a:t>
            </a:r>
          </a:p>
          <a:p>
            <a:pPr defTabSz="812394"/>
            <a:r>
              <a:rPr lang="fi-FI" sz="900" b="0" dirty="0">
                <a:solidFill>
                  <a:srgbClr val="85E869">
                    <a:lumMod val="50000"/>
                  </a:srgbClr>
                </a:solidFill>
                <a:latin typeface="Verdana"/>
                <a:ea typeface="ＭＳ Ｐゴシック" pitchFamily="34" charset="-128"/>
              </a:rPr>
              <a:t>Unkari  	+3,4 %</a:t>
            </a:r>
          </a:p>
          <a:p>
            <a:pPr defTabSz="812394"/>
            <a:r>
              <a:rPr lang="fi-FI" sz="900" b="0" dirty="0">
                <a:solidFill>
                  <a:srgbClr val="85E869">
                    <a:lumMod val="50000"/>
                  </a:srgbClr>
                </a:solidFill>
                <a:latin typeface="Verdana"/>
                <a:ea typeface="ＭＳ Ｐゴシック" pitchFamily="34" charset="-128"/>
              </a:rPr>
              <a:t>Slovakia 	+3,6 %</a:t>
            </a:r>
          </a:p>
          <a:p>
            <a:pPr defTabSz="812394"/>
            <a:r>
              <a:rPr lang="fi-FI" sz="900" b="0" dirty="0">
                <a:solidFill>
                  <a:srgbClr val="85E869">
                    <a:lumMod val="50000"/>
                  </a:srgbClr>
                </a:solidFill>
                <a:latin typeface="Verdana"/>
                <a:ea typeface="ＭＳ Ｐゴシック" pitchFamily="34" charset="-128"/>
              </a:rPr>
              <a:t>Slovenia 	+3,3 %</a:t>
            </a:r>
          </a:p>
          <a:p>
            <a:pPr defTabSz="812394"/>
            <a:r>
              <a:rPr lang="fi-FI" sz="900" b="0" dirty="0">
                <a:solidFill>
                  <a:srgbClr val="85E869">
                    <a:lumMod val="50000"/>
                  </a:srgbClr>
                </a:solidFill>
                <a:latin typeface="Verdana"/>
                <a:ea typeface="ＭＳ Ｐゴシック" pitchFamily="34" charset="-128"/>
              </a:rPr>
              <a:t>Liettua 	+3,2 %</a:t>
            </a:r>
          </a:p>
          <a:p>
            <a:pPr defTabSz="812394"/>
            <a:r>
              <a:rPr lang="fi-FI" sz="900" b="0" dirty="0">
                <a:solidFill>
                  <a:srgbClr val="85E869">
                    <a:lumMod val="50000"/>
                  </a:srgbClr>
                </a:solidFill>
                <a:latin typeface="Verdana"/>
                <a:ea typeface="ＭＳ Ｐゴシック" pitchFamily="34" charset="-128"/>
              </a:rPr>
              <a:t>Latvia 	+3,3 %</a:t>
            </a:r>
          </a:p>
          <a:p>
            <a:pPr defTabSz="812394"/>
            <a:r>
              <a:rPr lang="fi-FI" sz="900" b="0" dirty="0">
                <a:solidFill>
                  <a:srgbClr val="85E869">
                    <a:lumMod val="50000"/>
                  </a:srgbClr>
                </a:solidFill>
                <a:latin typeface="Verdana"/>
                <a:ea typeface="ＭＳ Ｐゴシック" pitchFamily="34" charset="-128"/>
              </a:rPr>
              <a:t>Viro 	+2,9 %</a:t>
            </a:r>
          </a:p>
        </p:txBody>
      </p:sp>
    </p:spTree>
    <p:extLst>
      <p:ext uri="{BB962C8B-B14F-4D97-AF65-F5344CB8AC3E}">
        <p14:creationId xmlns:p14="http://schemas.microsoft.com/office/powerpoint/2010/main" val="15229975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syksyllä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51999" y="282150"/>
            <a:ext cx="8272862" cy="648000"/>
          </a:xfrm>
        </p:spPr>
        <p:txBody>
          <a:bodyPr/>
          <a:lstStyle/>
          <a:p>
            <a:r>
              <a:rPr lang="fi-FI" dirty="0"/>
              <a:t>Teknologiateollisuuden liikevaihto Suomessa kasvoi hieman vuonna 2016 ollen 67,3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57774975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272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26079558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ja koko teollisuuden liikevaihto Suomessa on kasvanut</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66249292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009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33450399"/>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on kasvanut kaikilla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2015: </a:t>
            </a:r>
            <a:r>
              <a:rPr lang="fi-FI" dirty="0" err="1"/>
              <a:t>kone-</a:t>
            </a:r>
            <a:r>
              <a:rPr lang="fi-FI" dirty="0"/>
              <a:t> ja metallituoteteollisuus 41 %, elektroniikka- ja sähköteollisuus 21 %, tietotekniikka-ala 16 %, metallien jalostus 13 %, suunnittelu ja konsultointi 8 %</a:t>
            </a:r>
          </a:p>
          <a:p>
            <a:r>
              <a:rPr lang="fi-FI" dirty="0"/>
              <a:t>Lähde: </a:t>
            </a:r>
            <a:r>
              <a:rPr lang="fi-FI" dirty="0" err="1"/>
              <a:t>Macrobond</a:t>
            </a:r>
            <a:r>
              <a:rPr lang="fi-FI" dirty="0"/>
              <a:t>, Tilastokeskus</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6270326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114"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uusien tilausten kasvu Suomessa taittunut (myös ilman laivatilauksia)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Tree>
    <p:extLst>
      <p:ext uri="{BB962C8B-B14F-4D97-AF65-F5344CB8AC3E}">
        <p14:creationId xmlns:p14="http://schemas.microsoft.com/office/powerpoint/2010/main" val="3980412811"/>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tilauskannan kasvu Suomessa pysähtynyt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99" y="3653915"/>
          <a:ext cx="6544847" cy="252180"/>
        </p:xfrm>
        <a:graphic>
          <a:graphicData uri="http://schemas.openxmlformats.org/drawingml/2006/table">
            <a:tbl>
              <a:tblPr firstRow="1" bandRow="1">
                <a:tableStyleId>{073A0DAA-6AF3-43AB-8588-CEC1D06C72B9}</a:tableStyleId>
              </a:tblPr>
              <a:tblGrid>
                <a:gridCol w="670476">
                  <a:extLst>
                    <a:ext uri="{9D8B030D-6E8A-4147-A177-3AD203B41FA5}">
                      <a16:colId xmlns:a16="http://schemas.microsoft.com/office/drawing/2014/main" val="20004"/>
                    </a:ext>
                  </a:extLst>
                </a:gridCol>
                <a:gridCol w="679002">
                  <a:extLst>
                    <a:ext uri="{9D8B030D-6E8A-4147-A177-3AD203B41FA5}">
                      <a16:colId xmlns:a16="http://schemas.microsoft.com/office/drawing/2014/main" val="20005"/>
                    </a:ext>
                  </a:extLst>
                </a:gridCol>
                <a:gridCol w="601356">
                  <a:extLst>
                    <a:ext uri="{9D8B030D-6E8A-4147-A177-3AD203B41FA5}">
                      <a16:colId xmlns:a16="http://schemas.microsoft.com/office/drawing/2014/main" val="20006"/>
                    </a:ext>
                  </a:extLst>
                </a:gridCol>
                <a:gridCol w="629317">
                  <a:extLst>
                    <a:ext uri="{9D8B030D-6E8A-4147-A177-3AD203B41FA5}">
                      <a16:colId xmlns:a16="http://schemas.microsoft.com/office/drawing/2014/main" val="20007"/>
                    </a:ext>
                  </a:extLst>
                </a:gridCol>
                <a:gridCol w="629317">
                  <a:extLst>
                    <a:ext uri="{9D8B030D-6E8A-4147-A177-3AD203B41FA5}">
                      <a16:colId xmlns:a16="http://schemas.microsoft.com/office/drawing/2014/main" val="20008"/>
                    </a:ext>
                  </a:extLst>
                </a:gridCol>
                <a:gridCol w="629317">
                  <a:extLst>
                    <a:ext uri="{9D8B030D-6E8A-4147-A177-3AD203B41FA5}">
                      <a16:colId xmlns:a16="http://schemas.microsoft.com/office/drawing/2014/main" val="20009"/>
                    </a:ext>
                  </a:extLst>
                </a:gridCol>
                <a:gridCol w="692249">
                  <a:extLst>
                    <a:ext uri="{9D8B030D-6E8A-4147-A177-3AD203B41FA5}">
                      <a16:colId xmlns:a16="http://schemas.microsoft.com/office/drawing/2014/main" val="20010"/>
                    </a:ext>
                  </a:extLst>
                </a:gridCol>
                <a:gridCol w="629317">
                  <a:extLst>
                    <a:ext uri="{9D8B030D-6E8A-4147-A177-3AD203B41FA5}">
                      <a16:colId xmlns:a16="http://schemas.microsoft.com/office/drawing/2014/main" val="20011"/>
                    </a:ext>
                  </a:extLst>
                </a:gridCol>
                <a:gridCol w="629317">
                  <a:extLst>
                    <a:ext uri="{9D8B030D-6E8A-4147-A177-3AD203B41FA5}">
                      <a16:colId xmlns:a16="http://schemas.microsoft.com/office/drawing/2014/main" val="2608077099"/>
                    </a:ext>
                  </a:extLst>
                </a:gridCol>
                <a:gridCol w="755179">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
        <p:nvSpPr>
          <p:cNvPr id="13" name="Text Box 10"/>
          <p:cNvSpPr txBox="1">
            <a:spLocks noChangeArrowheads="1"/>
          </p:cNvSpPr>
          <p:nvPr/>
        </p:nvSpPr>
        <p:spPr bwMode="auto">
          <a:xfrm>
            <a:off x="6451229" y="129002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397859502"/>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Tarjouspyyntöjen* kasvu taittunut	</a:t>
            </a:r>
          </a:p>
          <a:p>
            <a:pPr>
              <a:lnSpc>
                <a:spcPct val="100000"/>
              </a:lnSpc>
            </a:pPr>
            <a:r>
              <a:rPr lang="fi-FI" sz="2000" b="0" dirty="0"/>
              <a:t>- kilpailukyky ratkaisee pyyntöjen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lokakuu 2017.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63439"/>
          <a:ext cx="7958984" cy="237914"/>
        </p:xfrm>
        <a:graphic>
          <a:graphicData uri="http://schemas.openxmlformats.org/drawingml/2006/table">
            <a:tbl>
              <a:tblPr firstRow="1" bandRow="1">
                <a:tableStyleId>{073A0DAA-6AF3-43AB-8588-CEC1D06C72B9}</a:tableStyleId>
              </a:tblPr>
              <a:tblGrid>
                <a:gridCol w="825934">
                  <a:extLst>
                    <a:ext uri="{9D8B030D-6E8A-4147-A177-3AD203B41FA5}">
                      <a16:colId xmlns:a16="http://schemas.microsoft.com/office/drawing/2014/main" val="20003"/>
                    </a:ext>
                  </a:extLst>
                </a:gridCol>
                <a:gridCol w="825934">
                  <a:extLst>
                    <a:ext uri="{9D8B030D-6E8A-4147-A177-3AD203B41FA5}">
                      <a16:colId xmlns:a16="http://schemas.microsoft.com/office/drawing/2014/main" val="20004"/>
                    </a:ext>
                  </a:extLst>
                </a:gridCol>
                <a:gridCol w="825934">
                  <a:extLst>
                    <a:ext uri="{9D8B030D-6E8A-4147-A177-3AD203B41FA5}">
                      <a16:colId xmlns:a16="http://schemas.microsoft.com/office/drawing/2014/main" val="20005"/>
                    </a:ext>
                  </a:extLst>
                </a:gridCol>
                <a:gridCol w="750847">
                  <a:extLst>
                    <a:ext uri="{9D8B030D-6E8A-4147-A177-3AD203B41FA5}">
                      <a16:colId xmlns:a16="http://schemas.microsoft.com/office/drawing/2014/main" val="20006"/>
                    </a:ext>
                  </a:extLst>
                </a:gridCol>
                <a:gridCol w="901019">
                  <a:extLst>
                    <a:ext uri="{9D8B030D-6E8A-4147-A177-3AD203B41FA5}">
                      <a16:colId xmlns:a16="http://schemas.microsoft.com/office/drawing/2014/main" val="20007"/>
                    </a:ext>
                  </a:extLst>
                </a:gridCol>
                <a:gridCol w="750847">
                  <a:extLst>
                    <a:ext uri="{9D8B030D-6E8A-4147-A177-3AD203B41FA5}">
                      <a16:colId xmlns:a16="http://schemas.microsoft.com/office/drawing/2014/main" val="20008"/>
                    </a:ext>
                  </a:extLst>
                </a:gridCol>
                <a:gridCol w="825934">
                  <a:extLst>
                    <a:ext uri="{9D8B030D-6E8A-4147-A177-3AD203B41FA5}">
                      <a16:colId xmlns:a16="http://schemas.microsoft.com/office/drawing/2014/main" val="20009"/>
                    </a:ext>
                  </a:extLst>
                </a:gridCol>
                <a:gridCol w="750845">
                  <a:extLst>
                    <a:ext uri="{9D8B030D-6E8A-4147-A177-3AD203B41FA5}">
                      <a16:colId xmlns:a16="http://schemas.microsoft.com/office/drawing/2014/main" val="20010"/>
                    </a:ext>
                  </a:extLst>
                </a:gridCol>
                <a:gridCol w="750845">
                  <a:extLst>
                    <a:ext uri="{9D8B030D-6E8A-4147-A177-3AD203B41FA5}">
                      <a16:colId xmlns:a16="http://schemas.microsoft.com/office/drawing/2014/main" val="20011"/>
                    </a:ext>
                  </a:extLst>
                </a:gridCol>
                <a:gridCol w="750845">
                  <a:extLst>
                    <a:ext uri="{9D8B030D-6E8A-4147-A177-3AD203B41FA5}">
                      <a16:colId xmlns:a16="http://schemas.microsoft.com/office/drawing/2014/main" val="2160887690"/>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3116355315"/>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155798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415302" cy="295015"/>
        </p:xfrm>
        <a:graphic>
          <a:graphicData uri="http://schemas.openxmlformats.org/drawingml/2006/table">
            <a:tbl>
              <a:tblPr firstRow="1" bandRow="1">
                <a:tableStyleId>{073A0DAA-6AF3-43AB-8588-CEC1D06C72B9}</a:tableStyleId>
              </a:tblPr>
              <a:tblGrid>
                <a:gridCol w="641459">
                  <a:extLst>
                    <a:ext uri="{9D8B030D-6E8A-4147-A177-3AD203B41FA5}">
                      <a16:colId xmlns:a16="http://schemas.microsoft.com/office/drawing/2014/main" val="20003"/>
                    </a:ext>
                  </a:extLst>
                </a:gridCol>
                <a:gridCol w="641458">
                  <a:extLst>
                    <a:ext uri="{9D8B030D-6E8A-4147-A177-3AD203B41FA5}">
                      <a16:colId xmlns:a16="http://schemas.microsoft.com/office/drawing/2014/main" val="20004"/>
                    </a:ext>
                  </a:extLst>
                </a:gridCol>
                <a:gridCol w="677329">
                  <a:extLst>
                    <a:ext uri="{9D8B030D-6E8A-4147-A177-3AD203B41FA5}">
                      <a16:colId xmlns:a16="http://schemas.microsoft.com/office/drawing/2014/main" val="20005"/>
                    </a:ext>
                  </a:extLst>
                </a:gridCol>
                <a:gridCol w="655702">
                  <a:extLst>
                    <a:ext uri="{9D8B030D-6E8A-4147-A177-3AD203B41FA5}">
                      <a16:colId xmlns:a16="http://schemas.microsoft.com/office/drawing/2014/main" val="20006"/>
                    </a:ext>
                  </a:extLst>
                </a:gridCol>
                <a:gridCol w="685130">
                  <a:extLst>
                    <a:ext uri="{9D8B030D-6E8A-4147-A177-3AD203B41FA5}">
                      <a16:colId xmlns:a16="http://schemas.microsoft.com/office/drawing/2014/main" val="20007"/>
                    </a:ext>
                  </a:extLst>
                </a:gridCol>
                <a:gridCol w="622845">
                  <a:extLst>
                    <a:ext uri="{9D8B030D-6E8A-4147-A177-3AD203B41FA5}">
                      <a16:colId xmlns:a16="http://schemas.microsoft.com/office/drawing/2014/main" val="20008"/>
                    </a:ext>
                  </a:extLst>
                </a:gridCol>
                <a:gridCol w="685130">
                  <a:extLst>
                    <a:ext uri="{9D8B030D-6E8A-4147-A177-3AD203B41FA5}">
                      <a16:colId xmlns:a16="http://schemas.microsoft.com/office/drawing/2014/main" val="20009"/>
                    </a:ext>
                  </a:extLst>
                </a:gridCol>
                <a:gridCol w="622845">
                  <a:extLst>
                    <a:ext uri="{9D8B030D-6E8A-4147-A177-3AD203B41FA5}">
                      <a16:colId xmlns:a16="http://schemas.microsoft.com/office/drawing/2014/main" val="20010"/>
                    </a:ext>
                  </a:extLst>
                </a:gridCol>
                <a:gridCol w="622845">
                  <a:extLst>
                    <a:ext uri="{9D8B030D-6E8A-4147-A177-3AD203B41FA5}">
                      <a16:colId xmlns:a16="http://schemas.microsoft.com/office/drawing/2014/main" val="20011"/>
                    </a:ext>
                  </a:extLst>
                </a:gridCol>
                <a:gridCol w="560559">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550567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50 %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5,0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lähes           </a:t>
            </a:r>
            <a:r>
              <a:rPr lang="fi-FI" b="1" dirty="0"/>
              <a:t>300 000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578597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78309" y="111451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33822" y="1184786"/>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3" y="3628739"/>
          <a:ext cx="6350501" cy="295015"/>
        </p:xfrm>
        <a:graphic>
          <a:graphicData uri="http://schemas.openxmlformats.org/drawingml/2006/table">
            <a:tbl>
              <a:tblPr firstRow="1" bandRow="1">
                <a:tableStyleId>{073A0DAA-6AF3-43AB-8588-CEC1D06C72B9}</a:tableStyleId>
              </a:tblPr>
              <a:tblGrid>
                <a:gridCol w="634979">
                  <a:extLst>
                    <a:ext uri="{9D8B030D-6E8A-4147-A177-3AD203B41FA5}">
                      <a16:colId xmlns:a16="http://schemas.microsoft.com/office/drawing/2014/main" val="4228025223"/>
                    </a:ext>
                  </a:extLst>
                </a:gridCol>
                <a:gridCol w="634978">
                  <a:extLst>
                    <a:ext uri="{9D8B030D-6E8A-4147-A177-3AD203B41FA5}">
                      <a16:colId xmlns:a16="http://schemas.microsoft.com/office/drawing/2014/main" val="3765177212"/>
                    </a:ext>
                  </a:extLst>
                </a:gridCol>
                <a:gridCol w="703016">
                  <a:extLst>
                    <a:ext uri="{9D8B030D-6E8A-4147-A177-3AD203B41FA5}">
                      <a16:colId xmlns:a16="http://schemas.microsoft.com/office/drawing/2014/main" val="1631859761"/>
                    </a:ext>
                  </a:extLst>
                </a:gridCol>
                <a:gridCol w="616553">
                  <a:extLst>
                    <a:ext uri="{9D8B030D-6E8A-4147-A177-3AD203B41FA5}">
                      <a16:colId xmlns:a16="http://schemas.microsoft.com/office/drawing/2014/main" val="1571681010"/>
                    </a:ext>
                  </a:extLst>
                </a:gridCol>
                <a:gridCol w="678209">
                  <a:extLst>
                    <a:ext uri="{9D8B030D-6E8A-4147-A177-3AD203B41FA5}">
                      <a16:colId xmlns:a16="http://schemas.microsoft.com/office/drawing/2014/main" val="1646634047"/>
                    </a:ext>
                  </a:extLst>
                </a:gridCol>
                <a:gridCol w="616553">
                  <a:extLst>
                    <a:ext uri="{9D8B030D-6E8A-4147-A177-3AD203B41FA5}">
                      <a16:colId xmlns:a16="http://schemas.microsoft.com/office/drawing/2014/main" val="1927876813"/>
                    </a:ext>
                  </a:extLst>
                </a:gridCol>
                <a:gridCol w="678209">
                  <a:extLst>
                    <a:ext uri="{9D8B030D-6E8A-4147-A177-3AD203B41FA5}">
                      <a16:colId xmlns:a16="http://schemas.microsoft.com/office/drawing/2014/main" val="1145011917"/>
                    </a:ext>
                  </a:extLst>
                </a:gridCol>
                <a:gridCol w="616553">
                  <a:extLst>
                    <a:ext uri="{9D8B030D-6E8A-4147-A177-3AD203B41FA5}">
                      <a16:colId xmlns:a16="http://schemas.microsoft.com/office/drawing/2014/main" val="1196178682"/>
                    </a:ext>
                  </a:extLst>
                </a:gridCol>
                <a:gridCol w="616553">
                  <a:extLst>
                    <a:ext uri="{9D8B030D-6E8A-4147-A177-3AD203B41FA5}">
                      <a16:colId xmlns:a16="http://schemas.microsoft.com/office/drawing/2014/main" val="3912423379"/>
                    </a:ext>
                  </a:extLst>
                </a:gridCol>
                <a:gridCol w="554898">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704476487"/>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05997130"/>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415296" cy="252180"/>
        </p:xfrm>
        <a:graphic>
          <a:graphicData uri="http://schemas.openxmlformats.org/drawingml/2006/table">
            <a:tbl>
              <a:tblPr firstRow="1" bandRow="1">
                <a:tableStyleId>{073A0DAA-6AF3-43AB-8588-CEC1D06C72B9}</a:tableStyleId>
              </a:tblPr>
              <a:tblGrid>
                <a:gridCol w="639132">
                  <a:extLst>
                    <a:ext uri="{9D8B030D-6E8A-4147-A177-3AD203B41FA5}">
                      <a16:colId xmlns:a16="http://schemas.microsoft.com/office/drawing/2014/main" val="20003"/>
                    </a:ext>
                  </a:extLst>
                </a:gridCol>
                <a:gridCol w="683452">
                  <a:extLst>
                    <a:ext uri="{9D8B030D-6E8A-4147-A177-3AD203B41FA5}">
                      <a16:colId xmlns:a16="http://schemas.microsoft.com/office/drawing/2014/main" val="20004"/>
                    </a:ext>
                  </a:extLst>
                </a:gridCol>
                <a:gridCol w="630839">
                  <a:extLst>
                    <a:ext uri="{9D8B030D-6E8A-4147-A177-3AD203B41FA5}">
                      <a16:colId xmlns:a16="http://schemas.microsoft.com/office/drawing/2014/main" val="20005"/>
                    </a:ext>
                  </a:extLst>
                </a:gridCol>
                <a:gridCol w="651141">
                  <a:extLst>
                    <a:ext uri="{9D8B030D-6E8A-4147-A177-3AD203B41FA5}">
                      <a16:colId xmlns:a16="http://schemas.microsoft.com/office/drawing/2014/main" val="20006"/>
                    </a:ext>
                  </a:extLst>
                </a:gridCol>
                <a:gridCol w="603085">
                  <a:extLst>
                    <a:ext uri="{9D8B030D-6E8A-4147-A177-3AD203B41FA5}">
                      <a16:colId xmlns:a16="http://schemas.microsoft.com/office/drawing/2014/main" val="20007"/>
                    </a:ext>
                  </a:extLst>
                </a:gridCol>
                <a:gridCol w="678541">
                  <a:extLst>
                    <a:ext uri="{9D8B030D-6E8A-4147-A177-3AD203B41FA5}">
                      <a16:colId xmlns:a16="http://schemas.microsoft.com/office/drawing/2014/main" val="20008"/>
                    </a:ext>
                  </a:extLst>
                </a:gridCol>
                <a:gridCol w="678541">
                  <a:extLst>
                    <a:ext uri="{9D8B030D-6E8A-4147-A177-3AD203B41FA5}">
                      <a16:colId xmlns:a16="http://schemas.microsoft.com/office/drawing/2014/main" val="20009"/>
                    </a:ext>
                  </a:extLst>
                </a:gridCol>
                <a:gridCol w="616855">
                  <a:extLst>
                    <a:ext uri="{9D8B030D-6E8A-4147-A177-3AD203B41FA5}">
                      <a16:colId xmlns:a16="http://schemas.microsoft.com/office/drawing/2014/main" val="20010"/>
                    </a:ext>
                  </a:extLst>
                </a:gridCol>
                <a:gridCol w="616855">
                  <a:extLst>
                    <a:ext uri="{9D8B030D-6E8A-4147-A177-3AD203B41FA5}">
                      <a16:colId xmlns:a16="http://schemas.microsoft.com/office/drawing/2014/main" val="20011"/>
                    </a:ext>
                  </a:extLst>
                </a:gridCol>
                <a:gridCol w="616855">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977195670"/>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III,2017 / 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1521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a:t>
            </a:r>
          </a:p>
        </p:txBody>
      </p:sp>
    </p:spTree>
    <p:extLst>
      <p:ext uri="{BB962C8B-B14F-4D97-AF65-F5344CB8AC3E}">
        <p14:creationId xmlns:p14="http://schemas.microsoft.com/office/powerpoint/2010/main" val="4124861825"/>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350501" cy="252180"/>
        </p:xfrm>
        <a:graphic>
          <a:graphicData uri="http://schemas.openxmlformats.org/drawingml/2006/table">
            <a:tbl>
              <a:tblPr firstRow="1" bandRow="1">
                <a:tableStyleId>{073A0DAA-6AF3-43AB-8588-CEC1D06C72B9}</a:tableStyleId>
              </a:tblPr>
              <a:tblGrid>
                <a:gridCol w="634889">
                  <a:extLst>
                    <a:ext uri="{9D8B030D-6E8A-4147-A177-3AD203B41FA5}">
                      <a16:colId xmlns:a16="http://schemas.microsoft.com/office/drawing/2014/main" val="20003"/>
                    </a:ext>
                  </a:extLst>
                </a:gridCol>
                <a:gridCol w="678910">
                  <a:extLst>
                    <a:ext uri="{9D8B030D-6E8A-4147-A177-3AD203B41FA5}">
                      <a16:colId xmlns:a16="http://schemas.microsoft.com/office/drawing/2014/main" val="20004"/>
                    </a:ext>
                  </a:extLst>
                </a:gridCol>
                <a:gridCol w="623129">
                  <a:extLst>
                    <a:ext uri="{9D8B030D-6E8A-4147-A177-3AD203B41FA5}">
                      <a16:colId xmlns:a16="http://schemas.microsoft.com/office/drawing/2014/main" val="20005"/>
                    </a:ext>
                  </a:extLst>
                </a:gridCol>
                <a:gridCol w="652596">
                  <a:extLst>
                    <a:ext uri="{9D8B030D-6E8A-4147-A177-3AD203B41FA5}">
                      <a16:colId xmlns:a16="http://schemas.microsoft.com/office/drawing/2014/main" val="20006"/>
                    </a:ext>
                  </a:extLst>
                </a:gridCol>
                <a:gridCol w="678209">
                  <a:extLst>
                    <a:ext uri="{9D8B030D-6E8A-4147-A177-3AD203B41FA5}">
                      <a16:colId xmlns:a16="http://schemas.microsoft.com/office/drawing/2014/main" val="20007"/>
                    </a:ext>
                  </a:extLst>
                </a:gridCol>
                <a:gridCol w="616554">
                  <a:extLst>
                    <a:ext uri="{9D8B030D-6E8A-4147-A177-3AD203B41FA5}">
                      <a16:colId xmlns:a16="http://schemas.microsoft.com/office/drawing/2014/main" val="20008"/>
                    </a:ext>
                  </a:extLst>
                </a:gridCol>
                <a:gridCol w="678209">
                  <a:extLst>
                    <a:ext uri="{9D8B030D-6E8A-4147-A177-3AD203B41FA5}">
                      <a16:colId xmlns:a16="http://schemas.microsoft.com/office/drawing/2014/main" val="20009"/>
                    </a:ext>
                  </a:extLst>
                </a:gridCol>
                <a:gridCol w="616554">
                  <a:extLst>
                    <a:ext uri="{9D8B030D-6E8A-4147-A177-3AD203B41FA5}">
                      <a16:colId xmlns:a16="http://schemas.microsoft.com/office/drawing/2014/main" val="20010"/>
                    </a:ext>
                  </a:extLst>
                </a:gridCol>
                <a:gridCol w="616554">
                  <a:extLst>
                    <a:ext uri="{9D8B030D-6E8A-4147-A177-3AD203B41FA5}">
                      <a16:colId xmlns:a16="http://schemas.microsoft.com/office/drawing/2014/main" val="20011"/>
                    </a:ext>
                  </a:extLst>
                </a:gridCol>
                <a:gridCol w="554897">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26145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a:t>
            </a:r>
          </a:p>
        </p:txBody>
      </p:sp>
    </p:spTree>
    <p:extLst>
      <p:ext uri="{BB962C8B-B14F-4D97-AF65-F5344CB8AC3E}">
        <p14:creationId xmlns:p14="http://schemas.microsoft.com/office/powerpoint/2010/main" val="2700727771"/>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kasvoi 8 000:lla tammi-syyskuussa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4061879"/>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tammi-syyskuussa 33 500 henkilöä, viime vuonna kaikkiaan 28 500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162062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loppuvuoden 2017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67,3 miljardia euroa vuonna 2016. Kasvua edellisvuotisesta oli koko vuoden ajalta noin puoli prosenttia. Tammi-heinäkuussa 2017 liikevaihto oli 11 % suurempi kuin viime vuonna samaan aikaan.        </a:t>
            </a:r>
          </a:p>
          <a:p>
            <a:pPr marL="285750" indent="-285750">
              <a:lnSpc>
                <a:spcPct val="90000"/>
              </a:lnSpc>
              <a:buFont typeface="Arial" panose="020B0604020202020204" pitchFamily="34" charset="0"/>
              <a:buChar char="•"/>
            </a:pPr>
            <a:r>
              <a:rPr lang="fi-FI" sz="1200" dirty="0"/>
              <a:t>Alan yritykset Suomessa saivat uusia tilauksia heinä-syyskuussa euromääräisesti 22 prosenttia vähemmän kuin </a:t>
            </a:r>
            <a:r>
              <a:rPr lang="fi-FI" sz="1200" dirty="0" err="1"/>
              <a:t>huhti</a:t>
            </a:r>
            <a:r>
              <a:rPr lang="fi-FI" sz="1200" dirty="0"/>
              <a:t>-kesäkuussa, mutta 14 prosenttia enemmän kuin vastaavalla ajanjaksolla vuonna 2016.     </a:t>
            </a:r>
          </a:p>
          <a:p>
            <a:pPr marL="285750" indent="-285750">
              <a:lnSpc>
                <a:spcPct val="90000"/>
              </a:lnSpc>
              <a:buFont typeface="Arial" panose="020B0604020202020204" pitchFamily="34" charset="0"/>
              <a:buChar char="•"/>
            </a:pPr>
            <a:r>
              <a:rPr lang="fi-FI" sz="1200" dirty="0"/>
              <a:t>Tilauskannan arvo oli syyskuun lopussa hieman pienempi kuin kesäkuun lopussa, mutta 15 prosenttia suurempi kuin vuoden 2016 kesäkuussa.  </a:t>
            </a:r>
          </a:p>
          <a:p>
            <a:pPr marL="285750" indent="-285750">
              <a:lnSpc>
                <a:spcPct val="90000"/>
              </a:lnSpc>
              <a:buFont typeface="Arial" panose="020B0604020202020204" pitchFamily="34" charset="0"/>
              <a:buChar char="•"/>
            </a:pPr>
            <a:r>
              <a:rPr lang="fi-FI" sz="1200" dirty="0"/>
              <a:t>Teknologiateollisuuden liikevaihto on loppuvuonna 2017 suurempi kuin viime vuonna vastaavaan aikaan.  </a:t>
            </a:r>
          </a:p>
          <a:p>
            <a:pPr marL="285750" indent="-285750">
              <a:lnSpc>
                <a:spcPct val="90000"/>
              </a:lnSpc>
              <a:buFont typeface="Arial" panose="020B0604020202020204" pitchFamily="34" charset="0"/>
              <a:buChar char="•"/>
            </a:pPr>
            <a:r>
              <a:rPr lang="fi-FI" sz="1200" dirty="0"/>
              <a:t>Teknologiateollisuuden henkilöstön kokonaisvahvuus Suomessa kasvoi tammi-syyskuussa ja oli syyskuun lopussa noin 298 000. Henkilöstöä oli vajaat kolme prosenttia eli noin      8 000 enemmän kuin keskimäärin vuonna 2016.  </a:t>
            </a:r>
          </a:p>
          <a:p>
            <a:pPr marL="285750" indent="-285750">
              <a:lnSpc>
                <a:spcPct val="90000"/>
              </a:lnSpc>
              <a:buFont typeface="Arial" panose="020B0604020202020204" pitchFamily="34" charset="0"/>
              <a:buChar char="•"/>
            </a:pPr>
            <a:r>
              <a:rPr lang="fi-FI" sz="1200" dirty="0"/>
              <a:t>Alan yritykset rekrytoivat tammi-syyskuussa uutta henkilöstöä yhteensä 33 500. Vuoden 2016 aikana rekrytointeja oli kaikkiaan 28 500. Henkilöstöä joko lisättiin tai korvattiin eläkkeelle siirtyneitä ja työpaikan vaihtaneita.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liikevaihdosta Suomessa noin kolmannes on alihankintaa </a:t>
            </a:r>
          </a:p>
          <a:p>
            <a:pPr>
              <a:lnSpc>
                <a:spcPct val="100000"/>
              </a:lnSpc>
              <a:spcBef>
                <a:spcPts val="0"/>
              </a:spcBef>
            </a:pPr>
            <a:r>
              <a:rPr lang="fi-FI" sz="1200" b="0" dirty="0"/>
              <a:t>Teknologiateollisuuden tuotteiden käyttö välituotteina* eri toimialoilla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2540049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470133"/>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(2016)</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68447654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239464898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
          </p:nvPr>
        </p:nvSpPr>
        <p:spPr>
          <a:xfrm>
            <a:off x="4449254" y="1686114"/>
            <a:ext cx="3499200" cy="2894345"/>
          </a:xfrm>
        </p:spPr>
        <p:txBody>
          <a:bodyPr>
            <a:noAutofit/>
          </a:bodyPr>
          <a:lstStyle/>
          <a:p>
            <a:pPr>
              <a:lnSpc>
                <a:spcPct val="100000"/>
              </a:lnSpc>
            </a:pPr>
            <a:r>
              <a:rPr lang="fi-FI" sz="1300" dirty="0"/>
              <a:t>Sääntelyä pitää purkaa ja julkisen sektorin palveluita sujuvoittaa. </a:t>
            </a:r>
          </a:p>
          <a:p>
            <a:pPr>
              <a:lnSpc>
                <a:spcPct val="100000"/>
              </a:lnSpc>
            </a:pPr>
            <a:r>
              <a:rPr lang="fi-FI" sz="1300" dirty="0"/>
              <a:t>Tuottavuusloikkaa </a:t>
            </a:r>
            <a:r>
              <a:rPr lang="fi-FI" sz="1300" dirty="0" err="1"/>
              <a:t>digitalisaation</a:t>
            </a:r>
            <a:r>
              <a:rPr lang="fi-FI" sz="1300" dirty="0"/>
              <a:t> avulla tarvitaan.</a:t>
            </a:r>
          </a:p>
          <a:p>
            <a:pPr>
              <a:lnSpc>
                <a:spcPct val="100000"/>
              </a:lnSpc>
            </a:pPr>
            <a:r>
              <a:rPr lang="fi-FI" sz="1300" dirty="0"/>
              <a:t>Yritysverojärjestelmä on ajanmukaistettava.</a:t>
            </a:r>
          </a:p>
          <a:p>
            <a:pPr>
              <a:lnSpc>
                <a:spcPct val="100000"/>
              </a:lnSpc>
            </a:pPr>
            <a:r>
              <a:rPr lang="fi-FI" sz="1300" dirty="0"/>
              <a:t>Työmarkkinaratkaisuilla on palautettava kustannuskilpailukyky.</a:t>
            </a:r>
          </a:p>
          <a:p>
            <a:pPr lvl="1">
              <a:lnSpc>
                <a:spcPct val="100000"/>
              </a:lnSpc>
            </a:pPr>
            <a:r>
              <a:rPr lang="fi-FI" sz="1100" dirty="0"/>
              <a:t>Neuvottelu- ja sopimusjärjestelmä remontoitava vastaamaan kilpailijamaita, yrityskohtaisuutta lisättävä oleellisesti. </a:t>
            </a:r>
          </a:p>
          <a:p>
            <a:pPr>
              <a:lnSpc>
                <a:spcPct val="100000"/>
              </a:lnSpc>
            </a:pPr>
            <a:endParaRPr lang="fi-FI" sz="1300" dirty="0"/>
          </a:p>
          <a:p>
            <a:pPr>
              <a:lnSpc>
                <a:spcPct val="100000"/>
              </a:lnSpc>
            </a:pPr>
            <a:endParaRPr lang="fi-FI" sz="1300" dirty="0"/>
          </a:p>
        </p:txBody>
      </p:sp>
      <p:sp>
        <p:nvSpPr>
          <p:cNvPr id="12" name="Tekstin paikkamerkki 11"/>
          <p:cNvSpPr>
            <a:spLocks noGrp="1"/>
          </p:cNvSpPr>
          <p:nvPr>
            <p:ph type="body" sz="quarter" idx="17"/>
          </p:nvPr>
        </p:nvSpPr>
        <p:spPr>
          <a:xfrm>
            <a:off x="1072800" y="951725"/>
            <a:ext cx="7171200" cy="367183"/>
          </a:xfrm>
        </p:spPr>
        <p:txBody>
          <a:bodyPr/>
          <a:lstStyle/>
          <a:p>
            <a:r>
              <a:rPr lang="fi-FI" dirty="0"/>
              <a:t>Elinkeinoelämän usko Suomeen on palautettava</a:t>
            </a:r>
          </a:p>
        </p:txBody>
      </p:sp>
      <p:sp>
        <p:nvSpPr>
          <p:cNvPr id="14" name="Sisällön paikkamerkki 13"/>
          <p:cNvSpPr>
            <a:spLocks noGrp="1"/>
          </p:cNvSpPr>
          <p:nvPr>
            <p:ph idx="19"/>
          </p:nvPr>
        </p:nvSpPr>
        <p:spPr>
          <a:xfrm>
            <a:off x="1072800" y="1702783"/>
            <a:ext cx="3499200" cy="2894345"/>
          </a:xfrm>
        </p:spPr>
        <p:txBody>
          <a:bodyPr>
            <a:noAutofit/>
          </a:bodyPr>
          <a:lstStyle/>
          <a:p>
            <a:pPr>
              <a:lnSpc>
                <a:spcPct val="100000"/>
              </a:lnSpc>
            </a:pPr>
            <a:r>
              <a:rPr lang="fi-FI" sz="1300" dirty="0"/>
              <a:t>Rakenneuudistukset välttämättömiä julkisen talouden tasapainottamiseksi.</a:t>
            </a:r>
          </a:p>
          <a:p>
            <a:pPr lvl="1">
              <a:lnSpc>
                <a:spcPct val="100000"/>
              </a:lnSpc>
            </a:pPr>
            <a:r>
              <a:rPr lang="fi-FI" sz="1000" dirty="0"/>
              <a:t>Kuitenkin tarvitaan panostuksia kasvuun, osaamiseen ja uudistumiseen.</a:t>
            </a:r>
          </a:p>
          <a:p>
            <a:pPr lvl="1">
              <a:lnSpc>
                <a:spcPct val="100000"/>
              </a:lnSpc>
            </a:pPr>
            <a:r>
              <a:rPr lang="fi-FI" sz="1000" dirty="0"/>
              <a:t>Koulutuksen tulee vastata paremmin yritysten tarpeisiin.</a:t>
            </a:r>
          </a:p>
          <a:p>
            <a:pPr lvl="1">
              <a:lnSpc>
                <a:spcPct val="100000"/>
              </a:lnSpc>
            </a:pPr>
            <a:r>
              <a:rPr lang="fi-FI" sz="1000" dirty="0" err="1"/>
              <a:t>T&amp;k-investoinnit</a:t>
            </a:r>
            <a:r>
              <a:rPr lang="fi-FI" sz="1000" dirty="0"/>
              <a:t> saatava uudelleen kasvuun.</a:t>
            </a:r>
          </a:p>
          <a:p>
            <a:pPr lvl="1">
              <a:lnSpc>
                <a:spcPct val="100000"/>
              </a:lnSpc>
            </a:pPr>
            <a:r>
              <a:rPr lang="fi-FI" sz="1000" dirty="0"/>
              <a:t>Liikennekaari.</a:t>
            </a:r>
          </a:p>
          <a:p>
            <a:pPr>
              <a:lnSpc>
                <a:spcPct val="100000"/>
              </a:lnSpc>
            </a:pPr>
            <a:r>
              <a:rPr lang="fi-FI" sz="1300" dirty="0"/>
              <a:t>Elinkeinoelämälle ei enää yhtään EU-tason tai kansallisen tason lisärasitetta, jolla heikennetään kilpailukykyä.</a:t>
            </a:r>
          </a:p>
          <a:p>
            <a:pPr>
              <a:lnSpc>
                <a:spcPct val="100000"/>
              </a:lnSpc>
            </a:pPr>
            <a:endParaRPr lang="fi-FI" sz="1300" dirty="0"/>
          </a:p>
        </p:txBody>
      </p:sp>
    </p:spTree>
    <p:extLst>
      <p:ext uri="{BB962C8B-B14F-4D97-AF65-F5344CB8AC3E}">
        <p14:creationId xmlns:p14="http://schemas.microsoft.com/office/powerpoint/2010/main" val="586560096"/>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a:t>
            </a:r>
            <a:r>
              <a:rPr lang="fi-FI" dirty="0" err="1"/>
              <a:t>huhti</a:t>
            </a:r>
            <a:r>
              <a:rPr lang="fi-FI" dirty="0"/>
              <a:t>-kesäkuu 2017</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tavara- ja palveluviennin arvo on kasvanut tänä vuonna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56205663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746"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8473284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250"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2008 jälkeen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01859568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300"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elokuu 2017</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on kasvanut tänä vuonna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260194803"/>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4" cy="280504"/>
        </p:xfrm>
        <a:graphic>
          <a:graphicData uri="http://schemas.openxmlformats.org/drawingml/2006/table">
            <a:tbl>
              <a:tblPr firstRow="1" bandRow="1">
                <a:tableStyleId>{073A0DAA-6AF3-43AB-8588-CEC1D06C72B9}</a:tableStyleId>
              </a:tblPr>
              <a:tblGrid>
                <a:gridCol w="751980">
                  <a:extLst>
                    <a:ext uri="{9D8B030D-6E8A-4147-A177-3AD203B41FA5}">
                      <a16:colId xmlns:a16="http://schemas.microsoft.com/office/drawing/2014/main" val="1803676972"/>
                    </a:ext>
                  </a:extLst>
                </a:gridCol>
                <a:gridCol w="760630">
                  <a:extLst>
                    <a:ext uri="{9D8B030D-6E8A-4147-A177-3AD203B41FA5}">
                      <a16:colId xmlns:a16="http://schemas.microsoft.com/office/drawing/2014/main" val="2105154684"/>
                    </a:ext>
                  </a:extLst>
                </a:gridCol>
                <a:gridCol w="751019">
                  <a:extLst>
                    <a:ext uri="{9D8B030D-6E8A-4147-A177-3AD203B41FA5}">
                      <a16:colId xmlns:a16="http://schemas.microsoft.com/office/drawing/2014/main" val="3646309867"/>
                    </a:ext>
                  </a:extLst>
                </a:gridCol>
                <a:gridCol w="751019">
                  <a:extLst>
                    <a:ext uri="{9D8B030D-6E8A-4147-A177-3AD203B41FA5}">
                      <a16:colId xmlns:a16="http://schemas.microsoft.com/office/drawing/2014/main" val="2487516520"/>
                    </a:ext>
                  </a:extLst>
                </a:gridCol>
                <a:gridCol w="751019">
                  <a:extLst>
                    <a:ext uri="{9D8B030D-6E8A-4147-A177-3AD203B41FA5}">
                      <a16:colId xmlns:a16="http://schemas.microsoft.com/office/drawing/2014/main" val="3067801971"/>
                    </a:ext>
                  </a:extLst>
                </a:gridCol>
                <a:gridCol w="751019">
                  <a:extLst>
                    <a:ext uri="{9D8B030D-6E8A-4147-A177-3AD203B41FA5}">
                      <a16:colId xmlns:a16="http://schemas.microsoft.com/office/drawing/2014/main" val="1478731465"/>
                    </a:ext>
                  </a:extLst>
                </a:gridCol>
                <a:gridCol w="751019">
                  <a:extLst>
                    <a:ext uri="{9D8B030D-6E8A-4147-A177-3AD203B41FA5}">
                      <a16:colId xmlns:a16="http://schemas.microsoft.com/office/drawing/2014/main" val="2677636684"/>
                    </a:ext>
                  </a:extLst>
                </a:gridCol>
                <a:gridCol w="751019">
                  <a:extLst>
                    <a:ext uri="{9D8B030D-6E8A-4147-A177-3AD203B41FA5}">
                      <a16:colId xmlns:a16="http://schemas.microsoft.com/office/drawing/2014/main" val="1419263424"/>
                    </a:ext>
                  </a:extLst>
                </a:gridCol>
                <a:gridCol w="749095">
                  <a:extLst>
                    <a:ext uri="{9D8B030D-6E8A-4147-A177-3AD203B41FA5}">
                      <a16:colId xmlns:a16="http://schemas.microsoft.com/office/drawing/2014/main" val="1103362267"/>
                    </a:ext>
                  </a:extLst>
                </a:gridCol>
                <a:gridCol w="749095">
                  <a:extLst>
                    <a:ext uri="{9D8B030D-6E8A-4147-A177-3AD203B41FA5}">
                      <a16:colId xmlns:a16="http://schemas.microsoft.com/office/drawing/2014/main" val="274721835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16960088"/>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51746" cy="165163"/>
          </a:xfrm>
        </p:spPr>
        <p:txBody>
          <a:bodyPr/>
          <a:lstStyle/>
          <a:p>
            <a:r>
              <a:rPr lang="fi-FI" dirty="0"/>
              <a:t>Lähde: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0418445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101362"/>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kasvanut Suomessa, mutta on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80804062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27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00" cy="648000"/>
          </a:xfrm>
        </p:spPr>
        <p:txBody>
          <a:bodyPr/>
          <a:lstStyle/>
          <a:p>
            <a:pPr>
              <a:lnSpc>
                <a:spcPct val="100000"/>
              </a:lnSpc>
            </a:pPr>
            <a:r>
              <a:rPr lang="fi-FI" dirty="0"/>
              <a:t>Talouskasvua rajoittaa vientisektorin tuotanto- kapasiteetin pudotus 20 %:lla ja korkea käyttöaste </a:t>
            </a:r>
            <a:br>
              <a:rPr lang="fi-FI" dirty="0"/>
            </a:br>
            <a:r>
              <a:rPr lang="fi-FI" sz="1200" b="0" dirty="0"/>
              <a:t>Investoinnit ovat elinehto tuotannon ja viennin kasvun jatkumiselle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73617" y="315495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-21 %</a:t>
            </a:r>
          </a:p>
        </p:txBody>
      </p:sp>
    </p:spTree>
    <p:extLst>
      <p:ext uri="{BB962C8B-B14F-4D97-AF65-F5344CB8AC3E}">
        <p14:creationId xmlns:p14="http://schemas.microsoft.com/office/powerpoint/2010/main" val="335433188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 (2015).</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2016 </a:t>
            </a:r>
          </a:p>
          <a:p>
            <a:pPr>
              <a:lnSpc>
                <a:spcPct val="100000"/>
              </a:lnSpc>
              <a:spcBef>
                <a:spcPts val="0"/>
              </a:spcBef>
            </a:pPr>
            <a:r>
              <a:rPr lang="fi-FI" sz="1400" b="0" dirty="0"/>
              <a:t>Tavaravienti yhteensä 25,2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2,5 mrd. €</a:t>
            </a:r>
          </a:p>
          <a:p>
            <a:r>
              <a:rPr lang="fi-FI" sz="1050" b="0" dirty="0">
                <a:solidFill>
                  <a:schemeClr val="tx2"/>
                </a:solidFill>
                <a:latin typeface="+mj-lt"/>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13,7 mrd. €</a:t>
            </a:r>
          </a:p>
          <a:p>
            <a:r>
              <a:rPr lang="fi-FI" sz="1050" dirty="0">
                <a:solidFill>
                  <a:schemeClr val="tx2"/>
                </a:solidFill>
                <a:ea typeface="ＭＳ Ｐゴシック" pitchFamily="34" charset="-128"/>
              </a:rPr>
              <a:t>53,9 %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 mrd. €</a:t>
            </a:r>
          </a:p>
          <a:p>
            <a:r>
              <a:rPr lang="fi-FI" sz="1050" dirty="0">
                <a:solidFill>
                  <a:schemeClr val="tx2"/>
                </a:solidFill>
                <a:ea typeface="ＭＳ Ｐゴシック" pitchFamily="34" charset="-128"/>
              </a:rPr>
              <a:t>3,2 %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15,0 %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 mrd. €</a:t>
            </a:r>
          </a:p>
          <a:p>
            <a:r>
              <a:rPr lang="fi-FI" sz="1050" dirty="0">
                <a:solidFill>
                  <a:schemeClr val="tx2"/>
                </a:solidFill>
                <a:ea typeface="ＭＳ Ｐゴシック" pitchFamily="34" charset="-128"/>
              </a:rPr>
              <a:t>1,7 %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1,8 %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3,7 mrd. €</a:t>
            </a:r>
          </a:p>
          <a:p>
            <a:r>
              <a:rPr lang="fi-FI" sz="1050" dirty="0">
                <a:solidFill>
                  <a:schemeClr val="tx2"/>
                </a:solidFill>
                <a:ea typeface="ＭＳ Ｐゴシック" pitchFamily="34" charset="-128"/>
              </a:rPr>
              <a:t>14,6 %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00" cy="648000"/>
          </a:xfrm>
        </p:spPr>
        <p:txBody>
          <a:bodyPr/>
          <a:lstStyle/>
          <a:p>
            <a:pPr>
              <a:lnSpc>
                <a:spcPct val="100000"/>
              </a:lnSpc>
            </a:pPr>
            <a:r>
              <a:rPr lang="fi-FI" dirty="0"/>
              <a:t>Talouskasvua rajoittaa vientisektorin tuotanto- kapasiteetin väheneminen 20 %:lla 2008 jälkeen  </a:t>
            </a:r>
            <a:br>
              <a:rPr lang="fi-FI" dirty="0"/>
            </a:br>
            <a:r>
              <a:rPr lang="fi-FI" sz="1200" b="0" dirty="0"/>
              <a:t>Investoinnit ovat elinehto tuotannon ja viennin kasvun jatkumiselle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4988835" y="2503799"/>
            <a:ext cx="15121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Muutos 2017/2008</a:t>
            </a:r>
          </a:p>
          <a:p>
            <a:r>
              <a:rPr lang="fi-FI" sz="1050" dirty="0">
                <a:solidFill>
                  <a:srgbClr val="0070C0"/>
                </a:solidFill>
              </a:rPr>
              <a:t>-21 %</a:t>
            </a:r>
          </a:p>
        </p:txBody>
      </p:sp>
      <p:cxnSp>
        <p:nvCxnSpPr>
          <p:cNvPr id="9" name="Suora nuoliyhdysviiva 8">
            <a:extLst>
              <a:ext uri="{FF2B5EF4-FFF2-40B4-BE49-F238E27FC236}">
                <a16:creationId xmlns:a16="http://schemas.microsoft.com/office/drawing/2014/main" id="{447B94C9-A0AD-4FB7-AEE9-FE5A0A08CE6A}"/>
              </a:ext>
            </a:extLst>
          </p:cNvPr>
          <p:cNvCxnSpPr/>
          <p:nvPr/>
        </p:nvCxnSpPr>
        <p:spPr>
          <a:xfrm flipV="1">
            <a:off x="1111510" y="1923678"/>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80630417-AEC6-477D-AFE9-590F5EF5A8B3}"/>
              </a:ext>
            </a:extLst>
          </p:cNvPr>
          <p:cNvCxnSpPr>
            <a:cxnSpLocks/>
          </p:cNvCxnSpPr>
          <p:nvPr/>
        </p:nvCxnSpPr>
        <p:spPr>
          <a:xfrm flipV="1">
            <a:off x="1759455" y="2759250"/>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78C87399-ED0A-4E67-971B-47DE48D04F5C}"/>
              </a:ext>
            </a:extLst>
          </p:cNvPr>
          <p:cNvCxnSpPr>
            <a:cxnSpLocks/>
          </p:cNvCxnSpPr>
          <p:nvPr/>
        </p:nvCxnSpPr>
        <p:spPr>
          <a:xfrm flipV="1">
            <a:off x="2267744" y="2759250"/>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D50B36C3-4A82-46B3-AA22-17CF57E084AC}"/>
              </a:ext>
            </a:extLst>
          </p:cNvPr>
          <p:cNvCxnSpPr>
            <a:cxnSpLocks/>
          </p:cNvCxnSpPr>
          <p:nvPr/>
        </p:nvCxnSpPr>
        <p:spPr>
          <a:xfrm flipV="1">
            <a:off x="2771800" y="2979015"/>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0E8D6353-8634-4991-A20F-688F763805B8}"/>
              </a:ext>
            </a:extLst>
          </p:cNvPr>
          <p:cNvCxnSpPr>
            <a:cxnSpLocks/>
          </p:cNvCxnSpPr>
          <p:nvPr/>
        </p:nvCxnSpPr>
        <p:spPr>
          <a:xfrm flipV="1">
            <a:off x="3347864" y="2979015"/>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BA6A45C5-049A-40AE-8929-7C3A3E803CBC}"/>
              </a:ext>
            </a:extLst>
          </p:cNvPr>
          <p:cNvCxnSpPr/>
          <p:nvPr/>
        </p:nvCxnSpPr>
        <p:spPr>
          <a:xfrm flipV="1">
            <a:off x="3923928" y="3075806"/>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EA64D680-6BA4-449A-B7D7-11D5A11D1570}"/>
              </a:ext>
            </a:extLst>
          </p:cNvPr>
          <p:cNvCxnSpPr>
            <a:cxnSpLocks/>
          </p:cNvCxnSpPr>
          <p:nvPr/>
        </p:nvCxnSpPr>
        <p:spPr>
          <a:xfrm flipV="1">
            <a:off x="4427984" y="3282887"/>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A14C0F9C-8C52-407E-A9E9-326A635EAA21}"/>
              </a:ext>
            </a:extLst>
          </p:cNvPr>
          <p:cNvCxnSpPr>
            <a:cxnSpLocks/>
          </p:cNvCxnSpPr>
          <p:nvPr/>
        </p:nvCxnSpPr>
        <p:spPr>
          <a:xfrm flipV="1">
            <a:off x="5004048" y="3282887"/>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6C80723E-0B58-4150-A2A0-95F1BDA4486C}"/>
              </a:ext>
            </a:extLst>
          </p:cNvPr>
          <p:cNvCxnSpPr>
            <a:cxnSpLocks/>
          </p:cNvCxnSpPr>
          <p:nvPr/>
        </p:nvCxnSpPr>
        <p:spPr>
          <a:xfrm flipV="1">
            <a:off x="5580112" y="3211191"/>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4F0A8053-A08C-4003-BC29-A50AEC66197F}"/>
              </a:ext>
            </a:extLst>
          </p:cNvPr>
          <p:cNvCxnSpPr>
            <a:cxnSpLocks/>
          </p:cNvCxnSpPr>
          <p:nvPr/>
        </p:nvCxnSpPr>
        <p:spPr>
          <a:xfrm flipV="1">
            <a:off x="6012160" y="3148057"/>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23601"/>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07945" y="1599735"/>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16 prosentilla vuoden 2007 jälkeen</a:t>
            </a:r>
          </a:p>
        </p:txBody>
      </p:sp>
      <p:graphicFrame>
        <p:nvGraphicFramePr>
          <p:cNvPr id="9"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915413" cy="276999"/>
          </a:xfrm>
          <a:prstGeom prst="rect">
            <a:avLst/>
          </a:prstGeom>
        </p:spPr>
        <p:txBody>
          <a:bodyPr wrap="none">
            <a:spAutoFit/>
          </a:bodyPr>
          <a:lstStyle/>
          <a:p>
            <a:r>
              <a:rPr lang="fi-FI" sz="120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244299040"/>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julkiset menot,    julkinen velka ja veroaste ovat kasvaneet merkittävästi </a:t>
            </a:r>
            <a:endParaRPr lang="fi-FI" spc="-90" dirty="0"/>
          </a:p>
        </p:txBody>
      </p:sp>
      <p:graphicFrame>
        <p:nvGraphicFramePr>
          <p:cNvPr id="11" name="Sisällön paikkamerkki 10">
            <a:extLst>
              <a:ext uri="{FF2B5EF4-FFF2-40B4-BE49-F238E27FC236}">
                <a16:creationId xmlns:a16="http://schemas.microsoft.com/office/drawing/2014/main" id="{CA88A3C9-4E10-44F2-AE49-FA8EE25ECE4C}"/>
              </a:ext>
            </a:extLst>
          </p:cNvPr>
          <p:cNvGraphicFramePr>
            <a:graphicFrameLocks noGrp="1" noChangeAspect="1"/>
          </p:cNvGraphicFramePr>
          <p:nvPr>
            <p:ph sz="quarter" idx="17"/>
            <p:extLst>
              <p:ext uri="{D42A27DB-BD31-4B8C-83A1-F6EECF244321}">
                <p14:modId xmlns:p14="http://schemas.microsoft.com/office/powerpoint/2010/main" val="492611740"/>
              </p:ext>
            </p:extLst>
          </p:nvPr>
        </p:nvGraphicFramePr>
        <p:xfrm>
          <a:off x="383718" y="1405331"/>
          <a:ext cx="8386088" cy="3239693"/>
        </p:xfrm>
        <a:graphic>
          <a:graphicData uri="http://schemas.openxmlformats.org/presentationml/2006/ole">
            <mc:AlternateContent xmlns:mc="http://schemas.openxmlformats.org/markup-compatibility/2006">
              <mc:Choice xmlns:v="urn:schemas-microsoft-com:vml" Requires="v">
                <p:oleObj spid="_x0000_s64772"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4F2E7F9-22CA-4C79-93E6-5E4228EE31C0}"/>
                          </a:ext>
                        </a:extLst>
                      </p:cNvPr>
                      <p:cNvPicPr/>
                      <p:nvPr/>
                    </p:nvPicPr>
                    <p:blipFill>
                      <a:blip r:embed="rId4"/>
                      <a:stretch>
                        <a:fillRect/>
                      </a:stretch>
                    </p:blipFill>
                    <p:spPr>
                      <a:xfrm>
                        <a:off x="383718" y="1405331"/>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65284765"/>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876813388"/>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579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(June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vahvaa talouskasvua ja lisää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0763082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edelleen negatiivinen </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3594890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815"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2013</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chemeClr val="tx2"/>
                </a:solidFill>
                <a:ea typeface="Arial Unicode MS"/>
                <a:cs typeface="Arial Unicode MS"/>
              </a:rPr>
              <a:t>Osuus maan koko tavaraviennin arvosta, %</a:t>
            </a:r>
          </a:p>
        </p:txBody>
      </p:sp>
    </p:spTree>
    <p:extLst>
      <p:ext uri="{BB962C8B-B14F-4D97-AF65-F5344CB8AC3E}">
        <p14:creationId xmlns:p14="http://schemas.microsoft.com/office/powerpoint/2010/main" val="3874972021"/>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911312984"/>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80 % Suomen tavara- ja palveluviennin tuloista</a:t>
            </a:r>
          </a:p>
          <a:p>
            <a:pPr>
              <a:lnSpc>
                <a:spcPct val="100000"/>
              </a:lnSpc>
              <a:spcBef>
                <a:spcPts val="0"/>
              </a:spcBef>
            </a:pPr>
            <a:r>
              <a:rPr lang="fi-FI" sz="1400" b="0" dirty="0"/>
              <a:t>Tavara- ja palveluvienti: miljardia euroa ja osuus Suomen 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6.11.2017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 Palveluviennin toimialakohtaiset tiedot vuodelta 2015.</a:t>
            </a:r>
          </a:p>
          <a:p>
            <a:r>
              <a:rPr lang="fi-FI" dirty="0"/>
              <a:t>Lähde: Tullihallitus, Tilastokeskus (kansantalouden tilinpito, palvelujen ulkomaankauppa)</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1643321285"/>
              </p:ext>
            </p:extLst>
          </p:nvPr>
        </p:nvGraphicFramePr>
        <p:xfrm>
          <a:off x="758540"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9"/>
          </p:nvPr>
        </p:nvSpPr>
        <p:spPr>
          <a:xfrm>
            <a:off x="1072800" y="1146128"/>
            <a:ext cx="7171200" cy="3086177"/>
          </a:xfrm>
        </p:spPr>
        <p:txBody>
          <a:bodyPr>
            <a:noAutofit/>
          </a:bodyPr>
          <a:lstStyle/>
          <a:p>
            <a:pPr>
              <a:lnSpc>
                <a:spcPts val="1600"/>
              </a:lnSpc>
            </a:pPr>
            <a:r>
              <a:rPr lang="fi-FI" sz="1400" dirty="0" err="1"/>
              <a:t>Cleantech</a:t>
            </a:r>
            <a:endParaRPr lang="fi-FI" sz="1400" dirty="0"/>
          </a:p>
          <a:p>
            <a:pPr lvl="1">
              <a:lnSpc>
                <a:spcPts val="1600"/>
              </a:lnSpc>
            </a:pPr>
            <a:r>
              <a:rPr lang="fi-FI" sz="1100" dirty="0"/>
              <a:t>energiaa säästävät ja vähäpäästöisemmät teknologiat</a:t>
            </a:r>
          </a:p>
          <a:p>
            <a:pPr lvl="1">
              <a:lnSpc>
                <a:spcPts val="1600"/>
              </a:lnSpc>
            </a:pPr>
            <a:r>
              <a:rPr lang="fi-FI" sz="1100" dirty="0"/>
              <a:t>puhtaan käyttöveden ja jätevesien tehokkaamman puhdistuksen mahdollistavat teknologiat</a:t>
            </a:r>
          </a:p>
          <a:p>
            <a:pPr>
              <a:lnSpc>
                <a:spcPts val="1600"/>
              </a:lnSpc>
            </a:pPr>
            <a:r>
              <a:rPr lang="fi-FI" sz="1400" dirty="0"/>
              <a:t>Kaivosteollisuuden ja malmien jatkojalostuksen tuomat uudet mahdollisuudet </a:t>
            </a:r>
          </a:p>
          <a:p>
            <a:pPr>
              <a:lnSpc>
                <a:spcPts val="1600"/>
              </a:lnSpc>
            </a:pPr>
            <a:r>
              <a:rPr lang="fi-FI" sz="1400" dirty="0"/>
              <a:t>Meriteollisuus</a:t>
            </a:r>
          </a:p>
          <a:p>
            <a:pPr>
              <a:lnSpc>
                <a:spcPts val="1600"/>
              </a:lnSpc>
            </a:pPr>
            <a:r>
              <a:rPr lang="fi-FI" sz="1400" dirty="0"/>
              <a:t>Ohjelmistot ja pelit</a:t>
            </a:r>
          </a:p>
          <a:p>
            <a:pPr>
              <a:lnSpc>
                <a:spcPts val="1600"/>
              </a:lnSpc>
            </a:pPr>
            <a:r>
              <a:rPr lang="fi-FI" sz="1400" dirty="0"/>
              <a:t>Terveydenhuollon laitteet, tarvikkeet ja palvelut</a:t>
            </a:r>
          </a:p>
          <a:p>
            <a:pPr>
              <a:lnSpc>
                <a:spcPts val="1600"/>
              </a:lnSpc>
            </a:pPr>
            <a:r>
              <a:rPr lang="fi-FI" sz="1400" dirty="0"/>
              <a:t>Suomi globaalien konesalien sijaintipaikkana (pilvipalvelut)</a:t>
            </a:r>
          </a:p>
          <a:p>
            <a:pPr>
              <a:lnSpc>
                <a:spcPts val="1600"/>
              </a:lnSpc>
            </a:pPr>
            <a:r>
              <a:rPr lang="fi-FI" sz="1400" dirty="0"/>
              <a:t>Teollisuutta palveleva suunnittelutyö</a:t>
            </a:r>
          </a:p>
          <a:p>
            <a:pPr>
              <a:lnSpc>
                <a:spcPts val="1600"/>
              </a:lnSpc>
            </a:pPr>
            <a:r>
              <a:rPr lang="fi-FI" sz="1400" dirty="0"/>
              <a:t>Autoteollisuuden murros</a:t>
            </a:r>
          </a:p>
          <a:p>
            <a:pPr>
              <a:lnSpc>
                <a:spcPts val="1600"/>
              </a:lnSpc>
            </a:pPr>
            <a:r>
              <a:rPr lang="fi-FI" sz="1400" dirty="0"/>
              <a:t>Älyä tuotteissa, pakkauksissa, koneissa ja laitteissa (anturointi, </a:t>
            </a:r>
            <a:r>
              <a:rPr lang="fi-FI" sz="1400" dirty="0" err="1"/>
              <a:t>gps</a:t>
            </a:r>
            <a:r>
              <a:rPr lang="fi-FI" sz="1400" dirty="0"/>
              <a:t>, ohjattavuus, valvonta...) </a:t>
            </a:r>
          </a:p>
          <a:p>
            <a:endParaRPr lang="fi-FI" sz="1400" dirty="0"/>
          </a:p>
          <a:p>
            <a:endParaRPr lang="fi-FI" sz="1400" dirty="0"/>
          </a:p>
        </p:txBody>
      </p:sp>
      <p:sp>
        <p:nvSpPr>
          <p:cNvPr id="12" name="Tekstin paikkamerkki 11"/>
          <p:cNvSpPr>
            <a:spLocks noGrp="1"/>
          </p:cNvSpPr>
          <p:nvPr>
            <p:ph type="body" sz="quarter" idx="20"/>
          </p:nvPr>
        </p:nvSpPr>
        <p:spPr>
          <a:xfrm>
            <a:off x="1072800" y="368516"/>
            <a:ext cx="7171200" cy="367183"/>
          </a:xfrm>
        </p:spPr>
        <p:txBody>
          <a:bodyPr/>
          <a:lstStyle/>
          <a:p>
            <a:r>
              <a:rPr lang="fi-FI" dirty="0"/>
              <a:t>Uusia liiketoimintamahdollisuuksia</a:t>
            </a:r>
          </a:p>
        </p:txBody>
      </p:sp>
    </p:spTree>
    <p:extLst>
      <p:ext uri="{BB962C8B-B14F-4D97-AF65-F5344CB8AC3E}">
        <p14:creationId xmlns:p14="http://schemas.microsoft.com/office/powerpoint/2010/main" val="1748543731"/>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96515" y="1405332"/>
            <a:ext cx="6977283" cy="1165268"/>
          </a:xfrm>
        </p:spPr>
        <p:txBody>
          <a:bodyPr>
            <a:normAutofit/>
          </a:bodyPr>
          <a:lstStyle/>
          <a:p>
            <a:pPr>
              <a:lnSpc>
                <a:spcPct val="100000"/>
              </a:lnSpc>
            </a:pPr>
            <a:r>
              <a:rPr lang="fi-FI" sz="3200" dirty="0"/>
              <a:t>Suomen vientiä tukevat myös yksittäiset suurinvestoinnit</a:t>
            </a:r>
          </a:p>
          <a:p>
            <a:pPr>
              <a:lnSpc>
                <a:spcPct val="100000"/>
              </a:lnSpc>
            </a:pPr>
            <a:endParaRPr lang="fi-FI" sz="3200" dirty="0"/>
          </a:p>
          <a:p>
            <a:pPr>
              <a:lnSpc>
                <a:spcPct val="100000"/>
              </a:lnSpc>
            </a:pPr>
            <a:r>
              <a:rPr lang="fi-FI" sz="1800" dirty="0"/>
              <a:t>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6.11.2017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7342990"/>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Laskelma laivatilausten, kasvavan autontuotannon ja Äänekosken uuden sellutehtaan vaikutuksesta Suomen 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05333"/>
          <a:ext cx="8391525" cy="323969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8813" y="1534934"/>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6256826" y="2053342"/>
            <a:ext cx="2397637" cy="557451"/>
          </a:xfrm>
          <a:prstGeom prst="rect">
            <a:avLst/>
          </a:prstGeom>
          <a:noFill/>
        </p:spPr>
        <p:txBody>
          <a:bodyPr wrap="square" lIns="36000" tIns="36000" rIns="36000" bIns="36000" rtlCol="0">
            <a:spAutoFit/>
          </a:bodyPr>
          <a:lstStyle/>
          <a:p>
            <a:r>
              <a:rPr lang="fi-FI" sz="1050" spc="-40" dirty="0">
                <a:solidFill>
                  <a:srgbClr val="FF0000"/>
                </a:solidFill>
              </a:rPr>
              <a:t>Koko tavara- ja palveluvienti kasvaa </a:t>
            </a:r>
          </a:p>
          <a:p>
            <a:r>
              <a:rPr lang="fi-FI" sz="1050" spc="-40" dirty="0">
                <a:solidFill>
                  <a:srgbClr val="FF0000"/>
                </a:solidFill>
              </a:rPr>
              <a:t>4,5 %:lla eli 3,5 miljardilla eurolla, jos vienti muutoin 2016 tasolla</a:t>
            </a:r>
          </a:p>
        </p:txBody>
      </p:sp>
    </p:spTree>
    <p:extLst>
      <p:ext uri="{BB962C8B-B14F-4D97-AF65-F5344CB8AC3E}">
        <p14:creationId xmlns:p14="http://schemas.microsoft.com/office/powerpoint/2010/main" val="3840870649"/>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pPr>
              <a:lnSpc>
                <a:spcPct val="100000"/>
              </a:lnSpc>
            </a:pPr>
            <a:r>
              <a:rPr lang="fi-FI" dirty="0"/>
              <a:t>Laskelma laivatilausten, kasvavan autontuotannon ja Äänekosken uuden sellutehtaan vaikutuksesta Suomen tavaravientiin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120009"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0381" y="1470133"/>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6374888" y="2235295"/>
            <a:ext cx="2397637" cy="557451"/>
          </a:xfrm>
          <a:prstGeom prst="rect">
            <a:avLst/>
          </a:prstGeom>
          <a:noFill/>
        </p:spPr>
        <p:txBody>
          <a:bodyPr wrap="square" lIns="36000" tIns="36000" rIns="36000" bIns="36000" rtlCol="0">
            <a:spAutoFit/>
          </a:bodyPr>
          <a:lstStyle/>
          <a:p>
            <a:r>
              <a:rPr lang="fi-FI" sz="1050" spc="-40" dirty="0">
                <a:solidFill>
                  <a:srgbClr val="FF0000"/>
                </a:solidFill>
              </a:rPr>
              <a:t>Tavaravienti kasvaa </a:t>
            </a:r>
          </a:p>
          <a:p>
            <a:r>
              <a:rPr lang="fi-FI" sz="1050" spc="-40" dirty="0">
                <a:solidFill>
                  <a:srgbClr val="FF0000"/>
                </a:solidFill>
              </a:rPr>
              <a:t>6,5 %:lla eli 3,5 miljardilla eurolla, jos vienti muutoin 2016 tasolla</a:t>
            </a:r>
          </a:p>
        </p:txBody>
      </p:sp>
    </p:spTree>
    <p:extLst>
      <p:ext uri="{BB962C8B-B14F-4D97-AF65-F5344CB8AC3E}">
        <p14:creationId xmlns:p14="http://schemas.microsoft.com/office/powerpoint/2010/main" val="3939894233"/>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61260087"/>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32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51399170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34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 Palveluviennin toimialakohtaiset tiedot vuodelta 2015. </a:t>
            </a:r>
          </a:p>
          <a:p>
            <a:r>
              <a:rPr lang="fi-FI" dirty="0"/>
              <a:t>Lähde: Tullihallitus,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66057424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Suomessa on saatava ennustettua vahvempaan kasvuun, nykyinen kehitys on riittämätön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June</a:t>
            </a:r>
            <a:r>
              <a:rPr lang="fi-FI" dirty="0"/>
              <a:t> 2017)</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1264076124"/>
              </p:ext>
            </p:extLst>
          </p:nvPr>
        </p:nvGraphicFramePr>
        <p:xfrm>
          <a:off x="381000" y="1340531"/>
          <a:ext cx="8391525" cy="330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241925"/>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(kesäkuu 2017)</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56641788"/>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6.11.2017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voitot suhteessa jalostusarvoon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6.11.2017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484788"/>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6457</TotalTime>
  <Words>6569</Words>
  <Application>Microsoft Office PowerPoint</Application>
  <PresentationFormat>Näytössä katseltava esitys (16:9)</PresentationFormat>
  <Paragraphs>1735</Paragraphs>
  <Slides>168</Slides>
  <Notes>7</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168</vt:i4>
      </vt:variant>
    </vt:vector>
  </HeadingPairs>
  <TitlesOfParts>
    <vt:vector size="188" baseType="lpstr">
      <vt:lpstr>Arial Unicode MS</vt:lpstr>
      <vt:lpstr>ＭＳ Ｐゴシック</vt:lpstr>
      <vt:lpstr>Adobe Fan Heiti Std B</vt:lpstr>
      <vt:lpstr>Adobe Hebrew</vt:lpstr>
      <vt:lpstr>Arial</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525</cp:revision>
  <cp:lastPrinted>2017-08-18T09:23:27Z</cp:lastPrinted>
  <dcterms:created xsi:type="dcterms:W3CDTF">2016-09-05T10:47:53Z</dcterms:created>
  <dcterms:modified xsi:type="dcterms:W3CDTF">2017-11-06T12:53:59Z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