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8.xml" ContentType="application/vnd.openxmlformats-officedocument.theme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1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9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20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  <p:sldMasterId id="2147483674" r:id="rId3"/>
    <p:sldMasterId id="2147483681" r:id="rId4"/>
    <p:sldMasterId id="2147483683" r:id="rId5"/>
    <p:sldMasterId id="2147483691" r:id="rId6"/>
    <p:sldMasterId id="2147483695" r:id="rId7"/>
    <p:sldMasterId id="2147483702" r:id="rId8"/>
    <p:sldMasterId id="2147483709" r:id="rId9"/>
    <p:sldMasterId id="2147483711" r:id="rId10"/>
    <p:sldMasterId id="2147483718" r:id="rId11"/>
    <p:sldMasterId id="2147483720" r:id="rId12"/>
    <p:sldMasterId id="2147483727" r:id="rId13"/>
    <p:sldMasterId id="2147483734" r:id="rId14"/>
    <p:sldMasterId id="2147483741" r:id="rId15"/>
    <p:sldMasterId id="2147483748" r:id="rId16"/>
    <p:sldMasterId id="2147483755" r:id="rId17"/>
    <p:sldMasterId id="2147483762" r:id="rId18"/>
    <p:sldMasterId id="2147483769" r:id="rId19"/>
    <p:sldMasterId id="2147483776" r:id="rId20"/>
    <p:sldMasterId id="2147483783" r:id="rId21"/>
  </p:sldMasterIdLst>
  <p:notesMasterIdLst>
    <p:notesMasterId r:id="rId51"/>
  </p:notesMasterIdLst>
  <p:sldIdLst>
    <p:sldId id="356" r:id="rId22"/>
    <p:sldId id="355" r:id="rId23"/>
    <p:sldId id="340" r:id="rId24"/>
    <p:sldId id="339" r:id="rId25"/>
    <p:sldId id="264" r:id="rId26"/>
    <p:sldId id="265" r:id="rId27"/>
    <p:sldId id="266" r:id="rId28"/>
    <p:sldId id="267" r:id="rId29"/>
    <p:sldId id="268" r:id="rId30"/>
    <p:sldId id="269" r:id="rId31"/>
    <p:sldId id="302" r:id="rId32"/>
    <p:sldId id="303" r:id="rId33"/>
    <p:sldId id="272" r:id="rId34"/>
    <p:sldId id="273" r:id="rId35"/>
    <p:sldId id="274" r:id="rId36"/>
    <p:sldId id="275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9" autoAdjust="0"/>
  </p:normalViewPr>
  <p:slideViewPr>
    <p:cSldViewPr>
      <p:cViewPr>
        <p:scale>
          <a:sx n="68" d="100"/>
          <a:sy n="68" d="100"/>
        </p:scale>
        <p:origin x="2371" y="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16709084461717E-2"/>
          <c:y val="4.8623827800419427E-2"/>
          <c:w val="0.87725631768953072"/>
          <c:h val="0.73106060606060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(31.3)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285300</c:v>
                </c:pt>
                <c:pt idx="9">
                  <c:v>275824.12191581842</c:v>
                </c:pt>
                <c:pt idx="10">
                  <c:v>269589.50113673601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(31.3)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5702592"/>
        <c:axId val="255702200"/>
      </c:barChart>
      <c:catAx>
        <c:axId val="255702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557022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5702200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5570259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84659090909090906"/>
          <c:w val="0.89169675090252709"/>
          <c:h val="0.1515151515151515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107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86322869955156956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1316.8</c:v>
                </c:pt>
                <c:pt idx="1">
                  <c:v>1426.1</c:v>
                </c:pt>
                <c:pt idx="2">
                  <c:v>1414.7</c:v>
                </c:pt>
                <c:pt idx="3">
                  <c:v>1363.7</c:v>
                </c:pt>
                <c:pt idx="4">
                  <c:v>1589.2</c:v>
                </c:pt>
                <c:pt idx="5">
                  <c:v>1651.9</c:v>
                </c:pt>
                <c:pt idx="6">
                  <c:v>2097.9</c:v>
                </c:pt>
                <c:pt idx="7">
                  <c:v>1946.3</c:v>
                </c:pt>
                <c:pt idx="8">
                  <c:v>1924.5</c:v>
                </c:pt>
                <c:pt idx="9">
                  <c:v>2143.5</c:v>
                </c:pt>
                <c:pt idx="10">
                  <c:v>2270.3000000000002</c:v>
                </c:pt>
                <c:pt idx="11">
                  <c:v>2480.1</c:v>
                </c:pt>
                <c:pt idx="12">
                  <c:v>2188.6999999999998</c:v>
                </c:pt>
                <c:pt idx="13">
                  <c:v>2040</c:v>
                </c:pt>
                <c:pt idx="14">
                  <c:v>1922</c:v>
                </c:pt>
                <c:pt idx="15">
                  <c:v>1895.8</c:v>
                </c:pt>
                <c:pt idx="16">
                  <c:v>1653.9</c:v>
                </c:pt>
                <c:pt idx="17">
                  <c:v>1567.2</c:v>
                </c:pt>
                <c:pt idx="18">
                  <c:v>1370.5</c:v>
                </c:pt>
                <c:pt idx="19">
                  <c:v>1317.4</c:v>
                </c:pt>
                <c:pt idx="20">
                  <c:v>1296</c:v>
                </c:pt>
                <c:pt idx="21">
                  <c:v>1254.4000000000001</c:v>
                </c:pt>
                <c:pt idx="22">
                  <c:v>1353.7</c:v>
                </c:pt>
                <c:pt idx="23">
                  <c:v>1177.0999999999999</c:v>
                </c:pt>
                <c:pt idx="24">
                  <c:v>1489.4</c:v>
                </c:pt>
                <c:pt idx="25">
                  <c:v>1865.1</c:v>
                </c:pt>
                <c:pt idx="26">
                  <c:v>2066.1999999999998</c:v>
                </c:pt>
                <c:pt idx="27">
                  <c:v>2004.3</c:v>
                </c:pt>
                <c:pt idx="28">
                  <c:v>1869.7</c:v>
                </c:pt>
                <c:pt idx="29">
                  <c:v>1934.2</c:v>
                </c:pt>
                <c:pt idx="30">
                  <c:v>2214.3000000000002</c:v>
                </c:pt>
                <c:pt idx="31">
                  <c:v>1778.6</c:v>
                </c:pt>
                <c:pt idx="32">
                  <c:v>1792.4</c:v>
                </c:pt>
                <c:pt idx="33">
                  <c:v>1583.2</c:v>
                </c:pt>
                <c:pt idx="34">
                  <c:v>1701.7</c:v>
                </c:pt>
                <c:pt idx="35">
                  <c:v>1715.5</c:v>
                </c:pt>
                <c:pt idx="36">
                  <c:v>1517.7</c:v>
                </c:pt>
                <c:pt idx="37">
                  <c:v>1724.1</c:v>
                </c:pt>
                <c:pt idx="38">
                  <c:v>1827.6</c:v>
                </c:pt>
                <c:pt idx="39">
                  <c:v>2319.5</c:v>
                </c:pt>
                <c:pt idx="40">
                  <c:v>2397.1999999999998</c:v>
                </c:pt>
                <c:pt idx="41">
                  <c:v>2500.9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4569.5</c:v>
                </c:pt>
                <c:pt idx="1">
                  <c:v>4938.6000000000004</c:v>
                </c:pt>
                <c:pt idx="2">
                  <c:v>6052.9</c:v>
                </c:pt>
                <c:pt idx="3">
                  <c:v>6752.1</c:v>
                </c:pt>
                <c:pt idx="4">
                  <c:v>7629.7</c:v>
                </c:pt>
                <c:pt idx="5">
                  <c:v>9013.7999999999993</c:v>
                </c:pt>
                <c:pt idx="6">
                  <c:v>8291.2999999999993</c:v>
                </c:pt>
                <c:pt idx="7">
                  <c:v>8839.7999999999993</c:v>
                </c:pt>
                <c:pt idx="8">
                  <c:v>9268.2000000000007</c:v>
                </c:pt>
                <c:pt idx="9">
                  <c:v>9522.4</c:v>
                </c:pt>
                <c:pt idx="10">
                  <c:v>10847.1</c:v>
                </c:pt>
                <c:pt idx="11">
                  <c:v>10843.8</c:v>
                </c:pt>
                <c:pt idx="12">
                  <c:v>11067.4</c:v>
                </c:pt>
                <c:pt idx="13">
                  <c:v>11859.7</c:v>
                </c:pt>
                <c:pt idx="14">
                  <c:v>11668.7</c:v>
                </c:pt>
                <c:pt idx="15">
                  <c:v>12646</c:v>
                </c:pt>
                <c:pt idx="16">
                  <c:v>11152.1</c:v>
                </c:pt>
                <c:pt idx="17">
                  <c:v>9961.7000000000007</c:v>
                </c:pt>
                <c:pt idx="18">
                  <c:v>8682.7000000000007</c:v>
                </c:pt>
                <c:pt idx="19">
                  <c:v>8420</c:v>
                </c:pt>
                <c:pt idx="20">
                  <c:v>7188.8</c:v>
                </c:pt>
                <c:pt idx="21">
                  <c:v>6911.2</c:v>
                </c:pt>
                <c:pt idx="22">
                  <c:v>6917</c:v>
                </c:pt>
                <c:pt idx="23">
                  <c:v>6848.2</c:v>
                </c:pt>
                <c:pt idx="24">
                  <c:v>5887.5</c:v>
                </c:pt>
                <c:pt idx="25">
                  <c:v>5903.9</c:v>
                </c:pt>
                <c:pt idx="26">
                  <c:v>6655</c:v>
                </c:pt>
                <c:pt idx="27">
                  <c:v>7003</c:v>
                </c:pt>
                <c:pt idx="28">
                  <c:v>7060.4</c:v>
                </c:pt>
                <c:pt idx="29">
                  <c:v>7149.4</c:v>
                </c:pt>
                <c:pt idx="30">
                  <c:v>6795.2</c:v>
                </c:pt>
                <c:pt idx="31">
                  <c:v>6506.5</c:v>
                </c:pt>
                <c:pt idx="32">
                  <c:v>6825.9</c:v>
                </c:pt>
                <c:pt idx="33">
                  <c:v>7080.7</c:v>
                </c:pt>
                <c:pt idx="34">
                  <c:v>6829.9</c:v>
                </c:pt>
                <c:pt idx="35">
                  <c:v>6869.2</c:v>
                </c:pt>
                <c:pt idx="36">
                  <c:v>6225.3</c:v>
                </c:pt>
                <c:pt idx="37">
                  <c:v>6754.1</c:v>
                </c:pt>
                <c:pt idx="38">
                  <c:v>6775.3</c:v>
                </c:pt>
                <c:pt idx="39">
                  <c:v>7393.3</c:v>
                </c:pt>
                <c:pt idx="40">
                  <c:v>7481.7</c:v>
                </c:pt>
                <c:pt idx="41">
                  <c:v>7704.2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Sheet1!$F$2:$F$43</c:f>
              <c:numCache>
                <c:formatCode>General</c:formatCode>
                <c:ptCount val="4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164744"/>
        <c:axId val="446959424"/>
      </c:areaChart>
      <c:catAx>
        <c:axId val="4461647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959424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46959424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164744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0609546574106492E-2"/>
          <c:w val="0.84408069971683819"/>
          <c:h val="0.833684973293810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Metals industry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</c:formatCode>
                <c:ptCount val="132"/>
                <c:pt idx="0">
                  <c:v>106.1001</c:v>
                </c:pt>
                <c:pt idx="1">
                  <c:v>105.84869999999999</c:v>
                </c:pt>
                <c:pt idx="2">
                  <c:v>110.1778</c:v>
                </c:pt>
                <c:pt idx="3">
                  <c:v>101.164</c:v>
                </c:pt>
                <c:pt idx="4">
                  <c:v>100.92789999999999</c:v>
                </c:pt>
                <c:pt idx="5">
                  <c:v>96.243290000000002</c:v>
                </c:pt>
                <c:pt idx="6">
                  <c:v>93.437659999999994</c:v>
                </c:pt>
                <c:pt idx="7">
                  <c:v>95.624200000000002</c:v>
                </c:pt>
                <c:pt idx="8">
                  <c:v>95.780720000000002</c:v>
                </c:pt>
                <c:pt idx="9">
                  <c:v>96.602760000000004</c:v>
                </c:pt>
                <c:pt idx="10">
                  <c:v>98.296400000000006</c:v>
                </c:pt>
                <c:pt idx="11">
                  <c:v>99.796530000000004</c:v>
                </c:pt>
                <c:pt idx="12">
                  <c:v>101.5035</c:v>
                </c:pt>
                <c:pt idx="13">
                  <c:v>98.508089999999996</c:v>
                </c:pt>
                <c:pt idx="14">
                  <c:v>104.744</c:v>
                </c:pt>
                <c:pt idx="15">
                  <c:v>110.6477</c:v>
                </c:pt>
                <c:pt idx="16">
                  <c:v>116.6576</c:v>
                </c:pt>
                <c:pt idx="17">
                  <c:v>119.5936</c:v>
                </c:pt>
                <c:pt idx="18">
                  <c:v>125.002</c:v>
                </c:pt>
                <c:pt idx="19">
                  <c:v>124.723</c:v>
                </c:pt>
                <c:pt idx="20">
                  <c:v>133.0959</c:v>
                </c:pt>
                <c:pt idx="21">
                  <c:v>144.16669999999999</c:v>
                </c:pt>
                <c:pt idx="22">
                  <c:v>145.923</c:v>
                </c:pt>
                <c:pt idx="23">
                  <c:v>148.54519999999999</c:v>
                </c:pt>
                <c:pt idx="24">
                  <c:v>150.7217</c:v>
                </c:pt>
                <c:pt idx="25">
                  <c:v>146.14099999999999</c:v>
                </c:pt>
                <c:pt idx="26">
                  <c:v>142.5137</c:v>
                </c:pt>
                <c:pt idx="27">
                  <c:v>146.98159999999999</c:v>
                </c:pt>
                <c:pt idx="28">
                  <c:v>148.81620000000001</c:v>
                </c:pt>
                <c:pt idx="29">
                  <c:v>134.4607</c:v>
                </c:pt>
                <c:pt idx="30">
                  <c:v>122.0042</c:v>
                </c:pt>
                <c:pt idx="31">
                  <c:v>124.5389</c:v>
                </c:pt>
                <c:pt idx="32">
                  <c:v>121.9036</c:v>
                </c:pt>
                <c:pt idx="33">
                  <c:v>126.1174</c:v>
                </c:pt>
                <c:pt idx="34">
                  <c:v>130.66720000000001</c:v>
                </c:pt>
                <c:pt idx="35">
                  <c:v>127.68089999999999</c:v>
                </c:pt>
                <c:pt idx="36">
                  <c:v>141.31659999999999</c:v>
                </c:pt>
                <c:pt idx="37">
                  <c:v>147.02119999999999</c:v>
                </c:pt>
                <c:pt idx="38">
                  <c:v>140.6456</c:v>
                </c:pt>
                <c:pt idx="39">
                  <c:v>138.3254</c:v>
                </c:pt>
                <c:pt idx="40">
                  <c:v>137.9914</c:v>
                </c:pt>
                <c:pt idx="41">
                  <c:v>132.81569999999999</c:v>
                </c:pt>
                <c:pt idx="42">
                  <c:v>130.2671</c:v>
                </c:pt>
                <c:pt idx="43">
                  <c:v>130.1893</c:v>
                </c:pt>
                <c:pt idx="44">
                  <c:v>120.8049</c:v>
                </c:pt>
                <c:pt idx="45">
                  <c:v>120.4948</c:v>
                </c:pt>
                <c:pt idx="46">
                  <c:v>86.532929999999993</c:v>
                </c:pt>
                <c:pt idx="47">
                  <c:v>63.745159999999998</c:v>
                </c:pt>
                <c:pt idx="48">
                  <c:v>62.766820000000003</c:v>
                </c:pt>
                <c:pt idx="49">
                  <c:v>60.60754</c:v>
                </c:pt>
                <c:pt idx="50">
                  <c:v>58.291519999999998</c:v>
                </c:pt>
                <c:pt idx="51">
                  <c:v>60.718200000000003</c:v>
                </c:pt>
                <c:pt idx="52">
                  <c:v>62.328659999999999</c:v>
                </c:pt>
                <c:pt idx="53">
                  <c:v>67.842179999999999</c:v>
                </c:pt>
                <c:pt idx="54">
                  <c:v>66.168779999999998</c:v>
                </c:pt>
                <c:pt idx="55">
                  <c:v>64.386799999999994</c:v>
                </c:pt>
                <c:pt idx="56">
                  <c:v>75.766729999999995</c:v>
                </c:pt>
                <c:pt idx="57">
                  <c:v>86.164929999999998</c:v>
                </c:pt>
                <c:pt idx="58">
                  <c:v>85.764529999999993</c:v>
                </c:pt>
                <c:pt idx="59">
                  <c:v>91.865409999999997</c:v>
                </c:pt>
                <c:pt idx="60">
                  <c:v>88.12697</c:v>
                </c:pt>
                <c:pt idx="61">
                  <c:v>88.252080000000007</c:v>
                </c:pt>
                <c:pt idx="62">
                  <c:v>92.786709999999999</c:v>
                </c:pt>
                <c:pt idx="63">
                  <c:v>106.13549999999999</c:v>
                </c:pt>
                <c:pt idx="64">
                  <c:v>111.4174</c:v>
                </c:pt>
                <c:pt idx="65">
                  <c:v>121.056</c:v>
                </c:pt>
                <c:pt idx="66">
                  <c:v>115.3938</c:v>
                </c:pt>
                <c:pt idx="67">
                  <c:v>114.1079</c:v>
                </c:pt>
                <c:pt idx="68">
                  <c:v>118.77849999999999</c:v>
                </c:pt>
                <c:pt idx="69">
                  <c:v>120.4622</c:v>
                </c:pt>
                <c:pt idx="70">
                  <c:v>113.2968</c:v>
                </c:pt>
                <c:pt idx="71">
                  <c:v>119.911</c:v>
                </c:pt>
                <c:pt idx="72">
                  <c:v>122.05500000000001</c:v>
                </c:pt>
                <c:pt idx="73">
                  <c:v>123.129</c:v>
                </c:pt>
                <c:pt idx="74">
                  <c:v>125.62269999999999</c:v>
                </c:pt>
                <c:pt idx="75">
                  <c:v>123.9312</c:v>
                </c:pt>
                <c:pt idx="76">
                  <c:v>112.3674</c:v>
                </c:pt>
                <c:pt idx="77">
                  <c:v>115.65089999999999</c:v>
                </c:pt>
                <c:pt idx="78">
                  <c:v>127.2744</c:v>
                </c:pt>
                <c:pt idx="79">
                  <c:v>129.999</c:v>
                </c:pt>
                <c:pt idx="80">
                  <c:v>132.49109999999999</c:v>
                </c:pt>
                <c:pt idx="81">
                  <c:v>110.932</c:v>
                </c:pt>
                <c:pt idx="82">
                  <c:v>116.80459999999999</c:v>
                </c:pt>
                <c:pt idx="83">
                  <c:v>125.9585</c:v>
                </c:pt>
                <c:pt idx="84">
                  <c:v>117.68899999999999</c:v>
                </c:pt>
                <c:pt idx="85">
                  <c:v>120.3638</c:v>
                </c:pt>
                <c:pt idx="86">
                  <c:v>119.7017</c:v>
                </c:pt>
                <c:pt idx="87">
                  <c:v>113.621</c:v>
                </c:pt>
                <c:pt idx="88">
                  <c:v>120.05029999999999</c:v>
                </c:pt>
                <c:pt idx="89">
                  <c:v>119.5634</c:v>
                </c:pt>
                <c:pt idx="90">
                  <c:v>110.45529999999999</c:v>
                </c:pt>
                <c:pt idx="91">
                  <c:v>113.0265</c:v>
                </c:pt>
                <c:pt idx="92">
                  <c:v>112.31699999999999</c:v>
                </c:pt>
                <c:pt idx="93">
                  <c:v>111.8411</c:v>
                </c:pt>
                <c:pt idx="94">
                  <c:v>105.45189999999999</c:v>
                </c:pt>
                <c:pt idx="95">
                  <c:v>107.6246</c:v>
                </c:pt>
                <c:pt idx="96">
                  <c:v>108.185</c:v>
                </c:pt>
                <c:pt idx="97">
                  <c:v>112.0767</c:v>
                </c:pt>
                <c:pt idx="98">
                  <c:v>112.43219999999999</c:v>
                </c:pt>
                <c:pt idx="99">
                  <c:v>106.85339999999999</c:v>
                </c:pt>
                <c:pt idx="100">
                  <c:v>98.795969999999997</c:v>
                </c:pt>
                <c:pt idx="101">
                  <c:v>102.49760000000001</c:v>
                </c:pt>
                <c:pt idx="102">
                  <c:v>114.7694</c:v>
                </c:pt>
                <c:pt idx="103">
                  <c:v>108.8449</c:v>
                </c:pt>
                <c:pt idx="104">
                  <c:v>101.5222</c:v>
                </c:pt>
                <c:pt idx="105">
                  <c:v>92.225300000000004</c:v>
                </c:pt>
                <c:pt idx="106">
                  <c:v>101.3223</c:v>
                </c:pt>
                <c:pt idx="107">
                  <c:v>115.4841</c:v>
                </c:pt>
                <c:pt idx="108">
                  <c:v>105.0282</c:v>
                </c:pt>
                <c:pt idx="109">
                  <c:v>108.0502</c:v>
                </c:pt>
                <c:pt idx="110">
                  <c:v>105.58159999999999</c:v>
                </c:pt>
                <c:pt idx="111">
                  <c:v>105.09650000000001</c:v>
                </c:pt>
                <c:pt idx="112" formatCode="0.00">
                  <c:v>107.6221</c:v>
                </c:pt>
                <c:pt idx="113">
                  <c:v>104.5261</c:v>
                </c:pt>
                <c:pt idx="114">
                  <c:v>113.5634</c:v>
                </c:pt>
                <c:pt idx="115">
                  <c:v>118.6921</c:v>
                </c:pt>
                <c:pt idx="116">
                  <c:v>109.7192</c:v>
                </c:pt>
                <c:pt idx="117">
                  <c:v>115.69880000000001</c:v>
                </c:pt>
                <c:pt idx="118">
                  <c:v>109.85299999999999</c:v>
                </c:pt>
                <c:pt idx="119">
                  <c:v>107.8265</c:v>
                </c:pt>
                <c:pt idx="120">
                  <c:v>119.3623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960208"/>
        <c:axId val="446960600"/>
      </c:lineChart>
      <c:dateAx>
        <c:axId val="446960208"/>
        <c:scaling>
          <c:orientation val="minMax"/>
        </c:scaling>
        <c:delete val="0"/>
        <c:axPos val="b"/>
        <c:majorGridlines>
          <c:spPr>
            <a:ln w="3175"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46960600"/>
        <c:crosses val="autoZero"/>
        <c:auto val="1"/>
        <c:lblOffset val="100"/>
        <c:baseTimeUnit val="months"/>
        <c:majorUnit val="1"/>
        <c:majorTimeUnit val="years"/>
      </c:dateAx>
      <c:valAx>
        <c:axId val="446960600"/>
        <c:scaling>
          <c:orientation val="minMax"/>
          <c:max val="160"/>
          <c:min val="5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46960208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413673126695428E-2"/>
          <c:y val="6.1349155462399121E-2"/>
          <c:w val="0.85838711166707526"/>
          <c:h val="0.8943089589659636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 / 
Metals industry</c:v>
                </c:pt>
              </c:strCache>
            </c:strRef>
          </c:tx>
          <c:spPr>
            <a:ln w="444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Taul1!$A$2:$A$133</c:f>
              <c:numCache>
                <c:formatCode>mm\/yyyy</c:formatCode>
                <c:ptCount val="13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  <c:pt idx="72">
                  <c:v>40544</c:v>
                </c:pt>
                <c:pt idx="73">
                  <c:v>40575</c:v>
                </c:pt>
                <c:pt idx="74">
                  <c:v>40603</c:v>
                </c:pt>
                <c:pt idx="75">
                  <c:v>40634</c:v>
                </c:pt>
                <c:pt idx="76">
                  <c:v>40664</c:v>
                </c:pt>
                <c:pt idx="77">
                  <c:v>40695</c:v>
                </c:pt>
                <c:pt idx="78">
                  <c:v>40725</c:v>
                </c:pt>
                <c:pt idx="79">
                  <c:v>40756</c:v>
                </c:pt>
                <c:pt idx="80">
                  <c:v>40787</c:v>
                </c:pt>
                <c:pt idx="81">
                  <c:v>40817</c:v>
                </c:pt>
                <c:pt idx="82">
                  <c:v>40848</c:v>
                </c:pt>
                <c:pt idx="83">
                  <c:v>40878</c:v>
                </c:pt>
                <c:pt idx="84">
                  <c:v>40909</c:v>
                </c:pt>
                <c:pt idx="85">
                  <c:v>40940</c:v>
                </c:pt>
                <c:pt idx="86">
                  <c:v>40969</c:v>
                </c:pt>
                <c:pt idx="87">
                  <c:v>41000</c:v>
                </c:pt>
                <c:pt idx="88">
                  <c:v>41030</c:v>
                </c:pt>
                <c:pt idx="89">
                  <c:v>41061</c:v>
                </c:pt>
                <c:pt idx="90">
                  <c:v>41091</c:v>
                </c:pt>
                <c:pt idx="91">
                  <c:v>41122</c:v>
                </c:pt>
                <c:pt idx="92">
                  <c:v>41153</c:v>
                </c:pt>
                <c:pt idx="93">
                  <c:v>41183</c:v>
                </c:pt>
                <c:pt idx="94">
                  <c:v>41214</c:v>
                </c:pt>
                <c:pt idx="95">
                  <c:v>41244</c:v>
                </c:pt>
                <c:pt idx="96">
                  <c:v>41275</c:v>
                </c:pt>
                <c:pt idx="97">
                  <c:v>41306</c:v>
                </c:pt>
                <c:pt idx="98">
                  <c:v>41334</c:v>
                </c:pt>
                <c:pt idx="99">
                  <c:v>41365</c:v>
                </c:pt>
                <c:pt idx="100">
                  <c:v>41395</c:v>
                </c:pt>
                <c:pt idx="101">
                  <c:v>41426</c:v>
                </c:pt>
                <c:pt idx="102">
                  <c:v>41456</c:v>
                </c:pt>
                <c:pt idx="103">
                  <c:v>41487</c:v>
                </c:pt>
                <c:pt idx="104">
                  <c:v>41518</c:v>
                </c:pt>
                <c:pt idx="105">
                  <c:v>41548</c:v>
                </c:pt>
                <c:pt idx="106">
                  <c:v>41579</c:v>
                </c:pt>
                <c:pt idx="107">
                  <c:v>41609</c:v>
                </c:pt>
                <c:pt idx="108">
                  <c:v>41640</c:v>
                </c:pt>
                <c:pt idx="109">
                  <c:v>41671</c:v>
                </c:pt>
                <c:pt idx="110">
                  <c:v>41699</c:v>
                </c:pt>
                <c:pt idx="111">
                  <c:v>41730</c:v>
                </c:pt>
                <c:pt idx="112">
                  <c:v>41760</c:v>
                </c:pt>
                <c:pt idx="113">
                  <c:v>41791</c:v>
                </c:pt>
                <c:pt idx="114">
                  <c:v>41821</c:v>
                </c:pt>
                <c:pt idx="115">
                  <c:v>41852</c:v>
                </c:pt>
                <c:pt idx="116">
                  <c:v>41883</c:v>
                </c:pt>
                <c:pt idx="117">
                  <c:v>41913</c:v>
                </c:pt>
                <c:pt idx="118">
                  <c:v>41944</c:v>
                </c:pt>
                <c:pt idx="119">
                  <c:v>41974</c:v>
                </c:pt>
                <c:pt idx="120">
                  <c:v>42005</c:v>
                </c:pt>
                <c:pt idx="121">
                  <c:v>42036</c:v>
                </c:pt>
                <c:pt idx="122">
                  <c:v>42064</c:v>
                </c:pt>
                <c:pt idx="123">
                  <c:v>42095</c:v>
                </c:pt>
                <c:pt idx="124">
                  <c:v>42125</c:v>
                </c:pt>
                <c:pt idx="125">
                  <c:v>42156</c:v>
                </c:pt>
                <c:pt idx="126">
                  <c:v>42186</c:v>
                </c:pt>
                <c:pt idx="127">
                  <c:v>42217</c:v>
                </c:pt>
                <c:pt idx="128">
                  <c:v>42248</c:v>
                </c:pt>
                <c:pt idx="129">
                  <c:v>42278</c:v>
                </c:pt>
                <c:pt idx="130">
                  <c:v>42309</c:v>
                </c:pt>
                <c:pt idx="131">
                  <c:v>42339</c:v>
                </c:pt>
              </c:numCache>
            </c:numRef>
          </c:cat>
          <c:val>
            <c:numRef>
              <c:f>Taul1!$B$2:$B$133</c:f>
              <c:numCache>
                <c:formatCode>0.00</c:formatCode>
                <c:ptCount val="132"/>
                <c:pt idx="0">
                  <c:v>102.44280000000001</c:v>
                </c:pt>
                <c:pt idx="1">
                  <c:v>102.6564</c:v>
                </c:pt>
                <c:pt idx="2">
                  <c:v>104.16970000000001</c:v>
                </c:pt>
                <c:pt idx="3">
                  <c:v>100.8017</c:v>
                </c:pt>
                <c:pt idx="4">
                  <c:v>101.91670000000001</c:v>
                </c:pt>
                <c:pt idx="5">
                  <c:v>98.276169999999993</c:v>
                </c:pt>
                <c:pt idx="6">
                  <c:v>94.132459999999995</c:v>
                </c:pt>
                <c:pt idx="7">
                  <c:v>100.0442</c:v>
                </c:pt>
                <c:pt idx="8">
                  <c:v>97.012169999999998</c:v>
                </c:pt>
                <c:pt idx="9">
                  <c:v>99.963300000000004</c:v>
                </c:pt>
                <c:pt idx="10">
                  <c:v>99.098910000000004</c:v>
                </c:pt>
                <c:pt idx="11">
                  <c:v>99.485439999999997</c:v>
                </c:pt>
                <c:pt idx="12">
                  <c:v>97.49315</c:v>
                </c:pt>
                <c:pt idx="13">
                  <c:v>100.1069</c:v>
                </c:pt>
                <c:pt idx="14">
                  <c:v>98.625460000000004</c:v>
                </c:pt>
                <c:pt idx="15">
                  <c:v>101.20359999999999</c:v>
                </c:pt>
                <c:pt idx="16">
                  <c:v>101.9419</c:v>
                </c:pt>
                <c:pt idx="17">
                  <c:v>102.3096</c:v>
                </c:pt>
                <c:pt idx="18">
                  <c:v>112.3835</c:v>
                </c:pt>
                <c:pt idx="19">
                  <c:v>104.0809</c:v>
                </c:pt>
                <c:pt idx="20">
                  <c:v>107.48220000000001</c:v>
                </c:pt>
                <c:pt idx="21">
                  <c:v>105.6641</c:v>
                </c:pt>
                <c:pt idx="22">
                  <c:v>100.71980000000001</c:v>
                </c:pt>
                <c:pt idx="23">
                  <c:v>100.8276</c:v>
                </c:pt>
                <c:pt idx="24">
                  <c:v>106.0869</c:v>
                </c:pt>
                <c:pt idx="25">
                  <c:v>99.115819999999999</c:v>
                </c:pt>
                <c:pt idx="26">
                  <c:v>101.5264</c:v>
                </c:pt>
                <c:pt idx="27">
                  <c:v>97.720470000000006</c:v>
                </c:pt>
                <c:pt idx="28">
                  <c:v>93.466380000000001</c:v>
                </c:pt>
                <c:pt idx="29">
                  <c:v>88.27664</c:v>
                </c:pt>
                <c:pt idx="30">
                  <c:v>83.931309999999996</c:v>
                </c:pt>
                <c:pt idx="31">
                  <c:v>88.714619999999996</c:v>
                </c:pt>
                <c:pt idx="32">
                  <c:v>88.460980000000006</c:v>
                </c:pt>
                <c:pt idx="33">
                  <c:v>90.815200000000004</c:v>
                </c:pt>
                <c:pt idx="34">
                  <c:v>96.955039999999997</c:v>
                </c:pt>
                <c:pt idx="35">
                  <c:v>104.33329999999999</c:v>
                </c:pt>
                <c:pt idx="36">
                  <c:v>106.1962</c:v>
                </c:pt>
                <c:pt idx="37">
                  <c:v>103.7364</c:v>
                </c:pt>
                <c:pt idx="38">
                  <c:v>91.171229999999994</c:v>
                </c:pt>
                <c:pt idx="39">
                  <c:v>98.709019999999995</c:v>
                </c:pt>
                <c:pt idx="40">
                  <c:v>101.59910000000001</c:v>
                </c:pt>
                <c:pt idx="41">
                  <c:v>95.764960000000002</c:v>
                </c:pt>
                <c:pt idx="42">
                  <c:v>100.0797</c:v>
                </c:pt>
                <c:pt idx="43">
                  <c:v>95.616990000000001</c:v>
                </c:pt>
                <c:pt idx="44">
                  <c:v>85.979240000000004</c:v>
                </c:pt>
                <c:pt idx="45">
                  <c:v>86.144279999999995</c:v>
                </c:pt>
                <c:pt idx="46">
                  <c:v>60.295960000000001</c:v>
                </c:pt>
                <c:pt idx="47">
                  <c:v>53.944070000000004</c:v>
                </c:pt>
                <c:pt idx="48">
                  <c:v>61.69379</c:v>
                </c:pt>
                <c:pt idx="49">
                  <c:v>67.478809999999996</c:v>
                </c:pt>
                <c:pt idx="50">
                  <c:v>74.973280000000003</c:v>
                </c:pt>
                <c:pt idx="51">
                  <c:v>68.596310000000003</c:v>
                </c:pt>
                <c:pt idx="52">
                  <c:v>66.121790000000004</c:v>
                </c:pt>
                <c:pt idx="53">
                  <c:v>74.238990000000001</c:v>
                </c:pt>
                <c:pt idx="54">
                  <c:v>73.327079999999995</c:v>
                </c:pt>
                <c:pt idx="55">
                  <c:v>55.835999999999999</c:v>
                </c:pt>
                <c:pt idx="56">
                  <c:v>78.317980000000006</c:v>
                </c:pt>
                <c:pt idx="57">
                  <c:v>77.801360000000003</c:v>
                </c:pt>
                <c:pt idx="58">
                  <c:v>75.491759999999999</c:v>
                </c:pt>
                <c:pt idx="59">
                  <c:v>77.489699999999999</c:v>
                </c:pt>
                <c:pt idx="60">
                  <c:v>76.689850000000007</c:v>
                </c:pt>
                <c:pt idx="61">
                  <c:v>81.857330000000005</c:v>
                </c:pt>
                <c:pt idx="62">
                  <c:v>84.116579999999999</c:v>
                </c:pt>
                <c:pt idx="63">
                  <c:v>90.94041</c:v>
                </c:pt>
                <c:pt idx="64">
                  <c:v>98.934629999999999</c:v>
                </c:pt>
                <c:pt idx="65">
                  <c:v>100.09780000000001</c:v>
                </c:pt>
                <c:pt idx="66">
                  <c:v>94.442740000000001</c:v>
                </c:pt>
                <c:pt idx="67">
                  <c:v>94.769829999999999</c:v>
                </c:pt>
                <c:pt idx="68">
                  <c:v>100.82380000000001</c:v>
                </c:pt>
                <c:pt idx="69">
                  <c:v>96.71002</c:v>
                </c:pt>
                <c:pt idx="70">
                  <c:v>86.965850000000003</c:v>
                </c:pt>
                <c:pt idx="71">
                  <c:v>94.833759999999998</c:v>
                </c:pt>
                <c:pt idx="72">
                  <c:v>96.186329999999998</c:v>
                </c:pt>
                <c:pt idx="73">
                  <c:v>96.997439999999997</c:v>
                </c:pt>
                <c:pt idx="74">
                  <c:v>98.380849999999995</c:v>
                </c:pt>
                <c:pt idx="75">
                  <c:v>97.631060000000005</c:v>
                </c:pt>
                <c:pt idx="76">
                  <c:v>95.318489999999997</c:v>
                </c:pt>
                <c:pt idx="77">
                  <c:v>95.956159999999997</c:v>
                </c:pt>
                <c:pt idx="78">
                  <c:v>96.498760000000004</c:v>
                </c:pt>
                <c:pt idx="79">
                  <c:v>92.34984</c:v>
                </c:pt>
                <c:pt idx="80">
                  <c:v>95.394859999999994</c:v>
                </c:pt>
                <c:pt idx="81">
                  <c:v>97.716099999999997</c:v>
                </c:pt>
                <c:pt idx="82">
                  <c:v>97.145520000000005</c:v>
                </c:pt>
                <c:pt idx="83">
                  <c:v>89.585080000000005</c:v>
                </c:pt>
                <c:pt idx="84">
                  <c:v>97.830420000000004</c:v>
                </c:pt>
                <c:pt idx="85">
                  <c:v>88.830129999999997</c:v>
                </c:pt>
                <c:pt idx="86">
                  <c:v>93.262299999999996</c:v>
                </c:pt>
                <c:pt idx="87">
                  <c:v>92.352310000000003</c:v>
                </c:pt>
                <c:pt idx="88">
                  <c:v>88.267229999999998</c:v>
                </c:pt>
                <c:pt idx="89">
                  <c:v>88.516239999999996</c:v>
                </c:pt>
                <c:pt idx="90">
                  <c:v>87.339320000000001</c:v>
                </c:pt>
                <c:pt idx="91">
                  <c:v>88.118740000000003</c:v>
                </c:pt>
                <c:pt idx="92">
                  <c:v>98.430869999999999</c:v>
                </c:pt>
                <c:pt idx="93">
                  <c:v>95.989329999999995</c:v>
                </c:pt>
                <c:pt idx="94">
                  <c:v>98.477180000000004</c:v>
                </c:pt>
                <c:pt idx="95">
                  <c:v>106.72190000000001</c:v>
                </c:pt>
                <c:pt idx="96">
                  <c:v>93.649150000000006</c:v>
                </c:pt>
                <c:pt idx="97">
                  <c:v>95.796480000000003</c:v>
                </c:pt>
                <c:pt idx="98">
                  <c:v>94.595330000000004</c:v>
                </c:pt>
                <c:pt idx="99">
                  <c:v>92.58202</c:v>
                </c:pt>
                <c:pt idx="100">
                  <c:v>90.566890000000001</c:v>
                </c:pt>
                <c:pt idx="101">
                  <c:v>89.896349999999998</c:v>
                </c:pt>
                <c:pt idx="102">
                  <c:v>103.06399999999999</c:v>
                </c:pt>
                <c:pt idx="103">
                  <c:v>103.0312</c:v>
                </c:pt>
                <c:pt idx="104">
                  <c:v>96.620819999999995</c:v>
                </c:pt>
                <c:pt idx="105">
                  <c:v>95.308369999999996</c:v>
                </c:pt>
                <c:pt idx="106">
                  <c:v>99.389790000000005</c:v>
                </c:pt>
                <c:pt idx="107">
                  <c:v>102.02979999999999</c:v>
                </c:pt>
                <c:pt idx="108">
                  <c:v>97.919589999999999</c:v>
                </c:pt>
                <c:pt idx="109">
                  <c:v>99.655019999999993</c:v>
                </c:pt>
                <c:pt idx="110">
                  <c:v>99.011250000000004</c:v>
                </c:pt>
                <c:pt idx="111">
                  <c:v>99.101020000000005</c:v>
                </c:pt>
                <c:pt idx="112">
                  <c:v>101.9645</c:v>
                </c:pt>
                <c:pt idx="113">
                  <c:v>99.802390000000003</c:v>
                </c:pt>
                <c:pt idx="114">
                  <c:v>97.405529999999999</c:v>
                </c:pt>
                <c:pt idx="115">
                  <c:v>98.537350000000004</c:v>
                </c:pt>
                <c:pt idx="116">
                  <c:v>91.760310000000004</c:v>
                </c:pt>
                <c:pt idx="117">
                  <c:v>129.52430000000001</c:v>
                </c:pt>
                <c:pt idx="118">
                  <c:v>98.550510000000003</c:v>
                </c:pt>
                <c:pt idx="119">
                  <c:v>94.082639999999998</c:v>
                </c:pt>
                <c:pt idx="120">
                  <c:v>95.779470000000003</c:v>
                </c:pt>
                <c:pt idx="121">
                  <c:v>97.897199999999998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961384"/>
        <c:axId val="446961776"/>
      </c:lineChart>
      <c:dateAx>
        <c:axId val="446961384"/>
        <c:scaling>
          <c:orientation val="minMax"/>
        </c:scaling>
        <c:delete val="0"/>
        <c:axPos val="b"/>
        <c:majorGridlines>
          <c:spPr>
            <a:ln>
              <a:solidFill>
                <a:schemeClr val="bg2"/>
              </a:solidFill>
              <a:prstDash val="dash"/>
            </a:ln>
          </c:spPr>
        </c:majorGridlines>
        <c:numFmt formatCode="mm\/yyyy" sourceLinked="1"/>
        <c:majorTickMark val="out"/>
        <c:minorTickMark val="none"/>
        <c:tickLblPos val="none"/>
        <c:crossAx val="446961776"/>
        <c:crosses val="autoZero"/>
        <c:auto val="1"/>
        <c:lblOffset val="100"/>
        <c:baseTimeUnit val="months"/>
        <c:majorUnit val="1"/>
        <c:majorTimeUnit val="years"/>
      </c:dateAx>
      <c:valAx>
        <c:axId val="446961776"/>
        <c:scaling>
          <c:orientation val="minMax"/>
          <c:min val="50"/>
        </c:scaling>
        <c:delete val="0"/>
        <c:axPos val="l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2005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5.3120846759443112E-2"/>
              <c:y val="3.5714789416188173E-4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446961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962560"/>
        <c:axId val="446962952"/>
      </c:lineChart>
      <c:catAx>
        <c:axId val="44696256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46962952"/>
        <c:crosses val="autoZero"/>
        <c:auto val="1"/>
        <c:lblAlgn val="ctr"/>
        <c:lblOffset val="100"/>
        <c:noMultiLvlLbl val="0"/>
      </c:catAx>
      <c:valAx>
        <c:axId val="446962952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96256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80320366132723E-2"/>
          <c:y val="8.7128712871287123E-2"/>
          <c:w val="0.7208237986270023"/>
          <c:h val="0.710891089108910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144.9</c:v>
                </c:pt>
                <c:pt idx="2">
                  <c:v>142.80000000000001</c:v>
                </c:pt>
                <c:pt idx="3">
                  <c:v>140.69999999999999</c:v>
                </c:pt>
                <c:pt idx="4">
                  <c:v>151.30000000000001</c:v>
                </c:pt>
                <c:pt idx="5">
                  <c:v>162</c:v>
                </c:pt>
                <c:pt idx="6">
                  <c:v>152</c:v>
                </c:pt>
                <c:pt idx="7">
                  <c:v>142.1</c:v>
                </c:pt>
                <c:pt idx="8">
                  <c:v>153.30000000000001</c:v>
                </c:pt>
                <c:pt idx="9">
                  <c:v>164.5</c:v>
                </c:pt>
                <c:pt idx="10">
                  <c:v>159.19999999999999</c:v>
                </c:pt>
                <c:pt idx="11">
                  <c:v>154</c:v>
                </c:pt>
                <c:pt idx="12">
                  <c:v>163.1</c:v>
                </c:pt>
                <c:pt idx="13">
                  <c:v>172.2</c:v>
                </c:pt>
                <c:pt idx="14">
                  <c:v>160.9</c:v>
                </c:pt>
                <c:pt idx="15">
                  <c:v>149.6</c:v>
                </c:pt>
                <c:pt idx="16">
                  <c:v>142</c:v>
                </c:pt>
                <c:pt idx="17">
                  <c:v>134.4</c:v>
                </c:pt>
                <c:pt idx="18">
                  <c:v>124.7</c:v>
                </c:pt>
                <c:pt idx="19">
                  <c:v>114.9</c:v>
                </c:pt>
                <c:pt idx="20">
                  <c:v>119.6</c:v>
                </c:pt>
                <c:pt idx="21">
                  <c:v>124.2</c:v>
                </c:pt>
                <c:pt idx="22">
                  <c:v>127.6</c:v>
                </c:pt>
                <c:pt idx="23">
                  <c:v>130.9</c:v>
                </c:pt>
                <c:pt idx="24">
                  <c:v>187.7</c:v>
                </c:pt>
                <c:pt idx="25">
                  <c:v>216.4</c:v>
                </c:pt>
                <c:pt idx="26">
                  <c:v>182.9</c:v>
                </c:pt>
                <c:pt idx="27">
                  <c:v>193.5</c:v>
                </c:pt>
                <c:pt idx="28">
                  <c:v>243.4</c:v>
                </c:pt>
                <c:pt idx="29">
                  <c:v>247.2</c:v>
                </c:pt>
                <c:pt idx="30">
                  <c:v>279.7</c:v>
                </c:pt>
                <c:pt idx="31">
                  <c:v>180.2</c:v>
                </c:pt>
                <c:pt idx="32">
                  <c:v>204.4</c:v>
                </c:pt>
                <c:pt idx="33">
                  <c:v>230.2</c:v>
                </c:pt>
                <c:pt idx="34">
                  <c:v>204.8</c:v>
                </c:pt>
                <c:pt idx="35">
                  <c:v>191.8</c:v>
                </c:pt>
                <c:pt idx="36">
                  <c:v>242.5</c:v>
                </c:pt>
                <c:pt idx="37">
                  <c:v>248</c:v>
                </c:pt>
                <c:pt idx="38">
                  <c:v>237.8</c:v>
                </c:pt>
                <c:pt idx="39">
                  <c:v>181.6</c:v>
                </c:pt>
                <c:pt idx="40">
                  <c:v>293.89999999999998</c:v>
                </c:pt>
                <c:pt idx="41">
                  <c:v>252.8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35.700000000000003</c:v>
                </c:pt>
                <c:pt idx="2">
                  <c:v>40.9</c:v>
                </c:pt>
                <c:pt idx="3">
                  <c:v>46.2</c:v>
                </c:pt>
                <c:pt idx="4">
                  <c:v>51.9</c:v>
                </c:pt>
                <c:pt idx="5">
                  <c:v>57.7</c:v>
                </c:pt>
                <c:pt idx="6">
                  <c:v>48.3</c:v>
                </c:pt>
                <c:pt idx="7">
                  <c:v>39</c:v>
                </c:pt>
                <c:pt idx="8">
                  <c:v>39.700000000000003</c:v>
                </c:pt>
                <c:pt idx="9">
                  <c:v>40.299999999999997</c:v>
                </c:pt>
                <c:pt idx="10">
                  <c:v>43</c:v>
                </c:pt>
                <c:pt idx="11">
                  <c:v>45.7</c:v>
                </c:pt>
                <c:pt idx="12">
                  <c:v>46</c:v>
                </c:pt>
                <c:pt idx="13">
                  <c:v>46.2</c:v>
                </c:pt>
                <c:pt idx="14">
                  <c:v>38.9</c:v>
                </c:pt>
                <c:pt idx="15">
                  <c:v>31.7</c:v>
                </c:pt>
                <c:pt idx="16">
                  <c:v>30.6</c:v>
                </c:pt>
                <c:pt idx="17">
                  <c:v>29.4</c:v>
                </c:pt>
                <c:pt idx="18">
                  <c:v>27.3</c:v>
                </c:pt>
                <c:pt idx="19">
                  <c:v>25.1</c:v>
                </c:pt>
                <c:pt idx="20">
                  <c:v>24.8</c:v>
                </c:pt>
                <c:pt idx="21">
                  <c:v>24.6</c:v>
                </c:pt>
                <c:pt idx="22">
                  <c:v>25.7</c:v>
                </c:pt>
                <c:pt idx="23">
                  <c:v>26.8</c:v>
                </c:pt>
                <c:pt idx="24">
                  <c:v>17.5</c:v>
                </c:pt>
                <c:pt idx="25">
                  <c:v>31.9</c:v>
                </c:pt>
                <c:pt idx="26">
                  <c:v>27.5</c:v>
                </c:pt>
                <c:pt idx="27">
                  <c:v>19.2</c:v>
                </c:pt>
                <c:pt idx="28">
                  <c:v>26</c:v>
                </c:pt>
                <c:pt idx="29">
                  <c:v>32.5</c:v>
                </c:pt>
                <c:pt idx="30">
                  <c:v>61.8</c:v>
                </c:pt>
                <c:pt idx="31">
                  <c:v>25.8</c:v>
                </c:pt>
                <c:pt idx="32">
                  <c:v>23.1</c:v>
                </c:pt>
                <c:pt idx="33">
                  <c:v>31</c:v>
                </c:pt>
                <c:pt idx="34">
                  <c:v>30</c:v>
                </c:pt>
                <c:pt idx="35">
                  <c:v>23.3</c:v>
                </c:pt>
                <c:pt idx="36">
                  <c:v>30.2</c:v>
                </c:pt>
                <c:pt idx="37">
                  <c:v>29.2</c:v>
                </c:pt>
                <c:pt idx="38">
                  <c:v>37.799999999999997</c:v>
                </c:pt>
                <c:pt idx="39">
                  <c:v>25.3</c:v>
                </c:pt>
                <c:pt idx="40">
                  <c:v>35.299999999999997</c:v>
                </c:pt>
                <c:pt idx="41">
                  <c:v>25.4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109.3</c:v>
                </c:pt>
                <c:pt idx="2">
                  <c:v>101.9</c:v>
                </c:pt>
                <c:pt idx="3">
                  <c:v>94.5</c:v>
                </c:pt>
                <c:pt idx="4">
                  <c:v>99.4</c:v>
                </c:pt>
                <c:pt idx="5">
                  <c:v>104.3</c:v>
                </c:pt>
                <c:pt idx="6">
                  <c:v>103.7</c:v>
                </c:pt>
                <c:pt idx="7">
                  <c:v>103.1</c:v>
                </c:pt>
                <c:pt idx="8">
                  <c:v>113.6</c:v>
                </c:pt>
                <c:pt idx="9">
                  <c:v>124.1</c:v>
                </c:pt>
                <c:pt idx="10">
                  <c:v>116.2</c:v>
                </c:pt>
                <c:pt idx="11">
                  <c:v>108.3</c:v>
                </c:pt>
                <c:pt idx="12">
                  <c:v>117.2</c:v>
                </c:pt>
                <c:pt idx="13">
                  <c:v>126</c:v>
                </c:pt>
                <c:pt idx="14">
                  <c:v>122</c:v>
                </c:pt>
                <c:pt idx="15">
                  <c:v>117.9</c:v>
                </c:pt>
                <c:pt idx="16">
                  <c:v>111.5</c:v>
                </c:pt>
                <c:pt idx="17">
                  <c:v>105</c:v>
                </c:pt>
                <c:pt idx="18">
                  <c:v>97.4</c:v>
                </c:pt>
                <c:pt idx="19">
                  <c:v>89.8</c:v>
                </c:pt>
                <c:pt idx="20">
                  <c:v>94.7</c:v>
                </c:pt>
                <c:pt idx="21">
                  <c:v>99.7</c:v>
                </c:pt>
                <c:pt idx="22">
                  <c:v>101.9</c:v>
                </c:pt>
                <c:pt idx="23">
                  <c:v>104.1</c:v>
                </c:pt>
                <c:pt idx="24">
                  <c:v>170.2</c:v>
                </c:pt>
                <c:pt idx="25">
                  <c:v>184.5</c:v>
                </c:pt>
                <c:pt idx="26">
                  <c:v>155.4</c:v>
                </c:pt>
                <c:pt idx="27">
                  <c:v>174.2</c:v>
                </c:pt>
                <c:pt idx="28">
                  <c:v>217.4</c:v>
                </c:pt>
                <c:pt idx="29">
                  <c:v>214.7</c:v>
                </c:pt>
                <c:pt idx="30">
                  <c:v>217.8</c:v>
                </c:pt>
                <c:pt idx="31">
                  <c:v>154.5</c:v>
                </c:pt>
                <c:pt idx="32">
                  <c:v>181.2</c:v>
                </c:pt>
                <c:pt idx="33">
                  <c:v>199.2</c:v>
                </c:pt>
                <c:pt idx="34">
                  <c:v>174.8</c:v>
                </c:pt>
                <c:pt idx="35">
                  <c:v>168.5</c:v>
                </c:pt>
                <c:pt idx="36">
                  <c:v>212.3</c:v>
                </c:pt>
                <c:pt idx="37">
                  <c:v>218.8</c:v>
                </c:pt>
                <c:pt idx="38">
                  <c:v>200</c:v>
                </c:pt>
                <c:pt idx="39">
                  <c:v>156.30000000000001</c:v>
                </c:pt>
                <c:pt idx="40">
                  <c:v>258.60000000000002</c:v>
                </c:pt>
                <c:pt idx="41">
                  <c:v>227.4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292680"/>
        <c:axId val="446293072"/>
      </c:lineChart>
      <c:catAx>
        <c:axId val="44629268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29307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6293072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292680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13625286861456096"/>
          <c:w val="0.16760738971325739"/>
          <c:h val="0.60239533427227976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21243523316059E-2"/>
          <c:y val="6.2780269058295965E-2"/>
          <c:w val="0.76165803108808294"/>
          <c:h val="0.86322869955156956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168.6</c:v>
                </c:pt>
                <c:pt idx="1">
                  <c:v>190.4</c:v>
                </c:pt>
                <c:pt idx="2">
                  <c:v>190.6</c:v>
                </c:pt>
                <c:pt idx="3">
                  <c:v>190.9</c:v>
                </c:pt>
                <c:pt idx="4">
                  <c:v>192.3</c:v>
                </c:pt>
                <c:pt idx="5">
                  <c:v>193.6</c:v>
                </c:pt>
                <c:pt idx="6">
                  <c:v>201.5</c:v>
                </c:pt>
                <c:pt idx="7">
                  <c:v>209.4</c:v>
                </c:pt>
                <c:pt idx="8">
                  <c:v>216</c:v>
                </c:pt>
                <c:pt idx="9">
                  <c:v>222.6</c:v>
                </c:pt>
                <c:pt idx="10">
                  <c:v>221.7</c:v>
                </c:pt>
                <c:pt idx="11">
                  <c:v>220.8</c:v>
                </c:pt>
                <c:pt idx="12">
                  <c:v>230.2</c:v>
                </c:pt>
                <c:pt idx="13">
                  <c:v>239.7</c:v>
                </c:pt>
                <c:pt idx="14">
                  <c:v>243.8</c:v>
                </c:pt>
                <c:pt idx="15">
                  <c:v>247.9</c:v>
                </c:pt>
                <c:pt idx="16">
                  <c:v>232.8</c:v>
                </c:pt>
                <c:pt idx="17">
                  <c:v>217.8</c:v>
                </c:pt>
                <c:pt idx="18">
                  <c:v>217.2</c:v>
                </c:pt>
                <c:pt idx="19">
                  <c:v>216.5</c:v>
                </c:pt>
                <c:pt idx="20">
                  <c:v>215.5</c:v>
                </c:pt>
                <c:pt idx="21">
                  <c:v>214.5</c:v>
                </c:pt>
                <c:pt idx="22">
                  <c:v>214.2</c:v>
                </c:pt>
                <c:pt idx="23">
                  <c:v>213.8</c:v>
                </c:pt>
                <c:pt idx="24">
                  <c:v>237.6</c:v>
                </c:pt>
                <c:pt idx="25">
                  <c:v>261.3</c:v>
                </c:pt>
                <c:pt idx="26">
                  <c:v>272.89999999999998</c:v>
                </c:pt>
                <c:pt idx="27">
                  <c:v>284.2</c:v>
                </c:pt>
                <c:pt idx="28">
                  <c:v>269.7</c:v>
                </c:pt>
                <c:pt idx="29">
                  <c:v>289.2</c:v>
                </c:pt>
                <c:pt idx="30">
                  <c:v>338.4</c:v>
                </c:pt>
                <c:pt idx="31">
                  <c:v>282.89999999999998</c:v>
                </c:pt>
                <c:pt idx="32">
                  <c:v>281.39999999999998</c:v>
                </c:pt>
                <c:pt idx="33">
                  <c:v>326</c:v>
                </c:pt>
                <c:pt idx="34">
                  <c:v>354.3</c:v>
                </c:pt>
                <c:pt idx="35">
                  <c:v>344.2</c:v>
                </c:pt>
                <c:pt idx="36">
                  <c:v>350.4</c:v>
                </c:pt>
                <c:pt idx="37">
                  <c:v>381.8</c:v>
                </c:pt>
                <c:pt idx="38">
                  <c:v>406.4</c:v>
                </c:pt>
                <c:pt idx="39">
                  <c:v>391.2</c:v>
                </c:pt>
                <c:pt idx="40">
                  <c:v>423</c:v>
                </c:pt>
                <c:pt idx="41">
                  <c:v>438.3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Sheet1!$D$2:$D$43</c:f>
              <c:numCache>
                <c:formatCode>General</c:formatCode>
                <c:ptCount val="42"/>
                <c:pt idx="0">
                  <c:v>138.1</c:v>
                </c:pt>
                <c:pt idx="1">
                  <c:v>140.9</c:v>
                </c:pt>
                <c:pt idx="2">
                  <c:v>161.9</c:v>
                </c:pt>
                <c:pt idx="3">
                  <c:v>182.8</c:v>
                </c:pt>
                <c:pt idx="4">
                  <c:v>209.6</c:v>
                </c:pt>
                <c:pt idx="5">
                  <c:v>236.4</c:v>
                </c:pt>
                <c:pt idx="6">
                  <c:v>224.2</c:v>
                </c:pt>
                <c:pt idx="7">
                  <c:v>212</c:v>
                </c:pt>
                <c:pt idx="8">
                  <c:v>201.9</c:v>
                </c:pt>
                <c:pt idx="9">
                  <c:v>191.8</c:v>
                </c:pt>
                <c:pt idx="10">
                  <c:v>200.2</c:v>
                </c:pt>
                <c:pt idx="11">
                  <c:v>208.6</c:v>
                </c:pt>
                <c:pt idx="12">
                  <c:v>211.2</c:v>
                </c:pt>
                <c:pt idx="13">
                  <c:v>213.8</c:v>
                </c:pt>
                <c:pt idx="14">
                  <c:v>198.8</c:v>
                </c:pt>
                <c:pt idx="15">
                  <c:v>183.9</c:v>
                </c:pt>
                <c:pt idx="16">
                  <c:v>150.9</c:v>
                </c:pt>
                <c:pt idx="17">
                  <c:v>117.9</c:v>
                </c:pt>
                <c:pt idx="18">
                  <c:v>109.2</c:v>
                </c:pt>
                <c:pt idx="19">
                  <c:v>100.5</c:v>
                </c:pt>
                <c:pt idx="20">
                  <c:v>92.4</c:v>
                </c:pt>
                <c:pt idx="21">
                  <c:v>84.4</c:v>
                </c:pt>
                <c:pt idx="22">
                  <c:v>91.9</c:v>
                </c:pt>
                <c:pt idx="23">
                  <c:v>99.3</c:v>
                </c:pt>
                <c:pt idx="24">
                  <c:v>87.1</c:v>
                </c:pt>
                <c:pt idx="25">
                  <c:v>91.5</c:v>
                </c:pt>
                <c:pt idx="26">
                  <c:v>89.7</c:v>
                </c:pt>
                <c:pt idx="27">
                  <c:v>81.099999999999994</c:v>
                </c:pt>
                <c:pt idx="28">
                  <c:v>74.2</c:v>
                </c:pt>
                <c:pt idx="29">
                  <c:v>76.5</c:v>
                </c:pt>
                <c:pt idx="30">
                  <c:v>86.6</c:v>
                </c:pt>
                <c:pt idx="31">
                  <c:v>69.900000000000006</c:v>
                </c:pt>
                <c:pt idx="32">
                  <c:v>63.7</c:v>
                </c:pt>
                <c:pt idx="33">
                  <c:v>69.2</c:v>
                </c:pt>
                <c:pt idx="34">
                  <c:v>77.400000000000006</c:v>
                </c:pt>
                <c:pt idx="35">
                  <c:v>66.900000000000006</c:v>
                </c:pt>
                <c:pt idx="36">
                  <c:v>70.8</c:v>
                </c:pt>
                <c:pt idx="37">
                  <c:v>71.599999999999994</c:v>
                </c:pt>
                <c:pt idx="38">
                  <c:v>74.8</c:v>
                </c:pt>
                <c:pt idx="39">
                  <c:v>72.900000000000006</c:v>
                </c:pt>
                <c:pt idx="40">
                  <c:v>74.900000000000006</c:v>
                </c:pt>
                <c:pt idx="41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293856"/>
        <c:axId val="446294248"/>
      </c:areaChart>
      <c:catAx>
        <c:axId val="44629385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29424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46294248"/>
        <c:scaling>
          <c:orientation val="minMax"/>
          <c:max val="55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293856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14437063498930766"/>
          <c:w val="0.15751295336787566"/>
          <c:h val="0.71082213624395851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295032"/>
        <c:axId val="446295424"/>
      </c:lineChart>
      <c:catAx>
        <c:axId val="44629503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46295424"/>
        <c:crosses val="autoZero"/>
        <c:auto val="1"/>
        <c:lblAlgn val="ctr"/>
        <c:lblOffset val="100"/>
        <c:noMultiLvlLbl val="0"/>
      </c:catAx>
      <c:valAx>
        <c:axId val="44629542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29503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29015544041455E-2"/>
          <c:y val="7.4803149606299218E-2"/>
          <c:w val="0.73543857436458959"/>
          <c:h val="0.824803149606299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341</c:v>
                </c:pt>
                <c:pt idx="11">
                  <c:v>287.60000000000002</c:v>
                </c:pt>
                <c:pt idx="12">
                  <c:v>468.5</c:v>
                </c:pt>
                <c:pt idx="13">
                  <c:v>535.4</c:v>
                </c:pt>
                <c:pt idx="14">
                  <c:v>626.70000000000005</c:v>
                </c:pt>
                <c:pt idx="15">
                  <c:v>336.7</c:v>
                </c:pt>
                <c:pt idx="16">
                  <c:v>519.9</c:v>
                </c:pt>
                <c:pt idx="17">
                  <c:v>448.7</c:v>
                </c:pt>
                <c:pt idx="18">
                  <c:v>520.1</c:v>
                </c:pt>
                <c:pt idx="19">
                  <c:v>461.1</c:v>
                </c:pt>
                <c:pt idx="20">
                  <c:v>610.70000000000005</c:v>
                </c:pt>
                <c:pt idx="21">
                  <c:v>497.6</c:v>
                </c:pt>
                <c:pt idx="22">
                  <c:v>382.1</c:v>
                </c:pt>
                <c:pt idx="23">
                  <c:v>372.6</c:v>
                </c:pt>
                <c:pt idx="24">
                  <c:v>608.9</c:v>
                </c:pt>
                <c:pt idx="25">
                  <c:v>736.9</c:v>
                </c:pt>
                <c:pt idx="26">
                  <c:v>452.3</c:v>
                </c:pt>
                <c:pt idx="27">
                  <c:v>404.4</c:v>
                </c:pt>
                <c:pt idx="28">
                  <c:v>603.5</c:v>
                </c:pt>
                <c:pt idx="29">
                  <c:v>659.6</c:v>
                </c:pt>
                <c:pt idx="30">
                  <c:v>665.3</c:v>
                </c:pt>
                <c:pt idx="31">
                  <c:v>455.7</c:v>
                </c:pt>
                <c:pt idx="32">
                  <c:v>577.70000000000005</c:v>
                </c:pt>
                <c:pt idx="33">
                  <c:v>813.2</c:v>
                </c:pt>
                <c:pt idx="34">
                  <c:v>691</c:v>
                </c:pt>
                <c:pt idx="35">
                  <c:v>571.6</c:v>
                </c:pt>
                <c:pt idx="36">
                  <c:v>744.2</c:v>
                </c:pt>
                <c:pt idx="37">
                  <c:v>787.9</c:v>
                </c:pt>
                <c:pt idx="38">
                  <c:v>603.79999999999995</c:v>
                </c:pt>
                <c:pt idx="39">
                  <c:v>668.1</c:v>
                </c:pt>
                <c:pt idx="40">
                  <c:v>728.7</c:v>
                </c:pt>
                <c:pt idx="41">
                  <c:v>649.29999999999995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7479720"/>
        <c:axId val="447480112"/>
      </c:lineChart>
      <c:catAx>
        <c:axId val="447479720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748011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7480112"/>
        <c:scaling>
          <c:orientation val="minMax"/>
          <c:max val="85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7479720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3090425385647"/>
          <c:y val="6.8897637795275593E-2"/>
          <c:w val="0.7923460081400151"/>
          <c:h val="0.82874015748031493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Sheet1!$A$2:$A$35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Sheet1!$C$2:$C$35</c:f>
              <c:numCache>
                <c:formatCode>General</c:formatCode>
                <c:ptCount val="34"/>
                <c:pt idx="0">
                  <c:v>883.8</c:v>
                </c:pt>
                <c:pt idx="1">
                  <c:v>883.8</c:v>
                </c:pt>
                <c:pt idx="2">
                  <c:v>883.8</c:v>
                </c:pt>
                <c:pt idx="3">
                  <c:v>831.6</c:v>
                </c:pt>
                <c:pt idx="4">
                  <c:v>804.2</c:v>
                </c:pt>
                <c:pt idx="5">
                  <c:v>882.2</c:v>
                </c:pt>
                <c:pt idx="6">
                  <c:v>985.4</c:v>
                </c:pt>
                <c:pt idx="7">
                  <c:v>925.3</c:v>
                </c:pt>
                <c:pt idx="8">
                  <c:v>926.5</c:v>
                </c:pt>
                <c:pt idx="9">
                  <c:v>909</c:v>
                </c:pt>
                <c:pt idx="10">
                  <c:v>948.1</c:v>
                </c:pt>
                <c:pt idx="11">
                  <c:v>993.1</c:v>
                </c:pt>
                <c:pt idx="12">
                  <c:v>1080.3</c:v>
                </c:pt>
                <c:pt idx="13">
                  <c:v>1072.7</c:v>
                </c:pt>
                <c:pt idx="14">
                  <c:v>964.5</c:v>
                </c:pt>
                <c:pt idx="15">
                  <c:v>954.8</c:v>
                </c:pt>
                <c:pt idx="16">
                  <c:v>1014.1</c:v>
                </c:pt>
                <c:pt idx="17">
                  <c:v>1232.5</c:v>
                </c:pt>
                <c:pt idx="18">
                  <c:v>1189.3</c:v>
                </c:pt>
                <c:pt idx="19">
                  <c:v>1156.9000000000001</c:v>
                </c:pt>
                <c:pt idx="20">
                  <c:v>1179.2</c:v>
                </c:pt>
                <c:pt idx="21">
                  <c:v>1303.0999999999999</c:v>
                </c:pt>
                <c:pt idx="22">
                  <c:v>1402</c:v>
                </c:pt>
                <c:pt idx="23">
                  <c:v>1355.1</c:v>
                </c:pt>
                <c:pt idx="24">
                  <c:v>1288.7</c:v>
                </c:pt>
                <c:pt idx="25">
                  <c:v>1304.7</c:v>
                </c:pt>
                <c:pt idx="26">
                  <c:v>1345.6</c:v>
                </c:pt>
                <c:pt idx="27">
                  <c:v>1322.6</c:v>
                </c:pt>
                <c:pt idx="28">
                  <c:v>1288.9000000000001</c:v>
                </c:pt>
                <c:pt idx="29">
                  <c:v>1383</c:v>
                </c:pt>
                <c:pt idx="30">
                  <c:v>1362.9</c:v>
                </c:pt>
                <c:pt idx="31">
                  <c:v>1433.9</c:v>
                </c:pt>
                <c:pt idx="32">
                  <c:v>1469.2</c:v>
                </c:pt>
                <c:pt idx="33">
                  <c:v>1470.3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7480896"/>
        <c:axId val="447481288"/>
      </c:areaChart>
      <c:catAx>
        <c:axId val="4474808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7481288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47481288"/>
        <c:scaling>
          <c:orientation val="minMax"/>
          <c:max val="17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7480896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616709084461717E-2"/>
          <c:y val="4.8623827800419427E-2"/>
          <c:w val="0.87725631768953072"/>
          <c:h val="0.73106060606060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(31.3)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283899.99999999994</c:v>
                </c:pt>
                <c:pt idx="6">
                  <c:v>289800</c:v>
                </c:pt>
                <c:pt idx="7">
                  <c:v>296300</c:v>
                </c:pt>
                <c:pt idx="8">
                  <c:v>285300</c:v>
                </c:pt>
                <c:pt idx="9">
                  <c:v>275824.12191581842</c:v>
                </c:pt>
                <c:pt idx="10">
                  <c:v>273205.6857631444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(31.3)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7482072"/>
        <c:axId val="447482464"/>
      </c:barChart>
      <c:catAx>
        <c:axId val="447482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7482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7482464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748207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84659090909090906"/>
          <c:w val="0.89169675090252709"/>
          <c:h val="0.1515151515151515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107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5701416"/>
        <c:axId val="255800104"/>
      </c:lineChart>
      <c:catAx>
        <c:axId val="255701416"/>
        <c:scaling>
          <c:orientation val="minMax"/>
        </c:scaling>
        <c:delete val="1"/>
        <c:axPos val="b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55800104"/>
        <c:crosses val="autoZero"/>
        <c:auto val="1"/>
        <c:lblAlgn val="ctr"/>
        <c:lblOffset val="100"/>
        <c:noMultiLvlLbl val="0"/>
      </c:catAx>
      <c:valAx>
        <c:axId val="255800104"/>
        <c:scaling>
          <c:orientation val="minMax"/>
          <c:max val="34"/>
        </c:scaling>
        <c:delete val="0"/>
        <c:axPos val="l"/>
        <c:majorGridlines>
          <c:spPr>
            <a:ln w="11206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80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55701416"/>
        <c:crosses val="autoZero"/>
        <c:crossBetween val="midCat"/>
        <c:majorUnit val="2"/>
      </c:valAx>
      <c:spPr>
        <a:noFill/>
        <a:ln w="11206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989966555183951E-2"/>
          <c:y val="4.4642857142857144E-2"/>
          <c:w val="0.8929765886287625"/>
          <c:h val="0.719642857142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61892</c:v>
                </c:pt>
                <c:pt idx="1">
                  <c:v>70309</c:v>
                </c:pt>
                <c:pt idx="2">
                  <c:v>77315</c:v>
                </c:pt>
                <c:pt idx="3">
                  <c:v>73955</c:v>
                </c:pt>
                <c:pt idx="4">
                  <c:v>71882</c:v>
                </c:pt>
                <c:pt idx="5">
                  <c:v>74016</c:v>
                </c:pt>
                <c:pt idx="6">
                  <c:v>74130</c:v>
                </c:pt>
                <c:pt idx="7">
                  <c:v>98281</c:v>
                </c:pt>
                <c:pt idx="8">
                  <c:v>98165</c:v>
                </c:pt>
                <c:pt idx="9">
                  <c:v>88253</c:v>
                </c:pt>
                <c:pt idx="10">
                  <c:v>86620</c:v>
                </c:pt>
                <c:pt idx="11">
                  <c:v>84977</c:v>
                </c:pt>
                <c:pt idx="12">
                  <c:v>81490</c:v>
                </c:pt>
                <c:pt idx="13">
                  <c:v>74327</c:v>
                </c:pt>
                <c:pt idx="14">
                  <c:v>71725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15714</c:v>
                </c:pt>
                <c:pt idx="1">
                  <c:v>12971</c:v>
                </c:pt>
                <c:pt idx="2">
                  <c:v>16214</c:v>
                </c:pt>
                <c:pt idx="3">
                  <c:v>18683</c:v>
                </c:pt>
                <c:pt idx="4">
                  <c:v>22717</c:v>
                </c:pt>
                <c:pt idx="5">
                  <c:v>26887</c:v>
                </c:pt>
                <c:pt idx="6">
                  <c:v>33765</c:v>
                </c:pt>
                <c:pt idx="7">
                  <c:v>45443</c:v>
                </c:pt>
                <c:pt idx="8">
                  <c:v>46333</c:v>
                </c:pt>
                <c:pt idx="9">
                  <c:v>39288</c:v>
                </c:pt>
                <c:pt idx="10">
                  <c:v>42532</c:v>
                </c:pt>
                <c:pt idx="11">
                  <c:v>40904</c:v>
                </c:pt>
                <c:pt idx="12">
                  <c:v>36314</c:v>
                </c:pt>
                <c:pt idx="13">
                  <c:v>36895</c:v>
                </c:pt>
                <c:pt idx="14">
                  <c:v>34121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29429</c:v>
                </c:pt>
                <c:pt idx="1">
                  <c:v>28476</c:v>
                </c:pt>
                <c:pt idx="2">
                  <c:v>30011</c:v>
                </c:pt>
                <c:pt idx="3">
                  <c:v>27315</c:v>
                </c:pt>
                <c:pt idx="4">
                  <c:v>26675</c:v>
                </c:pt>
                <c:pt idx="5">
                  <c:v>24931</c:v>
                </c:pt>
                <c:pt idx="6">
                  <c:v>25014</c:v>
                </c:pt>
                <c:pt idx="7">
                  <c:v>26506</c:v>
                </c:pt>
                <c:pt idx="8">
                  <c:v>29044</c:v>
                </c:pt>
                <c:pt idx="9">
                  <c:v>25967</c:v>
                </c:pt>
                <c:pt idx="10">
                  <c:v>25728</c:v>
                </c:pt>
                <c:pt idx="11">
                  <c:v>26828</c:v>
                </c:pt>
                <c:pt idx="12">
                  <c:v>26859</c:v>
                </c:pt>
                <c:pt idx="13">
                  <c:v>25695</c:v>
                </c:pt>
                <c:pt idx="14">
                  <c:v>25194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Sheet1!$E$2:$E$16</c:f>
              <c:numCache>
                <c:formatCode>#,##0</c:formatCode>
                <c:ptCount val="15"/>
                <c:pt idx="0">
                  <c:v>19704</c:v>
                </c:pt>
                <c:pt idx="1">
                  <c:v>21772</c:v>
                </c:pt>
                <c:pt idx="2">
                  <c:v>25587</c:v>
                </c:pt>
                <c:pt idx="3">
                  <c:v>30978</c:v>
                </c:pt>
                <c:pt idx="4">
                  <c:v>36452</c:v>
                </c:pt>
                <c:pt idx="5">
                  <c:v>45165</c:v>
                </c:pt>
                <c:pt idx="6">
                  <c:v>61533</c:v>
                </c:pt>
                <c:pt idx="7">
                  <c:v>80359</c:v>
                </c:pt>
                <c:pt idx="8">
                  <c:v>86105</c:v>
                </c:pt>
                <c:pt idx="9">
                  <c:v>96037</c:v>
                </c:pt>
                <c:pt idx="10">
                  <c:v>112565</c:v>
                </c:pt>
                <c:pt idx="11">
                  <c:v>124325</c:v>
                </c:pt>
                <c:pt idx="12">
                  <c:v>110977</c:v>
                </c:pt>
                <c:pt idx="13">
                  <c:v>112147</c:v>
                </c:pt>
                <c:pt idx="14">
                  <c:v>101226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 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Sheet1!$F$2:$F$16</c:f>
              <c:numCache>
                <c:formatCode>#,##0</c:formatCode>
                <c:ptCount val="15"/>
                <c:pt idx="0">
                  <c:v>4672</c:v>
                </c:pt>
                <c:pt idx="1">
                  <c:v>5018</c:v>
                </c:pt>
                <c:pt idx="2">
                  <c:v>4461</c:v>
                </c:pt>
                <c:pt idx="3">
                  <c:v>5354</c:v>
                </c:pt>
                <c:pt idx="4">
                  <c:v>2941</c:v>
                </c:pt>
                <c:pt idx="5">
                  <c:v>4951</c:v>
                </c:pt>
                <c:pt idx="6">
                  <c:v>6842</c:v>
                </c:pt>
                <c:pt idx="7">
                  <c:v>8197</c:v>
                </c:pt>
                <c:pt idx="8">
                  <c:v>9439</c:v>
                </c:pt>
                <c:pt idx="9">
                  <c:v>8258</c:v>
                </c:pt>
                <c:pt idx="10">
                  <c:v>8844</c:v>
                </c:pt>
                <c:pt idx="11">
                  <c:v>8860</c:v>
                </c:pt>
                <c:pt idx="12">
                  <c:v>8262</c:v>
                </c:pt>
                <c:pt idx="13">
                  <c:v>7221</c:v>
                </c:pt>
                <c:pt idx="14">
                  <c:v>8185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6762</c:v>
                </c:pt>
                <c:pt idx="1">
                  <c:v>6454</c:v>
                </c:pt>
                <c:pt idx="2">
                  <c:v>8516</c:v>
                </c:pt>
                <c:pt idx="3">
                  <c:v>9172</c:v>
                </c:pt>
                <c:pt idx="4">
                  <c:v>13283</c:v>
                </c:pt>
                <c:pt idx="5">
                  <c:v>12934</c:v>
                </c:pt>
                <c:pt idx="6">
                  <c:v>17517</c:v>
                </c:pt>
                <c:pt idx="7">
                  <c:v>25218</c:v>
                </c:pt>
                <c:pt idx="8">
                  <c:v>28261</c:v>
                </c:pt>
                <c:pt idx="9">
                  <c:v>26882</c:v>
                </c:pt>
                <c:pt idx="10">
                  <c:v>28183</c:v>
                </c:pt>
                <c:pt idx="11">
                  <c:v>40734</c:v>
                </c:pt>
                <c:pt idx="12">
                  <c:v>36001</c:v>
                </c:pt>
                <c:pt idx="13">
                  <c:v>31042</c:v>
                </c:pt>
                <c:pt idx="14">
                  <c:v>32692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186008"/>
        <c:axId val="448186400"/>
      </c:barChart>
      <c:catAx>
        <c:axId val="448186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1864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186400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186008"/>
        <c:crosses val="autoZero"/>
        <c:crossBetween val="between"/>
        <c:majorUnit val="10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2530657748049056E-2"/>
          <c:y val="0.84285714285714286"/>
          <c:w val="0.89520624303232998"/>
          <c:h val="0.158928571428571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760312151616496E-2"/>
          <c:y val="4.642857142857143E-2"/>
          <c:w val="0.68561872909698995"/>
          <c:h val="0.876785714285714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ja Pohjois-Amerikka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91321</c:v>
                </c:pt>
                <c:pt idx="1">
                  <c:v>98785</c:v>
                </c:pt>
                <c:pt idx="2">
                  <c:v>107326</c:v>
                </c:pt>
                <c:pt idx="3">
                  <c:v>101270</c:v>
                </c:pt>
                <c:pt idx="4">
                  <c:v>98557</c:v>
                </c:pt>
                <c:pt idx="5">
                  <c:v>98947</c:v>
                </c:pt>
                <c:pt idx="6">
                  <c:v>99144</c:v>
                </c:pt>
                <c:pt idx="7">
                  <c:v>124787</c:v>
                </c:pt>
                <c:pt idx="8">
                  <c:v>127209</c:v>
                </c:pt>
                <c:pt idx="9">
                  <c:v>114220</c:v>
                </c:pt>
                <c:pt idx="10">
                  <c:v>112348</c:v>
                </c:pt>
                <c:pt idx="11">
                  <c:v>112542</c:v>
                </c:pt>
                <c:pt idx="12">
                  <c:v>110444</c:v>
                </c:pt>
                <c:pt idx="13">
                  <c:v>100022</c:v>
                </c:pt>
                <c:pt idx="14">
                  <c:v>96919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Aasia, Oseania, Keski- ja Itä-Eurooppa sekä Latinalainen Amerikka </c:v>
                </c:pt>
              </c:strCache>
            </c:strRef>
          </c:tx>
          <c:spPr>
            <a:solidFill>
              <a:srgbClr val="FF99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42180</c:v>
                </c:pt>
                <c:pt idx="1">
                  <c:v>41197</c:v>
                </c:pt>
                <c:pt idx="2">
                  <c:v>50317</c:v>
                </c:pt>
                <c:pt idx="3">
                  <c:v>58833</c:v>
                </c:pt>
                <c:pt idx="4">
                  <c:v>72452</c:v>
                </c:pt>
                <c:pt idx="5">
                  <c:v>84986</c:v>
                </c:pt>
                <c:pt idx="6">
                  <c:v>112815</c:v>
                </c:pt>
                <c:pt idx="7">
                  <c:v>151020</c:v>
                </c:pt>
                <c:pt idx="8">
                  <c:v>160699</c:v>
                </c:pt>
                <c:pt idx="9">
                  <c:v>162207</c:v>
                </c:pt>
                <c:pt idx="10">
                  <c:v>183280</c:v>
                </c:pt>
                <c:pt idx="11">
                  <c:v>205801</c:v>
                </c:pt>
                <c:pt idx="12">
                  <c:v>184690</c:v>
                </c:pt>
                <c:pt idx="13">
                  <c:v>180084</c:v>
                </c:pt>
                <c:pt idx="14">
                  <c:v>168039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Afrikka ja Lähi-itä 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4672</c:v>
                </c:pt>
                <c:pt idx="1">
                  <c:v>5018</c:v>
                </c:pt>
                <c:pt idx="2">
                  <c:v>4461</c:v>
                </c:pt>
                <c:pt idx="3">
                  <c:v>5354</c:v>
                </c:pt>
                <c:pt idx="4">
                  <c:v>2941</c:v>
                </c:pt>
                <c:pt idx="5">
                  <c:v>4951</c:v>
                </c:pt>
                <c:pt idx="6">
                  <c:v>6842</c:v>
                </c:pt>
                <c:pt idx="7">
                  <c:v>8197</c:v>
                </c:pt>
                <c:pt idx="8">
                  <c:v>9439</c:v>
                </c:pt>
                <c:pt idx="9">
                  <c:v>8258</c:v>
                </c:pt>
                <c:pt idx="10">
                  <c:v>8844</c:v>
                </c:pt>
                <c:pt idx="11">
                  <c:v>8762</c:v>
                </c:pt>
                <c:pt idx="12">
                  <c:v>7833</c:v>
                </c:pt>
                <c:pt idx="13">
                  <c:v>7221</c:v>
                </c:pt>
                <c:pt idx="14">
                  <c:v>8185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187184"/>
        <c:axId val="448187576"/>
      </c:barChart>
      <c:catAx>
        <c:axId val="44818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187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187576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187184"/>
        <c:crosses val="autoZero"/>
        <c:crossBetween val="between"/>
        <c:majorUnit val="20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70680044593088"/>
          <c:y val="5.1785714285714289E-2"/>
          <c:w val="0.2129319955406912"/>
          <c:h val="0.8785714285714285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8303249097472"/>
          <c:y val="5.232558139534884E-2"/>
          <c:w val="0.8868832731648616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62800.000000000007</c:v>
                </c:pt>
                <c:pt idx="1">
                  <c:v>62599.999999999993</c:v>
                </c:pt>
                <c:pt idx="2">
                  <c:v>59200</c:v>
                </c:pt>
                <c:pt idx="3">
                  <c:v>57200</c:v>
                </c:pt>
                <c:pt idx="4">
                  <c:v>57700</c:v>
                </c:pt>
                <c:pt idx="5">
                  <c:v>59900</c:v>
                </c:pt>
                <c:pt idx="6">
                  <c:v>59199.999999999993</c:v>
                </c:pt>
                <c:pt idx="7">
                  <c:v>60400</c:v>
                </c:pt>
                <c:pt idx="8">
                  <c:v>60900</c:v>
                </c:pt>
                <c:pt idx="9">
                  <c:v>54800.000000000007</c:v>
                </c:pt>
                <c:pt idx="10">
                  <c:v>51199.999999999993</c:v>
                </c:pt>
                <c:pt idx="11">
                  <c:v>47500</c:v>
                </c:pt>
                <c:pt idx="12">
                  <c:v>48800</c:v>
                </c:pt>
                <c:pt idx="13">
                  <c:v>43200</c:v>
                </c:pt>
                <c:pt idx="14">
                  <c:v>42328.919847161204</c:v>
                </c:pt>
                <c:pt idx="15">
                  <c:v>41677.889503730126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Sheet1!$C$2:$C$17</c:f>
              <c:numCache>
                <c:formatCode>#,##0</c:formatCode>
                <c:ptCount val="16"/>
                <c:pt idx="0">
                  <c:v>54659</c:v>
                </c:pt>
                <c:pt idx="1">
                  <c:v>49589</c:v>
                </c:pt>
                <c:pt idx="2">
                  <c:v>52521</c:v>
                </c:pt>
                <c:pt idx="3">
                  <c:v>59919</c:v>
                </c:pt>
                <c:pt idx="4">
                  <c:v>69050</c:v>
                </c:pt>
                <c:pt idx="5">
                  <c:v>75936</c:v>
                </c:pt>
                <c:pt idx="6">
                  <c:v>92573</c:v>
                </c:pt>
                <c:pt idx="7">
                  <c:v>137201</c:v>
                </c:pt>
                <c:pt idx="8">
                  <c:v>144312</c:v>
                </c:pt>
                <c:pt idx="9">
                  <c:v>142257</c:v>
                </c:pt>
                <c:pt idx="10">
                  <c:v>157319</c:v>
                </c:pt>
                <c:pt idx="11">
                  <c:v>172596</c:v>
                </c:pt>
                <c:pt idx="12">
                  <c:v>138590</c:v>
                </c:pt>
                <c:pt idx="13">
                  <c:v>124638</c:v>
                </c:pt>
                <c:pt idx="14">
                  <c:v>113997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188360"/>
        <c:axId val="448188752"/>
      </c:barChart>
      <c:catAx>
        <c:axId val="448188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188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188752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188360"/>
        <c:crosses val="autoZero"/>
        <c:crossBetween val="between"/>
        <c:majorUnit val="20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1287605294825514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41694537346705E-2"/>
          <c:y val="4.6816479400749067E-2"/>
          <c:w val="0.9041248606465998"/>
          <c:h val="0.70599250936329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13772</c:v>
                </c:pt>
                <c:pt idx="1">
                  <c:v>12101</c:v>
                </c:pt>
                <c:pt idx="2">
                  <c:v>11140</c:v>
                </c:pt>
                <c:pt idx="3">
                  <c:v>11396</c:v>
                </c:pt>
                <c:pt idx="4">
                  <c:v>11023</c:v>
                </c:pt>
                <c:pt idx="5">
                  <c:v>11385</c:v>
                </c:pt>
                <c:pt idx="6">
                  <c:v>11177</c:v>
                </c:pt>
                <c:pt idx="7">
                  <c:v>28649</c:v>
                </c:pt>
                <c:pt idx="8">
                  <c:v>28352</c:v>
                </c:pt>
                <c:pt idx="9">
                  <c:v>25591</c:v>
                </c:pt>
                <c:pt idx="10">
                  <c:v>24606</c:v>
                </c:pt>
                <c:pt idx="11">
                  <c:v>23624</c:v>
                </c:pt>
                <c:pt idx="12">
                  <c:v>17071</c:v>
                </c:pt>
                <c:pt idx="13">
                  <c:v>12864</c:v>
                </c:pt>
                <c:pt idx="14">
                  <c:v>13140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10355</c:v>
                </c:pt>
                <c:pt idx="1">
                  <c:v>8029</c:v>
                </c:pt>
                <c:pt idx="2">
                  <c:v>9150</c:v>
                </c:pt>
                <c:pt idx="3">
                  <c:v>11736</c:v>
                </c:pt>
                <c:pt idx="4">
                  <c:v>14634</c:v>
                </c:pt>
                <c:pt idx="5">
                  <c:v>16452</c:v>
                </c:pt>
                <c:pt idx="6">
                  <c:v>19128</c:v>
                </c:pt>
                <c:pt idx="7">
                  <c:v>21681</c:v>
                </c:pt>
                <c:pt idx="8">
                  <c:v>23708</c:v>
                </c:pt>
                <c:pt idx="9">
                  <c:v>18796</c:v>
                </c:pt>
                <c:pt idx="10">
                  <c:v>20214</c:v>
                </c:pt>
                <c:pt idx="11">
                  <c:v>18078</c:v>
                </c:pt>
                <c:pt idx="12">
                  <c:v>14521</c:v>
                </c:pt>
                <c:pt idx="13">
                  <c:v>14268</c:v>
                </c:pt>
                <c:pt idx="14">
                  <c:v>14508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11631</c:v>
                </c:pt>
                <c:pt idx="1">
                  <c:v>10038</c:v>
                </c:pt>
                <c:pt idx="2">
                  <c:v>10235</c:v>
                </c:pt>
                <c:pt idx="3">
                  <c:v>9665</c:v>
                </c:pt>
                <c:pt idx="4">
                  <c:v>9211</c:v>
                </c:pt>
                <c:pt idx="5">
                  <c:v>7575</c:v>
                </c:pt>
                <c:pt idx="6">
                  <c:v>5966</c:v>
                </c:pt>
                <c:pt idx="7">
                  <c:v>6302</c:v>
                </c:pt>
                <c:pt idx="8">
                  <c:v>9605</c:v>
                </c:pt>
                <c:pt idx="9">
                  <c:v>8636</c:v>
                </c:pt>
                <c:pt idx="10">
                  <c:v>8805</c:v>
                </c:pt>
                <c:pt idx="11">
                  <c:v>9355</c:v>
                </c:pt>
                <c:pt idx="12">
                  <c:v>8040</c:v>
                </c:pt>
                <c:pt idx="13">
                  <c:v>7373</c:v>
                </c:pt>
                <c:pt idx="14">
                  <c:v>6321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Sheet1!$E$2:$E$16</c:f>
              <c:numCache>
                <c:formatCode>#,##0</c:formatCode>
                <c:ptCount val="15"/>
                <c:pt idx="0">
                  <c:v>12920</c:v>
                </c:pt>
                <c:pt idx="1">
                  <c:v>13980</c:v>
                </c:pt>
                <c:pt idx="2">
                  <c:v>16449</c:v>
                </c:pt>
                <c:pt idx="3">
                  <c:v>20690</c:v>
                </c:pt>
                <c:pt idx="4">
                  <c:v>23953</c:v>
                </c:pt>
                <c:pt idx="5">
                  <c:v>29414</c:v>
                </c:pt>
                <c:pt idx="6">
                  <c:v>42193</c:v>
                </c:pt>
                <c:pt idx="7">
                  <c:v>56233</c:v>
                </c:pt>
                <c:pt idx="8">
                  <c:v>55776</c:v>
                </c:pt>
                <c:pt idx="9">
                  <c:v>64529</c:v>
                </c:pt>
                <c:pt idx="10">
                  <c:v>77986</c:v>
                </c:pt>
                <c:pt idx="11">
                  <c:v>83955</c:v>
                </c:pt>
                <c:pt idx="12">
                  <c:v>69544</c:v>
                </c:pt>
                <c:pt idx="13">
                  <c:v>67786</c:v>
                </c:pt>
                <c:pt idx="14">
                  <c:v>55394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Sheet1!$F$2:$F$16</c:f>
              <c:numCache>
                <c:formatCode>#,##0</c:formatCode>
                <c:ptCount val="15"/>
                <c:pt idx="0">
                  <c:v>1162</c:v>
                </c:pt>
                <c:pt idx="1">
                  <c:v>1123</c:v>
                </c:pt>
                <c:pt idx="2">
                  <c:v>1352</c:v>
                </c:pt>
                <c:pt idx="3">
                  <c:v>1353</c:v>
                </c:pt>
                <c:pt idx="4">
                  <c:v>515</c:v>
                </c:pt>
                <c:pt idx="5">
                  <c:v>2139</c:v>
                </c:pt>
                <c:pt idx="6">
                  <c:v>1583</c:v>
                </c:pt>
                <c:pt idx="7">
                  <c:v>4522</c:v>
                </c:pt>
                <c:pt idx="8">
                  <c:v>5170</c:v>
                </c:pt>
                <c:pt idx="9">
                  <c:v>4068</c:v>
                </c:pt>
                <c:pt idx="10">
                  <c:v>4581</c:v>
                </c:pt>
                <c:pt idx="11">
                  <c:v>4334</c:v>
                </c:pt>
                <c:pt idx="12">
                  <c:v>3104</c:v>
                </c:pt>
                <c:pt idx="13">
                  <c:v>1721</c:v>
                </c:pt>
                <c:pt idx="14">
                  <c:v>2177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4819</c:v>
                </c:pt>
                <c:pt idx="1">
                  <c:v>4318</c:v>
                </c:pt>
                <c:pt idx="2">
                  <c:v>4195</c:v>
                </c:pt>
                <c:pt idx="3">
                  <c:v>5079</c:v>
                </c:pt>
                <c:pt idx="4">
                  <c:v>9714</c:v>
                </c:pt>
                <c:pt idx="5">
                  <c:v>8971</c:v>
                </c:pt>
                <c:pt idx="6">
                  <c:v>12526</c:v>
                </c:pt>
                <c:pt idx="7">
                  <c:v>19815</c:v>
                </c:pt>
                <c:pt idx="8">
                  <c:v>21701</c:v>
                </c:pt>
                <c:pt idx="9">
                  <c:v>20638</c:v>
                </c:pt>
                <c:pt idx="10">
                  <c:v>21127</c:v>
                </c:pt>
                <c:pt idx="11">
                  <c:v>33250</c:v>
                </c:pt>
                <c:pt idx="12">
                  <c:v>26310</c:v>
                </c:pt>
                <c:pt idx="13">
                  <c:v>20626</c:v>
                </c:pt>
                <c:pt idx="14">
                  <c:v>22457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189536"/>
        <c:axId val="448366232"/>
      </c:barChart>
      <c:catAx>
        <c:axId val="44818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3662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366232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189536"/>
        <c:crosses val="autoZero"/>
        <c:crossBetween val="between"/>
        <c:majorUnit val="10000"/>
        <c:minorUnit val="5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807134894091416E-2"/>
          <c:y val="0.83520599250936334"/>
          <c:w val="0.89520624303232998"/>
          <c:h val="0.166666666666666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08303249097472"/>
          <c:y val="5.232558139534884E-2"/>
          <c:w val="0.8868832731648616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130299.99999999999</c:v>
                </c:pt>
                <c:pt idx="1">
                  <c:v>136600</c:v>
                </c:pt>
                <c:pt idx="2">
                  <c:v>135300</c:v>
                </c:pt>
                <c:pt idx="3">
                  <c:v>132900</c:v>
                </c:pt>
                <c:pt idx="4">
                  <c:v>128399.99999999997</c:v>
                </c:pt>
                <c:pt idx="5">
                  <c:v>132599.99999999997</c:v>
                </c:pt>
                <c:pt idx="6">
                  <c:v>137700.00000000003</c:v>
                </c:pt>
                <c:pt idx="7">
                  <c:v>144299.99999999997</c:v>
                </c:pt>
                <c:pt idx="8">
                  <c:v>150100</c:v>
                </c:pt>
                <c:pt idx="9">
                  <c:v>133200</c:v>
                </c:pt>
                <c:pt idx="10">
                  <c:v>123299.99999999999</c:v>
                </c:pt>
                <c:pt idx="11">
                  <c:v>127100</c:v>
                </c:pt>
                <c:pt idx="12">
                  <c:v>130500</c:v>
                </c:pt>
                <c:pt idx="13">
                  <c:v>125500</c:v>
                </c:pt>
                <c:pt idx="14">
                  <c:v>118942.03659618927</c:v>
                </c:pt>
                <c:pt idx="15">
                  <c:v>117843.00355604221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Sheet1!$C$2:$C$17</c:f>
              <c:numCache>
                <c:formatCode>#,##0</c:formatCode>
                <c:ptCount val="16"/>
                <c:pt idx="0">
                  <c:v>62536</c:v>
                </c:pt>
                <c:pt idx="1">
                  <c:v>67635</c:v>
                </c:pt>
                <c:pt idx="2">
                  <c:v>77288</c:v>
                </c:pt>
                <c:pt idx="3">
                  <c:v>74332</c:v>
                </c:pt>
                <c:pt idx="4">
                  <c:v>70753.3</c:v>
                </c:pt>
                <c:pt idx="5">
                  <c:v>74035</c:v>
                </c:pt>
                <c:pt idx="6">
                  <c:v>87144</c:v>
                </c:pt>
                <c:pt idx="7">
                  <c:v>101024</c:v>
                </c:pt>
                <c:pt idx="8">
                  <c:v>105301</c:v>
                </c:pt>
                <c:pt idx="9">
                  <c:v>99061</c:v>
                </c:pt>
                <c:pt idx="10">
                  <c:v>100718</c:v>
                </c:pt>
                <c:pt idx="11">
                  <c:v>106789</c:v>
                </c:pt>
                <c:pt idx="12">
                  <c:v>113027</c:v>
                </c:pt>
                <c:pt idx="13">
                  <c:v>117471</c:v>
                </c:pt>
                <c:pt idx="14">
                  <c:v>118707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367016"/>
        <c:axId val="448367408"/>
      </c:barChart>
      <c:catAx>
        <c:axId val="448367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367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367408"/>
        <c:scaling>
          <c:orientation val="minMax"/>
          <c:max val="160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367016"/>
        <c:crosses val="autoZero"/>
        <c:crossBetween val="between"/>
        <c:majorUnit val="10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3.1287605294825514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41694537346705E-2"/>
          <c:y val="4.6816479400749067E-2"/>
          <c:w val="0.9041248606465998"/>
          <c:h val="0.705992509363295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33350</c:v>
                </c:pt>
                <c:pt idx="1">
                  <c:v>37443</c:v>
                </c:pt>
                <c:pt idx="2">
                  <c:v>43553</c:v>
                </c:pt>
                <c:pt idx="3">
                  <c:v>41226</c:v>
                </c:pt>
                <c:pt idx="4">
                  <c:v>38168</c:v>
                </c:pt>
                <c:pt idx="5">
                  <c:v>37634</c:v>
                </c:pt>
                <c:pt idx="6">
                  <c:v>43035</c:v>
                </c:pt>
                <c:pt idx="7">
                  <c:v>47355</c:v>
                </c:pt>
                <c:pt idx="8">
                  <c:v>46361</c:v>
                </c:pt>
                <c:pt idx="9">
                  <c:v>42325</c:v>
                </c:pt>
                <c:pt idx="10">
                  <c:v>41359</c:v>
                </c:pt>
                <c:pt idx="11">
                  <c:v>40844</c:v>
                </c:pt>
                <c:pt idx="12">
                  <c:v>41821</c:v>
                </c:pt>
                <c:pt idx="13">
                  <c:v>41637</c:v>
                </c:pt>
                <c:pt idx="14">
                  <c:v>40247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3160</c:v>
                </c:pt>
                <c:pt idx="1">
                  <c:v>2638</c:v>
                </c:pt>
                <c:pt idx="2">
                  <c:v>3845</c:v>
                </c:pt>
                <c:pt idx="3">
                  <c:v>3488</c:v>
                </c:pt>
                <c:pt idx="4">
                  <c:v>3864</c:v>
                </c:pt>
                <c:pt idx="5">
                  <c:v>4306</c:v>
                </c:pt>
                <c:pt idx="6">
                  <c:v>5644</c:v>
                </c:pt>
                <c:pt idx="7">
                  <c:v>9888</c:v>
                </c:pt>
                <c:pt idx="8">
                  <c:v>8968</c:v>
                </c:pt>
                <c:pt idx="9">
                  <c:v>8480</c:v>
                </c:pt>
                <c:pt idx="10">
                  <c:v>9769</c:v>
                </c:pt>
                <c:pt idx="11">
                  <c:v>9491</c:v>
                </c:pt>
                <c:pt idx="12">
                  <c:v>10352</c:v>
                </c:pt>
                <c:pt idx="13">
                  <c:v>11605</c:v>
                </c:pt>
                <c:pt idx="14">
                  <c:v>11656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15662</c:v>
                </c:pt>
                <c:pt idx="1">
                  <c:v>16011</c:v>
                </c:pt>
                <c:pt idx="2">
                  <c:v>15592</c:v>
                </c:pt>
                <c:pt idx="3">
                  <c:v>13706</c:v>
                </c:pt>
                <c:pt idx="4">
                  <c:v>13332</c:v>
                </c:pt>
                <c:pt idx="5">
                  <c:v>13730</c:v>
                </c:pt>
                <c:pt idx="6">
                  <c:v>15302</c:v>
                </c:pt>
                <c:pt idx="7">
                  <c:v>16014</c:v>
                </c:pt>
                <c:pt idx="8">
                  <c:v>15855</c:v>
                </c:pt>
                <c:pt idx="9">
                  <c:v>14294</c:v>
                </c:pt>
                <c:pt idx="10">
                  <c:v>13663</c:v>
                </c:pt>
                <c:pt idx="11">
                  <c:v>14261</c:v>
                </c:pt>
                <c:pt idx="12">
                  <c:v>15218</c:v>
                </c:pt>
                <c:pt idx="13">
                  <c:v>15014</c:v>
                </c:pt>
                <c:pt idx="14">
                  <c:v>15424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Sheet1!$E$2:$E$16</c:f>
              <c:numCache>
                <c:formatCode>#,##0</c:formatCode>
                <c:ptCount val="15"/>
                <c:pt idx="0">
                  <c:v>5363</c:v>
                </c:pt>
                <c:pt idx="1">
                  <c:v>6240</c:v>
                </c:pt>
                <c:pt idx="2">
                  <c:v>7581</c:v>
                </c:pt>
                <c:pt idx="3">
                  <c:v>8487</c:v>
                </c:pt>
                <c:pt idx="4">
                  <c:v>10082</c:v>
                </c:pt>
                <c:pt idx="5">
                  <c:v>12522</c:v>
                </c:pt>
                <c:pt idx="6">
                  <c:v>15978</c:v>
                </c:pt>
                <c:pt idx="7">
                  <c:v>19506</c:v>
                </c:pt>
                <c:pt idx="8">
                  <c:v>24539</c:v>
                </c:pt>
                <c:pt idx="9">
                  <c:v>24686</c:v>
                </c:pt>
                <c:pt idx="10">
                  <c:v>26055</c:v>
                </c:pt>
                <c:pt idx="11">
                  <c:v>31835</c:v>
                </c:pt>
                <c:pt idx="12">
                  <c:v>33743</c:v>
                </c:pt>
                <c:pt idx="13">
                  <c:v>36581</c:v>
                </c:pt>
                <c:pt idx="14">
                  <c:v>38529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Sheet1!$F$2:$F$16</c:f>
              <c:numCache>
                <c:formatCode>#,##0</c:formatCode>
                <c:ptCount val="15"/>
                <c:pt idx="0">
                  <c:v>3339</c:v>
                </c:pt>
                <c:pt idx="1">
                  <c:v>3624</c:v>
                </c:pt>
                <c:pt idx="2">
                  <c:v>2930</c:v>
                </c:pt>
                <c:pt idx="3">
                  <c:v>3792</c:v>
                </c:pt>
                <c:pt idx="4">
                  <c:v>2199</c:v>
                </c:pt>
                <c:pt idx="5">
                  <c:v>2651</c:v>
                </c:pt>
                <c:pt idx="6">
                  <c:v>3021</c:v>
                </c:pt>
                <c:pt idx="7">
                  <c:v>3461</c:v>
                </c:pt>
                <c:pt idx="8">
                  <c:v>4004</c:v>
                </c:pt>
                <c:pt idx="9">
                  <c:v>3907</c:v>
                </c:pt>
                <c:pt idx="10">
                  <c:v>3986</c:v>
                </c:pt>
                <c:pt idx="11">
                  <c:v>4196</c:v>
                </c:pt>
                <c:pt idx="12">
                  <c:v>4471</c:v>
                </c:pt>
                <c:pt idx="13">
                  <c:v>5212</c:v>
                </c:pt>
                <c:pt idx="14">
                  <c:v>5675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1662</c:v>
                </c:pt>
                <c:pt idx="1">
                  <c:v>1679</c:v>
                </c:pt>
                <c:pt idx="2">
                  <c:v>3787</c:v>
                </c:pt>
                <c:pt idx="3">
                  <c:v>3633</c:v>
                </c:pt>
                <c:pt idx="4">
                  <c:v>3108</c:v>
                </c:pt>
                <c:pt idx="5">
                  <c:v>3192</c:v>
                </c:pt>
                <c:pt idx="6">
                  <c:v>4164</c:v>
                </c:pt>
                <c:pt idx="7">
                  <c:v>4800</c:v>
                </c:pt>
                <c:pt idx="8">
                  <c:v>5576</c:v>
                </c:pt>
                <c:pt idx="9">
                  <c:v>5369</c:v>
                </c:pt>
                <c:pt idx="10">
                  <c:v>5885</c:v>
                </c:pt>
                <c:pt idx="11">
                  <c:v>6162</c:v>
                </c:pt>
                <c:pt idx="12">
                  <c:v>6970</c:v>
                </c:pt>
                <c:pt idx="13">
                  <c:v>7422</c:v>
                </c:pt>
                <c:pt idx="14">
                  <c:v>7179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368192"/>
        <c:axId val="448368584"/>
      </c:barChart>
      <c:catAx>
        <c:axId val="4483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368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368584"/>
        <c:scaling>
          <c:orientation val="minMax"/>
          <c:max val="50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36819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807134894091416E-2"/>
          <c:y val="0.83520599250936334"/>
          <c:w val="0.89520624303232998"/>
          <c:h val="0.16666666666666666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2707581227443E-2"/>
          <c:y val="5.232558139534884E-2"/>
          <c:w val="0.89651022864019259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17599.999999999996</c:v>
                </c:pt>
                <c:pt idx="1">
                  <c:v>17600</c:v>
                </c:pt>
                <c:pt idx="2">
                  <c:v>17100</c:v>
                </c:pt>
                <c:pt idx="3">
                  <c:v>16400.000000000004</c:v>
                </c:pt>
                <c:pt idx="4">
                  <c:v>16100.000000000002</c:v>
                </c:pt>
                <c:pt idx="5">
                  <c:v>17100</c:v>
                </c:pt>
                <c:pt idx="6">
                  <c:v>17200.000000000004</c:v>
                </c:pt>
                <c:pt idx="7">
                  <c:v>17300</c:v>
                </c:pt>
                <c:pt idx="8">
                  <c:v>18100</c:v>
                </c:pt>
                <c:pt idx="9">
                  <c:v>17200</c:v>
                </c:pt>
                <c:pt idx="10">
                  <c:v>16700</c:v>
                </c:pt>
                <c:pt idx="11">
                  <c:v>17799.999999999996</c:v>
                </c:pt>
                <c:pt idx="12">
                  <c:v>17000</c:v>
                </c:pt>
                <c:pt idx="13">
                  <c:v>15800</c:v>
                </c:pt>
                <c:pt idx="14">
                  <c:v>15289.800687409581</c:v>
                </c:pt>
                <c:pt idx="15">
                  <c:v>14926.9755101056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Sheet1!$C$2:$C$17</c:f>
              <c:numCache>
                <c:formatCode>#,##0</c:formatCode>
                <c:ptCount val="16"/>
                <c:pt idx="0">
                  <c:v>12461</c:v>
                </c:pt>
                <c:pt idx="1">
                  <c:v>19395</c:v>
                </c:pt>
                <c:pt idx="2">
                  <c:v>22464</c:v>
                </c:pt>
                <c:pt idx="3">
                  <c:v>22250</c:v>
                </c:pt>
                <c:pt idx="4">
                  <c:v>23375</c:v>
                </c:pt>
                <c:pt idx="5">
                  <c:v>25274</c:v>
                </c:pt>
                <c:pt idx="6">
                  <c:v>22964</c:v>
                </c:pt>
                <c:pt idx="7">
                  <c:v>25672</c:v>
                </c:pt>
                <c:pt idx="8">
                  <c:v>25631</c:v>
                </c:pt>
                <c:pt idx="9">
                  <c:v>22059</c:v>
                </c:pt>
                <c:pt idx="10">
                  <c:v>23461</c:v>
                </c:pt>
                <c:pt idx="11">
                  <c:v>23233</c:v>
                </c:pt>
                <c:pt idx="12">
                  <c:v>27731</c:v>
                </c:pt>
                <c:pt idx="13">
                  <c:v>23948</c:v>
                </c:pt>
                <c:pt idx="14">
                  <c:v>20220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369368"/>
        <c:axId val="448369760"/>
      </c:barChart>
      <c:catAx>
        <c:axId val="448369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369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369760"/>
        <c:scaling>
          <c:orientation val="minMax"/>
          <c:max val="30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369368"/>
        <c:crosses val="autoZero"/>
        <c:crossBetween val="between"/>
        <c:majorUnit val="2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4067388688327317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956521739130432E-2"/>
          <c:y val="4.4642857142857144E-2"/>
          <c:w val="0.90301003344481601"/>
          <c:h val="0.719642857142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8149</c:v>
                </c:pt>
                <c:pt idx="1">
                  <c:v>14381</c:v>
                </c:pt>
                <c:pt idx="2">
                  <c:v>15226</c:v>
                </c:pt>
                <c:pt idx="3">
                  <c:v>14807</c:v>
                </c:pt>
                <c:pt idx="4">
                  <c:v>14842</c:v>
                </c:pt>
                <c:pt idx="5">
                  <c:v>15291</c:v>
                </c:pt>
                <c:pt idx="6">
                  <c:v>9410</c:v>
                </c:pt>
                <c:pt idx="7">
                  <c:v>9931</c:v>
                </c:pt>
                <c:pt idx="8">
                  <c:v>10785</c:v>
                </c:pt>
                <c:pt idx="9">
                  <c:v>9147</c:v>
                </c:pt>
                <c:pt idx="10">
                  <c:v>9322</c:v>
                </c:pt>
                <c:pt idx="11">
                  <c:v>8795</c:v>
                </c:pt>
                <c:pt idx="12">
                  <c:v>13996</c:v>
                </c:pt>
                <c:pt idx="13">
                  <c:v>10744</c:v>
                </c:pt>
                <c:pt idx="14">
                  <c:v>9686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1457</c:v>
                </c:pt>
                <c:pt idx="1">
                  <c:v>1546</c:v>
                </c:pt>
                <c:pt idx="2">
                  <c:v>2211</c:v>
                </c:pt>
                <c:pt idx="3">
                  <c:v>2470</c:v>
                </c:pt>
                <c:pt idx="4">
                  <c:v>2834</c:v>
                </c:pt>
                <c:pt idx="5">
                  <c:v>4070</c:v>
                </c:pt>
                <c:pt idx="6">
                  <c:v>5919</c:v>
                </c:pt>
                <c:pt idx="7">
                  <c:v>9535</c:v>
                </c:pt>
                <c:pt idx="8">
                  <c:v>8502</c:v>
                </c:pt>
                <c:pt idx="9">
                  <c:v>6947</c:v>
                </c:pt>
                <c:pt idx="10">
                  <c:v>7143</c:v>
                </c:pt>
                <c:pt idx="11">
                  <c:v>7320</c:v>
                </c:pt>
                <c:pt idx="12">
                  <c:v>5997</c:v>
                </c:pt>
                <c:pt idx="13">
                  <c:v>5717</c:v>
                </c:pt>
                <c:pt idx="14">
                  <c:v>2936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1859</c:v>
                </c:pt>
                <c:pt idx="1">
                  <c:v>2202</c:v>
                </c:pt>
                <c:pt idx="2">
                  <c:v>3756</c:v>
                </c:pt>
                <c:pt idx="3">
                  <c:v>3493</c:v>
                </c:pt>
                <c:pt idx="4">
                  <c:v>3753</c:v>
                </c:pt>
                <c:pt idx="5">
                  <c:v>3254</c:v>
                </c:pt>
                <c:pt idx="6">
                  <c:v>3273</c:v>
                </c:pt>
                <c:pt idx="7">
                  <c:v>3529</c:v>
                </c:pt>
                <c:pt idx="8">
                  <c:v>2896</c:v>
                </c:pt>
                <c:pt idx="9">
                  <c:v>2397</c:v>
                </c:pt>
                <c:pt idx="10">
                  <c:v>2631</c:v>
                </c:pt>
                <c:pt idx="11">
                  <c:v>2659</c:v>
                </c:pt>
                <c:pt idx="12">
                  <c:v>3175</c:v>
                </c:pt>
                <c:pt idx="13">
                  <c:v>2989</c:v>
                </c:pt>
                <c:pt idx="14">
                  <c:v>3084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Sheet1!$E$2:$E$16</c:f>
              <c:numCache>
                <c:formatCode>#,##0</c:formatCode>
                <c:ptCount val="15"/>
                <c:pt idx="0">
                  <c:v>818</c:v>
                </c:pt>
                <c:pt idx="1">
                  <c:v>987</c:v>
                </c:pt>
                <c:pt idx="2">
                  <c:v>1003</c:v>
                </c:pt>
                <c:pt idx="3">
                  <c:v>1214</c:v>
                </c:pt>
                <c:pt idx="4">
                  <c:v>1703</c:v>
                </c:pt>
                <c:pt idx="5">
                  <c:v>2212</c:v>
                </c:pt>
                <c:pt idx="6">
                  <c:v>2071</c:v>
                </c:pt>
                <c:pt idx="7">
                  <c:v>2672</c:v>
                </c:pt>
                <c:pt idx="8">
                  <c:v>3111</c:v>
                </c:pt>
                <c:pt idx="9">
                  <c:v>3071</c:v>
                </c:pt>
                <c:pt idx="10">
                  <c:v>3802</c:v>
                </c:pt>
                <c:pt idx="11">
                  <c:v>3843</c:v>
                </c:pt>
                <c:pt idx="12">
                  <c:v>2596</c:v>
                </c:pt>
                <c:pt idx="13">
                  <c:v>2450</c:v>
                </c:pt>
                <c:pt idx="14">
                  <c:v>2318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Sheet1!$F$2:$F$16</c:f>
              <c:numCache>
                <c:formatCode>#,##0</c:formatCode>
                <c:ptCount val="15"/>
                <c:pt idx="0">
                  <c:v>43</c:v>
                </c:pt>
                <c:pt idx="1">
                  <c:v>147</c:v>
                </c:pt>
                <c:pt idx="2">
                  <c:v>43</c:v>
                </c:pt>
                <c:pt idx="3">
                  <c:v>66</c:v>
                </c:pt>
                <c:pt idx="4">
                  <c:v>71</c:v>
                </c:pt>
                <c:pt idx="5">
                  <c:v>2</c:v>
                </c:pt>
                <c:pt idx="6">
                  <c:v>2007</c:v>
                </c:pt>
                <c:pt idx="7">
                  <c:v>5</c:v>
                </c:pt>
                <c:pt idx="8">
                  <c:v>5</c:v>
                </c:pt>
                <c:pt idx="9">
                  <c:v>58</c:v>
                </c:pt>
                <c:pt idx="10">
                  <c:v>67</c:v>
                </c:pt>
                <c:pt idx="11">
                  <c:v>82</c:v>
                </c:pt>
                <c:pt idx="12">
                  <c:v>87</c:v>
                </c:pt>
                <c:pt idx="13">
                  <c:v>9</c:v>
                </c:pt>
                <c:pt idx="14">
                  <c:v>9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135</c:v>
                </c:pt>
                <c:pt idx="1">
                  <c:v>132</c:v>
                </c:pt>
                <c:pt idx="2">
                  <c:v>225</c:v>
                </c:pt>
                <c:pt idx="3">
                  <c:v>200</c:v>
                </c:pt>
                <c:pt idx="4">
                  <c:v>172</c:v>
                </c:pt>
                <c:pt idx="5">
                  <c:v>445</c:v>
                </c:pt>
                <c:pt idx="6">
                  <c:v>284</c:v>
                </c:pt>
                <c:pt idx="7">
                  <c:v>0</c:v>
                </c:pt>
                <c:pt idx="8">
                  <c:v>332</c:v>
                </c:pt>
                <c:pt idx="9">
                  <c:v>439</c:v>
                </c:pt>
                <c:pt idx="10">
                  <c:v>496</c:v>
                </c:pt>
                <c:pt idx="11">
                  <c:v>534</c:v>
                </c:pt>
                <c:pt idx="12">
                  <c:v>1880</c:v>
                </c:pt>
                <c:pt idx="13">
                  <c:v>2039</c:v>
                </c:pt>
                <c:pt idx="14">
                  <c:v>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964672"/>
        <c:axId val="448965064"/>
      </c:barChart>
      <c:catAx>
        <c:axId val="448964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965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965064"/>
        <c:scaling>
          <c:orientation val="minMax"/>
          <c:max val="16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96467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807134894091416E-2"/>
          <c:y val="0.84285714285714286"/>
          <c:w val="0.89520624303232998"/>
          <c:h val="0.158928571428571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2707581227443E-2"/>
          <c:y val="5.232558139534884E-2"/>
          <c:w val="0.89651022864019259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31300</c:v>
                </c:pt>
                <c:pt idx="1">
                  <c:v>33500</c:v>
                </c:pt>
                <c:pt idx="2">
                  <c:v>34400</c:v>
                </c:pt>
                <c:pt idx="3">
                  <c:v>35199.999999999993</c:v>
                </c:pt>
                <c:pt idx="4">
                  <c:v>35699.999999999993</c:v>
                </c:pt>
                <c:pt idx="5">
                  <c:v>36699.999999999993</c:v>
                </c:pt>
                <c:pt idx="6">
                  <c:v>39199.999999999993</c:v>
                </c:pt>
                <c:pt idx="7">
                  <c:v>40900</c:v>
                </c:pt>
                <c:pt idx="8">
                  <c:v>45500</c:v>
                </c:pt>
                <c:pt idx="9">
                  <c:v>44300.000000000007</c:v>
                </c:pt>
                <c:pt idx="10">
                  <c:v>42600</c:v>
                </c:pt>
                <c:pt idx="11">
                  <c:v>44900.000000000007</c:v>
                </c:pt>
                <c:pt idx="12">
                  <c:v>46099.999999999993</c:v>
                </c:pt>
                <c:pt idx="13">
                  <c:v>46300.000000000007</c:v>
                </c:pt>
                <c:pt idx="14">
                  <c:v>46267.359181371583</c:v>
                </c:pt>
                <c:pt idx="15">
                  <c:v>46433.536989754655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Sheet1!$C$2:$C$17</c:f>
              <c:numCache>
                <c:formatCode>#,##0</c:formatCode>
                <c:ptCount val="16"/>
                <c:pt idx="0">
                  <c:v>3116</c:v>
                </c:pt>
                <c:pt idx="1">
                  <c:v>3138</c:v>
                </c:pt>
                <c:pt idx="2">
                  <c:v>3245</c:v>
                </c:pt>
                <c:pt idx="3">
                  <c:v>3451</c:v>
                </c:pt>
                <c:pt idx="4">
                  <c:v>4109</c:v>
                </c:pt>
                <c:pt idx="5">
                  <c:v>4590</c:v>
                </c:pt>
                <c:pt idx="6">
                  <c:v>5694</c:v>
                </c:pt>
                <c:pt idx="7">
                  <c:v>6910</c:v>
                </c:pt>
                <c:pt idx="8">
                  <c:v>7167</c:v>
                </c:pt>
                <c:pt idx="9">
                  <c:v>5467</c:v>
                </c:pt>
                <c:pt idx="10">
                  <c:v>5802</c:v>
                </c:pt>
                <c:pt idx="11">
                  <c:v>6638</c:v>
                </c:pt>
                <c:pt idx="12">
                  <c:v>6289</c:v>
                </c:pt>
                <c:pt idx="13">
                  <c:v>6089</c:v>
                </c:pt>
                <c:pt idx="14">
                  <c:v>6150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965848"/>
        <c:axId val="448966240"/>
      </c:barChart>
      <c:catAx>
        <c:axId val="448965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9662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966240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965848"/>
        <c:crosses val="autoZero"/>
        <c:crossBetween val="between"/>
        <c:majorUnit val="5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4067388688327317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82497212932E-2"/>
          <c:y val="4.4642857142857144E-2"/>
          <c:w val="0.91415830546265331"/>
          <c:h val="0.719642857142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/ 
Western Europe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1594</c:v>
                </c:pt>
                <c:pt idx="1">
                  <c:v>1612</c:v>
                </c:pt>
                <c:pt idx="2">
                  <c:v>1664</c:v>
                </c:pt>
                <c:pt idx="3">
                  <c:v>1804</c:v>
                </c:pt>
                <c:pt idx="4">
                  <c:v>2267</c:v>
                </c:pt>
                <c:pt idx="5">
                  <c:v>2647</c:v>
                </c:pt>
                <c:pt idx="6">
                  <c:v>3178</c:v>
                </c:pt>
                <c:pt idx="7">
                  <c:v>3950</c:v>
                </c:pt>
                <c:pt idx="8">
                  <c:v>4039</c:v>
                </c:pt>
                <c:pt idx="9">
                  <c:v>3084</c:v>
                </c:pt>
                <c:pt idx="10">
                  <c:v>3207</c:v>
                </c:pt>
                <c:pt idx="11">
                  <c:v>3524</c:v>
                </c:pt>
                <c:pt idx="12">
                  <c:v>3207</c:v>
                </c:pt>
                <c:pt idx="13">
                  <c:v>2961</c:v>
                </c:pt>
                <c:pt idx="14">
                  <c:v>3004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/ 
Central and Eastern Europe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525</c:v>
                </c:pt>
                <c:pt idx="1">
                  <c:v>511</c:v>
                </c:pt>
                <c:pt idx="2">
                  <c:v>513</c:v>
                </c:pt>
                <c:pt idx="3">
                  <c:v>547</c:v>
                </c:pt>
                <c:pt idx="4">
                  <c:v>683</c:v>
                </c:pt>
                <c:pt idx="5">
                  <c:v>823</c:v>
                </c:pt>
                <c:pt idx="6">
                  <c:v>933</c:v>
                </c:pt>
                <c:pt idx="7">
                  <c:v>1145</c:v>
                </c:pt>
                <c:pt idx="8">
                  <c:v>1167</c:v>
                </c:pt>
                <c:pt idx="9">
                  <c:v>933</c:v>
                </c:pt>
                <c:pt idx="10">
                  <c:v>962</c:v>
                </c:pt>
                <c:pt idx="11">
                  <c:v>931</c:v>
                </c:pt>
                <c:pt idx="12">
                  <c:v>915</c:v>
                </c:pt>
                <c:pt idx="13">
                  <c:v>868</c:v>
                </c:pt>
                <c:pt idx="14">
                  <c:v>752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/ 
North America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182</c:v>
                </c:pt>
                <c:pt idx="1">
                  <c:v>165</c:v>
                </c:pt>
                <c:pt idx="2">
                  <c:v>255</c:v>
                </c:pt>
                <c:pt idx="3">
                  <c:v>292</c:v>
                </c:pt>
                <c:pt idx="4">
                  <c:v>226</c:v>
                </c:pt>
                <c:pt idx="5">
                  <c:v>189</c:v>
                </c:pt>
                <c:pt idx="6">
                  <c:v>258</c:v>
                </c:pt>
                <c:pt idx="7">
                  <c:v>327</c:v>
                </c:pt>
                <c:pt idx="8">
                  <c:v>332</c:v>
                </c:pt>
                <c:pt idx="9">
                  <c:v>213</c:v>
                </c:pt>
                <c:pt idx="10">
                  <c:v>215</c:v>
                </c:pt>
                <c:pt idx="11">
                  <c:v>244</c:v>
                </c:pt>
                <c:pt idx="12">
                  <c:v>231</c:v>
                </c:pt>
                <c:pt idx="13">
                  <c:v>153</c:v>
                </c:pt>
                <c:pt idx="14">
                  <c:v>186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/ 
Asia and Oceania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Sheet1!$E$2:$E$16</c:f>
              <c:numCache>
                <c:formatCode>#,##0</c:formatCode>
                <c:ptCount val="15"/>
                <c:pt idx="0">
                  <c:v>541</c:v>
                </c:pt>
                <c:pt idx="1">
                  <c:v>447</c:v>
                </c:pt>
                <c:pt idx="2">
                  <c:v>419</c:v>
                </c:pt>
                <c:pt idx="3">
                  <c:v>462</c:v>
                </c:pt>
                <c:pt idx="4">
                  <c:v>572</c:v>
                </c:pt>
                <c:pt idx="5">
                  <c:v>547</c:v>
                </c:pt>
                <c:pt idx="6">
                  <c:v>657</c:v>
                </c:pt>
                <c:pt idx="7">
                  <c:v>795</c:v>
                </c:pt>
                <c:pt idx="8">
                  <c:v>843</c:v>
                </c:pt>
                <c:pt idx="9">
                  <c:v>688</c:v>
                </c:pt>
                <c:pt idx="10">
                  <c:v>652</c:v>
                </c:pt>
                <c:pt idx="11">
                  <c:v>1046</c:v>
                </c:pt>
                <c:pt idx="12">
                  <c:v>1052</c:v>
                </c:pt>
                <c:pt idx="13">
                  <c:v>1061</c:v>
                </c:pt>
                <c:pt idx="14">
                  <c:v>1202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/ 
The Middle East and Africa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Sheet1!$F$2:$F$16</c:f>
              <c:numCache>
                <c:formatCode>#,##0</c:formatCode>
                <c:ptCount val="15"/>
                <c:pt idx="0">
                  <c:v>128</c:v>
                </c:pt>
                <c:pt idx="1">
                  <c:v>114</c:v>
                </c:pt>
                <c:pt idx="2">
                  <c:v>123</c:v>
                </c:pt>
                <c:pt idx="3">
                  <c:v>130</c:v>
                </c:pt>
                <c:pt idx="4">
                  <c:v>138</c:v>
                </c:pt>
                <c:pt idx="5">
                  <c:v>133</c:v>
                </c:pt>
                <c:pt idx="6">
                  <c:v>202</c:v>
                </c:pt>
                <c:pt idx="7">
                  <c:v>170</c:v>
                </c:pt>
                <c:pt idx="8">
                  <c:v>216</c:v>
                </c:pt>
                <c:pt idx="9">
                  <c:v>179</c:v>
                </c:pt>
                <c:pt idx="10">
                  <c:v>151</c:v>
                </c:pt>
                <c:pt idx="11">
                  <c:v>181</c:v>
                </c:pt>
                <c:pt idx="12">
                  <c:v>129</c:v>
                </c:pt>
                <c:pt idx="13">
                  <c:v>187</c:v>
                </c:pt>
                <c:pt idx="14">
                  <c:v>222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/ 
Latin America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146</c:v>
                </c:pt>
                <c:pt idx="1">
                  <c:v>289</c:v>
                </c:pt>
                <c:pt idx="2">
                  <c:v>271</c:v>
                </c:pt>
                <c:pt idx="3">
                  <c:v>216</c:v>
                </c:pt>
                <c:pt idx="4">
                  <c:v>223</c:v>
                </c:pt>
                <c:pt idx="5">
                  <c:v>251</c:v>
                </c:pt>
                <c:pt idx="6">
                  <c:v>466</c:v>
                </c:pt>
                <c:pt idx="7">
                  <c:v>523</c:v>
                </c:pt>
                <c:pt idx="8">
                  <c:v>570</c:v>
                </c:pt>
                <c:pt idx="9">
                  <c:v>370</c:v>
                </c:pt>
                <c:pt idx="10">
                  <c:v>615</c:v>
                </c:pt>
                <c:pt idx="11">
                  <c:v>712</c:v>
                </c:pt>
                <c:pt idx="12">
                  <c:v>755</c:v>
                </c:pt>
                <c:pt idx="13">
                  <c:v>859</c:v>
                </c:pt>
                <c:pt idx="14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8967024"/>
        <c:axId val="448967416"/>
      </c:barChart>
      <c:catAx>
        <c:axId val="448967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967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8967416"/>
        <c:scaling>
          <c:orientation val="minMax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8967024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9.2530657748049056E-2"/>
          <c:y val="0.84285714285714286"/>
          <c:w val="0.89520624303232998"/>
          <c:h val="0.158928571428571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9.1089108910891087E-2"/>
          <c:w val="0.71995212031015243"/>
          <c:h val="0.804345034610708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7317.7</c:v>
                </c:pt>
                <c:pt idx="2">
                  <c:v>8246.4</c:v>
                </c:pt>
                <c:pt idx="3">
                  <c:v>8044.8</c:v>
                </c:pt>
                <c:pt idx="4">
                  <c:v>8760.4</c:v>
                </c:pt>
                <c:pt idx="5">
                  <c:v>9184.6</c:v>
                </c:pt>
                <c:pt idx="6">
                  <c:v>8644.7999999999993</c:v>
                </c:pt>
                <c:pt idx="7">
                  <c:v>8722.9</c:v>
                </c:pt>
                <c:pt idx="8">
                  <c:v>9430.7999999999993</c:v>
                </c:pt>
                <c:pt idx="9">
                  <c:v>9331.7000000000007</c:v>
                </c:pt>
                <c:pt idx="10">
                  <c:v>10880.7</c:v>
                </c:pt>
                <c:pt idx="11">
                  <c:v>9664.2000000000007</c:v>
                </c:pt>
                <c:pt idx="12">
                  <c:v>11118.2</c:v>
                </c:pt>
                <c:pt idx="13">
                  <c:v>11155.8</c:v>
                </c:pt>
                <c:pt idx="14">
                  <c:v>10649.1</c:v>
                </c:pt>
                <c:pt idx="15">
                  <c:v>11117.1</c:v>
                </c:pt>
                <c:pt idx="16">
                  <c:v>9646.7999999999993</c:v>
                </c:pt>
                <c:pt idx="17">
                  <c:v>6402.5</c:v>
                </c:pt>
                <c:pt idx="18">
                  <c:v>6643.7</c:v>
                </c:pt>
                <c:pt idx="19">
                  <c:v>6812.1</c:v>
                </c:pt>
                <c:pt idx="20">
                  <c:v>7907.1</c:v>
                </c:pt>
                <c:pt idx="21">
                  <c:v>7233.6</c:v>
                </c:pt>
                <c:pt idx="22">
                  <c:v>7315.3</c:v>
                </c:pt>
                <c:pt idx="23">
                  <c:v>7252.1</c:v>
                </c:pt>
                <c:pt idx="24">
                  <c:v>9514.7999999999993</c:v>
                </c:pt>
                <c:pt idx="25">
                  <c:v>8655.2999999999993</c:v>
                </c:pt>
                <c:pt idx="26">
                  <c:v>8698.6</c:v>
                </c:pt>
                <c:pt idx="27">
                  <c:v>7825.2</c:v>
                </c:pt>
                <c:pt idx="28">
                  <c:v>9779.2999999999993</c:v>
                </c:pt>
                <c:pt idx="29">
                  <c:v>8402.9</c:v>
                </c:pt>
                <c:pt idx="30">
                  <c:v>8805.2000000000007</c:v>
                </c:pt>
                <c:pt idx="31">
                  <c:v>7694.9</c:v>
                </c:pt>
                <c:pt idx="32">
                  <c:v>9047.2999999999993</c:v>
                </c:pt>
                <c:pt idx="33">
                  <c:v>7229.2</c:v>
                </c:pt>
                <c:pt idx="34">
                  <c:v>7571</c:v>
                </c:pt>
                <c:pt idx="35">
                  <c:v>6890.5</c:v>
                </c:pt>
                <c:pt idx="36">
                  <c:v>7794.8</c:v>
                </c:pt>
                <c:pt idx="37">
                  <c:v>7686.8</c:v>
                </c:pt>
                <c:pt idx="38">
                  <c:v>7808.8</c:v>
                </c:pt>
                <c:pt idx="39">
                  <c:v>9108.7000000000007</c:v>
                </c:pt>
                <c:pt idx="40">
                  <c:v>8082.3</c:v>
                </c:pt>
                <c:pt idx="41">
                  <c:v>6995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5854.4</c:v>
                </c:pt>
                <c:pt idx="2">
                  <c:v>6913.9</c:v>
                </c:pt>
                <c:pt idx="3">
                  <c:v>6764</c:v>
                </c:pt>
                <c:pt idx="4">
                  <c:v>7129.5</c:v>
                </c:pt>
                <c:pt idx="5">
                  <c:v>7815</c:v>
                </c:pt>
                <c:pt idx="6">
                  <c:v>6951.6</c:v>
                </c:pt>
                <c:pt idx="7">
                  <c:v>7145.6</c:v>
                </c:pt>
                <c:pt idx="8">
                  <c:v>7985.6</c:v>
                </c:pt>
                <c:pt idx="9">
                  <c:v>7680.2</c:v>
                </c:pt>
                <c:pt idx="10">
                  <c:v>9061.7999999999993</c:v>
                </c:pt>
                <c:pt idx="11">
                  <c:v>8051.5</c:v>
                </c:pt>
                <c:pt idx="12">
                  <c:v>9218.4</c:v>
                </c:pt>
                <c:pt idx="13">
                  <c:v>9069.7999999999993</c:v>
                </c:pt>
                <c:pt idx="14">
                  <c:v>8292.6</c:v>
                </c:pt>
                <c:pt idx="15">
                  <c:v>9179</c:v>
                </c:pt>
                <c:pt idx="16">
                  <c:v>7698.1</c:v>
                </c:pt>
                <c:pt idx="17">
                  <c:v>4986.3</c:v>
                </c:pt>
                <c:pt idx="18">
                  <c:v>5011.1000000000004</c:v>
                </c:pt>
                <c:pt idx="19">
                  <c:v>5286.2</c:v>
                </c:pt>
                <c:pt idx="20">
                  <c:v>6049.2</c:v>
                </c:pt>
                <c:pt idx="21">
                  <c:v>5330.8</c:v>
                </c:pt>
                <c:pt idx="22">
                  <c:v>5694.2</c:v>
                </c:pt>
                <c:pt idx="23">
                  <c:v>5571.1</c:v>
                </c:pt>
                <c:pt idx="24">
                  <c:v>6989.9</c:v>
                </c:pt>
                <c:pt idx="25">
                  <c:v>5987.8</c:v>
                </c:pt>
                <c:pt idx="26">
                  <c:v>6682.1</c:v>
                </c:pt>
                <c:pt idx="27">
                  <c:v>5821.9</c:v>
                </c:pt>
                <c:pt idx="28">
                  <c:v>7315.6</c:v>
                </c:pt>
                <c:pt idx="29">
                  <c:v>6163.9</c:v>
                </c:pt>
                <c:pt idx="30">
                  <c:v>6705.5</c:v>
                </c:pt>
                <c:pt idx="31">
                  <c:v>6128.6</c:v>
                </c:pt>
                <c:pt idx="32">
                  <c:v>7174.8</c:v>
                </c:pt>
                <c:pt idx="33">
                  <c:v>5242.1000000000004</c:v>
                </c:pt>
                <c:pt idx="34">
                  <c:v>5594.8</c:v>
                </c:pt>
                <c:pt idx="35">
                  <c:v>5282.8</c:v>
                </c:pt>
                <c:pt idx="36">
                  <c:v>5978.4</c:v>
                </c:pt>
                <c:pt idx="37">
                  <c:v>5471.2</c:v>
                </c:pt>
                <c:pt idx="38">
                  <c:v>5672.7</c:v>
                </c:pt>
                <c:pt idx="39">
                  <c:v>6679.6</c:v>
                </c:pt>
                <c:pt idx="40">
                  <c:v>5956.4</c:v>
                </c:pt>
                <c:pt idx="41">
                  <c:v>4833.3999999999996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1462.4</c:v>
                </c:pt>
                <c:pt idx="2">
                  <c:v>1339</c:v>
                </c:pt>
                <c:pt idx="3">
                  <c:v>1294.7</c:v>
                </c:pt>
                <c:pt idx="4">
                  <c:v>1639.9</c:v>
                </c:pt>
                <c:pt idx="5">
                  <c:v>1373.8</c:v>
                </c:pt>
                <c:pt idx="6">
                  <c:v>1697.9</c:v>
                </c:pt>
                <c:pt idx="7">
                  <c:v>1582.7</c:v>
                </c:pt>
                <c:pt idx="8">
                  <c:v>1439.9</c:v>
                </c:pt>
                <c:pt idx="9">
                  <c:v>1635.9</c:v>
                </c:pt>
                <c:pt idx="10">
                  <c:v>1811.2</c:v>
                </c:pt>
                <c:pt idx="11">
                  <c:v>1595.5</c:v>
                </c:pt>
                <c:pt idx="12">
                  <c:v>1901.9</c:v>
                </c:pt>
                <c:pt idx="13">
                  <c:v>2047.7</c:v>
                </c:pt>
                <c:pt idx="14">
                  <c:v>2342.9</c:v>
                </c:pt>
                <c:pt idx="15">
                  <c:v>1891.6</c:v>
                </c:pt>
                <c:pt idx="16">
                  <c:v>1923.7</c:v>
                </c:pt>
                <c:pt idx="17">
                  <c:v>1382.2</c:v>
                </c:pt>
                <c:pt idx="18">
                  <c:v>1613.8</c:v>
                </c:pt>
                <c:pt idx="19">
                  <c:v>1497.4</c:v>
                </c:pt>
                <c:pt idx="20">
                  <c:v>1843.6</c:v>
                </c:pt>
                <c:pt idx="21">
                  <c:v>1888.2</c:v>
                </c:pt>
                <c:pt idx="22">
                  <c:v>1599.7</c:v>
                </c:pt>
                <c:pt idx="23">
                  <c:v>1631.8</c:v>
                </c:pt>
                <c:pt idx="24">
                  <c:v>2440.9</c:v>
                </c:pt>
                <c:pt idx="25">
                  <c:v>2556.6999999999998</c:v>
                </c:pt>
                <c:pt idx="26">
                  <c:v>1950.6</c:v>
                </c:pt>
                <c:pt idx="27">
                  <c:v>1906.5</c:v>
                </c:pt>
                <c:pt idx="28">
                  <c:v>2371.6999999999998</c:v>
                </c:pt>
                <c:pt idx="29">
                  <c:v>2091.5</c:v>
                </c:pt>
                <c:pt idx="30">
                  <c:v>2009.8</c:v>
                </c:pt>
                <c:pt idx="31">
                  <c:v>1500</c:v>
                </c:pt>
                <c:pt idx="32">
                  <c:v>1802.2</c:v>
                </c:pt>
                <c:pt idx="33">
                  <c:v>1872.1</c:v>
                </c:pt>
                <c:pt idx="34">
                  <c:v>1877.4</c:v>
                </c:pt>
                <c:pt idx="35">
                  <c:v>1514.5</c:v>
                </c:pt>
                <c:pt idx="36">
                  <c:v>1716</c:v>
                </c:pt>
                <c:pt idx="37">
                  <c:v>2097.1</c:v>
                </c:pt>
                <c:pt idx="38">
                  <c:v>2019.6</c:v>
                </c:pt>
                <c:pt idx="39">
                  <c:v>2345.8000000000002</c:v>
                </c:pt>
                <c:pt idx="40">
                  <c:v>1967.9</c:v>
                </c:pt>
                <c:pt idx="41">
                  <c:v>2002.6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5802848"/>
        <c:axId val="255803240"/>
      </c:lineChart>
      <c:catAx>
        <c:axId val="2558028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55803240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255803240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55802848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863715743348777"/>
          <c:y val="0.16831689859713778"/>
          <c:w val="0.1613628425665124"/>
          <c:h val="0.65440444948547116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252707581227443E-2"/>
          <c:y val="5.232558139534884E-2"/>
          <c:w val="0.89771359807460893"/>
          <c:h val="0.76744186046511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/ 
Personnel in Finland</c:v>
                </c:pt>
              </c:strCache>
            </c:strRef>
          </c:tx>
          <c:spPr>
            <a:solidFill>
              <a:srgbClr val="00FF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Sheet1!$B$2:$B$17</c:f>
              <c:numCache>
                <c:formatCode>#,##0</c:formatCode>
                <c:ptCount val="16"/>
                <c:pt idx="0">
                  <c:v>37400</c:v>
                </c:pt>
                <c:pt idx="1">
                  <c:v>43699.999999999993</c:v>
                </c:pt>
                <c:pt idx="2">
                  <c:v>44900</c:v>
                </c:pt>
                <c:pt idx="3">
                  <c:v>43900</c:v>
                </c:pt>
                <c:pt idx="4">
                  <c:v>43900</c:v>
                </c:pt>
                <c:pt idx="5">
                  <c:v>45300</c:v>
                </c:pt>
                <c:pt idx="6">
                  <c:v>49000</c:v>
                </c:pt>
                <c:pt idx="7">
                  <c:v>48100</c:v>
                </c:pt>
                <c:pt idx="8">
                  <c:v>51699.999999999993</c:v>
                </c:pt>
                <c:pt idx="9">
                  <c:v>49500</c:v>
                </c:pt>
                <c:pt idx="10">
                  <c:v>50099.999999999993</c:v>
                </c:pt>
                <c:pt idx="11">
                  <c:v>52500</c:v>
                </c:pt>
                <c:pt idx="12">
                  <c:v>53900</c:v>
                </c:pt>
                <c:pt idx="13">
                  <c:v>54500</c:v>
                </c:pt>
                <c:pt idx="14">
                  <c:v>52996.005603686841</c:v>
                </c:pt>
                <c:pt idx="15">
                  <c:v>52324.280203511807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/ 
Personnel in subsidiaries abroad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Sheet1!$A$2:$A$17</c:f>
              <c:strCache>
                <c:ptCount val="16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 (31.3)</c:v>
                </c:pt>
              </c:strCache>
            </c:strRef>
          </c:cat>
          <c:val>
            <c:numRef>
              <c:f>Sheet1!$C$2:$C$17</c:f>
              <c:numCache>
                <c:formatCode>#,##0</c:formatCode>
                <c:ptCount val="16"/>
                <c:pt idx="0">
                  <c:v>5401</c:v>
                </c:pt>
                <c:pt idx="1">
                  <c:v>5243</c:v>
                </c:pt>
                <c:pt idx="2">
                  <c:v>6586</c:v>
                </c:pt>
                <c:pt idx="3">
                  <c:v>5505</c:v>
                </c:pt>
                <c:pt idx="4">
                  <c:v>6663</c:v>
                </c:pt>
                <c:pt idx="5">
                  <c:v>9049</c:v>
                </c:pt>
                <c:pt idx="6">
                  <c:v>10426</c:v>
                </c:pt>
                <c:pt idx="7">
                  <c:v>13197</c:v>
                </c:pt>
                <c:pt idx="8">
                  <c:v>14934</c:v>
                </c:pt>
                <c:pt idx="9">
                  <c:v>15839</c:v>
                </c:pt>
                <c:pt idx="10">
                  <c:v>17173</c:v>
                </c:pt>
                <c:pt idx="11">
                  <c:v>18945</c:v>
                </c:pt>
                <c:pt idx="12">
                  <c:v>17202</c:v>
                </c:pt>
                <c:pt idx="13">
                  <c:v>15181</c:v>
                </c:pt>
                <c:pt idx="14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3857872"/>
        <c:axId val="443858264"/>
      </c:barChart>
      <c:catAx>
        <c:axId val="44385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858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3858264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857872"/>
        <c:crosses val="autoZero"/>
        <c:crossBetween val="between"/>
        <c:majorUnit val="5000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6474127557160047E-2"/>
          <c:y val="0.90697674418604646"/>
          <c:w val="0.89169675090252709"/>
          <c:h val="9.49612403100775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95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082497212932E-2"/>
          <c:y val="4.4642857142857144E-2"/>
          <c:w val="0.91415830546265331"/>
          <c:h val="0.7196428571428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Länsi-Eurooppa / 
Western Europe </c:v>
                </c:pt>
              </c:strCache>
            </c:strRef>
          </c:tx>
          <c:spPr>
            <a:solidFill>
              <a:schemeClr val="folHlink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Sheet1!$B$2:$B$16</c:f>
              <c:numCache>
                <c:formatCode>#,##0</c:formatCode>
                <c:ptCount val="15"/>
                <c:pt idx="0">
                  <c:v>5027</c:v>
                </c:pt>
                <c:pt idx="1">
                  <c:v>4772</c:v>
                </c:pt>
                <c:pt idx="2">
                  <c:v>5732</c:v>
                </c:pt>
                <c:pt idx="3">
                  <c:v>4722</c:v>
                </c:pt>
                <c:pt idx="4">
                  <c:v>5582</c:v>
                </c:pt>
                <c:pt idx="5">
                  <c:v>7059</c:v>
                </c:pt>
                <c:pt idx="6">
                  <c:v>7330</c:v>
                </c:pt>
                <c:pt idx="7">
                  <c:v>8396</c:v>
                </c:pt>
                <c:pt idx="8">
                  <c:v>8628</c:v>
                </c:pt>
                <c:pt idx="9">
                  <c:v>8106</c:v>
                </c:pt>
                <c:pt idx="10">
                  <c:v>8126</c:v>
                </c:pt>
                <c:pt idx="11">
                  <c:v>8292</c:v>
                </c:pt>
                <c:pt idx="12">
                  <c:v>7254</c:v>
                </c:pt>
                <c:pt idx="13">
                  <c:v>6121</c:v>
                </c:pt>
                <c:pt idx="14">
                  <c:v>5648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Keski- ja Itä-Eurooppa / 
Central and Eastern Europe</c:v>
                </c:pt>
              </c:strCache>
            </c:strRef>
          </c:tx>
          <c:spPr>
            <a:solidFill>
              <a:srgbClr val="FF0000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Sheet1!$C$2:$C$16</c:f>
              <c:numCache>
                <c:formatCode>#,##0</c:formatCode>
                <c:ptCount val="15"/>
                <c:pt idx="0">
                  <c:v>217</c:v>
                </c:pt>
                <c:pt idx="1">
                  <c:v>247</c:v>
                </c:pt>
                <c:pt idx="2">
                  <c:v>495</c:v>
                </c:pt>
                <c:pt idx="3">
                  <c:v>442</c:v>
                </c:pt>
                <c:pt idx="4">
                  <c:v>702</c:v>
                </c:pt>
                <c:pt idx="5">
                  <c:v>1236</c:v>
                </c:pt>
                <c:pt idx="6">
                  <c:v>2141</c:v>
                </c:pt>
                <c:pt idx="7">
                  <c:v>3194</c:v>
                </c:pt>
                <c:pt idx="8">
                  <c:v>3988</c:v>
                </c:pt>
                <c:pt idx="9">
                  <c:v>4132</c:v>
                </c:pt>
                <c:pt idx="10">
                  <c:v>4444</c:v>
                </c:pt>
                <c:pt idx="11">
                  <c:v>5681</c:v>
                </c:pt>
                <c:pt idx="12">
                  <c:v>5156</c:v>
                </c:pt>
                <c:pt idx="13">
                  <c:v>4437</c:v>
                </c:pt>
                <c:pt idx="14">
                  <c:v>4269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Pohjois-Amerikka / 
North America</c:v>
                </c:pt>
              </c:strCache>
            </c:strRef>
          </c:tx>
          <c:spPr>
            <a:solidFill>
              <a:srgbClr val="00FFFF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Sheet1!$D$2:$D$16</c:f>
              <c:numCache>
                <c:formatCode>#,##0</c:formatCode>
                <c:ptCount val="15"/>
                <c:pt idx="0">
                  <c:v>95</c:v>
                </c:pt>
                <c:pt idx="1">
                  <c:v>60</c:v>
                </c:pt>
                <c:pt idx="2">
                  <c:v>173</c:v>
                </c:pt>
                <c:pt idx="3">
                  <c:v>159</c:v>
                </c:pt>
                <c:pt idx="4">
                  <c:v>153</c:v>
                </c:pt>
                <c:pt idx="5">
                  <c:v>183</c:v>
                </c:pt>
                <c:pt idx="6">
                  <c:v>215</c:v>
                </c:pt>
                <c:pt idx="7">
                  <c:v>334</c:v>
                </c:pt>
                <c:pt idx="8">
                  <c:v>356</c:v>
                </c:pt>
                <c:pt idx="9">
                  <c:v>427</c:v>
                </c:pt>
                <c:pt idx="10">
                  <c:v>414</c:v>
                </c:pt>
                <c:pt idx="11">
                  <c:v>361</c:v>
                </c:pt>
                <c:pt idx="12">
                  <c:v>342</c:v>
                </c:pt>
                <c:pt idx="13">
                  <c:v>166</c:v>
                </c:pt>
                <c:pt idx="14">
                  <c:v>179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Aasia ja Oseania / 
Asia and Oceania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Sheet1!$E$2:$E$16</c:f>
              <c:numCache>
                <c:formatCode>#,##0</c:formatCode>
                <c:ptCount val="15"/>
                <c:pt idx="0">
                  <c:v>62</c:v>
                </c:pt>
                <c:pt idx="1">
                  <c:v>118</c:v>
                </c:pt>
                <c:pt idx="2">
                  <c:v>135</c:v>
                </c:pt>
                <c:pt idx="3">
                  <c:v>125</c:v>
                </c:pt>
                <c:pt idx="4">
                  <c:v>142</c:v>
                </c:pt>
                <c:pt idx="5">
                  <c:v>470</c:v>
                </c:pt>
                <c:pt idx="6">
                  <c:v>634</c:v>
                </c:pt>
                <c:pt idx="7">
                  <c:v>1153</c:v>
                </c:pt>
                <c:pt idx="8">
                  <c:v>1836</c:v>
                </c:pt>
                <c:pt idx="9">
                  <c:v>3063</c:v>
                </c:pt>
                <c:pt idx="10">
                  <c:v>4070</c:v>
                </c:pt>
                <c:pt idx="11">
                  <c:v>4473</c:v>
                </c:pt>
                <c:pt idx="12">
                  <c:v>4258</c:v>
                </c:pt>
                <c:pt idx="13">
                  <c:v>4269</c:v>
                </c:pt>
                <c:pt idx="14">
                  <c:v>3783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Lähi-itä ja Afrikka / 
The Middle East and Africa</c:v>
                </c:pt>
              </c:strCache>
            </c:strRef>
          </c:tx>
          <c:spPr>
            <a:solidFill>
              <a:schemeClr val="bg2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Sheet1!$F$2:$F$16</c:f>
              <c:numCache>
                <c:formatCode>#,##0</c:formatCode>
                <c:ptCount val="15"/>
                <c:pt idx="0">
                  <c:v>0</c:v>
                </c:pt>
                <c:pt idx="1">
                  <c:v>10</c:v>
                </c:pt>
                <c:pt idx="2">
                  <c:v>13</c:v>
                </c:pt>
                <c:pt idx="3">
                  <c:v>13</c:v>
                </c:pt>
                <c:pt idx="4">
                  <c:v>18</c:v>
                </c:pt>
                <c:pt idx="5">
                  <c:v>26</c:v>
                </c:pt>
                <c:pt idx="6">
                  <c:v>29</c:v>
                </c:pt>
                <c:pt idx="7">
                  <c:v>39</c:v>
                </c:pt>
                <c:pt idx="8">
                  <c:v>44</c:v>
                </c:pt>
                <c:pt idx="9">
                  <c:v>46</c:v>
                </c:pt>
                <c:pt idx="10">
                  <c:v>59</c:v>
                </c:pt>
                <c:pt idx="11">
                  <c:v>62</c:v>
                </c:pt>
                <c:pt idx="12">
                  <c:v>101</c:v>
                </c:pt>
                <c:pt idx="13">
                  <c:v>92</c:v>
                </c:pt>
                <c:pt idx="14">
                  <c:v>102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Latinalainen Amerikka / 
Latin America</c:v>
                </c:pt>
              </c:strCache>
            </c:strRef>
          </c:tx>
          <c:spPr>
            <a:solidFill>
              <a:schemeClr val="accent1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Sheet1!$G$2:$G$16</c:f>
              <c:numCache>
                <c:formatCode>#,##0</c:formatCode>
                <c:ptCount val="15"/>
                <c:pt idx="0">
                  <c:v>0</c:v>
                </c:pt>
                <c:pt idx="1">
                  <c:v>36</c:v>
                </c:pt>
                <c:pt idx="2">
                  <c:v>38</c:v>
                </c:pt>
                <c:pt idx="3">
                  <c:v>44</c:v>
                </c:pt>
                <c:pt idx="4">
                  <c:v>66</c:v>
                </c:pt>
                <c:pt idx="5">
                  <c:v>75</c:v>
                </c:pt>
                <c:pt idx="6">
                  <c:v>77</c:v>
                </c:pt>
                <c:pt idx="7">
                  <c:v>80</c:v>
                </c:pt>
                <c:pt idx="8">
                  <c:v>82</c:v>
                </c:pt>
                <c:pt idx="9">
                  <c:v>66</c:v>
                </c:pt>
                <c:pt idx="10">
                  <c:v>60</c:v>
                </c:pt>
                <c:pt idx="11">
                  <c:v>76</c:v>
                </c:pt>
                <c:pt idx="12">
                  <c:v>91</c:v>
                </c:pt>
                <c:pt idx="13">
                  <c:v>96</c:v>
                </c:pt>
                <c:pt idx="14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3859048"/>
        <c:axId val="443859440"/>
      </c:barChart>
      <c:catAx>
        <c:axId val="443859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859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43859440"/>
        <c:scaling>
          <c:orientation val="minMax"/>
          <c:max val="9000"/>
        </c:scaling>
        <c:delete val="0"/>
        <c:axPos val="l"/>
        <c:majorGridlines>
          <c:spPr>
            <a:ln w="317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3859048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8.6956521739130432E-2"/>
          <c:y val="0.84285714285714286"/>
          <c:w val="0.89520624303232998"/>
          <c:h val="0.1589285714285714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1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6.25E-2"/>
          <c:w val="0.72821810648490037"/>
          <c:h val="0.852083333333333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2938.2</c:v>
                </c:pt>
                <c:pt idx="1">
                  <c:v>3170.6</c:v>
                </c:pt>
                <c:pt idx="2">
                  <c:v>3075.7</c:v>
                </c:pt>
                <c:pt idx="3">
                  <c:v>3029.1</c:v>
                </c:pt>
                <c:pt idx="4">
                  <c:v>3362.9</c:v>
                </c:pt>
                <c:pt idx="5">
                  <c:v>3264.4</c:v>
                </c:pt>
                <c:pt idx="6">
                  <c:v>3718.2</c:v>
                </c:pt>
                <c:pt idx="7">
                  <c:v>3589.4</c:v>
                </c:pt>
                <c:pt idx="8">
                  <c:v>3416.1</c:v>
                </c:pt>
                <c:pt idx="9">
                  <c:v>3739.3</c:v>
                </c:pt>
                <c:pt idx="10">
                  <c:v>4013.2</c:v>
                </c:pt>
                <c:pt idx="11">
                  <c:v>4120.3</c:v>
                </c:pt>
                <c:pt idx="12">
                  <c:v>3826.9</c:v>
                </c:pt>
                <c:pt idx="13">
                  <c:v>3834</c:v>
                </c:pt>
                <c:pt idx="14">
                  <c:v>4081.4</c:v>
                </c:pt>
                <c:pt idx="15">
                  <c:v>3970.2</c:v>
                </c:pt>
                <c:pt idx="16">
                  <c:v>3731.4</c:v>
                </c:pt>
                <c:pt idx="17">
                  <c:v>3264.3</c:v>
                </c:pt>
                <c:pt idx="18">
                  <c:v>3120</c:v>
                </c:pt>
                <c:pt idx="19">
                  <c:v>3139.4</c:v>
                </c:pt>
                <c:pt idx="20">
                  <c:v>3227.2</c:v>
                </c:pt>
                <c:pt idx="21">
                  <c:v>3330.1</c:v>
                </c:pt>
                <c:pt idx="22">
                  <c:v>3117</c:v>
                </c:pt>
                <c:pt idx="23">
                  <c:v>3084.3</c:v>
                </c:pt>
                <c:pt idx="24">
                  <c:v>3477.4</c:v>
                </c:pt>
                <c:pt idx="25">
                  <c:v>4151.8999999999996</c:v>
                </c:pt>
                <c:pt idx="26">
                  <c:v>4253.7</c:v>
                </c:pt>
                <c:pt idx="27">
                  <c:v>4283.3999999999996</c:v>
                </c:pt>
                <c:pt idx="28">
                  <c:v>4215.3999999999996</c:v>
                </c:pt>
                <c:pt idx="29">
                  <c:v>4148.3</c:v>
                </c:pt>
                <c:pt idx="30">
                  <c:v>4599.8</c:v>
                </c:pt>
                <c:pt idx="31">
                  <c:v>3947.3</c:v>
                </c:pt>
                <c:pt idx="32">
                  <c:v>3959.1</c:v>
                </c:pt>
                <c:pt idx="33">
                  <c:v>3797.6</c:v>
                </c:pt>
                <c:pt idx="34">
                  <c:v>3886</c:v>
                </c:pt>
                <c:pt idx="35">
                  <c:v>3798.5</c:v>
                </c:pt>
                <c:pt idx="36">
                  <c:v>3554.9</c:v>
                </c:pt>
                <c:pt idx="37">
                  <c:v>3973</c:v>
                </c:pt>
                <c:pt idx="38">
                  <c:v>4121.1000000000004</c:v>
                </c:pt>
                <c:pt idx="39">
                  <c:v>4721.6000000000004</c:v>
                </c:pt>
                <c:pt idx="40">
                  <c:v>4846.8999999999996</c:v>
                </c:pt>
                <c:pt idx="41">
                  <c:v>5152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10089</c:v>
                </c:pt>
                <c:pt idx="1">
                  <c:v>11037</c:v>
                </c:pt>
                <c:pt idx="2">
                  <c:v>12225</c:v>
                </c:pt>
                <c:pt idx="3">
                  <c:v>13844</c:v>
                </c:pt>
                <c:pt idx="4">
                  <c:v>13570</c:v>
                </c:pt>
                <c:pt idx="5">
                  <c:v>15285</c:v>
                </c:pt>
                <c:pt idx="6">
                  <c:v>14680</c:v>
                </c:pt>
                <c:pt idx="7">
                  <c:v>15506</c:v>
                </c:pt>
                <c:pt idx="8">
                  <c:v>16310</c:v>
                </c:pt>
                <c:pt idx="9">
                  <c:v>15986</c:v>
                </c:pt>
                <c:pt idx="10">
                  <c:v>17541</c:v>
                </c:pt>
                <c:pt idx="11">
                  <c:v>17911</c:v>
                </c:pt>
                <c:pt idx="12">
                  <c:v>19004</c:v>
                </c:pt>
                <c:pt idx="13">
                  <c:v>18904</c:v>
                </c:pt>
                <c:pt idx="14">
                  <c:v>18465</c:v>
                </c:pt>
                <c:pt idx="15">
                  <c:v>19808</c:v>
                </c:pt>
                <c:pt idx="16">
                  <c:v>18605</c:v>
                </c:pt>
                <c:pt idx="17">
                  <c:v>14561</c:v>
                </c:pt>
                <c:pt idx="18">
                  <c:v>13364</c:v>
                </c:pt>
                <c:pt idx="19">
                  <c:v>12998</c:v>
                </c:pt>
                <c:pt idx="20">
                  <c:v>12229</c:v>
                </c:pt>
                <c:pt idx="21">
                  <c:v>11414</c:v>
                </c:pt>
                <c:pt idx="22">
                  <c:v>11476</c:v>
                </c:pt>
                <c:pt idx="23">
                  <c:v>11345</c:v>
                </c:pt>
                <c:pt idx="24">
                  <c:v>11410</c:v>
                </c:pt>
                <c:pt idx="25">
                  <c:v>10207</c:v>
                </c:pt>
                <c:pt idx="26">
                  <c:v>10751</c:v>
                </c:pt>
                <c:pt idx="27">
                  <c:v>11122</c:v>
                </c:pt>
                <c:pt idx="28">
                  <c:v>12087</c:v>
                </c:pt>
                <c:pt idx="29">
                  <c:v>11283</c:v>
                </c:pt>
                <c:pt idx="30">
                  <c:v>11647</c:v>
                </c:pt>
                <c:pt idx="31">
                  <c:v>11034</c:v>
                </c:pt>
                <c:pt idx="32">
                  <c:v>11674</c:v>
                </c:pt>
                <c:pt idx="33">
                  <c:v>10609</c:v>
                </c:pt>
                <c:pt idx="34">
                  <c:v>10742</c:v>
                </c:pt>
                <c:pt idx="35">
                  <c:v>10407</c:v>
                </c:pt>
                <c:pt idx="36">
                  <c:v>10363</c:v>
                </c:pt>
                <c:pt idx="37">
                  <c:v>10042</c:v>
                </c:pt>
                <c:pt idx="38">
                  <c:v>10098</c:v>
                </c:pt>
                <c:pt idx="39">
                  <c:v>11313</c:v>
                </c:pt>
                <c:pt idx="40">
                  <c:v>11413</c:v>
                </c:pt>
                <c:pt idx="41">
                  <c:v>10969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4905776"/>
        <c:axId val="444906168"/>
      </c:areaChart>
      <c:catAx>
        <c:axId val="44490577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90616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44906168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90577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14409303343654611"/>
          <c:w val="0.16254158034728167"/>
          <c:h val="0.6695407497286416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906952"/>
        <c:axId val="444907344"/>
      </c:lineChart>
      <c:catAx>
        <c:axId val="44490695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44907344"/>
        <c:crosses val="autoZero"/>
        <c:auto val="1"/>
        <c:lblAlgn val="ctr"/>
        <c:lblOffset val="100"/>
        <c:noMultiLvlLbl val="0"/>
      </c:catAx>
      <c:valAx>
        <c:axId val="44490734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90695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336787564766837E-2"/>
          <c:y val="7.874015748031496E-2"/>
          <c:w val="0.73742165222382694"/>
          <c:h val="0.81299212598425197"/>
        </c:manualLayout>
      </c:layout>
      <c:lineChart>
        <c:grouping val="standard"/>
        <c:varyColors val="0"/>
        <c:ser>
          <c:idx val="0"/>
          <c:order val="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4833.3999999999996</c:v>
                </c:pt>
                <c:pt idx="2">
                  <c:v>4740.8999999999996</c:v>
                </c:pt>
                <c:pt idx="3">
                  <c:v>5528.8</c:v>
                </c:pt>
                <c:pt idx="4">
                  <c:v>5008.5</c:v>
                </c:pt>
                <c:pt idx="5">
                  <c:v>5312.1</c:v>
                </c:pt>
                <c:pt idx="6">
                  <c:v>5733.7</c:v>
                </c:pt>
                <c:pt idx="7">
                  <c:v>5836.1</c:v>
                </c:pt>
                <c:pt idx="8">
                  <c:v>5910.8</c:v>
                </c:pt>
                <c:pt idx="9">
                  <c:v>5713</c:v>
                </c:pt>
                <c:pt idx="10">
                  <c:v>6057.5</c:v>
                </c:pt>
                <c:pt idx="11">
                  <c:v>6249.7</c:v>
                </c:pt>
                <c:pt idx="12">
                  <c:v>7006.8</c:v>
                </c:pt>
                <c:pt idx="13">
                  <c:v>6414.9</c:v>
                </c:pt>
                <c:pt idx="14">
                  <c:v>6488.3</c:v>
                </c:pt>
                <c:pt idx="15">
                  <c:v>6725.6</c:v>
                </c:pt>
                <c:pt idx="16">
                  <c:v>7038</c:v>
                </c:pt>
                <c:pt idx="17">
                  <c:v>4185.2</c:v>
                </c:pt>
                <c:pt idx="18">
                  <c:v>4475.2</c:v>
                </c:pt>
                <c:pt idx="19">
                  <c:v>4478.6000000000004</c:v>
                </c:pt>
                <c:pt idx="20">
                  <c:v>4985.2</c:v>
                </c:pt>
                <c:pt idx="21">
                  <c:v>4706.3</c:v>
                </c:pt>
                <c:pt idx="22">
                  <c:v>4469.2</c:v>
                </c:pt>
                <c:pt idx="23">
                  <c:v>4600.6000000000004</c:v>
                </c:pt>
                <c:pt idx="24">
                  <c:v>5833.4</c:v>
                </c:pt>
                <c:pt idx="25">
                  <c:v>4707.3</c:v>
                </c:pt>
                <c:pt idx="26">
                  <c:v>4232.5</c:v>
                </c:pt>
                <c:pt idx="27">
                  <c:v>4347.7</c:v>
                </c:pt>
                <c:pt idx="28">
                  <c:v>5535.3</c:v>
                </c:pt>
                <c:pt idx="29">
                  <c:v>4295.3999999999996</c:v>
                </c:pt>
                <c:pt idx="30">
                  <c:v>4817.3999999999996</c:v>
                </c:pt>
                <c:pt idx="31">
                  <c:v>4274.8999999999996</c:v>
                </c:pt>
                <c:pt idx="32">
                  <c:v>4781</c:v>
                </c:pt>
                <c:pt idx="33">
                  <c:v>3393.8</c:v>
                </c:pt>
                <c:pt idx="34">
                  <c:v>3673</c:v>
                </c:pt>
                <c:pt idx="35">
                  <c:v>3309.1</c:v>
                </c:pt>
                <c:pt idx="36">
                  <c:v>4015.2</c:v>
                </c:pt>
                <c:pt idx="37">
                  <c:v>3227.5</c:v>
                </c:pt>
                <c:pt idx="38">
                  <c:v>3286</c:v>
                </c:pt>
                <c:pt idx="39">
                  <c:v>3972.7</c:v>
                </c:pt>
                <c:pt idx="40">
                  <c:v>3611.7</c:v>
                </c:pt>
                <c:pt idx="41">
                  <c:v>2975.8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4330.3</c:v>
                </c:pt>
                <c:pt idx="2">
                  <c:v>4373.6000000000004</c:v>
                </c:pt>
                <c:pt idx="3">
                  <c:v>5073.3999999999996</c:v>
                </c:pt>
                <c:pt idx="4">
                  <c:v>4616.8</c:v>
                </c:pt>
                <c:pt idx="5">
                  <c:v>4940</c:v>
                </c:pt>
                <c:pt idx="6">
                  <c:v>5046.7</c:v>
                </c:pt>
                <c:pt idx="7">
                  <c:v>5194.1000000000004</c:v>
                </c:pt>
                <c:pt idx="8">
                  <c:v>5475.6</c:v>
                </c:pt>
                <c:pt idx="9">
                  <c:v>5078.6000000000004</c:v>
                </c:pt>
                <c:pt idx="10">
                  <c:v>5269.6</c:v>
                </c:pt>
                <c:pt idx="11">
                  <c:v>5592.1</c:v>
                </c:pt>
                <c:pt idx="12">
                  <c:v>6309.5</c:v>
                </c:pt>
                <c:pt idx="13">
                  <c:v>5601.6</c:v>
                </c:pt>
                <c:pt idx="14">
                  <c:v>5487.9</c:v>
                </c:pt>
                <c:pt idx="15">
                  <c:v>5782</c:v>
                </c:pt>
                <c:pt idx="16">
                  <c:v>6145.1</c:v>
                </c:pt>
                <c:pt idx="17">
                  <c:v>3658.2</c:v>
                </c:pt>
                <c:pt idx="18">
                  <c:v>3799</c:v>
                </c:pt>
                <c:pt idx="19">
                  <c:v>3774.3</c:v>
                </c:pt>
                <c:pt idx="20">
                  <c:v>4224.3</c:v>
                </c:pt>
                <c:pt idx="21">
                  <c:v>3728.3</c:v>
                </c:pt>
                <c:pt idx="22">
                  <c:v>3754.1</c:v>
                </c:pt>
                <c:pt idx="23">
                  <c:v>3701.1</c:v>
                </c:pt>
                <c:pt idx="24">
                  <c:v>4765.8999999999996</c:v>
                </c:pt>
                <c:pt idx="25">
                  <c:v>3641.2</c:v>
                </c:pt>
                <c:pt idx="26">
                  <c:v>3526.5</c:v>
                </c:pt>
                <c:pt idx="27">
                  <c:v>3403.4</c:v>
                </c:pt>
                <c:pt idx="28">
                  <c:v>4462.5</c:v>
                </c:pt>
                <c:pt idx="29">
                  <c:v>3538.8</c:v>
                </c:pt>
                <c:pt idx="30">
                  <c:v>4135.8</c:v>
                </c:pt>
                <c:pt idx="31">
                  <c:v>3814.8</c:v>
                </c:pt>
                <c:pt idx="32">
                  <c:v>4191</c:v>
                </c:pt>
                <c:pt idx="33">
                  <c:v>2890.9</c:v>
                </c:pt>
                <c:pt idx="34">
                  <c:v>3206.4</c:v>
                </c:pt>
                <c:pt idx="35">
                  <c:v>2908.2</c:v>
                </c:pt>
                <c:pt idx="36">
                  <c:v>3643.3</c:v>
                </c:pt>
                <c:pt idx="37">
                  <c:v>2745.6</c:v>
                </c:pt>
                <c:pt idx="38">
                  <c:v>2787.6</c:v>
                </c:pt>
                <c:pt idx="39">
                  <c:v>3478.4</c:v>
                </c:pt>
                <c:pt idx="40">
                  <c:v>3133</c:v>
                </c:pt>
                <c:pt idx="41">
                  <c:v>2372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503.1</c:v>
                </c:pt>
                <c:pt idx="2">
                  <c:v>367.2</c:v>
                </c:pt>
                <c:pt idx="3">
                  <c:v>455.4</c:v>
                </c:pt>
                <c:pt idx="4">
                  <c:v>391.6</c:v>
                </c:pt>
                <c:pt idx="5">
                  <c:v>372.1</c:v>
                </c:pt>
                <c:pt idx="6">
                  <c:v>687</c:v>
                </c:pt>
                <c:pt idx="7">
                  <c:v>642</c:v>
                </c:pt>
                <c:pt idx="8">
                  <c:v>435.2</c:v>
                </c:pt>
                <c:pt idx="9">
                  <c:v>634.4</c:v>
                </c:pt>
                <c:pt idx="10">
                  <c:v>787.9</c:v>
                </c:pt>
                <c:pt idx="11">
                  <c:v>657.7</c:v>
                </c:pt>
                <c:pt idx="12">
                  <c:v>697.3</c:v>
                </c:pt>
                <c:pt idx="13">
                  <c:v>813.4</c:v>
                </c:pt>
                <c:pt idx="14">
                  <c:v>1000.4</c:v>
                </c:pt>
                <c:pt idx="15">
                  <c:v>943.6</c:v>
                </c:pt>
                <c:pt idx="16">
                  <c:v>892.8</c:v>
                </c:pt>
                <c:pt idx="17">
                  <c:v>527</c:v>
                </c:pt>
                <c:pt idx="18">
                  <c:v>676.1</c:v>
                </c:pt>
                <c:pt idx="19">
                  <c:v>704.2</c:v>
                </c:pt>
                <c:pt idx="20">
                  <c:v>761</c:v>
                </c:pt>
                <c:pt idx="21">
                  <c:v>978</c:v>
                </c:pt>
                <c:pt idx="22">
                  <c:v>715.1</c:v>
                </c:pt>
                <c:pt idx="23">
                  <c:v>899.5</c:v>
                </c:pt>
                <c:pt idx="24">
                  <c:v>1067.5</c:v>
                </c:pt>
                <c:pt idx="25">
                  <c:v>1066.0999999999999</c:v>
                </c:pt>
                <c:pt idx="26">
                  <c:v>706.1</c:v>
                </c:pt>
                <c:pt idx="27">
                  <c:v>944.3</c:v>
                </c:pt>
                <c:pt idx="28">
                  <c:v>1072.7</c:v>
                </c:pt>
                <c:pt idx="29">
                  <c:v>756.6</c:v>
                </c:pt>
                <c:pt idx="30">
                  <c:v>681.6</c:v>
                </c:pt>
                <c:pt idx="31">
                  <c:v>460</c:v>
                </c:pt>
                <c:pt idx="32">
                  <c:v>590</c:v>
                </c:pt>
                <c:pt idx="33">
                  <c:v>502.9</c:v>
                </c:pt>
                <c:pt idx="34">
                  <c:v>466.6</c:v>
                </c:pt>
                <c:pt idx="35">
                  <c:v>401</c:v>
                </c:pt>
                <c:pt idx="36">
                  <c:v>371.9</c:v>
                </c:pt>
                <c:pt idx="37">
                  <c:v>481.8</c:v>
                </c:pt>
                <c:pt idx="38">
                  <c:v>498.4</c:v>
                </c:pt>
                <c:pt idx="39">
                  <c:v>494.3</c:v>
                </c:pt>
                <c:pt idx="40">
                  <c:v>478.7</c:v>
                </c:pt>
                <c:pt idx="41">
                  <c:v>603.79999999999995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4908128"/>
        <c:axId val="444908520"/>
      </c:lineChart>
      <c:catAx>
        <c:axId val="44490812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90852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4908520"/>
        <c:scaling>
          <c:orientation val="minMax"/>
          <c:max val="7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4908128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84988962472406182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Sheet1!$B$2:$B$43</c:f>
              <c:numCache>
                <c:formatCode>General</c:formatCode>
                <c:ptCount val="42"/>
                <c:pt idx="0">
                  <c:v>569.1</c:v>
                </c:pt>
                <c:pt idx="1">
                  <c:v>670.4</c:v>
                </c:pt>
                <c:pt idx="2">
                  <c:v>586.6</c:v>
                </c:pt>
                <c:pt idx="3">
                  <c:v>590.70000000000005</c:v>
                </c:pt>
                <c:pt idx="4">
                  <c:v>697.6</c:v>
                </c:pt>
                <c:pt idx="5">
                  <c:v>535.1</c:v>
                </c:pt>
                <c:pt idx="6">
                  <c:v>535.1</c:v>
                </c:pt>
                <c:pt idx="7">
                  <c:v>549.79999999999995</c:v>
                </c:pt>
                <c:pt idx="8">
                  <c:v>391.8</c:v>
                </c:pt>
                <c:pt idx="9">
                  <c:v>489.5</c:v>
                </c:pt>
                <c:pt idx="10">
                  <c:v>637.5</c:v>
                </c:pt>
                <c:pt idx="11">
                  <c:v>587.79999999999995</c:v>
                </c:pt>
                <c:pt idx="12">
                  <c:v>603.79999999999995</c:v>
                </c:pt>
                <c:pt idx="13">
                  <c:v>672.1</c:v>
                </c:pt>
                <c:pt idx="14">
                  <c:v>930.2</c:v>
                </c:pt>
                <c:pt idx="15">
                  <c:v>901.2</c:v>
                </c:pt>
                <c:pt idx="16">
                  <c:v>918.1</c:v>
                </c:pt>
                <c:pt idx="17">
                  <c:v>570.4</c:v>
                </c:pt>
                <c:pt idx="18">
                  <c:v>584.29999999999995</c:v>
                </c:pt>
                <c:pt idx="19">
                  <c:v>612.29999999999995</c:v>
                </c:pt>
                <c:pt idx="20">
                  <c:v>635.4</c:v>
                </c:pt>
                <c:pt idx="21">
                  <c:v>788.5</c:v>
                </c:pt>
                <c:pt idx="22">
                  <c:v>584.70000000000005</c:v>
                </c:pt>
                <c:pt idx="23">
                  <c:v>738.5</c:v>
                </c:pt>
                <c:pt idx="24">
                  <c:v>736.4</c:v>
                </c:pt>
                <c:pt idx="25">
                  <c:v>793</c:v>
                </c:pt>
                <c:pt idx="26">
                  <c:v>725.2</c:v>
                </c:pt>
                <c:pt idx="27">
                  <c:v>838</c:v>
                </c:pt>
                <c:pt idx="28">
                  <c:v>896.8</c:v>
                </c:pt>
                <c:pt idx="29">
                  <c:v>621.70000000000005</c:v>
                </c:pt>
                <c:pt idx="30">
                  <c:v>645.1</c:v>
                </c:pt>
                <c:pt idx="31">
                  <c:v>530.79999999999995</c:v>
                </c:pt>
                <c:pt idx="32">
                  <c:v>596.6</c:v>
                </c:pt>
                <c:pt idx="33">
                  <c:v>583.70000000000005</c:v>
                </c:pt>
                <c:pt idx="34">
                  <c:v>484.3</c:v>
                </c:pt>
                <c:pt idx="35">
                  <c:v>416.2</c:v>
                </c:pt>
                <c:pt idx="36">
                  <c:v>397.9</c:v>
                </c:pt>
                <c:pt idx="37">
                  <c:v>484.2</c:v>
                </c:pt>
                <c:pt idx="38">
                  <c:v>524.29999999999995</c:v>
                </c:pt>
                <c:pt idx="39">
                  <c:v>577</c:v>
                </c:pt>
                <c:pt idx="40">
                  <c:v>557.5</c:v>
                </c:pt>
                <c:pt idx="41">
                  <c:v>742.5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/ Export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Sheet1!$A$2:$A$43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Sheet1!$C$2:$C$43</c:f>
              <c:numCache>
                <c:formatCode>General</c:formatCode>
                <c:ptCount val="42"/>
                <c:pt idx="0">
                  <c:v>5284.8</c:v>
                </c:pt>
                <c:pt idx="1">
                  <c:v>5860.9</c:v>
                </c:pt>
                <c:pt idx="2">
                  <c:v>5913.6</c:v>
                </c:pt>
                <c:pt idx="3">
                  <c:v>6812.5</c:v>
                </c:pt>
                <c:pt idx="4">
                  <c:v>5633.9</c:v>
                </c:pt>
                <c:pt idx="5">
                  <c:v>5938.1</c:v>
                </c:pt>
                <c:pt idx="6">
                  <c:v>6067</c:v>
                </c:pt>
                <c:pt idx="7">
                  <c:v>6357</c:v>
                </c:pt>
                <c:pt idx="8">
                  <c:v>6742.9</c:v>
                </c:pt>
                <c:pt idx="9">
                  <c:v>6175.1</c:v>
                </c:pt>
                <c:pt idx="10">
                  <c:v>6396.8</c:v>
                </c:pt>
                <c:pt idx="11">
                  <c:v>6771.7</c:v>
                </c:pt>
                <c:pt idx="12">
                  <c:v>7631</c:v>
                </c:pt>
                <c:pt idx="13">
                  <c:v>6779.4</c:v>
                </c:pt>
                <c:pt idx="14">
                  <c:v>6523.1</c:v>
                </c:pt>
                <c:pt idx="15">
                  <c:v>6923.6</c:v>
                </c:pt>
                <c:pt idx="16">
                  <c:v>7274</c:v>
                </c:pt>
                <c:pt idx="17">
                  <c:v>4445.8</c:v>
                </c:pt>
                <c:pt idx="18">
                  <c:v>4545</c:v>
                </c:pt>
                <c:pt idx="19">
                  <c:v>4454.5</c:v>
                </c:pt>
                <c:pt idx="20">
                  <c:v>4927.2</c:v>
                </c:pt>
                <c:pt idx="21">
                  <c:v>4367.3999999999996</c:v>
                </c:pt>
                <c:pt idx="22">
                  <c:v>4421.2</c:v>
                </c:pt>
                <c:pt idx="23">
                  <c:v>4361.8999999999996</c:v>
                </c:pt>
                <c:pt idx="24">
                  <c:v>5397</c:v>
                </c:pt>
                <c:pt idx="25">
                  <c:v>4167.6000000000004</c:v>
                </c:pt>
                <c:pt idx="26">
                  <c:v>3950</c:v>
                </c:pt>
                <c:pt idx="27">
                  <c:v>3991.5</c:v>
                </c:pt>
                <c:pt idx="28">
                  <c:v>4866.3999999999996</c:v>
                </c:pt>
                <c:pt idx="29">
                  <c:v>3982.7</c:v>
                </c:pt>
                <c:pt idx="30">
                  <c:v>4653.3999999999996</c:v>
                </c:pt>
                <c:pt idx="31">
                  <c:v>4354.6000000000004</c:v>
                </c:pt>
                <c:pt idx="32">
                  <c:v>4676.8999999999996</c:v>
                </c:pt>
                <c:pt idx="33">
                  <c:v>3346.3</c:v>
                </c:pt>
                <c:pt idx="34">
                  <c:v>3736.1</c:v>
                </c:pt>
                <c:pt idx="35">
                  <c:v>3388.7</c:v>
                </c:pt>
                <c:pt idx="36">
                  <c:v>3979.7</c:v>
                </c:pt>
                <c:pt idx="37">
                  <c:v>3150.3</c:v>
                </c:pt>
                <c:pt idx="38">
                  <c:v>3185</c:v>
                </c:pt>
                <c:pt idx="39">
                  <c:v>3786.3</c:v>
                </c:pt>
                <c:pt idx="40">
                  <c:v>3775.3</c:v>
                </c:pt>
                <c:pt idx="41">
                  <c:v>3110.1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161216"/>
        <c:axId val="446161608"/>
      </c:areaChart>
      <c:catAx>
        <c:axId val="4461612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161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46161608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161216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11666333718169908"/>
          <c:w val="0.16648291069459759"/>
          <c:h val="0.72802578837447629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162392"/>
        <c:axId val="446162784"/>
      </c:lineChart>
      <c:catAx>
        <c:axId val="44616239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46162784"/>
        <c:crosses val="autoZero"/>
        <c:auto val="1"/>
        <c:lblAlgn val="ctr"/>
        <c:lblOffset val="100"/>
        <c:noMultiLvlLbl val="0"/>
      </c:catAx>
      <c:valAx>
        <c:axId val="44616278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16239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98169336384442E-2"/>
          <c:y val="8.7128712871287123E-2"/>
          <c:w val="0.70768325037565738"/>
          <c:h val="0.710891089108910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1998.3</c:v>
                </c:pt>
                <c:pt idx="2">
                  <c:v>3021.7</c:v>
                </c:pt>
                <c:pt idx="3">
                  <c:v>2034.3</c:v>
                </c:pt>
                <c:pt idx="4">
                  <c:v>3259.6</c:v>
                </c:pt>
                <c:pt idx="5">
                  <c:v>3369.6</c:v>
                </c:pt>
                <c:pt idx="6">
                  <c:v>2418.1</c:v>
                </c:pt>
                <c:pt idx="7">
                  <c:v>2403.6999999999998</c:v>
                </c:pt>
                <c:pt idx="8">
                  <c:v>3025.7</c:v>
                </c:pt>
                <c:pt idx="9">
                  <c:v>3113.2</c:v>
                </c:pt>
                <c:pt idx="10">
                  <c:v>4323</c:v>
                </c:pt>
                <c:pt idx="11">
                  <c:v>2972.7</c:v>
                </c:pt>
                <c:pt idx="12">
                  <c:v>3479.7</c:v>
                </c:pt>
                <c:pt idx="13">
                  <c:v>4033.3</c:v>
                </c:pt>
                <c:pt idx="14">
                  <c:v>3373.2</c:v>
                </c:pt>
                <c:pt idx="15">
                  <c:v>3905.2</c:v>
                </c:pt>
                <c:pt idx="16">
                  <c:v>1946.9</c:v>
                </c:pt>
                <c:pt idx="17">
                  <c:v>1634.1</c:v>
                </c:pt>
                <c:pt idx="18">
                  <c:v>1523.8</c:v>
                </c:pt>
                <c:pt idx="19">
                  <c:v>1757.5</c:v>
                </c:pt>
                <c:pt idx="20">
                  <c:v>2191.6</c:v>
                </c:pt>
                <c:pt idx="21">
                  <c:v>1905.5</c:v>
                </c:pt>
                <c:pt idx="22">
                  <c:v>2336.4</c:v>
                </c:pt>
                <c:pt idx="23">
                  <c:v>2147.9</c:v>
                </c:pt>
                <c:pt idx="24">
                  <c:v>2884.8</c:v>
                </c:pt>
                <c:pt idx="25">
                  <c:v>2994.7</c:v>
                </c:pt>
                <c:pt idx="26">
                  <c:v>3830.9</c:v>
                </c:pt>
                <c:pt idx="27">
                  <c:v>2879.6</c:v>
                </c:pt>
                <c:pt idx="28">
                  <c:v>3397.1</c:v>
                </c:pt>
                <c:pt idx="29">
                  <c:v>3200.8</c:v>
                </c:pt>
                <c:pt idx="30">
                  <c:v>3042.8</c:v>
                </c:pt>
                <c:pt idx="31">
                  <c:v>2784.1</c:v>
                </c:pt>
                <c:pt idx="32">
                  <c:v>3484.3</c:v>
                </c:pt>
                <c:pt idx="33">
                  <c:v>2792</c:v>
                </c:pt>
                <c:pt idx="34">
                  <c:v>3002.1</c:v>
                </c:pt>
                <c:pt idx="35">
                  <c:v>2817.9</c:v>
                </c:pt>
                <c:pt idx="36">
                  <c:v>2792.9</c:v>
                </c:pt>
                <c:pt idx="37">
                  <c:v>3423.4</c:v>
                </c:pt>
                <c:pt idx="38">
                  <c:v>3681.3</c:v>
                </c:pt>
                <c:pt idx="39">
                  <c:v>4286.3</c:v>
                </c:pt>
                <c:pt idx="40">
                  <c:v>3448</c:v>
                </c:pt>
                <c:pt idx="41">
                  <c:v>3117.1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1380</c:v>
                </c:pt>
                <c:pt idx="2">
                  <c:v>2391</c:v>
                </c:pt>
                <c:pt idx="3">
                  <c:v>1536</c:v>
                </c:pt>
                <c:pt idx="4">
                  <c:v>2352.3000000000002</c:v>
                </c:pt>
                <c:pt idx="5">
                  <c:v>2708.9</c:v>
                </c:pt>
                <c:pt idx="6">
                  <c:v>1748.2</c:v>
                </c:pt>
                <c:pt idx="7">
                  <c:v>1804.1</c:v>
                </c:pt>
                <c:pt idx="8">
                  <c:v>2362</c:v>
                </c:pt>
                <c:pt idx="9">
                  <c:v>2452.8000000000002</c:v>
                </c:pt>
                <c:pt idx="10">
                  <c:v>3640.7</c:v>
                </c:pt>
                <c:pt idx="11">
                  <c:v>2322.6</c:v>
                </c:pt>
                <c:pt idx="12">
                  <c:v>2743.7</c:v>
                </c:pt>
                <c:pt idx="13">
                  <c:v>3334.4</c:v>
                </c:pt>
                <c:pt idx="14">
                  <c:v>2657.5</c:v>
                </c:pt>
                <c:pt idx="15">
                  <c:v>3293.8</c:v>
                </c:pt>
                <c:pt idx="16">
                  <c:v>1435.9</c:v>
                </c:pt>
                <c:pt idx="17">
                  <c:v>1227.5999999999999</c:v>
                </c:pt>
                <c:pt idx="18">
                  <c:v>1106.2</c:v>
                </c:pt>
                <c:pt idx="19">
                  <c:v>1425.4</c:v>
                </c:pt>
                <c:pt idx="20">
                  <c:v>1719.7</c:v>
                </c:pt>
                <c:pt idx="21">
                  <c:v>1492.8</c:v>
                </c:pt>
                <c:pt idx="22">
                  <c:v>1833.9</c:v>
                </c:pt>
                <c:pt idx="23">
                  <c:v>1788.3</c:v>
                </c:pt>
                <c:pt idx="24">
                  <c:v>2120.1999999999998</c:v>
                </c:pt>
                <c:pt idx="25">
                  <c:v>2241</c:v>
                </c:pt>
                <c:pt idx="26">
                  <c:v>3038.6</c:v>
                </c:pt>
                <c:pt idx="27">
                  <c:v>2321.8000000000002</c:v>
                </c:pt>
                <c:pt idx="28">
                  <c:v>2701.6</c:v>
                </c:pt>
                <c:pt idx="29">
                  <c:v>2525.4</c:v>
                </c:pt>
                <c:pt idx="30">
                  <c:v>2380</c:v>
                </c:pt>
                <c:pt idx="31">
                  <c:v>2199.8000000000002</c:v>
                </c:pt>
                <c:pt idx="32">
                  <c:v>2849.7</c:v>
                </c:pt>
                <c:pt idx="33">
                  <c:v>2236</c:v>
                </c:pt>
                <c:pt idx="34">
                  <c:v>2282.4</c:v>
                </c:pt>
                <c:pt idx="35">
                  <c:v>2276</c:v>
                </c:pt>
                <c:pt idx="36">
                  <c:v>2193</c:v>
                </c:pt>
                <c:pt idx="37">
                  <c:v>2596</c:v>
                </c:pt>
                <c:pt idx="38">
                  <c:v>2763.8</c:v>
                </c:pt>
                <c:pt idx="39">
                  <c:v>3103</c:v>
                </c:pt>
                <c:pt idx="40">
                  <c:v>2687.5</c:v>
                </c:pt>
                <c:pt idx="41">
                  <c:v>2367.6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618.29999999999995</c:v>
                </c:pt>
                <c:pt idx="2">
                  <c:v>630.70000000000005</c:v>
                </c:pt>
                <c:pt idx="3">
                  <c:v>498.2</c:v>
                </c:pt>
                <c:pt idx="4">
                  <c:v>907.3</c:v>
                </c:pt>
                <c:pt idx="5">
                  <c:v>660.7</c:v>
                </c:pt>
                <c:pt idx="6">
                  <c:v>669.9</c:v>
                </c:pt>
                <c:pt idx="7">
                  <c:v>599.6</c:v>
                </c:pt>
                <c:pt idx="8">
                  <c:v>663.7</c:v>
                </c:pt>
                <c:pt idx="9">
                  <c:v>660.4</c:v>
                </c:pt>
                <c:pt idx="10">
                  <c:v>682.2</c:v>
                </c:pt>
                <c:pt idx="11">
                  <c:v>650.20000000000005</c:v>
                </c:pt>
                <c:pt idx="12">
                  <c:v>736</c:v>
                </c:pt>
                <c:pt idx="13">
                  <c:v>698.9</c:v>
                </c:pt>
                <c:pt idx="14">
                  <c:v>715.7</c:v>
                </c:pt>
                <c:pt idx="15">
                  <c:v>611.4</c:v>
                </c:pt>
                <c:pt idx="16">
                  <c:v>511</c:v>
                </c:pt>
                <c:pt idx="17">
                  <c:v>406.5</c:v>
                </c:pt>
                <c:pt idx="18">
                  <c:v>417.6</c:v>
                </c:pt>
                <c:pt idx="19">
                  <c:v>332.1</c:v>
                </c:pt>
                <c:pt idx="20">
                  <c:v>471.9</c:v>
                </c:pt>
                <c:pt idx="21">
                  <c:v>412.6</c:v>
                </c:pt>
                <c:pt idx="22">
                  <c:v>502.5</c:v>
                </c:pt>
                <c:pt idx="23">
                  <c:v>359.6</c:v>
                </c:pt>
                <c:pt idx="24">
                  <c:v>764.6</c:v>
                </c:pt>
                <c:pt idx="25">
                  <c:v>753.7</c:v>
                </c:pt>
                <c:pt idx="26">
                  <c:v>792.3</c:v>
                </c:pt>
                <c:pt idx="27">
                  <c:v>557.9</c:v>
                </c:pt>
                <c:pt idx="28">
                  <c:v>695.5</c:v>
                </c:pt>
                <c:pt idx="29">
                  <c:v>675.3</c:v>
                </c:pt>
                <c:pt idx="30">
                  <c:v>662.8</c:v>
                </c:pt>
                <c:pt idx="31">
                  <c:v>584.29999999999995</c:v>
                </c:pt>
                <c:pt idx="32">
                  <c:v>634.5</c:v>
                </c:pt>
                <c:pt idx="33">
                  <c:v>555.9</c:v>
                </c:pt>
                <c:pt idx="34">
                  <c:v>719.7</c:v>
                </c:pt>
                <c:pt idx="35">
                  <c:v>541.9</c:v>
                </c:pt>
                <c:pt idx="36">
                  <c:v>599.9</c:v>
                </c:pt>
                <c:pt idx="37">
                  <c:v>827.3</c:v>
                </c:pt>
                <c:pt idx="38">
                  <c:v>917.5</c:v>
                </c:pt>
                <c:pt idx="39">
                  <c:v>1183.3</c:v>
                </c:pt>
                <c:pt idx="40">
                  <c:v>760.5</c:v>
                </c:pt>
                <c:pt idx="41">
                  <c:v>749.5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6163568"/>
        <c:axId val="446163960"/>
      </c:lineChart>
      <c:catAx>
        <c:axId val="4461635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163960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46163960"/>
        <c:scaling>
          <c:orientation val="minMax"/>
          <c:max val="4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46163568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1568584999569976"/>
          <c:w val="0.17688275259661471"/>
          <c:h val="0.56739136358488462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0680B-252B-4421-9F1B-3AA73DF59F94}" type="datetimeFigureOut">
              <a:rPr lang="fi-FI" smtClean="0"/>
              <a:t>5.5.2015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EE91-6484-4180-B221-90361E72390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72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1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6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4709D1-B06A-4DCD-9024-0AEE6C79E27B}" type="datetime1">
              <a:rPr lang="fi-FI" smtClean="0"/>
              <a:t>5.5.2015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47623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6933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4615056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1383964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706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161" y="285390"/>
            <a:ext cx="3682859" cy="2214817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74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2643196"/>
            <a:ext cx="3682449" cy="15716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64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459085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81161" y="285390"/>
            <a:ext cx="3682859" cy="2214817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174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0943" y="2643196"/>
            <a:ext cx="3682449" cy="157163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1764" kern="1200" spc="-35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246915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730571" y="2071531"/>
            <a:ext cx="3682859" cy="2214817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174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730571" y="4429242"/>
            <a:ext cx="3682859" cy="1572396"/>
          </a:xfrm>
        </p:spPr>
        <p:txBody>
          <a:bodyPr/>
          <a:lstStyle>
            <a:lvl1pPr marL="0" indent="0" algn="ctr">
              <a:buFontTx/>
              <a:buNone/>
              <a:defRPr sz="1764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353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2"/>
                </a:solidFill>
              </a:defRPr>
            </a:lvl1pPr>
          </a:lstStyle>
          <a:p>
            <a:r>
              <a:rPr lang="en-US" smtClean="0">
                <a:solidFill>
                  <a:srgbClr val="002964"/>
                </a:solidFill>
              </a:rPr>
              <a:t>4.5.2015</a:t>
            </a:r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002964"/>
                </a:solidFill>
              </a:rPr>
              <a:pPr defTabSz="806026"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33586"/>
      </p:ext>
    </p:extLst>
  </p:cSld>
  <p:clrMapOvr>
    <a:masterClrMapping/>
  </p:clrMapOvr>
  <p:transition spd="med">
    <p:fade/>
  </p:transition>
  <p:hf hdr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7D001B"/>
                </a:solidFill>
              </a:defRPr>
            </a:lvl1pPr>
          </a:lstStyle>
          <a:p>
            <a:r>
              <a:rPr lang="en-US" smtClean="0"/>
              <a:t>4.5.2015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7D001B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/>
              <a:pPr defTabSz="806026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57320"/>
      </p:ext>
    </p:extLst>
  </p:cSld>
  <p:clrMapOvr>
    <a:masterClrMapping/>
  </p:clrMapOvr>
  <p:transition spd="med">
    <p:fade/>
  </p:transition>
  <p:hf hdr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002964"/>
                </a:solidFill>
              </a:defRPr>
            </a:lvl1pPr>
          </a:lstStyle>
          <a:p>
            <a:r>
              <a:rPr lang="en-US" smtClean="0"/>
              <a:t>4.5.2015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002964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/>
              <a:pPr defTabSz="806026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96269"/>
      </p:ext>
    </p:extLst>
  </p:cSld>
  <p:clrMapOvr>
    <a:masterClrMapping/>
  </p:clrMapOvr>
  <p:transition spd="med">
    <p:fade/>
  </p:transition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0C109-B89E-4873-BAE9-C61C8B9CC3F5}" type="datetime1">
              <a:rPr lang="fi-FI" smtClean="0"/>
              <a:t>5.5.2015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8690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 spc="-132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F04B0D"/>
                </a:solidFill>
              </a:rPr>
              <a:t>4.5.2015</a:t>
            </a:r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accent4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F04B0D"/>
                </a:solidFill>
              </a:rPr>
              <a:pPr defTabSz="806026"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064011"/>
      </p:ext>
    </p:extLst>
  </p:cSld>
  <p:clrMapOvr>
    <a:masterClrMapping/>
  </p:clrMapOvr>
  <p:transition spd="med">
    <p:fade/>
  </p:transition>
  <p:hf hdr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srgbClr val="FFFFFF"/>
                </a:solidFill>
              </a:rPr>
              <a:t>4.5.2015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bg1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FFFFFF"/>
                </a:solidFill>
              </a:rPr>
              <a:pPr defTabSz="806026"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9166"/>
      </p:ext>
    </p:extLst>
  </p:cSld>
  <p:clrMapOvr>
    <a:masterClrMapping/>
  </p:clrMapOvr>
  <p:transition spd="med">
    <p:fade/>
  </p:transition>
  <p:hf hdr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49" y="-2215211"/>
            <a:ext cx="7821566" cy="852721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761534" y="1214183"/>
            <a:ext cx="7620933" cy="221481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4762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761534" y="3571894"/>
            <a:ext cx="7620933" cy="1572397"/>
          </a:xfrm>
        </p:spPr>
        <p:txBody>
          <a:bodyPr/>
          <a:lstStyle>
            <a:lvl1pPr marL="0" indent="0" algn="ctr">
              <a:buFontTx/>
              <a:buNone/>
              <a:defRPr sz="2645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4.5.2015</a:t>
            </a:r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rgbClr val="FFFFFF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/>
              <a:pPr defTabSz="806026"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8"/>
            <a:ext cx="948689" cy="22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0786"/>
      </p:ext>
    </p:extLst>
  </p:cSld>
  <p:clrMapOvr>
    <a:masterClrMapping/>
  </p:clrMapOvr>
  <p:transition spd="med">
    <p:fade/>
  </p:transition>
  <p:hf hdr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571411"/>
            <a:ext cx="8889658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767" y="1713716"/>
            <a:ext cx="8379303" cy="428743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9635921"/>
      </p:ext>
    </p:extLst>
  </p:cSld>
  <p:clrMapOvr>
    <a:masterClrMapping/>
  </p:clrMapOvr>
  <p:transition spd="med">
    <p:fade/>
  </p:transition>
  <p:hf hdr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171" y="1571411"/>
            <a:ext cx="8889658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0276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635497" y="1571411"/>
            <a:ext cx="4381332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27171" y="1571411"/>
            <a:ext cx="4381331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63" y="1713716"/>
            <a:ext cx="4061438" cy="357375"/>
          </a:xfrm>
        </p:spPr>
        <p:txBody>
          <a:bodyPr anchor="t" anchorCtr="0"/>
          <a:lstStyle>
            <a:lvl1pPr marL="0" indent="0">
              <a:buNone/>
              <a:defRPr sz="1587" b="0">
                <a:solidFill>
                  <a:srgbClr val="008CD9"/>
                </a:solidFill>
              </a:defRPr>
            </a:lvl1pPr>
            <a:lvl2pPr marL="403013" indent="0">
              <a:buNone/>
              <a:defRPr sz="1852" b="1"/>
            </a:lvl2pPr>
            <a:lvl3pPr marL="806026" indent="0">
              <a:buNone/>
              <a:defRPr sz="1587" b="1"/>
            </a:lvl3pPr>
            <a:lvl4pPr marL="1209040" indent="0">
              <a:buNone/>
              <a:defRPr sz="1411" b="1"/>
            </a:lvl4pPr>
            <a:lvl5pPr marL="1612053" indent="0">
              <a:buNone/>
              <a:defRPr sz="1411" b="1"/>
            </a:lvl5pPr>
            <a:lvl6pPr marL="2015066" indent="0">
              <a:buNone/>
              <a:defRPr sz="1411" b="1"/>
            </a:lvl6pPr>
            <a:lvl7pPr marL="2418078" indent="0">
              <a:buNone/>
              <a:defRPr sz="1411" b="1"/>
            </a:lvl7pPr>
            <a:lvl8pPr marL="2821092" indent="0">
              <a:buNone/>
              <a:defRPr sz="1411" b="1"/>
            </a:lvl8pPr>
            <a:lvl9pPr marL="3224106" indent="0">
              <a:buNone/>
              <a:defRPr sz="141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61" y="2214427"/>
            <a:ext cx="4064238" cy="3786721"/>
          </a:xfrm>
        </p:spPr>
        <p:txBody>
          <a:bodyPr/>
          <a:lstStyle>
            <a:lvl1pPr>
              <a:defRPr sz="1852"/>
            </a:lvl1pPr>
            <a:lvl2pPr>
              <a:defRPr sz="1587"/>
            </a:lvl2pPr>
            <a:lvl3pPr>
              <a:defRPr sz="1411"/>
            </a:lvl3pPr>
            <a:lvl4pPr>
              <a:defRPr sz="1235"/>
            </a:lvl4pPr>
            <a:lvl5pPr>
              <a:defRPr sz="1235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488" y="1713716"/>
            <a:ext cx="4064239" cy="357375"/>
          </a:xfrm>
        </p:spPr>
        <p:txBody>
          <a:bodyPr anchor="t" anchorCtr="0"/>
          <a:lstStyle>
            <a:lvl1pPr marL="0" indent="0">
              <a:buNone/>
              <a:defRPr sz="1587" b="0">
                <a:solidFill>
                  <a:srgbClr val="008CD9"/>
                </a:solidFill>
              </a:defRPr>
            </a:lvl1pPr>
            <a:lvl2pPr marL="403013" indent="0">
              <a:buNone/>
              <a:defRPr sz="1852" b="1"/>
            </a:lvl2pPr>
            <a:lvl3pPr marL="806026" indent="0">
              <a:buNone/>
              <a:defRPr sz="1587" b="1"/>
            </a:lvl3pPr>
            <a:lvl4pPr marL="1209040" indent="0">
              <a:buNone/>
              <a:defRPr sz="1411" b="1"/>
            </a:lvl4pPr>
            <a:lvl5pPr marL="1612053" indent="0">
              <a:buNone/>
              <a:defRPr sz="1411" b="1"/>
            </a:lvl5pPr>
            <a:lvl6pPr marL="2015066" indent="0">
              <a:buNone/>
              <a:defRPr sz="1411" b="1"/>
            </a:lvl6pPr>
            <a:lvl7pPr marL="2418078" indent="0">
              <a:buNone/>
              <a:defRPr sz="1411" b="1"/>
            </a:lvl7pPr>
            <a:lvl8pPr marL="2821092" indent="0">
              <a:buNone/>
              <a:defRPr sz="1411" b="1"/>
            </a:lvl8pPr>
            <a:lvl9pPr marL="3224106" indent="0">
              <a:buNone/>
              <a:defRPr sz="1411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488" y="2214427"/>
            <a:ext cx="4064239" cy="3786721"/>
          </a:xfrm>
        </p:spPr>
        <p:txBody>
          <a:bodyPr/>
          <a:lstStyle>
            <a:lvl1pPr>
              <a:defRPr sz="1852"/>
            </a:lvl1pPr>
            <a:lvl2pPr>
              <a:defRPr sz="1587"/>
            </a:lvl2pPr>
            <a:lvl3pPr>
              <a:defRPr sz="1411"/>
            </a:lvl3pPr>
            <a:lvl4pPr>
              <a:defRPr sz="1235"/>
            </a:lvl4pPr>
            <a:lvl5pPr>
              <a:defRPr sz="1235"/>
            </a:lvl5pPr>
            <a:lvl6pPr>
              <a:defRPr sz="1411"/>
            </a:lvl6pPr>
            <a:lvl7pPr>
              <a:defRPr sz="1411"/>
            </a:lvl7pPr>
            <a:lvl8pPr>
              <a:defRPr sz="1411"/>
            </a:lvl8pPr>
            <a:lvl9pPr>
              <a:defRPr sz="141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65959"/>
      </p:ext>
    </p:extLst>
  </p:cSld>
  <p:clrMapOvr>
    <a:masterClrMapping/>
  </p:clrMapOvr>
  <p:transition spd="med">
    <p:fade/>
  </p:transition>
  <p:hf hdr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477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7476" y="1571411"/>
            <a:ext cx="6857737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713716"/>
            <a:ext cx="6477145" cy="428743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111903" y="1571412"/>
            <a:ext cx="1905233" cy="5144089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0418827"/>
      </p:ext>
    </p:extLst>
  </p:cSld>
  <p:clrMapOvr>
    <a:masterClrMapping/>
  </p:clrMapOvr>
  <p:transition spd="med">
    <p:fade/>
  </p:transition>
  <p:hf hd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27170" y="1571411"/>
            <a:ext cx="4698820" cy="51440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0767" y="1713716"/>
            <a:ext cx="4318228" cy="4287431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952989" y="1571411"/>
            <a:ext cx="4063841" cy="5144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879971"/>
      </p:ext>
    </p:extLst>
  </p:cSld>
  <p:clrMapOvr>
    <a:masterClrMapping/>
  </p:clrMapOvr>
  <p:transition spd="med">
    <p:fade/>
  </p:transition>
  <p:hf hdr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7171" y="1571411"/>
            <a:ext cx="8889659" cy="51440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0638" y="285389"/>
            <a:ext cx="8382730" cy="1000129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1432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  <p:hf hd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27171" y="142498"/>
            <a:ext cx="8889659" cy="65730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35300"/>
      </p:ext>
    </p:extLst>
  </p:cSld>
  <p:clrMapOvr>
    <a:masterClrMapping/>
  </p:clrMapOvr>
  <p:transition spd="med">
    <p:fade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6B5C7D-DB7E-40C0-8BC7-F06D0F9AD424}" type="datetime1">
              <a:rPr lang="fi-FI" smtClean="0"/>
              <a:t>5.5.2015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625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27171" y="142497"/>
            <a:ext cx="8889658" cy="128602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27171" y="1357074"/>
            <a:ext cx="8889658" cy="53584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04" tIns="40302" rIns="80604" bIns="4030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06026"/>
            <a:endParaRPr lang="fi-FI" sz="1587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0767" y="1499966"/>
            <a:ext cx="8379303" cy="4643970"/>
          </a:xfrm>
        </p:spPr>
        <p:txBody>
          <a:bodyPr/>
          <a:lstStyle>
            <a:lvl1pPr marL="235091" indent="-235091">
              <a:lnSpc>
                <a:spcPct val="110000"/>
              </a:lnSpc>
              <a:spcAft>
                <a:spcPts val="176"/>
              </a:spcAft>
              <a:defRPr sz="1058"/>
            </a:lvl1pPr>
            <a:lvl2pPr marL="475780" indent="-240688">
              <a:lnSpc>
                <a:spcPct val="110000"/>
              </a:lnSpc>
              <a:spcAft>
                <a:spcPts val="176"/>
              </a:spcAft>
              <a:defRPr sz="970"/>
            </a:lvl2pPr>
            <a:lvl3pPr marL="710870" indent="-235091">
              <a:lnSpc>
                <a:spcPct val="110000"/>
              </a:lnSpc>
              <a:spcAft>
                <a:spcPts val="176"/>
              </a:spcAft>
              <a:defRPr sz="970"/>
            </a:lvl3pPr>
            <a:lvl4pPr marL="944562" indent="-233691">
              <a:lnSpc>
                <a:spcPct val="110000"/>
              </a:lnSpc>
              <a:spcAft>
                <a:spcPts val="176"/>
              </a:spcAft>
              <a:defRPr sz="882"/>
            </a:lvl4pPr>
            <a:lvl5pPr marL="1186651" indent="-242088">
              <a:lnSpc>
                <a:spcPct val="110000"/>
              </a:lnSpc>
              <a:spcAft>
                <a:spcPts val="176"/>
              </a:spcAft>
              <a:defRPr sz="882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0944" y="285751"/>
            <a:ext cx="8382730" cy="500064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2645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943" y="785815"/>
            <a:ext cx="8380747" cy="500064"/>
          </a:xfrm>
        </p:spPr>
        <p:txBody>
          <a:bodyPr/>
          <a:lstStyle>
            <a:lvl1pPr marL="0" indent="0">
              <a:buFontTx/>
              <a:buNone/>
              <a:defRPr sz="1587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80" y="6278913"/>
            <a:ext cx="948685" cy="222252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0767" y="6430433"/>
            <a:ext cx="377603" cy="142177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06026"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52595"/>
      </p:ext>
    </p:extLst>
  </p:cSld>
  <p:clrMapOvr>
    <a:masterClrMapping/>
  </p:clrMapOvr>
  <p:transition spd="med">
    <p:fade/>
  </p:transition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8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D9960-20D4-4A46-8EB7-B3902FC3AEA7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39689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5C5021-6CF6-44B5-B4C1-D44E8A829DCE}" type="datetime1">
              <a:rPr lang="fi-FI" smtClean="0">
                <a:solidFill>
                  <a:srgbClr val="FFFFFF"/>
                </a:solidFill>
              </a:rPr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6174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8CF448-5470-40F4-BDEC-5C2557E5B648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13524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2F5A7B-E7AA-4AF5-B155-E2C8213304C0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8878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E131BB-6501-43CB-BB20-32BAC18CBE07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30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20122-56F5-465C-822D-4584405C21BB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6299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727C5-036D-420D-BE20-867D7AF3BD93}" type="datetime1">
              <a:rPr lang="fi-FI" smtClean="0"/>
              <a:t>5.5.2015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5043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5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BFBA0D-2CD6-4F10-8F04-87BAB70EF8B9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756694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F2EBA-FD47-4D41-AEE3-79E3823D2CB6}" type="datetime1">
              <a:rPr lang="fi-FI" smtClean="0">
                <a:solidFill>
                  <a:srgbClr val="FFFFFF"/>
                </a:solidFill>
              </a:rPr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52288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C7BC6-382A-452B-AFAB-5B2326BC2C70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99233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ECA648-8670-418A-9540-2C93841061EF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5013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A31F74-B469-44D8-B7FC-4313CC49CB3C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894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Otsikko ja 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772400" cy="11430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aavion paikkamerkki 2"/>
          <p:cNvSpPr>
            <a:spLocks noGrp="1"/>
          </p:cNvSpPr>
          <p:nvPr>
            <p:ph type="chart" idx="1"/>
          </p:nvPr>
        </p:nvSpPr>
        <p:spPr>
          <a:xfrm>
            <a:off x="381000" y="1981200"/>
            <a:ext cx="7772400" cy="4114800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fld id="{1F71FE26-D622-4F63-B189-6D06574E9E5E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581400" y="63246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>
                <a:ea typeface="Arial Unicode MS" pitchFamily="34" charset="-128"/>
              </a:defRPr>
            </a:lvl1pPr>
          </a:lstStyle>
          <a:p>
            <a:pPr>
              <a:defRPr/>
            </a:pPr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619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54598351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14.5.2012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13595138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3695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E92D11-FD84-4740-9AFA-0D2236024FDE}" type="datetime1">
              <a:rPr lang="fi-FI" smtClean="0"/>
              <a:t>5.5.2015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6358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6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94251973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28.10.2013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61614044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6069157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04789825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33334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2535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18177812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28.10.2013</a:t>
            </a: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3758933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9921059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3AABEA-D8CB-4CDA-B9CC-99FF941BA635}" type="datetime1">
              <a:rPr lang="fi-FI" smtClean="0"/>
              <a:t>5.5.2015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3447623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67536334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27950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25918965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9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" y="6246004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586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8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C1C31-991E-4251-8C37-3B46F4143442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06462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F6F32-2432-4624-8FBE-6C35FB8CDF34}" type="datetime1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4" y="6246004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287719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4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E4258-D4BE-4204-8E74-0E62BB80443B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728837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FECFA-676E-41D4-80C6-B1DA00D8FB5D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4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47225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049C4-1C64-4D93-ADC0-06B9FA4D31B1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0261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181155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86221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FE47E-592C-477D-A784-875A863BF595}" type="datetime1">
              <a:rPr lang="fi-FI" smtClean="0"/>
              <a:t>5.5.2015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588690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9652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41479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515548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398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365741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053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6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9104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052736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A81882-DFA1-4499-8E3E-203C40D007ED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6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922971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364688-30A8-4615-8F7E-CEF788F60FF7}" type="datetime1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906990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6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EDF3C5-DEDE-4202-ACB3-FFDA7E4BD4E5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6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73520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364190-3D74-4FB8-9D71-74616105649C}" type="datetime1">
              <a:rPr lang="fi-FI" smtClean="0"/>
              <a:t>5.5.2015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625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60ECBA-2AC4-426B-82BA-E25A917469C2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06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212480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4ED4D-3127-4A30-928F-F052BEADBEB6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63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6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4170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275340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64F410-09A2-4BC3-9DF1-CB1078BB2813}" type="datetimeFigureOut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D81232-06C9-4ACC-9328-856BA7E41CD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994650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2755890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6081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286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6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9721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F5B926-C827-4ED9-992C-B9D7705E5BBA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592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title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ECA500-A569-46F2-B139-60D63590250C}" type="datetime1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055BF9-1BAC-4A23-BF58-5E92733039D3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2" y="6246006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27280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8E05F6-9E54-46AD-A31F-6A46110CE82C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07041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7E727-240C-485E-81B8-0288AE1B2079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1" y="44626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908309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70BFA-F860-4723-A0C0-5459F7ED9D40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7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030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3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5" y="624601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818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1" y="1052738"/>
            <a:ext cx="8367464" cy="5256584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C1C31-991E-4251-8C37-3B46F4143442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1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6073801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1BF6F32-2432-4624-8FBE-6C35FB8CDF34}" type="datetime1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5" y="624601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507775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4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052738"/>
            <a:ext cx="4086000" cy="525446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E4258-D4BE-4204-8E74-0E62BB80443B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2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1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169512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FECFA-676E-41D4-80C6-B1DA00D8FB5D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1" y="181156"/>
            <a:ext cx="8367464" cy="448573"/>
          </a:xfrm>
        </p:spPr>
        <p:txBody>
          <a:bodyPr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0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655210"/>
            <a:ext cx="8366400" cy="23812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ctr"/>
          <a:lstStyle>
            <a:lvl1pPr marL="17995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489466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049C4-1C64-4D93-ADC0-06B9FA4D31B1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30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5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5CFA55-A7C5-49AA-A462-DE710ED079B1}" type="datetime1">
              <a:rPr lang="fi-FI" smtClean="0"/>
              <a:t>5.5.2015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3504355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1017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AEE4D4-5183-41F3-B332-DA0A7D758906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08822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18A0D12-FEBB-42B0-BD05-76FDB6107555}" type="datetime1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40C177-13E2-4374-818E-B353CC029DDF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283220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78A21B-644E-4108-B6E3-A8B60E81A6C4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96878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51BAED-742E-45D8-AD2E-061FA3F155BA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895134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EFCC8-75F6-4DCE-9963-9C0DDB894091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910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0852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6A4D5-AAAA-413C-96B8-A42B3F17BA49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D040EF-FE50-4841-8797-82B7F8AF413D}" type="slidenum">
              <a:rPr lang="fi-FI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997212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 userDrawn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4D57C07-E6F5-417E-9C4E-0766E28A82F2}" type="datetime1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FE891-5693-4CD1-A9C6-D422FA998F3B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0031643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B04C55-38DB-4FC3-8C51-43CF68C81A03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803583-DE34-4D9D-BC6E-9F49896A0EF9}" type="slidenum">
              <a:rPr lang="fi-FI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9876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section_header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ECB2A7-18B4-4D47-9C59-97CF971F3301}" type="datetime1">
              <a:rPr lang="fi-FI" smtClean="0"/>
              <a:t>5.5.2015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7635814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1E5F0-F223-4C07-9C8E-A62C8217FD6F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6C35E8-6DBD-4E50-AB7E-D6916AB4F5FC}" type="slidenum">
              <a:rPr lang="fi-FI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53319801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14C54D-F6AF-4ADE-B150-623535C626CD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D80E25-2FAF-4F45-818F-86D849AA1D2F}" type="slidenum">
              <a:rPr lang="fi-FI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6277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304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379194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" preserve="1">
  <p:cSld name="Väliotsikko">
    <p:bg>
      <p:bgPr>
        <a:solidFill>
          <a:srgbClr val="00A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FFFFFF"/>
                </a:solidFill>
              </a:rPr>
              <a:pPr/>
              <a:t>5.5.2015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pic>
        <p:nvPicPr>
          <p:cNvPr id="925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605578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81000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086000" cy="460639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10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3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527541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8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1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905753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5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671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0671" name="Rectangle 319"/>
          <p:cNvSpPr>
            <a:spLocks noGrp="1" noChangeArrowheads="1"/>
          </p:cNvSpPr>
          <p:nvPr>
            <p:ph type="ctrTitle"/>
          </p:nvPr>
        </p:nvSpPr>
        <p:spPr>
          <a:xfrm>
            <a:off x="395288" y="1700213"/>
            <a:ext cx="5689600" cy="20891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perustyyl. napsautt.</a:t>
            </a:r>
          </a:p>
        </p:txBody>
      </p:sp>
      <p:sp>
        <p:nvSpPr>
          <p:cNvPr id="100672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933825"/>
            <a:ext cx="5703888" cy="12239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</a:p>
        </p:txBody>
      </p:sp>
      <p:pic>
        <p:nvPicPr>
          <p:cNvPr id="6" name="Picture 348" descr="TT_fi_ne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" y="6246000"/>
            <a:ext cx="199072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91515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1000" y="44624"/>
            <a:ext cx="8367464" cy="1000405"/>
          </a:xfr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1000" y="1700808"/>
            <a:ext cx="8367464" cy="460851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6381328"/>
            <a:ext cx="1420813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381600" y="1052736"/>
            <a:ext cx="8366400" cy="576064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000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41575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49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7" Type="http://schemas.openxmlformats.org/officeDocument/2006/relationships/theme" Target="../theme/theme1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7" Type="http://schemas.openxmlformats.org/officeDocument/2006/relationships/theme" Target="../theme/theme1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6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theme" Target="../theme/theme17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1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theme" Target="../theme/theme1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theme" Target="../theme/theme20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theme" Target="../theme/theme2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398A0912-61A8-484E-8D9A-222014D36B08}" type="datetime1">
              <a:rPr lang="fi-FI" smtClean="0"/>
              <a:t>5.5.2015</a:t>
            </a:fld>
            <a:endParaRPr lang="fi-FI"/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7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6559FBA0-7078-47CC-9E42-7FFAD93F3F1B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4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40" y="6525344"/>
            <a:ext cx="4499992" cy="215444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52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0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08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12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1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369" indent="-271369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215" indent="-26026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585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366" indent="-26819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573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277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5981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6860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3901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7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8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1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6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71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9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5BFE93A8-F50C-4EF3-AAB3-C2D368693927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3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8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3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9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8964F410-09A2-4BC3-9DF1-CB1078BB2813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3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BAD81232-06C9-4ACC-9328-856BA7E41CD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8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7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9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E86FF887-C7A2-4A15-963B-257A8B9414CC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3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90055BF9-1BAC-4A23-BF58-5E92733039D3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8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1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5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6559FBA0-7078-47CC-9E42-7FFAD93F3F1B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7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09" tIns="45704" rIns="91409" bIns="45704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40" y="6525344"/>
            <a:ext cx="4499992" cy="215444"/>
          </a:xfrm>
          <a:prstGeom prst="rect">
            <a:avLst/>
          </a:prstGeom>
          <a:noFill/>
        </p:spPr>
        <p:txBody>
          <a:bodyPr wrap="square" lIns="91409" tIns="45704" rIns="91409" bIns="45704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7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04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083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127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166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369" indent="-271369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215" indent="-26026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585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366" indent="-26819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573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277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59816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6860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3901" indent="-269782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2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8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27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08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51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93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6" algn="l" defTabSz="9140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A916960D-E6A4-4E6B-BD39-817E021B151B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A740C177-13E2-4374-818E-B353CC029DDF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5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967A795-3DAD-4257-960E-10583D0F9417}" type="datetime1">
              <a:rPr lang="fi-FI" smtClean="0">
                <a:solidFill>
                  <a:srgbClr val="002664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5.5.2015</a:t>
            </a:fld>
            <a:endParaRPr lang="fi-FI" dirty="0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F6FAA72-898E-48E3-B1FD-DDB4A179F65C}" type="slidenum">
              <a:rPr lang="fi-FI">
                <a:solidFill>
                  <a:srgbClr val="002664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 userDrawn="1"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2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5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B9FF93CF-DD6A-4D94-88A4-F4A3721C90A5}" type="datetime1">
              <a:rPr lang="fi-FI" smtClean="0"/>
              <a:t>5.5.2015</a:t>
            </a:fld>
            <a:endParaRPr lang="fi-FI"/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BA09BF7-F69F-4822-99D2-1243ADB2C61E}" type="slidenum">
              <a:rPr lang="fi-FI" smtClean="0"/>
              <a:t>‹#›</a:t>
            </a:fld>
            <a:endParaRPr lang="fi-FI"/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9F2EE181-D0C4-4887-B81F-1A1FEC51F04D}" type="datetimeFigureOut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48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767" y="1713716"/>
            <a:ext cx="8379303" cy="4287431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58786" y="6429722"/>
            <a:ext cx="1146316" cy="142891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529" spc="-35" baseline="0">
                <a:solidFill>
                  <a:schemeClr val="tx2"/>
                </a:solidFill>
              </a:defRPr>
            </a:lvl1pPr>
          </a:lstStyle>
          <a:p>
            <a:pPr defTabSz="806026"/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878" y="6286827"/>
            <a:ext cx="948689" cy="22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70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ransition spd="med"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806026" rtl="0" eaLnBrk="1" latinLnBrk="0" hangingPunct="1">
        <a:lnSpc>
          <a:spcPct val="95000"/>
        </a:lnSpc>
        <a:spcBef>
          <a:spcPct val="0"/>
        </a:spcBef>
        <a:buNone/>
        <a:defRPr sz="2645" b="1" kern="1200" spc="-3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855" indent="-314855" algn="l" defTabSz="806026" rtl="0" eaLnBrk="1" latinLnBrk="0" hangingPunct="1">
        <a:spcBef>
          <a:spcPts val="0"/>
        </a:spcBef>
        <a:spcAft>
          <a:spcPts val="529"/>
        </a:spcAft>
        <a:buClr>
          <a:schemeClr val="accent3"/>
        </a:buClr>
        <a:buFont typeface="Wingdings" pitchFamily="2" charset="2"/>
        <a:buChar char="§"/>
        <a:defRPr sz="1852" kern="1200" spc="-35" baseline="0">
          <a:solidFill>
            <a:schemeClr val="tx1"/>
          </a:solidFill>
          <a:latin typeface="+mn-lt"/>
          <a:ea typeface="+mn-ea"/>
          <a:cs typeface="+mn-cs"/>
        </a:defRPr>
      </a:lvl1pPr>
      <a:lvl2pPr marL="629708" indent="-314855" algn="l" defTabSz="806026" rtl="0" eaLnBrk="1" latinLnBrk="0" hangingPunct="1">
        <a:spcBef>
          <a:spcPts val="0"/>
        </a:spcBef>
        <a:spcAft>
          <a:spcPts val="529"/>
        </a:spcAft>
        <a:buFont typeface="Arial" pitchFamily="34" charset="0"/>
        <a:buChar char="–"/>
        <a:defRPr sz="1587" kern="1200" spc="-35" baseline="0">
          <a:solidFill>
            <a:schemeClr val="tx1"/>
          </a:solidFill>
          <a:latin typeface="+mn-lt"/>
          <a:ea typeface="+mn-ea"/>
          <a:cs typeface="+mn-cs"/>
        </a:defRPr>
      </a:lvl2pPr>
      <a:lvl3pPr marL="944562" indent="-314855" algn="l" defTabSz="806026" rtl="0" eaLnBrk="1" latinLnBrk="0" hangingPunct="1">
        <a:spcBef>
          <a:spcPts val="0"/>
        </a:spcBef>
        <a:spcAft>
          <a:spcPts val="529"/>
        </a:spcAft>
        <a:buClr>
          <a:schemeClr val="accent3"/>
        </a:buClr>
        <a:buFont typeface="Wingdings" pitchFamily="2" charset="2"/>
        <a:buChar char="§"/>
        <a:defRPr sz="1411" kern="1200" spc="-35" baseline="0">
          <a:solidFill>
            <a:schemeClr val="tx1"/>
          </a:solidFill>
          <a:latin typeface="+mn-lt"/>
          <a:ea typeface="+mn-ea"/>
          <a:cs typeface="+mn-cs"/>
        </a:defRPr>
      </a:lvl3pPr>
      <a:lvl4pPr marL="1267812" indent="-323251" algn="l" defTabSz="806026" rtl="0" eaLnBrk="1" latinLnBrk="0" hangingPunct="1">
        <a:spcBef>
          <a:spcPts val="0"/>
        </a:spcBef>
        <a:spcAft>
          <a:spcPts val="529"/>
        </a:spcAft>
        <a:buFont typeface="Arial" pitchFamily="34" charset="0"/>
        <a:buChar char="–"/>
        <a:defRPr sz="1235" kern="1200" spc="-35" baseline="0">
          <a:solidFill>
            <a:schemeClr val="tx1"/>
          </a:solidFill>
          <a:latin typeface="+mn-lt"/>
          <a:ea typeface="+mn-ea"/>
          <a:cs typeface="+mn-cs"/>
        </a:defRPr>
      </a:lvl4pPr>
      <a:lvl5pPr marL="1582665" indent="-314855" algn="l" defTabSz="806026" rtl="0" eaLnBrk="1" latinLnBrk="0" hangingPunct="1">
        <a:spcBef>
          <a:spcPts val="0"/>
        </a:spcBef>
        <a:spcAft>
          <a:spcPts val="529"/>
        </a:spcAft>
        <a:buClr>
          <a:schemeClr val="accent3"/>
        </a:buClr>
        <a:buFont typeface="Wingdings" pitchFamily="2" charset="2"/>
        <a:buChar char="§"/>
        <a:defRPr sz="1235" kern="1200" spc="-35" baseline="0">
          <a:solidFill>
            <a:schemeClr val="tx1"/>
          </a:solidFill>
          <a:latin typeface="+mn-lt"/>
          <a:ea typeface="+mn-ea"/>
          <a:cs typeface="+mn-cs"/>
        </a:defRPr>
      </a:lvl5pPr>
      <a:lvl6pPr marL="2216573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6pPr>
      <a:lvl7pPr marL="2619586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7pPr>
      <a:lvl8pPr marL="3022598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8pPr>
      <a:lvl9pPr marL="3425611" indent="-201508" algn="l" defTabSz="806026" rtl="0" eaLnBrk="1" latinLnBrk="0" hangingPunct="1">
        <a:spcBef>
          <a:spcPct val="20000"/>
        </a:spcBef>
        <a:buFont typeface="Arial" pitchFamily="34" charset="0"/>
        <a:buChar char="•"/>
        <a:defRPr sz="1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13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26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40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053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066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078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092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106" algn="l" defTabSz="806026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B91F4074-5F6F-426A-93D4-18668D357413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0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FC5B55B5-2DCD-4CC9-BF52-3CFC71FF7847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77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fld id="{1AFA09EA-FF63-4AEE-AB84-C1EC71D1D166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917CD255-A81C-4FF3-BDA5-959D13FFD1CB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9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1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3200"/>
            <a:ext cx="8366400" cy="10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24744"/>
            <a:ext cx="8366400" cy="49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28.10.2013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F1547752-D3E8-48B5-A865-DFE0363F6AA9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47" name="Rectangle 3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80000"/>
            <a:ext cx="8366400" cy="4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</a:p>
        </p:txBody>
      </p:sp>
      <p:sp>
        <p:nvSpPr>
          <p:cNvPr id="99648" name="Rectangle 3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51200"/>
            <a:ext cx="8366400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C3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99674" name="Rectangle 3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80112" y="6525343"/>
            <a:ext cx="2592338" cy="21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ea typeface="ＭＳ Ｐゴシック" pitchFamily="34" charset="-128"/>
              </a:defRPr>
            </a:lvl1pPr>
          </a:lstStyle>
          <a:p>
            <a:r>
              <a:rPr lang="fi-FI" smtClean="0">
                <a:solidFill>
                  <a:srgbClr val="002664"/>
                </a:solidFill>
              </a:rPr>
              <a:t>14.5.2012</a:t>
            </a:r>
            <a:endParaRPr lang="fi-FI">
              <a:solidFill>
                <a:srgbClr val="002664"/>
              </a:solidFill>
            </a:endParaRPr>
          </a:p>
        </p:txBody>
      </p:sp>
      <p:sp>
        <p:nvSpPr>
          <p:cNvPr id="99675" name="Rectangle 3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24625"/>
            <a:ext cx="576263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ea typeface="ＭＳ Ｐゴシック" pitchFamily="34" charset="-128"/>
              </a:defRPr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" name="dfilenameandpath"/>
          <p:cNvSpPr txBox="1"/>
          <p:nvPr/>
        </p:nvSpPr>
        <p:spPr>
          <a:xfrm>
            <a:off x="395536" y="6525344"/>
            <a:ext cx="44999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800" dirty="0" smtClean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271463" indent="-271463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0350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04863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8288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18034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2606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27178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175000" indent="-269875" algn="l" rtl="0" eaLnBrk="1" fontAlgn="base" hangingPunct="1">
        <a:spcBef>
          <a:spcPct val="0"/>
        </a:spcBef>
        <a:spcAft>
          <a:spcPct val="20000"/>
        </a:spcAft>
        <a:buClr>
          <a:schemeClr val="accent1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chart" Target="../charts/chart18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9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9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9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9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9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9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9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9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9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9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9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Tavaravienti Suomesta alueittain</a:t>
            </a:r>
            <a:endParaRPr lang="fi-FI" sz="3200" dirty="0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2267288"/>
              </p:ext>
            </p:extLst>
          </p:nvPr>
        </p:nvGraphicFramePr>
        <p:xfrm>
          <a:off x="758370" y="1628800"/>
          <a:ext cx="7702062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Macrobond document" r:id="rId3" imgW="10287767" imgH="5667684" progId="Mbnd.mbnd">
                  <p:embed/>
                </p:oleObj>
              </mc:Choice>
              <mc:Fallback>
                <p:oleObj name="Macrobond document" r:id="rId3" imgW="10287767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8370" y="1628800"/>
                        <a:ext cx="7702062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09677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CA17-2F9A-41A1-A495-88D6BFC48F78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143000" y="1000125"/>
            <a:ext cx="6858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7096"/>
              </p:ext>
            </p:extLst>
          </p:nvPr>
        </p:nvGraphicFramePr>
        <p:xfrm>
          <a:off x="544513" y="1031875"/>
          <a:ext cx="8329612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06822" y="-68647"/>
            <a:ext cx="8269287" cy="10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Suomessa </a:t>
            </a:r>
            <a:endParaRPr lang="fi-FI" sz="3200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414443" y="2037077"/>
            <a:ext cx="923675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127106" y="999766"/>
            <a:ext cx="236637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318683"/>
              </p:ext>
            </p:extLst>
          </p:nvPr>
        </p:nvGraphicFramePr>
        <p:xfrm>
          <a:off x="1259632" y="5157192"/>
          <a:ext cx="6192687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4296"/>
                <a:gridCol w="1710972"/>
                <a:gridCol w="1817419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+45 %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31008" y="6320008"/>
            <a:ext cx="4745272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Teknologiateollisuus ry:n tilauskantatiedustelun vastaajayritykset, </a:t>
            </a:r>
            <a:endParaRPr lang="fi-FI" sz="1100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viimeisin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31.3.2015. </a:t>
            </a:r>
            <a:endParaRPr lang="fi-FI" sz="11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0457"/>
              </p:ext>
            </p:extLst>
          </p:nvPr>
        </p:nvGraphicFramePr>
        <p:xfrm>
          <a:off x="1259634" y="4797152"/>
          <a:ext cx="6552722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95702"/>
                <a:gridCol w="628432"/>
                <a:gridCol w="576064"/>
                <a:gridCol w="648072"/>
                <a:gridCol w="576064"/>
                <a:gridCol w="648072"/>
                <a:gridCol w="576064"/>
                <a:gridCol w="576064"/>
                <a:gridCol w="576064"/>
                <a:gridCol w="576064"/>
                <a:gridCol w="576060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04491" y="332656"/>
            <a:ext cx="8632004" cy="448573"/>
          </a:xfrm>
        </p:spPr>
        <p:txBody>
          <a:bodyPr/>
          <a:lstStyle/>
          <a:p>
            <a:pPr lvl="0" defTabSz="1058863" eaLnBrk="0" hangingPunct="0"/>
            <a:r>
              <a:rPr lang="fi-FI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Metallien jalostuksen liikevaihto </a:t>
            </a:r>
            <a:r>
              <a:rPr lang="fi-FI" kern="1200" dirty="0" smtClean="0">
                <a:solidFill>
                  <a:srgbClr val="002664"/>
                </a:solidFill>
                <a:latin typeface="Arial" charset="0"/>
                <a:ea typeface="ＭＳ Ｐゴシック" pitchFamily="-128" charset="-128"/>
                <a:cs typeface="+mn-cs"/>
              </a:rPr>
              <a:t>Suomessa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815842"/>
              </p:ext>
            </p:extLst>
          </p:nvPr>
        </p:nvGraphicFramePr>
        <p:xfrm>
          <a:off x="467544" y="1124743"/>
          <a:ext cx="8568952" cy="4824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446061"/>
              </p:ext>
            </p:extLst>
          </p:nvPr>
        </p:nvGraphicFramePr>
        <p:xfrm>
          <a:off x="899592" y="5517232"/>
          <a:ext cx="7272815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  <a:gridCol w="661165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079087" y="1069971"/>
            <a:ext cx="5222255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00" dirty="0" smtClean="0"/>
              <a:t>Muutos: </a:t>
            </a:r>
            <a:r>
              <a:rPr lang="fi-FI" sz="1400" dirty="0" smtClean="0"/>
              <a:t>1,2015 / 1,2014, </a:t>
            </a:r>
            <a:r>
              <a:rPr lang="fi-FI" sz="1400" dirty="0"/>
              <a:t>%</a:t>
            </a:r>
          </a:p>
        </p:txBody>
      </p: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2267744" y="6401116"/>
            <a:ext cx="6480175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Lähde: Tilastokeskus </a:t>
            </a:r>
            <a:endParaRPr lang="fi-FI" sz="120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97222" y="5921697"/>
            <a:ext cx="8239273" cy="2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-128" charset="-128"/>
              </a:rPr>
              <a:t>Kausipuhdistettu liikevaihdon arvoindeksi, viimeisin tieto 1/2015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-128" charset="-128"/>
              </a:rPr>
              <a:t>. </a:t>
            </a:r>
            <a:endParaRPr lang="en-GB" sz="1200" dirty="0">
              <a:solidFill>
                <a:schemeClr val="tx2"/>
              </a:solidFill>
              <a:ea typeface="ＭＳ Ｐゴシック" pitchFamily="-128" charset="-128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421237" y="2532039"/>
            <a:ext cx="880105" cy="34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600" b="1" dirty="0" smtClean="0">
                <a:solidFill>
                  <a:srgbClr val="0070C0"/>
                </a:solidFill>
                <a:ea typeface="ＭＳ Ｐゴシック" pitchFamily="-128" charset="-128"/>
              </a:rPr>
              <a:t>+14 %</a:t>
            </a:r>
            <a:endParaRPr lang="fi-FI" sz="1600" b="1" dirty="0">
              <a:solidFill>
                <a:srgbClr val="0070C0"/>
              </a:solidFill>
              <a:latin typeface="Frutiger LT 45 Light" pitchFamily="34" charset="0"/>
              <a:ea typeface="ＭＳ Ｐゴシック" pitchFamily="-128" charset="-128"/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27C5-036D-420D-BE20-867D7AF3BD93}" type="datetime1">
              <a:rPr lang="fi-FI" smtClean="0"/>
              <a:t>5.5.2015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82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7027328"/>
              </p:ext>
            </p:extLst>
          </p:nvPr>
        </p:nvGraphicFramePr>
        <p:xfrm>
          <a:off x="610989" y="1117992"/>
          <a:ext cx="8209161" cy="4608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206079"/>
              </p:ext>
            </p:extLst>
          </p:nvPr>
        </p:nvGraphicFramePr>
        <p:xfrm>
          <a:off x="1043607" y="5589240"/>
          <a:ext cx="7056780" cy="289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  <a:gridCol w="705678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971080" y="1074162"/>
            <a:ext cx="5222255" cy="31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/>
            <a:r>
              <a:rPr lang="fi-FI" sz="1400" dirty="0" smtClean="0"/>
              <a:t>Muutos </a:t>
            </a:r>
            <a:r>
              <a:rPr lang="fi-FI" sz="1400" dirty="0" smtClean="0"/>
              <a:t>1-2,2015 / 1-2,2014, %</a:t>
            </a:r>
            <a:endParaRPr lang="fi-FI" sz="1400" dirty="0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530673" y="2919770"/>
            <a:ext cx="631825" cy="318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" tIns="36000" rIns="18000" bIns="36000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00" b="1" dirty="0" smtClean="0">
                <a:solidFill>
                  <a:schemeClr val="accent4"/>
                </a:solidFill>
              </a:rPr>
              <a:t>-2 % </a:t>
            </a:r>
            <a:endParaRPr lang="fi-FI" sz="1600" b="1" dirty="0">
              <a:solidFill>
                <a:schemeClr val="accent4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39552" y="391726"/>
            <a:ext cx="8604448" cy="568357"/>
          </a:xfrm>
        </p:spPr>
        <p:txBody>
          <a:bodyPr/>
          <a:lstStyle/>
          <a:p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Metallien jalostuksen tuotannon määrä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Suomessa </a:t>
            </a:r>
            <a:endParaRPr lang="fi-FI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935013" y="5877272"/>
            <a:ext cx="5005140" cy="28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1" tIns="47891" rIns="95781" bIns="47891">
            <a:spAutoFit/>
          </a:bodyPr>
          <a:lstStyle>
            <a:lvl1pPr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79425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95726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436688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916113" defTabSz="957263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3733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8305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2877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744913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Kausipuhdistettu volyymi-indeksi, viimeisin tieto 2/2015</a:t>
            </a:r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. </a:t>
            </a:r>
            <a:endParaRPr lang="fi-FI" sz="1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2051720" y="6492601"/>
            <a:ext cx="403244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703" tIns="43352" rIns="86703" bIns="43352">
            <a:spAutoFit/>
          </a:bodyPr>
          <a:lstStyle>
            <a:lvl1pPr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433388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866775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300163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1733550" defTabSz="866775"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1907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479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1051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562350" defTabSz="866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200" dirty="0" smtClean="0">
                <a:solidFill>
                  <a:schemeClr val="tx2"/>
                </a:solidFill>
                <a:ea typeface="ＭＳ Ｐゴシック" pitchFamily="34" charset="-128"/>
              </a:rPr>
              <a:t>Lähde: Tilastokeskus </a:t>
            </a:r>
            <a:endParaRPr lang="fi-FI" sz="1200" dirty="0">
              <a:solidFill>
                <a:schemeClr val="tx2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727C5-036D-420D-BE20-867D7AF3BD93}" type="datetime1">
              <a:rPr lang="fi-FI" smtClean="0"/>
              <a:t>5.5.2015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6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5DB2-B68E-4C4D-BE78-93310721D414}" type="datetime1">
              <a:rPr lang="fi-FI" smtClean="0"/>
              <a:t>5.5.2015</a:t>
            </a:fld>
            <a:endParaRPr lang="fi-FI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539552" y="223045"/>
            <a:ext cx="9075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Suunnittelu- ja </a:t>
            </a:r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konsultointialan 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uudet tilaukset </a:t>
            </a:r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Suomessa </a:t>
            </a:r>
            <a:endParaRPr lang="fi-FI" sz="3200" b="1" dirty="0">
              <a:solidFill>
                <a:schemeClr val="tx2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5138" y="109378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45177"/>
              </p:ext>
            </p:extLst>
          </p:nvPr>
        </p:nvGraphicFramePr>
        <p:xfrm>
          <a:off x="446088" y="1015170"/>
          <a:ext cx="8518400" cy="4569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43608" y="1052736"/>
            <a:ext cx="236639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452498"/>
              </p:ext>
            </p:extLst>
          </p:nvPr>
        </p:nvGraphicFramePr>
        <p:xfrm>
          <a:off x="1143000" y="4653136"/>
          <a:ext cx="6093296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  <a:gridCol w="55393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606838"/>
              </p:ext>
            </p:extLst>
          </p:nvPr>
        </p:nvGraphicFramePr>
        <p:xfrm>
          <a:off x="1043608" y="5085184"/>
          <a:ext cx="5976391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0087"/>
                <a:gridCol w="1708385"/>
                <a:gridCol w="1727919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-13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-28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051720" y="6297077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</a:t>
            </a:r>
            <a:endParaRPr lang="fi-FI" sz="1100" dirty="0" smtClean="0">
              <a:solidFill>
                <a:srgbClr val="003976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viimeisin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tieto tammi-maaliskuu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6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979-2566-4544-B3A1-5743C91525B4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43000" y="1000125"/>
            <a:ext cx="68580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130894"/>
              </p:ext>
            </p:extLst>
          </p:nvPr>
        </p:nvGraphicFramePr>
        <p:xfrm>
          <a:off x="611560" y="1047502"/>
          <a:ext cx="8329612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611723" y="-77813"/>
            <a:ext cx="8269287" cy="10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Suomessa </a:t>
            </a:r>
            <a:endParaRPr lang="fi-FI" sz="3200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6156176" y="1386420"/>
            <a:ext cx="973369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71600" y="1000125"/>
            <a:ext cx="236637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11307" y="6313573"/>
            <a:ext cx="4745272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Teknologiateollisuus ry:n tilauskantatiedustelun vastaajayritykset, </a:t>
            </a:r>
            <a:endParaRPr lang="fi-FI" sz="1100" dirty="0" smtClean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viimeisin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31.3.2015. </a:t>
            </a:r>
            <a:endParaRPr lang="fi-FI" sz="11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93434"/>
              </p:ext>
            </p:extLst>
          </p:nvPr>
        </p:nvGraphicFramePr>
        <p:xfrm>
          <a:off x="1143000" y="5157192"/>
          <a:ext cx="6381328" cy="9446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8920"/>
                <a:gridCol w="1799627"/>
                <a:gridCol w="1872781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03769"/>
              </p:ext>
            </p:extLst>
          </p:nvPr>
        </p:nvGraphicFramePr>
        <p:xfrm>
          <a:off x="1143000" y="4797152"/>
          <a:ext cx="6741372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2852"/>
                <a:gridCol w="655908"/>
                <a:gridCol w="576064"/>
                <a:gridCol w="648072"/>
                <a:gridCol w="648072"/>
                <a:gridCol w="648072"/>
                <a:gridCol w="576064"/>
                <a:gridCol w="648072"/>
                <a:gridCol w="576064"/>
                <a:gridCol w="576064"/>
                <a:gridCol w="576068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i="0" baseline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i="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9406-0A58-43A6-8908-2ABA9B2F1DE9}" type="datetime1">
              <a:rPr lang="fi-FI" smtClean="0"/>
              <a:t>5.5.2015</a:t>
            </a:fld>
            <a:endParaRPr lang="fi-FI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en-US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151223"/>
            <a:ext cx="8135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Tietotekniikka-alan* </a:t>
            </a:r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uudet tilaukset </a:t>
            </a:r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Suomessa</a:t>
            </a:r>
            <a:endParaRPr lang="fi-FI" sz="3200" b="1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00063" y="107473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051882"/>
              </p:ext>
            </p:extLst>
          </p:nvPr>
        </p:nvGraphicFramePr>
        <p:xfrm>
          <a:off x="407988" y="887413"/>
          <a:ext cx="8721725" cy="4422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43608" y="907389"/>
            <a:ext cx="236639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</a:t>
            </a:r>
            <a:r>
              <a:rPr lang="fi-FI" sz="1400" dirty="0" smtClean="0">
                <a:solidFill>
                  <a:schemeClr val="tx2"/>
                </a:solidFill>
                <a:ea typeface="ＭＳ Ｐゴシック" pitchFamily="34" charset="-128"/>
              </a:rPr>
              <a:t>hinnoin </a:t>
            </a:r>
            <a:endParaRPr lang="fi-FI" sz="14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779713" y="6227763"/>
            <a:ext cx="63642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0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760543"/>
              </p:ext>
            </p:extLst>
          </p:nvPr>
        </p:nvGraphicFramePr>
        <p:xfrm>
          <a:off x="1115615" y="4869160"/>
          <a:ext cx="6408710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  <a:gridCol w="58261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853819"/>
              </p:ext>
            </p:extLst>
          </p:nvPr>
        </p:nvGraphicFramePr>
        <p:xfrm>
          <a:off x="1728329" y="5229200"/>
          <a:ext cx="5760367" cy="4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760"/>
                <a:gridCol w="1440091"/>
                <a:gridCol w="137151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-11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979712" y="6312686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</a:t>
            </a:r>
            <a:endParaRPr lang="fi-FI" sz="1100" dirty="0" smtClean="0">
              <a:solidFill>
                <a:srgbClr val="003976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viimeisin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tieto tammi-maaliskuu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15</a:t>
            </a:fld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1462932" y="5783648"/>
            <a:ext cx="25779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chemeClr val="tx2"/>
                </a:solidFill>
              </a:rPr>
              <a:t> </a:t>
            </a:r>
            <a:r>
              <a:rPr lang="fi-FI" sz="1200" dirty="0" smtClean="0">
                <a:solidFill>
                  <a:schemeClr val="tx2"/>
                </a:solidFill>
              </a:rPr>
              <a:t>*) Pl. pelialan </a:t>
            </a:r>
            <a:r>
              <a:rPr lang="fi-FI" sz="1200" dirty="0" smtClean="0">
                <a:solidFill>
                  <a:schemeClr val="tx2"/>
                </a:solidFill>
              </a:rPr>
              <a:t>ohjelmistoyritykset.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9196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B362C-C422-42C4-90BD-B4F2310C7128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en-US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8994" y="185851"/>
            <a:ext cx="81359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Tietotekniikka-alan* tilauskanta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Suomessa</a:t>
            </a:r>
            <a:endParaRPr lang="fi-FI" sz="3200" b="1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449263" y="1023938"/>
          <a:ext cx="75311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Chart" r:id="rId3" imgW="8029604" imgH="4771948" progId="MSGraph.Chart.8">
                  <p:embed followColorScheme="full"/>
                </p:oleObj>
              </mc:Choice>
              <mc:Fallback>
                <p:oleObj name="Chart" r:id="rId3" imgW="8029604" imgH="477194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3" y="1023938"/>
                        <a:ext cx="7531100" cy="447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02708"/>
              </p:ext>
            </p:extLst>
          </p:nvPr>
        </p:nvGraphicFramePr>
        <p:xfrm>
          <a:off x="1403648" y="1103313"/>
          <a:ext cx="7416502" cy="4179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303462" y="1038226"/>
            <a:ext cx="4897438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455709"/>
              </p:ext>
            </p:extLst>
          </p:nvPr>
        </p:nvGraphicFramePr>
        <p:xfrm>
          <a:off x="2339755" y="4869159"/>
          <a:ext cx="6336705" cy="43150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1960"/>
                <a:gridCol w="783158"/>
                <a:gridCol w="640765"/>
                <a:gridCol w="711962"/>
                <a:gridCol w="711962"/>
                <a:gridCol w="711962"/>
                <a:gridCol w="711962"/>
                <a:gridCol w="711962"/>
                <a:gridCol w="641012"/>
              </a:tblGrid>
              <a:tr h="431503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577853"/>
              </p:ext>
            </p:extLst>
          </p:nvPr>
        </p:nvGraphicFramePr>
        <p:xfrm>
          <a:off x="2758296" y="5229200"/>
          <a:ext cx="5544641" cy="43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3041"/>
                <a:gridCol w="1794368"/>
                <a:gridCol w="1627232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+7 %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u="none" strike="noStrike" dirty="0" smtClean="0">
                          <a:effectLst/>
                          <a:latin typeface="+mn-lt"/>
                        </a:rPr>
                        <a:t>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979712" y="6370340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</a:t>
            </a:r>
            <a:endParaRPr lang="fi-FI" sz="1100" dirty="0" smtClean="0">
              <a:solidFill>
                <a:srgbClr val="003976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viimeisin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tieto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31.3.2015.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16</a:t>
            </a:fld>
            <a:endParaRPr lang="fi-FI"/>
          </a:p>
        </p:txBody>
      </p:sp>
      <p:sp>
        <p:nvSpPr>
          <p:cNvPr id="3" name="Suorakulmio 2"/>
          <p:cNvSpPr/>
          <p:nvPr/>
        </p:nvSpPr>
        <p:spPr>
          <a:xfrm>
            <a:off x="2699791" y="5805262"/>
            <a:ext cx="53377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*) Pl. pelialan </a:t>
            </a:r>
            <a:r>
              <a:rPr lang="fi-FI" sz="1200" dirty="0" smtClean="0">
                <a:solidFill>
                  <a:schemeClr val="tx2"/>
                </a:solidFill>
              </a:rPr>
              <a:t>ohjelmistoyritykset.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5635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</a:t>
            </a:r>
            <a:r>
              <a:rPr lang="fi-FI" dirty="0" smtClean="0">
                <a:ea typeface="ＭＳ Ｐゴシック" pitchFamily="34" charset="-128"/>
              </a:rPr>
              <a:t/>
            </a:r>
            <a:br>
              <a:rPr lang="fi-FI" dirty="0" smtClean="0">
                <a:ea typeface="ＭＳ Ｐゴシック" pitchFamily="34" charset="-128"/>
              </a:rPr>
            </a:br>
            <a:r>
              <a:rPr lang="fi-FI" dirty="0" smtClean="0">
                <a:ea typeface="ＭＳ Ｐゴシック" pitchFamily="34" charset="-128"/>
              </a:rPr>
              <a:t>henkilöstö</a:t>
            </a:r>
            <a:endParaRPr lang="fi-FI" b="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814151"/>
              </p:ext>
            </p:extLst>
          </p:nvPr>
        </p:nvGraphicFramePr>
        <p:xfrm>
          <a:off x="467544" y="1176338"/>
          <a:ext cx="7862068" cy="513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09320"/>
            <a:ext cx="61674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Tilastokeskus, Teknologiateollisuus ry:n 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henkilöstötiedustelu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Pyöristetty kuvaselitesuorakulmio 6"/>
          <p:cNvSpPr/>
          <p:nvPr/>
        </p:nvSpPr>
        <p:spPr bwMode="auto">
          <a:xfrm>
            <a:off x="6588224" y="620688"/>
            <a:ext cx="2448272" cy="720079"/>
          </a:xfrm>
          <a:prstGeom prst="wedgeRoundRectCallout">
            <a:avLst>
              <a:gd name="adj1" fmla="val -8170"/>
              <a:gd name="adj2" fmla="val 241482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00" smtClean="0">
              <a:solidFill>
                <a:srgbClr val="002664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641126" y="6914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b="1" dirty="0">
                <a:solidFill>
                  <a:srgbClr val="002664"/>
                </a:solidFill>
                <a:ea typeface="ＭＳ Ｐゴシック" pitchFamily="-128" charset="-128"/>
              </a:rPr>
              <a:t>Henkilöstöstä noin 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15 </a:t>
            </a:r>
            <a:r>
              <a:rPr lang="fi-FI" sz="1200" b="1" dirty="0">
                <a:solidFill>
                  <a:srgbClr val="002664"/>
                </a:solidFill>
                <a:ea typeface="ＭＳ Ｐゴシック" pitchFamily="-128" charset="-128"/>
              </a:rPr>
              <a:t>000  </a:t>
            </a:r>
          </a:p>
          <a:p>
            <a:r>
              <a:rPr lang="fi-FI" sz="1200" b="1" dirty="0">
                <a:solidFill>
                  <a:srgbClr val="002664"/>
                </a:solidFill>
                <a:ea typeface="ＭＳ Ｐゴシック" pitchFamily="-128" charset="-128"/>
              </a:rPr>
              <a:t>lomautusjärjestelyjen piirissä  </a:t>
            </a:r>
            <a:endParaRPr lang="fi-FI" sz="1200" b="1" dirty="0" smtClean="0">
              <a:solidFill>
                <a:srgbClr val="002664"/>
              </a:solidFill>
              <a:ea typeface="ＭＳ Ｐゴシック" pitchFamily="-128" charset="-128"/>
            </a:endParaRPr>
          </a:p>
          <a:p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31.3.2015</a:t>
            </a:r>
            <a:endParaRPr lang="en-GB" sz="1200" dirty="0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4624-B07F-47C8-BF63-4DAA67E5E601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17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7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3528" y="-99392"/>
            <a:ext cx="871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002664"/>
                </a:solidFill>
                <a:ea typeface="ＭＳ Ｐゴシック" pitchFamily="34" charset="-128"/>
              </a:rPr>
              <a:t>Teknologiateollisuuden henkilöstö tytäryrityksissä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ulkomailla</a:t>
            </a:r>
            <a:endParaRPr lang="en-GB" sz="3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960495"/>
              </p:ext>
            </p:extLst>
          </p:nvPr>
        </p:nvGraphicFramePr>
        <p:xfrm>
          <a:off x="298450" y="812800"/>
          <a:ext cx="8537575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979613" y="6362700"/>
            <a:ext cx="68405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Teknologiateollisuus ry:n 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henkilöstötiedustelu 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081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62700"/>
            <a:ext cx="68405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Teknologiateollisuus ry:n 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henkilöstötiedustelu 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214531"/>
              </p:ext>
            </p:extLst>
          </p:nvPr>
        </p:nvGraphicFramePr>
        <p:xfrm>
          <a:off x="298450" y="812800"/>
          <a:ext cx="8537575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-99392"/>
            <a:ext cx="871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002664"/>
                </a:solidFill>
                <a:ea typeface="ＭＳ Ｐゴシック" pitchFamily="34" charset="-128"/>
              </a:rPr>
              <a:t>Teknologiateollisuuden henkilöstö tytäryrityksissä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ulkomailla </a:t>
            </a:r>
            <a:endParaRPr lang="en-GB" sz="3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68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smtClean="0">
                <a:solidFill>
                  <a:srgbClr val="B1BEB9"/>
                </a:solidFill>
              </a:rPr>
              <a:t>4.5.2015</a:t>
            </a:r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 smtClean="0"/>
              <a:t>Teknologiateollisuuden tavaravienti Suomesta alueittain</a:t>
            </a:r>
            <a:endParaRPr lang="fi-FI" sz="3200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577918"/>
              </p:ext>
            </p:extLst>
          </p:nvPr>
        </p:nvGraphicFramePr>
        <p:xfrm>
          <a:off x="683568" y="1700808"/>
          <a:ext cx="7776864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Macrobond document" r:id="rId3" imgW="10287767" imgH="5667684" progId="Mbnd.mbnd">
                  <p:embed/>
                </p:oleObj>
              </mc:Choice>
              <mc:Fallback>
                <p:oleObj name="Macrobond document" r:id="rId3" imgW="10287767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700808"/>
                        <a:ext cx="7776864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37866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6875" y="115888"/>
            <a:ext cx="80121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henkilöstö </a:t>
            </a:r>
            <a:endParaRPr lang="en-GB" sz="3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231311"/>
              </p:ext>
            </p:extLst>
          </p:nvPr>
        </p:nvGraphicFramePr>
        <p:xfrm>
          <a:off x="374650" y="1176338"/>
          <a:ext cx="790892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05013" y="6388516"/>
            <a:ext cx="61674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Tilastokeskus, Teknologiateollisuus ry:n 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henkilöstötiedustelu 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52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62700"/>
            <a:ext cx="68405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Teknologiateollisuus ry:n 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henkilöstötiedustelu 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149331"/>
              </p:ext>
            </p:extLst>
          </p:nvPr>
        </p:nvGraphicFramePr>
        <p:xfrm>
          <a:off x="298450" y="1060450"/>
          <a:ext cx="8537575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-1588"/>
            <a:ext cx="871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henkilöstö tytäryrityksissä ulkomailla </a:t>
            </a:r>
            <a:endParaRPr lang="en-GB" sz="3200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320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05068"/>
              </p:ext>
            </p:extLst>
          </p:nvPr>
        </p:nvGraphicFramePr>
        <p:xfrm>
          <a:off x="380241" y="1196752"/>
          <a:ext cx="790892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2113" y="115888"/>
            <a:ext cx="80121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henkilöstö </a:t>
            </a:r>
            <a:endParaRPr lang="fi-FI" sz="3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79613" y="6165850"/>
            <a:ext cx="61674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Tilastokeskus, Teknologiateollisuus ry:n henkilöstötiedustelu 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07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979613" y="6362700"/>
            <a:ext cx="68405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Teknologiateollisuus ry:n henkilöstötiedustelu 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1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3906238"/>
              </p:ext>
            </p:extLst>
          </p:nvPr>
        </p:nvGraphicFramePr>
        <p:xfrm>
          <a:off x="298450" y="1060450"/>
          <a:ext cx="8537575" cy="50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3850" y="-1588"/>
            <a:ext cx="871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henkilöstö tytäryrityksissä ulkomailla </a:t>
            </a:r>
            <a:endParaRPr lang="en-GB" sz="3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0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575956"/>
              </p:ext>
            </p:extLst>
          </p:nvPr>
        </p:nvGraphicFramePr>
        <p:xfrm>
          <a:off x="374650" y="908720"/>
          <a:ext cx="7908925" cy="517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2113" y="115888"/>
            <a:ext cx="80121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002664"/>
                </a:solidFill>
                <a:ea typeface="ＭＳ Ｐゴシック" pitchFamily="34" charset="-128"/>
              </a:rPr>
              <a:t>Metallien jalostuksen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henkilöstö </a:t>
            </a:r>
            <a:endParaRPr lang="fi-FI" sz="3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79613" y="6165850"/>
            <a:ext cx="61674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Tilastokeskus, Teknologiateollisuus ry:n 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henkilöstötiedustelu 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166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62700"/>
            <a:ext cx="68405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Teknologiateollisuus ry:n 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henkilöstötiedustelu 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60410"/>
              </p:ext>
            </p:extLst>
          </p:nvPr>
        </p:nvGraphicFramePr>
        <p:xfrm>
          <a:off x="298450" y="812800"/>
          <a:ext cx="8537575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528" y="-99392"/>
            <a:ext cx="8712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002664"/>
                </a:solidFill>
                <a:ea typeface="ＭＳ Ｐゴシック" pitchFamily="34" charset="-128"/>
              </a:rPr>
              <a:t>Metallien jalostuksen henkilöstö tytäryrityksissä </a:t>
            </a:r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ulkomailla </a:t>
            </a:r>
            <a:endParaRPr lang="en-GB" sz="3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997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74650" y="1176338"/>
          <a:ext cx="790892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2113" y="115888"/>
            <a:ext cx="8012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2400" b="1" dirty="0">
                <a:solidFill>
                  <a:srgbClr val="002664"/>
                </a:solidFill>
                <a:ea typeface="ＭＳ Ｐゴシック" pitchFamily="34" charset="-128"/>
              </a:rPr>
              <a:t>Suunnittelu- ja </a:t>
            </a:r>
            <a:r>
              <a:rPr lang="fi-FI" sz="2400" b="1" dirty="0" smtClean="0">
                <a:solidFill>
                  <a:srgbClr val="002664"/>
                </a:solidFill>
                <a:ea typeface="ＭＳ Ｐゴシック" pitchFamily="34" charset="-128"/>
              </a:rPr>
              <a:t>konsultointialan </a:t>
            </a:r>
            <a:r>
              <a:rPr lang="fi-FI" sz="2400" b="1" dirty="0">
                <a:solidFill>
                  <a:srgbClr val="002664"/>
                </a:solidFill>
                <a:ea typeface="ＭＳ Ｐゴシック" pitchFamily="34" charset="-128"/>
              </a:rPr>
              <a:t>henkilöstö</a:t>
            </a:r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en-GB" sz="2000" dirty="0">
                <a:solidFill>
                  <a:srgbClr val="002664"/>
                </a:solidFill>
                <a:ea typeface="ＭＳ Ｐゴシック" pitchFamily="34" charset="-128"/>
              </a:rPr>
              <a:t>Personnel in Consulting Engineering</a:t>
            </a:r>
            <a:endParaRPr lang="fi-FI" sz="20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79613" y="6165850"/>
            <a:ext cx="6167437" cy="4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07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62700"/>
            <a:ext cx="6840537" cy="4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 Teknologiateollisuus ry:n henkilöstötiedustelu /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The Federation of Finnish Technology Industries’ labour force 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8450" y="812800"/>
          <a:ext cx="8537575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115888"/>
            <a:ext cx="871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2300" b="1" dirty="0">
                <a:solidFill>
                  <a:srgbClr val="002664"/>
                </a:solidFill>
                <a:ea typeface="ＭＳ Ｐゴシック" pitchFamily="34" charset="-128"/>
              </a:rPr>
              <a:t>Suunnittelu- ja </a:t>
            </a:r>
            <a:r>
              <a:rPr lang="fi-FI" sz="2300" b="1" dirty="0" smtClean="0">
                <a:solidFill>
                  <a:srgbClr val="002664"/>
                </a:solidFill>
                <a:ea typeface="ＭＳ Ｐゴシック" pitchFamily="34" charset="-128"/>
              </a:rPr>
              <a:t>konsultointialan </a:t>
            </a:r>
            <a:r>
              <a:rPr lang="fi-FI" sz="2300" b="1" dirty="0">
                <a:solidFill>
                  <a:srgbClr val="002664"/>
                </a:solidFill>
                <a:ea typeface="ＭＳ Ｐゴシック" pitchFamily="34" charset="-128"/>
              </a:rPr>
              <a:t>henkilöstö ulkomailla</a:t>
            </a:r>
            <a:r>
              <a:rPr lang="fi-FI" sz="2400" b="1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r>
              <a:rPr lang="en-GB" sz="2000" dirty="0">
                <a:solidFill>
                  <a:srgbClr val="002664"/>
                </a:solidFill>
                <a:ea typeface="ＭＳ Ｐゴシック" pitchFamily="34" charset="-128"/>
              </a:rPr>
              <a:t>Consulting Engineering Personnel in Subsidiaries Abroad</a:t>
            </a:r>
          </a:p>
        </p:txBody>
      </p:sp>
    </p:spTree>
    <p:extLst>
      <p:ext uri="{BB962C8B-B14F-4D97-AF65-F5344CB8AC3E}">
        <p14:creationId xmlns:p14="http://schemas.microsoft.com/office/powerpoint/2010/main" val="24630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graphicFrame>
        <p:nvGraphicFramePr>
          <p:cNvPr id="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74650" y="1176338"/>
          <a:ext cx="7908925" cy="4908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92113" y="115888"/>
            <a:ext cx="8012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2400" b="1">
                <a:solidFill>
                  <a:srgbClr val="002664"/>
                </a:solidFill>
                <a:ea typeface="ＭＳ Ｐゴシック" pitchFamily="34" charset="-128"/>
              </a:rPr>
              <a:t>Tietotekniikka-alan henkilöstö</a:t>
            </a:r>
            <a:r>
              <a:rPr lang="fi-FI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en-GB" sz="2000">
                <a:solidFill>
                  <a:srgbClr val="002664"/>
                </a:solidFill>
                <a:ea typeface="ＭＳ Ｐゴシック" pitchFamily="34" charset="-128"/>
              </a:rPr>
              <a:t>Personnel in Information Technology</a:t>
            </a:r>
            <a:endParaRPr lang="fi-FI" sz="200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8175" y="6165850"/>
            <a:ext cx="6167438" cy="4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 Tilastokeskus, Teknologiateollisuus ry:n henkilöstötiedustelu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/ Statistics Finland, The Federation of Finnish Technology Industries’ labour force 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71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3059113" y="6524625"/>
            <a:ext cx="5113337" cy="217488"/>
          </a:xfrm>
        </p:spPr>
        <p:txBody>
          <a:bodyPr/>
          <a:lstStyle/>
          <a:p>
            <a:r>
              <a:rPr lang="fi-FI">
                <a:solidFill>
                  <a:srgbClr val="002664"/>
                </a:solidFill>
              </a:rPr>
              <a:t>     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62700"/>
            <a:ext cx="6840537" cy="4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Lähde /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Source: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 Teknologiateollisuus ry:n henkilöstötiedustelu / </a:t>
            </a:r>
            <a:r>
              <a:rPr lang="en-GB" sz="1200" dirty="0">
                <a:solidFill>
                  <a:srgbClr val="002664"/>
                </a:solidFill>
                <a:ea typeface="ＭＳ Ｐゴシック" pitchFamily="34" charset="-128"/>
              </a:rPr>
              <a:t>The Federation of Finnish Technology Industries’ labour force 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survey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98450" y="812800"/>
          <a:ext cx="8537575" cy="5327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23850" y="115888"/>
            <a:ext cx="8712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i-FI" sz="2300" b="1">
                <a:solidFill>
                  <a:srgbClr val="002664"/>
                </a:solidFill>
                <a:ea typeface="ＭＳ Ｐゴシック" pitchFamily="34" charset="-128"/>
              </a:rPr>
              <a:t>Tietotekniikka-alan henkilöstö tytäryrityksissä ulkomailla</a:t>
            </a:r>
            <a:r>
              <a:rPr lang="fi-FI" sz="2400" b="1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r>
              <a:rPr lang="en-GB" sz="2000">
                <a:solidFill>
                  <a:srgbClr val="002664"/>
                </a:solidFill>
                <a:ea typeface="ＭＳ Ｐゴシック" pitchFamily="34" charset="-128"/>
              </a:rPr>
              <a:t>Information Technology Personnel in Subsidiaries Abroad</a:t>
            </a:r>
          </a:p>
        </p:txBody>
      </p:sp>
    </p:spTree>
    <p:extLst>
      <p:ext uri="{BB962C8B-B14F-4D97-AF65-F5344CB8AC3E}">
        <p14:creationId xmlns:p14="http://schemas.microsoft.com/office/powerpoint/2010/main" val="44670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7464" cy="448573"/>
          </a:xfrm>
        </p:spPr>
        <p:txBody>
          <a:bodyPr/>
          <a:lstStyle/>
          <a:p>
            <a:r>
              <a:rPr lang="fi-FI" dirty="0" smtClean="0"/>
              <a:t>Teknologiateollisuuden liikevaihto </a:t>
            </a:r>
            <a:br>
              <a:rPr lang="fi-FI" dirty="0" smtClean="0"/>
            </a:br>
            <a:r>
              <a:rPr lang="fi-FI" dirty="0" smtClean="0"/>
              <a:t>Suomessa</a:t>
            </a:r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1907704" y="6027003"/>
            <a:ext cx="7092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 smtClean="0">
                <a:solidFill>
                  <a:srgbClr val="002664"/>
                </a:solidFill>
              </a:rPr>
              <a:t>Kausipuhdistetut liikevaihtoindeksit.</a:t>
            </a:r>
          </a:p>
          <a:p>
            <a:r>
              <a:rPr lang="fi-FI" sz="1200" dirty="0" smtClean="0">
                <a:solidFill>
                  <a:srgbClr val="002664"/>
                </a:solidFill>
                <a:ea typeface="ＭＳ Ｐゴシック" pitchFamily="-128" charset="-128"/>
              </a:rPr>
              <a:t>Osuudet liikevaihdosta 2014: kone- ja metallituoteteollisuus 41 %, elektroniikka- ja sähköteollisuus </a:t>
            </a:r>
          </a:p>
          <a:p>
            <a:r>
              <a:rPr lang="fi-FI" sz="1200" dirty="0" smtClean="0">
                <a:solidFill>
                  <a:srgbClr val="002664"/>
                </a:solidFill>
                <a:ea typeface="ＭＳ Ｐゴシック" pitchFamily="-128" charset="-128"/>
              </a:rPr>
              <a:t>22 %, metallien jalostus 14 %, tietotekniikka-ala 15 %, suunnittelu ja konsultointi 8 %.</a:t>
            </a:r>
          </a:p>
          <a:p>
            <a:r>
              <a:rPr lang="fi-FI" sz="1200" dirty="0" smtClean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200" dirty="0" smtClean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5796136" y="6596607"/>
            <a:ext cx="2592338" cy="216769"/>
          </a:xfrm>
        </p:spPr>
        <p:txBody>
          <a:bodyPr/>
          <a:lstStyle/>
          <a:p>
            <a:fld id="{9F87657C-414C-4393-98E9-3A021687741B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 dirty="0">
              <a:solidFill>
                <a:srgbClr val="002664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>
          <a:xfrm>
            <a:off x="8172450" y="6597352"/>
            <a:ext cx="576263" cy="217488"/>
          </a:xfrm>
        </p:spPr>
        <p:txBody>
          <a:bodyPr/>
          <a:lstStyle/>
          <a:p>
            <a:fld id="{7FA509CE-0B1A-4C3F-9E0A-60E63FDFFBC2}" type="slidenum">
              <a:rPr lang="fi-FI" smtClean="0">
                <a:solidFill>
                  <a:srgbClr val="002664"/>
                </a:solidFill>
              </a:rPr>
              <a:pPr/>
              <a:t>3</a:t>
            </a:fld>
            <a:endParaRPr lang="fi-FI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2241228"/>
              </p:ext>
            </p:extLst>
          </p:nvPr>
        </p:nvGraphicFramePr>
        <p:xfrm>
          <a:off x="468313" y="1125538"/>
          <a:ext cx="8280400" cy="485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Macrobond document" r:id="rId3" imgW="10287767" imgH="5667684" progId="Mbnd.mbnd">
                  <p:embed/>
                </p:oleObj>
              </mc:Choice>
              <mc:Fallback>
                <p:oleObj name="Macrobond document" r:id="rId3" imgW="10287767" imgH="5667684" progId="Mbnd.mbnd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8280400" cy="485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96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0770" y="-4145"/>
            <a:ext cx="8367464" cy="1000405"/>
          </a:xfrm>
        </p:spPr>
        <p:txBody>
          <a:bodyPr/>
          <a:lstStyle/>
          <a:p>
            <a:r>
              <a:rPr lang="fi-FI" dirty="0">
                <a:ea typeface="ＭＳ Ｐゴシック" pitchFamily="34" charset="-128"/>
              </a:rPr>
              <a:t>Teknologiateollisuuden </a:t>
            </a:r>
            <a:r>
              <a:rPr lang="fi-FI" dirty="0" smtClean="0">
                <a:ea typeface="ＭＳ Ｐゴシック" pitchFamily="34" charset="-128"/>
              </a:rPr>
              <a:t>henkilöstö</a:t>
            </a:r>
            <a:br>
              <a:rPr lang="fi-FI" dirty="0" smtClean="0">
                <a:ea typeface="ＭＳ Ｐゴシック" pitchFamily="34" charset="-128"/>
              </a:rPr>
            </a:br>
            <a:endParaRPr lang="fi-FI" b="0" dirty="0"/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945070"/>
              </p:ext>
            </p:extLst>
          </p:nvPr>
        </p:nvGraphicFramePr>
        <p:xfrm>
          <a:off x="467544" y="1176338"/>
          <a:ext cx="7862068" cy="513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979613" y="6309320"/>
            <a:ext cx="6167437" cy="27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703" tIns="43352" rIns="86703" bIns="43352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433388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866775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300163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173355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1907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479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051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56235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en-GB" sz="1200" dirty="0" smtClean="0">
                <a:solidFill>
                  <a:srgbClr val="002664"/>
                </a:solidFill>
                <a:ea typeface="ＭＳ Ｐゴシック" pitchFamily="34" charset="-128"/>
              </a:rPr>
              <a:t>: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>
                <a:solidFill>
                  <a:srgbClr val="002664"/>
                </a:solidFill>
                <a:ea typeface="ＭＳ Ｐゴシック" pitchFamily="34" charset="-128"/>
              </a:rPr>
              <a:t>Tilastokeskus, Teknologiateollisuus ry:n 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henkilöstötiedustelu</a:t>
            </a:r>
            <a:endParaRPr lang="en-GB" sz="12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Pyöristetty kuvaselitesuorakulmio 6"/>
          <p:cNvSpPr/>
          <p:nvPr/>
        </p:nvSpPr>
        <p:spPr bwMode="auto">
          <a:xfrm>
            <a:off x="6588224" y="476672"/>
            <a:ext cx="2448272" cy="864095"/>
          </a:xfrm>
          <a:prstGeom prst="wedgeRoundRectCallout">
            <a:avLst>
              <a:gd name="adj1" fmla="val -7686"/>
              <a:gd name="adj2" fmla="val 219236"/>
              <a:gd name="adj3" fmla="val 166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00" smtClean="0">
              <a:solidFill>
                <a:srgbClr val="002664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618218" y="6147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200" b="1" dirty="0">
                <a:solidFill>
                  <a:srgbClr val="002664"/>
                </a:solidFill>
                <a:ea typeface="ＭＳ Ｐゴシック" pitchFamily="-128" charset="-128"/>
              </a:rPr>
              <a:t>Henkilöstöstä noin </a:t>
            </a:r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15 </a:t>
            </a:r>
            <a:r>
              <a:rPr lang="fi-FI" sz="1200" b="1" dirty="0">
                <a:solidFill>
                  <a:srgbClr val="002664"/>
                </a:solidFill>
                <a:ea typeface="ＭＳ Ｐゴシック" pitchFamily="-128" charset="-128"/>
              </a:rPr>
              <a:t>000  </a:t>
            </a:r>
          </a:p>
          <a:p>
            <a:r>
              <a:rPr lang="fi-FI" sz="1200" b="1" dirty="0">
                <a:solidFill>
                  <a:srgbClr val="002664"/>
                </a:solidFill>
                <a:ea typeface="ＭＳ Ｐゴシック" pitchFamily="-128" charset="-128"/>
              </a:rPr>
              <a:t>lomautusjärjestelyjen piirissä  </a:t>
            </a:r>
            <a:endParaRPr lang="fi-FI" sz="1200" b="1" dirty="0" smtClean="0">
              <a:solidFill>
                <a:srgbClr val="002664"/>
              </a:solidFill>
              <a:ea typeface="ＭＳ Ｐゴシック" pitchFamily="-128" charset="-128"/>
            </a:endParaRPr>
          </a:p>
          <a:p>
            <a:r>
              <a:rPr lang="fi-FI" sz="1200" b="1" dirty="0" smtClean="0">
                <a:solidFill>
                  <a:srgbClr val="002664"/>
                </a:solidFill>
                <a:ea typeface="ＭＳ Ｐゴシック" pitchFamily="-128" charset="-128"/>
              </a:rPr>
              <a:t>31.3.2015 </a:t>
            </a:r>
            <a:endParaRPr lang="en-GB" sz="1200" dirty="0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94624-B07F-47C8-BF63-4DAA67E5E601}" type="datetime1">
              <a:rPr lang="fi-FI" smtClean="0">
                <a:solidFill>
                  <a:srgbClr val="002664"/>
                </a:solidFill>
              </a:rPr>
              <a:pPr/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FE6FCA-804B-4A90-B879-7642C991B955}" type="slidenum">
              <a:rPr lang="fi-FI" smtClean="0">
                <a:solidFill>
                  <a:srgbClr val="002664"/>
                </a:solidFill>
              </a:rPr>
              <a:pPr/>
              <a:t>4</a:t>
            </a:fld>
            <a:endParaRPr lang="fi-FI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49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B700-B543-41A4-A851-A376D27A205F}" type="datetime1">
              <a:rPr lang="fi-FI" smtClean="0"/>
              <a:t>5.5.2015</a:t>
            </a:fld>
            <a:endParaRPr lang="fi-FI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2106" y="216912"/>
            <a:ext cx="845978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Teknologiateollisuuden* uudet tilaukset </a:t>
            </a:r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Suomessa</a:t>
            </a:r>
            <a:endParaRPr lang="fi-FI" sz="32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687388" y="1093788"/>
          <a:ext cx="6983412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462920"/>
              </p:ext>
            </p:extLst>
          </p:nvPr>
        </p:nvGraphicFramePr>
        <p:xfrm>
          <a:off x="323528" y="836613"/>
          <a:ext cx="8640960" cy="4291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143000" y="926439"/>
            <a:ext cx="2226955" cy="2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rgbClr val="003976"/>
                </a:solidFill>
                <a:ea typeface="ＭＳ Ｐゴシック" pitchFamily="34" charset="-128"/>
              </a:rPr>
              <a:t>Milj. euroa, käyvin </a:t>
            </a:r>
            <a:r>
              <a:rPr lang="fi-FI" sz="1400" dirty="0" smtClean="0">
                <a:solidFill>
                  <a:srgbClr val="003976"/>
                </a:solidFill>
                <a:ea typeface="ＭＳ Ｐゴシック" pitchFamily="34" charset="-128"/>
              </a:rPr>
              <a:t>hinnoin</a:t>
            </a:r>
            <a:endParaRPr lang="fi-FI" sz="14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79712" y="6320008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</a:t>
            </a:r>
          </a:p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viimeisin tieto tammi-maaliskuu 2015.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1258888" y="5876925"/>
            <a:ext cx="80142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*) Pl. metallien </a:t>
            </a:r>
            <a:r>
              <a:rPr lang="fi-FI" sz="1200" dirty="0" smtClean="0">
                <a:solidFill>
                  <a:schemeClr val="tx2"/>
                </a:solidFill>
              </a:rPr>
              <a:t>jalostus ja pelialan yritykset.  </a:t>
            </a:r>
            <a:endParaRPr lang="fi-FI" sz="1200" dirty="0"/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18666"/>
              </p:ext>
            </p:extLst>
          </p:nvPr>
        </p:nvGraphicFramePr>
        <p:xfrm>
          <a:off x="1281748" y="4653136"/>
          <a:ext cx="6192417" cy="3768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  <a:gridCol w="562947"/>
              </a:tblGrid>
              <a:tr h="37680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399870"/>
              </p:ext>
            </p:extLst>
          </p:nvPr>
        </p:nvGraphicFramePr>
        <p:xfrm>
          <a:off x="1403648" y="5001405"/>
          <a:ext cx="5904383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2482"/>
                <a:gridCol w="1476095"/>
                <a:gridCol w="140580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894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16A0-26EC-4347-A0ED-DB11AE7AE480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008063" y="1071563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26479"/>
              </p:ext>
            </p:extLst>
          </p:nvPr>
        </p:nvGraphicFramePr>
        <p:xfrm>
          <a:off x="323528" y="1031875"/>
          <a:ext cx="8712968" cy="400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12746" y="-7546"/>
            <a:ext cx="8759825" cy="106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Teknologiateollisuuden* tilauskanta Suomessa </a:t>
            </a:r>
            <a:endParaRPr lang="fi-FI" sz="3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002253" y="991175"/>
            <a:ext cx="2366416" cy="29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64427" y="6320008"/>
            <a:ext cx="4745272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viimeisin tieto 31.3.2015.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11188" y="5876925"/>
            <a:ext cx="8137276" cy="26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*) Pl. metallien jalostus ja pelialan yritykset /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Excluding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metals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industry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and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game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industry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200" dirty="0" err="1" smtClean="0">
                <a:solidFill>
                  <a:srgbClr val="002664"/>
                </a:solidFill>
                <a:ea typeface="ＭＳ Ｐゴシック" pitchFamily="34" charset="-128"/>
              </a:rPr>
              <a:t>companies</a:t>
            </a:r>
            <a:r>
              <a:rPr lang="fi-FI" sz="1200" dirty="0" smtClean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  <a:endParaRPr lang="fi-FI" sz="12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6516216" y="1987480"/>
            <a:ext cx="115252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06715"/>
              </p:ext>
            </p:extLst>
          </p:nvPr>
        </p:nvGraphicFramePr>
        <p:xfrm>
          <a:off x="1403648" y="5013176"/>
          <a:ext cx="5904655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48272"/>
                <a:gridCol w="1800200"/>
                <a:gridCol w="1656183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+30 %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+15 %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- 1 %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6</a:t>
            </a:fld>
            <a:endParaRPr lang="fi-FI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67108"/>
              </p:ext>
            </p:extLst>
          </p:nvPr>
        </p:nvGraphicFramePr>
        <p:xfrm>
          <a:off x="1115616" y="4705320"/>
          <a:ext cx="6750447" cy="3078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8072"/>
                <a:gridCol w="648072"/>
                <a:gridCol w="576064"/>
                <a:gridCol w="576064"/>
                <a:gridCol w="720080"/>
                <a:gridCol w="576064"/>
                <a:gridCol w="648072"/>
                <a:gridCol w="648072"/>
                <a:gridCol w="576064"/>
                <a:gridCol w="576064"/>
                <a:gridCol w="557759"/>
              </a:tblGrid>
              <a:tr h="307856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2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F2156-E446-41CA-ACB4-238EB82DCC08}" type="datetime1">
              <a:rPr lang="fi-FI" smtClean="0"/>
              <a:t>5.5.2015</a:t>
            </a:fld>
            <a:endParaRPr lang="fi-FI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79513" y="90963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95536" y="337779"/>
            <a:ext cx="8532812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500063" y="107473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573082"/>
              </p:ext>
            </p:extLst>
          </p:nvPr>
        </p:nvGraphicFramePr>
        <p:xfrm>
          <a:off x="323528" y="1247775"/>
          <a:ext cx="8640960" cy="401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43608" y="1295929"/>
            <a:ext cx="236639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45591"/>
              </p:ext>
            </p:extLst>
          </p:nvPr>
        </p:nvGraphicFramePr>
        <p:xfrm>
          <a:off x="1179513" y="4837219"/>
          <a:ext cx="6344812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76801"/>
                <a:gridCol w="583438"/>
                <a:gridCol w="576064"/>
                <a:gridCol w="576064"/>
                <a:gridCol w="576064"/>
                <a:gridCol w="576064"/>
                <a:gridCol w="576064"/>
                <a:gridCol w="576064"/>
                <a:gridCol w="574587"/>
                <a:gridCol w="576801"/>
                <a:gridCol w="576801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641547"/>
              </p:ext>
            </p:extLst>
          </p:nvPr>
        </p:nvGraphicFramePr>
        <p:xfrm>
          <a:off x="1331640" y="5157192"/>
          <a:ext cx="5616624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5178"/>
                <a:gridCol w="1404155"/>
                <a:gridCol w="1337291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-14 %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-24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+25 %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+26 %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051720" y="6313573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</a:t>
            </a:r>
          </a:p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viimeisin tieto tammi-maaliskuu 2015.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36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7D5FD-6092-4006-9787-EF35933C44ED}" type="datetime1">
              <a:rPr lang="fi-FI" smtClean="0">
                <a:solidFill>
                  <a:srgbClr val="002664"/>
                </a:solidFill>
              </a:rPr>
              <a:t>5.5.2015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209675" y="1071563"/>
            <a:ext cx="6856413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 anchor="ctr"/>
          <a:lstStyle/>
          <a:p>
            <a:pPr defTabSz="827088"/>
            <a:endParaRPr lang="fi-FI" sz="2200" b="1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021833"/>
              </p:ext>
            </p:extLst>
          </p:nvPr>
        </p:nvGraphicFramePr>
        <p:xfrm>
          <a:off x="467544" y="1031875"/>
          <a:ext cx="8280920" cy="398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7544" y="-44683"/>
            <a:ext cx="8875712" cy="10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200" b="1" dirty="0" smtClean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sz="3200" dirty="0" smtClean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156176" y="2314855"/>
            <a:ext cx="1223963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0" dirty="0" smtClean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1043608" y="953104"/>
            <a:ext cx="6116638" cy="29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21" tIns="41360" rIns="82721" bIns="4136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 smtClean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00" dirty="0" smtClean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559032"/>
              </p:ext>
            </p:extLst>
          </p:nvPr>
        </p:nvGraphicFramePr>
        <p:xfrm>
          <a:off x="1331640" y="5013176"/>
          <a:ext cx="6120680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2288"/>
                <a:gridCol w="1732105"/>
                <a:gridCol w="1796287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31.3.2014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31.3.2015 / 31.12.2014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-18 %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+53 %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+33 %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+6 %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33300" y="6320009"/>
            <a:ext cx="4745272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viimeisin tieto 31.3.2015.      	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364129"/>
              </p:ext>
            </p:extLst>
          </p:nvPr>
        </p:nvGraphicFramePr>
        <p:xfrm>
          <a:off x="1115616" y="4653136"/>
          <a:ext cx="6552726" cy="3078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9090"/>
                <a:gridCol w="559191"/>
                <a:gridCol w="611918"/>
                <a:gridCol w="648072"/>
                <a:gridCol w="576064"/>
                <a:gridCol w="576064"/>
                <a:gridCol w="576064"/>
                <a:gridCol w="648072"/>
                <a:gridCol w="576064"/>
                <a:gridCol w="576064"/>
                <a:gridCol w="576063"/>
              </a:tblGrid>
              <a:tr h="307856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F18C5-479C-4F35-B820-BFC17FBAB9B6}" type="datetime1">
              <a:rPr lang="fi-FI" smtClean="0"/>
              <a:t>5.5.2015</a:t>
            </a:fld>
            <a:endParaRPr lang="fi-FI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143000" y="928688"/>
            <a:ext cx="6858000" cy="10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endParaRPr lang="fi-FI" sz="2200" b="1"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117476"/>
            <a:ext cx="9075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730" tIns="41364" rIns="82730" bIns="41364" anchor="ctr"/>
          <a:lstStyle/>
          <a:p>
            <a:pPr defTabSz="827088"/>
            <a:r>
              <a:rPr lang="fi-FI" sz="3200" b="1" dirty="0">
                <a:solidFill>
                  <a:schemeClr val="tx2"/>
                </a:solidFill>
                <a:ea typeface="ＭＳ Ｐゴシック" pitchFamily="34" charset="-128"/>
              </a:rPr>
              <a:t>Kone- ja metallituoteteollisuuden uudet tilaukset </a:t>
            </a:r>
            <a:r>
              <a:rPr lang="fi-FI" sz="3200" b="1" dirty="0" smtClean="0">
                <a:solidFill>
                  <a:schemeClr val="tx2"/>
                </a:solidFill>
                <a:ea typeface="ＭＳ Ｐゴシック" pitchFamily="34" charset="-128"/>
              </a:rPr>
              <a:t>Suomessa</a:t>
            </a:r>
            <a:endParaRPr lang="fi-FI" sz="3200" b="1" dirty="0">
              <a:solidFill>
                <a:schemeClr val="tx2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65138" y="1093788"/>
          <a:ext cx="7429500" cy="437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516957"/>
              </p:ext>
            </p:extLst>
          </p:nvPr>
        </p:nvGraphicFramePr>
        <p:xfrm>
          <a:off x="323528" y="887413"/>
          <a:ext cx="8640960" cy="469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16013" y="981075"/>
            <a:ext cx="2366396" cy="29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730" tIns="41364" rIns="82730" bIns="41364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00" dirty="0">
                <a:solidFill>
                  <a:schemeClr val="tx2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19281"/>
              </p:ext>
            </p:extLst>
          </p:nvPr>
        </p:nvGraphicFramePr>
        <p:xfrm>
          <a:off x="1143001" y="4653136"/>
          <a:ext cx="6165302" cy="4320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  <a:gridCol w="56048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2009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2010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fi-FI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67687"/>
              </p:ext>
            </p:extLst>
          </p:nvPr>
        </p:nvGraphicFramePr>
        <p:xfrm>
          <a:off x="1259632" y="5013176"/>
          <a:ext cx="5760367" cy="875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8760"/>
                <a:gridCol w="1440091"/>
                <a:gridCol w="1371516"/>
              </a:tblGrid>
              <a:tr h="18569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I,2015 / IV,2014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9152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- 9%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-12 %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878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: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18000" marT="18000" marB="1800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-9 %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-10</a:t>
                      </a:r>
                      <a:r>
                        <a:rPr lang="en-GB" sz="12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8000" marR="540000" marT="18000" marB="18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012556" y="6320009"/>
            <a:ext cx="7365454" cy="42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740" tIns="41371" rIns="82740" bIns="41371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Lähde: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Teknologiateollisuus ry:n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tilauskantatiedustelun vastaajayritykset, </a:t>
            </a:r>
            <a:endParaRPr lang="fi-FI" sz="1100" dirty="0" smtClean="0">
              <a:solidFill>
                <a:srgbClr val="003976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viimeisin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tieto tammi-maaliskuu 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  <a:endParaRPr lang="fi-FI" sz="1100" dirty="0">
              <a:solidFill>
                <a:srgbClr val="003976"/>
              </a:solidFill>
              <a:ea typeface="ＭＳ Ｐゴシック" pitchFamily="34" charset="-128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A09BF7-F69F-4822-99D2-1243ADB2C61E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294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57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6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nologiateollisuus_vaaka.potx" id="{F5F18844-E2D9-48FE-AC2F-7F945D8A6771}" vid="{9C3F7C40-BD8C-4741-8525-D862A6138045}"/>
    </a:ext>
  </a:extLst>
</a:theme>
</file>

<file path=ppt/theme/theme19.xml><?xml version="1.0" encoding="utf-8"?>
<a:theme xmlns:a="http://schemas.openxmlformats.org/drawingml/2006/main" name="1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3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5nuolen_vaakaKANSI_SUOMI">
  <a:themeElements>
    <a:clrScheme name="Teknologiateollisuus">
      <a:dk1>
        <a:srgbClr val="002664"/>
      </a:dk1>
      <a:lt1>
        <a:srgbClr val="FFFFFF"/>
      </a:lt1>
      <a:dk2>
        <a:srgbClr val="002664"/>
      </a:dk2>
      <a:lt2>
        <a:srgbClr val="D7D3C7"/>
      </a:lt2>
      <a:accent1>
        <a:srgbClr val="822433"/>
      </a:accent1>
      <a:accent2>
        <a:srgbClr val="002664"/>
      </a:accent2>
      <a:accent3>
        <a:srgbClr val="00A1DE"/>
      </a:accent3>
      <a:accent4>
        <a:srgbClr val="D95E16"/>
      </a:accent4>
      <a:accent5>
        <a:srgbClr val="FFBC3D"/>
      </a:accent5>
      <a:accent6>
        <a:srgbClr val="A2AD00"/>
      </a:accent6>
      <a:hlink>
        <a:srgbClr val="A2AD00"/>
      </a:hlink>
      <a:folHlink>
        <a:srgbClr val="00A1DE"/>
      </a:folHlink>
    </a:clrScheme>
    <a:fontScheme name="5nuolen_vaakaKANSI_SUOMI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5nuolen_vaakaKANSI_SUOMI 1">
        <a:dk1>
          <a:srgbClr val="002664"/>
        </a:dk1>
        <a:lt1>
          <a:srgbClr val="FFFFFF"/>
        </a:lt1>
        <a:dk2>
          <a:srgbClr val="002664"/>
        </a:dk2>
        <a:lt2>
          <a:srgbClr val="D7D3C7"/>
        </a:lt2>
        <a:accent1>
          <a:srgbClr val="822433"/>
        </a:accent1>
        <a:accent2>
          <a:srgbClr val="D55C19"/>
        </a:accent2>
        <a:accent3>
          <a:srgbClr val="FFFFFF"/>
        </a:accent3>
        <a:accent4>
          <a:srgbClr val="001F54"/>
        </a:accent4>
        <a:accent5>
          <a:srgbClr val="C1ACAD"/>
        </a:accent5>
        <a:accent6>
          <a:srgbClr val="C15316"/>
        </a:accent6>
        <a:hlink>
          <a:srgbClr val="A2AD00"/>
        </a:hlink>
        <a:folHlink>
          <a:srgbClr val="00A1D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Teknologiateollisuus_vaaka</Template>
  <TotalTime>2024</TotalTime>
  <Words>1047</Words>
  <Application>Microsoft Office PowerPoint</Application>
  <PresentationFormat>Näytössä katseltava diaesitys (4:3)</PresentationFormat>
  <Paragraphs>385</Paragraphs>
  <Slides>29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21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29</vt:i4>
      </vt:variant>
    </vt:vector>
  </HeadingPairs>
  <TitlesOfParts>
    <vt:vector size="59" baseType="lpstr">
      <vt:lpstr>Arial Unicode MS</vt:lpstr>
      <vt:lpstr>ＭＳ Ｐゴシック</vt:lpstr>
      <vt:lpstr>Arial</vt:lpstr>
      <vt:lpstr>Calibri</vt:lpstr>
      <vt:lpstr>Frutiger LT 45 Light</vt:lpstr>
      <vt:lpstr>HandelGothic BT</vt:lpstr>
      <vt:lpstr>Wingdings</vt:lpstr>
      <vt:lpstr>5nuolen_vaakaKANSI_SUOMI</vt:lpstr>
      <vt:lpstr>1_5nuolen_vaakaKANSI_SUOMI</vt:lpstr>
      <vt:lpstr>2_5nuolen_vaakaKANSI_SUOMI</vt:lpstr>
      <vt:lpstr>3_5nuolen_vaakaKANSI_SUOMI</vt:lpstr>
      <vt:lpstr>4_5nuolen_vaakaKANSI_SUOMI</vt:lpstr>
      <vt:lpstr>20_5nuolen_vaakaKANSI_SUOMI</vt:lpstr>
      <vt:lpstr>14_5nuolen_vaakaKANSI_SUOMI</vt:lpstr>
      <vt:lpstr>5_5nuolen_vaakaKANSI_SUOMI</vt:lpstr>
      <vt:lpstr>6_5nuolen_vaakaKANSI_SUOMI</vt:lpstr>
      <vt:lpstr>9_5nuolen_vaakaKANSI_SUOMI</vt:lpstr>
      <vt:lpstr>7_5nuolen_vaakaKANSI_SUOMI</vt:lpstr>
      <vt:lpstr>8_5nuolen_vaakaKANSI_SUOMI</vt:lpstr>
      <vt:lpstr>10_5nuolen_vaakaKANSI_SUOMI</vt:lpstr>
      <vt:lpstr>42_5nuolen_vaakaKANSI_SUOMI</vt:lpstr>
      <vt:lpstr>52_5nuolen_vaakaKANSI_SUOMI</vt:lpstr>
      <vt:lpstr>57_5nuolen_vaakaKANSI_SUOMI</vt:lpstr>
      <vt:lpstr>11_5nuolen_vaakaKANSI_SUOMI</vt:lpstr>
      <vt:lpstr>65_5nuolen_vaakaKANSI_SUOMI</vt:lpstr>
      <vt:lpstr>12_5nuolen_vaakaKANSI_SUOMI</vt:lpstr>
      <vt:lpstr>13_5nuolen_vaakaKANSI_SUOMI</vt:lpstr>
      <vt:lpstr>Teknologiateollisuus_template_20141218</vt:lpstr>
      <vt:lpstr>Macrobond document</vt:lpstr>
      <vt:lpstr>Chart</vt:lpstr>
      <vt:lpstr>Tavaravienti Suomesta alueittain</vt:lpstr>
      <vt:lpstr>Teknologiateollisuuden tavaravienti Suomesta alueittain</vt:lpstr>
      <vt:lpstr>Teknologiateollisuuden liikevaihto  Suomessa</vt:lpstr>
      <vt:lpstr>Teknologiateollisuuden henkilöstö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Metallien jalostuksen liikevaihto Suomessa</vt:lpstr>
      <vt:lpstr>Metallien jalostuksen tuotannon määrä Suomessa </vt:lpstr>
      <vt:lpstr>PowerPoint-esitys</vt:lpstr>
      <vt:lpstr>PowerPoint-esitys</vt:lpstr>
      <vt:lpstr>PowerPoint-esitys</vt:lpstr>
      <vt:lpstr>PowerPoint-esitys</vt:lpstr>
      <vt:lpstr>Teknologiateollisuuden  henkilöstö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EK liittoyhteiso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Petteri Rautaporras</dc:creator>
  <cp:lastModifiedBy>Palokangas Jukka</cp:lastModifiedBy>
  <cp:revision>245</cp:revision>
  <cp:lastPrinted>2014-07-25T08:43:10Z</cp:lastPrinted>
  <dcterms:created xsi:type="dcterms:W3CDTF">2013-04-23T05:48:14Z</dcterms:created>
  <dcterms:modified xsi:type="dcterms:W3CDTF">2015-05-05T11:54:36Z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TieturiVerID">
    <vt:lpwstr>482.21.01.003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Teknologiateollisuus_vaaka.potx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482.90.01.001</vt:lpwstr>
  </property>
  <property fmtid="{D5CDD505-2E9C-101B-9397-08002B2CF9AE}" pid="10" name="dvDefinitionVersion">
    <vt:lpwstr>1.0 / 17.2.2012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1</vt:lpwstr>
  </property>
</Properties>
</file>