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141F94"/>
    <a:srgbClr val="333333"/>
    <a:srgbClr val="85E869"/>
    <a:srgbClr val="FF805C"/>
    <a:srgbClr val="FF00B8"/>
    <a:srgbClr val="8A0FA6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1" d="100"/>
          <a:sy n="81" d="100"/>
        </p:scale>
        <p:origin x="68" y="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Päivätyö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cat>
            <c:numRef>
              <c:f>Taul1!$A$2:$A$34</c:f>
              <c:numCache>
                <c:formatCode>0</c:formatCod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Taul1!$B$2:$B$34</c:f>
              <c:numCache>
                <c:formatCode>General</c:formatCode>
                <c:ptCount val="33"/>
                <c:pt idx="0">
                  <c:v>74.900000000000006</c:v>
                </c:pt>
                <c:pt idx="1">
                  <c:v>73</c:v>
                </c:pt>
                <c:pt idx="2">
                  <c:v>71.900000000000006</c:v>
                </c:pt>
                <c:pt idx="3">
                  <c:v>71.400000000000006</c:v>
                </c:pt>
                <c:pt idx="4">
                  <c:v>71.3</c:v>
                </c:pt>
                <c:pt idx="5">
                  <c:v>71.7</c:v>
                </c:pt>
                <c:pt idx="6">
                  <c:v>68.7</c:v>
                </c:pt>
                <c:pt idx="7">
                  <c:v>66.5</c:v>
                </c:pt>
                <c:pt idx="8">
                  <c:v>62.3</c:v>
                </c:pt>
                <c:pt idx="9">
                  <c:v>60</c:v>
                </c:pt>
                <c:pt idx="10">
                  <c:v>57.9</c:v>
                </c:pt>
                <c:pt idx="11">
                  <c:v>56.1</c:v>
                </c:pt>
                <c:pt idx="12">
                  <c:v>53.8</c:v>
                </c:pt>
                <c:pt idx="13">
                  <c:v>54.21</c:v>
                </c:pt>
                <c:pt idx="14">
                  <c:v>51.7</c:v>
                </c:pt>
                <c:pt idx="15">
                  <c:v>52.4</c:v>
                </c:pt>
                <c:pt idx="16">
                  <c:v>53.1</c:v>
                </c:pt>
                <c:pt idx="17">
                  <c:v>54.4</c:v>
                </c:pt>
                <c:pt idx="18">
                  <c:v>52.4</c:v>
                </c:pt>
                <c:pt idx="19">
                  <c:v>52.05</c:v>
                </c:pt>
                <c:pt idx="20">
                  <c:v>50.9</c:v>
                </c:pt>
                <c:pt idx="21">
                  <c:v>49.8</c:v>
                </c:pt>
                <c:pt idx="22">
                  <c:v>48.3</c:v>
                </c:pt>
                <c:pt idx="23">
                  <c:v>53.5</c:v>
                </c:pt>
                <c:pt idx="24">
                  <c:v>51.8</c:v>
                </c:pt>
                <c:pt idx="25">
                  <c:v>52.2</c:v>
                </c:pt>
                <c:pt idx="26">
                  <c:v>53.8</c:v>
                </c:pt>
                <c:pt idx="27">
                  <c:v>51.6</c:v>
                </c:pt>
                <c:pt idx="28">
                  <c:v>50.8</c:v>
                </c:pt>
                <c:pt idx="29">
                  <c:v>51.5</c:v>
                </c:pt>
                <c:pt idx="30">
                  <c:v>51.2</c:v>
                </c:pt>
                <c:pt idx="31">
                  <c:v>48.3</c:v>
                </c:pt>
                <c:pt idx="32">
                  <c:v>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2F-4F31-8E54-4D368C6BF95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2-vuorotyö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Taul1!$A$2:$A$34</c:f>
              <c:numCache>
                <c:formatCode>0</c:formatCod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Taul1!$C$2:$C$34</c:f>
              <c:numCache>
                <c:formatCode>General</c:formatCode>
                <c:ptCount val="33"/>
                <c:pt idx="0">
                  <c:v>17.600000000000001</c:v>
                </c:pt>
                <c:pt idx="1">
                  <c:v>19.2</c:v>
                </c:pt>
                <c:pt idx="2">
                  <c:v>20.100000000000001</c:v>
                </c:pt>
                <c:pt idx="3">
                  <c:v>19.899999999999999</c:v>
                </c:pt>
                <c:pt idx="4">
                  <c:v>20.3</c:v>
                </c:pt>
                <c:pt idx="5">
                  <c:v>19.7</c:v>
                </c:pt>
                <c:pt idx="6">
                  <c:v>21.2</c:v>
                </c:pt>
                <c:pt idx="7">
                  <c:v>21.7</c:v>
                </c:pt>
                <c:pt idx="8">
                  <c:v>22.4</c:v>
                </c:pt>
                <c:pt idx="9">
                  <c:v>23.8</c:v>
                </c:pt>
                <c:pt idx="10">
                  <c:v>23.8</c:v>
                </c:pt>
                <c:pt idx="11">
                  <c:v>23.8</c:v>
                </c:pt>
                <c:pt idx="12">
                  <c:v>25.6</c:v>
                </c:pt>
                <c:pt idx="13">
                  <c:v>25</c:v>
                </c:pt>
                <c:pt idx="14">
                  <c:v>25.5</c:v>
                </c:pt>
                <c:pt idx="15">
                  <c:v>27</c:v>
                </c:pt>
                <c:pt idx="16">
                  <c:v>26.4</c:v>
                </c:pt>
                <c:pt idx="17">
                  <c:v>24.8</c:v>
                </c:pt>
                <c:pt idx="18">
                  <c:v>25.7</c:v>
                </c:pt>
                <c:pt idx="19">
                  <c:v>24.45</c:v>
                </c:pt>
                <c:pt idx="20">
                  <c:v>26.4</c:v>
                </c:pt>
                <c:pt idx="21">
                  <c:v>27.5</c:v>
                </c:pt>
                <c:pt idx="22">
                  <c:v>28.8</c:v>
                </c:pt>
                <c:pt idx="23">
                  <c:v>27.8</c:v>
                </c:pt>
                <c:pt idx="24">
                  <c:v>27.1</c:v>
                </c:pt>
                <c:pt idx="25">
                  <c:v>26.8</c:v>
                </c:pt>
                <c:pt idx="26">
                  <c:v>28.8</c:v>
                </c:pt>
                <c:pt idx="27">
                  <c:v>28.6</c:v>
                </c:pt>
                <c:pt idx="28">
                  <c:v>28.1</c:v>
                </c:pt>
                <c:pt idx="29">
                  <c:v>26.6</c:v>
                </c:pt>
                <c:pt idx="30">
                  <c:v>27.8</c:v>
                </c:pt>
                <c:pt idx="31">
                  <c:v>24</c:v>
                </c:pt>
                <c:pt idx="32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2F-4F31-8E54-4D368C6BF95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Keskeytyvä 3-vuoro 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  <a:effectLst/>
          </c:spPr>
          <c:cat>
            <c:numRef>
              <c:f>Taul1!$A$2:$A$34</c:f>
              <c:numCache>
                <c:formatCode>0</c:formatCod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Taul1!$D$2:$D$34</c:f>
              <c:numCache>
                <c:formatCode>General</c:formatCode>
                <c:ptCount val="33"/>
                <c:pt idx="0">
                  <c:v>3.3</c:v>
                </c:pt>
                <c:pt idx="1">
                  <c:v>3.4</c:v>
                </c:pt>
                <c:pt idx="2">
                  <c:v>3.2</c:v>
                </c:pt>
                <c:pt idx="3">
                  <c:v>3.1</c:v>
                </c:pt>
                <c:pt idx="4">
                  <c:v>3.1</c:v>
                </c:pt>
                <c:pt idx="5">
                  <c:v>3.1</c:v>
                </c:pt>
                <c:pt idx="6">
                  <c:v>4.2</c:v>
                </c:pt>
                <c:pt idx="7">
                  <c:v>5.4</c:v>
                </c:pt>
                <c:pt idx="8">
                  <c:v>8.5</c:v>
                </c:pt>
                <c:pt idx="9">
                  <c:v>8.4</c:v>
                </c:pt>
                <c:pt idx="10">
                  <c:v>10.1</c:v>
                </c:pt>
                <c:pt idx="11">
                  <c:v>12</c:v>
                </c:pt>
                <c:pt idx="12">
                  <c:v>12.4</c:v>
                </c:pt>
                <c:pt idx="13">
                  <c:v>12.5</c:v>
                </c:pt>
                <c:pt idx="14">
                  <c:v>13.9</c:v>
                </c:pt>
                <c:pt idx="15">
                  <c:v>13.1</c:v>
                </c:pt>
                <c:pt idx="16">
                  <c:v>13.5</c:v>
                </c:pt>
                <c:pt idx="17">
                  <c:v>13.8</c:v>
                </c:pt>
                <c:pt idx="18">
                  <c:v>14.2</c:v>
                </c:pt>
                <c:pt idx="19">
                  <c:v>15.19</c:v>
                </c:pt>
                <c:pt idx="20">
                  <c:v>14.9</c:v>
                </c:pt>
                <c:pt idx="21">
                  <c:v>13.2</c:v>
                </c:pt>
                <c:pt idx="22">
                  <c:v>16.100000000000001</c:v>
                </c:pt>
                <c:pt idx="23">
                  <c:v>11</c:v>
                </c:pt>
                <c:pt idx="24">
                  <c:v>12.9</c:v>
                </c:pt>
                <c:pt idx="25">
                  <c:v>12.6</c:v>
                </c:pt>
                <c:pt idx="26">
                  <c:v>9.1999999999999993</c:v>
                </c:pt>
                <c:pt idx="27">
                  <c:v>8.8000000000000007</c:v>
                </c:pt>
                <c:pt idx="28">
                  <c:v>9.1999999999999993</c:v>
                </c:pt>
                <c:pt idx="29">
                  <c:v>9.6</c:v>
                </c:pt>
                <c:pt idx="30">
                  <c:v>8.6</c:v>
                </c:pt>
                <c:pt idx="31">
                  <c:v>8.4</c:v>
                </c:pt>
                <c:pt idx="3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2F-4F31-8E54-4D368C6BF952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Keskeytymätön 3-vuoro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Taul1!$A$2:$A$34</c:f>
              <c:numCache>
                <c:formatCode>0</c:formatCod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Taul1!$E$2:$E$34</c:f>
              <c:numCache>
                <c:formatCode>General</c:formatCode>
                <c:ptCount val="33"/>
                <c:pt idx="0">
                  <c:v>4.2</c:v>
                </c:pt>
                <c:pt idx="1">
                  <c:v>4.4000000000000004</c:v>
                </c:pt>
                <c:pt idx="2">
                  <c:v>4.8</c:v>
                </c:pt>
                <c:pt idx="3">
                  <c:v>5.6</c:v>
                </c:pt>
                <c:pt idx="4">
                  <c:v>5.3</c:v>
                </c:pt>
                <c:pt idx="5">
                  <c:v>5.5</c:v>
                </c:pt>
                <c:pt idx="6">
                  <c:v>5.9</c:v>
                </c:pt>
                <c:pt idx="7">
                  <c:v>6.4</c:v>
                </c:pt>
                <c:pt idx="8">
                  <c:v>6.8</c:v>
                </c:pt>
                <c:pt idx="9">
                  <c:v>7.8</c:v>
                </c:pt>
                <c:pt idx="10">
                  <c:v>8.1999999999999993</c:v>
                </c:pt>
                <c:pt idx="11">
                  <c:v>8.1</c:v>
                </c:pt>
                <c:pt idx="12">
                  <c:v>8.1999999999999993</c:v>
                </c:pt>
                <c:pt idx="13">
                  <c:v>8.3000000000000007</c:v>
                </c:pt>
                <c:pt idx="14">
                  <c:v>8.9</c:v>
                </c:pt>
                <c:pt idx="15">
                  <c:v>7.5</c:v>
                </c:pt>
                <c:pt idx="16">
                  <c:v>7</c:v>
                </c:pt>
                <c:pt idx="17">
                  <c:v>7</c:v>
                </c:pt>
                <c:pt idx="18">
                  <c:v>7.7</c:v>
                </c:pt>
                <c:pt idx="19">
                  <c:v>8.32</c:v>
                </c:pt>
                <c:pt idx="20">
                  <c:v>7.8</c:v>
                </c:pt>
                <c:pt idx="21">
                  <c:v>9.5</c:v>
                </c:pt>
                <c:pt idx="22">
                  <c:v>6.8</c:v>
                </c:pt>
                <c:pt idx="23">
                  <c:v>7.7</c:v>
                </c:pt>
                <c:pt idx="24">
                  <c:v>8.1</c:v>
                </c:pt>
                <c:pt idx="25">
                  <c:v>8.4</c:v>
                </c:pt>
                <c:pt idx="26">
                  <c:v>8.1999999999999993</c:v>
                </c:pt>
                <c:pt idx="27">
                  <c:v>8.6999999999999993</c:v>
                </c:pt>
                <c:pt idx="28">
                  <c:v>9.1999999999999993</c:v>
                </c:pt>
                <c:pt idx="29">
                  <c:v>9.3000000000000007</c:v>
                </c:pt>
                <c:pt idx="30">
                  <c:v>9.5</c:v>
                </c:pt>
                <c:pt idx="31">
                  <c:v>9.6999999999999993</c:v>
                </c:pt>
                <c:pt idx="3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2F-4F31-8E54-4D368C6BF952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Kolmivuoro, 6pv viikko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numRef>
              <c:f>Taul1!$A$2:$A$34</c:f>
              <c:numCache>
                <c:formatCode>0</c:formatCod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Taul1!$F$2:$F$34</c:f>
              <c:numCache>
                <c:formatCode>General</c:formatCode>
                <c:ptCount val="33"/>
                <c:pt idx="27">
                  <c:v>0.2</c:v>
                </c:pt>
                <c:pt idx="28">
                  <c:v>0.4</c:v>
                </c:pt>
                <c:pt idx="29">
                  <c:v>0.3</c:v>
                </c:pt>
                <c:pt idx="30">
                  <c:v>0.4</c:v>
                </c:pt>
                <c:pt idx="31">
                  <c:v>6.9</c:v>
                </c:pt>
                <c:pt idx="3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E-4836-8C76-F13ADFA02F07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Muut työaikamuodot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  <a:effectLst/>
          </c:spPr>
          <c:cat>
            <c:numRef>
              <c:f>Taul1!$A$2:$A$34</c:f>
              <c:numCache>
                <c:formatCode>0</c:formatCod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Taul1!$G$2:$G$34</c:f>
              <c:numCache>
                <c:formatCode>General</c:formatCode>
                <c:ptCount val="33"/>
                <c:pt idx="27">
                  <c:v>2.2000000000000002</c:v>
                </c:pt>
                <c:pt idx="28">
                  <c:v>2.2999999999999998</c:v>
                </c:pt>
                <c:pt idx="29">
                  <c:v>2.6</c:v>
                </c:pt>
                <c:pt idx="30">
                  <c:v>2.6</c:v>
                </c:pt>
                <c:pt idx="31">
                  <c:v>2.8</c:v>
                </c:pt>
                <c:pt idx="3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E-4836-8C76-F13ADFA02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544392"/>
        <c:axId val="676514992"/>
      </c:areaChart>
      <c:catAx>
        <c:axId val="6765443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6514992"/>
        <c:crosses val="autoZero"/>
        <c:auto val="1"/>
        <c:lblAlgn val="ctr"/>
        <c:lblOffset val="100"/>
        <c:noMultiLvlLbl val="0"/>
      </c:catAx>
      <c:valAx>
        <c:axId val="6765149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6544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33493316173164"/>
          <c:y val="0.88298568601851313"/>
          <c:w val="0.6284662203830651"/>
          <c:h val="0.11701431398148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Työntekijöiden työaikamuotojen jakauma teknologiateollisuudessa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6582882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05670" cy="292448"/>
          </a:xfrm>
        </p:spPr>
        <p:txBody>
          <a:bodyPr/>
          <a:lstStyle/>
          <a:p>
            <a:r>
              <a:rPr lang="fi-FI" dirty="0"/>
              <a:t>Vuodesta 2013 eteenpäin tiedot on jaoteltu kuuteen luokaan. Sitä aiempina vuosina neljään.</a:t>
            </a:r>
          </a:p>
          <a:p>
            <a:r>
              <a:rPr lang="fi-FI" dirty="0"/>
              <a:t>Lähde: Teknologiateollisuus ry:n palkkatilasto</a:t>
            </a:r>
          </a:p>
        </p:txBody>
      </p:sp>
    </p:spTree>
    <p:extLst>
      <p:ext uri="{BB962C8B-B14F-4D97-AF65-F5344CB8AC3E}">
        <p14:creationId xmlns:p14="http://schemas.microsoft.com/office/powerpoint/2010/main" val="10288539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28</Words>
  <Application>Microsoft Office PowerPoint</Application>
  <PresentationFormat>Näytössä katseltava esitys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8</cp:revision>
  <cp:lastPrinted>2016-06-09T07:47:11Z</cp:lastPrinted>
  <dcterms:created xsi:type="dcterms:W3CDTF">2016-09-05T08:59:39Z</dcterms:created>
  <dcterms:modified xsi:type="dcterms:W3CDTF">2019-05-28T08:09:52Z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