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147373749" r:id="rId6"/>
    <p:sldId id="2147373750" r:id="rId7"/>
    <p:sldId id="2147373752" r:id="rId8"/>
    <p:sldId id="2147373753" r:id="rId9"/>
    <p:sldId id="1071" r:id="rId10"/>
    <p:sldId id="1072" r:id="rId11"/>
    <p:sldId id="1073" r:id="rId12"/>
    <p:sldId id="1074" r:id="rId13"/>
    <p:sldId id="1075" r:id="rId14"/>
    <p:sldId id="2147373895" r:id="rId15"/>
    <p:sldId id="1076" r:id="rId16"/>
    <p:sldId id="1077" r:id="rId17"/>
    <p:sldId id="1078" r:id="rId18"/>
    <p:sldId id="1079" r:id="rId19"/>
    <p:sldId id="1081" r:id="rId20"/>
    <p:sldId id="1082" r:id="rId21"/>
    <p:sldId id="1083" r:id="rId22"/>
    <p:sldId id="1084" r:id="rId23"/>
    <p:sldId id="1085" r:id="rId24"/>
    <p:sldId id="1086" r:id="rId25"/>
    <p:sldId id="2076137459" r:id="rId26"/>
    <p:sldId id="404" r:id="rId27"/>
    <p:sldId id="405" r:id="rId28"/>
    <p:sldId id="408" r:id="rId29"/>
    <p:sldId id="2076137458" r:id="rId30"/>
    <p:sldId id="409" r:id="rId31"/>
    <p:sldId id="397" r:id="rId32"/>
    <p:sldId id="386" r:id="rId33"/>
    <p:sldId id="391" r:id="rId34"/>
    <p:sldId id="398" r:id="rId35"/>
    <p:sldId id="2147373751" r:id="rId36"/>
    <p:sldId id="387" r:id="rId37"/>
    <p:sldId id="390" r:id="rId38"/>
    <p:sldId id="388" r:id="rId39"/>
    <p:sldId id="389" r:id="rId40"/>
    <p:sldId id="2076137460" r:id="rId4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05283B"/>
    <a:srgbClr val="000000"/>
    <a:srgbClr val="C8C12C"/>
    <a:srgbClr val="5C0A6F"/>
    <a:srgbClr val="599BAA"/>
    <a:srgbClr val="0A4F77"/>
    <a:srgbClr val="999999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7D0E7-E9FE-46E5-B58A-785DA847BD41}" v="41" dt="2024-05-06T10:22:10.34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2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330100</c:v>
                </c:pt>
                <c:pt idx="13">
                  <c:v>334974</c:v>
                </c:pt>
                <c:pt idx="14">
                  <c:v>333256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  <c:pt idx="13">
                  <c:v>279060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 yhteensä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0.42</c:v>
                </c:pt>
                <c:pt idx="1">
                  <c:v>0.4</c:v>
                </c:pt>
                <c:pt idx="2">
                  <c:v>0.38</c:v>
                </c:pt>
                <c:pt idx="3">
                  <c:v>0.36</c:v>
                </c:pt>
                <c:pt idx="4">
                  <c:v>0.34</c:v>
                </c:pt>
                <c:pt idx="5">
                  <c:v>0.35</c:v>
                </c:pt>
                <c:pt idx="6">
                  <c:v>0.28000000000000003</c:v>
                </c:pt>
                <c:pt idx="7">
                  <c:v>0.31</c:v>
                </c:pt>
                <c:pt idx="8">
                  <c:v>0.32</c:v>
                </c:pt>
                <c:pt idx="9">
                  <c:v>0.32</c:v>
                </c:pt>
                <c:pt idx="10">
                  <c:v>0.32</c:v>
                </c:pt>
                <c:pt idx="11">
                  <c:v>0.32</c:v>
                </c:pt>
                <c:pt idx="12">
                  <c:v>0.32</c:v>
                </c:pt>
                <c:pt idx="13">
                  <c:v>0.31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0.28999999999999998</c:v>
                </c:pt>
                <c:pt idx="18">
                  <c:v>0.28999999999999998</c:v>
                </c:pt>
                <c:pt idx="19">
                  <c:v>0.28999999999999998</c:v>
                </c:pt>
                <c:pt idx="20">
                  <c:v>0.28000000000000003</c:v>
                </c:pt>
                <c:pt idx="21">
                  <c:v>0.26</c:v>
                </c:pt>
                <c:pt idx="22">
                  <c:v>0.26</c:v>
                </c:pt>
                <c:pt idx="23">
                  <c:v>0.26</c:v>
                </c:pt>
                <c:pt idx="24">
                  <c:v>0.25</c:v>
                </c:pt>
                <c:pt idx="2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B-4DD0-ACA5-6E541A8D2EB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 yhteensä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0.57999999999999996</c:v>
                </c:pt>
                <c:pt idx="1">
                  <c:v>0.6</c:v>
                </c:pt>
                <c:pt idx="2">
                  <c:v>0.62</c:v>
                </c:pt>
                <c:pt idx="3">
                  <c:v>0.64</c:v>
                </c:pt>
                <c:pt idx="4">
                  <c:v>0.66</c:v>
                </c:pt>
                <c:pt idx="5">
                  <c:v>0.65</c:v>
                </c:pt>
                <c:pt idx="6">
                  <c:v>0.72</c:v>
                </c:pt>
                <c:pt idx="7">
                  <c:v>0.69</c:v>
                </c:pt>
                <c:pt idx="8">
                  <c:v>0.68</c:v>
                </c:pt>
                <c:pt idx="9">
                  <c:v>0.68</c:v>
                </c:pt>
                <c:pt idx="10">
                  <c:v>0.68</c:v>
                </c:pt>
                <c:pt idx="11">
                  <c:v>0.68</c:v>
                </c:pt>
                <c:pt idx="12">
                  <c:v>0.68</c:v>
                </c:pt>
                <c:pt idx="13">
                  <c:v>0.69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0.71</c:v>
                </c:pt>
                <c:pt idx="18">
                  <c:v>0.71</c:v>
                </c:pt>
                <c:pt idx="19">
                  <c:v>0.71</c:v>
                </c:pt>
                <c:pt idx="20">
                  <c:v>0.72</c:v>
                </c:pt>
                <c:pt idx="21">
                  <c:v>0.74</c:v>
                </c:pt>
                <c:pt idx="22">
                  <c:v>0.74</c:v>
                </c:pt>
                <c:pt idx="23">
                  <c:v>0.74</c:v>
                </c:pt>
                <c:pt idx="24">
                  <c:v>0.75</c:v>
                </c:pt>
                <c:pt idx="25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B-4DD0-ACA5-6E541A8D2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555775"/>
        <c:axId val="462539807"/>
      </c:barChart>
      <c:catAx>
        <c:axId val="102455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2539807"/>
        <c:crosses val="autoZero"/>
        <c:auto val="1"/>
        <c:lblAlgn val="ctr"/>
        <c:lblOffset val="100"/>
        <c:noMultiLvlLbl val="0"/>
      </c:catAx>
      <c:valAx>
        <c:axId val="46253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455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Eläköityvien kumulatiivinen 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Taul1!$A$2:$A$18</c:f>
              <c:numCache>
                <c:formatCode>General</c:formatCode>
                <c:ptCount val="1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  <c:pt idx="16">
                  <c:v>2040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7000</c:v>
                </c:pt>
                <c:pt idx="1">
                  <c:v>14000</c:v>
                </c:pt>
                <c:pt idx="2">
                  <c:v>21000</c:v>
                </c:pt>
                <c:pt idx="3">
                  <c:v>29000</c:v>
                </c:pt>
                <c:pt idx="4">
                  <c:v>37000</c:v>
                </c:pt>
                <c:pt idx="5">
                  <c:v>45000</c:v>
                </c:pt>
                <c:pt idx="6">
                  <c:v>53000</c:v>
                </c:pt>
                <c:pt idx="7">
                  <c:v>61000</c:v>
                </c:pt>
                <c:pt idx="8">
                  <c:v>69000</c:v>
                </c:pt>
                <c:pt idx="9">
                  <c:v>77000</c:v>
                </c:pt>
                <c:pt idx="10">
                  <c:v>85000</c:v>
                </c:pt>
                <c:pt idx="11">
                  <c:v>93000</c:v>
                </c:pt>
                <c:pt idx="12">
                  <c:v>102000</c:v>
                </c:pt>
                <c:pt idx="13">
                  <c:v>110000</c:v>
                </c:pt>
                <c:pt idx="14">
                  <c:v>119000</c:v>
                </c:pt>
                <c:pt idx="15">
                  <c:v>128000</c:v>
                </c:pt>
                <c:pt idx="16">
                  <c:v>138000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D-448E-AAA8-6605999C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653663"/>
        <c:axId val="878293023"/>
      </c:barChart>
      <c:catAx>
        <c:axId val="16876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3023"/>
        <c:crosses val="autoZero"/>
        <c:auto val="1"/>
        <c:lblAlgn val="ctr"/>
        <c:lblOffset val="100"/>
        <c:noMultiLvlLbl val="0"/>
      </c:catAx>
      <c:valAx>
        <c:axId val="87829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765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8489428806565E-2"/>
          <c:y val="4.0806818849189318E-2"/>
          <c:w val="0.56661115467110768"/>
          <c:h val="0.81491041620549609"/>
        </c:manualLayout>
      </c:layout>
      <c:areaChart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Valmistava teollisuus, (työntekijät)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A-4C10-B6A3-4F326E9DE9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Valmistava teollisuus (toimihenkilöt)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A-4C10-B6A3-4F326E9DE9B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 (toimihenkilöt)</c:v>
                </c:pt>
              </c:strCache>
            </c:strRef>
          </c:tx>
          <c:spPr>
            <a:solidFill>
              <a:srgbClr val="0ACFCF"/>
            </a:solidFill>
            <a:ln w="25400"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 formatCode="General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>
                  <c:v>1140</c:v>
                </c:pt>
                <c:pt idx="8">
                  <c:v>1250</c:v>
                </c:pt>
                <c:pt idx="9">
                  <c:v>1390</c:v>
                </c:pt>
                <c:pt idx="10">
                  <c:v>1540</c:v>
                </c:pt>
                <c:pt idx="11">
                  <c:v>1660</c:v>
                </c:pt>
                <c:pt idx="12">
                  <c:v>1640</c:v>
                </c:pt>
                <c:pt idx="13">
                  <c:v>1810</c:v>
                </c:pt>
                <c:pt idx="14">
                  <c:v>1900</c:v>
                </c:pt>
                <c:pt idx="15">
                  <c:v>1880</c:v>
                </c:pt>
                <c:pt idx="16">
                  <c:v>1870</c:v>
                </c:pt>
                <c:pt idx="17">
                  <c:v>1950</c:v>
                </c:pt>
                <c:pt idx="18">
                  <c:v>1980</c:v>
                </c:pt>
                <c:pt idx="19">
                  <c:v>2000</c:v>
                </c:pt>
                <c:pt idx="20">
                  <c:v>2110</c:v>
                </c:pt>
                <c:pt idx="21">
                  <c:v>2230</c:v>
                </c:pt>
                <c:pt idx="22">
                  <c:v>2430</c:v>
                </c:pt>
                <c:pt idx="23">
                  <c:v>2430</c:v>
                </c:pt>
                <c:pt idx="24">
                  <c:v>2700</c:v>
                </c:pt>
                <c:pt idx="25">
                  <c:v>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A-4C10-B6A3-4F326E9DE9B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 (toimihenkilöt)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A-4C10-B6A3-4F326E9D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706111"/>
        <c:axId val="408603103"/>
      </c:areaChart>
      <c:catAx>
        <c:axId val="376706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8603103"/>
        <c:crosses val="autoZero"/>
        <c:auto val="1"/>
        <c:lblAlgn val="ctr"/>
        <c:lblOffset val="100"/>
        <c:noMultiLvlLbl val="0"/>
      </c:catAx>
      <c:valAx>
        <c:axId val="40860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67061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76137864766116"/>
          <c:y val="0.19066880649810031"/>
          <c:w val="0.33115805922164099"/>
          <c:h val="0.5218448027394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General</c:formatCode>
                <c:ptCount val="26"/>
                <c:pt idx="0">
                  <c:v>260</c:v>
                </c:pt>
                <c:pt idx="1">
                  <c:v>250</c:v>
                </c:pt>
                <c:pt idx="2">
                  <c:v>250</c:v>
                </c:pt>
                <c:pt idx="3">
                  <c:v>230</c:v>
                </c:pt>
                <c:pt idx="4">
                  <c:v>200</c:v>
                </c:pt>
                <c:pt idx="5">
                  <c:v>180</c:v>
                </c:pt>
                <c:pt idx="6">
                  <c:v>170</c:v>
                </c:pt>
                <c:pt idx="7">
                  <c:v>190</c:v>
                </c:pt>
                <c:pt idx="8">
                  <c:v>230</c:v>
                </c:pt>
                <c:pt idx="9">
                  <c:v>230</c:v>
                </c:pt>
                <c:pt idx="10">
                  <c:v>230</c:v>
                </c:pt>
                <c:pt idx="11">
                  <c:v>270</c:v>
                </c:pt>
                <c:pt idx="12">
                  <c:v>280</c:v>
                </c:pt>
                <c:pt idx="13">
                  <c:v>270</c:v>
                </c:pt>
                <c:pt idx="14">
                  <c:v>270</c:v>
                </c:pt>
                <c:pt idx="15">
                  <c:v>290</c:v>
                </c:pt>
                <c:pt idx="16">
                  <c:v>300</c:v>
                </c:pt>
                <c:pt idx="17">
                  <c:v>280</c:v>
                </c:pt>
                <c:pt idx="18">
                  <c:v>270</c:v>
                </c:pt>
                <c:pt idx="19">
                  <c:v>270</c:v>
                </c:pt>
                <c:pt idx="20">
                  <c:v>280</c:v>
                </c:pt>
                <c:pt idx="21">
                  <c:v>270</c:v>
                </c:pt>
                <c:pt idx="22">
                  <c:v>280</c:v>
                </c:pt>
                <c:pt idx="23">
                  <c:v>280</c:v>
                </c:pt>
                <c:pt idx="24">
                  <c:v>300</c:v>
                </c:pt>
                <c:pt idx="2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E-40F9-B972-B47C9349EC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General</c:formatCode>
                <c:ptCount val="26"/>
                <c:pt idx="0">
                  <c:v>320</c:v>
                </c:pt>
                <c:pt idx="1">
                  <c:v>320</c:v>
                </c:pt>
                <c:pt idx="2">
                  <c:v>300</c:v>
                </c:pt>
                <c:pt idx="3">
                  <c:v>290</c:v>
                </c:pt>
                <c:pt idx="4">
                  <c:v>270</c:v>
                </c:pt>
                <c:pt idx="5">
                  <c:v>230</c:v>
                </c:pt>
                <c:pt idx="6">
                  <c:v>190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  <c:pt idx="10">
                  <c:v>290</c:v>
                </c:pt>
                <c:pt idx="11">
                  <c:v>300</c:v>
                </c:pt>
                <c:pt idx="12">
                  <c:v>320</c:v>
                </c:pt>
                <c:pt idx="13">
                  <c:v>320</c:v>
                </c:pt>
                <c:pt idx="14">
                  <c:v>310</c:v>
                </c:pt>
                <c:pt idx="15">
                  <c:v>320</c:v>
                </c:pt>
                <c:pt idx="16">
                  <c:v>320</c:v>
                </c:pt>
                <c:pt idx="17">
                  <c:v>320</c:v>
                </c:pt>
                <c:pt idx="18">
                  <c:v>310</c:v>
                </c:pt>
                <c:pt idx="19">
                  <c:v>310</c:v>
                </c:pt>
                <c:pt idx="20">
                  <c:v>320</c:v>
                </c:pt>
                <c:pt idx="21">
                  <c:v>290</c:v>
                </c:pt>
                <c:pt idx="22">
                  <c:v>310</c:v>
                </c:pt>
                <c:pt idx="23">
                  <c:v>310</c:v>
                </c:pt>
                <c:pt idx="24">
                  <c:v>300</c:v>
                </c:pt>
                <c:pt idx="25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E-40F9-B972-B47C9349EC5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1740</c:v>
                </c:pt>
                <c:pt idx="1">
                  <c:v>1800</c:v>
                </c:pt>
                <c:pt idx="2">
                  <c:v>1740</c:v>
                </c:pt>
                <c:pt idx="3">
                  <c:v>1460</c:v>
                </c:pt>
                <c:pt idx="4">
                  <c:v>1380</c:v>
                </c:pt>
                <c:pt idx="5">
                  <c:v>1410</c:v>
                </c:pt>
                <c:pt idx="6">
                  <c:v>1320</c:v>
                </c:pt>
                <c:pt idx="7">
                  <c:v>1340</c:v>
                </c:pt>
                <c:pt idx="8">
                  <c:v>1550</c:v>
                </c:pt>
                <c:pt idx="9">
                  <c:v>1660</c:v>
                </c:pt>
                <c:pt idx="10">
                  <c:v>1730</c:v>
                </c:pt>
                <c:pt idx="11">
                  <c:v>1800</c:v>
                </c:pt>
                <c:pt idx="12">
                  <c:v>1850</c:v>
                </c:pt>
                <c:pt idx="13">
                  <c:v>1880</c:v>
                </c:pt>
                <c:pt idx="14">
                  <c:v>1820</c:v>
                </c:pt>
                <c:pt idx="15">
                  <c:v>1770</c:v>
                </c:pt>
                <c:pt idx="16">
                  <c:v>1760</c:v>
                </c:pt>
                <c:pt idx="17">
                  <c:v>1760</c:v>
                </c:pt>
                <c:pt idx="18">
                  <c:v>1730</c:v>
                </c:pt>
                <c:pt idx="19">
                  <c:v>1720</c:v>
                </c:pt>
                <c:pt idx="20">
                  <c:v>1690</c:v>
                </c:pt>
                <c:pt idx="21">
                  <c:v>1620</c:v>
                </c:pt>
                <c:pt idx="22">
                  <c:v>1660</c:v>
                </c:pt>
                <c:pt idx="23">
                  <c:v>1660</c:v>
                </c:pt>
                <c:pt idx="24">
                  <c:v>1660</c:v>
                </c:pt>
                <c:pt idx="25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0E-40F9-B972-B47C9349EC5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0E-40F9-B972-B47C9349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098527"/>
        <c:axId val="975117679"/>
      </c:barChart>
      <c:catAx>
        <c:axId val="102609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5117679"/>
        <c:crosses val="autoZero"/>
        <c:auto val="1"/>
        <c:lblAlgn val="ctr"/>
        <c:lblOffset val="100"/>
        <c:noMultiLvlLbl val="0"/>
      </c:catAx>
      <c:valAx>
        <c:axId val="975117679"/>
        <c:scaling>
          <c:orientation val="minMax"/>
          <c:max val="3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609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260</c:v>
                </c:pt>
                <c:pt idx="1">
                  <c:v>250</c:v>
                </c:pt>
                <c:pt idx="2">
                  <c:v>250</c:v>
                </c:pt>
                <c:pt idx="3">
                  <c:v>230</c:v>
                </c:pt>
                <c:pt idx="4">
                  <c:v>200</c:v>
                </c:pt>
                <c:pt idx="5">
                  <c:v>180</c:v>
                </c:pt>
                <c:pt idx="6">
                  <c:v>170</c:v>
                </c:pt>
                <c:pt idx="7">
                  <c:v>190</c:v>
                </c:pt>
                <c:pt idx="8">
                  <c:v>230</c:v>
                </c:pt>
                <c:pt idx="9">
                  <c:v>230</c:v>
                </c:pt>
                <c:pt idx="10">
                  <c:v>230</c:v>
                </c:pt>
                <c:pt idx="11">
                  <c:v>270</c:v>
                </c:pt>
                <c:pt idx="12">
                  <c:v>280</c:v>
                </c:pt>
                <c:pt idx="13">
                  <c:v>270</c:v>
                </c:pt>
                <c:pt idx="14">
                  <c:v>270</c:v>
                </c:pt>
                <c:pt idx="15">
                  <c:v>290</c:v>
                </c:pt>
                <c:pt idx="16">
                  <c:v>300</c:v>
                </c:pt>
                <c:pt idx="17">
                  <c:v>280</c:v>
                </c:pt>
                <c:pt idx="18">
                  <c:v>270</c:v>
                </c:pt>
                <c:pt idx="19">
                  <c:v>270</c:v>
                </c:pt>
                <c:pt idx="20">
                  <c:v>280</c:v>
                </c:pt>
                <c:pt idx="21">
                  <c:v>270</c:v>
                </c:pt>
                <c:pt idx="22">
                  <c:v>280</c:v>
                </c:pt>
                <c:pt idx="23">
                  <c:v>280</c:v>
                </c:pt>
                <c:pt idx="24">
                  <c:v>300</c:v>
                </c:pt>
                <c:pt idx="2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B-4F98-BFEC-74C0C39A71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320</c:v>
                </c:pt>
                <c:pt idx="1">
                  <c:v>320</c:v>
                </c:pt>
                <c:pt idx="2">
                  <c:v>300</c:v>
                </c:pt>
                <c:pt idx="3">
                  <c:v>290</c:v>
                </c:pt>
                <c:pt idx="4">
                  <c:v>270</c:v>
                </c:pt>
                <c:pt idx="5">
                  <c:v>230</c:v>
                </c:pt>
                <c:pt idx="6">
                  <c:v>190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  <c:pt idx="10">
                  <c:v>290</c:v>
                </c:pt>
                <c:pt idx="11">
                  <c:v>300</c:v>
                </c:pt>
                <c:pt idx="12">
                  <c:v>320</c:v>
                </c:pt>
                <c:pt idx="13">
                  <c:v>320</c:v>
                </c:pt>
                <c:pt idx="14">
                  <c:v>310</c:v>
                </c:pt>
                <c:pt idx="15">
                  <c:v>320</c:v>
                </c:pt>
                <c:pt idx="16">
                  <c:v>320</c:v>
                </c:pt>
                <c:pt idx="17">
                  <c:v>320</c:v>
                </c:pt>
                <c:pt idx="18">
                  <c:v>310</c:v>
                </c:pt>
                <c:pt idx="19">
                  <c:v>310</c:v>
                </c:pt>
                <c:pt idx="20">
                  <c:v>320</c:v>
                </c:pt>
                <c:pt idx="21">
                  <c:v>290</c:v>
                </c:pt>
                <c:pt idx="22">
                  <c:v>310</c:v>
                </c:pt>
                <c:pt idx="23">
                  <c:v>310</c:v>
                </c:pt>
                <c:pt idx="24">
                  <c:v>300</c:v>
                </c:pt>
                <c:pt idx="25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B-4F98-BFEC-74C0C39A71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1740</c:v>
                </c:pt>
                <c:pt idx="1">
                  <c:v>1800</c:v>
                </c:pt>
                <c:pt idx="2">
                  <c:v>1740</c:v>
                </c:pt>
                <c:pt idx="3">
                  <c:v>1460</c:v>
                </c:pt>
                <c:pt idx="4">
                  <c:v>1380</c:v>
                </c:pt>
                <c:pt idx="5">
                  <c:v>1410</c:v>
                </c:pt>
                <c:pt idx="6">
                  <c:v>1320</c:v>
                </c:pt>
                <c:pt idx="7">
                  <c:v>1340</c:v>
                </c:pt>
                <c:pt idx="8">
                  <c:v>1550</c:v>
                </c:pt>
                <c:pt idx="9">
                  <c:v>1660</c:v>
                </c:pt>
                <c:pt idx="10">
                  <c:v>1730</c:v>
                </c:pt>
                <c:pt idx="11">
                  <c:v>1800</c:v>
                </c:pt>
                <c:pt idx="12">
                  <c:v>1850</c:v>
                </c:pt>
                <c:pt idx="13">
                  <c:v>1880</c:v>
                </c:pt>
                <c:pt idx="14">
                  <c:v>1820</c:v>
                </c:pt>
                <c:pt idx="15">
                  <c:v>1770</c:v>
                </c:pt>
                <c:pt idx="16">
                  <c:v>1760</c:v>
                </c:pt>
                <c:pt idx="17">
                  <c:v>1760</c:v>
                </c:pt>
                <c:pt idx="18">
                  <c:v>1730</c:v>
                </c:pt>
                <c:pt idx="19">
                  <c:v>1720</c:v>
                </c:pt>
                <c:pt idx="20">
                  <c:v>1690</c:v>
                </c:pt>
                <c:pt idx="21">
                  <c:v>1620</c:v>
                </c:pt>
                <c:pt idx="22">
                  <c:v>1660</c:v>
                </c:pt>
                <c:pt idx="23">
                  <c:v>1660</c:v>
                </c:pt>
                <c:pt idx="24">
                  <c:v>1660</c:v>
                </c:pt>
                <c:pt idx="25">
                  <c:v>1670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B-4F98-BFEC-74C0C39A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257487"/>
        <c:axId val="974237599"/>
      </c:lineChart>
      <c:catAx>
        <c:axId val="168125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4237599"/>
        <c:crosses val="autoZero"/>
        <c:auto val="1"/>
        <c:lblAlgn val="ctr"/>
        <c:lblOffset val="100"/>
        <c:noMultiLvlLbl val="0"/>
      </c:catAx>
      <c:valAx>
        <c:axId val="974237599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25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E-40F9-B972-B47C9349EC5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E-40F9-B972-B47C9349EC5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>
                  <c:v>1140</c:v>
                </c:pt>
                <c:pt idx="8">
                  <c:v>1250</c:v>
                </c:pt>
                <c:pt idx="9">
                  <c:v>1390</c:v>
                </c:pt>
                <c:pt idx="10">
                  <c:v>1540</c:v>
                </c:pt>
                <c:pt idx="11">
                  <c:v>1660</c:v>
                </c:pt>
                <c:pt idx="12">
                  <c:v>1640</c:v>
                </c:pt>
                <c:pt idx="13">
                  <c:v>1810</c:v>
                </c:pt>
                <c:pt idx="14">
                  <c:v>1900</c:v>
                </c:pt>
                <c:pt idx="15">
                  <c:v>1880</c:v>
                </c:pt>
                <c:pt idx="16">
                  <c:v>1870</c:v>
                </c:pt>
                <c:pt idx="17">
                  <c:v>1950</c:v>
                </c:pt>
                <c:pt idx="18">
                  <c:v>1980</c:v>
                </c:pt>
                <c:pt idx="19">
                  <c:v>2000</c:v>
                </c:pt>
                <c:pt idx="20">
                  <c:v>2110</c:v>
                </c:pt>
                <c:pt idx="21">
                  <c:v>2230</c:v>
                </c:pt>
                <c:pt idx="22">
                  <c:v>2430</c:v>
                </c:pt>
                <c:pt idx="23">
                  <c:v>2430</c:v>
                </c:pt>
                <c:pt idx="24">
                  <c:v>2700</c:v>
                </c:pt>
                <c:pt idx="25">
                  <c:v>2730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0E-40F9-B972-B47C9349EC5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Taul1!$E$2:$E$27</c:f>
              <c:numCache>
                <c:formatCode>#,##0</c:formatCode>
                <c:ptCount val="26"/>
                <c:pt idx="0">
                  <c:v>3200</c:v>
                </c:pt>
                <c:pt idx="1">
                  <c:v>3560</c:v>
                </c:pt>
                <c:pt idx="2">
                  <c:v>3740</c:v>
                </c:pt>
                <c:pt idx="3">
                  <c:v>3550</c:v>
                </c:pt>
                <c:pt idx="4">
                  <c:v>3550</c:v>
                </c:pt>
                <c:pt idx="5">
                  <c:v>3420</c:v>
                </c:pt>
                <c:pt idx="6">
                  <c:v>4220</c:v>
                </c:pt>
                <c:pt idx="7">
                  <c:v>3980</c:v>
                </c:pt>
                <c:pt idx="8">
                  <c:v>4280</c:v>
                </c:pt>
                <c:pt idx="9">
                  <c:v>4600</c:v>
                </c:pt>
                <c:pt idx="10">
                  <c:v>4880</c:v>
                </c:pt>
                <c:pt idx="11">
                  <c:v>5130</c:v>
                </c:pt>
                <c:pt idx="12">
                  <c:v>5200</c:v>
                </c:pt>
                <c:pt idx="13">
                  <c:v>5460</c:v>
                </c:pt>
                <c:pt idx="14">
                  <c:v>5550</c:v>
                </c:pt>
                <c:pt idx="15">
                  <c:v>5570</c:v>
                </c:pt>
                <c:pt idx="16">
                  <c:v>5600</c:v>
                </c:pt>
                <c:pt idx="17">
                  <c:v>5700</c:v>
                </c:pt>
                <c:pt idx="18">
                  <c:v>5690</c:v>
                </c:pt>
                <c:pt idx="19">
                  <c:v>5770</c:v>
                </c:pt>
                <c:pt idx="20">
                  <c:v>5970</c:v>
                </c:pt>
                <c:pt idx="21">
                  <c:v>6100</c:v>
                </c:pt>
                <c:pt idx="22">
                  <c:v>6490</c:v>
                </c:pt>
                <c:pt idx="23">
                  <c:v>6490</c:v>
                </c:pt>
                <c:pt idx="24">
                  <c:v>6940</c:v>
                </c:pt>
                <c:pt idx="25">
                  <c:v>7060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0E-40F9-B972-B47C9349E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098527"/>
        <c:axId val="975117679"/>
      </c:barChart>
      <c:catAx>
        <c:axId val="102609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5117679"/>
        <c:crosses val="autoZero"/>
        <c:auto val="1"/>
        <c:lblAlgn val="ctr"/>
        <c:lblOffset val="100"/>
        <c:noMultiLvlLbl val="0"/>
      </c:catAx>
      <c:valAx>
        <c:axId val="975117679"/>
        <c:scaling>
          <c:orientation val="minMax"/>
          <c:max val="8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609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1440</c:v>
                </c:pt>
                <c:pt idx="1">
                  <c:v>1540</c:v>
                </c:pt>
                <c:pt idx="2">
                  <c:v>1660</c:v>
                </c:pt>
                <c:pt idx="3">
                  <c:v>1520</c:v>
                </c:pt>
                <c:pt idx="4">
                  <c:v>1500</c:v>
                </c:pt>
                <c:pt idx="5">
                  <c:v>1470</c:v>
                </c:pt>
                <c:pt idx="6">
                  <c:v>1970</c:v>
                </c:pt>
                <c:pt idx="7">
                  <c:v>1720</c:v>
                </c:pt>
                <c:pt idx="8">
                  <c:v>1840</c:v>
                </c:pt>
                <c:pt idx="9">
                  <c:v>1990</c:v>
                </c:pt>
                <c:pt idx="10">
                  <c:v>2120</c:v>
                </c:pt>
                <c:pt idx="11">
                  <c:v>2210</c:v>
                </c:pt>
                <c:pt idx="12">
                  <c:v>2300</c:v>
                </c:pt>
                <c:pt idx="13">
                  <c:v>2440</c:v>
                </c:pt>
                <c:pt idx="14">
                  <c:v>2490</c:v>
                </c:pt>
                <c:pt idx="15">
                  <c:v>2570</c:v>
                </c:pt>
                <c:pt idx="16">
                  <c:v>2660</c:v>
                </c:pt>
                <c:pt idx="17">
                  <c:v>2700</c:v>
                </c:pt>
                <c:pt idx="18">
                  <c:v>2680</c:v>
                </c:pt>
                <c:pt idx="19">
                  <c:v>2760</c:v>
                </c:pt>
                <c:pt idx="20">
                  <c:v>2810</c:v>
                </c:pt>
                <c:pt idx="21">
                  <c:v>2780</c:v>
                </c:pt>
                <c:pt idx="22">
                  <c:v>2910</c:v>
                </c:pt>
                <c:pt idx="23">
                  <c:v>2910</c:v>
                </c:pt>
                <c:pt idx="24">
                  <c:v>3040</c:v>
                </c:pt>
                <c:pt idx="25">
                  <c:v>3100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B-4F98-BFEC-74C0C39A71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 formatCode="General">
                  <c:v>990</c:v>
                </c:pt>
                <c:pt idx="1">
                  <c:v>1120</c:v>
                </c:pt>
                <c:pt idx="2">
                  <c:v>1230</c:v>
                </c:pt>
                <c:pt idx="3">
                  <c:v>1140</c:v>
                </c:pt>
                <c:pt idx="4">
                  <c:v>1140</c:v>
                </c:pt>
                <c:pt idx="5">
                  <c:v>1050</c:v>
                </c:pt>
                <c:pt idx="6">
                  <c:v>1280</c:v>
                </c:pt>
                <c:pt idx="7">
                  <c:v>1130</c:v>
                </c:pt>
                <c:pt idx="8">
                  <c:v>1190</c:v>
                </c:pt>
                <c:pt idx="9">
                  <c:v>1220</c:v>
                </c:pt>
                <c:pt idx="10">
                  <c:v>1220</c:v>
                </c:pt>
                <c:pt idx="11">
                  <c:v>1260</c:v>
                </c:pt>
                <c:pt idx="12">
                  <c:v>1250</c:v>
                </c:pt>
                <c:pt idx="13">
                  <c:v>1210</c:v>
                </c:pt>
                <c:pt idx="14">
                  <c:v>1160</c:v>
                </c:pt>
                <c:pt idx="15">
                  <c:v>1120</c:v>
                </c:pt>
                <c:pt idx="16">
                  <c:v>1080</c:v>
                </c:pt>
                <c:pt idx="17">
                  <c:v>1050</c:v>
                </c:pt>
                <c:pt idx="18">
                  <c:v>1040</c:v>
                </c:pt>
                <c:pt idx="19">
                  <c:v>1010</c:v>
                </c:pt>
                <c:pt idx="20">
                  <c:v>1040</c:v>
                </c:pt>
                <c:pt idx="21">
                  <c:v>1100</c:v>
                </c:pt>
                <c:pt idx="22">
                  <c:v>1150</c:v>
                </c:pt>
                <c:pt idx="23">
                  <c:v>1150</c:v>
                </c:pt>
                <c:pt idx="24">
                  <c:v>1200</c:v>
                </c:pt>
                <c:pt idx="25">
                  <c:v>1220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B-4F98-BFEC-74C0C39A71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General</c:formatCode>
                <c:ptCount val="26"/>
                <c:pt idx="0">
                  <c:v>770</c:v>
                </c:pt>
                <c:pt idx="1">
                  <c:v>910</c:v>
                </c:pt>
                <c:pt idx="2">
                  <c:v>850</c:v>
                </c:pt>
                <c:pt idx="3">
                  <c:v>890</c:v>
                </c:pt>
                <c:pt idx="4">
                  <c:v>910</c:v>
                </c:pt>
                <c:pt idx="5">
                  <c:v>910</c:v>
                </c:pt>
                <c:pt idx="6">
                  <c:v>970</c:v>
                </c:pt>
                <c:pt idx="7" formatCode="#,##0">
                  <c:v>1140</c:v>
                </c:pt>
                <c:pt idx="8" formatCode="#,##0">
                  <c:v>1250</c:v>
                </c:pt>
                <c:pt idx="9" formatCode="#,##0">
                  <c:v>1390</c:v>
                </c:pt>
                <c:pt idx="10" formatCode="#,##0">
                  <c:v>1540</c:v>
                </c:pt>
                <c:pt idx="11" formatCode="#,##0">
                  <c:v>1660</c:v>
                </c:pt>
                <c:pt idx="12" formatCode="#,##0">
                  <c:v>1640</c:v>
                </c:pt>
                <c:pt idx="13" formatCode="#,##0">
                  <c:v>1810</c:v>
                </c:pt>
                <c:pt idx="14" formatCode="#,##0">
                  <c:v>1900</c:v>
                </c:pt>
                <c:pt idx="15" formatCode="#,##0">
                  <c:v>1880</c:v>
                </c:pt>
                <c:pt idx="16" formatCode="#,##0">
                  <c:v>1870</c:v>
                </c:pt>
                <c:pt idx="17" formatCode="#,##0">
                  <c:v>1950</c:v>
                </c:pt>
                <c:pt idx="18" formatCode="#,##0">
                  <c:v>1980</c:v>
                </c:pt>
                <c:pt idx="19" formatCode="#,##0">
                  <c:v>2000</c:v>
                </c:pt>
                <c:pt idx="20" formatCode="#,##0">
                  <c:v>2110</c:v>
                </c:pt>
                <c:pt idx="21" formatCode="#,##0">
                  <c:v>2230</c:v>
                </c:pt>
                <c:pt idx="22" formatCode="#,##0">
                  <c:v>2430</c:v>
                </c:pt>
                <c:pt idx="23" formatCode="#,##0">
                  <c:v>2430</c:v>
                </c:pt>
                <c:pt idx="24" formatCode="#,##0">
                  <c:v>2700</c:v>
                </c:pt>
                <c:pt idx="25" formatCode="#,##0">
                  <c:v>2730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B-4F98-BFEC-74C0C39A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257487"/>
        <c:axId val="974237599"/>
      </c:lineChart>
      <c:catAx>
        <c:axId val="168125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4237599"/>
        <c:crosses val="autoZero"/>
        <c:auto val="1"/>
        <c:lblAlgn val="ctr"/>
        <c:lblOffset val="100"/>
        <c:noMultiLvlLbl val="0"/>
      </c:catAx>
      <c:valAx>
        <c:axId val="97423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125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Taul1!$B$4:$B$40</c:f>
              <c:numCache>
                <c:formatCode>General</c:formatCode>
                <c:ptCount val="37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Taul1!$C$4:$C$40</c:f>
              <c:numCache>
                <c:formatCode>#,##0</c:formatCode>
                <c:ptCount val="37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Muut yhteensä</c:v>
                </c:pt>
                <c:pt idx="1">
                  <c:v>Italia</c:v>
                </c:pt>
                <c:pt idx="2">
                  <c:v>Norja</c:v>
                </c:pt>
                <c:pt idx="3">
                  <c:v>Iso-Britannia</c:v>
                </c:pt>
                <c:pt idx="4">
                  <c:v>Ranska</c:v>
                </c:pt>
                <c:pt idx="5">
                  <c:v>Ruotsi</c:v>
                </c:pt>
                <c:pt idx="6">
                  <c:v>Puola</c:v>
                </c:pt>
                <c:pt idx="7">
                  <c:v>Saksa</c:v>
                </c:pt>
                <c:pt idx="8">
                  <c:v>Yhdysvallat</c:v>
                </c:pt>
                <c:pt idx="9">
                  <c:v>Intia</c:v>
                </c:pt>
                <c:pt idx="10">
                  <c:v>Kiina</c:v>
                </c:pt>
              </c:strCache>
            </c:strRef>
          </c:cat>
          <c:val>
            <c:numRef>
              <c:f>Taul1!$B$2:$B$12</c:f>
              <c:numCache>
                <c:formatCode>#,##0</c:formatCode>
                <c:ptCount val="11"/>
                <c:pt idx="0">
                  <c:v>94500</c:v>
                </c:pt>
                <c:pt idx="1">
                  <c:v>6500</c:v>
                </c:pt>
                <c:pt idx="2">
                  <c:v>7200</c:v>
                </c:pt>
                <c:pt idx="3">
                  <c:v>7600</c:v>
                </c:pt>
                <c:pt idx="4">
                  <c:v>9800</c:v>
                </c:pt>
                <c:pt idx="5">
                  <c:v>14300</c:v>
                </c:pt>
                <c:pt idx="6">
                  <c:v>16800</c:v>
                </c:pt>
                <c:pt idx="7">
                  <c:v>18700</c:v>
                </c:pt>
                <c:pt idx="8">
                  <c:v>25900</c:v>
                </c:pt>
                <c:pt idx="9">
                  <c:v>35200</c:v>
                </c:pt>
                <c:pt idx="10">
                  <c:v>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7-4451-B3C3-030C87B8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Muut yhteensä</c:v>
                </c:pt>
                <c:pt idx="1">
                  <c:v>Italia</c:v>
                </c:pt>
                <c:pt idx="2">
                  <c:v>Norja</c:v>
                </c:pt>
                <c:pt idx="3">
                  <c:v>Iso-Britannia</c:v>
                </c:pt>
                <c:pt idx="4">
                  <c:v>Ranska</c:v>
                </c:pt>
                <c:pt idx="5">
                  <c:v>Ruotsi</c:v>
                </c:pt>
                <c:pt idx="6">
                  <c:v>Puola</c:v>
                </c:pt>
                <c:pt idx="7">
                  <c:v>Saksa</c:v>
                </c:pt>
                <c:pt idx="8">
                  <c:v>Yhdysvallat</c:v>
                </c:pt>
                <c:pt idx="9">
                  <c:v>Intia</c:v>
                </c:pt>
                <c:pt idx="10">
                  <c:v>Kiina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0.34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0.13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F-450C-877C-1A4DB3CC6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_-* #\ ##0_-;\-* #\ ##0_-;_-* "-"??_-;_-@_-</c:formatCode>
                <c:ptCount val="49"/>
                <c:pt idx="0">
                  <c:v>26000</c:v>
                </c:pt>
                <c:pt idx="1">
                  <c:v>26900</c:v>
                </c:pt>
                <c:pt idx="2">
                  <c:v>26300</c:v>
                </c:pt>
                <c:pt idx="3">
                  <c:v>24800</c:v>
                </c:pt>
                <c:pt idx="4">
                  <c:v>25100</c:v>
                </c:pt>
                <c:pt idx="5">
                  <c:v>25500</c:v>
                </c:pt>
                <c:pt idx="6">
                  <c:v>25600</c:v>
                </c:pt>
                <c:pt idx="7">
                  <c:v>24300</c:v>
                </c:pt>
                <c:pt idx="8">
                  <c:v>24000</c:v>
                </c:pt>
                <c:pt idx="9">
                  <c:v>23700</c:v>
                </c:pt>
                <c:pt idx="10">
                  <c:v>23500</c:v>
                </c:pt>
                <c:pt idx="11">
                  <c:v>22200</c:v>
                </c:pt>
                <c:pt idx="12">
                  <c:v>20900</c:v>
                </c:pt>
                <c:pt idx="13">
                  <c:v>20100</c:v>
                </c:pt>
                <c:pt idx="14">
                  <c:v>19400</c:v>
                </c:pt>
                <c:pt idx="15">
                  <c:v>19200</c:v>
                </c:pt>
                <c:pt idx="16">
                  <c:v>18300</c:v>
                </c:pt>
                <c:pt idx="17">
                  <c:v>17500</c:v>
                </c:pt>
                <c:pt idx="18">
                  <c:v>16900</c:v>
                </c:pt>
                <c:pt idx="19">
                  <c:v>16900</c:v>
                </c:pt>
                <c:pt idx="20">
                  <c:v>17100</c:v>
                </c:pt>
                <c:pt idx="21">
                  <c:v>17700</c:v>
                </c:pt>
                <c:pt idx="22">
                  <c:v>17500</c:v>
                </c:pt>
                <c:pt idx="23">
                  <c:v>17900</c:v>
                </c:pt>
                <c:pt idx="24">
                  <c:v>17900</c:v>
                </c:pt>
                <c:pt idx="25">
                  <c:v>17600</c:v>
                </c:pt>
                <c:pt idx="26">
                  <c:v>17600</c:v>
                </c:pt>
                <c:pt idx="27">
                  <c:v>17100</c:v>
                </c:pt>
                <c:pt idx="28">
                  <c:v>16400</c:v>
                </c:pt>
                <c:pt idx="29">
                  <c:v>16100</c:v>
                </c:pt>
                <c:pt idx="30">
                  <c:v>17100</c:v>
                </c:pt>
                <c:pt idx="31">
                  <c:v>17200</c:v>
                </c:pt>
                <c:pt idx="32">
                  <c:v>17300</c:v>
                </c:pt>
                <c:pt idx="33">
                  <c:v>18100</c:v>
                </c:pt>
                <c:pt idx="34">
                  <c:v>17300</c:v>
                </c:pt>
                <c:pt idx="35">
                  <c:v>16800</c:v>
                </c:pt>
                <c:pt idx="36">
                  <c:v>18000</c:v>
                </c:pt>
                <c:pt idx="37">
                  <c:v>17200</c:v>
                </c:pt>
                <c:pt idx="38">
                  <c:v>16600</c:v>
                </c:pt>
                <c:pt idx="39">
                  <c:v>16400</c:v>
                </c:pt>
                <c:pt idx="40">
                  <c:v>16100</c:v>
                </c:pt>
                <c:pt idx="41">
                  <c:v>16200</c:v>
                </c:pt>
                <c:pt idx="42">
                  <c:v>16100</c:v>
                </c:pt>
                <c:pt idx="43">
                  <c:v>16300</c:v>
                </c:pt>
                <c:pt idx="44">
                  <c:v>16500</c:v>
                </c:pt>
                <c:pt idx="45">
                  <c:v>16300</c:v>
                </c:pt>
                <c:pt idx="46">
                  <c:v>16300</c:v>
                </c:pt>
                <c:pt idx="47">
                  <c:v>16000</c:v>
                </c:pt>
                <c:pt idx="48">
                  <c:v>16100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9-4663-AF94-75097EAB3C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Taul1!$C$2:$C$50</c:f>
              <c:numCache>
                <c:formatCode>_-* #\ ##0_-;\-* #\ ##0_-;_-* "-"??_-;_-@_-</c:formatCode>
                <c:ptCount val="49"/>
                <c:pt idx="0">
                  <c:v>36600</c:v>
                </c:pt>
                <c:pt idx="1">
                  <c:v>35700</c:v>
                </c:pt>
                <c:pt idx="2">
                  <c:v>34500</c:v>
                </c:pt>
                <c:pt idx="3">
                  <c:v>33700</c:v>
                </c:pt>
                <c:pt idx="4">
                  <c:v>34400</c:v>
                </c:pt>
                <c:pt idx="5">
                  <c:v>37000</c:v>
                </c:pt>
                <c:pt idx="6">
                  <c:v>37400</c:v>
                </c:pt>
                <c:pt idx="7">
                  <c:v>36600</c:v>
                </c:pt>
                <c:pt idx="8">
                  <c:v>36700</c:v>
                </c:pt>
                <c:pt idx="9">
                  <c:v>37500</c:v>
                </c:pt>
                <c:pt idx="10">
                  <c:v>39900</c:v>
                </c:pt>
                <c:pt idx="11">
                  <c:v>40200</c:v>
                </c:pt>
                <c:pt idx="12">
                  <c:v>40300</c:v>
                </c:pt>
                <c:pt idx="13">
                  <c:v>41500</c:v>
                </c:pt>
                <c:pt idx="14">
                  <c:v>40200</c:v>
                </c:pt>
                <c:pt idx="15">
                  <c:v>38800</c:v>
                </c:pt>
                <c:pt idx="16">
                  <c:v>35300</c:v>
                </c:pt>
                <c:pt idx="17">
                  <c:v>33600</c:v>
                </c:pt>
                <c:pt idx="18">
                  <c:v>34000</c:v>
                </c:pt>
                <c:pt idx="19">
                  <c:v>38300</c:v>
                </c:pt>
                <c:pt idx="20">
                  <c:v>46800</c:v>
                </c:pt>
                <c:pt idx="21">
                  <c:v>49500</c:v>
                </c:pt>
                <c:pt idx="22">
                  <c:v>51400</c:v>
                </c:pt>
                <c:pt idx="23">
                  <c:v>56200</c:v>
                </c:pt>
                <c:pt idx="24">
                  <c:v>60600</c:v>
                </c:pt>
                <c:pt idx="25">
                  <c:v>62800</c:v>
                </c:pt>
                <c:pt idx="26">
                  <c:v>62600</c:v>
                </c:pt>
                <c:pt idx="27">
                  <c:v>59200</c:v>
                </c:pt>
                <c:pt idx="28">
                  <c:v>57200</c:v>
                </c:pt>
                <c:pt idx="29">
                  <c:v>57700</c:v>
                </c:pt>
                <c:pt idx="30">
                  <c:v>59900</c:v>
                </c:pt>
                <c:pt idx="31">
                  <c:v>59200</c:v>
                </c:pt>
                <c:pt idx="32">
                  <c:v>60400</c:v>
                </c:pt>
                <c:pt idx="33">
                  <c:v>60900</c:v>
                </c:pt>
                <c:pt idx="34">
                  <c:v>54800</c:v>
                </c:pt>
                <c:pt idx="35">
                  <c:v>51200</c:v>
                </c:pt>
                <c:pt idx="36">
                  <c:v>47500</c:v>
                </c:pt>
                <c:pt idx="37">
                  <c:v>48800</c:v>
                </c:pt>
                <c:pt idx="38">
                  <c:v>43600</c:v>
                </c:pt>
                <c:pt idx="39">
                  <c:v>42100</c:v>
                </c:pt>
                <c:pt idx="40">
                  <c:v>41100</c:v>
                </c:pt>
                <c:pt idx="41">
                  <c:v>39800</c:v>
                </c:pt>
                <c:pt idx="42">
                  <c:v>37200</c:v>
                </c:pt>
                <c:pt idx="43">
                  <c:v>37800</c:v>
                </c:pt>
                <c:pt idx="44">
                  <c:v>38000</c:v>
                </c:pt>
                <c:pt idx="45">
                  <c:v>37600</c:v>
                </c:pt>
                <c:pt idx="46">
                  <c:v>38900</c:v>
                </c:pt>
                <c:pt idx="47">
                  <c:v>40700</c:v>
                </c:pt>
                <c:pt idx="48">
                  <c:v>41400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9-4663-AF94-75097EAB3C3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Taul1!$D$2:$D$50</c:f>
              <c:numCache>
                <c:formatCode>_-* #\ ##0_-;\-* #\ ##0_-;_-* "-"??_-;_-@_-</c:formatCode>
                <c:ptCount val="49"/>
                <c:pt idx="0">
                  <c:v>130500</c:v>
                </c:pt>
                <c:pt idx="1">
                  <c:v>130000</c:v>
                </c:pt>
                <c:pt idx="2">
                  <c:v>124600</c:v>
                </c:pt>
                <c:pt idx="3">
                  <c:v>121200</c:v>
                </c:pt>
                <c:pt idx="4">
                  <c:v>126000</c:v>
                </c:pt>
                <c:pt idx="5">
                  <c:v>135800</c:v>
                </c:pt>
                <c:pt idx="6">
                  <c:v>137800</c:v>
                </c:pt>
                <c:pt idx="7">
                  <c:v>141100</c:v>
                </c:pt>
                <c:pt idx="8">
                  <c:v>139500</c:v>
                </c:pt>
                <c:pt idx="9">
                  <c:v>136400</c:v>
                </c:pt>
                <c:pt idx="10">
                  <c:v>134800</c:v>
                </c:pt>
                <c:pt idx="11">
                  <c:v>128300</c:v>
                </c:pt>
                <c:pt idx="12">
                  <c:v>128800</c:v>
                </c:pt>
                <c:pt idx="13">
                  <c:v>129000</c:v>
                </c:pt>
                <c:pt idx="14">
                  <c:v>130800</c:v>
                </c:pt>
                <c:pt idx="15">
                  <c:v>129400</c:v>
                </c:pt>
                <c:pt idx="16">
                  <c:v>117900</c:v>
                </c:pt>
                <c:pt idx="17">
                  <c:v>104300</c:v>
                </c:pt>
                <c:pt idx="18">
                  <c:v>98900</c:v>
                </c:pt>
                <c:pt idx="19">
                  <c:v>102100</c:v>
                </c:pt>
                <c:pt idx="20">
                  <c:v>109500</c:v>
                </c:pt>
                <c:pt idx="21">
                  <c:v>113700</c:v>
                </c:pt>
                <c:pt idx="22">
                  <c:v>121000</c:v>
                </c:pt>
                <c:pt idx="23">
                  <c:v>124000</c:v>
                </c:pt>
                <c:pt idx="24">
                  <c:v>124700</c:v>
                </c:pt>
                <c:pt idx="25">
                  <c:v>130300</c:v>
                </c:pt>
                <c:pt idx="26">
                  <c:v>136600</c:v>
                </c:pt>
                <c:pt idx="27">
                  <c:v>135300</c:v>
                </c:pt>
                <c:pt idx="28">
                  <c:v>132900</c:v>
                </c:pt>
                <c:pt idx="29">
                  <c:v>128400</c:v>
                </c:pt>
                <c:pt idx="30">
                  <c:v>132600</c:v>
                </c:pt>
                <c:pt idx="31">
                  <c:v>137700</c:v>
                </c:pt>
                <c:pt idx="32">
                  <c:v>144300</c:v>
                </c:pt>
                <c:pt idx="33">
                  <c:v>150100</c:v>
                </c:pt>
                <c:pt idx="34">
                  <c:v>133300</c:v>
                </c:pt>
                <c:pt idx="35">
                  <c:v>123500</c:v>
                </c:pt>
                <c:pt idx="36">
                  <c:v>127300</c:v>
                </c:pt>
                <c:pt idx="37">
                  <c:v>130700</c:v>
                </c:pt>
                <c:pt idx="38">
                  <c:v>127000</c:v>
                </c:pt>
                <c:pt idx="39">
                  <c:v>125000</c:v>
                </c:pt>
                <c:pt idx="40">
                  <c:v>124400</c:v>
                </c:pt>
                <c:pt idx="41">
                  <c:v>124200</c:v>
                </c:pt>
                <c:pt idx="42">
                  <c:v>127300</c:v>
                </c:pt>
                <c:pt idx="43">
                  <c:v>131800</c:v>
                </c:pt>
                <c:pt idx="44">
                  <c:v>134600</c:v>
                </c:pt>
                <c:pt idx="45">
                  <c:v>132200</c:v>
                </c:pt>
                <c:pt idx="46">
                  <c:v>132900</c:v>
                </c:pt>
                <c:pt idx="47">
                  <c:v>135800</c:v>
                </c:pt>
                <c:pt idx="48">
                  <c:v>137500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19-4663-AF94-75097EAB3C3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Suunnittelu- ja konsultointiala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Taul1!$E$2:$E$50</c:f>
              <c:numCache>
                <c:formatCode>_-* #\ ##0_-;\-* #\ ##0_-;_-* "-"??_-;_-@_-</c:formatCode>
                <c:ptCount val="49"/>
                <c:pt idx="0">
                  <c:v>13200</c:v>
                </c:pt>
                <c:pt idx="1">
                  <c:v>12100</c:v>
                </c:pt>
                <c:pt idx="2">
                  <c:v>11100</c:v>
                </c:pt>
                <c:pt idx="3">
                  <c:v>10800</c:v>
                </c:pt>
                <c:pt idx="4">
                  <c:v>11800</c:v>
                </c:pt>
                <c:pt idx="5">
                  <c:v>14200</c:v>
                </c:pt>
                <c:pt idx="6">
                  <c:v>15100</c:v>
                </c:pt>
                <c:pt idx="7">
                  <c:v>16100</c:v>
                </c:pt>
                <c:pt idx="8">
                  <c:v>16400</c:v>
                </c:pt>
                <c:pt idx="9">
                  <c:v>16700</c:v>
                </c:pt>
                <c:pt idx="10">
                  <c:v>18100</c:v>
                </c:pt>
                <c:pt idx="11">
                  <c:v>20100</c:v>
                </c:pt>
                <c:pt idx="12">
                  <c:v>22100</c:v>
                </c:pt>
                <c:pt idx="13">
                  <c:v>25000</c:v>
                </c:pt>
                <c:pt idx="14">
                  <c:v>28700</c:v>
                </c:pt>
                <c:pt idx="15">
                  <c:v>30900</c:v>
                </c:pt>
                <c:pt idx="16">
                  <c:v>27700</c:v>
                </c:pt>
                <c:pt idx="17">
                  <c:v>22400</c:v>
                </c:pt>
                <c:pt idx="18">
                  <c:v>20100</c:v>
                </c:pt>
                <c:pt idx="19">
                  <c:v>20900</c:v>
                </c:pt>
                <c:pt idx="20">
                  <c:v>24500</c:v>
                </c:pt>
                <c:pt idx="21">
                  <c:v>25800</c:v>
                </c:pt>
                <c:pt idx="22">
                  <c:v>26600</c:v>
                </c:pt>
                <c:pt idx="23">
                  <c:v>28000</c:v>
                </c:pt>
                <c:pt idx="24">
                  <c:v>30200</c:v>
                </c:pt>
                <c:pt idx="25">
                  <c:v>31300</c:v>
                </c:pt>
                <c:pt idx="26">
                  <c:v>33500</c:v>
                </c:pt>
                <c:pt idx="27">
                  <c:v>34400</c:v>
                </c:pt>
                <c:pt idx="28">
                  <c:v>35200</c:v>
                </c:pt>
                <c:pt idx="29">
                  <c:v>35700</c:v>
                </c:pt>
                <c:pt idx="30">
                  <c:v>36700</c:v>
                </c:pt>
                <c:pt idx="31">
                  <c:v>39200</c:v>
                </c:pt>
                <c:pt idx="32">
                  <c:v>40900</c:v>
                </c:pt>
                <c:pt idx="33">
                  <c:v>45500</c:v>
                </c:pt>
                <c:pt idx="34">
                  <c:v>44300</c:v>
                </c:pt>
                <c:pt idx="35">
                  <c:v>42600</c:v>
                </c:pt>
                <c:pt idx="36">
                  <c:v>44900</c:v>
                </c:pt>
                <c:pt idx="37">
                  <c:v>46100</c:v>
                </c:pt>
                <c:pt idx="38">
                  <c:v>46500</c:v>
                </c:pt>
                <c:pt idx="39">
                  <c:v>46900</c:v>
                </c:pt>
                <c:pt idx="40">
                  <c:v>48300</c:v>
                </c:pt>
                <c:pt idx="41">
                  <c:v>49600</c:v>
                </c:pt>
                <c:pt idx="42">
                  <c:v>50300</c:v>
                </c:pt>
                <c:pt idx="43">
                  <c:v>51800</c:v>
                </c:pt>
                <c:pt idx="44">
                  <c:v>52600</c:v>
                </c:pt>
                <c:pt idx="45">
                  <c:v>53500</c:v>
                </c:pt>
                <c:pt idx="46">
                  <c:v>54500</c:v>
                </c:pt>
                <c:pt idx="47">
                  <c:v>54100</c:v>
                </c:pt>
                <c:pt idx="48">
                  <c:v>54600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19-4663-AF94-75097EAB3C3C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>
              <a:noFill/>
            </a:ln>
            <a:effectLst/>
          </c:spPr>
          <c:invertIfNegative val="0"/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Taul1!$F$2:$F$50</c:f>
              <c:numCache>
                <c:formatCode>_-* #\ ##0_-;\-* #\ ##0_-;_-* "-"??_-;_-@_-</c:formatCode>
                <c:ptCount val="49"/>
                <c:pt idx="0">
                  <c:v>4400</c:v>
                </c:pt>
                <c:pt idx="1">
                  <c:v>4700</c:v>
                </c:pt>
                <c:pt idx="2">
                  <c:v>5100</c:v>
                </c:pt>
                <c:pt idx="3">
                  <c:v>5400</c:v>
                </c:pt>
                <c:pt idx="4">
                  <c:v>6000</c:v>
                </c:pt>
                <c:pt idx="5">
                  <c:v>7400</c:v>
                </c:pt>
                <c:pt idx="6">
                  <c:v>8200</c:v>
                </c:pt>
                <c:pt idx="7">
                  <c:v>8500</c:v>
                </c:pt>
                <c:pt idx="8">
                  <c:v>9900</c:v>
                </c:pt>
                <c:pt idx="9">
                  <c:v>11600</c:v>
                </c:pt>
                <c:pt idx="10">
                  <c:v>13100</c:v>
                </c:pt>
                <c:pt idx="11">
                  <c:v>14300</c:v>
                </c:pt>
                <c:pt idx="12">
                  <c:v>15000</c:v>
                </c:pt>
                <c:pt idx="13">
                  <c:v>16000</c:v>
                </c:pt>
                <c:pt idx="14">
                  <c:v>17200</c:v>
                </c:pt>
                <c:pt idx="15">
                  <c:v>17300</c:v>
                </c:pt>
                <c:pt idx="16">
                  <c:v>16800</c:v>
                </c:pt>
                <c:pt idx="17">
                  <c:v>15600</c:v>
                </c:pt>
                <c:pt idx="18">
                  <c:v>16300</c:v>
                </c:pt>
                <c:pt idx="19">
                  <c:v>15900</c:v>
                </c:pt>
                <c:pt idx="20">
                  <c:v>17200</c:v>
                </c:pt>
                <c:pt idx="21">
                  <c:v>19100</c:v>
                </c:pt>
                <c:pt idx="22">
                  <c:v>20900</c:v>
                </c:pt>
                <c:pt idx="23">
                  <c:v>25600</c:v>
                </c:pt>
                <c:pt idx="24">
                  <c:v>30700</c:v>
                </c:pt>
                <c:pt idx="25">
                  <c:v>37400</c:v>
                </c:pt>
                <c:pt idx="26">
                  <c:v>43700</c:v>
                </c:pt>
                <c:pt idx="27">
                  <c:v>44900</c:v>
                </c:pt>
                <c:pt idx="28">
                  <c:v>43900</c:v>
                </c:pt>
                <c:pt idx="29">
                  <c:v>43900</c:v>
                </c:pt>
                <c:pt idx="30">
                  <c:v>45300</c:v>
                </c:pt>
                <c:pt idx="31">
                  <c:v>49000</c:v>
                </c:pt>
                <c:pt idx="32">
                  <c:v>48100</c:v>
                </c:pt>
                <c:pt idx="33">
                  <c:v>51700</c:v>
                </c:pt>
                <c:pt idx="34">
                  <c:v>49500</c:v>
                </c:pt>
                <c:pt idx="35">
                  <c:v>50100</c:v>
                </c:pt>
                <c:pt idx="36">
                  <c:v>52500</c:v>
                </c:pt>
                <c:pt idx="37">
                  <c:v>53900</c:v>
                </c:pt>
                <c:pt idx="38">
                  <c:v>57000</c:v>
                </c:pt>
                <c:pt idx="39">
                  <c:v>56600</c:v>
                </c:pt>
                <c:pt idx="40">
                  <c:v>58400</c:v>
                </c:pt>
                <c:pt idx="41">
                  <c:v>60500</c:v>
                </c:pt>
                <c:pt idx="42">
                  <c:v>66200</c:v>
                </c:pt>
                <c:pt idx="43">
                  <c:v>69700</c:v>
                </c:pt>
                <c:pt idx="44">
                  <c:v>71900</c:v>
                </c:pt>
                <c:pt idx="45">
                  <c:v>74300</c:v>
                </c:pt>
                <c:pt idx="46">
                  <c:v>78400</c:v>
                </c:pt>
                <c:pt idx="47">
                  <c:v>83500</c:v>
                </c:pt>
                <c:pt idx="48">
                  <c:v>85500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9-4663-AF94-75097EAB3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803168"/>
        <c:axId val="2117235871"/>
      </c:barChart>
      <c:catAx>
        <c:axId val="8368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235871"/>
        <c:crosses val="autoZero"/>
        <c:auto val="1"/>
        <c:lblAlgn val="ctr"/>
        <c:lblOffset val="100"/>
        <c:noMultiLvlLbl val="0"/>
      </c:catAx>
      <c:valAx>
        <c:axId val="2117235871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68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91030831702228"/>
          <c:y val="0.17160570932927352"/>
          <c:w val="0.28500910144461228"/>
          <c:h val="0.49542565855157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Taul1!$B$2:$B$50</c:f>
              <c:numCache>
                <c:formatCode>0%</c:formatCode>
                <c:ptCount val="49"/>
                <c:pt idx="0">
                  <c:v>0.12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0.12</c:v>
                </c:pt>
                <c:pt idx="5">
                  <c:v>0.12</c:v>
                </c:pt>
                <c:pt idx="6">
                  <c:v>0.11</c:v>
                </c:pt>
                <c:pt idx="7">
                  <c:v>0.11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0.08</c:v>
                </c:pt>
                <c:pt idx="21">
                  <c:v>0.08</c:v>
                </c:pt>
                <c:pt idx="22">
                  <c:v>7.0000000000000007E-2</c:v>
                </c:pt>
                <c:pt idx="23">
                  <c:v>7.0000000000000007E-2</c:v>
                </c:pt>
                <c:pt idx="24">
                  <c:v>7.0000000000000007E-2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0.06</c:v>
                </c:pt>
                <c:pt idx="31">
                  <c:v>0.06</c:v>
                </c:pt>
                <c:pt idx="32">
                  <c:v>0.06</c:v>
                </c:pt>
                <c:pt idx="33">
                  <c:v>0.06</c:v>
                </c:pt>
                <c:pt idx="34">
                  <c:v>0.06</c:v>
                </c:pt>
                <c:pt idx="35">
                  <c:v>0.06</c:v>
                </c:pt>
                <c:pt idx="36">
                  <c:v>0.06</c:v>
                </c:pt>
                <c:pt idx="37">
                  <c:v>0.06</c:v>
                </c:pt>
                <c:pt idx="38">
                  <c:v>0.06</c:v>
                </c:pt>
                <c:pt idx="39">
                  <c:v>0.06</c:v>
                </c:pt>
                <c:pt idx="40">
                  <c:v>0.06</c:v>
                </c:pt>
                <c:pt idx="41">
                  <c:v>0.06</c:v>
                </c:pt>
                <c:pt idx="42">
                  <c:v>0.05</c:v>
                </c:pt>
                <c:pt idx="43">
                  <c:v>0.05</c:v>
                </c:pt>
                <c:pt idx="44">
                  <c:v>0.05</c:v>
                </c:pt>
                <c:pt idx="45">
                  <c:v>0.05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A-4331-955E-AE494857D75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Taul1!$C$2:$C$50</c:f>
              <c:numCache>
                <c:formatCode>0%</c:formatCode>
                <c:ptCount val="49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0.17</c:v>
                </c:pt>
                <c:pt idx="7">
                  <c:v>0.16</c:v>
                </c:pt>
                <c:pt idx="8">
                  <c:v>0.16</c:v>
                </c:pt>
                <c:pt idx="9">
                  <c:v>0.17</c:v>
                </c:pt>
                <c:pt idx="10">
                  <c:v>0.17</c:v>
                </c:pt>
                <c:pt idx="11">
                  <c:v>0.18</c:v>
                </c:pt>
                <c:pt idx="12">
                  <c:v>0.18</c:v>
                </c:pt>
                <c:pt idx="13">
                  <c:v>0.18</c:v>
                </c:pt>
                <c:pt idx="14">
                  <c:v>0.17</c:v>
                </c:pt>
                <c:pt idx="15">
                  <c:v>0.16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0.2</c:v>
                </c:pt>
                <c:pt idx="20">
                  <c:v>0.22</c:v>
                </c:pt>
                <c:pt idx="21">
                  <c:v>0.22</c:v>
                </c:pt>
                <c:pt idx="22">
                  <c:v>0.22</c:v>
                </c:pt>
                <c:pt idx="23">
                  <c:v>0.22</c:v>
                </c:pt>
                <c:pt idx="24">
                  <c:v>0.23</c:v>
                </c:pt>
                <c:pt idx="25">
                  <c:v>0.22</c:v>
                </c:pt>
                <c:pt idx="26">
                  <c:v>0.21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0.21</c:v>
                </c:pt>
                <c:pt idx="31">
                  <c:v>0.2</c:v>
                </c:pt>
                <c:pt idx="32">
                  <c:v>0.19</c:v>
                </c:pt>
                <c:pt idx="33">
                  <c:v>0.19</c:v>
                </c:pt>
                <c:pt idx="34">
                  <c:v>0.18</c:v>
                </c:pt>
                <c:pt idx="35">
                  <c:v>0.18</c:v>
                </c:pt>
                <c:pt idx="36">
                  <c:v>0.16</c:v>
                </c:pt>
                <c:pt idx="37">
                  <c:v>0.16</c:v>
                </c:pt>
                <c:pt idx="38">
                  <c:v>0.15</c:v>
                </c:pt>
                <c:pt idx="39">
                  <c:v>0.15</c:v>
                </c:pt>
                <c:pt idx="40">
                  <c:v>0.14000000000000001</c:v>
                </c:pt>
                <c:pt idx="41">
                  <c:v>0.14000000000000001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  <c:pt idx="45">
                  <c:v>0.12</c:v>
                </c:pt>
                <c:pt idx="46">
                  <c:v>0.12</c:v>
                </c:pt>
                <c:pt idx="47">
                  <c:v>0.12</c:v>
                </c:pt>
                <c:pt idx="4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A-4331-955E-AE494857D75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Taul1!$D$2:$D$50</c:f>
              <c:numCache>
                <c:formatCode>0%</c:formatCode>
                <c:ptCount val="49"/>
                <c:pt idx="0">
                  <c:v>0.62</c:v>
                </c:pt>
                <c:pt idx="1">
                  <c:v>0.62</c:v>
                </c:pt>
                <c:pt idx="2">
                  <c:v>0.62</c:v>
                </c:pt>
                <c:pt idx="3">
                  <c:v>0.62</c:v>
                </c:pt>
                <c:pt idx="4">
                  <c:v>0.62</c:v>
                </c:pt>
                <c:pt idx="5">
                  <c:v>0.62</c:v>
                </c:pt>
                <c:pt idx="6">
                  <c:v>0.61</c:v>
                </c:pt>
                <c:pt idx="7">
                  <c:v>0.62</c:v>
                </c:pt>
                <c:pt idx="8">
                  <c:v>0.62</c:v>
                </c:pt>
                <c:pt idx="9">
                  <c:v>0.6</c:v>
                </c:pt>
                <c:pt idx="10">
                  <c:v>0.59</c:v>
                </c:pt>
                <c:pt idx="11">
                  <c:v>0.56999999999999995</c:v>
                </c:pt>
                <c:pt idx="12">
                  <c:v>0.56999999999999995</c:v>
                </c:pt>
                <c:pt idx="13">
                  <c:v>0.56000000000000005</c:v>
                </c:pt>
                <c:pt idx="14">
                  <c:v>0.55000000000000004</c:v>
                </c:pt>
                <c:pt idx="15">
                  <c:v>0.55000000000000004</c:v>
                </c:pt>
                <c:pt idx="16">
                  <c:v>0.55000000000000004</c:v>
                </c:pt>
                <c:pt idx="17">
                  <c:v>0.54</c:v>
                </c:pt>
                <c:pt idx="18">
                  <c:v>0.53</c:v>
                </c:pt>
                <c:pt idx="19">
                  <c:v>0.53</c:v>
                </c:pt>
                <c:pt idx="20">
                  <c:v>0.51</c:v>
                </c:pt>
                <c:pt idx="21">
                  <c:v>0.5</c:v>
                </c:pt>
                <c:pt idx="22">
                  <c:v>0.51</c:v>
                </c:pt>
                <c:pt idx="23">
                  <c:v>0.49</c:v>
                </c:pt>
                <c:pt idx="24">
                  <c:v>0.47</c:v>
                </c:pt>
                <c:pt idx="25">
                  <c:v>0.47</c:v>
                </c:pt>
                <c:pt idx="26">
                  <c:v>0.46</c:v>
                </c:pt>
                <c:pt idx="27">
                  <c:v>0.47</c:v>
                </c:pt>
                <c:pt idx="28">
                  <c:v>0.47</c:v>
                </c:pt>
                <c:pt idx="29">
                  <c:v>0.46</c:v>
                </c:pt>
                <c:pt idx="30">
                  <c:v>0.45</c:v>
                </c:pt>
                <c:pt idx="31">
                  <c:v>0.46</c:v>
                </c:pt>
                <c:pt idx="32">
                  <c:v>0.46</c:v>
                </c:pt>
                <c:pt idx="33">
                  <c:v>0.46</c:v>
                </c:pt>
                <c:pt idx="34">
                  <c:v>0.45</c:v>
                </c:pt>
                <c:pt idx="35">
                  <c:v>0.43</c:v>
                </c:pt>
                <c:pt idx="36">
                  <c:v>0.44</c:v>
                </c:pt>
                <c:pt idx="37">
                  <c:v>0.44</c:v>
                </c:pt>
                <c:pt idx="38">
                  <c:v>0.44</c:v>
                </c:pt>
                <c:pt idx="39">
                  <c:v>0.44</c:v>
                </c:pt>
                <c:pt idx="40">
                  <c:v>0.43</c:v>
                </c:pt>
                <c:pt idx="41">
                  <c:v>0.43</c:v>
                </c:pt>
                <c:pt idx="42">
                  <c:v>0.43</c:v>
                </c:pt>
                <c:pt idx="43">
                  <c:v>0.43</c:v>
                </c:pt>
                <c:pt idx="44">
                  <c:v>0.43</c:v>
                </c:pt>
                <c:pt idx="45">
                  <c:v>0.42</c:v>
                </c:pt>
                <c:pt idx="46">
                  <c:v>0.41</c:v>
                </c:pt>
                <c:pt idx="47">
                  <c:v>0.41</c:v>
                </c:pt>
                <c:pt idx="48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A-4331-955E-AE494857D75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Suunnittelu- ja konsultointiala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Taul1!$E$2:$E$50</c:f>
              <c:numCache>
                <c:formatCode>0%</c:formatCode>
                <c:ptCount val="4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0.09</c:v>
                </c:pt>
                <c:pt idx="12">
                  <c:v>0.1</c:v>
                </c:pt>
                <c:pt idx="13">
                  <c:v>0.11</c:v>
                </c:pt>
                <c:pt idx="14">
                  <c:v>0.12</c:v>
                </c:pt>
                <c:pt idx="15">
                  <c:v>0.13</c:v>
                </c:pt>
                <c:pt idx="16">
                  <c:v>0.13</c:v>
                </c:pt>
                <c:pt idx="17">
                  <c:v>0.12</c:v>
                </c:pt>
                <c:pt idx="18">
                  <c:v>0.11</c:v>
                </c:pt>
                <c:pt idx="19">
                  <c:v>0.11</c:v>
                </c:pt>
                <c:pt idx="20">
                  <c:v>0.11</c:v>
                </c:pt>
                <c:pt idx="21">
                  <c:v>0.11</c:v>
                </c:pt>
                <c:pt idx="22">
                  <c:v>0.11</c:v>
                </c:pt>
                <c:pt idx="23">
                  <c:v>0.11</c:v>
                </c:pt>
                <c:pt idx="24">
                  <c:v>0.11</c:v>
                </c:pt>
                <c:pt idx="25">
                  <c:v>0.11</c:v>
                </c:pt>
                <c:pt idx="26">
                  <c:v>0.11</c:v>
                </c:pt>
                <c:pt idx="27">
                  <c:v>0.12</c:v>
                </c:pt>
                <c:pt idx="28">
                  <c:v>0.12</c:v>
                </c:pt>
                <c:pt idx="29">
                  <c:v>0.13</c:v>
                </c:pt>
                <c:pt idx="30">
                  <c:v>0.13</c:v>
                </c:pt>
                <c:pt idx="31">
                  <c:v>0.13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0.16</c:v>
                </c:pt>
                <c:pt idx="38">
                  <c:v>0.16</c:v>
                </c:pt>
                <c:pt idx="39">
                  <c:v>0.16</c:v>
                </c:pt>
                <c:pt idx="40">
                  <c:v>0.17</c:v>
                </c:pt>
                <c:pt idx="41">
                  <c:v>0.17</c:v>
                </c:pt>
                <c:pt idx="42">
                  <c:v>0.17</c:v>
                </c:pt>
                <c:pt idx="43">
                  <c:v>0.17</c:v>
                </c:pt>
                <c:pt idx="44">
                  <c:v>0.17</c:v>
                </c:pt>
                <c:pt idx="45">
                  <c:v>0.17</c:v>
                </c:pt>
                <c:pt idx="46">
                  <c:v>0.17</c:v>
                </c:pt>
                <c:pt idx="47">
                  <c:v>0.16</c:v>
                </c:pt>
                <c:pt idx="4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A-4331-955E-AE494857D75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0ACFCF"/>
            </a:solidFill>
            <a:ln w="25400">
              <a:noFill/>
            </a:ln>
            <a:effectLst/>
          </c:spPr>
          <c:cat>
            <c:numRef>
              <c:f>Taul1!$A$2:$A$50</c:f>
              <c:numCache>
                <c:formatCode>General</c:formatCode>
                <c:ptCount val="4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2023</c:v>
                </c:pt>
              </c:numCache>
            </c:numRef>
          </c:cat>
          <c:val>
            <c:numRef>
              <c:f>Taul1!$F$2:$F$50</c:f>
              <c:numCache>
                <c:formatCode>0%</c:formatCode>
                <c:ptCount val="49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0.08</c:v>
                </c:pt>
                <c:pt idx="18">
                  <c:v>0.09</c:v>
                </c:pt>
                <c:pt idx="19">
                  <c:v>0.08</c:v>
                </c:pt>
                <c:pt idx="20">
                  <c:v>0.08</c:v>
                </c:pt>
                <c:pt idx="21">
                  <c:v>0.08</c:v>
                </c:pt>
                <c:pt idx="22">
                  <c:v>0.09</c:v>
                </c:pt>
                <c:pt idx="23">
                  <c:v>0.1</c:v>
                </c:pt>
                <c:pt idx="24">
                  <c:v>0.12</c:v>
                </c:pt>
                <c:pt idx="25">
                  <c:v>0.13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0.16</c:v>
                </c:pt>
                <c:pt idx="30">
                  <c:v>0.16</c:v>
                </c:pt>
                <c:pt idx="31">
                  <c:v>0.16</c:v>
                </c:pt>
                <c:pt idx="32">
                  <c:v>0.15</c:v>
                </c:pt>
                <c:pt idx="33">
                  <c:v>0.16</c:v>
                </c:pt>
                <c:pt idx="34">
                  <c:v>0.17</c:v>
                </c:pt>
                <c:pt idx="35">
                  <c:v>0.18</c:v>
                </c:pt>
                <c:pt idx="36">
                  <c:v>0.18</c:v>
                </c:pt>
                <c:pt idx="37">
                  <c:v>0.18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0.21</c:v>
                </c:pt>
                <c:pt idx="42">
                  <c:v>0.22</c:v>
                </c:pt>
                <c:pt idx="43">
                  <c:v>0.23</c:v>
                </c:pt>
                <c:pt idx="44">
                  <c:v>0.23</c:v>
                </c:pt>
                <c:pt idx="45">
                  <c:v>0.24</c:v>
                </c:pt>
                <c:pt idx="46">
                  <c:v>0.24</c:v>
                </c:pt>
                <c:pt idx="47">
                  <c:v>0.25</c:v>
                </c:pt>
                <c:pt idx="4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A-4331-955E-AE494857D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2911135"/>
        <c:axId val="1237676239"/>
      </c:areaChart>
      <c:catAx>
        <c:axId val="1382911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37676239"/>
        <c:crosses val="autoZero"/>
        <c:auto val="1"/>
        <c:lblAlgn val="ctr"/>
        <c:lblOffset val="100"/>
        <c:noMultiLvlLbl val="0"/>
      </c:catAx>
      <c:valAx>
        <c:axId val="123767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29111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91030831702228"/>
          <c:y val="0.13574734478692788"/>
          <c:w val="0.28500910144461228"/>
          <c:h val="0.5312840230939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Työntekijöitä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Taul1!$B$2:$B$34</c:f>
              <c:numCache>
                <c:formatCode>0%</c:formatCode>
                <c:ptCount val="33"/>
                <c:pt idx="0">
                  <c:v>0.52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  <c:pt idx="5">
                  <c:v>0.5</c:v>
                </c:pt>
                <c:pt idx="6">
                  <c:v>0.49</c:v>
                </c:pt>
                <c:pt idx="7">
                  <c:v>0.49</c:v>
                </c:pt>
                <c:pt idx="8">
                  <c:v>0.48</c:v>
                </c:pt>
                <c:pt idx="9">
                  <c:v>0.47</c:v>
                </c:pt>
                <c:pt idx="10">
                  <c:v>0.46</c:v>
                </c:pt>
                <c:pt idx="11">
                  <c:v>0.45</c:v>
                </c:pt>
                <c:pt idx="12">
                  <c:v>0.43</c:v>
                </c:pt>
                <c:pt idx="13">
                  <c:v>0.43</c:v>
                </c:pt>
                <c:pt idx="14">
                  <c:v>0.42</c:v>
                </c:pt>
                <c:pt idx="15">
                  <c:v>0.42</c:v>
                </c:pt>
                <c:pt idx="16">
                  <c:v>0.41</c:v>
                </c:pt>
                <c:pt idx="17">
                  <c:v>0.41</c:v>
                </c:pt>
                <c:pt idx="18">
                  <c:v>0.4</c:v>
                </c:pt>
                <c:pt idx="19">
                  <c:v>0.37</c:v>
                </c:pt>
                <c:pt idx="20">
                  <c:v>0.36</c:v>
                </c:pt>
                <c:pt idx="21">
                  <c:v>0.35</c:v>
                </c:pt>
                <c:pt idx="22">
                  <c:v>0.34</c:v>
                </c:pt>
                <c:pt idx="23">
                  <c:v>0.34</c:v>
                </c:pt>
                <c:pt idx="24">
                  <c:v>0.34</c:v>
                </c:pt>
                <c:pt idx="25">
                  <c:v>0.33</c:v>
                </c:pt>
                <c:pt idx="26">
                  <c:v>0.33</c:v>
                </c:pt>
                <c:pt idx="27">
                  <c:v>0.32</c:v>
                </c:pt>
                <c:pt idx="28">
                  <c:v>0.32</c:v>
                </c:pt>
                <c:pt idx="29">
                  <c:v>0.31</c:v>
                </c:pt>
                <c:pt idx="30">
                  <c:v>0.3</c:v>
                </c:pt>
                <c:pt idx="31">
                  <c:v>0.28000000000000003</c:v>
                </c:pt>
                <c:pt idx="32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56-4694-A7EE-142C4E9A482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Toimihenkilöitä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Taul1!$C$2:$C$34</c:f>
              <c:numCache>
                <c:formatCode>0%</c:formatCode>
                <c:ptCount val="33"/>
                <c:pt idx="0">
                  <c:v>0.48</c:v>
                </c:pt>
                <c:pt idx="1">
                  <c:v>0.49</c:v>
                </c:pt>
                <c:pt idx="2">
                  <c:v>0.49</c:v>
                </c:pt>
                <c:pt idx="3">
                  <c:v>0.49</c:v>
                </c:pt>
                <c:pt idx="4">
                  <c:v>0.49</c:v>
                </c:pt>
                <c:pt idx="5">
                  <c:v>0.5</c:v>
                </c:pt>
                <c:pt idx="6">
                  <c:v>0.51</c:v>
                </c:pt>
                <c:pt idx="7">
                  <c:v>0.51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0.55000000000000004</c:v>
                </c:pt>
                <c:pt idx="12">
                  <c:v>0.56999999999999995</c:v>
                </c:pt>
                <c:pt idx="13">
                  <c:v>0.56999999999999995</c:v>
                </c:pt>
                <c:pt idx="14">
                  <c:v>0.57999999999999996</c:v>
                </c:pt>
                <c:pt idx="15">
                  <c:v>0.57999999999999996</c:v>
                </c:pt>
                <c:pt idx="16">
                  <c:v>0.59</c:v>
                </c:pt>
                <c:pt idx="17">
                  <c:v>0.59</c:v>
                </c:pt>
                <c:pt idx="18">
                  <c:v>0.6</c:v>
                </c:pt>
                <c:pt idx="19">
                  <c:v>0.63</c:v>
                </c:pt>
                <c:pt idx="20">
                  <c:v>0.64</c:v>
                </c:pt>
                <c:pt idx="21">
                  <c:v>0.65</c:v>
                </c:pt>
                <c:pt idx="22">
                  <c:v>0.66</c:v>
                </c:pt>
                <c:pt idx="23">
                  <c:v>0.66</c:v>
                </c:pt>
                <c:pt idx="24">
                  <c:v>0.66</c:v>
                </c:pt>
                <c:pt idx="25">
                  <c:v>0.67</c:v>
                </c:pt>
                <c:pt idx="26">
                  <c:v>0.67</c:v>
                </c:pt>
                <c:pt idx="27">
                  <c:v>0.68</c:v>
                </c:pt>
                <c:pt idx="28">
                  <c:v>0.68</c:v>
                </c:pt>
                <c:pt idx="29">
                  <c:v>0.69</c:v>
                </c:pt>
                <c:pt idx="30">
                  <c:v>0.7</c:v>
                </c:pt>
                <c:pt idx="31">
                  <c:v>0.72</c:v>
                </c:pt>
                <c:pt idx="32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56-4694-A7EE-142C4E9A4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642752"/>
        <c:axId val="1202805791"/>
      </c:lineChart>
      <c:catAx>
        <c:axId val="10396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02805791"/>
        <c:crosses val="autoZero"/>
        <c:auto val="1"/>
        <c:lblAlgn val="ctr"/>
        <c:lblOffset val="100"/>
        <c:noMultiLvlLbl val="0"/>
      </c:catAx>
      <c:valAx>
        <c:axId val="120280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964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5510</c:v>
                </c:pt>
                <c:pt idx="1">
                  <c:v>5930</c:v>
                </c:pt>
                <c:pt idx="2">
                  <c:v>6030</c:v>
                </c:pt>
                <c:pt idx="3">
                  <c:v>5530</c:v>
                </c:pt>
                <c:pt idx="4">
                  <c:v>5400</c:v>
                </c:pt>
                <c:pt idx="5">
                  <c:v>5240</c:v>
                </c:pt>
                <c:pt idx="6">
                  <c:v>5900</c:v>
                </c:pt>
                <c:pt idx="7">
                  <c:v>5740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C-42AB-8D95-F17054897F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General</c:formatCode>
                <c:ptCount val="26"/>
                <c:pt idx="8" formatCode="#,##0">
                  <c:v>6320</c:v>
                </c:pt>
                <c:pt idx="9" formatCode="#,##0">
                  <c:v>6760</c:v>
                </c:pt>
                <c:pt idx="10" formatCode="#,##0">
                  <c:v>7130</c:v>
                </c:pt>
                <c:pt idx="11" formatCode="#,##0">
                  <c:v>7500</c:v>
                </c:pt>
                <c:pt idx="12" formatCode="#,##0">
                  <c:v>7640</c:v>
                </c:pt>
                <c:pt idx="13" formatCode="#,##0">
                  <c:v>7930</c:v>
                </c:pt>
                <c:pt idx="14" formatCode="#,##0">
                  <c:v>7950</c:v>
                </c:pt>
                <c:pt idx="15" formatCode="#,##0">
                  <c:v>7950</c:v>
                </c:pt>
                <c:pt idx="16" formatCode="#,##0">
                  <c:v>7980</c:v>
                </c:pt>
                <c:pt idx="17" formatCode="#,##0">
                  <c:v>8060</c:v>
                </c:pt>
                <c:pt idx="18" formatCode="#,##0">
                  <c:v>8010</c:v>
                </c:pt>
                <c:pt idx="19" formatCode="#,##0">
                  <c:v>8080</c:v>
                </c:pt>
                <c:pt idx="20" formatCode="#,##0">
                  <c:v>8260</c:v>
                </c:pt>
                <c:pt idx="21" formatCode="#,##0">
                  <c:v>8280</c:v>
                </c:pt>
                <c:pt idx="22" formatCode="#,##0">
                  <c:v>8740</c:v>
                </c:pt>
                <c:pt idx="23" formatCode="#,##0">
                  <c:v>8740</c:v>
                </c:pt>
                <c:pt idx="24" formatCode="#,##0">
                  <c:v>9200</c:v>
                </c:pt>
                <c:pt idx="25" formatCode="#,##0">
                  <c:v>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C-42AB-8D95-F1705489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662015"/>
        <c:axId val="878290623"/>
      </c:barChart>
      <c:catAx>
        <c:axId val="8786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0623"/>
        <c:crosses val="autoZero"/>
        <c:auto val="1"/>
        <c:lblAlgn val="ctr"/>
        <c:lblOffset val="100"/>
        <c:noMultiLvlLbl val="0"/>
      </c:catAx>
      <c:valAx>
        <c:axId val="878290623"/>
        <c:scaling>
          <c:orientation val="minMax"/>
          <c:max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6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Työntekijät yhteensä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Taul1!$B$2:$B$27</c:f>
              <c:numCache>
                <c:formatCode>#,##0</c:formatCode>
                <c:ptCount val="26"/>
                <c:pt idx="0">
                  <c:v>2310</c:v>
                </c:pt>
                <c:pt idx="1">
                  <c:v>2370</c:v>
                </c:pt>
                <c:pt idx="2">
                  <c:v>2290</c:v>
                </c:pt>
                <c:pt idx="3">
                  <c:v>1980</c:v>
                </c:pt>
                <c:pt idx="4">
                  <c:v>1850</c:v>
                </c:pt>
                <c:pt idx="5">
                  <c:v>1820</c:v>
                </c:pt>
                <c:pt idx="6">
                  <c:v>1680</c:v>
                </c:pt>
                <c:pt idx="7">
                  <c:v>1760</c:v>
                </c:pt>
                <c:pt idx="8">
                  <c:v>2040</c:v>
                </c:pt>
                <c:pt idx="9">
                  <c:v>2160</c:v>
                </c:pt>
                <c:pt idx="10">
                  <c:v>2250</c:v>
                </c:pt>
                <c:pt idx="11">
                  <c:v>2360</c:v>
                </c:pt>
                <c:pt idx="12">
                  <c:v>2450</c:v>
                </c:pt>
                <c:pt idx="13">
                  <c:v>2470</c:v>
                </c:pt>
                <c:pt idx="14">
                  <c:v>2400</c:v>
                </c:pt>
                <c:pt idx="15">
                  <c:v>2370</c:v>
                </c:pt>
                <c:pt idx="16">
                  <c:v>2380</c:v>
                </c:pt>
                <c:pt idx="17">
                  <c:v>2360</c:v>
                </c:pt>
                <c:pt idx="18">
                  <c:v>2320</c:v>
                </c:pt>
                <c:pt idx="19">
                  <c:v>2310</c:v>
                </c:pt>
                <c:pt idx="20">
                  <c:v>2290</c:v>
                </c:pt>
                <c:pt idx="21">
                  <c:v>2180</c:v>
                </c:pt>
                <c:pt idx="22">
                  <c:v>2260</c:v>
                </c:pt>
                <c:pt idx="23">
                  <c:v>2260</c:v>
                </c:pt>
                <c:pt idx="24">
                  <c:v>2260</c:v>
                </c:pt>
                <c:pt idx="2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C-42AB-8D95-F17054897F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Toimihenkilöt 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Taul1!$C$2:$C$27</c:f>
              <c:numCache>
                <c:formatCode>#,##0</c:formatCode>
                <c:ptCount val="26"/>
                <c:pt idx="0">
                  <c:v>3200</c:v>
                </c:pt>
                <c:pt idx="1">
                  <c:v>3560</c:v>
                </c:pt>
                <c:pt idx="2">
                  <c:v>3740</c:v>
                </c:pt>
                <c:pt idx="3">
                  <c:v>3550</c:v>
                </c:pt>
                <c:pt idx="4">
                  <c:v>3550</c:v>
                </c:pt>
                <c:pt idx="5">
                  <c:v>3420</c:v>
                </c:pt>
                <c:pt idx="6">
                  <c:v>4220</c:v>
                </c:pt>
                <c:pt idx="7">
                  <c:v>3980</c:v>
                </c:pt>
                <c:pt idx="8">
                  <c:v>4280</c:v>
                </c:pt>
                <c:pt idx="9">
                  <c:v>4600</c:v>
                </c:pt>
                <c:pt idx="10">
                  <c:v>4880</c:v>
                </c:pt>
                <c:pt idx="11">
                  <c:v>5130</c:v>
                </c:pt>
                <c:pt idx="12">
                  <c:v>5200</c:v>
                </c:pt>
                <c:pt idx="13">
                  <c:v>5460</c:v>
                </c:pt>
                <c:pt idx="14">
                  <c:v>5550</c:v>
                </c:pt>
                <c:pt idx="15">
                  <c:v>5570</c:v>
                </c:pt>
                <c:pt idx="16">
                  <c:v>5600</c:v>
                </c:pt>
                <c:pt idx="17">
                  <c:v>5700</c:v>
                </c:pt>
                <c:pt idx="18">
                  <c:v>5690</c:v>
                </c:pt>
                <c:pt idx="19">
                  <c:v>5770</c:v>
                </c:pt>
                <c:pt idx="20">
                  <c:v>5970</c:v>
                </c:pt>
                <c:pt idx="21">
                  <c:v>6100</c:v>
                </c:pt>
                <c:pt idx="22">
                  <c:v>6490</c:v>
                </c:pt>
                <c:pt idx="23">
                  <c:v>6490</c:v>
                </c:pt>
                <c:pt idx="24">
                  <c:v>6940</c:v>
                </c:pt>
                <c:pt idx="25">
                  <c:v>7060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C-42AB-8D95-F17054897FF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Taul1!$A$2:$A$27</c:f>
              <c:numCache>
                <c:formatCode>General</c:formatCode>
                <c:ptCount val="2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</c:numCache>
            </c:numRef>
          </c:cat>
          <c:val>
            <c:numRef>
              <c:f>Taul1!$D$2:$D$27</c:f>
              <c:numCache>
                <c:formatCode>#,##0</c:formatCode>
                <c:ptCount val="26"/>
                <c:pt idx="0">
                  <c:v>5510</c:v>
                </c:pt>
                <c:pt idx="1">
                  <c:v>5930</c:v>
                </c:pt>
                <c:pt idx="2">
                  <c:v>6030</c:v>
                </c:pt>
                <c:pt idx="3">
                  <c:v>5530</c:v>
                </c:pt>
                <c:pt idx="4">
                  <c:v>5400</c:v>
                </c:pt>
                <c:pt idx="5">
                  <c:v>5240</c:v>
                </c:pt>
                <c:pt idx="6">
                  <c:v>5900</c:v>
                </c:pt>
                <c:pt idx="7">
                  <c:v>5740</c:v>
                </c:pt>
                <c:pt idx="8">
                  <c:v>6320</c:v>
                </c:pt>
                <c:pt idx="9">
                  <c:v>6760</c:v>
                </c:pt>
                <c:pt idx="10">
                  <c:v>7130</c:v>
                </c:pt>
                <c:pt idx="11">
                  <c:v>7500</c:v>
                </c:pt>
                <c:pt idx="12">
                  <c:v>7640</c:v>
                </c:pt>
                <c:pt idx="13">
                  <c:v>7930</c:v>
                </c:pt>
                <c:pt idx="14">
                  <c:v>7950</c:v>
                </c:pt>
                <c:pt idx="15">
                  <c:v>7950</c:v>
                </c:pt>
                <c:pt idx="16">
                  <c:v>7980</c:v>
                </c:pt>
                <c:pt idx="17">
                  <c:v>8060</c:v>
                </c:pt>
                <c:pt idx="18">
                  <c:v>8010</c:v>
                </c:pt>
                <c:pt idx="19">
                  <c:v>8080</c:v>
                </c:pt>
                <c:pt idx="20">
                  <c:v>8260</c:v>
                </c:pt>
                <c:pt idx="21">
                  <c:v>8280</c:v>
                </c:pt>
                <c:pt idx="22">
                  <c:v>8740</c:v>
                </c:pt>
                <c:pt idx="23">
                  <c:v>8740</c:v>
                </c:pt>
                <c:pt idx="24">
                  <c:v>9200</c:v>
                </c:pt>
                <c:pt idx="25">
                  <c:v>9330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C-42AB-8D95-F1705489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8662015"/>
        <c:axId val="878290623"/>
      </c:barChart>
      <c:catAx>
        <c:axId val="8786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290623"/>
        <c:crosses val="autoZero"/>
        <c:auto val="1"/>
        <c:lblAlgn val="ctr"/>
        <c:lblOffset val="100"/>
        <c:noMultiLvlLbl val="0"/>
      </c:catAx>
      <c:valAx>
        <c:axId val="878290623"/>
        <c:scaling>
          <c:orientation val="minMax"/>
          <c:max val="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86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0.91445</cdr:x>
      <cdr:y>0.91208</cdr:y>
    </cdr:from>
    <cdr:to>
      <cdr:x>0.99812</cdr:x>
      <cdr:y>0.97847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58C3195A-F48C-B73B-7C63-A4C4556B8DD0}"/>
            </a:ext>
          </a:extLst>
        </cdr:cNvPr>
        <cdr:cNvSpPr txBox="1"/>
      </cdr:nvSpPr>
      <cdr:spPr>
        <a:xfrm xmlns:a="http://schemas.openxmlformats.org/drawingml/2006/main">
          <a:off x="7329722" y="3324395"/>
          <a:ext cx="670643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31.3.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0.63777</cdr:x>
      <cdr:y>0.08908</cdr:y>
    </cdr:from>
    <cdr:to>
      <cdr:x>0.70789</cdr:x>
      <cdr:y>0.1574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C017E5C-767F-1B07-0C6B-6FED3EDDE666}"/>
            </a:ext>
          </a:extLst>
        </cdr:cNvPr>
        <cdr:cNvSpPr txBox="1"/>
      </cdr:nvSpPr>
      <cdr:spPr>
        <a:xfrm xmlns:a="http://schemas.openxmlformats.org/drawingml/2006/main">
          <a:off x="5351891" y="31549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26 %</a:t>
          </a:r>
        </a:p>
      </cdr:txBody>
    </cdr:sp>
  </cdr:relSizeAnchor>
  <cdr:relSizeAnchor xmlns:cdr="http://schemas.openxmlformats.org/drawingml/2006/chartDrawing">
    <cdr:from>
      <cdr:x>0.07151</cdr:x>
      <cdr:y>0</cdr:y>
    </cdr:from>
    <cdr:to>
      <cdr:x>0.14163</cdr:x>
      <cdr:y>0.06832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B97C9FBD-0599-C842-040D-2E5792AB1D73}"/>
            </a:ext>
          </a:extLst>
        </cdr:cNvPr>
        <cdr:cNvSpPr txBox="1"/>
      </cdr:nvSpPr>
      <cdr:spPr>
        <a:xfrm xmlns:a="http://schemas.openxmlformats.org/drawingml/2006/main">
          <a:off x="600102" y="-1103313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2 %</a:t>
          </a:r>
          <a:r>
            <a:rPr lang="fi-FI" sz="1100" spc="-40" dirty="0"/>
            <a:t> </a:t>
          </a:r>
        </a:p>
      </cdr:txBody>
    </cdr:sp>
  </cdr:relSizeAnchor>
  <cdr:relSizeAnchor xmlns:cdr="http://schemas.openxmlformats.org/drawingml/2006/chartDrawing">
    <cdr:from>
      <cdr:x>0.63719</cdr:x>
      <cdr:y>0.27307</cdr:y>
    </cdr:from>
    <cdr:to>
      <cdr:x>0.70731</cdr:x>
      <cdr:y>0.34139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D192570B-B4ED-F83C-CBCC-256B239DDF6A}"/>
            </a:ext>
          </a:extLst>
        </cdr:cNvPr>
        <cdr:cNvSpPr txBox="1"/>
      </cdr:nvSpPr>
      <cdr:spPr>
        <a:xfrm xmlns:a="http://schemas.openxmlformats.org/drawingml/2006/main">
          <a:off x="5347031" y="96711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16</a:t>
          </a:r>
          <a:r>
            <a:rPr lang="fi-FI" sz="1100" spc="-40" dirty="0"/>
            <a:t> %</a:t>
          </a:r>
        </a:p>
      </cdr:txBody>
    </cdr:sp>
  </cdr:relSizeAnchor>
  <cdr:relSizeAnchor xmlns:cdr="http://schemas.openxmlformats.org/drawingml/2006/chartDrawing">
    <cdr:from>
      <cdr:x>0.63093</cdr:x>
      <cdr:y>0.5033</cdr:y>
    </cdr:from>
    <cdr:to>
      <cdr:x>0.70105</cdr:x>
      <cdr:y>0.57163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93AAFCA4-9A30-9E1B-3B60-E501EF62984D}"/>
            </a:ext>
          </a:extLst>
        </cdr:cNvPr>
        <cdr:cNvSpPr txBox="1"/>
      </cdr:nvSpPr>
      <cdr:spPr>
        <a:xfrm xmlns:a="http://schemas.openxmlformats.org/drawingml/2006/main">
          <a:off x="5294464" y="1782555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41 </a:t>
          </a:r>
          <a:r>
            <a:rPr lang="fi-FI" sz="1100" spc="-40" dirty="0">
              <a:solidFill>
                <a:schemeClr val="bg2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0.63414</cdr:x>
      <cdr:y>0.72313</cdr:y>
    </cdr:from>
    <cdr:to>
      <cdr:x>0.70426</cdr:x>
      <cdr:y>0.79146</cdr:y>
    </cdr:to>
    <cdr:sp macro="" textlink="">
      <cdr:nvSpPr>
        <cdr:cNvPr id="6" name="Tekstiruutu 1">
          <a:extLst xmlns:a="http://schemas.openxmlformats.org/drawingml/2006/main">
            <a:ext uri="{FF2B5EF4-FFF2-40B4-BE49-F238E27FC236}">
              <a16:creationId xmlns:a16="http://schemas.microsoft.com/office/drawing/2014/main" id="{AB73FC0A-95E8-BD8E-1F58-0AC98B745016}"/>
            </a:ext>
          </a:extLst>
        </cdr:cNvPr>
        <cdr:cNvSpPr txBox="1"/>
      </cdr:nvSpPr>
      <cdr:spPr>
        <a:xfrm xmlns:a="http://schemas.openxmlformats.org/drawingml/2006/main">
          <a:off x="5321410" y="2561127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12 </a:t>
          </a:r>
          <a:r>
            <a:rPr lang="fi-FI" sz="1100" spc="-40" dirty="0">
              <a:solidFill>
                <a:schemeClr val="bg2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0.6563</cdr:x>
      <cdr:y>0.79506</cdr:y>
    </cdr:from>
    <cdr:to>
      <cdr:x>0.72642</cdr:x>
      <cdr:y>0.86339</cdr:y>
    </cdr:to>
    <cdr:sp macro="" textlink="">
      <cdr:nvSpPr>
        <cdr:cNvPr id="7" name="Tekstiruutu 1">
          <a:extLst xmlns:a="http://schemas.openxmlformats.org/drawingml/2006/main">
            <a:ext uri="{FF2B5EF4-FFF2-40B4-BE49-F238E27FC236}">
              <a16:creationId xmlns:a16="http://schemas.microsoft.com/office/drawing/2014/main" id="{75F47EB2-7D36-1B9A-D604-4FC7CE4D26C3}"/>
            </a:ext>
          </a:extLst>
        </cdr:cNvPr>
        <cdr:cNvSpPr txBox="1"/>
      </cdr:nvSpPr>
      <cdr:spPr>
        <a:xfrm xmlns:a="http://schemas.openxmlformats.org/drawingml/2006/main">
          <a:off x="5507383" y="2815884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5 </a:t>
          </a:r>
          <a:r>
            <a:rPr lang="fi-FI" sz="1100" spc="-40" dirty="0"/>
            <a:t> %</a:t>
          </a:r>
        </a:p>
      </cdr:txBody>
    </cdr:sp>
  </cdr:relSizeAnchor>
  <cdr:relSizeAnchor xmlns:cdr="http://schemas.openxmlformats.org/drawingml/2006/chartDrawing">
    <cdr:from>
      <cdr:x>0.07872</cdr:x>
      <cdr:y>0.28874</cdr:y>
    </cdr:from>
    <cdr:to>
      <cdr:x>0.14884</cdr:x>
      <cdr:y>0.35706</cdr:y>
    </cdr:to>
    <cdr:sp macro="" textlink="">
      <cdr:nvSpPr>
        <cdr:cNvPr id="8" name="Tekstiruutu 1">
          <a:extLst xmlns:a="http://schemas.openxmlformats.org/drawingml/2006/main">
            <a:ext uri="{FF2B5EF4-FFF2-40B4-BE49-F238E27FC236}">
              <a16:creationId xmlns:a16="http://schemas.microsoft.com/office/drawing/2014/main" id="{1FBB8060-8432-CE2B-19CB-8E8018306C12}"/>
            </a:ext>
          </a:extLst>
        </cdr:cNvPr>
        <cdr:cNvSpPr txBox="1"/>
      </cdr:nvSpPr>
      <cdr:spPr>
        <a:xfrm xmlns:a="http://schemas.openxmlformats.org/drawingml/2006/main">
          <a:off x="660620" y="1022617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defPPr>
            <a:defRPr lang="fi-FI"/>
          </a:defPPr>
          <a:lvl1pPr marL="0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39932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79871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19807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59744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699681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39614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379548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19486" algn="l" defTabSz="679871" rtl="0" eaLnBrk="1" latinLnBrk="0" hangingPunct="1">
            <a:defRPr sz="134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spc="-40" dirty="0">
              <a:solidFill>
                <a:schemeClr val="bg2"/>
              </a:solidFill>
            </a:rPr>
            <a:t>62 %</a:t>
          </a:r>
          <a:endParaRPr lang="fi-FI" sz="1000" spc="-4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0.07588</cdr:x>
      <cdr:y>0.65611</cdr:y>
    </cdr:from>
    <cdr:to>
      <cdr:x>0.146</cdr:x>
      <cdr:y>0.72443</cdr:y>
    </cdr:to>
    <cdr:sp macro="" textlink="">
      <cdr:nvSpPr>
        <cdr:cNvPr id="9" name="Tekstiruutu 1">
          <a:extLst xmlns:a="http://schemas.openxmlformats.org/drawingml/2006/main">
            <a:ext uri="{FF2B5EF4-FFF2-40B4-BE49-F238E27FC236}">
              <a16:creationId xmlns:a16="http://schemas.microsoft.com/office/drawing/2014/main" id="{FC43989D-7B7B-1BD5-940C-D167F2F6ABA1}"/>
            </a:ext>
          </a:extLst>
        </cdr:cNvPr>
        <cdr:cNvSpPr txBox="1"/>
      </cdr:nvSpPr>
      <cdr:spPr>
        <a:xfrm xmlns:a="http://schemas.openxmlformats.org/drawingml/2006/main">
          <a:off x="636766" y="2323738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>
              <a:solidFill>
                <a:schemeClr val="bg2"/>
              </a:solidFill>
            </a:rPr>
            <a:t>17 %</a:t>
          </a:r>
          <a:endParaRPr lang="fi-FI" sz="1000" spc="-4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0.07304</cdr:x>
      <cdr:y>0.77886</cdr:y>
    </cdr:from>
    <cdr:to>
      <cdr:x>0.14316</cdr:x>
      <cdr:y>0.84718</cdr:y>
    </cdr:to>
    <cdr:sp macro="" textlink="">
      <cdr:nvSpPr>
        <cdr:cNvPr id="10" name="Tekstiruutu 1">
          <a:extLst xmlns:a="http://schemas.openxmlformats.org/drawingml/2006/main">
            <a:ext uri="{FF2B5EF4-FFF2-40B4-BE49-F238E27FC236}">
              <a16:creationId xmlns:a16="http://schemas.microsoft.com/office/drawing/2014/main" id="{FC6C50BB-1AE8-6F19-F857-761A6EF02CCA}"/>
            </a:ext>
          </a:extLst>
        </cdr:cNvPr>
        <cdr:cNvSpPr txBox="1"/>
      </cdr:nvSpPr>
      <cdr:spPr>
        <a:xfrm xmlns:a="http://schemas.openxmlformats.org/drawingml/2006/main">
          <a:off x="612913" y="2758505"/>
          <a:ext cx="588396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36000" rIns="36000" bIns="3600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pc="-40" dirty="0"/>
            <a:t>12 %</a:t>
          </a:r>
          <a:endParaRPr lang="fi-FI" sz="1000" spc="-4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8.5.2024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8.5.2024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8.5.2024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8.5.2024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8.5.2024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8.5.2024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8.5.2024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8.5.2024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8.5.2024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8.5.2024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8.5.2024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8.5.2024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8.5.2024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877966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AFD5F39-3A3E-75B4-B132-D5FD9690CB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0DB0F4-7081-5EE2-6068-B2A19FD7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01E5F-3A62-470B-3119-55356DD2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9A80A1-D49D-DCA4-E270-C28CE11F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203E04F-A6C9-0C37-6F42-84A8C247E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30549" cy="24818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B70C70-9160-A357-FABE-AF832602B6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77612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3FB70C70-9160-A357-FABE-AF832602B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29311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1838" y="1173969"/>
            <a:ext cx="439304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2023,  yhteensä 279 000 henkilöä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9D281A2-626B-21A5-C1F6-50E5987A2966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1" y="1523539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0925C510-345F-30E1-367A-AF9B262DD048}"/>
              </a:ext>
            </a:extLst>
          </p:cNvPr>
          <p:cNvGraphicFramePr>
            <a:graphicFrameLocks/>
          </p:cNvGraphicFramePr>
          <p:nvPr/>
        </p:nvGraphicFramePr>
        <p:xfrm>
          <a:off x="4644008" y="1471436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85622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76EA43E-CD03-7727-25D0-466F85D7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6EF64DC-09B8-DDE6-9209-8D3C0B03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5C8DCD-5056-801A-EF87-55B8FDD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423F0-973A-C0E0-8CB7-A83F4ECB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D1B6C7D-BDAF-E614-F44E-53E898904E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1856" cy="22304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33FFDD7-E217-D2E4-0908-1BFB4628DF5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5629973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33FFDD7-E217-D2E4-0908-1BFB4628D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48B13E29-F66F-7065-5056-2B55B77D34A9}"/>
              </a:ext>
            </a:extLst>
          </p:cNvPr>
          <p:cNvSpPr txBox="1"/>
          <p:nvPr/>
        </p:nvSpPr>
        <p:spPr>
          <a:xfrm>
            <a:off x="8181025" y="4241355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21528559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6A96A7D-B1E1-363E-D06F-3A87FB5B8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C146960-D14F-0774-BA34-329E2512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EDAD04-1E2B-8FC0-B08D-0934F7A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8DBAA-66BE-F3D0-D65F-792573EF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E8C007-0A2E-77AE-7FB6-35ADA62C0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30424" cy="24818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A6EF4B2-2711-62E5-90C6-14893D2722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925959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A6EF4B2-2711-62E5-90C6-14893D272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4309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FD5CFF6-E9A4-4597-7D16-476D78EDC5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06BF464-CBFF-61D4-B46E-2CC7AD1D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E33B79-2C66-0F89-5C50-58AF5761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63306A-9810-F496-FF95-B1B9EA31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519E35F-0992-1776-0551-E5B3C0682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124" cy="24818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1E646883-5B0C-6BCA-E399-6968EFA38FB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489012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1E646883-5B0C-6BCA-E399-6968EFA38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A1A35B95-C431-661B-5EE6-B5F23A859537}"/>
              </a:ext>
            </a:extLst>
          </p:cNvPr>
          <p:cNvSpPr txBox="1"/>
          <p:nvPr/>
        </p:nvSpPr>
        <p:spPr>
          <a:xfrm>
            <a:off x="8199313" y="4223067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248707577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5F82B1C-1DF3-B48F-7419-2B6F3AFF8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6F93FF-D2D3-F9BE-7483-AD4AF227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B2679A-A975-8FB0-80C8-E4A12B61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47232F-AA3C-E678-95DD-0F1F04CA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77932A4-1A85-EBE3-0D31-E4E2381FB5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43" cy="273051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42B7CE0-DB45-8526-30C1-8ED99FA89C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568840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42B7CE0-DB45-8526-30C1-8ED99FA89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44174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16ACE0F-88B4-A1FA-2911-FB84D6EC0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CDC9BB-49CA-1BB5-43EF-731447E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4F49AC-499B-4E17-43EC-A67A7BF5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F243C6-2F2B-C1DC-CCBC-10DF3CEDD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4D09B75-B921-6229-C4C2-FBFF518A7F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737631" cy="62309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4F9D5AB0-77E9-7AEE-D00A-FF100A7DB05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349351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4F9D5AB0-77E9-7AEE-D00A-FF100A7D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9401B877-D6F0-D99A-3F5D-711AAAAC858D}"/>
              </a:ext>
            </a:extLst>
          </p:cNvPr>
          <p:cNvSpPr txBox="1"/>
          <p:nvPr/>
        </p:nvSpPr>
        <p:spPr>
          <a:xfrm>
            <a:off x="8199313" y="4232211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193873029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220F18F-7F94-F009-B535-4A3F81D73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49EF0A1-8420-304F-2364-972E4DCF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D3B62A-F599-4748-E4DE-0AE2A247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837003-62E0-80C2-F925-4BF199AA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E9FC8F-68D9-171B-D5B7-05AA757D2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30387" cy="22304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4A1963C-CB95-4589-B384-82B0AF6A732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3859664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4A1963C-CB95-4589-B384-82B0AF6A73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50637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E1CE2F-6D18-3939-F08B-0E72C143B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2A5F8C-6C00-6DF0-7C05-0E592338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E5D8F8-907A-474B-A922-35CD69D4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A7DDB4-BFE8-E712-0511-01416F85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B29704C-15F2-AA40-D432-DBF7AFDF03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87549" cy="223045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17624A33-DE7C-F331-0E88-C5752A7DA6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321484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17624A33-DE7C-F331-0E88-C5752A7DA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2F590D79-5C97-5B9B-E1EB-8BD57A1A1DC0}"/>
              </a:ext>
            </a:extLst>
          </p:cNvPr>
          <p:cNvSpPr txBox="1"/>
          <p:nvPr/>
        </p:nvSpPr>
        <p:spPr>
          <a:xfrm>
            <a:off x="8166653" y="4232211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7331772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018C839-87E4-6791-1D6D-EE8140F700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3701FB2-8F8D-94C4-3F58-3966EFC3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B8E8CF-1A50-7621-6F90-88D4DFC8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5F1755-D3D9-9973-8C7C-4BD0A75B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87F9435-A630-EC02-6976-E55F2E549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08943" cy="28019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F90190D-7E8A-7539-38B8-1456DA857B7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328687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F90190D-7E8A-7539-38B8-1456DA857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90619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15D632-63D5-081F-DA2E-36FFFBBAD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Sisällys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06F14D4-1E09-9877-4A08-8FC1BF94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ECE459-31D3-CD03-55B6-B3C4B47A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AF8A8A-5909-45A7-BD4C-CFF64B98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32ABD5-9DAD-7BA3-A30B-BC1FB79E330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30150"/>
            <a:ext cx="8391525" cy="3714875"/>
          </a:xfrm>
        </p:spPr>
        <p:txBody>
          <a:bodyPr numCol="1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2" action="ppaction://hlinksldjump"/>
              </a:rPr>
              <a:t>Teknologiateollisuuden henkilöstön määrä toimialoittain</a:t>
            </a: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3" action="ppaction://hlinksldjump"/>
              </a:rPr>
              <a:t>Henkilöstön rakennemuutos teknologiateollisuudessa</a:t>
            </a: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>
                <a:hlinkClick r:id="rId4" action="ppaction://hlinksldjump"/>
              </a:rPr>
              <a:t>Henkilöstön eläköityminen teknologiateollisuudesta</a:t>
            </a:r>
            <a:endParaRPr lang="fi-FI" sz="1200"/>
          </a:p>
          <a:p>
            <a:pPr>
              <a:lnSpc>
                <a:spcPct val="100000"/>
              </a:lnSpc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b="0" spc="-5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5DDA0E-1D97-A0F2-FE89-B7AE00FA6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15181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F7C167-FD2E-3B86-9350-B18A7AB768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377779-5CD7-E365-DEC8-391E23E3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F93517-BA80-439C-0CBC-3F2A0ECF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A38684-E81D-95AE-B3E6-712F3AAB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1149007-B0D5-4D0D-089F-C80517FD69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3766081" cy="133776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4AC6171F-6D12-51AD-A287-3953B50513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336802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4AC6171F-6D12-51AD-A287-3953B5051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96CBDA34-215C-0A8F-694A-8B3FEDDB8508}"/>
              </a:ext>
            </a:extLst>
          </p:cNvPr>
          <p:cNvSpPr txBox="1"/>
          <p:nvPr/>
        </p:nvSpPr>
        <p:spPr>
          <a:xfrm>
            <a:off x="8199313" y="4241355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331491114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781306-EF93-E88D-3A13-EF4E8E9433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 tytäryrityksissä ulkomailla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4FE2C1-2B88-1337-55FA-7281FE6D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313015-1BF4-0666-B380-DC75FF3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8491C4-39B0-4010-0A84-C749157C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117ECFD-DD94-A7BC-438B-E7C72695D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44662" cy="280195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1E12941-27F3-825D-1687-635F14D0774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5978082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01E12941-27F3-825D-1687-635F14D07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02258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90E9DB5-2DFB-C012-5EB1-BD82A483D0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rakennemuutos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82B7D7-4F78-DF37-8AFB-653060D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97B62E-F7AA-0161-CCDC-AEB53A75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D68053-FB60-4194-6523-2757282A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3505487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B3CFA1C-7900-3EBF-735A-7324452AB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määrä teknologiateollisuuden eri 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7B7F8-323C-42F0-46D0-5BBB595B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F22CB-3BC8-B566-D381-5202862F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43017F-5BEC-28B6-F84F-5EDAA518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0928ADE-6480-5572-F083-421B4638446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123847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653176E-AD00-5345-4E71-74D1720B4C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78368" cy="164690"/>
          </a:xfrm>
        </p:spPr>
        <p:txBody>
          <a:bodyPr/>
          <a:lstStyle/>
          <a:p>
            <a:r>
              <a:rPr lang="fi-FI"/>
              <a:t>Lähde: Teknologiateollisuus ry:n henkilöstökysely &amp;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78787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F8BD899-A556-64BE-D337-5715936BF2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Eri toimialojen osuus teknologiateollisuuden henkilöstöstä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2D8A6A0-794C-350A-2EC5-AF78948E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AC5950-D344-7918-95F9-C804D690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3DF5E-6083-3005-38FE-DB36B24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50A87ED-C60D-8A33-2F6F-3FCAD85CE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3356672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8B6AE04-8278-4ED0-D76B-341264800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378083" cy="164691"/>
          </a:xfrm>
        </p:spPr>
        <p:txBody>
          <a:bodyPr/>
          <a:lstStyle/>
          <a:p>
            <a:r>
              <a:rPr lang="fi-FI"/>
              <a:t>Lähde: Teknologiateollisuus ry:n henkilöstökysely &amp; Tilastokeskus</a:t>
            </a:r>
          </a:p>
          <a:p>
            <a:endParaRPr lang="fi-FI"/>
          </a:p>
        </p:txBody>
      </p:sp>
      <p:sp>
        <p:nvSpPr>
          <p:cNvPr id="11" name="Tekstiruutu 1">
            <a:extLst>
              <a:ext uri="{FF2B5EF4-FFF2-40B4-BE49-F238E27FC236}">
                <a16:creationId xmlns:a16="http://schemas.microsoft.com/office/drawing/2014/main" id="{1FBB8060-8432-CE2B-19CB-8E8018306C12}"/>
              </a:ext>
            </a:extLst>
          </p:cNvPr>
          <p:cNvSpPr txBox="1"/>
          <p:nvPr/>
        </p:nvSpPr>
        <p:spPr>
          <a:xfrm>
            <a:off x="993913" y="1297821"/>
            <a:ext cx="5883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pc="-40"/>
              <a:t>6 %</a:t>
            </a:r>
            <a:r>
              <a:rPr lang="fi-FI" sz="1100" spc="-4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49803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0C5B791-0068-9C82-FA3E-3092178267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rakennemuutos 1990-luvulta tähän päivään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428C4A0-C424-954C-3CA0-654F01BD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EF167C-FD07-5C10-828B-324BF11B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F2EBF-9265-1886-5A6E-A965AB8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D6AD9AC-C8B4-D676-A3F1-FC68D59AA8F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16051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8CD73C-D36F-F01A-D80E-F6613E9DA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91027" cy="165163"/>
          </a:xfrm>
        </p:spPr>
        <p:txBody>
          <a:bodyPr/>
          <a:lstStyle/>
          <a:p>
            <a:r>
              <a:rPr lang="fi-FI"/>
              <a:t>Lähde: Teknologiateollisuus ry:n jäsentiedot</a:t>
            </a:r>
          </a:p>
        </p:txBody>
      </p:sp>
    </p:spTree>
    <p:extLst>
      <p:ext uri="{BB962C8B-B14F-4D97-AF65-F5344CB8AC3E}">
        <p14:creationId xmlns:p14="http://schemas.microsoft.com/office/powerpoint/2010/main" val="297575452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171DDB1-560F-788B-E736-4028556D9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Henkilöstön eläköityminen teknologiateollisuudesta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34368E-6F5B-B1EB-7DFD-4EEC486E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9C0AFF-8A6F-EE1B-4B11-3582973A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5B5C7B-0C77-E23C-FCDE-1E23499C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1550979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07E28B4-5E58-A8C2-549A-DA02C932C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Miten eläköityvien ennuste on laskettu?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CB9B606-DC62-19D5-19FC-53332F5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71751-9D31-AA74-9F05-40E7B660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9FF180-5F11-0749-3CF3-5B7D5388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E8E3CD-7B69-124D-E4DC-476460CB56D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Eläköitymislaskelmat pohjautuvat seuraaviin lukuihin ja lähteisiin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Henkilöstön ikärakenne teknologiateollisuudessa, lähteenä Teknologiateollisuus ry:n palkkatilastot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Eläkkeelle siirtymisen todennäköisyys, lähteenä Eläketurvakeskuksen laskelma (tietty kerroin jokaiselle ikäluokalle 25-69-vuotiaille).</a:t>
            </a:r>
          </a:p>
          <a:p>
            <a:pPr marL="1071941" lvl="2" indent="-285750">
              <a:buFont typeface="Arial" panose="020B0604020202020204" pitchFamily="34" charset="0"/>
              <a:buChar char="•"/>
            </a:pPr>
            <a:r>
              <a:rPr lang="fi-FI"/>
              <a:t>Uusinta kerrointa käytetään ennusteen laskennassa tuleville vuosille vuoteen 2040 asti. Kerroin muuttuu hieman joka vuosi, joten myös ennuste elää sitä mukaa.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Henkilöstön kokonaismäärä teknologiateollisuudessa, lähteenä Tilastokeskuksen kansantalouden tilinpito.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/>
              <a:t>Luvut päivittyvät vuosittain elokuussa (silloin valmistuvat edellisen vuoden eläköitymisluvut)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Laskelma on ennuste vuodesta 2023 alkaen. Ennuste perustuu tämän hetken lukuihin. Ennuste ei huomioi henkilöstömäärän mahdollista kasvua tai muutoksia tulevassa henkilöstörakenteessa.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B89A609-9E8B-E13D-122D-13457EBC35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7568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91CE75-7153-27E1-0727-698D622CD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/>
              <a:t>Teknologiateollisuuden henkilöstön eläkkeelle siirtyminen Suomessa, työntekijät ja toimihenkilöt yhteensä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BB1F9B-A6CC-10BE-B4AD-D6F2F1F3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0D3465-F5FE-2FFF-140A-2DE0D78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B1F36E-A7DC-2536-1F0B-5771A9AE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3FA65E1-1904-BACF-0E46-6C38E0AB826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5397852"/>
              </p:ext>
            </p:extLst>
          </p:nvPr>
        </p:nvGraphicFramePr>
        <p:xfrm>
          <a:off x="376237" y="1268322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8AE029-EE7D-4391-49B2-2DB370EAF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901614" cy="165405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6F0B771-6660-F46F-1B9A-F24393AE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53" y="1268322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78927577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91CE75-7153-27E1-0727-698D622CD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0BB1F9B-A6CC-10BE-B4AD-D6F2F1F3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0D3465-F5FE-2FFF-140A-2DE0D78B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B1F36E-A7DC-2536-1F0B-5771A9AE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3FA65E1-1904-BACF-0E46-6C38E0AB826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040587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8AE029-EE7D-4391-49B2-2DB370EAF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901614" cy="165405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6F0B771-6660-F46F-1B9A-F24393AE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678" y="1103312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4727511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7ECC9C4-055B-9C1B-F16F-701CF011C7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henkilöstön määrä 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E80B91-7CEA-FA3D-1F84-72EAB36C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06C125-DA6E-E515-7AF0-2BFAD24F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8D8318-E474-A0E1-DD48-52879969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13721171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EAED941-CF6C-16D0-9164-568B8491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Työntekijöiden ja toimihenkilöiden osuus teknologiateollisuudesta eläköityvistä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003973-822E-41A0-E908-2CCCA5D5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B0E3CB-0138-CBD2-D9CD-5A13F122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ED162D-AFD0-B051-7C6F-5629B73F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0A2A141-C610-04D2-1FF8-A8C96B0240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824146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E8108FC-77B1-4AB8-71DE-54C5C17D8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829606" cy="165406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819600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266D6D-C780-3B5B-7A4E-78D7D4CF4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Teknologiateollisuudesta eläköityvien kumulatiivinen summa vuodesta 2024 alkaen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FD55EE-CB2D-9836-A8EE-3EC7A255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A097A5-8F42-B669-934C-FC19C3AD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AFAA73-D66B-EBE6-3294-E66B03D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9693CAA-BCBA-4BCB-0D28-D1A6C8C24592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60164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5108E2-95DD-23F9-3AF8-798CD48BB8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2420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3C71C0-2C58-D235-FBB7-CD021DACA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Eläköityvien määrät toimialoittain ja työntekijäryhmittäin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8B1D752-4FB1-B10A-7BDF-0992DB25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6BA1F0-B336-3643-7678-F8E69855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72A65-FBCD-F1F4-24C9-2E783448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9F15DF-69CD-1658-4E03-F991D21F2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85231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009F38A-B097-13F2-FC1E-12567DAE0E9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5445523"/>
              </p:ext>
            </p:extLst>
          </p:nvPr>
        </p:nvGraphicFramePr>
        <p:xfrm>
          <a:off x="381000" y="1103313"/>
          <a:ext cx="8641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78592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7A453E-059E-AC90-320E-C5052A712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työntekijöiden (ei sis. toimihenkilöitä) eläkkeelle siirtyminen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DC3F52-E22A-B5B5-5B09-C9C49E2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6C60EF-65CF-4206-F2DF-7222096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D9B302-DE07-B710-C6EF-A2562547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D147262-BAC6-1742-0EC2-1870E51EE1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73739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A99624-42CF-EE7C-5C28-D59F48ADF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504953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 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23A7769-28D3-964B-866F-A81568B1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22" y="1078596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98009023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286670-A37F-5675-E8F4-7FE048583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työntekijöiden (ei sis. toimihenkilöitä)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8BFFBB-682F-2A17-9FC2-4FDB081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618D7-50A2-F666-12B7-D8F60827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75FF1-0D36-FFD3-519E-04845DA6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1A62A91-8AB9-1187-BD99-6549DCB0E6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605327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26E52D-9237-55D2-CA07-A35B51450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F74C6E3-E664-CC16-2B30-D25AF73F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215688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350239589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F7A453E-059E-AC90-320E-C5052A712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toimihenkilöiden eläkkeelle siirtyminen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DC3F52-E22A-B5B5-5B09-C9C49E2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6C60EF-65CF-4206-F2DF-7222096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D9B302-DE07-B710-C6EF-A2562547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5D147262-BAC6-1742-0EC2-1870E51EE117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81972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A99624-42CF-EE7C-5C28-D59F48ADF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05670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D77DCBC-F0DE-A889-61C4-DB859871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186334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408893565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286670-A37F-5675-E8F4-7FE048583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toimihenkilöiden eläkkeelle siirtyminen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8BFFBB-682F-2A17-9FC2-4FDB0813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6618D7-50A2-F666-12B7-D8F60827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775FF1-0D36-FFD3-519E-04845DA6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1A62A91-8AB9-1187-BD99-6549DCB0E6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622054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26E52D-9237-55D2-CA07-A35B51450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165163"/>
          </a:xfrm>
        </p:spPr>
        <p:txBody>
          <a:bodyPr/>
          <a:lstStyle/>
          <a:p>
            <a:r>
              <a:rPr lang="fi-FI"/>
              <a:t>Lähde: Teknologiateollisuus ry:n palkkatiedustelu, Eläketurvakeskus, Tilastokeskus. </a:t>
            </a:r>
          </a:p>
          <a:p>
            <a:r>
              <a:rPr lang="fi-FI"/>
              <a:t>Vuoteen 2022 kyse toteutuneista luvuista. Vuodesta 2023 alkaen kyseessä on arvio.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DD3EB680-E627-34D8-5CF2-66F57E68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00" y="1017629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10172792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581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44425203-2A44-4D66-809C-7A80E3AC73E6}"/>
              </a:ext>
            </a:extLst>
          </p:cNvPr>
          <p:cNvSpPr/>
          <p:nvPr/>
        </p:nvSpPr>
        <p:spPr bwMode="auto">
          <a:xfrm>
            <a:off x="6660232" y="700084"/>
            <a:ext cx="2232248" cy="576064"/>
          </a:xfrm>
          <a:prstGeom prst="wedgeRoundRectCallout">
            <a:avLst>
              <a:gd name="adj1" fmla="val 5515"/>
              <a:gd name="adj2" fmla="val 6363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/>
              <a:t>Henkilöstöstä yli 17 000 lomautusjärjestelyiden piirissä 31.3.2024</a:t>
            </a:r>
          </a:p>
        </p:txBody>
      </p:sp>
    </p:spTree>
    <p:extLst>
      <p:ext uri="{BB962C8B-B14F-4D97-AF65-F5344CB8AC3E}">
        <p14:creationId xmlns:p14="http://schemas.microsoft.com/office/powerpoint/2010/main" val="1390189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dirty="0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8612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4B359A8-CEDA-9D92-DD7C-FEF9C077B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teollisuustoimialojen* henkilöstö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75B6BDA-5C84-E91A-72CA-544AB258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801591-947C-B60D-8265-B0CB99BA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74EAC2-B0D4-1937-FDF9-EED8F25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FDFF96-9B67-A379-5F1B-BD7E66E028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73412" cy="415926"/>
          </a:xfrm>
        </p:spPr>
        <p:txBody>
          <a:bodyPr/>
          <a:lstStyle/>
          <a:p>
            <a:r>
              <a:rPr lang="fi-FI"/>
              <a:t>*) Elektroniikka- ja sähköteollisuus, kone- ja metallituoteteollisuus ja metallien jalostus</a:t>
            </a:r>
          </a:p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ADCB281-5402-A346-7552-ED35B903F38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231569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0ADCB281-5402-A346-7552-ED35B903F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94244E79-968B-D3BD-4750-9B30D4BBDEFE}"/>
              </a:ext>
            </a:extLst>
          </p:cNvPr>
          <p:cNvSpPr txBox="1"/>
          <p:nvPr/>
        </p:nvSpPr>
        <p:spPr>
          <a:xfrm>
            <a:off x="8199313" y="4233840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2998586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2D2928-6017-C457-CB56-5A89F5FF9E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Suomessa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DE3BEBA-DB4E-0D39-33FD-35B3A73D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FAD99-B37F-53D0-7B4D-84F7F250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43E762-40E7-6F85-5246-FF577F0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8B46CA7-B59E-D7F6-5F63-49F3441E27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09218" cy="523082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9DAD380-FC1A-655F-F729-C2727F861C4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446783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9DAD380-FC1A-655F-F729-C2727F861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94244E79-968B-D3BD-4750-9B30D4BBDEFE}"/>
              </a:ext>
            </a:extLst>
          </p:cNvPr>
          <p:cNvSpPr txBox="1"/>
          <p:nvPr/>
        </p:nvSpPr>
        <p:spPr>
          <a:xfrm>
            <a:off x="8190169" y="4049331"/>
            <a:ext cx="670654" cy="241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spc="-40" dirty="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21068654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F8B5FD-C4DB-0A5B-CF79-979C44BF7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päätoimialoittain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AC9230D-07C8-0121-1ECE-F3DB93A6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551709-27D6-9BEA-7986-FC09817E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7C96F-6968-0EDB-572A-29783D74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613E08C-2DCE-EC30-EFEA-817604BD51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02087" cy="344489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FA826A0-435F-040B-BC59-62E38C2DD7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885608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FFA826A0-435F-040B-BC59-62E38C2DD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4317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181A3CC-D164-AB45-B092-C5954E267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8DB6DA-22EF-C34A-D0AA-947D8E64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C29976-5EDF-92B6-0A78-41064369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A1782F-F886-D39C-1999-ADE8B86A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0330B8E-B52C-2E97-7403-9EE2D6631A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94718" cy="164691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21E35B4-A3E3-E37D-522F-188D1B4ED71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8053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21E35B4-A3E3-E37D-522F-188D1B4ED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8250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4E630-B8BA-48A0-AF8D-38CB1F790D39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8FB91B-89E7-479B-BE33-3128101D092F}">
  <ds:schemaRefs>
    <ds:schemaRef ds:uri="http://purl.org/dc/dcmitype/"/>
    <ds:schemaRef ds:uri="b057f711-7d93-472c-a8f6-94be00805750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296724d-1a81-4a23-b6dd-dca7fd62c6ff"/>
  </ds:schemaRefs>
</ds:datastoreItem>
</file>

<file path=customXml/itemProps3.xml><?xml version="1.0" encoding="utf-8"?>
<ds:datastoreItem xmlns:ds="http://schemas.openxmlformats.org/officeDocument/2006/customXml" ds:itemID="{503C9704-7C47-4782-9F7A-436905101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</TotalTime>
  <Words>827</Words>
  <Application>Microsoft Office PowerPoint</Application>
  <PresentationFormat>Näytössä katseltava esitys (16:9)</PresentationFormat>
  <Paragraphs>219</Paragraphs>
  <Slides>37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3</cp:revision>
  <cp:lastPrinted>2016-06-09T07:47:11Z</cp:lastPrinted>
  <dcterms:created xsi:type="dcterms:W3CDTF">2016-09-02T10:53:03Z</dcterms:created>
  <dcterms:modified xsi:type="dcterms:W3CDTF">2024-05-08T09:03:08Z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823800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