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3.xml" ContentType="application/vnd.openxmlformats-officedocument.presentationml.notesSlide+xml"/>
  <Override PartName="/ppt/charts/chart13.xml" ContentType="application/vnd.openxmlformats-officedocument.drawingml.char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6"/>
  </p:notesMasterIdLst>
  <p:handoutMasterIdLst>
    <p:handoutMasterId r:id="rId27"/>
  </p:handoutMasterIdLst>
  <p:sldIdLst>
    <p:sldId id="944" r:id="rId5"/>
    <p:sldId id="256" r:id="rId6"/>
    <p:sldId id="956" r:id="rId7"/>
    <p:sldId id="257" r:id="rId8"/>
    <p:sldId id="959" r:id="rId9"/>
    <p:sldId id="948" r:id="rId10"/>
    <p:sldId id="267" r:id="rId11"/>
    <p:sldId id="458" r:id="rId12"/>
    <p:sldId id="459" r:id="rId13"/>
    <p:sldId id="365" r:id="rId14"/>
    <p:sldId id="958" r:id="rId15"/>
    <p:sldId id="390" r:id="rId16"/>
    <p:sldId id="391" r:id="rId17"/>
    <p:sldId id="392" r:id="rId18"/>
    <p:sldId id="393" r:id="rId19"/>
    <p:sldId id="953" r:id="rId20"/>
    <p:sldId id="954" r:id="rId21"/>
    <p:sldId id="394" r:id="rId22"/>
    <p:sldId id="395" r:id="rId23"/>
    <p:sldId id="396" r:id="rId24"/>
    <p:sldId id="397" r:id="rId25"/>
  </p:sldIdLst>
  <p:sldSz cx="9144000" cy="5143500" type="screen16x9"/>
  <p:notesSz cx="6797675" cy="9926638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3333"/>
    <a:srgbClr val="FFFF00"/>
    <a:srgbClr val="85E869"/>
    <a:srgbClr val="FF805C"/>
    <a:srgbClr val="FF00B8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A0C80D-6FE2-447A-96AE-6AD00CBCB78C}" v="1" dt="2020-02-06T07:53:13.921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0909" autoAdjust="0"/>
  </p:normalViewPr>
  <p:slideViewPr>
    <p:cSldViewPr showGuides="1">
      <p:cViewPr varScale="1">
        <p:scale>
          <a:sx n="89" d="100"/>
          <a:sy n="89" d="100"/>
        </p:scale>
        <p:origin x="644" y="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3972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utaporras Petteri" userId="81ae4bc9-51ec-4b09-af2d-f08f9486593f" providerId="ADAL" clId="{C19E6843-4D56-4B1A-BEC4-B3F1AD842065}"/>
    <pc:docChg chg="custSel delSld modSld">
      <pc:chgData name="Rautaporras Petteri" userId="81ae4bc9-51ec-4b09-af2d-f08f9486593f" providerId="ADAL" clId="{C19E6843-4D56-4B1A-BEC4-B3F1AD842065}" dt="2020-01-28T08:03:55.157" v="3" actId="478"/>
      <pc:docMkLst>
        <pc:docMk/>
      </pc:docMkLst>
      <pc:sldChg chg="delSp modSp">
        <pc:chgData name="Rautaporras Petteri" userId="81ae4bc9-51ec-4b09-af2d-f08f9486593f" providerId="ADAL" clId="{C19E6843-4D56-4B1A-BEC4-B3F1AD842065}" dt="2020-01-28T08:03:55.157" v="3" actId="478"/>
        <pc:sldMkLst>
          <pc:docMk/>
          <pc:sldMk cId="2562622245" sldId="948"/>
        </pc:sldMkLst>
        <pc:spChg chg="del mod">
          <ac:chgData name="Rautaporras Petteri" userId="81ae4bc9-51ec-4b09-af2d-f08f9486593f" providerId="ADAL" clId="{C19E6843-4D56-4B1A-BEC4-B3F1AD842065}" dt="2020-01-28T08:03:55.157" v="3" actId="478"/>
          <ac:spMkLst>
            <pc:docMk/>
            <pc:sldMk cId="2562622245" sldId="948"/>
            <ac:spMk id="5" creationId="{1C7E53C0-2B00-4FCF-9CCA-97730FD2C8DF}"/>
          </ac:spMkLst>
        </pc:spChg>
      </pc:sldChg>
      <pc:sldChg chg="del">
        <pc:chgData name="Rautaporras Petteri" userId="81ae4bc9-51ec-4b09-af2d-f08f9486593f" providerId="ADAL" clId="{C19E6843-4D56-4B1A-BEC4-B3F1AD842065}" dt="2020-01-28T08:03:46.703" v="0" actId="2696"/>
        <pc:sldMkLst>
          <pc:docMk/>
          <pc:sldMk cId="1256159947" sldId="955"/>
        </pc:sldMkLst>
      </pc:sldChg>
      <pc:sldChg chg="del">
        <pc:chgData name="Rautaporras Petteri" userId="81ae4bc9-51ec-4b09-af2d-f08f9486593f" providerId="ADAL" clId="{C19E6843-4D56-4B1A-BEC4-B3F1AD842065}" dt="2020-01-28T08:03:47.719" v="1" actId="2696"/>
        <pc:sldMkLst>
          <pc:docMk/>
          <pc:sldMk cId="3905555725" sldId="957"/>
        </pc:sldMkLst>
      </pc:sldChg>
    </pc:docChg>
  </pc:docChgLst>
  <pc:docChgLst>
    <pc:chgData name="Rautaporras Petteri" userId="81ae4bc9-51ec-4b09-af2d-f08f9486593f" providerId="ADAL" clId="{51A0C80D-6FE2-447A-96AE-6AD00CBCB78C}"/>
    <pc:docChg chg="modSld">
      <pc:chgData name="Rautaporras Petteri" userId="81ae4bc9-51ec-4b09-af2d-f08f9486593f" providerId="ADAL" clId="{51A0C80D-6FE2-447A-96AE-6AD00CBCB78C}" dt="2020-02-06T07:53:13.921" v="2"/>
      <pc:docMkLst>
        <pc:docMk/>
      </pc:docMkLst>
      <pc:sldChg chg="modSp mod">
        <pc:chgData name="Rautaporras Petteri" userId="81ae4bc9-51ec-4b09-af2d-f08f9486593f" providerId="ADAL" clId="{51A0C80D-6FE2-447A-96AE-6AD00CBCB78C}" dt="2020-02-06T07:53:13.921" v="2"/>
        <pc:sldMkLst>
          <pc:docMk/>
          <pc:sldMk cId="2397859502" sldId="459"/>
        </pc:sldMkLst>
        <pc:graphicFrameChg chg="mod">
          <ac:chgData name="Rautaporras Petteri" userId="81ae4bc9-51ec-4b09-af2d-f08f9486593f" providerId="ADAL" clId="{51A0C80D-6FE2-447A-96AE-6AD00CBCB78C}" dt="2020-02-06T07:53:13.921" v="2"/>
          <ac:graphicFrameMkLst>
            <pc:docMk/>
            <pc:sldMk cId="2397859502" sldId="459"/>
            <ac:graphicFrameMk id="11" creationId="{00000000-0000-0000-0000-000000000000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061645529269119E-2"/>
          <c:y val="6.9117138830034744E-2"/>
          <c:w val="0.91529060570039411"/>
          <c:h val="0.77350830969403139"/>
        </c:manualLayout>
      </c:layout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Employment rate, %, trendi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Taul1!$A$2:$A$121</c:f>
              <c:strCache>
                <c:ptCount val="120"/>
                <c:pt idx="0">
                  <c:v>2010M01</c:v>
                </c:pt>
                <c:pt idx="1">
                  <c:v>2010M02</c:v>
                </c:pt>
                <c:pt idx="2">
                  <c:v>2010M03</c:v>
                </c:pt>
                <c:pt idx="3">
                  <c:v>2010M04</c:v>
                </c:pt>
                <c:pt idx="4">
                  <c:v>2010M05</c:v>
                </c:pt>
                <c:pt idx="5">
                  <c:v>2010M06</c:v>
                </c:pt>
                <c:pt idx="6">
                  <c:v>2010M07</c:v>
                </c:pt>
                <c:pt idx="7">
                  <c:v>2010M08</c:v>
                </c:pt>
                <c:pt idx="8">
                  <c:v>2010M09</c:v>
                </c:pt>
                <c:pt idx="9">
                  <c:v>2010M10</c:v>
                </c:pt>
                <c:pt idx="10">
                  <c:v>2010M11</c:v>
                </c:pt>
                <c:pt idx="11">
                  <c:v>2010M12</c:v>
                </c:pt>
                <c:pt idx="12">
                  <c:v>2011M01</c:v>
                </c:pt>
                <c:pt idx="13">
                  <c:v>2011M02</c:v>
                </c:pt>
                <c:pt idx="14">
                  <c:v>2011M03</c:v>
                </c:pt>
                <c:pt idx="15">
                  <c:v>2011M04</c:v>
                </c:pt>
                <c:pt idx="16">
                  <c:v>2011M05</c:v>
                </c:pt>
                <c:pt idx="17">
                  <c:v>2011M06</c:v>
                </c:pt>
                <c:pt idx="18">
                  <c:v>2011M07</c:v>
                </c:pt>
                <c:pt idx="19">
                  <c:v>2011M08</c:v>
                </c:pt>
                <c:pt idx="20">
                  <c:v>2011M09</c:v>
                </c:pt>
                <c:pt idx="21">
                  <c:v>2011M10</c:v>
                </c:pt>
                <c:pt idx="22">
                  <c:v>2011M11</c:v>
                </c:pt>
                <c:pt idx="23">
                  <c:v>2011M12</c:v>
                </c:pt>
                <c:pt idx="24">
                  <c:v>2012M01</c:v>
                </c:pt>
                <c:pt idx="25">
                  <c:v>2012M02</c:v>
                </c:pt>
                <c:pt idx="26">
                  <c:v>2012M03</c:v>
                </c:pt>
                <c:pt idx="27">
                  <c:v>2012M04</c:v>
                </c:pt>
                <c:pt idx="28">
                  <c:v>2012M05</c:v>
                </c:pt>
                <c:pt idx="29">
                  <c:v>2012M06</c:v>
                </c:pt>
                <c:pt idx="30">
                  <c:v>2012M07</c:v>
                </c:pt>
                <c:pt idx="31">
                  <c:v>2012M08</c:v>
                </c:pt>
                <c:pt idx="32">
                  <c:v>2012M09</c:v>
                </c:pt>
                <c:pt idx="33">
                  <c:v>2012M10</c:v>
                </c:pt>
                <c:pt idx="34">
                  <c:v>2012M11</c:v>
                </c:pt>
                <c:pt idx="35">
                  <c:v>2012M12</c:v>
                </c:pt>
                <c:pt idx="36">
                  <c:v>2013M01</c:v>
                </c:pt>
                <c:pt idx="37">
                  <c:v>2013M02</c:v>
                </c:pt>
                <c:pt idx="38">
                  <c:v>2013M03</c:v>
                </c:pt>
                <c:pt idx="39">
                  <c:v>2013M04</c:v>
                </c:pt>
                <c:pt idx="40">
                  <c:v>2013M05</c:v>
                </c:pt>
                <c:pt idx="41">
                  <c:v>2013M06</c:v>
                </c:pt>
                <c:pt idx="42">
                  <c:v>2013M07</c:v>
                </c:pt>
                <c:pt idx="43">
                  <c:v>2013M08</c:v>
                </c:pt>
                <c:pt idx="44">
                  <c:v>2013M09</c:v>
                </c:pt>
                <c:pt idx="45">
                  <c:v>2013M10</c:v>
                </c:pt>
                <c:pt idx="46">
                  <c:v>2013M11</c:v>
                </c:pt>
                <c:pt idx="47">
                  <c:v>2013M12</c:v>
                </c:pt>
                <c:pt idx="48">
                  <c:v>2014M01</c:v>
                </c:pt>
                <c:pt idx="49">
                  <c:v>2014M02</c:v>
                </c:pt>
                <c:pt idx="50">
                  <c:v>2014M03</c:v>
                </c:pt>
                <c:pt idx="51">
                  <c:v>2014M04</c:v>
                </c:pt>
                <c:pt idx="52">
                  <c:v>2014M05</c:v>
                </c:pt>
                <c:pt idx="53">
                  <c:v>2014M06</c:v>
                </c:pt>
                <c:pt idx="54">
                  <c:v>2014M07</c:v>
                </c:pt>
                <c:pt idx="55">
                  <c:v>2014M08</c:v>
                </c:pt>
                <c:pt idx="56">
                  <c:v>2014M09</c:v>
                </c:pt>
                <c:pt idx="57">
                  <c:v>2014M10</c:v>
                </c:pt>
                <c:pt idx="58">
                  <c:v>2014M11</c:v>
                </c:pt>
                <c:pt idx="59">
                  <c:v>2014M12</c:v>
                </c:pt>
                <c:pt idx="60">
                  <c:v>2015M01</c:v>
                </c:pt>
                <c:pt idx="61">
                  <c:v>2015M02</c:v>
                </c:pt>
                <c:pt idx="62">
                  <c:v>2015M03</c:v>
                </c:pt>
                <c:pt idx="63">
                  <c:v>2015M04</c:v>
                </c:pt>
                <c:pt idx="64">
                  <c:v>2015M05</c:v>
                </c:pt>
                <c:pt idx="65">
                  <c:v>2015M06</c:v>
                </c:pt>
                <c:pt idx="66">
                  <c:v>2015M07</c:v>
                </c:pt>
                <c:pt idx="67">
                  <c:v>2015M08</c:v>
                </c:pt>
                <c:pt idx="68">
                  <c:v>2015M09</c:v>
                </c:pt>
                <c:pt idx="69">
                  <c:v>2015M10</c:v>
                </c:pt>
                <c:pt idx="70">
                  <c:v>2015M11</c:v>
                </c:pt>
                <c:pt idx="71">
                  <c:v>2015M12</c:v>
                </c:pt>
                <c:pt idx="72">
                  <c:v>2016M01</c:v>
                </c:pt>
                <c:pt idx="73">
                  <c:v>2016M02</c:v>
                </c:pt>
                <c:pt idx="74">
                  <c:v>2016M03</c:v>
                </c:pt>
                <c:pt idx="75">
                  <c:v>2016M04</c:v>
                </c:pt>
                <c:pt idx="76">
                  <c:v>2016M05</c:v>
                </c:pt>
                <c:pt idx="77">
                  <c:v>2016M06</c:v>
                </c:pt>
                <c:pt idx="78">
                  <c:v>2016M07</c:v>
                </c:pt>
                <c:pt idx="79">
                  <c:v>2016M08</c:v>
                </c:pt>
                <c:pt idx="80">
                  <c:v>2016M09</c:v>
                </c:pt>
                <c:pt idx="81">
                  <c:v>2016M10</c:v>
                </c:pt>
                <c:pt idx="82">
                  <c:v>2016M11</c:v>
                </c:pt>
                <c:pt idx="83">
                  <c:v>2016M12</c:v>
                </c:pt>
                <c:pt idx="84">
                  <c:v>2017M01</c:v>
                </c:pt>
                <c:pt idx="85">
                  <c:v>2017M02</c:v>
                </c:pt>
                <c:pt idx="86">
                  <c:v>2017M03</c:v>
                </c:pt>
                <c:pt idx="87">
                  <c:v>2017M04</c:v>
                </c:pt>
                <c:pt idx="88">
                  <c:v>2017M05</c:v>
                </c:pt>
                <c:pt idx="89">
                  <c:v>2017M06</c:v>
                </c:pt>
                <c:pt idx="90">
                  <c:v>2017M07</c:v>
                </c:pt>
                <c:pt idx="91">
                  <c:v>2017M08</c:v>
                </c:pt>
                <c:pt idx="92">
                  <c:v>2017M09</c:v>
                </c:pt>
                <c:pt idx="93">
                  <c:v>2017M10</c:v>
                </c:pt>
                <c:pt idx="94">
                  <c:v>2017M11</c:v>
                </c:pt>
                <c:pt idx="95">
                  <c:v>2017M12</c:v>
                </c:pt>
                <c:pt idx="96">
                  <c:v>2018M01</c:v>
                </c:pt>
                <c:pt idx="97">
                  <c:v>2018M02</c:v>
                </c:pt>
                <c:pt idx="98">
                  <c:v>2018M03</c:v>
                </c:pt>
                <c:pt idx="99">
                  <c:v>2018M04</c:v>
                </c:pt>
                <c:pt idx="100">
                  <c:v>2018M05</c:v>
                </c:pt>
                <c:pt idx="101">
                  <c:v>2018M06</c:v>
                </c:pt>
                <c:pt idx="102">
                  <c:v>2018M07</c:v>
                </c:pt>
                <c:pt idx="103">
                  <c:v>2018M08</c:v>
                </c:pt>
                <c:pt idx="104">
                  <c:v>2018M09</c:v>
                </c:pt>
                <c:pt idx="105">
                  <c:v>2018M10</c:v>
                </c:pt>
                <c:pt idx="106">
                  <c:v>2018M11</c:v>
                </c:pt>
                <c:pt idx="107">
                  <c:v>2018M12</c:v>
                </c:pt>
                <c:pt idx="108">
                  <c:v>2019M01</c:v>
                </c:pt>
                <c:pt idx="109">
                  <c:v>2019M02</c:v>
                </c:pt>
                <c:pt idx="110">
                  <c:v>2019M03</c:v>
                </c:pt>
                <c:pt idx="111">
                  <c:v>2019M04</c:v>
                </c:pt>
                <c:pt idx="112">
                  <c:v>2019M05</c:v>
                </c:pt>
                <c:pt idx="113">
                  <c:v>2019M06</c:v>
                </c:pt>
                <c:pt idx="114">
                  <c:v>2019M07</c:v>
                </c:pt>
                <c:pt idx="115">
                  <c:v>2019M08</c:v>
                </c:pt>
                <c:pt idx="116">
                  <c:v>2019M09</c:v>
                </c:pt>
                <c:pt idx="117">
                  <c:v>2019M10</c:v>
                </c:pt>
                <c:pt idx="118">
                  <c:v>2019M11</c:v>
                </c:pt>
                <c:pt idx="119">
                  <c:v>2019M12</c:v>
                </c:pt>
              </c:strCache>
            </c:strRef>
          </c:cat>
          <c:val>
            <c:numRef>
              <c:f>Taul1!$B$2:$B$121</c:f>
              <c:numCache>
                <c:formatCode>0.0</c:formatCode>
                <c:ptCount val="120"/>
                <c:pt idx="0">
                  <c:v>67.7</c:v>
                </c:pt>
                <c:pt idx="1">
                  <c:v>67.7</c:v>
                </c:pt>
                <c:pt idx="2">
                  <c:v>67.7</c:v>
                </c:pt>
                <c:pt idx="3">
                  <c:v>67.7</c:v>
                </c:pt>
                <c:pt idx="4">
                  <c:v>67.7</c:v>
                </c:pt>
                <c:pt idx="5">
                  <c:v>67.7</c:v>
                </c:pt>
                <c:pt idx="6">
                  <c:v>67.8</c:v>
                </c:pt>
                <c:pt idx="7">
                  <c:v>67.8</c:v>
                </c:pt>
                <c:pt idx="8">
                  <c:v>67.900000000000006</c:v>
                </c:pt>
                <c:pt idx="9">
                  <c:v>68</c:v>
                </c:pt>
                <c:pt idx="10">
                  <c:v>68</c:v>
                </c:pt>
                <c:pt idx="11">
                  <c:v>68.099999999999994</c:v>
                </c:pt>
                <c:pt idx="12">
                  <c:v>68.2</c:v>
                </c:pt>
                <c:pt idx="13">
                  <c:v>68.3</c:v>
                </c:pt>
                <c:pt idx="14">
                  <c:v>68.3</c:v>
                </c:pt>
                <c:pt idx="15">
                  <c:v>68.400000000000006</c:v>
                </c:pt>
                <c:pt idx="16">
                  <c:v>68.5</c:v>
                </c:pt>
                <c:pt idx="17">
                  <c:v>68.599999999999994</c:v>
                </c:pt>
                <c:pt idx="18">
                  <c:v>68.7</c:v>
                </c:pt>
                <c:pt idx="19">
                  <c:v>68.7</c:v>
                </c:pt>
                <c:pt idx="20">
                  <c:v>68.7</c:v>
                </c:pt>
                <c:pt idx="21">
                  <c:v>68.8</c:v>
                </c:pt>
                <c:pt idx="22">
                  <c:v>68.900000000000006</c:v>
                </c:pt>
                <c:pt idx="23">
                  <c:v>68.900000000000006</c:v>
                </c:pt>
                <c:pt idx="24">
                  <c:v>68.900000000000006</c:v>
                </c:pt>
                <c:pt idx="25">
                  <c:v>69</c:v>
                </c:pt>
                <c:pt idx="26">
                  <c:v>69</c:v>
                </c:pt>
                <c:pt idx="27">
                  <c:v>69.099999999999994</c:v>
                </c:pt>
                <c:pt idx="28">
                  <c:v>69</c:v>
                </c:pt>
                <c:pt idx="29">
                  <c:v>69.099999999999994</c:v>
                </c:pt>
                <c:pt idx="30">
                  <c:v>69.099999999999994</c:v>
                </c:pt>
                <c:pt idx="31">
                  <c:v>69</c:v>
                </c:pt>
                <c:pt idx="32">
                  <c:v>69</c:v>
                </c:pt>
                <c:pt idx="33">
                  <c:v>68.900000000000006</c:v>
                </c:pt>
                <c:pt idx="34">
                  <c:v>68.8</c:v>
                </c:pt>
                <c:pt idx="35">
                  <c:v>68.8</c:v>
                </c:pt>
                <c:pt idx="36">
                  <c:v>68.7</c:v>
                </c:pt>
                <c:pt idx="37">
                  <c:v>68.599999999999994</c:v>
                </c:pt>
                <c:pt idx="38">
                  <c:v>68.599999999999994</c:v>
                </c:pt>
                <c:pt idx="39">
                  <c:v>68.599999999999994</c:v>
                </c:pt>
                <c:pt idx="40">
                  <c:v>68.7</c:v>
                </c:pt>
                <c:pt idx="41">
                  <c:v>68.7</c:v>
                </c:pt>
                <c:pt idx="42">
                  <c:v>68.599999999999994</c:v>
                </c:pt>
                <c:pt idx="43">
                  <c:v>68.400000000000006</c:v>
                </c:pt>
                <c:pt idx="44">
                  <c:v>68.3</c:v>
                </c:pt>
                <c:pt idx="45">
                  <c:v>68.3</c:v>
                </c:pt>
                <c:pt idx="46">
                  <c:v>68.3</c:v>
                </c:pt>
                <c:pt idx="47">
                  <c:v>68.3</c:v>
                </c:pt>
                <c:pt idx="48">
                  <c:v>68.400000000000006</c:v>
                </c:pt>
                <c:pt idx="49">
                  <c:v>68.400000000000006</c:v>
                </c:pt>
                <c:pt idx="50">
                  <c:v>68.400000000000006</c:v>
                </c:pt>
                <c:pt idx="51">
                  <c:v>68.400000000000006</c:v>
                </c:pt>
                <c:pt idx="52">
                  <c:v>68.5</c:v>
                </c:pt>
                <c:pt idx="53">
                  <c:v>68.400000000000006</c:v>
                </c:pt>
                <c:pt idx="54">
                  <c:v>68.3</c:v>
                </c:pt>
                <c:pt idx="55">
                  <c:v>68.3</c:v>
                </c:pt>
                <c:pt idx="56">
                  <c:v>68.2</c:v>
                </c:pt>
                <c:pt idx="57">
                  <c:v>68.2</c:v>
                </c:pt>
                <c:pt idx="58">
                  <c:v>68.2</c:v>
                </c:pt>
                <c:pt idx="59">
                  <c:v>68.2</c:v>
                </c:pt>
                <c:pt idx="60">
                  <c:v>68.2</c:v>
                </c:pt>
                <c:pt idx="61">
                  <c:v>68.099999999999994</c:v>
                </c:pt>
                <c:pt idx="62">
                  <c:v>68.099999999999994</c:v>
                </c:pt>
                <c:pt idx="63">
                  <c:v>68</c:v>
                </c:pt>
                <c:pt idx="64">
                  <c:v>67.900000000000006</c:v>
                </c:pt>
                <c:pt idx="65">
                  <c:v>67.900000000000006</c:v>
                </c:pt>
                <c:pt idx="66">
                  <c:v>68.099999999999994</c:v>
                </c:pt>
                <c:pt idx="67">
                  <c:v>68.2</c:v>
                </c:pt>
                <c:pt idx="68">
                  <c:v>68.400000000000006</c:v>
                </c:pt>
                <c:pt idx="69">
                  <c:v>68.3</c:v>
                </c:pt>
                <c:pt idx="70">
                  <c:v>68.2</c:v>
                </c:pt>
                <c:pt idx="71">
                  <c:v>68.2</c:v>
                </c:pt>
                <c:pt idx="72">
                  <c:v>68.3</c:v>
                </c:pt>
                <c:pt idx="73">
                  <c:v>68.400000000000006</c:v>
                </c:pt>
                <c:pt idx="74">
                  <c:v>68.5</c:v>
                </c:pt>
                <c:pt idx="75">
                  <c:v>68.599999999999994</c:v>
                </c:pt>
                <c:pt idx="76">
                  <c:v>68.599999999999994</c:v>
                </c:pt>
                <c:pt idx="77">
                  <c:v>68.599999999999994</c:v>
                </c:pt>
                <c:pt idx="78">
                  <c:v>68.8</c:v>
                </c:pt>
                <c:pt idx="79">
                  <c:v>68.900000000000006</c:v>
                </c:pt>
                <c:pt idx="80">
                  <c:v>68.900000000000006</c:v>
                </c:pt>
                <c:pt idx="81">
                  <c:v>68.900000000000006</c:v>
                </c:pt>
                <c:pt idx="82">
                  <c:v>68.8</c:v>
                </c:pt>
                <c:pt idx="83">
                  <c:v>68.8</c:v>
                </c:pt>
                <c:pt idx="84">
                  <c:v>68.900000000000006</c:v>
                </c:pt>
                <c:pt idx="85">
                  <c:v>69.099999999999994</c:v>
                </c:pt>
                <c:pt idx="86">
                  <c:v>69.2</c:v>
                </c:pt>
                <c:pt idx="87">
                  <c:v>69.3</c:v>
                </c:pt>
                <c:pt idx="88">
                  <c:v>69.3</c:v>
                </c:pt>
                <c:pt idx="89">
                  <c:v>69.400000000000006</c:v>
                </c:pt>
                <c:pt idx="90">
                  <c:v>69.5</c:v>
                </c:pt>
                <c:pt idx="91">
                  <c:v>69.7</c:v>
                </c:pt>
                <c:pt idx="92">
                  <c:v>69.900000000000006</c:v>
                </c:pt>
                <c:pt idx="93">
                  <c:v>70.3</c:v>
                </c:pt>
                <c:pt idx="94">
                  <c:v>70.599999999999994</c:v>
                </c:pt>
                <c:pt idx="95">
                  <c:v>70.8</c:v>
                </c:pt>
                <c:pt idx="96">
                  <c:v>70.900000000000006</c:v>
                </c:pt>
                <c:pt idx="97">
                  <c:v>71</c:v>
                </c:pt>
                <c:pt idx="98">
                  <c:v>71.099999999999994</c:v>
                </c:pt>
                <c:pt idx="99">
                  <c:v>71.3</c:v>
                </c:pt>
                <c:pt idx="100">
                  <c:v>71.599999999999994</c:v>
                </c:pt>
                <c:pt idx="101">
                  <c:v>71.7</c:v>
                </c:pt>
                <c:pt idx="102">
                  <c:v>71.8</c:v>
                </c:pt>
                <c:pt idx="103">
                  <c:v>71.8</c:v>
                </c:pt>
                <c:pt idx="104">
                  <c:v>71.900000000000006</c:v>
                </c:pt>
                <c:pt idx="105">
                  <c:v>72</c:v>
                </c:pt>
                <c:pt idx="106">
                  <c:v>72.2</c:v>
                </c:pt>
                <c:pt idx="107">
                  <c:v>72.400000000000006</c:v>
                </c:pt>
                <c:pt idx="108">
                  <c:v>72.400000000000006</c:v>
                </c:pt>
                <c:pt idx="109">
                  <c:v>72.400000000000006</c:v>
                </c:pt>
                <c:pt idx="110">
                  <c:v>72.400000000000006</c:v>
                </c:pt>
                <c:pt idx="111">
                  <c:v>72.400000000000006</c:v>
                </c:pt>
                <c:pt idx="112">
                  <c:v>72.400000000000006</c:v>
                </c:pt>
                <c:pt idx="113">
                  <c:v>72.400000000000006</c:v>
                </c:pt>
                <c:pt idx="114">
                  <c:v>72.5</c:v>
                </c:pt>
                <c:pt idx="115">
                  <c:v>72.599999999999994</c:v>
                </c:pt>
                <c:pt idx="116">
                  <c:v>72.7</c:v>
                </c:pt>
                <c:pt idx="117">
                  <c:v>72.7</c:v>
                </c:pt>
                <c:pt idx="118">
                  <c:v>72.900000000000006</c:v>
                </c:pt>
                <c:pt idx="119">
                  <c:v>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EBC-4C94-94E3-102231C29C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07609616"/>
        <c:axId val="807613224"/>
      </c:lineChart>
      <c:lineChart>
        <c:grouping val="standard"/>
        <c:varyColors val="0"/>
        <c:ser>
          <c:idx val="1"/>
          <c:order val="1"/>
          <c:tx>
            <c:strRef>
              <c:f>Taul1!$C$1</c:f>
              <c:strCache>
                <c:ptCount val="1"/>
                <c:pt idx="0">
                  <c:v>Unemployment rate, %, trendi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Taul1!$A$2:$A$121</c:f>
              <c:strCache>
                <c:ptCount val="120"/>
                <c:pt idx="0">
                  <c:v>2010M01</c:v>
                </c:pt>
                <c:pt idx="1">
                  <c:v>2010M02</c:v>
                </c:pt>
                <c:pt idx="2">
                  <c:v>2010M03</c:v>
                </c:pt>
                <c:pt idx="3">
                  <c:v>2010M04</c:v>
                </c:pt>
                <c:pt idx="4">
                  <c:v>2010M05</c:v>
                </c:pt>
                <c:pt idx="5">
                  <c:v>2010M06</c:v>
                </c:pt>
                <c:pt idx="6">
                  <c:v>2010M07</c:v>
                </c:pt>
                <c:pt idx="7">
                  <c:v>2010M08</c:v>
                </c:pt>
                <c:pt idx="8">
                  <c:v>2010M09</c:v>
                </c:pt>
                <c:pt idx="9">
                  <c:v>2010M10</c:v>
                </c:pt>
                <c:pt idx="10">
                  <c:v>2010M11</c:v>
                </c:pt>
                <c:pt idx="11">
                  <c:v>2010M12</c:v>
                </c:pt>
                <c:pt idx="12">
                  <c:v>2011M01</c:v>
                </c:pt>
                <c:pt idx="13">
                  <c:v>2011M02</c:v>
                </c:pt>
                <c:pt idx="14">
                  <c:v>2011M03</c:v>
                </c:pt>
                <c:pt idx="15">
                  <c:v>2011M04</c:v>
                </c:pt>
                <c:pt idx="16">
                  <c:v>2011M05</c:v>
                </c:pt>
                <c:pt idx="17">
                  <c:v>2011M06</c:v>
                </c:pt>
                <c:pt idx="18">
                  <c:v>2011M07</c:v>
                </c:pt>
                <c:pt idx="19">
                  <c:v>2011M08</c:v>
                </c:pt>
                <c:pt idx="20">
                  <c:v>2011M09</c:v>
                </c:pt>
                <c:pt idx="21">
                  <c:v>2011M10</c:v>
                </c:pt>
                <c:pt idx="22">
                  <c:v>2011M11</c:v>
                </c:pt>
                <c:pt idx="23">
                  <c:v>2011M12</c:v>
                </c:pt>
                <c:pt idx="24">
                  <c:v>2012M01</c:v>
                </c:pt>
                <c:pt idx="25">
                  <c:v>2012M02</c:v>
                </c:pt>
                <c:pt idx="26">
                  <c:v>2012M03</c:v>
                </c:pt>
                <c:pt idx="27">
                  <c:v>2012M04</c:v>
                </c:pt>
                <c:pt idx="28">
                  <c:v>2012M05</c:v>
                </c:pt>
                <c:pt idx="29">
                  <c:v>2012M06</c:v>
                </c:pt>
                <c:pt idx="30">
                  <c:v>2012M07</c:v>
                </c:pt>
                <c:pt idx="31">
                  <c:v>2012M08</c:v>
                </c:pt>
                <c:pt idx="32">
                  <c:v>2012M09</c:v>
                </c:pt>
                <c:pt idx="33">
                  <c:v>2012M10</c:v>
                </c:pt>
                <c:pt idx="34">
                  <c:v>2012M11</c:v>
                </c:pt>
                <c:pt idx="35">
                  <c:v>2012M12</c:v>
                </c:pt>
                <c:pt idx="36">
                  <c:v>2013M01</c:v>
                </c:pt>
                <c:pt idx="37">
                  <c:v>2013M02</c:v>
                </c:pt>
                <c:pt idx="38">
                  <c:v>2013M03</c:v>
                </c:pt>
                <c:pt idx="39">
                  <c:v>2013M04</c:v>
                </c:pt>
                <c:pt idx="40">
                  <c:v>2013M05</c:v>
                </c:pt>
                <c:pt idx="41">
                  <c:v>2013M06</c:v>
                </c:pt>
                <c:pt idx="42">
                  <c:v>2013M07</c:v>
                </c:pt>
                <c:pt idx="43">
                  <c:v>2013M08</c:v>
                </c:pt>
                <c:pt idx="44">
                  <c:v>2013M09</c:v>
                </c:pt>
                <c:pt idx="45">
                  <c:v>2013M10</c:v>
                </c:pt>
                <c:pt idx="46">
                  <c:v>2013M11</c:v>
                </c:pt>
                <c:pt idx="47">
                  <c:v>2013M12</c:v>
                </c:pt>
                <c:pt idx="48">
                  <c:v>2014M01</c:v>
                </c:pt>
                <c:pt idx="49">
                  <c:v>2014M02</c:v>
                </c:pt>
                <c:pt idx="50">
                  <c:v>2014M03</c:v>
                </c:pt>
                <c:pt idx="51">
                  <c:v>2014M04</c:v>
                </c:pt>
                <c:pt idx="52">
                  <c:v>2014M05</c:v>
                </c:pt>
                <c:pt idx="53">
                  <c:v>2014M06</c:v>
                </c:pt>
                <c:pt idx="54">
                  <c:v>2014M07</c:v>
                </c:pt>
                <c:pt idx="55">
                  <c:v>2014M08</c:v>
                </c:pt>
                <c:pt idx="56">
                  <c:v>2014M09</c:v>
                </c:pt>
                <c:pt idx="57">
                  <c:v>2014M10</c:v>
                </c:pt>
                <c:pt idx="58">
                  <c:v>2014M11</c:v>
                </c:pt>
                <c:pt idx="59">
                  <c:v>2014M12</c:v>
                </c:pt>
                <c:pt idx="60">
                  <c:v>2015M01</c:v>
                </c:pt>
                <c:pt idx="61">
                  <c:v>2015M02</c:v>
                </c:pt>
                <c:pt idx="62">
                  <c:v>2015M03</c:v>
                </c:pt>
                <c:pt idx="63">
                  <c:v>2015M04</c:v>
                </c:pt>
                <c:pt idx="64">
                  <c:v>2015M05</c:v>
                </c:pt>
                <c:pt idx="65">
                  <c:v>2015M06</c:v>
                </c:pt>
                <c:pt idx="66">
                  <c:v>2015M07</c:v>
                </c:pt>
                <c:pt idx="67">
                  <c:v>2015M08</c:v>
                </c:pt>
                <c:pt idx="68">
                  <c:v>2015M09</c:v>
                </c:pt>
                <c:pt idx="69">
                  <c:v>2015M10</c:v>
                </c:pt>
                <c:pt idx="70">
                  <c:v>2015M11</c:v>
                </c:pt>
                <c:pt idx="71">
                  <c:v>2015M12</c:v>
                </c:pt>
                <c:pt idx="72">
                  <c:v>2016M01</c:v>
                </c:pt>
                <c:pt idx="73">
                  <c:v>2016M02</c:v>
                </c:pt>
                <c:pt idx="74">
                  <c:v>2016M03</c:v>
                </c:pt>
                <c:pt idx="75">
                  <c:v>2016M04</c:v>
                </c:pt>
                <c:pt idx="76">
                  <c:v>2016M05</c:v>
                </c:pt>
                <c:pt idx="77">
                  <c:v>2016M06</c:v>
                </c:pt>
                <c:pt idx="78">
                  <c:v>2016M07</c:v>
                </c:pt>
                <c:pt idx="79">
                  <c:v>2016M08</c:v>
                </c:pt>
                <c:pt idx="80">
                  <c:v>2016M09</c:v>
                </c:pt>
                <c:pt idx="81">
                  <c:v>2016M10</c:v>
                </c:pt>
                <c:pt idx="82">
                  <c:v>2016M11</c:v>
                </c:pt>
                <c:pt idx="83">
                  <c:v>2016M12</c:v>
                </c:pt>
                <c:pt idx="84">
                  <c:v>2017M01</c:v>
                </c:pt>
                <c:pt idx="85">
                  <c:v>2017M02</c:v>
                </c:pt>
                <c:pt idx="86">
                  <c:v>2017M03</c:v>
                </c:pt>
                <c:pt idx="87">
                  <c:v>2017M04</c:v>
                </c:pt>
                <c:pt idx="88">
                  <c:v>2017M05</c:v>
                </c:pt>
                <c:pt idx="89">
                  <c:v>2017M06</c:v>
                </c:pt>
                <c:pt idx="90">
                  <c:v>2017M07</c:v>
                </c:pt>
                <c:pt idx="91">
                  <c:v>2017M08</c:v>
                </c:pt>
                <c:pt idx="92">
                  <c:v>2017M09</c:v>
                </c:pt>
                <c:pt idx="93">
                  <c:v>2017M10</c:v>
                </c:pt>
                <c:pt idx="94">
                  <c:v>2017M11</c:v>
                </c:pt>
                <c:pt idx="95">
                  <c:v>2017M12</c:v>
                </c:pt>
                <c:pt idx="96">
                  <c:v>2018M01</c:v>
                </c:pt>
                <c:pt idx="97">
                  <c:v>2018M02</c:v>
                </c:pt>
                <c:pt idx="98">
                  <c:v>2018M03</c:v>
                </c:pt>
                <c:pt idx="99">
                  <c:v>2018M04</c:v>
                </c:pt>
                <c:pt idx="100">
                  <c:v>2018M05</c:v>
                </c:pt>
                <c:pt idx="101">
                  <c:v>2018M06</c:v>
                </c:pt>
                <c:pt idx="102">
                  <c:v>2018M07</c:v>
                </c:pt>
                <c:pt idx="103">
                  <c:v>2018M08</c:v>
                </c:pt>
                <c:pt idx="104">
                  <c:v>2018M09</c:v>
                </c:pt>
                <c:pt idx="105">
                  <c:v>2018M10</c:v>
                </c:pt>
                <c:pt idx="106">
                  <c:v>2018M11</c:v>
                </c:pt>
                <c:pt idx="107">
                  <c:v>2018M12</c:v>
                </c:pt>
                <c:pt idx="108">
                  <c:v>2019M01</c:v>
                </c:pt>
                <c:pt idx="109">
                  <c:v>2019M02</c:v>
                </c:pt>
                <c:pt idx="110">
                  <c:v>2019M03</c:v>
                </c:pt>
                <c:pt idx="111">
                  <c:v>2019M04</c:v>
                </c:pt>
                <c:pt idx="112">
                  <c:v>2019M05</c:v>
                </c:pt>
                <c:pt idx="113">
                  <c:v>2019M06</c:v>
                </c:pt>
                <c:pt idx="114">
                  <c:v>2019M07</c:v>
                </c:pt>
                <c:pt idx="115">
                  <c:v>2019M08</c:v>
                </c:pt>
                <c:pt idx="116">
                  <c:v>2019M09</c:v>
                </c:pt>
                <c:pt idx="117">
                  <c:v>2019M10</c:v>
                </c:pt>
                <c:pt idx="118">
                  <c:v>2019M11</c:v>
                </c:pt>
                <c:pt idx="119">
                  <c:v>2019M12</c:v>
                </c:pt>
              </c:strCache>
            </c:strRef>
          </c:cat>
          <c:val>
            <c:numRef>
              <c:f>Taul1!$C$2:$C$121</c:f>
              <c:numCache>
                <c:formatCode>0.0</c:formatCode>
                <c:ptCount val="120"/>
                <c:pt idx="0">
                  <c:v>8.8000000000000007</c:v>
                </c:pt>
                <c:pt idx="1">
                  <c:v>8.6999999999999993</c:v>
                </c:pt>
                <c:pt idx="2">
                  <c:v>8.6</c:v>
                </c:pt>
                <c:pt idx="3">
                  <c:v>8.5</c:v>
                </c:pt>
                <c:pt idx="4">
                  <c:v>8.5</c:v>
                </c:pt>
                <c:pt idx="5">
                  <c:v>8.4</c:v>
                </c:pt>
                <c:pt idx="6">
                  <c:v>8.4</c:v>
                </c:pt>
                <c:pt idx="7">
                  <c:v>8.3000000000000007</c:v>
                </c:pt>
                <c:pt idx="8">
                  <c:v>8.1999999999999993</c:v>
                </c:pt>
                <c:pt idx="9">
                  <c:v>8.1</c:v>
                </c:pt>
                <c:pt idx="10">
                  <c:v>8.1</c:v>
                </c:pt>
                <c:pt idx="11">
                  <c:v>8.1</c:v>
                </c:pt>
                <c:pt idx="12">
                  <c:v>8</c:v>
                </c:pt>
                <c:pt idx="13">
                  <c:v>8</c:v>
                </c:pt>
                <c:pt idx="14">
                  <c:v>7.9</c:v>
                </c:pt>
                <c:pt idx="15">
                  <c:v>7.9</c:v>
                </c:pt>
                <c:pt idx="16">
                  <c:v>7.8</c:v>
                </c:pt>
                <c:pt idx="17">
                  <c:v>7.8</c:v>
                </c:pt>
                <c:pt idx="18">
                  <c:v>7.7</c:v>
                </c:pt>
                <c:pt idx="19">
                  <c:v>7.7</c:v>
                </c:pt>
                <c:pt idx="20">
                  <c:v>7.6</c:v>
                </c:pt>
                <c:pt idx="21">
                  <c:v>7.6</c:v>
                </c:pt>
                <c:pt idx="22">
                  <c:v>7.6</c:v>
                </c:pt>
                <c:pt idx="23">
                  <c:v>7.6</c:v>
                </c:pt>
                <c:pt idx="24">
                  <c:v>7.5</c:v>
                </c:pt>
                <c:pt idx="25">
                  <c:v>7.5</c:v>
                </c:pt>
                <c:pt idx="26">
                  <c:v>7.6</c:v>
                </c:pt>
                <c:pt idx="27">
                  <c:v>7.6</c:v>
                </c:pt>
                <c:pt idx="28">
                  <c:v>7.6</c:v>
                </c:pt>
                <c:pt idx="29">
                  <c:v>7.7</c:v>
                </c:pt>
                <c:pt idx="30">
                  <c:v>7.8</c:v>
                </c:pt>
                <c:pt idx="31">
                  <c:v>7.8</c:v>
                </c:pt>
                <c:pt idx="32">
                  <c:v>7.9</c:v>
                </c:pt>
                <c:pt idx="33">
                  <c:v>7.9</c:v>
                </c:pt>
                <c:pt idx="34">
                  <c:v>7.9</c:v>
                </c:pt>
                <c:pt idx="35">
                  <c:v>7.9</c:v>
                </c:pt>
                <c:pt idx="36">
                  <c:v>8</c:v>
                </c:pt>
                <c:pt idx="37">
                  <c:v>8.1</c:v>
                </c:pt>
                <c:pt idx="38">
                  <c:v>8.1</c:v>
                </c:pt>
                <c:pt idx="39">
                  <c:v>8.1</c:v>
                </c:pt>
                <c:pt idx="40">
                  <c:v>8.1</c:v>
                </c:pt>
                <c:pt idx="41">
                  <c:v>8.1</c:v>
                </c:pt>
                <c:pt idx="42">
                  <c:v>8.1</c:v>
                </c:pt>
                <c:pt idx="43">
                  <c:v>8.1</c:v>
                </c:pt>
                <c:pt idx="44">
                  <c:v>8.1999999999999993</c:v>
                </c:pt>
                <c:pt idx="45">
                  <c:v>8.3000000000000007</c:v>
                </c:pt>
                <c:pt idx="46">
                  <c:v>8.3000000000000007</c:v>
                </c:pt>
                <c:pt idx="47">
                  <c:v>8.4</c:v>
                </c:pt>
                <c:pt idx="48">
                  <c:v>8.4</c:v>
                </c:pt>
                <c:pt idx="49">
                  <c:v>8.4</c:v>
                </c:pt>
                <c:pt idx="50">
                  <c:v>8.4</c:v>
                </c:pt>
                <c:pt idx="51">
                  <c:v>8.5</c:v>
                </c:pt>
                <c:pt idx="52">
                  <c:v>8.5</c:v>
                </c:pt>
                <c:pt idx="53">
                  <c:v>8.6</c:v>
                </c:pt>
                <c:pt idx="54">
                  <c:v>8.6</c:v>
                </c:pt>
                <c:pt idx="55">
                  <c:v>8.6999999999999993</c:v>
                </c:pt>
                <c:pt idx="56">
                  <c:v>8.8000000000000007</c:v>
                </c:pt>
                <c:pt idx="57">
                  <c:v>8.9</c:v>
                </c:pt>
                <c:pt idx="58">
                  <c:v>9</c:v>
                </c:pt>
                <c:pt idx="59">
                  <c:v>9.1</c:v>
                </c:pt>
                <c:pt idx="60">
                  <c:v>9.1999999999999993</c:v>
                </c:pt>
                <c:pt idx="61">
                  <c:v>9.1999999999999993</c:v>
                </c:pt>
                <c:pt idx="62">
                  <c:v>9.3000000000000007</c:v>
                </c:pt>
                <c:pt idx="63">
                  <c:v>9.4</c:v>
                </c:pt>
                <c:pt idx="64">
                  <c:v>9.4</c:v>
                </c:pt>
                <c:pt idx="65">
                  <c:v>9.5</c:v>
                </c:pt>
                <c:pt idx="66">
                  <c:v>9.4</c:v>
                </c:pt>
                <c:pt idx="67">
                  <c:v>9.4</c:v>
                </c:pt>
                <c:pt idx="68">
                  <c:v>9.4</c:v>
                </c:pt>
                <c:pt idx="69">
                  <c:v>9.3000000000000007</c:v>
                </c:pt>
                <c:pt idx="70">
                  <c:v>9.3000000000000007</c:v>
                </c:pt>
                <c:pt idx="71">
                  <c:v>9.1999999999999993</c:v>
                </c:pt>
                <c:pt idx="72">
                  <c:v>9.1999999999999993</c:v>
                </c:pt>
                <c:pt idx="73">
                  <c:v>9.1</c:v>
                </c:pt>
                <c:pt idx="74">
                  <c:v>9</c:v>
                </c:pt>
                <c:pt idx="75">
                  <c:v>8.9</c:v>
                </c:pt>
                <c:pt idx="76">
                  <c:v>8.9</c:v>
                </c:pt>
                <c:pt idx="77">
                  <c:v>8.8000000000000007</c:v>
                </c:pt>
                <c:pt idx="78">
                  <c:v>8.8000000000000007</c:v>
                </c:pt>
                <c:pt idx="79">
                  <c:v>8.6999999999999993</c:v>
                </c:pt>
                <c:pt idx="80">
                  <c:v>8.6999999999999993</c:v>
                </c:pt>
                <c:pt idx="81">
                  <c:v>8.6999999999999993</c:v>
                </c:pt>
                <c:pt idx="82">
                  <c:v>8.6999999999999993</c:v>
                </c:pt>
                <c:pt idx="83">
                  <c:v>8.6999999999999993</c:v>
                </c:pt>
                <c:pt idx="84">
                  <c:v>8.6999999999999993</c:v>
                </c:pt>
                <c:pt idx="85">
                  <c:v>8.6999999999999993</c:v>
                </c:pt>
                <c:pt idx="86">
                  <c:v>8.8000000000000007</c:v>
                </c:pt>
                <c:pt idx="87">
                  <c:v>8.8000000000000007</c:v>
                </c:pt>
                <c:pt idx="88">
                  <c:v>8.6999999999999993</c:v>
                </c:pt>
                <c:pt idx="89">
                  <c:v>8.6999999999999993</c:v>
                </c:pt>
                <c:pt idx="90">
                  <c:v>8.6</c:v>
                </c:pt>
                <c:pt idx="91">
                  <c:v>8.5</c:v>
                </c:pt>
                <c:pt idx="92">
                  <c:v>8.5</c:v>
                </c:pt>
                <c:pt idx="93">
                  <c:v>8.4</c:v>
                </c:pt>
                <c:pt idx="94">
                  <c:v>8.3000000000000007</c:v>
                </c:pt>
                <c:pt idx="95">
                  <c:v>8.3000000000000007</c:v>
                </c:pt>
                <c:pt idx="96">
                  <c:v>8.1999999999999993</c:v>
                </c:pt>
                <c:pt idx="97">
                  <c:v>8</c:v>
                </c:pt>
                <c:pt idx="98">
                  <c:v>7.8</c:v>
                </c:pt>
                <c:pt idx="99">
                  <c:v>7.6</c:v>
                </c:pt>
                <c:pt idx="100">
                  <c:v>7.5</c:v>
                </c:pt>
                <c:pt idx="101">
                  <c:v>7.3</c:v>
                </c:pt>
                <c:pt idx="102">
                  <c:v>7.3</c:v>
                </c:pt>
                <c:pt idx="103">
                  <c:v>7.2</c:v>
                </c:pt>
                <c:pt idx="104">
                  <c:v>7.1</c:v>
                </c:pt>
                <c:pt idx="105">
                  <c:v>7</c:v>
                </c:pt>
                <c:pt idx="106">
                  <c:v>6.8</c:v>
                </c:pt>
                <c:pt idx="107">
                  <c:v>6.7</c:v>
                </c:pt>
                <c:pt idx="108">
                  <c:v>6.7</c:v>
                </c:pt>
                <c:pt idx="109">
                  <c:v>6.6</c:v>
                </c:pt>
                <c:pt idx="110">
                  <c:v>6.6</c:v>
                </c:pt>
                <c:pt idx="111">
                  <c:v>6.7</c:v>
                </c:pt>
                <c:pt idx="112">
                  <c:v>6.7</c:v>
                </c:pt>
                <c:pt idx="113">
                  <c:v>6.7</c:v>
                </c:pt>
                <c:pt idx="114">
                  <c:v>6.7</c:v>
                </c:pt>
                <c:pt idx="115">
                  <c:v>6.7</c:v>
                </c:pt>
                <c:pt idx="116">
                  <c:v>6.7</c:v>
                </c:pt>
                <c:pt idx="117">
                  <c:v>6.7</c:v>
                </c:pt>
                <c:pt idx="118">
                  <c:v>6.7</c:v>
                </c:pt>
                <c:pt idx="119">
                  <c:v>6.7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EBC-4C94-94E3-102231C29C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02814728"/>
        <c:axId val="602814400"/>
      </c:lineChart>
      <c:catAx>
        <c:axId val="8076096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rgbClr val="000000"/>
              </a:solidFill>
              <a:prstDash val="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rgbClr val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07613224"/>
        <c:crosses val="autoZero"/>
        <c:auto val="1"/>
        <c:lblAlgn val="ctr"/>
        <c:lblOffset val="100"/>
        <c:tickMarkSkip val="12"/>
        <c:noMultiLvlLbl val="0"/>
      </c:catAx>
      <c:valAx>
        <c:axId val="807613224"/>
        <c:scaling>
          <c:orientation val="minMax"/>
          <c:max val="75"/>
          <c:min val="65"/>
        </c:scaling>
        <c:delete val="0"/>
        <c:axPos val="l"/>
        <c:majorGridlines>
          <c:spPr>
            <a:ln w="9525" cap="flat" cmpd="sng" algn="ctr">
              <a:solidFill>
                <a:srgbClr val="000000"/>
              </a:solidFill>
              <a:prstDash val="dash"/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solidFill>
              <a:srgbClr val="00000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07609616"/>
        <c:crosses val="autoZero"/>
        <c:crossBetween val="between"/>
      </c:valAx>
      <c:valAx>
        <c:axId val="602814400"/>
        <c:scaling>
          <c:orientation val="minMax"/>
          <c:max val="11"/>
          <c:min val="6"/>
        </c:scaling>
        <c:delete val="0"/>
        <c:axPos val="r"/>
        <c:numFmt formatCode="0.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02814728"/>
        <c:crosses val="max"/>
        <c:crossBetween val="between"/>
      </c:valAx>
      <c:catAx>
        <c:axId val="6028147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0281440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4719386523903586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Combined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Sheet1!$B$2:$B$50</c:f>
              <c:numCache>
                <c:formatCode>General</c:formatCode>
                <c:ptCount val="49"/>
                <c:pt idx="1">
                  <c:v>68.09</c:v>
                </c:pt>
                <c:pt idx="2">
                  <c:v>63.82</c:v>
                </c:pt>
                <c:pt idx="3">
                  <c:v>59.54</c:v>
                </c:pt>
                <c:pt idx="4">
                  <c:v>56.5</c:v>
                </c:pt>
                <c:pt idx="5">
                  <c:v>53.47</c:v>
                </c:pt>
                <c:pt idx="6">
                  <c:v>49.58</c:v>
                </c:pt>
                <c:pt idx="7">
                  <c:v>45.7</c:v>
                </c:pt>
                <c:pt idx="8">
                  <c:v>47.62</c:v>
                </c:pt>
                <c:pt idx="9">
                  <c:v>49.53</c:v>
                </c:pt>
                <c:pt idx="10">
                  <c:v>50.83</c:v>
                </c:pt>
                <c:pt idx="11">
                  <c:v>52.13</c:v>
                </c:pt>
                <c:pt idx="12">
                  <c:v>75.739999999999995</c:v>
                </c:pt>
                <c:pt idx="13">
                  <c:v>86.77</c:v>
                </c:pt>
                <c:pt idx="14">
                  <c:v>73.319999999999993</c:v>
                </c:pt>
                <c:pt idx="15">
                  <c:v>78.010000000000005</c:v>
                </c:pt>
                <c:pt idx="16">
                  <c:v>98.07</c:v>
                </c:pt>
                <c:pt idx="17">
                  <c:v>99.3</c:v>
                </c:pt>
                <c:pt idx="18">
                  <c:v>111.19</c:v>
                </c:pt>
                <c:pt idx="19">
                  <c:v>72.3</c:v>
                </c:pt>
                <c:pt idx="20">
                  <c:v>82.27</c:v>
                </c:pt>
                <c:pt idx="21">
                  <c:v>92.44</c:v>
                </c:pt>
                <c:pt idx="22">
                  <c:v>82.15</c:v>
                </c:pt>
                <c:pt idx="23">
                  <c:v>77.14</c:v>
                </c:pt>
                <c:pt idx="24">
                  <c:v>97.5</c:v>
                </c:pt>
                <c:pt idx="25">
                  <c:v>99.8</c:v>
                </c:pt>
                <c:pt idx="26">
                  <c:v>95.22</c:v>
                </c:pt>
                <c:pt idx="27">
                  <c:v>72.87</c:v>
                </c:pt>
                <c:pt idx="28">
                  <c:v>118.22</c:v>
                </c:pt>
                <c:pt idx="29">
                  <c:v>101.92</c:v>
                </c:pt>
                <c:pt idx="30">
                  <c:v>114.19</c:v>
                </c:pt>
                <c:pt idx="31">
                  <c:v>82.44</c:v>
                </c:pt>
                <c:pt idx="32">
                  <c:v>102.28</c:v>
                </c:pt>
                <c:pt idx="33">
                  <c:v>112.79</c:v>
                </c:pt>
                <c:pt idx="34">
                  <c:v>110.13</c:v>
                </c:pt>
                <c:pt idx="35">
                  <c:v>115</c:v>
                </c:pt>
                <c:pt idx="36">
                  <c:v>115.12</c:v>
                </c:pt>
                <c:pt idx="37">
                  <c:v>124.02</c:v>
                </c:pt>
                <c:pt idx="38">
                  <c:v>119.01</c:v>
                </c:pt>
                <c:pt idx="39">
                  <c:v>99.04</c:v>
                </c:pt>
                <c:pt idx="40">
                  <c:v>139.43</c:v>
                </c:pt>
                <c:pt idx="41">
                  <c:v>194.44</c:v>
                </c:pt>
                <c:pt idx="42">
                  <c:v>170.71</c:v>
                </c:pt>
                <c:pt idx="43">
                  <c:v>143.94</c:v>
                </c:pt>
                <c:pt idx="44">
                  <c:v>188.49</c:v>
                </c:pt>
                <c:pt idx="45">
                  <c:v>186.61</c:v>
                </c:pt>
                <c:pt idx="46">
                  <c:v>169.95</c:v>
                </c:pt>
                <c:pt idx="47">
                  <c:v>155.57</c:v>
                </c:pt>
                <c:pt idx="48">
                  <c:v>187.95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DF9-4D91-9354-3C5C33728D6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Sheet1!$C$2:$C$50</c:f>
              <c:numCache>
                <c:formatCode>General</c:formatCode>
                <c:ptCount val="49"/>
                <c:pt idx="1">
                  <c:v>16.690000000000001</c:v>
                </c:pt>
                <c:pt idx="2">
                  <c:v>14.07</c:v>
                </c:pt>
                <c:pt idx="3">
                  <c:v>11.46</c:v>
                </c:pt>
                <c:pt idx="4">
                  <c:v>11.05</c:v>
                </c:pt>
                <c:pt idx="5">
                  <c:v>10.64</c:v>
                </c:pt>
                <c:pt idx="6">
                  <c:v>9.86</c:v>
                </c:pt>
                <c:pt idx="7">
                  <c:v>9.09</c:v>
                </c:pt>
                <c:pt idx="8">
                  <c:v>8.99</c:v>
                </c:pt>
                <c:pt idx="9">
                  <c:v>8.8800000000000008</c:v>
                </c:pt>
                <c:pt idx="10">
                  <c:v>9.2799999999999994</c:v>
                </c:pt>
                <c:pt idx="11">
                  <c:v>9.68</c:v>
                </c:pt>
                <c:pt idx="12">
                  <c:v>6.32</c:v>
                </c:pt>
                <c:pt idx="13">
                  <c:v>11.54</c:v>
                </c:pt>
                <c:pt idx="14">
                  <c:v>9.9499999999999993</c:v>
                </c:pt>
                <c:pt idx="15">
                  <c:v>6.95</c:v>
                </c:pt>
                <c:pt idx="16">
                  <c:v>9.39</c:v>
                </c:pt>
                <c:pt idx="17">
                  <c:v>11.75</c:v>
                </c:pt>
                <c:pt idx="18">
                  <c:v>22.35</c:v>
                </c:pt>
                <c:pt idx="19">
                  <c:v>9.32</c:v>
                </c:pt>
                <c:pt idx="20">
                  <c:v>8.36</c:v>
                </c:pt>
                <c:pt idx="21">
                  <c:v>11.2</c:v>
                </c:pt>
                <c:pt idx="22">
                  <c:v>10.85</c:v>
                </c:pt>
                <c:pt idx="23">
                  <c:v>8.41</c:v>
                </c:pt>
                <c:pt idx="24">
                  <c:v>10.91</c:v>
                </c:pt>
                <c:pt idx="25">
                  <c:v>10.57</c:v>
                </c:pt>
                <c:pt idx="26">
                  <c:v>13.67</c:v>
                </c:pt>
                <c:pt idx="27">
                  <c:v>9.15</c:v>
                </c:pt>
                <c:pt idx="28">
                  <c:v>12.76</c:v>
                </c:pt>
                <c:pt idx="29">
                  <c:v>9.1999999999999993</c:v>
                </c:pt>
                <c:pt idx="30">
                  <c:v>12.66</c:v>
                </c:pt>
                <c:pt idx="31">
                  <c:v>6.67</c:v>
                </c:pt>
                <c:pt idx="32">
                  <c:v>10.19</c:v>
                </c:pt>
                <c:pt idx="33">
                  <c:v>12.21</c:v>
                </c:pt>
                <c:pt idx="34">
                  <c:v>9.17</c:v>
                </c:pt>
                <c:pt idx="35">
                  <c:v>29.54</c:v>
                </c:pt>
                <c:pt idx="36">
                  <c:v>11.15</c:v>
                </c:pt>
                <c:pt idx="37">
                  <c:v>12.23</c:v>
                </c:pt>
                <c:pt idx="38">
                  <c:v>6.45</c:v>
                </c:pt>
                <c:pt idx="39">
                  <c:v>5.94</c:v>
                </c:pt>
                <c:pt idx="40">
                  <c:v>6.88</c:v>
                </c:pt>
                <c:pt idx="41">
                  <c:v>12.77</c:v>
                </c:pt>
                <c:pt idx="42">
                  <c:v>7.06</c:v>
                </c:pt>
                <c:pt idx="43">
                  <c:v>12.25</c:v>
                </c:pt>
                <c:pt idx="44">
                  <c:v>13.05</c:v>
                </c:pt>
                <c:pt idx="45">
                  <c:v>12.57</c:v>
                </c:pt>
                <c:pt idx="46">
                  <c:v>10.65</c:v>
                </c:pt>
                <c:pt idx="47">
                  <c:v>15.72</c:v>
                </c:pt>
                <c:pt idx="48">
                  <c:v>13.68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DF9-4D91-9354-3C5C33728D6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Domestic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Sheet1!$D$2:$D$50</c:f>
              <c:numCache>
                <c:formatCode>General</c:formatCode>
                <c:ptCount val="49"/>
                <c:pt idx="1">
                  <c:v>51.4</c:v>
                </c:pt>
                <c:pt idx="2">
                  <c:v>49.74</c:v>
                </c:pt>
                <c:pt idx="3">
                  <c:v>48.09</c:v>
                </c:pt>
                <c:pt idx="4">
                  <c:v>45.46</c:v>
                </c:pt>
                <c:pt idx="5">
                  <c:v>42.83</c:v>
                </c:pt>
                <c:pt idx="6">
                  <c:v>39.72</c:v>
                </c:pt>
                <c:pt idx="7">
                  <c:v>36.61</c:v>
                </c:pt>
                <c:pt idx="8">
                  <c:v>38.630000000000003</c:v>
                </c:pt>
                <c:pt idx="9">
                  <c:v>40.65</c:v>
                </c:pt>
                <c:pt idx="10">
                  <c:v>41.55</c:v>
                </c:pt>
                <c:pt idx="11">
                  <c:v>42.46</c:v>
                </c:pt>
                <c:pt idx="12">
                  <c:v>69.42</c:v>
                </c:pt>
                <c:pt idx="13">
                  <c:v>75.23</c:v>
                </c:pt>
                <c:pt idx="14">
                  <c:v>63.37</c:v>
                </c:pt>
                <c:pt idx="15">
                  <c:v>71.05</c:v>
                </c:pt>
                <c:pt idx="16">
                  <c:v>88.68</c:v>
                </c:pt>
                <c:pt idx="17">
                  <c:v>87.55</c:v>
                </c:pt>
                <c:pt idx="18">
                  <c:v>88.84</c:v>
                </c:pt>
                <c:pt idx="19">
                  <c:v>62.98</c:v>
                </c:pt>
                <c:pt idx="20">
                  <c:v>73.91</c:v>
                </c:pt>
                <c:pt idx="21">
                  <c:v>81.239999999999995</c:v>
                </c:pt>
                <c:pt idx="22">
                  <c:v>71.290000000000006</c:v>
                </c:pt>
                <c:pt idx="23">
                  <c:v>68.73</c:v>
                </c:pt>
                <c:pt idx="24">
                  <c:v>86.59</c:v>
                </c:pt>
                <c:pt idx="25">
                  <c:v>89.23</c:v>
                </c:pt>
                <c:pt idx="26">
                  <c:v>81.56</c:v>
                </c:pt>
                <c:pt idx="27">
                  <c:v>63.72</c:v>
                </c:pt>
                <c:pt idx="28">
                  <c:v>105.46</c:v>
                </c:pt>
                <c:pt idx="29">
                  <c:v>92.72</c:v>
                </c:pt>
                <c:pt idx="30">
                  <c:v>101.54</c:v>
                </c:pt>
                <c:pt idx="31">
                  <c:v>75.77</c:v>
                </c:pt>
                <c:pt idx="32">
                  <c:v>92.09</c:v>
                </c:pt>
                <c:pt idx="33">
                  <c:v>100.58</c:v>
                </c:pt>
                <c:pt idx="34">
                  <c:v>100.96</c:v>
                </c:pt>
                <c:pt idx="35">
                  <c:v>85.46</c:v>
                </c:pt>
                <c:pt idx="36">
                  <c:v>103.97</c:v>
                </c:pt>
                <c:pt idx="37">
                  <c:v>111.79</c:v>
                </c:pt>
                <c:pt idx="38">
                  <c:v>112.56</c:v>
                </c:pt>
                <c:pt idx="39">
                  <c:v>93.1</c:v>
                </c:pt>
                <c:pt idx="40">
                  <c:v>132.55000000000001</c:v>
                </c:pt>
                <c:pt idx="41">
                  <c:v>181.67</c:v>
                </c:pt>
                <c:pt idx="42">
                  <c:v>163.65</c:v>
                </c:pt>
                <c:pt idx="43">
                  <c:v>131.69</c:v>
                </c:pt>
                <c:pt idx="44">
                  <c:v>175.45</c:v>
                </c:pt>
                <c:pt idx="45">
                  <c:v>174.04</c:v>
                </c:pt>
                <c:pt idx="46">
                  <c:v>159.30000000000001</c:v>
                </c:pt>
                <c:pt idx="47">
                  <c:v>139.85</c:v>
                </c:pt>
                <c:pt idx="48">
                  <c:v>174.27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DF9-4D91-9354-3C5C33728D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4855008"/>
        <c:axId val="374855400"/>
      </c:lineChart>
      <c:catAx>
        <c:axId val="374855008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4855400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74855400"/>
        <c:scaling>
          <c:orientation val="minMax"/>
          <c:max val="22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4855008"/>
        <c:crosses val="autoZero"/>
        <c:crossBetween val="midCat"/>
        <c:majorUnit val="2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3403364695204085"/>
          <c:y val="0.19757124334097242"/>
          <c:w val="0.16596635304795915"/>
          <c:h val="0.54562560927119919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03566693777357E-2"/>
          <c:y val="2.9418823439059976E-2"/>
          <c:w val="0.77210757281900488"/>
          <c:h val="0.88516485812511014"/>
        </c:manualLayout>
      </c:layout>
      <c:areaChart>
        <c:grouping val="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Domestic</c:v>
                </c:pt>
              </c:strCache>
            </c:strRef>
          </c:tx>
          <c:spPr>
            <a:solidFill>
              <a:schemeClr val="accent2"/>
            </a:solidFill>
            <a:ln w="11167">
              <a:solidFill>
                <a:schemeClr val="accent2"/>
              </a:solidFill>
              <a:prstDash val="solid"/>
            </a:ln>
          </c:spPr>
          <c:cat>
            <c:strRef>
              <c:f>Sheet1!$A$2:$A$50</c:f>
              <c:strCache>
                <c:ptCount val="46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Sheet1!$B$2:$B$50</c:f>
              <c:numCache>
                <c:formatCode>General</c:formatCode>
                <c:ptCount val="49"/>
                <c:pt idx="0">
                  <c:v>145.5</c:v>
                </c:pt>
                <c:pt idx="1">
                  <c:v>151.5</c:v>
                </c:pt>
                <c:pt idx="2">
                  <c:v>154.1</c:v>
                </c:pt>
                <c:pt idx="3">
                  <c:v>156.69999999999999</c:v>
                </c:pt>
                <c:pt idx="4">
                  <c:v>147.1</c:v>
                </c:pt>
                <c:pt idx="5">
                  <c:v>137.6</c:v>
                </c:pt>
                <c:pt idx="6">
                  <c:v>137.19999999999999</c:v>
                </c:pt>
                <c:pt idx="7">
                  <c:v>136.80000000000001</c:v>
                </c:pt>
                <c:pt idx="8">
                  <c:v>136.19999999999999</c:v>
                </c:pt>
                <c:pt idx="9">
                  <c:v>135.5</c:v>
                </c:pt>
                <c:pt idx="10">
                  <c:v>135.30000000000001</c:v>
                </c:pt>
                <c:pt idx="11">
                  <c:v>135.1</c:v>
                </c:pt>
                <c:pt idx="12">
                  <c:v>150.1</c:v>
                </c:pt>
                <c:pt idx="13">
                  <c:v>165.1</c:v>
                </c:pt>
                <c:pt idx="14">
                  <c:v>172.5</c:v>
                </c:pt>
                <c:pt idx="15">
                  <c:v>179.6</c:v>
                </c:pt>
                <c:pt idx="16">
                  <c:v>170.4</c:v>
                </c:pt>
                <c:pt idx="17">
                  <c:v>182.8</c:v>
                </c:pt>
                <c:pt idx="18">
                  <c:v>213.9</c:v>
                </c:pt>
                <c:pt idx="19">
                  <c:v>178.8</c:v>
                </c:pt>
                <c:pt idx="20">
                  <c:v>177.9</c:v>
                </c:pt>
                <c:pt idx="21">
                  <c:v>206</c:v>
                </c:pt>
                <c:pt idx="22">
                  <c:v>223.9</c:v>
                </c:pt>
                <c:pt idx="23">
                  <c:v>217.5</c:v>
                </c:pt>
                <c:pt idx="24">
                  <c:v>221.4</c:v>
                </c:pt>
                <c:pt idx="25">
                  <c:v>241.3</c:v>
                </c:pt>
                <c:pt idx="26">
                  <c:v>256.8</c:v>
                </c:pt>
                <c:pt idx="27">
                  <c:v>247.2</c:v>
                </c:pt>
                <c:pt idx="28">
                  <c:v>267.3</c:v>
                </c:pt>
                <c:pt idx="29">
                  <c:v>277</c:v>
                </c:pt>
                <c:pt idx="30">
                  <c:v>303.89999999999998</c:v>
                </c:pt>
                <c:pt idx="31">
                  <c:v>311.5</c:v>
                </c:pt>
                <c:pt idx="32">
                  <c:v>324.89999999999998</c:v>
                </c:pt>
                <c:pt idx="33">
                  <c:v>344.3</c:v>
                </c:pt>
                <c:pt idx="34">
                  <c:v>338.8</c:v>
                </c:pt>
                <c:pt idx="35">
                  <c:v>335.6</c:v>
                </c:pt>
                <c:pt idx="36">
                  <c:v>338.4</c:v>
                </c:pt>
                <c:pt idx="37">
                  <c:v>346.7</c:v>
                </c:pt>
                <c:pt idx="38">
                  <c:v>351.9</c:v>
                </c:pt>
                <c:pt idx="39">
                  <c:v>356.4</c:v>
                </c:pt>
                <c:pt idx="40">
                  <c:v>401.5</c:v>
                </c:pt>
                <c:pt idx="41">
                  <c:v>485.6</c:v>
                </c:pt>
                <c:pt idx="42">
                  <c:v>469.3</c:v>
                </c:pt>
                <c:pt idx="43">
                  <c:v>538.20000000000005</c:v>
                </c:pt>
                <c:pt idx="44">
                  <c:v>521.1</c:v>
                </c:pt>
                <c:pt idx="45">
                  <c:v>542.70000000000005</c:v>
                </c:pt>
                <c:pt idx="46">
                  <c:v>507.8</c:v>
                </c:pt>
                <c:pt idx="47">
                  <c:v>499.4</c:v>
                </c:pt>
                <c:pt idx="48">
                  <c:v>509.6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42-468F-9483-51375BDE5FDB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25400">
              <a:noFill/>
            </a:ln>
          </c:spPr>
          <c:cat>
            <c:strRef>
              <c:f>Sheet1!$A$2:$A$50</c:f>
              <c:strCache>
                <c:ptCount val="46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Sheet1!$C$2:$C$50</c:f>
              <c:numCache>
                <c:formatCode>0.0</c:formatCode>
                <c:ptCount val="49"/>
                <c:pt idx="0">
                  <c:v>147</c:v>
                </c:pt>
                <c:pt idx="1">
                  <c:v>148.80000000000001</c:v>
                </c:pt>
                <c:pt idx="2">
                  <c:v>138.4</c:v>
                </c:pt>
                <c:pt idx="3">
                  <c:v>128</c:v>
                </c:pt>
                <c:pt idx="4">
                  <c:v>105</c:v>
                </c:pt>
                <c:pt idx="5">
                  <c:v>82.1</c:v>
                </c:pt>
                <c:pt idx="6">
                  <c:v>76</c:v>
                </c:pt>
                <c:pt idx="7">
                  <c:v>69.900000000000006</c:v>
                </c:pt>
                <c:pt idx="8">
                  <c:v>64.3</c:v>
                </c:pt>
                <c:pt idx="9">
                  <c:v>58.7</c:v>
                </c:pt>
                <c:pt idx="10">
                  <c:v>63.9</c:v>
                </c:pt>
                <c:pt idx="11">
                  <c:v>69.099999999999994</c:v>
                </c:pt>
                <c:pt idx="12">
                  <c:v>60.6</c:v>
                </c:pt>
                <c:pt idx="13">
                  <c:v>63.7</c:v>
                </c:pt>
                <c:pt idx="14">
                  <c:v>62.4</c:v>
                </c:pt>
                <c:pt idx="15">
                  <c:v>56.5</c:v>
                </c:pt>
                <c:pt idx="16">
                  <c:v>51.7</c:v>
                </c:pt>
                <c:pt idx="17">
                  <c:v>53.2</c:v>
                </c:pt>
                <c:pt idx="18">
                  <c:v>60.2</c:v>
                </c:pt>
                <c:pt idx="19">
                  <c:v>48.6</c:v>
                </c:pt>
                <c:pt idx="20">
                  <c:v>44.3</c:v>
                </c:pt>
                <c:pt idx="21">
                  <c:v>48.2</c:v>
                </c:pt>
                <c:pt idx="22">
                  <c:v>53.9</c:v>
                </c:pt>
                <c:pt idx="23">
                  <c:v>46.5</c:v>
                </c:pt>
                <c:pt idx="24">
                  <c:v>49.3</c:v>
                </c:pt>
                <c:pt idx="25">
                  <c:v>49.8</c:v>
                </c:pt>
                <c:pt idx="26">
                  <c:v>52</c:v>
                </c:pt>
                <c:pt idx="27">
                  <c:v>50.7</c:v>
                </c:pt>
                <c:pt idx="28">
                  <c:v>52.1</c:v>
                </c:pt>
                <c:pt idx="29">
                  <c:v>47.4</c:v>
                </c:pt>
                <c:pt idx="30">
                  <c:v>47.1</c:v>
                </c:pt>
                <c:pt idx="31">
                  <c:v>46.2</c:v>
                </c:pt>
                <c:pt idx="32">
                  <c:v>42.1</c:v>
                </c:pt>
                <c:pt idx="33">
                  <c:v>46.3</c:v>
                </c:pt>
                <c:pt idx="34">
                  <c:v>44.8</c:v>
                </c:pt>
                <c:pt idx="35">
                  <c:v>71.099999999999994</c:v>
                </c:pt>
                <c:pt idx="36">
                  <c:v>70.3</c:v>
                </c:pt>
                <c:pt idx="37">
                  <c:v>78.400000000000006</c:v>
                </c:pt>
                <c:pt idx="38" formatCode="General">
                  <c:v>79.400000000000006</c:v>
                </c:pt>
                <c:pt idx="39" formatCode="General">
                  <c:v>75.400000000000006</c:v>
                </c:pt>
                <c:pt idx="40" formatCode="General">
                  <c:v>69.099999999999994</c:v>
                </c:pt>
                <c:pt idx="41" formatCode="General">
                  <c:v>68.3</c:v>
                </c:pt>
                <c:pt idx="42" formatCode="General">
                  <c:v>60.7</c:v>
                </c:pt>
                <c:pt idx="43" formatCode="General">
                  <c:v>67.400000000000006</c:v>
                </c:pt>
                <c:pt idx="44" formatCode="General">
                  <c:v>59.2</c:v>
                </c:pt>
                <c:pt idx="45" formatCode="General">
                  <c:v>54</c:v>
                </c:pt>
                <c:pt idx="46" formatCode="General">
                  <c:v>49</c:v>
                </c:pt>
                <c:pt idx="47" formatCode="General">
                  <c:v>52.8</c:v>
                </c:pt>
                <c:pt idx="48" formatCode="General">
                  <c:v>48.4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42-468F-9483-51375BDE5F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4518216"/>
        <c:axId val="374518608"/>
      </c:areaChart>
      <c:catAx>
        <c:axId val="37451821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45186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4518608"/>
        <c:scaling>
          <c:orientation val="minMax"/>
          <c:max val="70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4518216"/>
        <c:crosses val="autoZero"/>
        <c:crossBetween val="midCat"/>
        <c:majorUnit val="1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5317662760940349"/>
          <c:y val="0.2495533379956586"/>
          <c:w val="0.13481828392336315"/>
          <c:h val="0.41119420154851705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rgbClr val="003366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4719386523903586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2004,IV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Sheet1!$B$2:$B$50</c:f>
              <c:numCache>
                <c:formatCode>General</c:formatCode>
                <c:ptCount val="49"/>
                <c:pt idx="1">
                  <c:v>312.47000000000003</c:v>
                </c:pt>
                <c:pt idx="2">
                  <c:v>362.63</c:v>
                </c:pt>
                <c:pt idx="3">
                  <c:v>187.74</c:v>
                </c:pt>
                <c:pt idx="4">
                  <c:v>302.64</c:v>
                </c:pt>
                <c:pt idx="5">
                  <c:v>263.14999999999998</c:v>
                </c:pt>
                <c:pt idx="6">
                  <c:v>307.01</c:v>
                </c:pt>
                <c:pt idx="7">
                  <c:v>276.66000000000003</c:v>
                </c:pt>
                <c:pt idx="8">
                  <c:v>366.8</c:v>
                </c:pt>
                <c:pt idx="9">
                  <c:v>288.45999999999998</c:v>
                </c:pt>
                <c:pt idx="10">
                  <c:v>213.38</c:v>
                </c:pt>
                <c:pt idx="11">
                  <c:v>220.72</c:v>
                </c:pt>
                <c:pt idx="12">
                  <c:v>362.48</c:v>
                </c:pt>
                <c:pt idx="13">
                  <c:v>455.09</c:v>
                </c:pt>
                <c:pt idx="14">
                  <c:v>255.67</c:v>
                </c:pt>
                <c:pt idx="15">
                  <c:v>229.95</c:v>
                </c:pt>
                <c:pt idx="16">
                  <c:v>337.88</c:v>
                </c:pt>
                <c:pt idx="17">
                  <c:v>406.68</c:v>
                </c:pt>
                <c:pt idx="18">
                  <c:v>378.1</c:v>
                </c:pt>
                <c:pt idx="19">
                  <c:v>258.67</c:v>
                </c:pt>
                <c:pt idx="20">
                  <c:v>328.38</c:v>
                </c:pt>
                <c:pt idx="21">
                  <c:v>500.7</c:v>
                </c:pt>
                <c:pt idx="22">
                  <c:v>423.07</c:v>
                </c:pt>
                <c:pt idx="23">
                  <c:v>343.26</c:v>
                </c:pt>
                <c:pt idx="24">
                  <c:v>439.61</c:v>
                </c:pt>
                <c:pt idx="25">
                  <c:v>475.08</c:v>
                </c:pt>
                <c:pt idx="26">
                  <c:v>360.49</c:v>
                </c:pt>
                <c:pt idx="27">
                  <c:v>409.34</c:v>
                </c:pt>
                <c:pt idx="28">
                  <c:v>435.21</c:v>
                </c:pt>
                <c:pt idx="29">
                  <c:v>399.11</c:v>
                </c:pt>
                <c:pt idx="30">
                  <c:v>412.71</c:v>
                </c:pt>
                <c:pt idx="31">
                  <c:v>408.88</c:v>
                </c:pt>
                <c:pt idx="32">
                  <c:v>482.1</c:v>
                </c:pt>
                <c:pt idx="33">
                  <c:v>332.41</c:v>
                </c:pt>
                <c:pt idx="34">
                  <c:v>326.89999999999998</c:v>
                </c:pt>
                <c:pt idx="35">
                  <c:v>315.47000000000003</c:v>
                </c:pt>
                <c:pt idx="36">
                  <c:v>478.58</c:v>
                </c:pt>
                <c:pt idx="37">
                  <c:v>376.35</c:v>
                </c:pt>
                <c:pt idx="38">
                  <c:v>326.35000000000002</c:v>
                </c:pt>
                <c:pt idx="39">
                  <c:v>284.10000000000002</c:v>
                </c:pt>
                <c:pt idx="40">
                  <c:v>402.39</c:v>
                </c:pt>
                <c:pt idx="41">
                  <c:v>662.73</c:v>
                </c:pt>
                <c:pt idx="42">
                  <c:v>490.65</c:v>
                </c:pt>
                <c:pt idx="43">
                  <c:v>389.63</c:v>
                </c:pt>
                <c:pt idx="44">
                  <c:v>512.22</c:v>
                </c:pt>
                <c:pt idx="45">
                  <c:v>588.61</c:v>
                </c:pt>
                <c:pt idx="46">
                  <c:v>615.51</c:v>
                </c:pt>
                <c:pt idx="47">
                  <c:v>389.27</c:v>
                </c:pt>
                <c:pt idx="48">
                  <c:v>506.78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2E2-4320-B377-E5F7CCFCF0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6821656"/>
        <c:axId val="376822048"/>
      </c:lineChart>
      <c:catAx>
        <c:axId val="37682165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6822048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76822048"/>
        <c:scaling>
          <c:orientation val="minMax"/>
          <c:max val="8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6821656"/>
        <c:crosses val="autoZero"/>
        <c:crossBetween val="midCat"/>
        <c:majorUnit val="100"/>
      </c:valAx>
      <c:spPr>
        <a:noFill/>
        <a:ln w="11372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03566693777357E-2"/>
          <c:y val="2.9418823439059976E-2"/>
          <c:w val="0.7872418898829473"/>
          <c:h val="0.88516485812511014"/>
        </c:manualLayout>
      </c:layout>
      <c:areaChart>
        <c:grouping val="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Sheet1!$A$2:$A$50</c:f>
              <c:strCache>
                <c:ptCount val="46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Sheet1!$B$2:$B$50</c:f>
              <c:numCache>
                <c:formatCode>General</c:formatCode>
                <c:ptCount val="49"/>
                <c:pt idx="0">
                  <c:v>916.3</c:v>
                </c:pt>
                <c:pt idx="1">
                  <c:v>994</c:v>
                </c:pt>
                <c:pt idx="2">
                  <c:v>1114</c:v>
                </c:pt>
                <c:pt idx="3">
                  <c:v>1042.7</c:v>
                </c:pt>
                <c:pt idx="4">
                  <c:v>1038.2</c:v>
                </c:pt>
                <c:pt idx="5">
                  <c:v>1020.4</c:v>
                </c:pt>
                <c:pt idx="6">
                  <c:v>1062.0999999999999</c:v>
                </c:pt>
                <c:pt idx="7">
                  <c:v>1111.5</c:v>
                </c:pt>
                <c:pt idx="8">
                  <c:v>1208.0999999999999</c:v>
                </c:pt>
                <c:pt idx="9">
                  <c:v>1206.2</c:v>
                </c:pt>
                <c:pt idx="10">
                  <c:v>1084.4000000000001</c:v>
                </c:pt>
                <c:pt idx="11">
                  <c:v>1071.5</c:v>
                </c:pt>
                <c:pt idx="12">
                  <c:v>1138.2</c:v>
                </c:pt>
                <c:pt idx="13">
                  <c:v>1382.8</c:v>
                </c:pt>
                <c:pt idx="14">
                  <c:v>1337.2</c:v>
                </c:pt>
                <c:pt idx="15">
                  <c:v>1299</c:v>
                </c:pt>
                <c:pt idx="16">
                  <c:v>1332.3</c:v>
                </c:pt>
                <c:pt idx="17">
                  <c:v>1468.1</c:v>
                </c:pt>
                <c:pt idx="18">
                  <c:v>1586.2</c:v>
                </c:pt>
                <c:pt idx="19">
                  <c:v>1532</c:v>
                </c:pt>
                <c:pt idx="20">
                  <c:v>1459.1</c:v>
                </c:pt>
                <c:pt idx="21">
                  <c:v>1478</c:v>
                </c:pt>
                <c:pt idx="22">
                  <c:v>1520.6</c:v>
                </c:pt>
                <c:pt idx="23">
                  <c:v>1491.3</c:v>
                </c:pt>
                <c:pt idx="24">
                  <c:v>1454.9</c:v>
                </c:pt>
                <c:pt idx="25">
                  <c:v>1555.2</c:v>
                </c:pt>
                <c:pt idx="26">
                  <c:v>1532.1</c:v>
                </c:pt>
                <c:pt idx="27">
                  <c:v>1610.8</c:v>
                </c:pt>
                <c:pt idx="28">
                  <c:v>1654.5</c:v>
                </c:pt>
                <c:pt idx="29">
                  <c:v>1657</c:v>
                </c:pt>
                <c:pt idx="30">
                  <c:v>1596</c:v>
                </c:pt>
                <c:pt idx="31">
                  <c:v>1719.9</c:v>
                </c:pt>
                <c:pt idx="32">
                  <c:v>1806.8</c:v>
                </c:pt>
                <c:pt idx="33">
                  <c:v>1696.5</c:v>
                </c:pt>
                <c:pt idx="34">
                  <c:v>1621.3</c:v>
                </c:pt>
                <c:pt idx="35">
                  <c:v>1618.8</c:v>
                </c:pt>
                <c:pt idx="36">
                  <c:v>1696.1</c:v>
                </c:pt>
                <c:pt idx="37">
                  <c:v>1684.4</c:v>
                </c:pt>
                <c:pt idx="38">
                  <c:v>1599.5</c:v>
                </c:pt>
                <c:pt idx="39">
                  <c:v>1536.5</c:v>
                </c:pt>
                <c:pt idx="40">
                  <c:v>1498.8</c:v>
                </c:pt>
                <c:pt idx="41">
                  <c:v>1753.5</c:v>
                </c:pt>
                <c:pt idx="42">
                  <c:v>1634.1</c:v>
                </c:pt>
                <c:pt idx="43">
                  <c:v>1544.3</c:v>
                </c:pt>
                <c:pt idx="44">
                  <c:v>1617.4</c:v>
                </c:pt>
                <c:pt idx="45">
                  <c:v>1701.5</c:v>
                </c:pt>
                <c:pt idx="46">
                  <c:v>1760.9</c:v>
                </c:pt>
                <c:pt idx="47">
                  <c:v>1616.6</c:v>
                </c:pt>
                <c:pt idx="48">
                  <c:v>1638.5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5A-4FEE-875E-9432EA522F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6832240"/>
        <c:axId val="376832632"/>
      </c:areaChart>
      <c:catAx>
        <c:axId val="376832240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6832632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6832632"/>
        <c:scaling>
          <c:orientation val="minMax"/>
          <c:max val="2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6832240"/>
        <c:crosses val="autoZero"/>
        <c:crossBetween val="midCat"/>
        <c:majorUnit val="200"/>
      </c:valAx>
      <c:spPr>
        <a:noFill/>
        <a:ln w="11167">
          <a:solidFill>
            <a:schemeClr val="tx1"/>
          </a:solidFill>
          <a:prstDash val="solid"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4719386523903586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Combined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Sheet1!$B$2:$B$50</c:f>
              <c:numCache>
                <c:formatCode>General</c:formatCode>
                <c:ptCount val="49"/>
                <c:pt idx="1">
                  <c:v>10218.32</c:v>
                </c:pt>
                <c:pt idx="2">
                  <c:v>9656.8700000000008</c:v>
                </c:pt>
                <c:pt idx="3">
                  <c:v>10258.950000000001</c:v>
                </c:pt>
                <c:pt idx="4">
                  <c:v>8786.57</c:v>
                </c:pt>
                <c:pt idx="5">
                  <c:v>5776.27</c:v>
                </c:pt>
                <c:pt idx="6">
                  <c:v>5957.94</c:v>
                </c:pt>
                <c:pt idx="7">
                  <c:v>6162.46</c:v>
                </c:pt>
                <c:pt idx="8">
                  <c:v>7136.4</c:v>
                </c:pt>
                <c:pt idx="9">
                  <c:v>6475.03</c:v>
                </c:pt>
                <c:pt idx="10">
                  <c:v>6628.62</c:v>
                </c:pt>
                <c:pt idx="11">
                  <c:v>6564.95</c:v>
                </c:pt>
                <c:pt idx="12">
                  <c:v>8584.9</c:v>
                </c:pt>
                <c:pt idx="13">
                  <c:v>7673.06</c:v>
                </c:pt>
                <c:pt idx="14">
                  <c:v>7876.14</c:v>
                </c:pt>
                <c:pt idx="15">
                  <c:v>7028.61</c:v>
                </c:pt>
                <c:pt idx="16">
                  <c:v>8788.2800000000007</c:v>
                </c:pt>
                <c:pt idx="17">
                  <c:v>7516.85</c:v>
                </c:pt>
                <c:pt idx="18">
                  <c:v>7859.98</c:v>
                </c:pt>
                <c:pt idx="19">
                  <c:v>6982.04</c:v>
                </c:pt>
                <c:pt idx="20">
                  <c:v>8212.33</c:v>
                </c:pt>
                <c:pt idx="21">
                  <c:v>6397.3</c:v>
                </c:pt>
                <c:pt idx="22">
                  <c:v>6764.77</c:v>
                </c:pt>
                <c:pt idx="23">
                  <c:v>6192.83</c:v>
                </c:pt>
                <c:pt idx="24">
                  <c:v>6959.81</c:v>
                </c:pt>
                <c:pt idx="25">
                  <c:v>6815.67</c:v>
                </c:pt>
                <c:pt idx="26">
                  <c:v>6977.36</c:v>
                </c:pt>
                <c:pt idx="27">
                  <c:v>8230.83</c:v>
                </c:pt>
                <c:pt idx="28">
                  <c:v>7181.29</c:v>
                </c:pt>
                <c:pt idx="29">
                  <c:v>6186.3</c:v>
                </c:pt>
                <c:pt idx="30">
                  <c:v>7972.85</c:v>
                </c:pt>
                <c:pt idx="31">
                  <c:v>6564.92</c:v>
                </c:pt>
                <c:pt idx="32">
                  <c:v>7364.57</c:v>
                </c:pt>
                <c:pt idx="33">
                  <c:v>6185.74</c:v>
                </c:pt>
                <c:pt idx="34">
                  <c:v>5888.62</c:v>
                </c:pt>
                <c:pt idx="35">
                  <c:v>5910.69</c:v>
                </c:pt>
                <c:pt idx="36">
                  <c:v>7274.01</c:v>
                </c:pt>
                <c:pt idx="37">
                  <c:v>6941.07</c:v>
                </c:pt>
                <c:pt idx="38">
                  <c:v>8933.59</c:v>
                </c:pt>
                <c:pt idx="39">
                  <c:v>6640.31</c:v>
                </c:pt>
                <c:pt idx="40">
                  <c:v>10384.209999999999</c:v>
                </c:pt>
                <c:pt idx="41">
                  <c:v>8158.97</c:v>
                </c:pt>
                <c:pt idx="42">
                  <c:v>8036.65</c:v>
                </c:pt>
                <c:pt idx="43">
                  <c:v>8185.55</c:v>
                </c:pt>
                <c:pt idx="44">
                  <c:v>9241.9599999999991</c:v>
                </c:pt>
                <c:pt idx="45">
                  <c:v>9250.48</c:v>
                </c:pt>
                <c:pt idx="46">
                  <c:v>8834.1299999999992</c:v>
                </c:pt>
                <c:pt idx="47">
                  <c:v>9397.64</c:v>
                </c:pt>
                <c:pt idx="48">
                  <c:v>10849.42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39-479B-85F0-B6B7B0DB06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Sheet1!$C$2:$C$50</c:f>
              <c:numCache>
                <c:formatCode>General</c:formatCode>
                <c:ptCount val="49"/>
                <c:pt idx="1">
                  <c:v>8667.01</c:v>
                </c:pt>
                <c:pt idx="2">
                  <c:v>7901.86</c:v>
                </c:pt>
                <c:pt idx="3">
                  <c:v>8805.25</c:v>
                </c:pt>
                <c:pt idx="4">
                  <c:v>7344.38</c:v>
                </c:pt>
                <c:pt idx="5">
                  <c:v>4740.87</c:v>
                </c:pt>
                <c:pt idx="6">
                  <c:v>4759.29</c:v>
                </c:pt>
                <c:pt idx="7">
                  <c:v>5042.0600000000004</c:v>
                </c:pt>
                <c:pt idx="8">
                  <c:v>5766.94</c:v>
                </c:pt>
                <c:pt idx="9">
                  <c:v>5065.83</c:v>
                </c:pt>
                <c:pt idx="10">
                  <c:v>5422.07</c:v>
                </c:pt>
                <c:pt idx="11">
                  <c:v>5322.58</c:v>
                </c:pt>
                <c:pt idx="12">
                  <c:v>6673.19</c:v>
                </c:pt>
                <c:pt idx="13">
                  <c:v>5709.51</c:v>
                </c:pt>
                <c:pt idx="14">
                  <c:v>6372.8</c:v>
                </c:pt>
                <c:pt idx="15">
                  <c:v>5554</c:v>
                </c:pt>
                <c:pt idx="16">
                  <c:v>6965.12</c:v>
                </c:pt>
                <c:pt idx="17">
                  <c:v>5889.84</c:v>
                </c:pt>
                <c:pt idx="18">
                  <c:v>6338.57</c:v>
                </c:pt>
                <c:pt idx="19">
                  <c:v>5837.17</c:v>
                </c:pt>
                <c:pt idx="20">
                  <c:v>6846.48</c:v>
                </c:pt>
                <c:pt idx="21">
                  <c:v>4983.1899999999996</c:v>
                </c:pt>
                <c:pt idx="22">
                  <c:v>5330.07</c:v>
                </c:pt>
                <c:pt idx="23">
                  <c:v>5036.5</c:v>
                </c:pt>
                <c:pt idx="24">
                  <c:v>5669.19</c:v>
                </c:pt>
                <c:pt idx="25">
                  <c:v>5192.04</c:v>
                </c:pt>
                <c:pt idx="26">
                  <c:v>5408.13</c:v>
                </c:pt>
                <c:pt idx="27">
                  <c:v>6414.18</c:v>
                </c:pt>
                <c:pt idx="28">
                  <c:v>5658.24</c:v>
                </c:pt>
                <c:pt idx="29">
                  <c:v>4610.68</c:v>
                </c:pt>
                <c:pt idx="30">
                  <c:v>6202.37</c:v>
                </c:pt>
                <c:pt idx="31">
                  <c:v>5263.1</c:v>
                </c:pt>
                <c:pt idx="32">
                  <c:v>5510.46</c:v>
                </c:pt>
                <c:pt idx="33">
                  <c:v>4591.71</c:v>
                </c:pt>
                <c:pt idx="34">
                  <c:v>4401.5600000000004</c:v>
                </c:pt>
                <c:pt idx="35">
                  <c:v>4461.3100000000004</c:v>
                </c:pt>
                <c:pt idx="36">
                  <c:v>5378.58</c:v>
                </c:pt>
                <c:pt idx="37">
                  <c:v>5367.6</c:v>
                </c:pt>
                <c:pt idx="38">
                  <c:v>7243.06</c:v>
                </c:pt>
                <c:pt idx="39">
                  <c:v>4964.09</c:v>
                </c:pt>
                <c:pt idx="40">
                  <c:v>8042.54</c:v>
                </c:pt>
                <c:pt idx="41">
                  <c:v>5730.33</c:v>
                </c:pt>
                <c:pt idx="42">
                  <c:v>6046.47</c:v>
                </c:pt>
                <c:pt idx="43">
                  <c:v>6364.3</c:v>
                </c:pt>
                <c:pt idx="44">
                  <c:v>6957.96</c:v>
                </c:pt>
                <c:pt idx="45">
                  <c:v>6898.25</c:v>
                </c:pt>
                <c:pt idx="46">
                  <c:v>6439.4</c:v>
                </c:pt>
                <c:pt idx="47">
                  <c:v>7011.81</c:v>
                </c:pt>
                <c:pt idx="48">
                  <c:v>8742.2199999999993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439-479B-85F0-B6B7B0DB066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Domestic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Sheet1!$D$2:$D$50</c:f>
              <c:numCache>
                <c:formatCode>General</c:formatCode>
                <c:ptCount val="49"/>
                <c:pt idx="1">
                  <c:v>1511.9</c:v>
                </c:pt>
                <c:pt idx="2">
                  <c:v>1720.1</c:v>
                </c:pt>
                <c:pt idx="3">
                  <c:v>1415.39</c:v>
                </c:pt>
                <c:pt idx="4">
                  <c:v>1408.57</c:v>
                </c:pt>
                <c:pt idx="5">
                  <c:v>1002.29</c:v>
                </c:pt>
                <c:pt idx="6">
                  <c:v>1169.68</c:v>
                </c:pt>
                <c:pt idx="7">
                  <c:v>1092.19</c:v>
                </c:pt>
                <c:pt idx="8">
                  <c:v>1341.84</c:v>
                </c:pt>
                <c:pt idx="9">
                  <c:v>1380.2</c:v>
                </c:pt>
                <c:pt idx="10">
                  <c:v>1176.03</c:v>
                </c:pt>
                <c:pt idx="11">
                  <c:v>1207.42</c:v>
                </c:pt>
                <c:pt idx="12">
                  <c:v>1854.09</c:v>
                </c:pt>
                <c:pt idx="13">
                  <c:v>1898.39</c:v>
                </c:pt>
                <c:pt idx="14">
                  <c:v>1452.23</c:v>
                </c:pt>
                <c:pt idx="15">
                  <c:v>1414.17</c:v>
                </c:pt>
                <c:pt idx="16">
                  <c:v>1751.67</c:v>
                </c:pt>
                <c:pt idx="17">
                  <c:v>1548.66</c:v>
                </c:pt>
                <c:pt idx="18">
                  <c:v>1450.09</c:v>
                </c:pt>
                <c:pt idx="19">
                  <c:v>1093.95</c:v>
                </c:pt>
                <c:pt idx="20">
                  <c:v>1307.1300000000001</c:v>
                </c:pt>
                <c:pt idx="21">
                  <c:v>1344.39</c:v>
                </c:pt>
                <c:pt idx="22">
                  <c:v>1373.81</c:v>
                </c:pt>
                <c:pt idx="23">
                  <c:v>1097.92</c:v>
                </c:pt>
                <c:pt idx="24">
                  <c:v>1219.3499999999999</c:v>
                </c:pt>
                <c:pt idx="25">
                  <c:v>1548.14</c:v>
                </c:pt>
                <c:pt idx="26">
                  <c:v>1499.11</c:v>
                </c:pt>
                <c:pt idx="27">
                  <c:v>1762.92</c:v>
                </c:pt>
                <c:pt idx="28">
                  <c:v>1431.37</c:v>
                </c:pt>
                <c:pt idx="29">
                  <c:v>1492.26</c:v>
                </c:pt>
                <c:pt idx="30">
                  <c:v>1681.86</c:v>
                </c:pt>
                <c:pt idx="31">
                  <c:v>1235.25</c:v>
                </c:pt>
                <c:pt idx="32">
                  <c:v>1774.98</c:v>
                </c:pt>
                <c:pt idx="33">
                  <c:v>1503.05</c:v>
                </c:pt>
                <c:pt idx="34">
                  <c:v>1395.65</c:v>
                </c:pt>
                <c:pt idx="35">
                  <c:v>1371.51</c:v>
                </c:pt>
                <c:pt idx="36">
                  <c:v>1803</c:v>
                </c:pt>
                <c:pt idx="37">
                  <c:v>1470.56</c:v>
                </c:pt>
                <c:pt idx="38">
                  <c:v>1586.75</c:v>
                </c:pt>
                <c:pt idx="39">
                  <c:v>1592.18</c:v>
                </c:pt>
                <c:pt idx="40">
                  <c:v>2221.9299999999998</c:v>
                </c:pt>
                <c:pt idx="41">
                  <c:v>2258.0300000000002</c:v>
                </c:pt>
                <c:pt idx="42">
                  <c:v>1835.53</c:v>
                </c:pt>
                <c:pt idx="43">
                  <c:v>1698.88</c:v>
                </c:pt>
                <c:pt idx="44">
                  <c:v>2122.94</c:v>
                </c:pt>
                <c:pt idx="45">
                  <c:v>2193.59</c:v>
                </c:pt>
                <c:pt idx="46">
                  <c:v>2260.08</c:v>
                </c:pt>
                <c:pt idx="47">
                  <c:v>2280.9699999999998</c:v>
                </c:pt>
                <c:pt idx="48">
                  <c:v>1957.66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439-479B-85F0-B6B7B0DB06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9111064"/>
        <c:axId val="369111456"/>
      </c:lineChart>
      <c:catAx>
        <c:axId val="36911106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69111456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69111456"/>
        <c:scaling>
          <c:orientation val="minMax"/>
          <c:max val="12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69111064"/>
        <c:crosses val="autoZero"/>
        <c:crossBetween val="midCat"/>
        <c:majorUnit val="1000"/>
        <c:minorUnit val="5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3403364695204085"/>
          <c:y val="0.19757124334097242"/>
          <c:w val="0.16596635304795915"/>
          <c:h val="0.61234378114075594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03566693777357E-2"/>
          <c:y val="2.9418823439059976E-2"/>
          <c:w val="0.7872418898829473"/>
          <c:h val="0.88516485812511014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Domestic</c:v>
                </c:pt>
              </c:strCache>
            </c:strRef>
          </c:tx>
          <c:spPr>
            <a:solidFill>
              <a:schemeClr val="accent2"/>
            </a:solidFill>
            <a:ln w="11167">
              <a:noFill/>
              <a:prstDash val="sysDash"/>
            </a:ln>
          </c:spPr>
          <c:cat>
            <c:strRef>
              <c:f>Sheet1!$A$2:$A$50</c:f>
              <c:strCache>
                <c:ptCount val="46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Sheet1!$B$2:$B$50</c:f>
              <c:numCache>
                <c:formatCode>General</c:formatCode>
                <c:ptCount val="49"/>
                <c:pt idx="0">
                  <c:v>3143.8</c:v>
                </c:pt>
                <c:pt idx="1">
                  <c:v>3200.5</c:v>
                </c:pt>
                <c:pt idx="2">
                  <c:v>3470.2</c:v>
                </c:pt>
                <c:pt idx="3">
                  <c:v>3376.1</c:v>
                </c:pt>
                <c:pt idx="4">
                  <c:v>3212.5</c:v>
                </c:pt>
                <c:pt idx="5">
                  <c:v>2791.7</c:v>
                </c:pt>
                <c:pt idx="6">
                  <c:v>2694</c:v>
                </c:pt>
                <c:pt idx="7">
                  <c:v>2739.5</c:v>
                </c:pt>
                <c:pt idx="8">
                  <c:v>2841.5</c:v>
                </c:pt>
                <c:pt idx="9">
                  <c:v>2947.8</c:v>
                </c:pt>
                <c:pt idx="10">
                  <c:v>2698.5</c:v>
                </c:pt>
                <c:pt idx="11">
                  <c:v>2705.6</c:v>
                </c:pt>
                <c:pt idx="12">
                  <c:v>3077.4</c:v>
                </c:pt>
                <c:pt idx="13">
                  <c:v>3652</c:v>
                </c:pt>
                <c:pt idx="14">
                  <c:v>3687.6</c:v>
                </c:pt>
                <c:pt idx="15">
                  <c:v>3722.9</c:v>
                </c:pt>
                <c:pt idx="16">
                  <c:v>3732.9</c:v>
                </c:pt>
                <c:pt idx="17">
                  <c:v>3673.4</c:v>
                </c:pt>
                <c:pt idx="18">
                  <c:v>4021.2</c:v>
                </c:pt>
                <c:pt idx="19">
                  <c:v>3532.6</c:v>
                </c:pt>
                <c:pt idx="20">
                  <c:v>3537.9</c:v>
                </c:pt>
                <c:pt idx="21">
                  <c:v>3341.4</c:v>
                </c:pt>
                <c:pt idx="22">
                  <c:v>3397.2</c:v>
                </c:pt>
                <c:pt idx="23">
                  <c:v>3314.5</c:v>
                </c:pt>
                <c:pt idx="24">
                  <c:v>3124.3</c:v>
                </c:pt>
                <c:pt idx="25">
                  <c:v>3503.2</c:v>
                </c:pt>
                <c:pt idx="26">
                  <c:v>3564.3</c:v>
                </c:pt>
                <c:pt idx="27">
                  <c:v>4015.2</c:v>
                </c:pt>
                <c:pt idx="28">
                  <c:v>4120.2</c:v>
                </c:pt>
                <c:pt idx="29">
                  <c:v>4398.1000000000004</c:v>
                </c:pt>
                <c:pt idx="30">
                  <c:v>4352.3999999999996</c:v>
                </c:pt>
                <c:pt idx="31">
                  <c:v>4253.6000000000004</c:v>
                </c:pt>
                <c:pt idx="32">
                  <c:v>4644.8</c:v>
                </c:pt>
                <c:pt idx="33">
                  <c:v>4562.7</c:v>
                </c:pt>
                <c:pt idx="34">
                  <c:v>4395.7</c:v>
                </c:pt>
                <c:pt idx="35">
                  <c:v>4265.1000000000004</c:v>
                </c:pt>
                <c:pt idx="36">
                  <c:v>4311.3999999999996</c:v>
                </c:pt>
                <c:pt idx="37">
                  <c:v>4309.8</c:v>
                </c:pt>
                <c:pt idx="38">
                  <c:v>4421.3999999999996</c:v>
                </c:pt>
                <c:pt idx="39">
                  <c:v>4279.8</c:v>
                </c:pt>
                <c:pt idx="40">
                  <c:v>4529.6000000000004</c:v>
                </c:pt>
                <c:pt idx="41">
                  <c:v>5023.8999999999996</c:v>
                </c:pt>
                <c:pt idx="42">
                  <c:v>4733.6000000000004</c:v>
                </c:pt>
                <c:pt idx="43">
                  <c:v>4719.6000000000004</c:v>
                </c:pt>
                <c:pt idx="44">
                  <c:v>4908.3999999999996</c:v>
                </c:pt>
                <c:pt idx="45">
                  <c:v>5144.3999999999996</c:v>
                </c:pt>
                <c:pt idx="46">
                  <c:v>5259.7</c:v>
                </c:pt>
                <c:pt idx="47">
                  <c:v>5567.7</c:v>
                </c:pt>
                <c:pt idx="48">
                  <c:v>5553.9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D9-48DF-B9E2-392C6345A84D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Sheet1!$A$2:$A$50</c:f>
              <c:strCache>
                <c:ptCount val="46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Sheet1!$C$2:$C$50</c:f>
              <c:numCache>
                <c:formatCode>General</c:formatCode>
                <c:ptCount val="49"/>
                <c:pt idx="0">
                  <c:v>17235</c:v>
                </c:pt>
                <c:pt idx="1">
                  <c:v>17082</c:v>
                </c:pt>
                <c:pt idx="2">
                  <c:v>16593</c:v>
                </c:pt>
                <c:pt idx="3">
                  <c:v>17850</c:v>
                </c:pt>
                <c:pt idx="4">
                  <c:v>16878</c:v>
                </c:pt>
                <c:pt idx="5">
                  <c:v>13161</c:v>
                </c:pt>
                <c:pt idx="6">
                  <c:v>12111</c:v>
                </c:pt>
                <c:pt idx="7">
                  <c:v>11799</c:v>
                </c:pt>
                <c:pt idx="8">
                  <c:v>11053</c:v>
                </c:pt>
                <c:pt idx="9">
                  <c:v>10288</c:v>
                </c:pt>
                <c:pt idx="10">
                  <c:v>10351</c:v>
                </c:pt>
                <c:pt idx="11">
                  <c:v>10242</c:v>
                </c:pt>
                <c:pt idx="12">
                  <c:v>10240</c:v>
                </c:pt>
                <c:pt idx="13">
                  <c:v>9077.2000000000007</c:v>
                </c:pt>
                <c:pt idx="14">
                  <c:v>9511.7000000000007</c:v>
                </c:pt>
                <c:pt idx="15">
                  <c:v>9840</c:v>
                </c:pt>
                <c:pt idx="16">
                  <c:v>10773</c:v>
                </c:pt>
                <c:pt idx="17">
                  <c:v>10009</c:v>
                </c:pt>
                <c:pt idx="18">
                  <c:v>10354</c:v>
                </c:pt>
                <c:pt idx="19">
                  <c:v>9788.5</c:v>
                </c:pt>
                <c:pt idx="20">
                  <c:v>10435</c:v>
                </c:pt>
                <c:pt idx="21">
                  <c:v>9425.4</c:v>
                </c:pt>
                <c:pt idx="22">
                  <c:v>9555.2000000000007</c:v>
                </c:pt>
                <c:pt idx="23">
                  <c:v>9266.2000000000007</c:v>
                </c:pt>
                <c:pt idx="24">
                  <c:v>9278.2000000000007</c:v>
                </c:pt>
                <c:pt idx="25">
                  <c:v>8939.5</c:v>
                </c:pt>
                <c:pt idx="26">
                  <c:v>8966.2000000000007</c:v>
                </c:pt>
                <c:pt idx="27">
                  <c:v>10196</c:v>
                </c:pt>
                <c:pt idx="28">
                  <c:v>10272</c:v>
                </c:pt>
                <c:pt idx="29">
                  <c:v>9864.7000000000007</c:v>
                </c:pt>
                <c:pt idx="30">
                  <c:v>11006</c:v>
                </c:pt>
                <c:pt idx="31">
                  <c:v>11869</c:v>
                </c:pt>
                <c:pt idx="32">
                  <c:v>12738</c:v>
                </c:pt>
                <c:pt idx="33">
                  <c:v>12472</c:v>
                </c:pt>
                <c:pt idx="34">
                  <c:v>11650</c:v>
                </c:pt>
                <c:pt idx="35">
                  <c:v>12053</c:v>
                </c:pt>
                <c:pt idx="36">
                  <c:v>12318</c:v>
                </c:pt>
                <c:pt idx="37">
                  <c:v>12680</c:v>
                </c:pt>
                <c:pt idx="38">
                  <c:v>14483</c:v>
                </c:pt>
                <c:pt idx="39">
                  <c:v>14359</c:v>
                </c:pt>
                <c:pt idx="40">
                  <c:v>16673</c:v>
                </c:pt>
                <c:pt idx="41">
                  <c:v>16873</c:v>
                </c:pt>
                <c:pt idx="42">
                  <c:v>16518</c:v>
                </c:pt>
                <c:pt idx="43">
                  <c:v>17784</c:v>
                </c:pt>
                <c:pt idx="44">
                  <c:v>18440</c:v>
                </c:pt>
                <c:pt idx="45">
                  <c:v>19255</c:v>
                </c:pt>
                <c:pt idx="46">
                  <c:v>19245</c:v>
                </c:pt>
                <c:pt idx="47">
                  <c:v>19284</c:v>
                </c:pt>
                <c:pt idx="48">
                  <c:v>19904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D9-48DF-B9E2-392C6345A8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187016"/>
        <c:axId val="372187408"/>
      </c:areaChart>
      <c:catAx>
        <c:axId val="37218701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1874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2187408"/>
        <c:scaling>
          <c:orientation val="minMax"/>
          <c:max val="27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187016"/>
        <c:crosses val="autoZero"/>
        <c:crossBetween val="midCat"/>
        <c:majorUnit val="2000"/>
        <c:minorUnit val="10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831094467334602"/>
          <c:y val="0.2495533379956586"/>
          <c:w val="0.12470581926407895"/>
          <c:h val="0.5492774381989054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 sz="1600" b="1">
                <a:solidFill>
                  <a:srgbClr val="000000"/>
                </a:solidFill>
              </a:defRPr>
            </a:pPr>
            <a:r>
              <a:rPr lang="en-US" sz="1050" b="0" dirty="0">
                <a:solidFill>
                  <a:srgbClr val="000000"/>
                </a:solidFill>
              </a:rPr>
              <a:t>Balance figure</a:t>
            </a:r>
          </a:p>
        </c:rich>
      </c:tx>
      <c:layout>
        <c:manualLayout>
          <c:xMode val="edge"/>
          <c:yMode val="edge"/>
          <c:x val="0.87704880817253117"/>
          <c:y val="0.1416466708020031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4089571849846953E-2"/>
          <c:y val="4.3372856072140871E-2"/>
          <c:w val="0.93307819253678703"/>
          <c:h val="0.93088245034184414"/>
        </c:manualLayout>
      </c:layout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Saldoluku</c:v>
                </c:pt>
              </c:strCache>
            </c:strRef>
          </c:tx>
          <c:spPr>
            <a:ln w="41275">
              <a:solidFill>
                <a:schemeClr val="accent1"/>
              </a:solidFill>
            </a:ln>
          </c:spPr>
          <c:marker>
            <c:symbol val="none"/>
          </c:marker>
          <c:cat>
            <c:strRef>
              <c:f>Taul1!$A$2:$A$53</c:f>
              <c:strCache>
                <c:ptCount val="52"/>
                <c:pt idx="0">
                  <c:v>08(1)</c:v>
                </c:pt>
                <c:pt idx="1">
                  <c:v>08(4)</c:v>
                </c:pt>
                <c:pt idx="2">
                  <c:v>08(7)</c:v>
                </c:pt>
                <c:pt idx="3">
                  <c:v>08(10)</c:v>
                </c:pt>
                <c:pt idx="4">
                  <c:v>09(1)</c:v>
                </c:pt>
                <c:pt idx="5">
                  <c:v>09(4)</c:v>
                </c:pt>
                <c:pt idx="6">
                  <c:v>09(7)</c:v>
                </c:pt>
                <c:pt idx="7">
                  <c:v>09(10)</c:v>
                </c:pt>
                <c:pt idx="8">
                  <c:v>10(1)</c:v>
                </c:pt>
                <c:pt idx="9">
                  <c:v>10(4)</c:v>
                </c:pt>
                <c:pt idx="10">
                  <c:v>10(7)</c:v>
                </c:pt>
                <c:pt idx="11">
                  <c:v>10(10)</c:v>
                </c:pt>
                <c:pt idx="12">
                  <c:v>11(1)</c:v>
                </c:pt>
                <c:pt idx="13">
                  <c:v>11(4)</c:v>
                </c:pt>
                <c:pt idx="14">
                  <c:v>11(7)</c:v>
                </c:pt>
                <c:pt idx="15">
                  <c:v>11(10)</c:v>
                </c:pt>
                <c:pt idx="16">
                  <c:v>12(1)</c:v>
                </c:pt>
                <c:pt idx="17">
                  <c:v>12(4)</c:v>
                </c:pt>
                <c:pt idx="18">
                  <c:v>12(7)</c:v>
                </c:pt>
                <c:pt idx="19">
                  <c:v>12(10)</c:v>
                </c:pt>
                <c:pt idx="20">
                  <c:v>13(1)</c:v>
                </c:pt>
                <c:pt idx="21">
                  <c:v>13(4)</c:v>
                </c:pt>
                <c:pt idx="22">
                  <c:v>13(7)</c:v>
                </c:pt>
                <c:pt idx="23">
                  <c:v>13(10)</c:v>
                </c:pt>
                <c:pt idx="24">
                  <c:v>14(1)</c:v>
                </c:pt>
                <c:pt idx="25">
                  <c:v>14(4)</c:v>
                </c:pt>
                <c:pt idx="26">
                  <c:v>14(7)</c:v>
                </c:pt>
                <c:pt idx="27">
                  <c:v>14(10)</c:v>
                </c:pt>
                <c:pt idx="28">
                  <c:v>15(1)</c:v>
                </c:pt>
                <c:pt idx="29">
                  <c:v>15(4)</c:v>
                </c:pt>
                <c:pt idx="30">
                  <c:v>15(7)</c:v>
                </c:pt>
                <c:pt idx="31">
                  <c:v>15(10)</c:v>
                </c:pt>
                <c:pt idx="32">
                  <c:v>16(1)</c:v>
                </c:pt>
                <c:pt idx="33">
                  <c:v>16(4)</c:v>
                </c:pt>
                <c:pt idx="34">
                  <c:v>16(7)</c:v>
                </c:pt>
                <c:pt idx="35">
                  <c:v>16(10)</c:v>
                </c:pt>
                <c:pt idx="36">
                  <c:v>17(1)</c:v>
                </c:pt>
                <c:pt idx="37">
                  <c:v>17(4)</c:v>
                </c:pt>
                <c:pt idx="38">
                  <c:v>17(7)</c:v>
                </c:pt>
                <c:pt idx="39">
                  <c:v>17(10)</c:v>
                </c:pt>
                <c:pt idx="40">
                  <c:v>18(1)</c:v>
                </c:pt>
                <c:pt idx="41">
                  <c:v>18(4)</c:v>
                </c:pt>
                <c:pt idx="42">
                  <c:v>18(7)</c:v>
                </c:pt>
                <c:pt idx="43">
                  <c:v>18(10)</c:v>
                </c:pt>
                <c:pt idx="44">
                  <c:v>19(1)</c:v>
                </c:pt>
                <c:pt idx="45">
                  <c:v>19(2)</c:v>
                </c:pt>
                <c:pt idx="46">
                  <c:v>19(3)</c:v>
                </c:pt>
                <c:pt idx="47">
                  <c:v>19(4)</c:v>
                </c:pt>
                <c:pt idx="48">
                  <c:v>20(1)</c:v>
                </c:pt>
                <c:pt idx="49">
                  <c:v>20(2)</c:v>
                </c:pt>
                <c:pt idx="50">
                  <c:v>20(3)</c:v>
                </c:pt>
                <c:pt idx="51">
                  <c:v>20(4)</c:v>
                </c:pt>
              </c:strCache>
            </c:strRef>
          </c:cat>
          <c:val>
            <c:numRef>
              <c:f>Taul1!$B$2:$B$53</c:f>
              <c:numCache>
                <c:formatCode>General</c:formatCode>
                <c:ptCount val="52"/>
                <c:pt idx="0">
                  <c:v>-2</c:v>
                </c:pt>
                <c:pt idx="1">
                  <c:v>1</c:v>
                </c:pt>
                <c:pt idx="2">
                  <c:v>-14</c:v>
                </c:pt>
                <c:pt idx="3">
                  <c:v>-28</c:v>
                </c:pt>
                <c:pt idx="4">
                  <c:v>-56</c:v>
                </c:pt>
                <c:pt idx="5">
                  <c:v>-36</c:v>
                </c:pt>
                <c:pt idx="6">
                  <c:v>-21</c:v>
                </c:pt>
                <c:pt idx="7">
                  <c:v>2</c:v>
                </c:pt>
                <c:pt idx="8">
                  <c:v>10</c:v>
                </c:pt>
                <c:pt idx="9">
                  <c:v>33</c:v>
                </c:pt>
                <c:pt idx="10">
                  <c:v>27</c:v>
                </c:pt>
                <c:pt idx="11">
                  <c:v>19</c:v>
                </c:pt>
                <c:pt idx="12">
                  <c:v>26</c:v>
                </c:pt>
                <c:pt idx="13">
                  <c:v>30</c:v>
                </c:pt>
                <c:pt idx="14">
                  <c:v>18</c:v>
                </c:pt>
                <c:pt idx="15">
                  <c:v>-5</c:v>
                </c:pt>
                <c:pt idx="16">
                  <c:v>-5</c:v>
                </c:pt>
                <c:pt idx="17">
                  <c:v>8</c:v>
                </c:pt>
                <c:pt idx="18">
                  <c:v>-4</c:v>
                </c:pt>
                <c:pt idx="19">
                  <c:v>-24</c:v>
                </c:pt>
                <c:pt idx="20">
                  <c:v>-11</c:v>
                </c:pt>
                <c:pt idx="21">
                  <c:v>-2</c:v>
                </c:pt>
                <c:pt idx="22">
                  <c:v>-11</c:v>
                </c:pt>
                <c:pt idx="23">
                  <c:v>-13</c:v>
                </c:pt>
                <c:pt idx="24">
                  <c:v>5</c:v>
                </c:pt>
                <c:pt idx="25">
                  <c:v>15</c:v>
                </c:pt>
                <c:pt idx="26">
                  <c:v>3</c:v>
                </c:pt>
                <c:pt idx="27">
                  <c:v>-12</c:v>
                </c:pt>
                <c:pt idx="28">
                  <c:v>-4</c:v>
                </c:pt>
                <c:pt idx="29">
                  <c:v>10</c:v>
                </c:pt>
                <c:pt idx="30">
                  <c:v>1</c:v>
                </c:pt>
                <c:pt idx="31">
                  <c:v>-3</c:v>
                </c:pt>
                <c:pt idx="32">
                  <c:v>1</c:v>
                </c:pt>
                <c:pt idx="33">
                  <c:v>18</c:v>
                </c:pt>
                <c:pt idx="34">
                  <c:v>4</c:v>
                </c:pt>
                <c:pt idx="35">
                  <c:v>9</c:v>
                </c:pt>
                <c:pt idx="36">
                  <c:v>14</c:v>
                </c:pt>
                <c:pt idx="37">
                  <c:v>24</c:v>
                </c:pt>
                <c:pt idx="38">
                  <c:v>24</c:v>
                </c:pt>
                <c:pt idx="39">
                  <c:v>21.45</c:v>
                </c:pt>
                <c:pt idx="40">
                  <c:v>26.4</c:v>
                </c:pt>
                <c:pt idx="41">
                  <c:v>24.3</c:v>
                </c:pt>
                <c:pt idx="42">
                  <c:v>11.46</c:v>
                </c:pt>
                <c:pt idx="43">
                  <c:v>0.45</c:v>
                </c:pt>
                <c:pt idx="44">
                  <c:v>4.71</c:v>
                </c:pt>
                <c:pt idx="45">
                  <c:v>12.19</c:v>
                </c:pt>
                <c:pt idx="46">
                  <c:v>-2.73</c:v>
                </c:pt>
                <c:pt idx="47">
                  <c:v>-16.66</c:v>
                </c:pt>
                <c:pt idx="48">
                  <c:v>-7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AD0-4FF0-85C3-A9C09AA007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7343216"/>
        <c:axId val="407343608"/>
      </c:lineChart>
      <c:catAx>
        <c:axId val="4073432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one"/>
        <c:txPr>
          <a:bodyPr/>
          <a:lstStyle/>
          <a:p>
            <a:pPr>
              <a:defRPr sz="1400" b="1" i="0" baseline="0">
                <a:latin typeface="Arial" panose="020B0604020202020204" pitchFamily="34" charset="0"/>
              </a:defRPr>
            </a:pPr>
            <a:endParaRPr lang="fi-FI"/>
          </a:p>
        </c:txPr>
        <c:crossAx val="4073436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407343608"/>
        <c:scaling>
          <c:orientation val="minMax"/>
          <c:max val="40"/>
          <c:min val="-6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 b="0" i="0" baseline="0">
                <a:solidFill>
                  <a:schemeClr val="tx2"/>
                </a:solidFill>
                <a:latin typeface="Verdana" panose="020B0604030504040204" pitchFamily="34" charset="0"/>
              </a:defRPr>
            </a:pPr>
            <a:endParaRPr lang="fi-FI"/>
          </a:p>
        </c:txPr>
        <c:crossAx val="407343216"/>
        <c:crosses val="autoZero"/>
        <c:crossBetween val="midCat"/>
        <c:majorUnit val="10"/>
        <c:minorUnit val="5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Change in number of personnel comparede to previous quarter</c:v>
                </c:pt>
              </c:strCache>
            </c:strRef>
          </c:tx>
          <c:spPr>
            <a:solidFill>
              <a:srgbClr val="141F94"/>
            </a:solidFill>
            <a:ln>
              <a:noFill/>
            </a:ln>
            <a:effectLst/>
          </c:spPr>
          <c:invertIfNegative val="0"/>
          <c:cat>
            <c:strRef>
              <c:f>Taul1!$A$2:$A$23</c:f>
              <c:strCache>
                <c:ptCount val="22"/>
                <c:pt idx="0">
                  <c:v>2014Q3</c:v>
                </c:pt>
                <c:pt idx="1">
                  <c:v>2014Q4</c:v>
                </c:pt>
                <c:pt idx="2">
                  <c:v>2015Q1</c:v>
                </c:pt>
                <c:pt idx="3">
                  <c:v>2015Q2</c:v>
                </c:pt>
                <c:pt idx="4">
                  <c:v>2015Q3</c:v>
                </c:pt>
                <c:pt idx="5">
                  <c:v>2015Q4</c:v>
                </c:pt>
                <c:pt idx="6">
                  <c:v>2016Q1</c:v>
                </c:pt>
                <c:pt idx="7">
                  <c:v>2016Q2</c:v>
                </c:pt>
                <c:pt idx="8">
                  <c:v>2016Q3</c:v>
                </c:pt>
                <c:pt idx="9">
                  <c:v>2016Q4</c:v>
                </c:pt>
                <c:pt idx="10">
                  <c:v>2017Q1</c:v>
                </c:pt>
                <c:pt idx="11">
                  <c:v>2017Q2</c:v>
                </c:pt>
                <c:pt idx="12">
                  <c:v>2017Q3</c:v>
                </c:pt>
                <c:pt idx="13">
                  <c:v>2017Q4</c:v>
                </c:pt>
                <c:pt idx="14">
                  <c:v>2018Q1</c:v>
                </c:pt>
                <c:pt idx="15">
                  <c:v>2018Q2</c:v>
                </c:pt>
                <c:pt idx="16">
                  <c:v>2018Q3</c:v>
                </c:pt>
                <c:pt idx="17">
                  <c:v>2018Q4</c:v>
                </c:pt>
                <c:pt idx="18">
                  <c:v>2019Q1</c:v>
                </c:pt>
                <c:pt idx="19">
                  <c:v>2019Q2</c:v>
                </c:pt>
                <c:pt idx="20">
                  <c:v>2019Q3</c:v>
                </c:pt>
                <c:pt idx="21">
                  <c:v>2019Q4</c:v>
                </c:pt>
              </c:strCache>
            </c:strRef>
          </c:cat>
          <c:val>
            <c:numRef>
              <c:f>Taul1!$B$2:$B$23</c:f>
              <c:numCache>
                <c:formatCode>General</c:formatCode>
                <c:ptCount val="22"/>
                <c:pt idx="0">
                  <c:v>-1725.0472980454797</c:v>
                </c:pt>
                <c:pt idx="1">
                  <c:v>-2772.9277301111724</c:v>
                </c:pt>
                <c:pt idx="2">
                  <c:v>500</c:v>
                </c:pt>
                <c:pt idx="3">
                  <c:v>1464.6108658704907</c:v>
                </c:pt>
                <c:pt idx="4">
                  <c:v>-1043.8445894536562</c:v>
                </c:pt>
                <c:pt idx="5">
                  <c:v>-2242.6661510239355</c:v>
                </c:pt>
                <c:pt idx="6">
                  <c:v>-423.86039099266054</c:v>
                </c:pt>
                <c:pt idx="7">
                  <c:v>783.61812865873799</c:v>
                </c:pt>
                <c:pt idx="8">
                  <c:v>-1880.5028571592993</c:v>
                </c:pt>
                <c:pt idx="9">
                  <c:v>577.85174448625185</c:v>
                </c:pt>
                <c:pt idx="10">
                  <c:v>2477</c:v>
                </c:pt>
                <c:pt idx="11">
                  <c:v>3855</c:v>
                </c:pt>
                <c:pt idx="12">
                  <c:v>1906</c:v>
                </c:pt>
                <c:pt idx="13">
                  <c:v>1556</c:v>
                </c:pt>
                <c:pt idx="14">
                  <c:v>2395</c:v>
                </c:pt>
                <c:pt idx="15">
                  <c:v>4631</c:v>
                </c:pt>
                <c:pt idx="16" formatCode="#,##0">
                  <c:v>4578</c:v>
                </c:pt>
                <c:pt idx="17">
                  <c:v>756</c:v>
                </c:pt>
                <c:pt idx="18">
                  <c:v>3414</c:v>
                </c:pt>
                <c:pt idx="19">
                  <c:v>2632</c:v>
                </c:pt>
                <c:pt idx="20">
                  <c:v>1555</c:v>
                </c:pt>
                <c:pt idx="21">
                  <c:v>-757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A3-46A3-8055-4EC0C6381862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Number of recruitments during the quarter</c:v>
                </c:pt>
              </c:strCache>
            </c:strRef>
          </c:tx>
          <c:spPr>
            <a:solidFill>
              <a:srgbClr val="FF805C"/>
            </a:solidFill>
            <a:ln>
              <a:noFill/>
            </a:ln>
            <a:effectLst/>
          </c:spPr>
          <c:invertIfNegative val="0"/>
          <c:cat>
            <c:strRef>
              <c:f>Taul1!$A$2:$A$23</c:f>
              <c:strCache>
                <c:ptCount val="22"/>
                <c:pt idx="0">
                  <c:v>2014Q3</c:v>
                </c:pt>
                <c:pt idx="1">
                  <c:v>2014Q4</c:v>
                </c:pt>
                <c:pt idx="2">
                  <c:v>2015Q1</c:v>
                </c:pt>
                <c:pt idx="3">
                  <c:v>2015Q2</c:v>
                </c:pt>
                <c:pt idx="4">
                  <c:v>2015Q3</c:v>
                </c:pt>
                <c:pt idx="5">
                  <c:v>2015Q4</c:v>
                </c:pt>
                <c:pt idx="6">
                  <c:v>2016Q1</c:v>
                </c:pt>
                <c:pt idx="7">
                  <c:v>2016Q2</c:v>
                </c:pt>
                <c:pt idx="8">
                  <c:v>2016Q3</c:v>
                </c:pt>
                <c:pt idx="9">
                  <c:v>2016Q4</c:v>
                </c:pt>
                <c:pt idx="10">
                  <c:v>2017Q1</c:v>
                </c:pt>
                <c:pt idx="11">
                  <c:v>2017Q2</c:v>
                </c:pt>
                <c:pt idx="12">
                  <c:v>2017Q3</c:v>
                </c:pt>
                <c:pt idx="13">
                  <c:v>2017Q4</c:v>
                </c:pt>
                <c:pt idx="14">
                  <c:v>2018Q1</c:v>
                </c:pt>
                <c:pt idx="15">
                  <c:v>2018Q2</c:v>
                </c:pt>
                <c:pt idx="16">
                  <c:v>2018Q3</c:v>
                </c:pt>
                <c:pt idx="17">
                  <c:v>2018Q4</c:v>
                </c:pt>
                <c:pt idx="18">
                  <c:v>2019Q1</c:v>
                </c:pt>
                <c:pt idx="19">
                  <c:v>2019Q2</c:v>
                </c:pt>
                <c:pt idx="20">
                  <c:v>2019Q3</c:v>
                </c:pt>
                <c:pt idx="21">
                  <c:v>2019Q4</c:v>
                </c:pt>
              </c:strCache>
            </c:strRef>
          </c:cat>
          <c:val>
            <c:numRef>
              <c:f>Taul1!$C$2:$C$23</c:f>
              <c:numCache>
                <c:formatCode>#,##0</c:formatCode>
                <c:ptCount val="22"/>
                <c:pt idx="0">
                  <c:v>6039.6008389420494</c:v>
                </c:pt>
                <c:pt idx="1">
                  <c:v>4797.7897681127743</c:v>
                </c:pt>
                <c:pt idx="2">
                  <c:v>7851.4313289360571</c:v>
                </c:pt>
                <c:pt idx="3">
                  <c:v>6685.9122554600544</c:v>
                </c:pt>
                <c:pt idx="4" formatCode="General">
                  <c:v>7700</c:v>
                </c:pt>
                <c:pt idx="5">
                  <c:v>6176.3555772662821</c:v>
                </c:pt>
                <c:pt idx="6">
                  <c:v>7537.782188740196</c:v>
                </c:pt>
                <c:pt idx="7">
                  <c:v>6857.0390325418875</c:v>
                </c:pt>
                <c:pt idx="8" formatCode="General">
                  <c:v>6818</c:v>
                </c:pt>
                <c:pt idx="9" formatCode="General">
                  <c:v>7300</c:v>
                </c:pt>
                <c:pt idx="10" formatCode="General">
                  <c:v>11000</c:v>
                </c:pt>
                <c:pt idx="11" formatCode="General">
                  <c:v>11600</c:v>
                </c:pt>
                <c:pt idx="12" formatCode="General">
                  <c:v>10900</c:v>
                </c:pt>
                <c:pt idx="13" formatCode="General">
                  <c:v>9000</c:v>
                </c:pt>
                <c:pt idx="14">
                  <c:v>11000</c:v>
                </c:pt>
                <c:pt idx="15" formatCode="General">
                  <c:v>14600</c:v>
                </c:pt>
                <c:pt idx="16" formatCode="General">
                  <c:v>14700</c:v>
                </c:pt>
                <c:pt idx="17" formatCode="General">
                  <c:v>9600</c:v>
                </c:pt>
                <c:pt idx="18">
                  <c:v>12400</c:v>
                </c:pt>
                <c:pt idx="19" formatCode="General">
                  <c:v>11400</c:v>
                </c:pt>
                <c:pt idx="20" formatCode="General">
                  <c:v>9400</c:v>
                </c:pt>
                <c:pt idx="21" formatCode="General">
                  <c:v>7300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6A3-46A3-8055-4EC0C63818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21"/>
        <c:axId val="368210920"/>
        <c:axId val="368211704"/>
      </c:barChart>
      <c:catAx>
        <c:axId val="36821092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68211704"/>
        <c:crosses val="autoZero"/>
        <c:auto val="1"/>
        <c:lblAlgn val="ctr"/>
        <c:lblOffset val="0"/>
        <c:tickLblSkip val="2"/>
        <c:noMultiLvlLbl val="0"/>
      </c:catAx>
      <c:valAx>
        <c:axId val="368211704"/>
        <c:scaling>
          <c:orientation val="minMax"/>
          <c:min val="-4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68210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1876346646111267E-2"/>
          <c:y val="0.91633433036153356"/>
          <c:w val="0.95491074975467694"/>
          <c:h val="6.603157705948033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lang="fi-FI" sz="105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4719386523903586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Combined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2911,I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Sheet1!$B$2:$B$50</c:f>
              <c:numCache>
                <c:formatCode>General</c:formatCode>
                <c:ptCount val="49"/>
                <c:pt idx="1">
                  <c:v>6028.18</c:v>
                </c:pt>
                <c:pt idx="2">
                  <c:v>6062.12</c:v>
                </c:pt>
                <c:pt idx="3">
                  <c:v>6302.25</c:v>
                </c:pt>
                <c:pt idx="4">
                  <c:v>6613.56</c:v>
                </c:pt>
                <c:pt idx="5">
                  <c:v>3933.62</c:v>
                </c:pt>
                <c:pt idx="6">
                  <c:v>4183.96</c:v>
                </c:pt>
                <c:pt idx="7">
                  <c:v>4181.6899999999996</c:v>
                </c:pt>
                <c:pt idx="8">
                  <c:v>4659.2700000000004</c:v>
                </c:pt>
                <c:pt idx="9">
                  <c:v>4347.5</c:v>
                </c:pt>
                <c:pt idx="10">
                  <c:v>4170.47</c:v>
                </c:pt>
                <c:pt idx="11">
                  <c:v>4261.01</c:v>
                </c:pt>
                <c:pt idx="12">
                  <c:v>5417.15</c:v>
                </c:pt>
                <c:pt idx="13">
                  <c:v>4331.0600000000004</c:v>
                </c:pt>
                <c:pt idx="14">
                  <c:v>3944</c:v>
                </c:pt>
                <c:pt idx="15">
                  <c:v>4008.18</c:v>
                </c:pt>
                <c:pt idx="16">
                  <c:v>5128.5</c:v>
                </c:pt>
                <c:pt idx="17">
                  <c:v>3994.67</c:v>
                </c:pt>
                <c:pt idx="18">
                  <c:v>4513.01</c:v>
                </c:pt>
                <c:pt idx="19">
                  <c:v>4033.28</c:v>
                </c:pt>
                <c:pt idx="20">
                  <c:v>4495.91</c:v>
                </c:pt>
                <c:pt idx="21">
                  <c:v>3174.93</c:v>
                </c:pt>
                <c:pt idx="22">
                  <c:v>3451.35</c:v>
                </c:pt>
                <c:pt idx="23">
                  <c:v>3113.29</c:v>
                </c:pt>
                <c:pt idx="24">
                  <c:v>3800.15</c:v>
                </c:pt>
                <c:pt idx="25">
                  <c:v>3018.57</c:v>
                </c:pt>
                <c:pt idx="26">
                  <c:v>3071.78</c:v>
                </c:pt>
                <c:pt idx="27">
                  <c:v>3735.05</c:v>
                </c:pt>
                <c:pt idx="28">
                  <c:v>3389.86</c:v>
                </c:pt>
                <c:pt idx="29">
                  <c:v>2751.81</c:v>
                </c:pt>
                <c:pt idx="30">
                  <c:v>2699.82</c:v>
                </c:pt>
                <c:pt idx="31">
                  <c:v>2415.88</c:v>
                </c:pt>
                <c:pt idx="32">
                  <c:v>3510.86</c:v>
                </c:pt>
                <c:pt idx="33">
                  <c:v>2824.39</c:v>
                </c:pt>
                <c:pt idx="34">
                  <c:v>2764.34</c:v>
                </c:pt>
                <c:pt idx="35">
                  <c:v>2882.81</c:v>
                </c:pt>
                <c:pt idx="36">
                  <c:v>3231.38</c:v>
                </c:pt>
                <c:pt idx="37">
                  <c:v>2974.94</c:v>
                </c:pt>
                <c:pt idx="38">
                  <c:v>3222.61</c:v>
                </c:pt>
                <c:pt idx="39">
                  <c:v>3050.59</c:v>
                </c:pt>
                <c:pt idx="40">
                  <c:v>3456.56</c:v>
                </c:pt>
                <c:pt idx="41">
                  <c:v>3367.37</c:v>
                </c:pt>
                <c:pt idx="42">
                  <c:v>3327.87</c:v>
                </c:pt>
                <c:pt idx="43">
                  <c:v>3430.89</c:v>
                </c:pt>
                <c:pt idx="44">
                  <c:v>3814.44</c:v>
                </c:pt>
                <c:pt idx="45">
                  <c:v>3848.26</c:v>
                </c:pt>
                <c:pt idx="46">
                  <c:v>3918.96</c:v>
                </c:pt>
                <c:pt idx="47">
                  <c:v>4669.7700000000004</c:v>
                </c:pt>
                <c:pt idx="48">
                  <c:v>5095.67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788-46F8-A7B6-E2A20C04D99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2911,I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Sheet1!$C$2:$C$50</c:f>
              <c:numCache>
                <c:formatCode>General</c:formatCode>
                <c:ptCount val="49"/>
                <c:pt idx="1">
                  <c:v>5403.7</c:v>
                </c:pt>
                <c:pt idx="2">
                  <c:v>5294</c:v>
                </c:pt>
                <c:pt idx="3">
                  <c:v>5577.76</c:v>
                </c:pt>
                <c:pt idx="4">
                  <c:v>5928.05</c:v>
                </c:pt>
                <c:pt idx="5">
                  <c:v>3528.97</c:v>
                </c:pt>
                <c:pt idx="6">
                  <c:v>3664.83</c:v>
                </c:pt>
                <c:pt idx="7">
                  <c:v>3641.01</c:v>
                </c:pt>
                <c:pt idx="8">
                  <c:v>4075.02</c:v>
                </c:pt>
                <c:pt idx="9">
                  <c:v>3596.61</c:v>
                </c:pt>
                <c:pt idx="10">
                  <c:v>3621.43</c:v>
                </c:pt>
                <c:pt idx="11">
                  <c:v>3570.37</c:v>
                </c:pt>
                <c:pt idx="12">
                  <c:v>4597.5600000000004</c:v>
                </c:pt>
                <c:pt idx="13">
                  <c:v>3512.54</c:v>
                </c:pt>
                <c:pt idx="14">
                  <c:v>3401.89</c:v>
                </c:pt>
                <c:pt idx="15">
                  <c:v>3283.17</c:v>
                </c:pt>
                <c:pt idx="16">
                  <c:v>4304.8900000000003</c:v>
                </c:pt>
                <c:pt idx="17">
                  <c:v>3413.77</c:v>
                </c:pt>
                <c:pt idx="18">
                  <c:v>3989.68</c:v>
                </c:pt>
                <c:pt idx="19">
                  <c:v>3680.08</c:v>
                </c:pt>
                <c:pt idx="20">
                  <c:v>4042.94</c:v>
                </c:pt>
                <c:pt idx="21">
                  <c:v>2788.82</c:v>
                </c:pt>
                <c:pt idx="22">
                  <c:v>3093.08</c:v>
                </c:pt>
                <c:pt idx="23">
                  <c:v>2805.42</c:v>
                </c:pt>
                <c:pt idx="24">
                  <c:v>3514.63</c:v>
                </c:pt>
                <c:pt idx="25">
                  <c:v>2648.63</c:v>
                </c:pt>
                <c:pt idx="26">
                  <c:v>2689.15</c:v>
                </c:pt>
                <c:pt idx="27">
                  <c:v>3355.52</c:v>
                </c:pt>
                <c:pt idx="28">
                  <c:v>3022.32</c:v>
                </c:pt>
                <c:pt idx="29">
                  <c:v>2288.1999999999998</c:v>
                </c:pt>
                <c:pt idx="30">
                  <c:v>2282.48</c:v>
                </c:pt>
                <c:pt idx="31">
                  <c:v>2069.06</c:v>
                </c:pt>
                <c:pt idx="32">
                  <c:v>2927.52</c:v>
                </c:pt>
                <c:pt idx="33">
                  <c:v>2375.1</c:v>
                </c:pt>
                <c:pt idx="34">
                  <c:v>2332.35</c:v>
                </c:pt>
                <c:pt idx="35">
                  <c:v>2378.7600000000002</c:v>
                </c:pt>
                <c:pt idx="36">
                  <c:v>2769.83</c:v>
                </c:pt>
                <c:pt idx="37">
                  <c:v>2495.89</c:v>
                </c:pt>
                <c:pt idx="38">
                  <c:v>2602.96</c:v>
                </c:pt>
                <c:pt idx="39">
                  <c:v>2307.0100000000002</c:v>
                </c:pt>
                <c:pt idx="40">
                  <c:v>2659.52</c:v>
                </c:pt>
                <c:pt idx="41">
                  <c:v>2711.64</c:v>
                </c:pt>
                <c:pt idx="42">
                  <c:v>2668.8</c:v>
                </c:pt>
                <c:pt idx="43">
                  <c:v>2739.52</c:v>
                </c:pt>
                <c:pt idx="44">
                  <c:v>3077.86</c:v>
                </c:pt>
                <c:pt idx="45">
                  <c:v>3172.96</c:v>
                </c:pt>
                <c:pt idx="46">
                  <c:v>3198.34</c:v>
                </c:pt>
                <c:pt idx="47">
                  <c:v>3999.53</c:v>
                </c:pt>
                <c:pt idx="48">
                  <c:v>4355.3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788-46F8-A7B6-E2A20C04D99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Domestic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2911,I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Sheet1!$D$2:$D$50</c:f>
              <c:numCache>
                <c:formatCode>General</c:formatCode>
                <c:ptCount val="49"/>
                <c:pt idx="1">
                  <c:v>624.48</c:v>
                </c:pt>
                <c:pt idx="2">
                  <c:v>768.11</c:v>
                </c:pt>
                <c:pt idx="3">
                  <c:v>724.49</c:v>
                </c:pt>
                <c:pt idx="4">
                  <c:v>685.51</c:v>
                </c:pt>
                <c:pt idx="5">
                  <c:v>404.66</c:v>
                </c:pt>
                <c:pt idx="6">
                  <c:v>519.13</c:v>
                </c:pt>
                <c:pt idx="7">
                  <c:v>540.67999999999995</c:v>
                </c:pt>
                <c:pt idx="8">
                  <c:v>584.25</c:v>
                </c:pt>
                <c:pt idx="9">
                  <c:v>750.88</c:v>
                </c:pt>
                <c:pt idx="10">
                  <c:v>549.04999999999995</c:v>
                </c:pt>
                <c:pt idx="11">
                  <c:v>690.65</c:v>
                </c:pt>
                <c:pt idx="12">
                  <c:v>819.59</c:v>
                </c:pt>
                <c:pt idx="13">
                  <c:v>818.52</c:v>
                </c:pt>
                <c:pt idx="14">
                  <c:v>542.11</c:v>
                </c:pt>
                <c:pt idx="15">
                  <c:v>725.02</c:v>
                </c:pt>
                <c:pt idx="16">
                  <c:v>823.62</c:v>
                </c:pt>
                <c:pt idx="17">
                  <c:v>580.9</c:v>
                </c:pt>
                <c:pt idx="18">
                  <c:v>523.33000000000004</c:v>
                </c:pt>
                <c:pt idx="19">
                  <c:v>353.2</c:v>
                </c:pt>
                <c:pt idx="20">
                  <c:v>452.97</c:v>
                </c:pt>
                <c:pt idx="21">
                  <c:v>386.11</c:v>
                </c:pt>
                <c:pt idx="22">
                  <c:v>358.28</c:v>
                </c:pt>
                <c:pt idx="23">
                  <c:v>307.87</c:v>
                </c:pt>
                <c:pt idx="24">
                  <c:v>285.52</c:v>
                </c:pt>
                <c:pt idx="25">
                  <c:v>369.94</c:v>
                </c:pt>
                <c:pt idx="26">
                  <c:v>382.63</c:v>
                </c:pt>
                <c:pt idx="27">
                  <c:v>379.53</c:v>
                </c:pt>
                <c:pt idx="28">
                  <c:v>367.54</c:v>
                </c:pt>
                <c:pt idx="29">
                  <c:v>463.61</c:v>
                </c:pt>
                <c:pt idx="30">
                  <c:v>417.34</c:v>
                </c:pt>
                <c:pt idx="31">
                  <c:v>346.81</c:v>
                </c:pt>
                <c:pt idx="32">
                  <c:v>583.34</c:v>
                </c:pt>
                <c:pt idx="33">
                  <c:v>449.29</c:v>
                </c:pt>
                <c:pt idx="34">
                  <c:v>431.99</c:v>
                </c:pt>
                <c:pt idx="35">
                  <c:v>504.05</c:v>
                </c:pt>
                <c:pt idx="36">
                  <c:v>461.56</c:v>
                </c:pt>
                <c:pt idx="37">
                  <c:v>479.05</c:v>
                </c:pt>
                <c:pt idx="38">
                  <c:v>619.65</c:v>
                </c:pt>
                <c:pt idx="39">
                  <c:v>743.58</c:v>
                </c:pt>
                <c:pt idx="40">
                  <c:v>797.04</c:v>
                </c:pt>
                <c:pt idx="41">
                  <c:v>655.73</c:v>
                </c:pt>
                <c:pt idx="42">
                  <c:v>659.07</c:v>
                </c:pt>
                <c:pt idx="43">
                  <c:v>691.37</c:v>
                </c:pt>
                <c:pt idx="44">
                  <c:v>736.58</c:v>
                </c:pt>
                <c:pt idx="45">
                  <c:v>675.3</c:v>
                </c:pt>
                <c:pt idx="46">
                  <c:v>720.61</c:v>
                </c:pt>
                <c:pt idx="47">
                  <c:v>670.24</c:v>
                </c:pt>
                <c:pt idx="48">
                  <c:v>740.37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788-46F8-A7B6-E2A20C04D9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1307952"/>
        <c:axId val="371308344"/>
      </c:lineChart>
      <c:catAx>
        <c:axId val="371307952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1308344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71308344"/>
        <c:scaling>
          <c:orientation val="minMax"/>
          <c:max val="75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1307952"/>
        <c:crosses val="autoZero"/>
        <c:crossBetween val="midCat"/>
        <c:majorUnit val="500"/>
        <c:minorUnit val="1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3403364695204085"/>
          <c:y val="0.19757124334097242"/>
          <c:w val="0.16596635304795915"/>
          <c:h val="0.59149435243151949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03566693777357E-2"/>
          <c:y val="2.9418823439059976E-2"/>
          <c:w val="0.7765834303109983"/>
          <c:h val="0.88516485812511014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Domestic</c:v>
                </c:pt>
              </c:strCache>
            </c:strRef>
          </c:tx>
          <c:spPr>
            <a:solidFill>
              <a:schemeClr val="accent2"/>
            </a:solidFill>
            <a:ln w="11167">
              <a:noFill/>
              <a:prstDash val="sysDash"/>
            </a:ln>
          </c:spPr>
          <c:cat>
            <c:strRef>
              <c:f>Sheet1!$A$2:$A$50</c:f>
              <c:strCache>
                <c:ptCount val="46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Sheet1!$B$2:$B$50</c:f>
              <c:numCache>
                <c:formatCode>General</c:formatCode>
                <c:ptCount val="49"/>
                <c:pt idx="0">
                  <c:v>573.20000000000005</c:v>
                </c:pt>
                <c:pt idx="1">
                  <c:v>638</c:v>
                </c:pt>
                <c:pt idx="2">
                  <c:v>883</c:v>
                </c:pt>
                <c:pt idx="3">
                  <c:v>855.5</c:v>
                </c:pt>
                <c:pt idx="4">
                  <c:v>871.5</c:v>
                </c:pt>
                <c:pt idx="5">
                  <c:v>541.5</c:v>
                </c:pt>
                <c:pt idx="6">
                  <c:v>554.70000000000005</c:v>
                </c:pt>
                <c:pt idx="7">
                  <c:v>581.29999999999995</c:v>
                </c:pt>
                <c:pt idx="8">
                  <c:v>603.20000000000005</c:v>
                </c:pt>
                <c:pt idx="9">
                  <c:v>748.5</c:v>
                </c:pt>
                <c:pt idx="10">
                  <c:v>555</c:v>
                </c:pt>
                <c:pt idx="11">
                  <c:v>701</c:v>
                </c:pt>
                <c:pt idx="12">
                  <c:v>699.1</c:v>
                </c:pt>
                <c:pt idx="13">
                  <c:v>752.8</c:v>
                </c:pt>
                <c:pt idx="14">
                  <c:v>688.5</c:v>
                </c:pt>
                <c:pt idx="15">
                  <c:v>795.5</c:v>
                </c:pt>
                <c:pt idx="16">
                  <c:v>851.4</c:v>
                </c:pt>
                <c:pt idx="17">
                  <c:v>590.20000000000005</c:v>
                </c:pt>
                <c:pt idx="18">
                  <c:v>612.4</c:v>
                </c:pt>
                <c:pt idx="19">
                  <c:v>503.8</c:v>
                </c:pt>
                <c:pt idx="20">
                  <c:v>566.29999999999995</c:v>
                </c:pt>
                <c:pt idx="21">
                  <c:v>554.1</c:v>
                </c:pt>
                <c:pt idx="22">
                  <c:v>459.8</c:v>
                </c:pt>
                <c:pt idx="23">
                  <c:v>395.1</c:v>
                </c:pt>
                <c:pt idx="24">
                  <c:v>377.7</c:v>
                </c:pt>
                <c:pt idx="25">
                  <c:v>459.6</c:v>
                </c:pt>
                <c:pt idx="26">
                  <c:v>497.7</c:v>
                </c:pt>
                <c:pt idx="27">
                  <c:v>547.70000000000005</c:v>
                </c:pt>
                <c:pt idx="28">
                  <c:v>529.20000000000005</c:v>
                </c:pt>
                <c:pt idx="29">
                  <c:v>704.8</c:v>
                </c:pt>
                <c:pt idx="30">
                  <c:v>613.6</c:v>
                </c:pt>
                <c:pt idx="31">
                  <c:v>538.6</c:v>
                </c:pt>
                <c:pt idx="32">
                  <c:v>788.4</c:v>
                </c:pt>
                <c:pt idx="33">
                  <c:v>688.2</c:v>
                </c:pt>
                <c:pt idx="34">
                  <c:v>685.5</c:v>
                </c:pt>
                <c:pt idx="35">
                  <c:v>795.2</c:v>
                </c:pt>
                <c:pt idx="36">
                  <c:v>672.5</c:v>
                </c:pt>
                <c:pt idx="37">
                  <c:v>681.7</c:v>
                </c:pt>
                <c:pt idx="38">
                  <c:v>861.3</c:v>
                </c:pt>
                <c:pt idx="39">
                  <c:v>936.4</c:v>
                </c:pt>
                <c:pt idx="40">
                  <c:v>992.1</c:v>
                </c:pt>
                <c:pt idx="41">
                  <c:v>842.7</c:v>
                </c:pt>
                <c:pt idx="42">
                  <c:v>847.1</c:v>
                </c:pt>
                <c:pt idx="43">
                  <c:v>873.3</c:v>
                </c:pt>
                <c:pt idx="44">
                  <c:v>949</c:v>
                </c:pt>
                <c:pt idx="45">
                  <c:v>920.6</c:v>
                </c:pt>
                <c:pt idx="46">
                  <c:v>925.6</c:v>
                </c:pt>
                <c:pt idx="47">
                  <c:v>891.6</c:v>
                </c:pt>
                <c:pt idx="48">
                  <c:v>935.2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65-437E-B142-4D869A314F0D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Sheet1!$A$2:$A$50</c:f>
              <c:strCache>
                <c:ptCount val="46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Sheet1!$C$2:$C$50</c:f>
              <c:numCache>
                <c:formatCode>General</c:formatCode>
                <c:ptCount val="49"/>
                <c:pt idx="0">
                  <c:v>7185.3</c:v>
                </c:pt>
                <c:pt idx="1">
                  <c:v>6383.4</c:v>
                </c:pt>
                <c:pt idx="2">
                  <c:v>6142.1</c:v>
                </c:pt>
                <c:pt idx="3">
                  <c:v>6519.2</c:v>
                </c:pt>
                <c:pt idx="4">
                  <c:v>6849.1</c:v>
                </c:pt>
                <c:pt idx="5">
                  <c:v>4186.2</c:v>
                </c:pt>
                <c:pt idx="6">
                  <c:v>4279.5</c:v>
                </c:pt>
                <c:pt idx="7">
                  <c:v>4194.3999999999996</c:v>
                </c:pt>
                <c:pt idx="8">
                  <c:v>4639.3999999999996</c:v>
                </c:pt>
                <c:pt idx="9">
                  <c:v>4112.3999999999996</c:v>
                </c:pt>
                <c:pt idx="10">
                  <c:v>4162.8999999999996</c:v>
                </c:pt>
                <c:pt idx="11">
                  <c:v>4107.2</c:v>
                </c:pt>
                <c:pt idx="12">
                  <c:v>5081.8</c:v>
                </c:pt>
                <c:pt idx="13">
                  <c:v>3924.1</c:v>
                </c:pt>
                <c:pt idx="14">
                  <c:v>3719.3</c:v>
                </c:pt>
                <c:pt idx="15">
                  <c:v>3758.4</c:v>
                </c:pt>
                <c:pt idx="16">
                  <c:v>4582.2</c:v>
                </c:pt>
                <c:pt idx="17">
                  <c:v>3750.1</c:v>
                </c:pt>
                <c:pt idx="18">
                  <c:v>4381.6000000000004</c:v>
                </c:pt>
                <c:pt idx="19">
                  <c:v>4100.3</c:v>
                </c:pt>
                <c:pt idx="20">
                  <c:v>4403.7</c:v>
                </c:pt>
                <c:pt idx="21">
                  <c:v>3150.8</c:v>
                </c:pt>
                <c:pt idx="22">
                  <c:v>3517.9</c:v>
                </c:pt>
                <c:pt idx="23">
                  <c:v>3190.8</c:v>
                </c:pt>
                <c:pt idx="24">
                  <c:v>3747.2</c:v>
                </c:pt>
                <c:pt idx="25">
                  <c:v>2966.3</c:v>
                </c:pt>
                <c:pt idx="26">
                  <c:v>2998.9</c:v>
                </c:pt>
                <c:pt idx="27">
                  <c:v>3565.1</c:v>
                </c:pt>
                <c:pt idx="28">
                  <c:v>3554.8</c:v>
                </c:pt>
                <c:pt idx="29">
                  <c:v>2928.4</c:v>
                </c:pt>
                <c:pt idx="30">
                  <c:v>3041.8</c:v>
                </c:pt>
                <c:pt idx="31">
                  <c:v>2891.8</c:v>
                </c:pt>
                <c:pt idx="32">
                  <c:v>3657.8</c:v>
                </c:pt>
                <c:pt idx="33">
                  <c:v>3210.5</c:v>
                </c:pt>
                <c:pt idx="34">
                  <c:v>3260.3</c:v>
                </c:pt>
                <c:pt idx="35">
                  <c:v>3300</c:v>
                </c:pt>
                <c:pt idx="36">
                  <c:v>3583.5</c:v>
                </c:pt>
                <c:pt idx="37">
                  <c:v>3393.6</c:v>
                </c:pt>
                <c:pt idx="38">
                  <c:v>3531.4</c:v>
                </c:pt>
                <c:pt idx="39">
                  <c:v>3184.9</c:v>
                </c:pt>
                <c:pt idx="40">
                  <c:v>3448.6</c:v>
                </c:pt>
                <c:pt idx="41">
                  <c:v>3450.7</c:v>
                </c:pt>
                <c:pt idx="42">
                  <c:v>3440</c:v>
                </c:pt>
                <c:pt idx="43">
                  <c:v>3570</c:v>
                </c:pt>
                <c:pt idx="44">
                  <c:v>3772.1</c:v>
                </c:pt>
                <c:pt idx="45">
                  <c:v>3877</c:v>
                </c:pt>
                <c:pt idx="46">
                  <c:v>3965.4</c:v>
                </c:pt>
                <c:pt idx="47">
                  <c:v>4789</c:v>
                </c:pt>
                <c:pt idx="48">
                  <c:v>5082.2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65-437E-B142-4D869A314F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505984"/>
        <c:axId val="372506376"/>
      </c:areaChart>
      <c:catAx>
        <c:axId val="37250598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506376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2506376"/>
        <c:scaling>
          <c:orientation val="minMax"/>
          <c:max val="850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505984"/>
        <c:crosses val="autoZero"/>
        <c:crossBetween val="midCat"/>
        <c:majorUnit val="5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222685284793388"/>
          <c:y val="0.2495533379956586"/>
          <c:w val="0.13078980432898787"/>
          <c:h val="0.54192280265557202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4719386523903586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Combined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Sheet1!$B$2:$B$50</c:f>
              <c:numCache>
                <c:formatCode>General</c:formatCode>
                <c:ptCount val="49"/>
                <c:pt idx="1">
                  <c:v>3809.58</c:v>
                </c:pt>
                <c:pt idx="2">
                  <c:v>3168.3</c:v>
                </c:pt>
                <c:pt idx="3">
                  <c:v>3709.42</c:v>
                </c:pt>
                <c:pt idx="4">
                  <c:v>1813.87</c:v>
                </c:pt>
                <c:pt idx="5">
                  <c:v>1526.03</c:v>
                </c:pt>
                <c:pt idx="6">
                  <c:v>1417.38</c:v>
                </c:pt>
                <c:pt idx="7">
                  <c:v>1658.42</c:v>
                </c:pt>
                <c:pt idx="8">
                  <c:v>2062.71</c:v>
                </c:pt>
                <c:pt idx="9">
                  <c:v>1789.55</c:v>
                </c:pt>
                <c:pt idx="10">
                  <c:v>2193.9299999999998</c:v>
                </c:pt>
                <c:pt idx="11">
                  <c:v>2031.08</c:v>
                </c:pt>
                <c:pt idx="12">
                  <c:v>2729.52</c:v>
                </c:pt>
                <c:pt idx="13">
                  <c:v>2800.13</c:v>
                </c:pt>
                <c:pt idx="14">
                  <c:v>3603.16</c:v>
                </c:pt>
                <c:pt idx="15">
                  <c:v>2712.48</c:v>
                </c:pt>
                <c:pt idx="16">
                  <c:v>3223.83</c:v>
                </c:pt>
                <c:pt idx="17">
                  <c:v>3016.19</c:v>
                </c:pt>
                <c:pt idx="18">
                  <c:v>2857.68</c:v>
                </c:pt>
                <c:pt idx="19">
                  <c:v>2617.79</c:v>
                </c:pt>
                <c:pt idx="20">
                  <c:v>3305.77</c:v>
                </c:pt>
                <c:pt idx="21">
                  <c:v>2629.22</c:v>
                </c:pt>
                <c:pt idx="22">
                  <c:v>2808.19</c:v>
                </c:pt>
                <c:pt idx="23">
                  <c:v>2659.14</c:v>
                </c:pt>
                <c:pt idx="24">
                  <c:v>2622.56</c:v>
                </c:pt>
                <c:pt idx="25">
                  <c:v>3222.22</c:v>
                </c:pt>
                <c:pt idx="26">
                  <c:v>3449.87</c:v>
                </c:pt>
                <c:pt idx="27">
                  <c:v>4013.57</c:v>
                </c:pt>
                <c:pt idx="28">
                  <c:v>3238.01</c:v>
                </c:pt>
                <c:pt idx="29">
                  <c:v>2933.46</c:v>
                </c:pt>
                <c:pt idx="30">
                  <c:v>4746.1400000000003</c:v>
                </c:pt>
                <c:pt idx="31">
                  <c:v>3657.72</c:v>
                </c:pt>
                <c:pt idx="32">
                  <c:v>3269.33</c:v>
                </c:pt>
                <c:pt idx="33">
                  <c:v>2916.17</c:v>
                </c:pt>
                <c:pt idx="34">
                  <c:v>2687.25</c:v>
                </c:pt>
                <c:pt idx="35">
                  <c:v>2597.41</c:v>
                </c:pt>
                <c:pt idx="36">
                  <c:v>3448.93</c:v>
                </c:pt>
                <c:pt idx="37">
                  <c:v>3465.76</c:v>
                </c:pt>
                <c:pt idx="38">
                  <c:v>5265.62</c:v>
                </c:pt>
                <c:pt idx="39">
                  <c:v>3206.59</c:v>
                </c:pt>
                <c:pt idx="40">
                  <c:v>6385.83</c:v>
                </c:pt>
                <c:pt idx="41">
                  <c:v>3934.43</c:v>
                </c:pt>
                <c:pt idx="42">
                  <c:v>4047.42</c:v>
                </c:pt>
                <c:pt idx="43">
                  <c:v>4221.1000000000004</c:v>
                </c:pt>
                <c:pt idx="44">
                  <c:v>4726.8100000000004</c:v>
                </c:pt>
                <c:pt idx="45">
                  <c:v>4627.01</c:v>
                </c:pt>
                <c:pt idx="46">
                  <c:v>4129.72</c:v>
                </c:pt>
                <c:pt idx="47">
                  <c:v>4183.03</c:v>
                </c:pt>
                <c:pt idx="48">
                  <c:v>5059.0200000000004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957-4983-A729-143E09D5A6F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Sheet1!$C$2:$C$50</c:f>
              <c:numCache>
                <c:formatCode>General</c:formatCode>
                <c:ptCount val="49"/>
                <c:pt idx="1">
                  <c:v>3234.63</c:v>
                </c:pt>
                <c:pt idx="2">
                  <c:v>2578.9499999999998</c:v>
                </c:pt>
                <c:pt idx="3">
                  <c:v>3206.26</c:v>
                </c:pt>
                <c:pt idx="4">
                  <c:v>1393.45</c:v>
                </c:pt>
                <c:pt idx="5">
                  <c:v>1191.55</c:v>
                </c:pt>
                <c:pt idx="6">
                  <c:v>1073.8499999999999</c:v>
                </c:pt>
                <c:pt idx="7">
                  <c:v>1383.56</c:v>
                </c:pt>
                <c:pt idx="8">
                  <c:v>1671.93</c:v>
                </c:pt>
                <c:pt idx="9">
                  <c:v>1448.69</c:v>
                </c:pt>
                <c:pt idx="10">
                  <c:v>1780.33</c:v>
                </c:pt>
                <c:pt idx="11">
                  <c:v>1735.03</c:v>
                </c:pt>
                <c:pt idx="12">
                  <c:v>2057.5</c:v>
                </c:pt>
                <c:pt idx="13">
                  <c:v>2175.35</c:v>
                </c:pt>
                <c:pt idx="14">
                  <c:v>2948.7</c:v>
                </c:pt>
                <c:pt idx="15">
                  <c:v>2253.27</c:v>
                </c:pt>
                <c:pt idx="16">
                  <c:v>2633.66</c:v>
                </c:pt>
                <c:pt idx="17">
                  <c:v>2455.11</c:v>
                </c:pt>
                <c:pt idx="18">
                  <c:v>2309.0300000000002</c:v>
                </c:pt>
                <c:pt idx="19">
                  <c:v>2135.71</c:v>
                </c:pt>
                <c:pt idx="20">
                  <c:v>2779.99</c:v>
                </c:pt>
                <c:pt idx="21">
                  <c:v>2171.65</c:v>
                </c:pt>
                <c:pt idx="22">
                  <c:v>2215.7399999999998</c:v>
                </c:pt>
                <c:pt idx="23">
                  <c:v>2212.35</c:v>
                </c:pt>
                <c:pt idx="24">
                  <c:v>2128.34</c:v>
                </c:pt>
                <c:pt idx="25">
                  <c:v>2519.11</c:v>
                </c:pt>
                <c:pt idx="26">
                  <c:v>2693.88</c:v>
                </c:pt>
                <c:pt idx="27">
                  <c:v>3039.52</c:v>
                </c:pt>
                <c:pt idx="28">
                  <c:v>2609.38</c:v>
                </c:pt>
                <c:pt idx="29">
                  <c:v>2303.92</c:v>
                </c:pt>
                <c:pt idx="30">
                  <c:v>3894.33</c:v>
                </c:pt>
                <c:pt idx="31">
                  <c:v>3178.16</c:v>
                </c:pt>
                <c:pt idx="32">
                  <c:v>2559.79</c:v>
                </c:pt>
                <c:pt idx="33">
                  <c:v>2194.81</c:v>
                </c:pt>
                <c:pt idx="34">
                  <c:v>2050.5</c:v>
                </c:pt>
                <c:pt idx="35">
                  <c:v>2045.42</c:v>
                </c:pt>
                <c:pt idx="36">
                  <c:v>2586.0700000000002</c:v>
                </c:pt>
                <c:pt idx="37">
                  <c:v>2850.6</c:v>
                </c:pt>
                <c:pt idx="38">
                  <c:v>4624.87</c:v>
                </c:pt>
                <c:pt idx="39">
                  <c:v>2642.09</c:v>
                </c:pt>
                <c:pt idx="40">
                  <c:v>5363.33</c:v>
                </c:pt>
                <c:pt idx="41">
                  <c:v>2994.86</c:v>
                </c:pt>
                <c:pt idx="42">
                  <c:v>3361.61</c:v>
                </c:pt>
                <c:pt idx="43">
                  <c:v>3603.21</c:v>
                </c:pt>
                <c:pt idx="44">
                  <c:v>3852.68</c:v>
                </c:pt>
                <c:pt idx="45">
                  <c:v>3697.32</c:v>
                </c:pt>
                <c:pt idx="46">
                  <c:v>3205.76</c:v>
                </c:pt>
                <c:pt idx="47">
                  <c:v>2961.57</c:v>
                </c:pt>
                <c:pt idx="48">
                  <c:v>4348.51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957-4983-A729-143E09D5A6F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Domestic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Sheet1!$D$2:$D$50</c:f>
              <c:numCache>
                <c:formatCode>General</c:formatCode>
                <c:ptCount val="49"/>
                <c:pt idx="1">
                  <c:v>574.96</c:v>
                </c:pt>
                <c:pt idx="2">
                  <c:v>589.35</c:v>
                </c:pt>
                <c:pt idx="3">
                  <c:v>503.16</c:v>
                </c:pt>
                <c:pt idx="4">
                  <c:v>420.43</c:v>
                </c:pt>
                <c:pt idx="5">
                  <c:v>334.48</c:v>
                </c:pt>
                <c:pt idx="6">
                  <c:v>343.53</c:v>
                </c:pt>
                <c:pt idx="7">
                  <c:v>274.85000000000002</c:v>
                </c:pt>
                <c:pt idx="8">
                  <c:v>390.78</c:v>
                </c:pt>
                <c:pt idx="9">
                  <c:v>340.86</c:v>
                </c:pt>
                <c:pt idx="10">
                  <c:v>413.6</c:v>
                </c:pt>
                <c:pt idx="11">
                  <c:v>296.05</c:v>
                </c:pt>
                <c:pt idx="12">
                  <c:v>672.02</c:v>
                </c:pt>
                <c:pt idx="13">
                  <c:v>624.78</c:v>
                </c:pt>
                <c:pt idx="14">
                  <c:v>654.45000000000005</c:v>
                </c:pt>
                <c:pt idx="15">
                  <c:v>459.2</c:v>
                </c:pt>
                <c:pt idx="16">
                  <c:v>590.16999999999996</c:v>
                </c:pt>
                <c:pt idx="17">
                  <c:v>561.08000000000004</c:v>
                </c:pt>
                <c:pt idx="18">
                  <c:v>548.65</c:v>
                </c:pt>
                <c:pt idx="19">
                  <c:v>482.08</c:v>
                </c:pt>
                <c:pt idx="20">
                  <c:v>525.77</c:v>
                </c:pt>
                <c:pt idx="21">
                  <c:v>457.57</c:v>
                </c:pt>
                <c:pt idx="22">
                  <c:v>592.46</c:v>
                </c:pt>
                <c:pt idx="23">
                  <c:v>446.79</c:v>
                </c:pt>
                <c:pt idx="24">
                  <c:v>494.22</c:v>
                </c:pt>
                <c:pt idx="25">
                  <c:v>703.12</c:v>
                </c:pt>
                <c:pt idx="26">
                  <c:v>755.99</c:v>
                </c:pt>
                <c:pt idx="27">
                  <c:v>974.05</c:v>
                </c:pt>
                <c:pt idx="28">
                  <c:v>628.62</c:v>
                </c:pt>
                <c:pt idx="29">
                  <c:v>629.54</c:v>
                </c:pt>
                <c:pt idx="30">
                  <c:v>851.81</c:v>
                </c:pt>
                <c:pt idx="31">
                  <c:v>479.56</c:v>
                </c:pt>
                <c:pt idx="32">
                  <c:v>709.54</c:v>
                </c:pt>
                <c:pt idx="33">
                  <c:v>721.36</c:v>
                </c:pt>
                <c:pt idx="34">
                  <c:v>636.75</c:v>
                </c:pt>
                <c:pt idx="35">
                  <c:v>551.99</c:v>
                </c:pt>
                <c:pt idx="36">
                  <c:v>862.86</c:v>
                </c:pt>
                <c:pt idx="37">
                  <c:v>615.16</c:v>
                </c:pt>
                <c:pt idx="38">
                  <c:v>640.76</c:v>
                </c:pt>
                <c:pt idx="39">
                  <c:v>564.5</c:v>
                </c:pt>
                <c:pt idx="40">
                  <c:v>1022.5</c:v>
                </c:pt>
                <c:pt idx="41">
                  <c:v>939.57</c:v>
                </c:pt>
                <c:pt idx="42">
                  <c:v>685.8</c:v>
                </c:pt>
                <c:pt idx="43">
                  <c:v>617.88</c:v>
                </c:pt>
                <c:pt idx="44">
                  <c:v>874.14</c:v>
                </c:pt>
                <c:pt idx="45">
                  <c:v>929.69</c:v>
                </c:pt>
                <c:pt idx="46">
                  <c:v>923.96</c:v>
                </c:pt>
                <c:pt idx="47">
                  <c:v>1221.46</c:v>
                </c:pt>
                <c:pt idx="48">
                  <c:v>710.51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957-4983-A729-143E09D5A6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2611200"/>
        <c:axId val="372611592"/>
      </c:lineChart>
      <c:catAx>
        <c:axId val="372611200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611592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72611592"/>
        <c:scaling>
          <c:orientation val="minMax"/>
          <c:max val="65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611200"/>
        <c:crosses val="autoZero"/>
        <c:crossBetween val="midCat"/>
        <c:majorUnit val="500"/>
        <c:minorUnit val="1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3403364695204085"/>
          <c:y val="0.19757124334097242"/>
          <c:w val="0.16596635304795915"/>
          <c:h val="0.54345517104981889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03566693777357E-2"/>
          <c:y val="2.9418823439059976E-2"/>
          <c:w val="0.76454041428703368"/>
          <c:h val="0.88516485812511014"/>
        </c:manualLayout>
      </c:layout>
      <c:areaChart>
        <c:grouping val="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Domestic</c:v>
                </c:pt>
              </c:strCache>
            </c:strRef>
          </c:tx>
          <c:spPr>
            <a:solidFill>
              <a:schemeClr val="accent2"/>
            </a:solidFill>
            <a:ln w="11167">
              <a:solidFill>
                <a:schemeClr val="accent2"/>
              </a:solidFill>
              <a:prstDash val="solid"/>
            </a:ln>
          </c:spPr>
          <c:cat>
            <c:strRef>
              <c:f>Sheet1!$A$2:$A$50</c:f>
              <c:strCache>
                <c:ptCount val="46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Sheet1!$B$2:$B$50</c:f>
              <c:numCache>
                <c:formatCode>General</c:formatCode>
                <c:ptCount val="49"/>
                <c:pt idx="0">
                  <c:v>1529.1</c:v>
                </c:pt>
                <c:pt idx="1">
                  <c:v>1428.1</c:v>
                </c:pt>
                <c:pt idx="2">
                  <c:v>1335.2</c:v>
                </c:pt>
                <c:pt idx="3">
                  <c:v>1333</c:v>
                </c:pt>
                <c:pt idx="4">
                  <c:v>1161.5</c:v>
                </c:pt>
                <c:pt idx="5">
                  <c:v>1099.8</c:v>
                </c:pt>
                <c:pt idx="6">
                  <c:v>945.7</c:v>
                </c:pt>
                <c:pt idx="7">
                  <c:v>914.9</c:v>
                </c:pt>
                <c:pt idx="8">
                  <c:v>898.5</c:v>
                </c:pt>
                <c:pt idx="9">
                  <c:v>868.5</c:v>
                </c:pt>
                <c:pt idx="10">
                  <c:v>933.5</c:v>
                </c:pt>
                <c:pt idx="11">
                  <c:v>805.5</c:v>
                </c:pt>
                <c:pt idx="12">
                  <c:v>1098.3</c:v>
                </c:pt>
                <c:pt idx="13">
                  <c:v>1360.8</c:v>
                </c:pt>
                <c:pt idx="14">
                  <c:v>1501.5</c:v>
                </c:pt>
                <c:pt idx="15">
                  <c:v>1458.8</c:v>
                </c:pt>
                <c:pt idx="16">
                  <c:v>1397.3</c:v>
                </c:pt>
                <c:pt idx="17">
                  <c:v>1448.5</c:v>
                </c:pt>
                <c:pt idx="18">
                  <c:v>1632.8</c:v>
                </c:pt>
                <c:pt idx="19">
                  <c:v>1340.1</c:v>
                </c:pt>
                <c:pt idx="20">
                  <c:v>1357.9</c:v>
                </c:pt>
                <c:pt idx="21">
                  <c:v>1127.5999999999999</c:v>
                </c:pt>
                <c:pt idx="22">
                  <c:v>1214.2</c:v>
                </c:pt>
                <c:pt idx="23">
                  <c:v>1228.2</c:v>
                </c:pt>
                <c:pt idx="24">
                  <c:v>1089.0999999999999</c:v>
                </c:pt>
                <c:pt idx="25">
                  <c:v>1261.4000000000001</c:v>
                </c:pt>
                <c:pt idx="26">
                  <c:v>1291.2</c:v>
                </c:pt>
                <c:pt idx="27">
                  <c:v>1622.6</c:v>
                </c:pt>
                <c:pt idx="28">
                  <c:v>1686.7</c:v>
                </c:pt>
                <c:pt idx="29">
                  <c:v>1778</c:v>
                </c:pt>
                <c:pt idx="30">
                  <c:v>1861</c:v>
                </c:pt>
                <c:pt idx="31">
                  <c:v>1702.6</c:v>
                </c:pt>
                <c:pt idx="32">
                  <c:v>1745.9</c:v>
                </c:pt>
                <c:pt idx="33">
                  <c:v>1854</c:v>
                </c:pt>
                <c:pt idx="34">
                  <c:v>1771.4</c:v>
                </c:pt>
                <c:pt idx="35">
                  <c:v>1533.3</c:v>
                </c:pt>
                <c:pt idx="36">
                  <c:v>1623.2</c:v>
                </c:pt>
                <c:pt idx="37">
                  <c:v>1615.6</c:v>
                </c:pt>
                <c:pt idx="38">
                  <c:v>1624.8</c:v>
                </c:pt>
                <c:pt idx="39">
                  <c:v>1466.3</c:v>
                </c:pt>
                <c:pt idx="40">
                  <c:v>1653.9</c:v>
                </c:pt>
                <c:pt idx="41">
                  <c:v>1960.8</c:v>
                </c:pt>
                <c:pt idx="42">
                  <c:v>1802.7</c:v>
                </c:pt>
                <c:pt idx="43">
                  <c:v>1782.2</c:v>
                </c:pt>
                <c:pt idx="44">
                  <c:v>1850.4</c:v>
                </c:pt>
                <c:pt idx="45">
                  <c:v>2014.4</c:v>
                </c:pt>
                <c:pt idx="46">
                  <c:v>2108.9</c:v>
                </c:pt>
                <c:pt idx="47">
                  <c:v>2607.9</c:v>
                </c:pt>
                <c:pt idx="48">
                  <c:v>2521.6999999999998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C2-404C-A77D-B489C3DDA620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25400">
              <a:noFill/>
            </a:ln>
          </c:spPr>
          <c:cat>
            <c:strRef>
              <c:f>Sheet1!$A$2:$A$50</c:f>
              <c:strCache>
                <c:ptCount val="46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Sheet1!$C$2:$C$50</c:f>
              <c:numCache>
                <c:formatCode>General</c:formatCode>
                <c:ptCount val="49"/>
                <c:pt idx="0">
                  <c:v>9882.7000000000007</c:v>
                </c:pt>
                <c:pt idx="1">
                  <c:v>10538.5</c:v>
                </c:pt>
                <c:pt idx="2">
                  <c:v>10295.9</c:v>
                </c:pt>
                <c:pt idx="3">
                  <c:v>11190.9</c:v>
                </c:pt>
                <c:pt idx="4">
                  <c:v>9918.2000000000007</c:v>
                </c:pt>
                <c:pt idx="5">
                  <c:v>8885.7000000000007</c:v>
                </c:pt>
                <c:pt idx="6">
                  <c:v>7749.8</c:v>
                </c:pt>
                <c:pt idx="7">
                  <c:v>7529.3</c:v>
                </c:pt>
                <c:pt idx="8">
                  <c:v>6345.1</c:v>
                </c:pt>
                <c:pt idx="9">
                  <c:v>6106.3</c:v>
                </c:pt>
                <c:pt idx="10">
                  <c:v>6114.6</c:v>
                </c:pt>
                <c:pt idx="11">
                  <c:v>6057.7</c:v>
                </c:pt>
                <c:pt idx="12">
                  <c:v>5088.8999999999996</c:v>
                </c:pt>
                <c:pt idx="13">
                  <c:v>5079.7</c:v>
                </c:pt>
                <c:pt idx="14">
                  <c:v>5717.9</c:v>
                </c:pt>
                <c:pt idx="15">
                  <c:v>6015.1</c:v>
                </c:pt>
                <c:pt idx="16">
                  <c:v>6120.3</c:v>
                </c:pt>
                <c:pt idx="17">
                  <c:v>6189.5</c:v>
                </c:pt>
                <c:pt idx="18">
                  <c:v>5888.1</c:v>
                </c:pt>
                <c:pt idx="19">
                  <c:v>5617.5</c:v>
                </c:pt>
                <c:pt idx="20">
                  <c:v>5964.2</c:v>
                </c:pt>
                <c:pt idx="21">
                  <c:v>6202.1</c:v>
                </c:pt>
                <c:pt idx="22">
                  <c:v>5962.1</c:v>
                </c:pt>
                <c:pt idx="23">
                  <c:v>6011.2</c:v>
                </c:pt>
                <c:pt idx="24">
                  <c:v>5462.9</c:v>
                </c:pt>
                <c:pt idx="25">
                  <c:v>5909.1</c:v>
                </c:pt>
                <c:pt idx="26">
                  <c:v>5901.7</c:v>
                </c:pt>
                <c:pt idx="27">
                  <c:v>6567.3</c:v>
                </c:pt>
                <c:pt idx="28">
                  <c:v>6647.5</c:v>
                </c:pt>
                <c:pt idx="29">
                  <c:v>6870.3</c:v>
                </c:pt>
                <c:pt idx="30">
                  <c:v>7895.5</c:v>
                </c:pt>
                <c:pt idx="31">
                  <c:v>8912.1</c:v>
                </c:pt>
                <c:pt idx="32">
                  <c:v>9017.1</c:v>
                </c:pt>
                <c:pt idx="33">
                  <c:v>9194.9</c:v>
                </c:pt>
                <c:pt idx="34">
                  <c:v>8324.1</c:v>
                </c:pt>
                <c:pt idx="35">
                  <c:v>8664.6</c:v>
                </c:pt>
                <c:pt idx="36">
                  <c:v>8645.4</c:v>
                </c:pt>
                <c:pt idx="37">
                  <c:v>9189.7000000000007</c:v>
                </c:pt>
                <c:pt idx="38">
                  <c:v>10856.3</c:v>
                </c:pt>
                <c:pt idx="39">
                  <c:v>11082.6</c:v>
                </c:pt>
                <c:pt idx="40">
                  <c:v>13138.1</c:v>
                </c:pt>
                <c:pt idx="41">
                  <c:v>13335.2</c:v>
                </c:pt>
                <c:pt idx="42">
                  <c:v>12997.5</c:v>
                </c:pt>
                <c:pt idx="43">
                  <c:v>14128.1</c:v>
                </c:pt>
                <c:pt idx="44">
                  <c:v>14579.7</c:v>
                </c:pt>
                <c:pt idx="45">
                  <c:v>15288.8</c:v>
                </c:pt>
                <c:pt idx="46">
                  <c:v>15187.2</c:v>
                </c:pt>
                <c:pt idx="47">
                  <c:v>14394.8</c:v>
                </c:pt>
                <c:pt idx="48">
                  <c:v>14722.2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C2-404C-A77D-B489C3DDA6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3307088"/>
        <c:axId val="373307480"/>
      </c:areaChart>
      <c:catAx>
        <c:axId val="373307088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3307480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3307480"/>
        <c:scaling>
          <c:orientation val="minMax"/>
          <c:max val="2000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3307088"/>
        <c:crosses val="autoZero"/>
        <c:crossBetween val="midCat"/>
        <c:majorUnit val="2000"/>
        <c:minorUnit val="5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4560946907743229"/>
          <c:y val="0.2495533379956586"/>
          <c:w val="0.14238544245533444"/>
          <c:h val="0.42372444008364785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5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7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04622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10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310124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21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56997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9603" y="1975958"/>
            <a:ext cx="4813996" cy="1081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CD9711-B79C-44AA-92AF-F487B44B99C1}" type="datetime1">
              <a:rPr lang="en-US" smtClean="0"/>
              <a:t>2/6/2020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00F5C09-30E4-468F-B4DD-3CFFB8A0562D}" type="datetime1">
              <a:rPr lang="en-US" smtClean="0"/>
              <a:t>2/6/2020</a:t>
            </a:fld>
            <a:endParaRPr lang="fi-FI" dirty="0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CDAF6C7-377E-4B08-AD5D-A0E3391FAA17}" type="datetime1">
              <a:rPr lang="en-US" smtClean="0"/>
              <a:t>2/6/2020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87EC0B6-2E25-4D18-9E30-E0B3C0C6522E}" type="datetime1">
              <a:rPr lang="en-US" smtClean="0"/>
              <a:t>2/6/2020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CC09E36-3F44-42B7-8655-A8C000CE7DD4}" type="datetime1">
              <a:rPr lang="en-US" smtClean="0"/>
              <a:t>2/6/2020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3BCD378-01EB-4810-9C8E-3D1469448D83}" type="datetime1">
              <a:rPr lang="en-US" smtClean="0"/>
              <a:t>2/6/2020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015ADCA-8E35-4E8D-BC4B-9F473597696F}" type="datetime1">
              <a:rPr lang="en-US" smtClean="0"/>
              <a:t>2/6/2020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823E4C3-436B-4D27-8703-03F6D6D87FC4}" type="datetime1">
              <a:rPr lang="en-US" smtClean="0"/>
              <a:t>2/6/2020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2F7AA48-13C6-4B92-BA02-8193D7A1134B}" type="datetime1">
              <a:rPr lang="en-US" smtClean="0"/>
              <a:t>2/6/2020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FBA45B5-99AE-4DC6-AE90-F0CC4C496FAF}" type="datetime1">
              <a:rPr lang="en-US" smtClean="0"/>
              <a:t>2/6/2020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pääotsikkoa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010DB5D-D05F-42FA-A6C6-AB6B33FAEAF0}" type="datetime1">
              <a:rPr lang="en-US" smtClean="0"/>
              <a:t>2/6/2020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6805023-F229-4028-A7EF-BB668AB9EE9F}" type="datetime1">
              <a:rPr lang="en-US" smtClean="0"/>
              <a:t>2/6/2020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60DE9654-8D3A-4D0F-9C7A-6BE18DC017F8}" type="datetime1">
              <a:rPr lang="en-US" smtClean="0"/>
              <a:t>2/6/2020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6688634B-769C-4DA7-B947-A5E1A37A12CA}" type="datetime1">
              <a:rPr lang="en-US" smtClean="0"/>
              <a:t>2/6/2020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3047978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3629FD3F-FAE6-4882-B622-8AEC5F7555EC}" type="datetime1">
              <a:rPr lang="en-US" smtClean="0"/>
              <a:t>2/6/2020</a:t>
            </a:fld>
            <a:endParaRPr lang="fi-FI" dirty="0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69623BB-AB23-4AFE-B23E-43D0AC6BAC09}" type="datetime1">
              <a:rPr lang="en-US" smtClean="0"/>
              <a:t>2/6/2020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3047977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BE7DC44-C376-4F45-AAD9-CF0021B2BA36}" type="datetime1">
              <a:rPr lang="en-US" smtClean="0"/>
              <a:t>2/6/2020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3047977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5ADDE7DF-11E5-41DD-A98E-E4FDFA50E2CA}" type="datetime1">
              <a:rPr lang="en-US" smtClean="0"/>
              <a:t>2/6/2020</a:t>
            </a:fld>
            <a:endParaRPr lang="fi-FI" dirty="0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E15E6F7-FA86-41FD-A9AD-AFA2377AF82F}" type="datetime1">
              <a:rPr lang="en-US" smtClean="0"/>
              <a:t>2/6/2020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5984966-0882-4C80-8501-F671FCC519FE}" type="datetime1">
              <a:rPr lang="en-US" smtClean="0"/>
              <a:t>2/6/2020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1E00E6F-8D33-4515-8E96-EC6D63C57588}" type="datetime1">
              <a:rPr lang="en-US" smtClean="0"/>
              <a:t>2/6/2020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A056C22-45A8-47B5-A6D7-BB7CD2C4EB10}" type="datetime1">
              <a:rPr lang="en-US" smtClean="0"/>
              <a:t>2/6/2020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1A12F6D-C4D5-4F69-B1C8-58486C607391}" type="datetime1">
              <a:rPr lang="en-US" smtClean="0"/>
              <a:t>2/6/2020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8524F31-7927-4FF7-AF2F-588759863600}" type="datetime1">
              <a:rPr lang="en-US" smtClean="0"/>
              <a:t>2/6/2020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B722BBE-49BA-464E-9D21-CF342899C60D}" type="datetime1">
              <a:rPr lang="en-US" smtClean="0"/>
              <a:t>2/6/2020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20A5ED-6AB1-4AF1-A5CF-257A19B62523}" type="datetime1">
              <a:rPr lang="en-US" smtClean="0"/>
              <a:t>2/6/2020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829E41B-9EFE-4C4A-A95F-7439E186849E}" type="datetime1">
              <a:rPr lang="en-US" smtClean="0"/>
              <a:t>2/6/2020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A47E46FA-4437-4E43-8891-B8D611D31DE6}" type="datetime1">
              <a:rPr lang="en-US" smtClean="0"/>
              <a:t>2/6/2020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6" y="4728047"/>
            <a:ext cx="203507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e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3A3FCA16-8FAB-4DBD-9E34-5369784B8F2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/>
              <a:t>Growth of World trade has been Stagnated Almost Two Years Allready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83661E40-EB60-4B62-9D45-296ADC40F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DBD78EF-4F81-4797-A101-A9FB73C4D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2/6/2020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5CAA345-827F-4697-A2E4-F9AAF1DCB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10D063F3-A5B4-4D19-84CD-F59B93BE91C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047977" y="4727574"/>
            <a:ext cx="4044303" cy="165163"/>
          </a:xfrm>
        </p:spPr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Macrobond</a:t>
            </a:r>
            <a:r>
              <a:rPr lang="en-US" dirty="0"/>
              <a:t>, The CPB Netherlands Bureau for Economic Policy Analysis</a:t>
            </a:r>
          </a:p>
          <a:p>
            <a:endParaRPr lang="fi-FI" dirty="0"/>
          </a:p>
        </p:txBody>
      </p:sp>
      <p:graphicFrame>
        <p:nvGraphicFramePr>
          <p:cNvPr id="8" name="Sisällön paikkamerkki 11">
            <a:extLst>
              <a:ext uri="{FF2B5EF4-FFF2-40B4-BE49-F238E27FC236}">
                <a16:creationId xmlns:a16="http://schemas.microsoft.com/office/drawing/2014/main" id="{F2C9F83C-EA29-4746-9A43-BB7660239241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539180303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8" name="Sisällön paikkamerkki 11">
                        <a:extLst>
                          <a:ext uri="{FF2B5EF4-FFF2-40B4-BE49-F238E27FC236}">
                            <a16:creationId xmlns:a16="http://schemas.microsoft.com/office/drawing/2014/main" id="{F2C9F83C-EA29-4746-9A43-BB766023924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kstiruutu 8">
            <a:extLst>
              <a:ext uri="{FF2B5EF4-FFF2-40B4-BE49-F238E27FC236}">
                <a16:creationId xmlns:a16="http://schemas.microsoft.com/office/drawing/2014/main" id="{0DD40E88-DC4E-429A-A10D-20994B081CCB}"/>
              </a:ext>
            </a:extLst>
          </p:cNvPr>
          <p:cNvSpPr txBox="1"/>
          <p:nvPr/>
        </p:nvSpPr>
        <p:spPr>
          <a:xfrm>
            <a:off x="740381" y="930150"/>
            <a:ext cx="3240360" cy="2419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050" spc="-40" dirty="0" err="1"/>
              <a:t>Export</a:t>
            </a:r>
            <a:r>
              <a:rPr lang="fi-FI" sz="1050" spc="-40" dirty="0"/>
              <a:t> </a:t>
            </a:r>
            <a:r>
              <a:rPr lang="fi-FI" sz="1050" spc="-40" dirty="0" err="1"/>
              <a:t>volume</a:t>
            </a:r>
            <a:endParaRPr lang="fi-FI" sz="1050" spc="-40" dirty="0"/>
          </a:p>
        </p:txBody>
      </p:sp>
    </p:spTree>
    <p:extLst>
      <p:ext uri="{BB962C8B-B14F-4D97-AF65-F5344CB8AC3E}">
        <p14:creationId xmlns:p14="http://schemas.microsoft.com/office/powerpoint/2010/main" val="2957701112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992000" cy="86397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i-FI" dirty="0" err="1"/>
              <a:t>Tender</a:t>
            </a:r>
            <a:r>
              <a:rPr lang="fi-FI" dirty="0"/>
              <a:t> </a:t>
            </a:r>
            <a:r>
              <a:rPr lang="fi-FI" dirty="0" err="1"/>
              <a:t>Requests</a:t>
            </a:r>
            <a:r>
              <a:rPr lang="fi-FI" dirty="0"/>
              <a:t>* </a:t>
            </a:r>
            <a:r>
              <a:rPr lang="fi-FI" dirty="0" err="1"/>
              <a:t>Received</a:t>
            </a:r>
            <a:r>
              <a:rPr lang="fi-FI" dirty="0"/>
              <a:t> </a:t>
            </a:r>
            <a:r>
              <a:rPr lang="fi-FI" dirty="0" err="1"/>
              <a:t>by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Technology Industry </a:t>
            </a:r>
            <a:r>
              <a:rPr lang="fi-FI" dirty="0" err="1"/>
              <a:t>Companies</a:t>
            </a:r>
            <a:r>
              <a:rPr lang="fi-FI" dirty="0"/>
              <a:t> in Finland </a:t>
            </a:r>
            <a:endParaRPr lang="fi-FI" sz="1600" b="0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10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6125378" cy="165163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</a:t>
            </a:r>
            <a:r>
              <a:rPr lang="en-US" dirty="0"/>
              <a:t> the last questionnaire in January 2020.</a:t>
            </a:r>
            <a:endParaRPr lang="fi-FI" dirty="0"/>
          </a:p>
        </p:txBody>
      </p:sp>
      <p:graphicFrame>
        <p:nvGraphicFramePr>
          <p:cNvPr id="8" name="Sisällön paikkamerkki 7"/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050768770"/>
              </p:ext>
            </p:extLst>
          </p:nvPr>
        </p:nvGraphicFramePr>
        <p:xfrm>
          <a:off x="381000" y="1081328"/>
          <a:ext cx="8391525" cy="3304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Taulukko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5667760"/>
              </p:ext>
            </p:extLst>
          </p:nvPr>
        </p:nvGraphicFramePr>
        <p:xfrm>
          <a:off x="813541" y="2463439"/>
          <a:ext cx="7958977" cy="23791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437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37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37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52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22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521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374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8521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8521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85217">
                  <a:extLst>
                    <a:ext uri="{9D8B030D-6E8A-4147-A177-3AD203B41FA5}">
                      <a16:colId xmlns:a16="http://schemas.microsoft.com/office/drawing/2014/main" val="2160887690"/>
                    </a:ext>
                  </a:extLst>
                </a:gridCol>
                <a:gridCol w="585217">
                  <a:extLst>
                    <a:ext uri="{9D8B030D-6E8A-4147-A177-3AD203B41FA5}">
                      <a16:colId xmlns:a16="http://schemas.microsoft.com/office/drawing/2014/main" val="1410474131"/>
                    </a:ext>
                  </a:extLst>
                </a:gridCol>
                <a:gridCol w="585217">
                  <a:extLst>
                    <a:ext uri="{9D8B030D-6E8A-4147-A177-3AD203B41FA5}">
                      <a16:colId xmlns:a16="http://schemas.microsoft.com/office/drawing/2014/main" val="992297701"/>
                    </a:ext>
                  </a:extLst>
                </a:gridCol>
                <a:gridCol w="585217">
                  <a:extLst>
                    <a:ext uri="{9D8B030D-6E8A-4147-A177-3AD203B41FA5}">
                      <a16:colId xmlns:a16="http://schemas.microsoft.com/office/drawing/2014/main" val="602355903"/>
                    </a:ext>
                  </a:extLst>
                </a:gridCol>
              </a:tblGrid>
              <a:tr h="134940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+mj-lt"/>
                        </a:rPr>
                        <a:t>2008</a:t>
                      </a:r>
                    </a:p>
                  </a:txBody>
                  <a:tcPr marL="77894" marR="77894" marT="38947" marB="3894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+mj-lt"/>
                        </a:rPr>
                        <a:t>2009</a:t>
                      </a:r>
                    </a:p>
                  </a:txBody>
                  <a:tcPr marL="77894" marR="77894" marT="38947" marB="3894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+mj-lt"/>
                        </a:rPr>
                        <a:t>2010</a:t>
                      </a:r>
                    </a:p>
                  </a:txBody>
                  <a:tcPr marL="77894" marR="77894" marT="38947" marB="3894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+mj-lt"/>
                        </a:rPr>
                        <a:t>2011</a:t>
                      </a:r>
                    </a:p>
                  </a:txBody>
                  <a:tcPr marL="77894" marR="77894" marT="38947" marB="3894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+mj-lt"/>
                        </a:rPr>
                        <a:t>2012</a:t>
                      </a:r>
                    </a:p>
                  </a:txBody>
                  <a:tcPr marL="77894" marR="77894" marT="38947" marB="3894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+mj-lt"/>
                        </a:rPr>
                        <a:t>2013</a:t>
                      </a:r>
                    </a:p>
                  </a:txBody>
                  <a:tcPr marL="77894" marR="77894" marT="38947" marB="3894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+mj-lt"/>
                        </a:rPr>
                        <a:t>2014</a:t>
                      </a:r>
                    </a:p>
                  </a:txBody>
                  <a:tcPr marL="77894" marR="77894" marT="38947" marB="3894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+mj-lt"/>
                        </a:rPr>
                        <a:t>2015</a:t>
                      </a:r>
                    </a:p>
                  </a:txBody>
                  <a:tcPr marL="77894" marR="77894" marT="38947" marB="3894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+mj-lt"/>
                        </a:rPr>
                        <a:t>2016</a:t>
                      </a:r>
                    </a:p>
                  </a:txBody>
                  <a:tcPr marL="77894" marR="77894" marT="38947" marB="3894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+mj-lt"/>
                        </a:rPr>
                        <a:t>2017</a:t>
                      </a:r>
                    </a:p>
                  </a:txBody>
                  <a:tcPr marL="77894" marR="77894" marT="38947" marB="3894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+mj-lt"/>
                        </a:rPr>
                        <a:t>2018</a:t>
                      </a:r>
                    </a:p>
                  </a:txBody>
                  <a:tcPr marL="77894" marR="77894" marT="38947" marB="3894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+mj-lt"/>
                        </a:rPr>
                        <a:t>2019</a:t>
                      </a:r>
                    </a:p>
                  </a:txBody>
                  <a:tcPr marL="77894" marR="77894" marT="38947" marB="3894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+mj-lt"/>
                        </a:rPr>
                        <a:t>2020</a:t>
                      </a:r>
                    </a:p>
                  </a:txBody>
                  <a:tcPr marL="77894" marR="77894" marT="38947" marB="3894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Suorakulmio 5"/>
          <p:cNvSpPr/>
          <p:nvPr/>
        </p:nvSpPr>
        <p:spPr>
          <a:xfrm>
            <a:off x="740381" y="4313710"/>
            <a:ext cx="791408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/>
              <a:t>*) ”</a:t>
            </a:r>
            <a:r>
              <a:rPr lang="fi-FI" sz="800" kern="0" dirty="0" err="1">
                <a:solidFill>
                  <a:schemeClr val="tx2"/>
                </a:solidFill>
                <a:ea typeface="ＭＳ Ｐゴシック"/>
                <a:cs typeface="Arial" charset="0"/>
              </a:rPr>
              <a:t>Have</a:t>
            </a:r>
            <a:r>
              <a:rPr lang="fi-FI" sz="800" kern="0" dirty="0">
                <a:solidFill>
                  <a:schemeClr val="tx2"/>
                </a:solidFill>
                <a:ea typeface="ＭＳ Ｐゴシック"/>
                <a:cs typeface="Arial" charset="0"/>
              </a:rPr>
              <a:t> </a:t>
            </a:r>
            <a:r>
              <a:rPr lang="fi-FI" sz="800" kern="0" dirty="0" err="1">
                <a:solidFill>
                  <a:schemeClr val="tx2"/>
                </a:solidFill>
                <a:ea typeface="ＭＳ Ｐゴシック"/>
                <a:cs typeface="Arial" charset="0"/>
              </a:rPr>
              <a:t>you</a:t>
            </a:r>
            <a:r>
              <a:rPr lang="fi-FI" sz="800" kern="0" dirty="0">
                <a:solidFill>
                  <a:schemeClr val="tx2"/>
                </a:solidFill>
                <a:ea typeface="ＭＳ Ｐゴシック"/>
                <a:cs typeface="Arial" charset="0"/>
              </a:rPr>
              <a:t> </a:t>
            </a:r>
            <a:r>
              <a:rPr lang="fi-FI" sz="800" kern="0" dirty="0" err="1">
                <a:solidFill>
                  <a:schemeClr val="tx2"/>
                </a:solidFill>
                <a:ea typeface="ＭＳ Ｐゴシック"/>
                <a:cs typeface="Arial" charset="0"/>
              </a:rPr>
              <a:t>experienced</a:t>
            </a:r>
            <a:r>
              <a:rPr lang="fi-FI" sz="800" kern="0" dirty="0">
                <a:solidFill>
                  <a:schemeClr val="tx2"/>
                </a:solidFill>
                <a:ea typeface="ＭＳ Ｐゴシック"/>
                <a:cs typeface="Arial" charset="0"/>
              </a:rPr>
              <a:t> a </a:t>
            </a:r>
            <a:r>
              <a:rPr lang="fi-FI" sz="800" kern="0" dirty="0" err="1">
                <a:solidFill>
                  <a:schemeClr val="tx2"/>
                </a:solidFill>
                <a:ea typeface="ＭＳ Ｐゴシック"/>
                <a:cs typeface="Arial" charset="0"/>
              </a:rPr>
              <a:t>notable</a:t>
            </a:r>
            <a:r>
              <a:rPr lang="fi-FI" sz="800" kern="0" dirty="0">
                <a:solidFill>
                  <a:schemeClr val="tx2"/>
                </a:solidFill>
                <a:ea typeface="ＭＳ Ｐゴシック"/>
                <a:cs typeface="Arial" charset="0"/>
              </a:rPr>
              <a:t> </a:t>
            </a:r>
            <a:r>
              <a:rPr lang="fi-FI" sz="800" kern="0" dirty="0" err="1">
                <a:solidFill>
                  <a:schemeClr val="tx2"/>
                </a:solidFill>
                <a:ea typeface="ＭＳ Ｐゴシック"/>
                <a:cs typeface="Arial" charset="0"/>
              </a:rPr>
              <a:t>increase</a:t>
            </a:r>
            <a:r>
              <a:rPr lang="fi-FI" sz="800" kern="0" dirty="0">
                <a:solidFill>
                  <a:schemeClr val="tx2"/>
                </a:solidFill>
                <a:ea typeface="ＭＳ Ｐゴシック"/>
                <a:cs typeface="Arial" charset="0"/>
              </a:rPr>
              <a:t> </a:t>
            </a:r>
            <a:r>
              <a:rPr lang="fi-FI" sz="800" kern="0" dirty="0" err="1">
                <a:solidFill>
                  <a:schemeClr val="tx2"/>
                </a:solidFill>
                <a:ea typeface="ＭＳ Ｐゴシック"/>
                <a:cs typeface="Arial" charset="0"/>
              </a:rPr>
              <a:t>or</a:t>
            </a:r>
            <a:r>
              <a:rPr lang="fi-FI" sz="800" kern="0" dirty="0">
                <a:solidFill>
                  <a:schemeClr val="tx2"/>
                </a:solidFill>
                <a:ea typeface="ＭＳ Ｐゴシック"/>
                <a:cs typeface="Arial" charset="0"/>
              </a:rPr>
              <a:t> </a:t>
            </a:r>
            <a:r>
              <a:rPr lang="fi-FI" sz="800" kern="0" dirty="0" err="1">
                <a:solidFill>
                  <a:schemeClr val="tx2"/>
                </a:solidFill>
                <a:ea typeface="ＭＳ Ｐゴシック"/>
                <a:cs typeface="Arial" charset="0"/>
              </a:rPr>
              <a:t>decrease</a:t>
            </a:r>
            <a:r>
              <a:rPr lang="fi-FI" sz="800" kern="0" dirty="0">
                <a:solidFill>
                  <a:schemeClr val="tx2"/>
                </a:solidFill>
                <a:ea typeface="ＭＳ Ｐゴシック"/>
                <a:cs typeface="Arial" charset="0"/>
              </a:rPr>
              <a:t> in </a:t>
            </a:r>
            <a:r>
              <a:rPr lang="fi-FI" sz="800" kern="0" dirty="0" err="1">
                <a:solidFill>
                  <a:schemeClr val="tx2"/>
                </a:solidFill>
                <a:ea typeface="ＭＳ Ｐゴシック"/>
                <a:cs typeface="Arial" charset="0"/>
              </a:rPr>
              <a:t>the</a:t>
            </a:r>
            <a:r>
              <a:rPr lang="fi-FI" sz="800" kern="0" dirty="0">
                <a:solidFill>
                  <a:schemeClr val="tx2"/>
                </a:solidFill>
                <a:ea typeface="ＭＳ Ｐゴシック"/>
                <a:cs typeface="Arial" charset="0"/>
              </a:rPr>
              <a:t> </a:t>
            </a:r>
            <a:r>
              <a:rPr lang="fi-FI" sz="800" kern="0" dirty="0" err="1">
                <a:solidFill>
                  <a:schemeClr val="tx2"/>
                </a:solidFill>
                <a:ea typeface="ＭＳ Ｐゴシック"/>
                <a:cs typeface="Arial" charset="0"/>
              </a:rPr>
              <a:t>number</a:t>
            </a:r>
            <a:r>
              <a:rPr lang="fi-FI" sz="800" kern="0" dirty="0">
                <a:solidFill>
                  <a:schemeClr val="tx2"/>
                </a:solidFill>
                <a:ea typeface="ＭＳ Ｐゴシック"/>
                <a:cs typeface="Arial" charset="0"/>
              </a:rPr>
              <a:t> of </a:t>
            </a:r>
            <a:r>
              <a:rPr lang="fi-FI" sz="800" kern="0" dirty="0" err="1">
                <a:solidFill>
                  <a:schemeClr val="tx2"/>
                </a:solidFill>
                <a:ea typeface="ＭＳ Ｐゴシック"/>
                <a:cs typeface="Arial" charset="0"/>
              </a:rPr>
              <a:t>requests</a:t>
            </a:r>
            <a:r>
              <a:rPr lang="fi-FI" sz="800" kern="0" dirty="0">
                <a:solidFill>
                  <a:schemeClr val="tx2"/>
                </a:solidFill>
                <a:ea typeface="ＭＳ Ｐゴシック"/>
                <a:cs typeface="Arial" charset="0"/>
              </a:rPr>
              <a:t> for </a:t>
            </a:r>
            <a:r>
              <a:rPr lang="fi-FI" sz="800" kern="0" dirty="0" err="1">
                <a:solidFill>
                  <a:schemeClr val="tx2"/>
                </a:solidFill>
                <a:ea typeface="ＭＳ Ｐゴシック"/>
                <a:cs typeface="Arial" charset="0"/>
              </a:rPr>
              <a:t>tenders</a:t>
            </a:r>
            <a:r>
              <a:rPr lang="fi-FI" sz="800" kern="0" dirty="0">
                <a:solidFill>
                  <a:schemeClr val="tx2"/>
                </a:solidFill>
                <a:ea typeface="ＭＳ Ｐゴシック"/>
                <a:cs typeface="Arial" charset="0"/>
              </a:rPr>
              <a:t> in </a:t>
            </a:r>
            <a:r>
              <a:rPr lang="fi-FI" sz="800" kern="0" dirty="0" err="1">
                <a:solidFill>
                  <a:schemeClr val="tx2"/>
                </a:solidFill>
                <a:ea typeface="ＭＳ Ｐゴシック"/>
                <a:cs typeface="Arial" charset="0"/>
              </a:rPr>
              <a:t>recent</a:t>
            </a:r>
            <a:r>
              <a:rPr lang="fi-FI" sz="800" kern="0" dirty="0">
                <a:solidFill>
                  <a:schemeClr val="tx2"/>
                </a:solidFill>
                <a:ea typeface="ＭＳ Ｐゴシック"/>
                <a:cs typeface="Arial" charset="0"/>
              </a:rPr>
              <a:t> </a:t>
            </a:r>
            <a:r>
              <a:rPr lang="fi-FI" sz="800" kern="0" dirty="0" err="1">
                <a:solidFill>
                  <a:schemeClr val="tx2"/>
                </a:solidFill>
                <a:ea typeface="ＭＳ Ｐゴシック"/>
                <a:cs typeface="Arial" charset="0"/>
              </a:rPr>
              <a:t>weeks</a:t>
            </a:r>
            <a:r>
              <a:rPr lang="fi-FI" sz="800" kern="0" dirty="0">
                <a:solidFill>
                  <a:schemeClr val="tx2"/>
                </a:solidFill>
                <a:ea typeface="ＭＳ Ｐゴシック"/>
                <a:cs typeface="Arial" charset="0"/>
              </a:rPr>
              <a:t> in </a:t>
            </a:r>
            <a:r>
              <a:rPr lang="fi-FI" sz="800" kern="0" dirty="0" err="1">
                <a:solidFill>
                  <a:schemeClr val="tx2"/>
                </a:solidFill>
                <a:ea typeface="ＭＳ Ｐゴシック"/>
                <a:cs typeface="Arial" charset="0"/>
              </a:rPr>
              <a:t>comparison</a:t>
            </a:r>
            <a:r>
              <a:rPr lang="fi-FI" sz="800" kern="0" dirty="0">
                <a:solidFill>
                  <a:schemeClr val="tx2"/>
                </a:solidFill>
                <a:ea typeface="ＭＳ Ｐゴシック"/>
                <a:cs typeface="Arial" charset="0"/>
              </a:rPr>
              <a:t> to </a:t>
            </a:r>
            <a:r>
              <a:rPr lang="fi-FI" sz="800" kern="0" dirty="0" err="1">
                <a:solidFill>
                  <a:schemeClr val="tx2"/>
                </a:solidFill>
                <a:ea typeface="ＭＳ Ｐゴシック"/>
                <a:cs typeface="Arial" charset="0"/>
              </a:rPr>
              <a:t>the</a:t>
            </a:r>
            <a:r>
              <a:rPr lang="fi-FI" sz="800" kern="0" dirty="0">
                <a:solidFill>
                  <a:schemeClr val="tx2"/>
                </a:solidFill>
                <a:ea typeface="ＭＳ Ｐゴシック"/>
                <a:cs typeface="Arial" charset="0"/>
              </a:rPr>
              <a:t> </a:t>
            </a:r>
            <a:r>
              <a:rPr lang="fi-FI" sz="800" kern="0" dirty="0" err="1">
                <a:solidFill>
                  <a:schemeClr val="tx2"/>
                </a:solidFill>
                <a:ea typeface="ＭＳ Ｐゴシック"/>
                <a:cs typeface="Arial" charset="0"/>
              </a:rPr>
              <a:t>situation</a:t>
            </a:r>
            <a:r>
              <a:rPr lang="fi-FI" sz="800" kern="0" dirty="0">
                <a:solidFill>
                  <a:schemeClr val="tx2"/>
                </a:solidFill>
                <a:ea typeface="ＭＳ Ｐゴシック"/>
                <a:cs typeface="Arial" charset="0"/>
              </a:rPr>
              <a:t> </a:t>
            </a:r>
            <a:r>
              <a:rPr lang="fi-FI" sz="800" kern="0" dirty="0" err="1">
                <a:solidFill>
                  <a:schemeClr val="tx2"/>
                </a:solidFill>
                <a:ea typeface="ＭＳ Ｐゴシック"/>
                <a:cs typeface="Arial" charset="0"/>
              </a:rPr>
              <a:t>three</a:t>
            </a:r>
            <a:r>
              <a:rPr lang="fi-FI" sz="800" kern="0" dirty="0">
                <a:solidFill>
                  <a:schemeClr val="tx2"/>
                </a:solidFill>
                <a:ea typeface="ＭＳ Ｐゴシック"/>
                <a:cs typeface="Arial" charset="0"/>
              </a:rPr>
              <a:t> </a:t>
            </a:r>
            <a:r>
              <a:rPr lang="fi-FI" sz="800" kern="0" dirty="0" err="1">
                <a:solidFill>
                  <a:schemeClr val="tx2"/>
                </a:solidFill>
                <a:ea typeface="ＭＳ Ｐゴシック"/>
                <a:cs typeface="Arial" charset="0"/>
              </a:rPr>
              <a:t>months</a:t>
            </a:r>
            <a:r>
              <a:rPr lang="fi-FI" sz="800" kern="0" dirty="0">
                <a:solidFill>
                  <a:schemeClr val="tx2"/>
                </a:solidFill>
                <a:ea typeface="ＭＳ Ｐゴシック"/>
                <a:cs typeface="Arial" charset="0"/>
              </a:rPr>
              <a:t> </a:t>
            </a:r>
            <a:r>
              <a:rPr lang="fi-FI" sz="800" kern="0" dirty="0" err="1">
                <a:solidFill>
                  <a:schemeClr val="tx2"/>
                </a:solidFill>
                <a:ea typeface="ＭＳ Ｐゴシック"/>
                <a:cs typeface="Arial" charset="0"/>
              </a:rPr>
              <a:t>ago</a:t>
            </a:r>
            <a:r>
              <a:rPr lang="fi-FI" sz="800" kern="0" dirty="0">
                <a:solidFill>
                  <a:schemeClr val="tx2"/>
                </a:solidFill>
                <a:ea typeface="ＭＳ Ｐゴシック"/>
                <a:cs typeface="Arial" charset="0"/>
              </a:rPr>
              <a:t>?”. </a:t>
            </a:r>
            <a:r>
              <a:rPr lang="fi-FI" sz="800" kern="0" dirty="0" err="1">
                <a:solidFill>
                  <a:schemeClr val="tx2"/>
                </a:solidFill>
                <a:ea typeface="ＭＳ Ｐゴシック"/>
                <a:cs typeface="Arial" charset="0"/>
              </a:rPr>
              <a:t>Balance</a:t>
            </a:r>
            <a:r>
              <a:rPr lang="fi-FI" sz="800" kern="0" dirty="0">
                <a:solidFill>
                  <a:schemeClr val="tx2"/>
                </a:solidFill>
                <a:ea typeface="ＭＳ Ｐゴシック"/>
                <a:cs typeface="Arial" charset="0"/>
              </a:rPr>
              <a:t> </a:t>
            </a:r>
            <a:r>
              <a:rPr lang="fi-FI" sz="800" kern="0" dirty="0" err="1">
                <a:solidFill>
                  <a:schemeClr val="tx2"/>
                </a:solidFill>
                <a:ea typeface="ＭＳ Ｐゴシック"/>
                <a:cs typeface="Arial" charset="0"/>
              </a:rPr>
              <a:t>figure</a:t>
            </a:r>
            <a:r>
              <a:rPr lang="fi-FI" sz="800" kern="0" dirty="0">
                <a:solidFill>
                  <a:schemeClr val="tx2"/>
                </a:solidFill>
                <a:ea typeface="ＭＳ Ｐゴシック"/>
                <a:cs typeface="Arial" charset="0"/>
              </a:rPr>
              <a:t> = </a:t>
            </a:r>
            <a:r>
              <a:rPr lang="fi-FI" sz="800" kern="0" dirty="0" err="1">
                <a:solidFill>
                  <a:schemeClr val="tx2"/>
                </a:solidFill>
                <a:ea typeface="ＭＳ Ｐゴシック"/>
                <a:cs typeface="Arial" charset="0"/>
              </a:rPr>
              <a:t>the</a:t>
            </a:r>
            <a:r>
              <a:rPr lang="fi-FI" sz="800" kern="0" dirty="0">
                <a:solidFill>
                  <a:schemeClr val="tx2"/>
                </a:solidFill>
                <a:ea typeface="ＭＳ Ｐゴシック"/>
                <a:cs typeface="Arial" charset="0"/>
              </a:rPr>
              <a:t> </a:t>
            </a:r>
            <a:r>
              <a:rPr lang="fi-FI" sz="800" kern="0" dirty="0" err="1">
                <a:solidFill>
                  <a:schemeClr val="tx2"/>
                </a:solidFill>
                <a:ea typeface="ＭＳ Ｐゴシック"/>
                <a:cs typeface="Arial" charset="0"/>
              </a:rPr>
              <a:t>number</a:t>
            </a:r>
            <a:r>
              <a:rPr lang="fi-FI" sz="800" kern="0" dirty="0">
                <a:solidFill>
                  <a:schemeClr val="tx2"/>
                </a:solidFill>
                <a:ea typeface="ＭＳ Ｐゴシック"/>
                <a:cs typeface="Arial" charset="0"/>
              </a:rPr>
              <a:t> of </a:t>
            </a:r>
            <a:r>
              <a:rPr lang="fi-FI" sz="800" kern="0" dirty="0" err="1">
                <a:solidFill>
                  <a:schemeClr val="tx2"/>
                </a:solidFill>
                <a:ea typeface="ＭＳ Ｐゴシック"/>
                <a:cs typeface="Arial" charset="0"/>
              </a:rPr>
              <a:t>companies</a:t>
            </a:r>
            <a:r>
              <a:rPr lang="fi-FI" sz="800" kern="0" dirty="0">
                <a:solidFill>
                  <a:schemeClr val="tx2"/>
                </a:solidFill>
                <a:ea typeface="ＭＳ Ｐゴシック"/>
                <a:cs typeface="Arial" charset="0"/>
              </a:rPr>
              <a:t> </a:t>
            </a:r>
            <a:r>
              <a:rPr lang="fi-FI" sz="800" kern="0" dirty="0" err="1">
                <a:solidFill>
                  <a:schemeClr val="tx2"/>
                </a:solidFill>
                <a:ea typeface="ＭＳ Ｐゴシック"/>
                <a:cs typeface="Arial" charset="0"/>
              </a:rPr>
              <a:t>receiving</a:t>
            </a:r>
            <a:r>
              <a:rPr lang="fi-FI" sz="800" kern="0" dirty="0">
                <a:solidFill>
                  <a:schemeClr val="tx2"/>
                </a:solidFill>
                <a:ea typeface="ＭＳ Ｐゴシック"/>
                <a:cs typeface="Arial" charset="0"/>
              </a:rPr>
              <a:t> </a:t>
            </a:r>
            <a:r>
              <a:rPr lang="fi-FI" sz="800" kern="0" dirty="0" err="1">
                <a:solidFill>
                  <a:schemeClr val="tx2"/>
                </a:solidFill>
                <a:ea typeface="ＭＳ Ｐゴシック"/>
                <a:cs typeface="Arial" charset="0"/>
              </a:rPr>
              <a:t>more</a:t>
            </a:r>
            <a:r>
              <a:rPr lang="fi-FI" sz="800" kern="0" dirty="0">
                <a:solidFill>
                  <a:schemeClr val="tx2"/>
                </a:solidFill>
                <a:ea typeface="ＭＳ Ｐゴシック"/>
                <a:cs typeface="Arial" charset="0"/>
              </a:rPr>
              <a:t> </a:t>
            </a:r>
            <a:r>
              <a:rPr lang="fi-FI" sz="800" kern="0" dirty="0" err="1">
                <a:solidFill>
                  <a:schemeClr val="tx2"/>
                </a:solidFill>
                <a:ea typeface="ＭＳ Ｐゴシック"/>
                <a:cs typeface="Arial" charset="0"/>
              </a:rPr>
              <a:t>requests</a:t>
            </a:r>
            <a:r>
              <a:rPr lang="fi-FI" sz="800" kern="0" dirty="0">
                <a:solidFill>
                  <a:schemeClr val="tx2"/>
                </a:solidFill>
                <a:ea typeface="ＭＳ Ｐゴシック"/>
                <a:cs typeface="Arial" charset="0"/>
              </a:rPr>
              <a:t> - </a:t>
            </a:r>
            <a:r>
              <a:rPr lang="fi-FI" sz="800" kern="0" dirty="0" err="1">
                <a:solidFill>
                  <a:schemeClr val="tx2"/>
                </a:solidFill>
                <a:ea typeface="ＭＳ Ｐゴシック"/>
                <a:cs typeface="Arial" charset="0"/>
              </a:rPr>
              <a:t>the</a:t>
            </a:r>
            <a:r>
              <a:rPr lang="fi-FI" sz="800" kern="0" dirty="0">
                <a:solidFill>
                  <a:schemeClr val="tx2"/>
                </a:solidFill>
                <a:ea typeface="ＭＳ Ｐゴシック"/>
                <a:cs typeface="Arial" charset="0"/>
              </a:rPr>
              <a:t> </a:t>
            </a:r>
            <a:r>
              <a:rPr lang="fi-FI" sz="800" kern="0" dirty="0" err="1">
                <a:solidFill>
                  <a:schemeClr val="tx2"/>
                </a:solidFill>
                <a:ea typeface="ＭＳ Ｐゴシック"/>
                <a:cs typeface="Arial" charset="0"/>
              </a:rPr>
              <a:t>number</a:t>
            </a:r>
            <a:r>
              <a:rPr lang="fi-FI" sz="800" kern="0" dirty="0">
                <a:solidFill>
                  <a:schemeClr val="tx2"/>
                </a:solidFill>
                <a:ea typeface="ＭＳ Ｐゴシック"/>
                <a:cs typeface="Arial" charset="0"/>
              </a:rPr>
              <a:t> of </a:t>
            </a:r>
            <a:r>
              <a:rPr lang="fi-FI" sz="800" kern="0" dirty="0" err="1">
                <a:solidFill>
                  <a:schemeClr val="tx2"/>
                </a:solidFill>
                <a:ea typeface="ＭＳ Ｐゴシック"/>
                <a:cs typeface="Arial" charset="0"/>
              </a:rPr>
              <a:t>companies</a:t>
            </a:r>
            <a:r>
              <a:rPr lang="fi-FI" sz="800" kern="0" dirty="0">
                <a:solidFill>
                  <a:schemeClr val="tx2"/>
                </a:solidFill>
                <a:ea typeface="ＭＳ Ｐゴシック"/>
                <a:cs typeface="Arial" charset="0"/>
              </a:rPr>
              <a:t> </a:t>
            </a:r>
            <a:r>
              <a:rPr lang="fi-FI" sz="800" kern="0" dirty="0" err="1">
                <a:solidFill>
                  <a:schemeClr val="tx2"/>
                </a:solidFill>
                <a:ea typeface="ＭＳ Ｐゴシック"/>
                <a:cs typeface="Arial" charset="0"/>
              </a:rPr>
              <a:t>receiving</a:t>
            </a:r>
            <a:r>
              <a:rPr lang="fi-FI" sz="800" kern="0" dirty="0">
                <a:solidFill>
                  <a:schemeClr val="tx2"/>
                </a:solidFill>
                <a:ea typeface="ＭＳ Ｐゴシック"/>
                <a:cs typeface="Arial" charset="0"/>
              </a:rPr>
              <a:t> </a:t>
            </a:r>
            <a:r>
              <a:rPr lang="fi-FI" sz="800" kern="0" dirty="0" err="1">
                <a:solidFill>
                  <a:schemeClr val="tx2"/>
                </a:solidFill>
                <a:ea typeface="ＭＳ Ｐゴシック"/>
                <a:cs typeface="Arial" charset="0"/>
              </a:rPr>
              <a:t>less</a:t>
            </a:r>
            <a:r>
              <a:rPr lang="fi-FI" sz="800" kern="0" dirty="0">
                <a:solidFill>
                  <a:schemeClr val="tx2"/>
                </a:solidFill>
                <a:ea typeface="ＭＳ Ｐゴシック"/>
                <a:cs typeface="Arial" charset="0"/>
              </a:rPr>
              <a:t> </a:t>
            </a:r>
            <a:r>
              <a:rPr lang="fi-FI" sz="800" kern="0" dirty="0" err="1">
                <a:solidFill>
                  <a:schemeClr val="tx2"/>
                </a:solidFill>
                <a:ea typeface="ＭＳ Ｐゴシック"/>
                <a:cs typeface="Arial" charset="0"/>
              </a:rPr>
              <a:t>requests</a:t>
            </a:r>
            <a:r>
              <a:rPr lang="fi-FI" sz="800" kern="0" dirty="0">
                <a:solidFill>
                  <a:schemeClr val="tx2"/>
                </a:solidFill>
                <a:ea typeface="ＭＳ Ｐゴシック"/>
                <a:cs typeface="Arial" charset="0"/>
              </a:rPr>
              <a:t>.</a:t>
            </a:r>
            <a:r>
              <a:rPr lang="fi-FI" sz="800" dirty="0"/>
              <a:t>”</a:t>
            </a: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419EEE68-0A65-4E21-88C1-2B07E3801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1" name="Päivämäärän paikkamerkki 3">
            <a:extLst>
              <a:ext uri="{FF2B5EF4-FFF2-40B4-BE49-F238E27FC236}">
                <a16:creationId xmlns:a16="http://schemas.microsoft.com/office/drawing/2014/main" id="{AD3E7781-0A1B-4818-AF9D-A222A69FC0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2/6/2020</a:t>
            </a:fld>
            <a:endParaRPr lang="fi-FI" dirty="0">
              <a:solidFill>
                <a:srgbClr val="29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083354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DD90FC4D-C1AB-48F7-A136-1C97BCF78BA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/>
              <a:t>Number of Personnel in Finnish Technology Industry Declined for the Time since Q3 2016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FB67DD57-20AF-47AB-B3B3-FA56A871F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11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F520BF2-BAE5-4950-8DB9-3A28B306F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2/6/2020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4638C75-80F6-4F78-870A-93CDEBFEE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9BC1CBC1-26A9-489E-ABF3-F26DF3E6A88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047977" y="4727574"/>
            <a:ext cx="3756271" cy="165163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en-US" dirty="0"/>
              <a:t>The Federation of Finnish Technology Industries’ </a:t>
            </a:r>
            <a:r>
              <a:rPr lang="en-US" dirty="0" err="1"/>
              <a:t>labour</a:t>
            </a:r>
            <a:r>
              <a:rPr lang="en-US" dirty="0"/>
              <a:t> force survey</a:t>
            </a:r>
            <a:endParaRPr lang="fi-FI" dirty="0"/>
          </a:p>
        </p:txBody>
      </p:sp>
      <p:graphicFrame>
        <p:nvGraphicFramePr>
          <p:cNvPr id="8" name="Sisällön paikkamerkki 7">
            <a:extLst>
              <a:ext uri="{FF2B5EF4-FFF2-40B4-BE49-F238E27FC236}">
                <a16:creationId xmlns:a16="http://schemas.microsoft.com/office/drawing/2014/main" id="{A020B971-AEF1-401C-AF98-4F76428027CF}"/>
              </a:ext>
            </a:extLst>
          </p:cNvPr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185042072"/>
              </p:ext>
            </p:extLst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0192168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992000" cy="73437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i-FI" dirty="0"/>
              <a:t>Value of New </a:t>
            </a:r>
            <a:r>
              <a:rPr lang="fi-FI" dirty="0" err="1"/>
              <a:t>Orders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Electronics</a:t>
            </a:r>
            <a:r>
              <a:rPr lang="fi-FI" dirty="0"/>
              <a:t> and </a:t>
            </a:r>
            <a:r>
              <a:rPr lang="fi-FI" dirty="0" err="1"/>
              <a:t>Electrotechnical</a:t>
            </a:r>
            <a:r>
              <a:rPr lang="fi-FI" dirty="0"/>
              <a:t> Industry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12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044851875"/>
              </p:ext>
            </p:extLst>
          </p:nvPr>
        </p:nvGraphicFramePr>
        <p:xfrm>
          <a:off x="282027" y="1016526"/>
          <a:ext cx="8391525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Taulukko 12"/>
          <p:cNvGraphicFramePr>
            <a:graphicFrameLocks noGrp="1"/>
          </p:cNvGraphicFramePr>
          <p:nvPr/>
        </p:nvGraphicFramePr>
        <p:xfrm>
          <a:off x="943147" y="3673367"/>
          <a:ext cx="6285692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235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35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35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35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358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224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2425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2425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2425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24255">
                  <a:extLst>
                    <a:ext uri="{9D8B030D-6E8A-4147-A177-3AD203B41FA5}">
                      <a16:colId xmlns:a16="http://schemas.microsoft.com/office/drawing/2014/main" val="3598797742"/>
                    </a:ext>
                  </a:extLst>
                </a:gridCol>
                <a:gridCol w="524255">
                  <a:extLst>
                    <a:ext uri="{9D8B030D-6E8A-4147-A177-3AD203B41FA5}">
                      <a16:colId xmlns:a16="http://schemas.microsoft.com/office/drawing/2014/main" val="3137109403"/>
                    </a:ext>
                  </a:extLst>
                </a:gridCol>
                <a:gridCol w="524255">
                  <a:extLst>
                    <a:ext uri="{9D8B030D-6E8A-4147-A177-3AD203B41FA5}">
                      <a16:colId xmlns:a16="http://schemas.microsoft.com/office/drawing/2014/main" val="3771673844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31052" y="1139962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090340"/>
              </p:ext>
            </p:extLst>
          </p:nvPr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IV,2019 / IV,2018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IV,2019 / III,2019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+42 %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+9 %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+9 %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" name="Tekstin paikkamerkki 6">
            <a:extLst>
              <a:ext uri="{FF2B5EF4-FFF2-40B4-BE49-F238E27FC236}">
                <a16:creationId xmlns:a16="http://schemas.microsoft.com/office/drawing/2014/main" id="{7470ED60-F841-4D1F-8D69-43DBD200563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October-</a:t>
            </a:r>
            <a:r>
              <a:rPr lang="fi-FI" dirty="0" err="1"/>
              <a:t>December</a:t>
            </a:r>
            <a:r>
              <a:rPr lang="fi-FI" dirty="0"/>
              <a:t> 2019.</a:t>
            </a:r>
          </a:p>
        </p:txBody>
      </p:sp>
      <p:sp>
        <p:nvSpPr>
          <p:cNvPr id="11" name="Alatunnisteen paikkamerkki 4">
            <a:extLst>
              <a:ext uri="{FF2B5EF4-FFF2-40B4-BE49-F238E27FC236}">
                <a16:creationId xmlns:a16="http://schemas.microsoft.com/office/drawing/2014/main" id="{FE4BA5F5-BBDA-42B7-B723-97920452F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1B8CE5A2-6E9A-4024-B92E-5831CA2429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2/6/2020</a:t>
            </a:fld>
            <a:endParaRPr lang="fi-FI" dirty="0">
              <a:solidFill>
                <a:srgbClr val="29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471013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Value of Order </a:t>
            </a:r>
            <a:r>
              <a:rPr lang="fi-FI" dirty="0" err="1"/>
              <a:t>Books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Electronics</a:t>
            </a:r>
            <a:r>
              <a:rPr lang="fi-FI" dirty="0"/>
              <a:t> and </a:t>
            </a:r>
            <a:r>
              <a:rPr lang="fi-FI" dirty="0" err="1"/>
              <a:t>Electrotechnical</a:t>
            </a:r>
            <a:r>
              <a:rPr lang="fi-FI" dirty="0"/>
              <a:t> Industry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13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17078425"/>
              </p:ext>
            </p:extLst>
          </p:nvPr>
        </p:nvGraphicFramePr>
        <p:xfrm>
          <a:off x="359936" y="1081327"/>
          <a:ext cx="8412590" cy="2786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43144" y="1109043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846440"/>
              </p:ext>
            </p:extLst>
          </p:nvPr>
        </p:nvGraphicFramePr>
        <p:xfrm>
          <a:off x="3405582" y="3923754"/>
          <a:ext cx="3900255" cy="803820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31.12.2019 / 31.12.2018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31.12.2019 / 30.9.2019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+28 %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444208" y="1851670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12394"/>
            <a:r>
              <a:rPr lang="fi-FI" sz="1050" dirty="0" err="1">
                <a:solidFill>
                  <a:schemeClr val="tx2"/>
                </a:solidFill>
                <a:latin typeface="Verdana"/>
                <a:ea typeface="ＭＳ Ｐゴシック" pitchFamily="34" charset="-128"/>
              </a:rPr>
              <a:t>Combined</a:t>
            </a:r>
            <a:endParaRPr lang="fi-FI" sz="1050" dirty="0">
              <a:solidFill>
                <a:schemeClr val="tx2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14" name="Taulukko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0129396"/>
              </p:ext>
            </p:extLst>
          </p:nvPr>
        </p:nvGraphicFramePr>
        <p:xfrm>
          <a:off x="943144" y="3628739"/>
          <a:ext cx="6653193" cy="29501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539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39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59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56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04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677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447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5447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5447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54470">
                  <a:extLst>
                    <a:ext uri="{9D8B030D-6E8A-4147-A177-3AD203B41FA5}">
                      <a16:colId xmlns:a16="http://schemas.microsoft.com/office/drawing/2014/main" val="1616241093"/>
                    </a:ext>
                  </a:extLst>
                </a:gridCol>
                <a:gridCol w="554470">
                  <a:extLst>
                    <a:ext uri="{9D8B030D-6E8A-4147-A177-3AD203B41FA5}">
                      <a16:colId xmlns:a16="http://schemas.microsoft.com/office/drawing/2014/main" val="828707075"/>
                    </a:ext>
                  </a:extLst>
                </a:gridCol>
                <a:gridCol w="554017">
                  <a:extLst>
                    <a:ext uri="{9D8B030D-6E8A-4147-A177-3AD203B41FA5}">
                      <a16:colId xmlns:a16="http://schemas.microsoft.com/office/drawing/2014/main" val="1875454429"/>
                    </a:ext>
                  </a:extLst>
                </a:gridCol>
              </a:tblGrid>
              <a:tr h="295015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Tekstin paikkamerkki 6">
            <a:extLst>
              <a:ext uri="{FF2B5EF4-FFF2-40B4-BE49-F238E27FC236}">
                <a16:creationId xmlns:a16="http://schemas.microsoft.com/office/drawing/2014/main" id="{23F05F4A-199D-4EF4-A2F8-573CC571D27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31st </a:t>
            </a:r>
            <a:r>
              <a:rPr lang="fi-FI" dirty="0" err="1"/>
              <a:t>December</a:t>
            </a:r>
            <a:r>
              <a:rPr lang="fi-FI" dirty="0"/>
              <a:t> 2019. 	</a:t>
            </a:r>
          </a:p>
          <a:p>
            <a:endParaRPr lang="fi-FI" dirty="0"/>
          </a:p>
        </p:txBody>
      </p:sp>
      <p:sp>
        <p:nvSpPr>
          <p:cNvPr id="15" name="Alatunnisteen paikkamerkki 4">
            <a:extLst>
              <a:ext uri="{FF2B5EF4-FFF2-40B4-BE49-F238E27FC236}">
                <a16:creationId xmlns:a16="http://schemas.microsoft.com/office/drawing/2014/main" id="{A07729EC-C717-48B6-9C3A-A4A23B994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6" name="Päivämäärän paikkamerkki 3">
            <a:extLst>
              <a:ext uri="{FF2B5EF4-FFF2-40B4-BE49-F238E27FC236}">
                <a16:creationId xmlns:a16="http://schemas.microsoft.com/office/drawing/2014/main" id="{13AD7C9E-5F00-4FF2-8C0D-24271C940CD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2/6/2020</a:t>
            </a:fld>
            <a:endParaRPr lang="fi-FI" dirty="0">
              <a:solidFill>
                <a:srgbClr val="29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174783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fi-FI" dirty="0"/>
              <a:t>Value of New </a:t>
            </a:r>
            <a:r>
              <a:rPr lang="fi-FI" dirty="0" err="1"/>
              <a:t>Orders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Mechanical</a:t>
            </a:r>
            <a:r>
              <a:rPr lang="fi-FI" dirty="0"/>
              <a:t> Engineering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14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075361778"/>
              </p:ext>
            </p:extLst>
          </p:nvPr>
        </p:nvGraphicFramePr>
        <p:xfrm>
          <a:off x="282027" y="1058780"/>
          <a:ext cx="8391525" cy="30033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Taulukko 12"/>
          <p:cNvGraphicFramePr>
            <a:graphicFrameLocks noGrp="1"/>
          </p:cNvGraphicFramePr>
          <p:nvPr/>
        </p:nvGraphicFramePr>
        <p:xfrm>
          <a:off x="943147" y="3673367"/>
          <a:ext cx="6285692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235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35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35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35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358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224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2425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2425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2425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24255">
                  <a:extLst>
                    <a:ext uri="{9D8B030D-6E8A-4147-A177-3AD203B41FA5}">
                      <a16:colId xmlns:a16="http://schemas.microsoft.com/office/drawing/2014/main" val="1310758030"/>
                    </a:ext>
                  </a:extLst>
                </a:gridCol>
                <a:gridCol w="524255">
                  <a:extLst>
                    <a:ext uri="{9D8B030D-6E8A-4147-A177-3AD203B41FA5}">
                      <a16:colId xmlns:a16="http://schemas.microsoft.com/office/drawing/2014/main" val="2815008771"/>
                    </a:ext>
                  </a:extLst>
                </a:gridCol>
                <a:gridCol w="524255">
                  <a:extLst>
                    <a:ext uri="{9D8B030D-6E8A-4147-A177-3AD203B41FA5}">
                      <a16:colId xmlns:a16="http://schemas.microsoft.com/office/drawing/2014/main" val="2815460923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58392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5815175"/>
              </p:ext>
            </p:extLst>
          </p:nvPr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IV,2019 / IV,2018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IV,2019 / III,2019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+47 %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-19 %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-42 %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+7 %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" name="Tekstin paikkamerkki 6">
            <a:extLst>
              <a:ext uri="{FF2B5EF4-FFF2-40B4-BE49-F238E27FC236}">
                <a16:creationId xmlns:a16="http://schemas.microsoft.com/office/drawing/2014/main" id="{B82B029D-354B-4A5F-9DCF-121ABF342CB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October-</a:t>
            </a:r>
            <a:r>
              <a:rPr lang="fi-FI" dirty="0" err="1"/>
              <a:t>December</a:t>
            </a:r>
            <a:r>
              <a:rPr lang="fi-FI" dirty="0"/>
              <a:t> 2019.</a:t>
            </a:r>
          </a:p>
        </p:txBody>
      </p:sp>
      <p:sp>
        <p:nvSpPr>
          <p:cNvPr id="11" name="Alatunnisteen paikkamerkki 4">
            <a:extLst>
              <a:ext uri="{FF2B5EF4-FFF2-40B4-BE49-F238E27FC236}">
                <a16:creationId xmlns:a16="http://schemas.microsoft.com/office/drawing/2014/main" id="{1660C1B4-1490-49C7-9940-1EA1A7A2A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87FB7CFE-E3D7-4687-B205-B9C6FAEFE6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2/6/2020</a:t>
            </a:fld>
            <a:endParaRPr lang="fi-FI" dirty="0">
              <a:solidFill>
                <a:srgbClr val="29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793224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Value of Order </a:t>
            </a:r>
            <a:r>
              <a:rPr lang="fi-FI" dirty="0" err="1"/>
              <a:t>Books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Mechanical</a:t>
            </a:r>
            <a:r>
              <a:rPr lang="fi-FI" dirty="0"/>
              <a:t> Engineering in Finland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15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37584491"/>
              </p:ext>
            </p:extLst>
          </p:nvPr>
        </p:nvGraphicFramePr>
        <p:xfrm>
          <a:off x="381000" y="1081327"/>
          <a:ext cx="8391525" cy="2786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87887" y="1191591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3880441"/>
              </p:ext>
            </p:extLst>
          </p:nvPr>
        </p:nvGraphicFramePr>
        <p:xfrm>
          <a:off x="3405582" y="3923754"/>
          <a:ext cx="3900255" cy="772021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31.12.2019 / 31.12.2018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31.12.2019 / 30.9.2019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333822" y="1219203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12394"/>
            <a:r>
              <a:rPr lang="fi-FI" sz="1050" dirty="0" err="1">
                <a:solidFill>
                  <a:schemeClr val="tx2"/>
                </a:solidFill>
                <a:latin typeface="Verdana"/>
                <a:ea typeface="ＭＳ Ｐゴシック" pitchFamily="34" charset="-128"/>
              </a:rPr>
              <a:t>Combined</a:t>
            </a:r>
            <a:endParaRPr lang="fi-FI" sz="1050" dirty="0">
              <a:solidFill>
                <a:schemeClr val="tx2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6" name="Taulukk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1077303"/>
              </p:ext>
            </p:extLst>
          </p:nvPr>
        </p:nvGraphicFramePr>
        <p:xfrm>
          <a:off x="899592" y="3628739"/>
          <a:ext cx="6552730" cy="29501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45378">
                  <a:extLst>
                    <a:ext uri="{9D8B030D-6E8A-4147-A177-3AD203B41FA5}">
                      <a16:colId xmlns:a16="http://schemas.microsoft.com/office/drawing/2014/main" val="4228025223"/>
                    </a:ext>
                  </a:extLst>
                </a:gridCol>
                <a:gridCol w="545376">
                  <a:extLst>
                    <a:ext uri="{9D8B030D-6E8A-4147-A177-3AD203B41FA5}">
                      <a16:colId xmlns:a16="http://schemas.microsoft.com/office/drawing/2014/main" val="3765177212"/>
                    </a:ext>
                  </a:extLst>
                </a:gridCol>
                <a:gridCol w="569518">
                  <a:extLst>
                    <a:ext uri="{9D8B030D-6E8A-4147-A177-3AD203B41FA5}">
                      <a16:colId xmlns:a16="http://schemas.microsoft.com/office/drawing/2014/main" val="1631859761"/>
                    </a:ext>
                  </a:extLst>
                </a:gridCol>
                <a:gridCol w="528483">
                  <a:extLst>
                    <a:ext uri="{9D8B030D-6E8A-4147-A177-3AD203B41FA5}">
                      <a16:colId xmlns:a16="http://schemas.microsoft.com/office/drawing/2014/main" val="1571681010"/>
                    </a:ext>
                  </a:extLst>
                </a:gridCol>
                <a:gridCol w="561051">
                  <a:extLst>
                    <a:ext uri="{9D8B030D-6E8A-4147-A177-3AD203B41FA5}">
                      <a16:colId xmlns:a16="http://schemas.microsoft.com/office/drawing/2014/main" val="1646634047"/>
                    </a:ext>
                  </a:extLst>
                </a:gridCol>
                <a:gridCol w="526558">
                  <a:extLst>
                    <a:ext uri="{9D8B030D-6E8A-4147-A177-3AD203B41FA5}">
                      <a16:colId xmlns:a16="http://schemas.microsoft.com/office/drawing/2014/main" val="1927876813"/>
                    </a:ext>
                  </a:extLst>
                </a:gridCol>
                <a:gridCol w="585066">
                  <a:extLst>
                    <a:ext uri="{9D8B030D-6E8A-4147-A177-3AD203B41FA5}">
                      <a16:colId xmlns:a16="http://schemas.microsoft.com/office/drawing/2014/main" val="1145011917"/>
                    </a:ext>
                  </a:extLst>
                </a:gridCol>
                <a:gridCol w="526558">
                  <a:extLst>
                    <a:ext uri="{9D8B030D-6E8A-4147-A177-3AD203B41FA5}">
                      <a16:colId xmlns:a16="http://schemas.microsoft.com/office/drawing/2014/main" val="1196178682"/>
                    </a:ext>
                  </a:extLst>
                </a:gridCol>
                <a:gridCol w="526558">
                  <a:extLst>
                    <a:ext uri="{9D8B030D-6E8A-4147-A177-3AD203B41FA5}">
                      <a16:colId xmlns:a16="http://schemas.microsoft.com/office/drawing/2014/main" val="3912423379"/>
                    </a:ext>
                  </a:extLst>
                </a:gridCol>
                <a:gridCol w="585066">
                  <a:extLst>
                    <a:ext uri="{9D8B030D-6E8A-4147-A177-3AD203B41FA5}">
                      <a16:colId xmlns:a16="http://schemas.microsoft.com/office/drawing/2014/main" val="4212475879"/>
                    </a:ext>
                  </a:extLst>
                </a:gridCol>
                <a:gridCol w="526559">
                  <a:extLst>
                    <a:ext uri="{9D8B030D-6E8A-4147-A177-3AD203B41FA5}">
                      <a16:colId xmlns:a16="http://schemas.microsoft.com/office/drawing/2014/main" val="2631491985"/>
                    </a:ext>
                  </a:extLst>
                </a:gridCol>
                <a:gridCol w="526559">
                  <a:extLst>
                    <a:ext uri="{9D8B030D-6E8A-4147-A177-3AD203B41FA5}">
                      <a16:colId xmlns:a16="http://schemas.microsoft.com/office/drawing/2014/main" val="1370198787"/>
                    </a:ext>
                  </a:extLst>
                </a:gridCol>
              </a:tblGrid>
              <a:tr h="295015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5078260"/>
                  </a:ext>
                </a:extLst>
              </a:tr>
            </a:tbl>
          </a:graphicData>
        </a:graphic>
      </p:graphicFrame>
      <p:sp>
        <p:nvSpPr>
          <p:cNvPr id="13" name="Tekstin paikkamerkki 6">
            <a:extLst>
              <a:ext uri="{FF2B5EF4-FFF2-40B4-BE49-F238E27FC236}">
                <a16:creationId xmlns:a16="http://schemas.microsoft.com/office/drawing/2014/main" id="{B2A103DC-790C-44DC-A642-6A65DF40D92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31st </a:t>
            </a:r>
            <a:r>
              <a:rPr lang="fi-FI" dirty="0" err="1"/>
              <a:t>December</a:t>
            </a:r>
            <a:r>
              <a:rPr lang="fi-FI" dirty="0"/>
              <a:t> 2019.	</a:t>
            </a:r>
          </a:p>
          <a:p>
            <a:endParaRPr lang="fi-FI" dirty="0"/>
          </a:p>
        </p:txBody>
      </p:sp>
      <p:sp>
        <p:nvSpPr>
          <p:cNvPr id="14" name="Alatunnisteen paikkamerkki 4">
            <a:extLst>
              <a:ext uri="{FF2B5EF4-FFF2-40B4-BE49-F238E27FC236}">
                <a16:creationId xmlns:a16="http://schemas.microsoft.com/office/drawing/2014/main" id="{389267A1-E18E-43C7-A33A-ADE5E04E8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3F26D122-01DE-4AB3-9E40-F038F03BBD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2/6/2020</a:t>
            </a:fld>
            <a:endParaRPr lang="fi-FI" dirty="0">
              <a:solidFill>
                <a:srgbClr val="29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687898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Turnover of the Metals Industry in Finland</a:t>
            </a:r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16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5671295" cy="165163"/>
          </a:xfrm>
        </p:spPr>
        <p:txBody>
          <a:bodyPr/>
          <a:lstStyle/>
          <a:p>
            <a:r>
              <a:rPr lang="fi-FI" dirty="0" err="1"/>
              <a:t>Seasonal</a:t>
            </a:r>
            <a:r>
              <a:rPr lang="fi-FI" dirty="0"/>
              <a:t> </a:t>
            </a:r>
            <a:r>
              <a:rPr lang="fi-FI" dirty="0" err="1"/>
              <a:t>adjusted</a:t>
            </a:r>
            <a:r>
              <a:rPr lang="fi-FI" dirty="0"/>
              <a:t> </a:t>
            </a:r>
            <a:r>
              <a:rPr lang="fi-FI" dirty="0" err="1"/>
              <a:t>turnover</a:t>
            </a:r>
            <a:r>
              <a:rPr lang="fi-FI" dirty="0"/>
              <a:t> </a:t>
            </a:r>
            <a:r>
              <a:rPr lang="fi-FI" dirty="0" err="1"/>
              <a:t>index</a:t>
            </a:r>
            <a:endParaRPr lang="fi-FI" dirty="0"/>
          </a:p>
          <a:p>
            <a:r>
              <a:rPr lang="fi-FI" dirty="0"/>
              <a:t>Source: </a:t>
            </a:r>
            <a:r>
              <a:rPr lang="fi-FI" dirty="0" err="1"/>
              <a:t>Statistics</a:t>
            </a:r>
            <a:r>
              <a:rPr lang="fi-FI" dirty="0"/>
              <a:t> Finland</a:t>
            </a:r>
          </a:p>
        </p:txBody>
      </p:sp>
      <p:sp>
        <p:nvSpPr>
          <p:cNvPr id="8" name="Päivämäärän paikkamerkki 3">
            <a:extLst>
              <a:ext uri="{FF2B5EF4-FFF2-40B4-BE49-F238E27FC236}">
                <a16:creationId xmlns:a16="http://schemas.microsoft.com/office/drawing/2014/main" id="{5E06C8B6-9E72-4361-9594-D578FDD5BF0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39896"/>
            <a:ext cx="916709" cy="164690"/>
          </a:xfrm>
        </p:spPr>
        <p:txBody>
          <a:bodyPr/>
          <a:lstStyle/>
          <a:p>
            <a:fld id="{CBE7DC44-C376-4F45-AAD9-CF0021B2BA36}" type="datetime1">
              <a:rPr lang="en-US" smtClean="0">
                <a:solidFill>
                  <a:srgbClr val="29282E"/>
                </a:solidFill>
              </a:rPr>
              <a:pPr/>
              <a:t>2/6/2020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95B98D25-C831-41D1-91A4-2DE718A69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39896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graphicFrame>
        <p:nvGraphicFramePr>
          <p:cNvPr id="13" name="Sisällön paikkamerkki 12">
            <a:extLst>
              <a:ext uri="{FF2B5EF4-FFF2-40B4-BE49-F238E27FC236}">
                <a16:creationId xmlns:a16="http://schemas.microsoft.com/office/drawing/2014/main" id="{7A864BE1-DE3F-45F4-BB78-C1EAB6A2F771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424414258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13" name="Sisällön paikkamerkki 12">
                        <a:extLst>
                          <a:ext uri="{FF2B5EF4-FFF2-40B4-BE49-F238E27FC236}">
                            <a16:creationId xmlns:a16="http://schemas.microsoft.com/office/drawing/2014/main" id="{7A864BE1-DE3F-45F4-BB78-C1EAB6A2F77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43244403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Production Volume of the Metals Industry in Finland</a:t>
            </a:r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17</a:t>
            </a:fld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5671295" cy="165163"/>
          </a:xfrm>
        </p:spPr>
        <p:txBody>
          <a:bodyPr/>
          <a:lstStyle/>
          <a:p>
            <a:r>
              <a:rPr lang="fi-FI" dirty="0" err="1"/>
              <a:t>Seasonal</a:t>
            </a:r>
            <a:r>
              <a:rPr lang="fi-FI" dirty="0"/>
              <a:t> </a:t>
            </a:r>
            <a:r>
              <a:rPr lang="fi-FI" dirty="0" err="1"/>
              <a:t>adjusted</a:t>
            </a:r>
            <a:r>
              <a:rPr lang="fi-FI" dirty="0"/>
              <a:t> </a:t>
            </a:r>
            <a:r>
              <a:rPr lang="fi-FI" dirty="0" err="1"/>
              <a:t>volume</a:t>
            </a:r>
            <a:r>
              <a:rPr lang="fi-FI" dirty="0"/>
              <a:t> </a:t>
            </a:r>
            <a:r>
              <a:rPr lang="fi-FI" dirty="0" err="1"/>
              <a:t>index</a:t>
            </a:r>
            <a:endParaRPr lang="fi-FI" dirty="0"/>
          </a:p>
          <a:p>
            <a:r>
              <a:rPr lang="fi-FI" dirty="0"/>
              <a:t>Source: </a:t>
            </a:r>
            <a:r>
              <a:rPr lang="fi-FI" dirty="0" err="1"/>
              <a:t>Statistics</a:t>
            </a:r>
            <a:r>
              <a:rPr lang="fi-FI" dirty="0"/>
              <a:t> Finland</a:t>
            </a:r>
          </a:p>
        </p:txBody>
      </p:sp>
      <p:sp>
        <p:nvSpPr>
          <p:cNvPr id="8" name="Päivämäärän paikkamerkki 3">
            <a:extLst>
              <a:ext uri="{FF2B5EF4-FFF2-40B4-BE49-F238E27FC236}">
                <a16:creationId xmlns:a16="http://schemas.microsoft.com/office/drawing/2014/main" id="{14B792B5-A582-4E1B-B4D7-9DD4B6204F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39896"/>
            <a:ext cx="916709" cy="164690"/>
          </a:xfrm>
        </p:spPr>
        <p:txBody>
          <a:bodyPr/>
          <a:lstStyle/>
          <a:p>
            <a:fld id="{CBE7DC44-C376-4F45-AAD9-CF0021B2BA36}" type="datetime1">
              <a:rPr lang="en-US" smtClean="0">
                <a:solidFill>
                  <a:srgbClr val="29282E"/>
                </a:solidFill>
              </a:rPr>
              <a:pPr/>
              <a:t>2/6/2020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9" name="Alatunnisteen paikkamerkki 4">
            <a:extLst>
              <a:ext uri="{FF2B5EF4-FFF2-40B4-BE49-F238E27FC236}">
                <a16:creationId xmlns:a16="http://schemas.microsoft.com/office/drawing/2014/main" id="{8B1FC13A-19C8-406E-B6A4-2F35E8315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39896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graphicFrame>
        <p:nvGraphicFramePr>
          <p:cNvPr id="13" name="Sisällön paikkamerkki 12">
            <a:extLst>
              <a:ext uri="{FF2B5EF4-FFF2-40B4-BE49-F238E27FC236}">
                <a16:creationId xmlns:a16="http://schemas.microsoft.com/office/drawing/2014/main" id="{C0294D50-25F0-4810-B95E-FC41331307D0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979893800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13" name="Sisällön paikkamerkki 12">
                        <a:extLst>
                          <a:ext uri="{FF2B5EF4-FFF2-40B4-BE49-F238E27FC236}">
                            <a16:creationId xmlns:a16="http://schemas.microsoft.com/office/drawing/2014/main" id="{C0294D50-25F0-4810-B95E-FC41331307D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8939355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Value of New </a:t>
            </a:r>
            <a:r>
              <a:rPr lang="fi-FI" dirty="0" err="1"/>
              <a:t>Orders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Consulting Engineering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18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4161912679"/>
              </p:ext>
            </p:extLst>
          </p:nvPr>
        </p:nvGraphicFramePr>
        <p:xfrm>
          <a:off x="282027" y="1016526"/>
          <a:ext cx="8391525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Taulukko 12"/>
          <p:cNvGraphicFramePr>
            <a:graphicFrameLocks noGrp="1"/>
          </p:cNvGraphicFramePr>
          <p:nvPr/>
        </p:nvGraphicFramePr>
        <p:xfrm>
          <a:off x="943147" y="3673367"/>
          <a:ext cx="6285697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235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35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35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35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358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224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2425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2425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2425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24254">
                  <a:extLst>
                    <a:ext uri="{9D8B030D-6E8A-4147-A177-3AD203B41FA5}">
                      <a16:colId xmlns:a16="http://schemas.microsoft.com/office/drawing/2014/main" val="1103030781"/>
                    </a:ext>
                  </a:extLst>
                </a:gridCol>
                <a:gridCol w="524254">
                  <a:extLst>
                    <a:ext uri="{9D8B030D-6E8A-4147-A177-3AD203B41FA5}">
                      <a16:colId xmlns:a16="http://schemas.microsoft.com/office/drawing/2014/main" val="673561477"/>
                    </a:ext>
                  </a:extLst>
                </a:gridCol>
                <a:gridCol w="524254">
                  <a:extLst>
                    <a:ext uri="{9D8B030D-6E8A-4147-A177-3AD203B41FA5}">
                      <a16:colId xmlns:a16="http://schemas.microsoft.com/office/drawing/2014/main" val="801540977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37599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1036906"/>
              </p:ext>
            </p:extLst>
          </p:nvPr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IV,2019 / IV,2018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IV,2019 / III,2019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Tekstin paikkamerkki 6">
            <a:extLst>
              <a:ext uri="{FF2B5EF4-FFF2-40B4-BE49-F238E27FC236}">
                <a16:creationId xmlns:a16="http://schemas.microsoft.com/office/drawing/2014/main" id="{B1D6AD6E-1E76-40F0-A297-8C5A72E1796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October-</a:t>
            </a:r>
            <a:r>
              <a:rPr lang="fi-FI" dirty="0" err="1"/>
              <a:t>December</a:t>
            </a:r>
            <a:r>
              <a:rPr lang="fi-FI" dirty="0"/>
              <a:t> 2019.	</a:t>
            </a:r>
          </a:p>
          <a:p>
            <a:endParaRPr lang="fi-FI" dirty="0"/>
          </a:p>
        </p:txBody>
      </p:sp>
      <p:sp>
        <p:nvSpPr>
          <p:cNvPr id="11" name="Alatunnisteen paikkamerkki 4">
            <a:extLst>
              <a:ext uri="{FF2B5EF4-FFF2-40B4-BE49-F238E27FC236}">
                <a16:creationId xmlns:a16="http://schemas.microsoft.com/office/drawing/2014/main" id="{4B52DA23-C18C-4C36-BDB5-D22BB5CB2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4" name="Päivämäärän paikkamerkki 3">
            <a:extLst>
              <a:ext uri="{FF2B5EF4-FFF2-40B4-BE49-F238E27FC236}">
                <a16:creationId xmlns:a16="http://schemas.microsoft.com/office/drawing/2014/main" id="{A1EDC32D-DDCD-40A4-902D-623A17EB7E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2/6/2020</a:t>
            </a:fld>
            <a:endParaRPr lang="fi-FI" dirty="0">
              <a:solidFill>
                <a:srgbClr val="29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82403"/>
      </p:ext>
    </p:extLst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Value of Order </a:t>
            </a:r>
            <a:r>
              <a:rPr lang="fi-FI" dirty="0" err="1"/>
              <a:t>Books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Consulting Engineering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19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963253578"/>
              </p:ext>
            </p:extLst>
          </p:nvPr>
        </p:nvGraphicFramePr>
        <p:xfrm>
          <a:off x="381000" y="1016527"/>
          <a:ext cx="8391525" cy="285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Taulukko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4687025"/>
              </p:ext>
            </p:extLst>
          </p:nvPr>
        </p:nvGraphicFramePr>
        <p:xfrm>
          <a:off x="899592" y="3653915"/>
          <a:ext cx="6624734" cy="2521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537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21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65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41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249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78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2191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0036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442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36496">
                  <a:extLst>
                    <a:ext uri="{9D8B030D-6E8A-4147-A177-3AD203B41FA5}">
                      <a16:colId xmlns:a16="http://schemas.microsoft.com/office/drawing/2014/main" val="498062259"/>
                    </a:ext>
                  </a:extLst>
                </a:gridCol>
                <a:gridCol w="532343">
                  <a:extLst>
                    <a:ext uri="{9D8B030D-6E8A-4147-A177-3AD203B41FA5}">
                      <a16:colId xmlns:a16="http://schemas.microsoft.com/office/drawing/2014/main" val="210274074"/>
                    </a:ext>
                  </a:extLst>
                </a:gridCol>
                <a:gridCol w="532343">
                  <a:extLst>
                    <a:ext uri="{9D8B030D-6E8A-4147-A177-3AD203B41FA5}">
                      <a16:colId xmlns:a16="http://schemas.microsoft.com/office/drawing/2014/main" val="4292605631"/>
                    </a:ext>
                  </a:extLst>
                </a:gridCol>
              </a:tblGrid>
              <a:tr h="23062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9520" y="1095112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545593"/>
              </p:ext>
            </p:extLst>
          </p:nvPr>
        </p:nvGraphicFramePr>
        <p:xfrm>
          <a:off x="3405582" y="3923754"/>
          <a:ext cx="3900255" cy="803820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31.12.2019 / 31.12.2018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31.12.2019 / 30.9.2019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-18 %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-8 %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386428" y="1116008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12394"/>
            <a:r>
              <a:rPr lang="fi-FI" sz="1050" dirty="0" err="1">
                <a:solidFill>
                  <a:schemeClr val="tx2"/>
                </a:solidFill>
                <a:latin typeface="Verdana"/>
                <a:ea typeface="ＭＳ Ｐゴシック" pitchFamily="34" charset="-128"/>
              </a:rPr>
              <a:t>Combined</a:t>
            </a:r>
            <a:endParaRPr lang="fi-FI" sz="1050" dirty="0">
              <a:solidFill>
                <a:schemeClr val="tx2"/>
              </a:solidFill>
              <a:latin typeface="Verdana"/>
              <a:ea typeface="ＭＳ Ｐゴシック" pitchFamily="34" charset="-128"/>
            </a:endParaRPr>
          </a:p>
        </p:txBody>
      </p:sp>
      <p:sp>
        <p:nvSpPr>
          <p:cNvPr id="13" name="Tekstin paikkamerkki 6">
            <a:extLst>
              <a:ext uri="{FF2B5EF4-FFF2-40B4-BE49-F238E27FC236}">
                <a16:creationId xmlns:a16="http://schemas.microsoft.com/office/drawing/2014/main" id="{43D531D8-AF4F-4619-94DF-84C29772EEC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31st </a:t>
            </a:r>
            <a:r>
              <a:rPr lang="fi-FI" dirty="0" err="1"/>
              <a:t>December</a:t>
            </a:r>
            <a:r>
              <a:rPr lang="fi-FI" dirty="0"/>
              <a:t> 2019. 	</a:t>
            </a:r>
          </a:p>
          <a:p>
            <a:endParaRPr lang="fi-FI" dirty="0"/>
          </a:p>
        </p:txBody>
      </p:sp>
      <p:sp>
        <p:nvSpPr>
          <p:cNvPr id="14" name="Alatunnisteen paikkamerkki 4">
            <a:extLst>
              <a:ext uri="{FF2B5EF4-FFF2-40B4-BE49-F238E27FC236}">
                <a16:creationId xmlns:a16="http://schemas.microsoft.com/office/drawing/2014/main" id="{59505606-5EF4-4344-BAC8-935C8B8AB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39CB5F82-1767-4776-AE63-EC949C2EA1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2/6/2020</a:t>
            </a:fld>
            <a:endParaRPr lang="fi-FI" dirty="0">
              <a:solidFill>
                <a:srgbClr val="29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407423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F9CA583E-2143-412E-B423-CA2B7C213F9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95536" y="75092"/>
            <a:ext cx="7992000" cy="582048"/>
          </a:xfrm>
        </p:spPr>
        <p:txBody>
          <a:bodyPr>
            <a:noAutofit/>
          </a:bodyPr>
          <a:lstStyle/>
          <a:p>
            <a:r>
              <a:rPr lang="fi-FI" sz="1800" dirty="0" err="1"/>
              <a:t>Eurozone</a:t>
            </a:r>
            <a:r>
              <a:rPr lang="fi-FI" sz="1800" dirty="0"/>
              <a:t> Manufacturing </a:t>
            </a:r>
            <a:r>
              <a:rPr lang="fi-FI" sz="1800" dirty="0" err="1"/>
              <a:t>Purchasing</a:t>
            </a:r>
            <a:r>
              <a:rPr lang="fi-FI" sz="1800" dirty="0"/>
              <a:t> </a:t>
            </a:r>
            <a:r>
              <a:rPr lang="fi-FI" sz="1800" dirty="0" err="1"/>
              <a:t>Managers</a:t>
            </a:r>
            <a:r>
              <a:rPr lang="fi-FI" sz="1800" dirty="0"/>
              <a:t>’ Index </a:t>
            </a:r>
            <a:r>
              <a:rPr lang="fi-FI" sz="1800" dirty="0" err="1"/>
              <a:t>Indicates</a:t>
            </a:r>
            <a:r>
              <a:rPr lang="fi-FI" sz="1800" dirty="0"/>
              <a:t> </a:t>
            </a:r>
            <a:r>
              <a:rPr lang="fi-FI" sz="1800" dirty="0" err="1"/>
              <a:t>that</a:t>
            </a:r>
            <a:r>
              <a:rPr lang="fi-FI" sz="1800" dirty="0"/>
              <a:t> </a:t>
            </a:r>
            <a:r>
              <a:rPr lang="fi-FI" sz="1800" dirty="0" err="1"/>
              <a:t>Production</a:t>
            </a:r>
            <a:r>
              <a:rPr lang="fi-FI" sz="1800" dirty="0"/>
              <a:t> is </a:t>
            </a:r>
            <a:r>
              <a:rPr lang="fi-FI" sz="1800" dirty="0" err="1"/>
              <a:t>Contracting</a:t>
            </a:r>
            <a:r>
              <a:rPr lang="fi-FI" sz="1800" dirty="0"/>
              <a:t> in </a:t>
            </a:r>
            <a:r>
              <a:rPr lang="fi-FI" sz="1800" dirty="0" err="1"/>
              <a:t>Near</a:t>
            </a:r>
            <a:r>
              <a:rPr lang="fi-FI" sz="1800" dirty="0"/>
              <a:t> </a:t>
            </a:r>
            <a:r>
              <a:rPr lang="fi-FI" sz="1800" dirty="0" err="1"/>
              <a:t>Future</a:t>
            </a:r>
            <a:endParaRPr lang="fi-FI" sz="1800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93F4F49F-38A6-4D48-A4FD-0DBD968D1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6F666D5-19BF-40D5-A075-087728805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2/6/2020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1ED1C86-E374-4956-A2B6-996C6A923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4AB94732-1D41-48E9-BAB5-0EBF8908C6D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IHS Markit</a:t>
            </a:r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7D83512C-3C57-4B39-A778-8DF4E97E47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6" y="881464"/>
            <a:ext cx="6028501" cy="361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136293"/>
      </p:ext>
    </p:extLst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Value of New </a:t>
            </a:r>
            <a:r>
              <a:rPr lang="fi-FI" dirty="0" err="1"/>
              <a:t>Orders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Information</a:t>
            </a:r>
            <a:r>
              <a:rPr lang="fi-FI" dirty="0"/>
              <a:t> Technology*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20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922105661"/>
              </p:ext>
            </p:extLst>
          </p:nvPr>
        </p:nvGraphicFramePr>
        <p:xfrm>
          <a:off x="282027" y="1016526"/>
          <a:ext cx="8391525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Taulukko 12"/>
          <p:cNvGraphicFramePr>
            <a:graphicFrameLocks noGrp="1"/>
          </p:cNvGraphicFramePr>
          <p:nvPr/>
        </p:nvGraphicFramePr>
        <p:xfrm>
          <a:off x="943147" y="3673367"/>
          <a:ext cx="6285692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235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35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35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35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358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224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2425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2425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2425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24255">
                  <a:extLst>
                    <a:ext uri="{9D8B030D-6E8A-4147-A177-3AD203B41FA5}">
                      <a16:colId xmlns:a16="http://schemas.microsoft.com/office/drawing/2014/main" val="2873830935"/>
                    </a:ext>
                  </a:extLst>
                </a:gridCol>
                <a:gridCol w="524255">
                  <a:extLst>
                    <a:ext uri="{9D8B030D-6E8A-4147-A177-3AD203B41FA5}">
                      <a16:colId xmlns:a16="http://schemas.microsoft.com/office/drawing/2014/main" val="1779904262"/>
                    </a:ext>
                  </a:extLst>
                </a:gridCol>
                <a:gridCol w="524255">
                  <a:extLst>
                    <a:ext uri="{9D8B030D-6E8A-4147-A177-3AD203B41FA5}">
                      <a16:colId xmlns:a16="http://schemas.microsoft.com/office/drawing/2014/main" val="1854468861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39962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9782353"/>
              </p:ext>
            </p:extLst>
          </p:nvPr>
        </p:nvGraphicFramePr>
        <p:xfrm>
          <a:off x="3438453" y="3934949"/>
          <a:ext cx="3767898" cy="40191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IV,2019 / IV,2018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IV,2019 / III,2019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3325169" y="4358484"/>
            <a:ext cx="27372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812394"/>
            <a:r>
              <a:rPr lang="fi-FI" sz="900" dirty="0">
                <a:solidFill>
                  <a:schemeClr val="tx2"/>
                </a:solidFill>
                <a:ea typeface="Arial Unicode MS"/>
              </a:rPr>
              <a:t>*)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Excl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.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game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industry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and data center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companies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</a:p>
        </p:txBody>
      </p:sp>
      <p:sp>
        <p:nvSpPr>
          <p:cNvPr id="14" name="Tekstin paikkamerkki 6">
            <a:extLst>
              <a:ext uri="{FF2B5EF4-FFF2-40B4-BE49-F238E27FC236}">
                <a16:creationId xmlns:a16="http://schemas.microsoft.com/office/drawing/2014/main" id="{BB5F8D72-9B1E-414E-B7CA-2B36A359560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October-</a:t>
            </a:r>
            <a:r>
              <a:rPr lang="fi-FI" dirty="0" err="1"/>
              <a:t>December</a:t>
            </a:r>
            <a:r>
              <a:rPr lang="fi-FI" dirty="0"/>
              <a:t> 2019.	</a:t>
            </a:r>
          </a:p>
          <a:p>
            <a:endParaRPr lang="fi-FI" dirty="0"/>
          </a:p>
        </p:txBody>
      </p:sp>
      <p:sp>
        <p:nvSpPr>
          <p:cNvPr id="15" name="Alatunnisteen paikkamerkki 4">
            <a:extLst>
              <a:ext uri="{FF2B5EF4-FFF2-40B4-BE49-F238E27FC236}">
                <a16:creationId xmlns:a16="http://schemas.microsoft.com/office/drawing/2014/main" id="{EC57FA40-0F28-419E-B493-8039C9528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6" name="Päivämäärän paikkamerkki 3">
            <a:extLst>
              <a:ext uri="{FF2B5EF4-FFF2-40B4-BE49-F238E27FC236}">
                <a16:creationId xmlns:a16="http://schemas.microsoft.com/office/drawing/2014/main" id="{6CFE43A0-F8F0-4648-A318-BE75AAC387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2/6/2020</a:t>
            </a:fld>
            <a:endParaRPr lang="fi-FI" dirty="0">
              <a:solidFill>
                <a:srgbClr val="29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773486"/>
      </p:ext>
    </p:extLst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Value of Order </a:t>
            </a:r>
            <a:r>
              <a:rPr lang="fi-FI" dirty="0" err="1"/>
              <a:t>Books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Information</a:t>
            </a:r>
            <a:r>
              <a:rPr lang="fi-FI" dirty="0"/>
              <a:t> Technology*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21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814430007"/>
              </p:ext>
            </p:extLst>
          </p:nvPr>
        </p:nvGraphicFramePr>
        <p:xfrm>
          <a:off x="381000" y="1015689"/>
          <a:ext cx="8391525" cy="28520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Taulukko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0398490"/>
              </p:ext>
            </p:extLst>
          </p:nvPr>
        </p:nvGraphicFramePr>
        <p:xfrm>
          <a:off x="971600" y="3653915"/>
          <a:ext cx="6768754" cy="2521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32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23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28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89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31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41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526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2174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1517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43919">
                  <a:extLst>
                    <a:ext uri="{9D8B030D-6E8A-4147-A177-3AD203B41FA5}">
                      <a16:colId xmlns:a16="http://schemas.microsoft.com/office/drawing/2014/main" val="2914086870"/>
                    </a:ext>
                  </a:extLst>
                </a:gridCol>
                <a:gridCol w="543921">
                  <a:extLst>
                    <a:ext uri="{9D8B030D-6E8A-4147-A177-3AD203B41FA5}">
                      <a16:colId xmlns:a16="http://schemas.microsoft.com/office/drawing/2014/main" val="1858174444"/>
                    </a:ext>
                  </a:extLst>
                </a:gridCol>
                <a:gridCol w="543921">
                  <a:extLst>
                    <a:ext uri="{9D8B030D-6E8A-4147-A177-3AD203B41FA5}">
                      <a16:colId xmlns:a16="http://schemas.microsoft.com/office/drawing/2014/main" val="2537824008"/>
                    </a:ext>
                  </a:extLst>
                </a:gridCol>
              </a:tblGrid>
              <a:tr h="23062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68241" y="1086283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1839573"/>
              </p:ext>
            </p:extLst>
          </p:nvPr>
        </p:nvGraphicFramePr>
        <p:xfrm>
          <a:off x="3405582" y="3923754"/>
          <a:ext cx="3900255" cy="401910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31.12.2019 / 31.12.2018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31.12.2019 / 30.9.2019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Suorakulmio 11"/>
          <p:cNvSpPr/>
          <p:nvPr/>
        </p:nvSpPr>
        <p:spPr>
          <a:xfrm>
            <a:off x="3470383" y="4411203"/>
            <a:ext cx="266429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9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3347364" y="4358242"/>
            <a:ext cx="23910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812394"/>
            <a:r>
              <a:rPr lang="fi-FI" sz="900" dirty="0">
                <a:solidFill>
                  <a:schemeClr val="tx2"/>
                </a:solidFill>
                <a:ea typeface="Arial Unicode MS"/>
              </a:rPr>
              <a:t>*)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Excl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.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game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industry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and data center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companies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</a:p>
        </p:txBody>
      </p:sp>
      <p:sp>
        <p:nvSpPr>
          <p:cNvPr id="14" name="Tekstin paikkamerkki 6">
            <a:extLst>
              <a:ext uri="{FF2B5EF4-FFF2-40B4-BE49-F238E27FC236}">
                <a16:creationId xmlns:a16="http://schemas.microsoft.com/office/drawing/2014/main" id="{9DA53C9E-0701-4946-816F-3145481D39B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31st </a:t>
            </a:r>
            <a:r>
              <a:rPr lang="fi-FI" dirty="0" err="1"/>
              <a:t>December</a:t>
            </a:r>
            <a:r>
              <a:rPr lang="fi-FI" dirty="0"/>
              <a:t> 2019.</a:t>
            </a:r>
          </a:p>
        </p:txBody>
      </p:sp>
      <p:sp>
        <p:nvSpPr>
          <p:cNvPr id="15" name="Alatunnisteen paikkamerkki 4">
            <a:extLst>
              <a:ext uri="{FF2B5EF4-FFF2-40B4-BE49-F238E27FC236}">
                <a16:creationId xmlns:a16="http://schemas.microsoft.com/office/drawing/2014/main" id="{A0A65D34-8686-4F2E-AD38-902C047B5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6" name="Päivämäärän paikkamerkki 3">
            <a:extLst>
              <a:ext uri="{FF2B5EF4-FFF2-40B4-BE49-F238E27FC236}">
                <a16:creationId xmlns:a16="http://schemas.microsoft.com/office/drawing/2014/main" id="{A0FCC9F3-A23D-4202-9ED2-F262B1D8C4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2/6/2020</a:t>
            </a:fld>
            <a:endParaRPr lang="fi-FI" dirty="0">
              <a:solidFill>
                <a:srgbClr val="29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594941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A752F4D4-C55B-4649-B017-111763B403F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Autofit/>
          </a:bodyPr>
          <a:lstStyle/>
          <a:p>
            <a:r>
              <a:rPr lang="fi-FI" dirty="0" err="1"/>
              <a:t>Based</a:t>
            </a:r>
            <a:r>
              <a:rPr lang="fi-FI" dirty="0"/>
              <a:t> on </a:t>
            </a:r>
            <a:r>
              <a:rPr lang="fi-FI" dirty="0" err="1"/>
              <a:t>Purchasing</a:t>
            </a:r>
            <a:r>
              <a:rPr lang="fi-FI" dirty="0"/>
              <a:t> </a:t>
            </a:r>
            <a:r>
              <a:rPr lang="fi-FI" dirty="0" err="1"/>
              <a:t>Managers</a:t>
            </a:r>
            <a:r>
              <a:rPr lang="fi-FI" dirty="0"/>
              <a:t>’ Index Outlook in US Manufacturing </a:t>
            </a:r>
            <a:r>
              <a:rPr lang="fi-FI" dirty="0" err="1"/>
              <a:t>has</a:t>
            </a:r>
            <a:r>
              <a:rPr lang="fi-FI" dirty="0"/>
              <a:t> </a:t>
            </a:r>
            <a:r>
              <a:rPr lang="fi-FI" dirty="0" err="1"/>
              <a:t>Improved</a:t>
            </a:r>
            <a:r>
              <a:rPr lang="fi-FI" dirty="0"/>
              <a:t> </a:t>
            </a:r>
            <a:r>
              <a:rPr lang="fi-FI" dirty="0" err="1"/>
              <a:t>Sligthly</a:t>
            </a:r>
            <a:endParaRPr lang="fi-FI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08AF29D9-976E-4A8C-B6F4-DF88113AF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3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3355D94-7C83-44B0-8AC3-B1618751B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2/6/2020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E9B515C-C26A-4A99-ADE2-C39FB0C6E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8BC743AF-F671-45FB-A7A3-D49F02ED4BB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IHS Markit</a:t>
            </a:r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65C1AF0E-8DB9-4586-9516-818CDC7365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1108524"/>
            <a:ext cx="6516216" cy="3440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542843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Economic Forecasts for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4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2/6/2020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3047977" y="4727574"/>
            <a:ext cx="5412455" cy="415926"/>
          </a:xfrm>
        </p:spPr>
        <p:txBody>
          <a:bodyPr/>
          <a:lstStyle/>
          <a:p>
            <a:r>
              <a:rPr lang="en-US" dirty="0"/>
              <a:t>*) European commission and IMF report Harmonized Index of Consumer Prices</a:t>
            </a:r>
          </a:p>
          <a:p>
            <a:r>
              <a:rPr lang="en-US" dirty="0"/>
              <a:t>Updated 22.1.2020</a:t>
            </a:r>
          </a:p>
        </p:txBody>
      </p:sp>
      <p:graphicFrame>
        <p:nvGraphicFramePr>
          <p:cNvPr id="9" name="Taulukko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0173860"/>
              </p:ext>
            </p:extLst>
          </p:nvPr>
        </p:nvGraphicFramePr>
        <p:xfrm>
          <a:off x="219481" y="977775"/>
          <a:ext cx="8640961" cy="3453992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79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82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0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9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39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9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76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028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395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162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8162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8162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4081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2243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8162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481373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n-US" sz="9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Forecaster</a:t>
                      </a: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CD9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n-US" sz="9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Date</a:t>
                      </a: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CD9"/>
                    </a:solidFill>
                  </a:tcPr>
                </a:tc>
                <a:tc gridSpan="3"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n-US" sz="9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Change in GDP, %</a:t>
                      </a: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C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i-FI" sz="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i-FI" sz="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/>
                </a:tc>
                <a:tc gridSpan="2"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n-US" sz="900" b="1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Change in</a:t>
                      </a:r>
                      <a:r>
                        <a:rPr lang="en-US" sz="900" b="1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private</a:t>
                      </a:r>
                    </a:p>
                    <a:p>
                      <a:pPr algn="ctr" fontAlgn="ctr"/>
                      <a:r>
                        <a:rPr lang="en-US" sz="900" b="1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Consumption, %</a:t>
                      </a:r>
                      <a:endParaRPr lang="en-US" sz="900" b="1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C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i-FI" sz="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/>
                </a:tc>
                <a:tc gridSpan="2"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n-US" sz="900" b="1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Change in Exports, %</a:t>
                      </a:r>
                      <a:endParaRPr lang="en-US" sz="900" b="1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C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i-FI" sz="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/>
                </a:tc>
                <a:tc gridSpan="2"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n-US" sz="900" b="1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Change in Investments,</a:t>
                      </a:r>
                      <a:r>
                        <a:rPr lang="en-US" sz="900" b="1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%</a:t>
                      </a:r>
                      <a:endParaRPr lang="en-US" sz="900" b="1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C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i-FI" sz="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/>
                </a:tc>
                <a:tc gridSpan="2"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n-US" sz="900" b="1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Inflation, % *</a:t>
                      </a:r>
                      <a:endParaRPr lang="en-US" sz="900" b="1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C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i-FI" sz="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/>
                </a:tc>
                <a:tc gridSpan="2"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n-US" sz="900" b="1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Unemployment </a:t>
                      </a:r>
                      <a:r>
                        <a:rPr lang="en-US" sz="900" b="1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rate</a:t>
                      </a:r>
                      <a:r>
                        <a:rPr lang="en-US" sz="900" b="1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 %</a:t>
                      </a:r>
                      <a:endParaRPr lang="en-US" sz="900" b="1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C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i-FI" sz="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12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900" b="1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26" marR="6926" marT="6926" marB="0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2018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2019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2020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2019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2020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2019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2020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2019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2020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2019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2020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2019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2020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163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US" sz="900" b="1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Danske Bank</a:t>
                      </a:r>
                      <a:endParaRPr lang="en-US" sz="900" b="1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24.9.2019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0,8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0,8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0,6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6,6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6,6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486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US" sz="900" b="1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Nordea</a:t>
                      </a:r>
                      <a:endParaRPr lang="en-US" sz="900" b="1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4.9.2019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7988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US" sz="900" b="1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OP-</a:t>
                      </a:r>
                      <a:r>
                        <a:rPr lang="en-US" sz="900" b="1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Pohjola</a:t>
                      </a:r>
                      <a:endParaRPr lang="en-US" sz="900" b="1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19.11.2019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0,8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0,6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1779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endParaRPr lang="en-US" sz="900" b="1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0163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US" sz="9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Ministry</a:t>
                      </a:r>
                      <a:r>
                        <a:rPr lang="en-US" sz="900" b="1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of Finance</a:t>
                      </a:r>
                      <a:endParaRPr lang="en-US" sz="900" b="1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7.10.2019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-0,3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014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US" sz="9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Bank</a:t>
                      </a:r>
                      <a:r>
                        <a:rPr lang="en-US" sz="900" b="1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of Finland</a:t>
                      </a:r>
                      <a:endParaRPr lang="en-US" sz="900" b="1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17.12.2019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0,9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0,9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012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US" sz="900" b="1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ETLA</a:t>
                      </a:r>
                      <a:endParaRPr lang="en-US" sz="900" b="1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16.9.2019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0,9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3,8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0,8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012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US" sz="900" b="1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PTT</a:t>
                      </a:r>
                      <a:endParaRPr lang="en-US" sz="900" b="1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12.9.2019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0,6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6,6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6,9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012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US" sz="900" b="1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PT</a:t>
                      </a:r>
                      <a:endParaRPr lang="en-US" sz="900" b="1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17.9.2019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0,9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-1,0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6,6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012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endParaRPr lang="en-US" sz="900" b="1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2530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US" sz="900" b="1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European</a:t>
                      </a:r>
                      <a:r>
                        <a:rPr lang="en-US" sz="900" b="1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commission</a:t>
                      </a:r>
                      <a:endParaRPr lang="en-US" sz="900" b="1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7.11.2019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0,6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1,9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2,2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012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US" sz="900" b="1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IMF</a:t>
                      </a:r>
                      <a:endParaRPr lang="en-US" sz="900" b="1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15.10.2019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012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endParaRPr lang="en-US" sz="900" b="1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012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US" sz="9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</a:t>
                      </a: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3,1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1,6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0,9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0,3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6,6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6,5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0858534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B950BE1A-D188-4BA5-AA79-D83D2779A39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/>
              <a:t>Improvement of Employment has been Sluggish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BAFB8016-BE06-4631-BE6E-44B83DFA8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5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B99E482-9294-40A0-9856-885BE91CF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2/6/2020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D2A9997-DA9F-464F-94A8-D7957ECBE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18EC845E-4B94-44F1-8CD1-62B8C88D78D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Statistics</a:t>
            </a:r>
            <a:r>
              <a:rPr lang="fi-FI" dirty="0"/>
              <a:t> Finland</a:t>
            </a:r>
          </a:p>
        </p:txBody>
      </p:sp>
      <p:graphicFrame>
        <p:nvGraphicFramePr>
          <p:cNvPr id="8" name="Sisällön paikkamerkki 9">
            <a:extLst>
              <a:ext uri="{FF2B5EF4-FFF2-40B4-BE49-F238E27FC236}">
                <a16:creationId xmlns:a16="http://schemas.microsoft.com/office/drawing/2014/main" id="{EEFB124C-5116-489F-8A0A-4B147D83B881}"/>
              </a:ext>
            </a:extLst>
          </p:cNvPr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585723627"/>
              </p:ext>
            </p:extLst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Taulukko 8">
            <a:extLst>
              <a:ext uri="{FF2B5EF4-FFF2-40B4-BE49-F238E27FC236}">
                <a16:creationId xmlns:a16="http://schemas.microsoft.com/office/drawing/2014/main" id="{A19A9EC9-8B23-46B5-B173-F7A7A053D8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7864389"/>
              </p:ext>
            </p:extLst>
          </p:nvPr>
        </p:nvGraphicFramePr>
        <p:xfrm>
          <a:off x="681405" y="4040187"/>
          <a:ext cx="7704860" cy="251460"/>
        </p:xfrm>
        <a:graphic>
          <a:graphicData uri="http://schemas.openxmlformats.org/drawingml/2006/table">
            <a:tbl>
              <a:tblPr/>
              <a:tblGrid>
                <a:gridCol w="770486">
                  <a:extLst>
                    <a:ext uri="{9D8B030D-6E8A-4147-A177-3AD203B41FA5}">
                      <a16:colId xmlns:a16="http://schemas.microsoft.com/office/drawing/2014/main" val="1023254746"/>
                    </a:ext>
                  </a:extLst>
                </a:gridCol>
                <a:gridCol w="770486">
                  <a:extLst>
                    <a:ext uri="{9D8B030D-6E8A-4147-A177-3AD203B41FA5}">
                      <a16:colId xmlns:a16="http://schemas.microsoft.com/office/drawing/2014/main" val="607986051"/>
                    </a:ext>
                  </a:extLst>
                </a:gridCol>
                <a:gridCol w="770486">
                  <a:extLst>
                    <a:ext uri="{9D8B030D-6E8A-4147-A177-3AD203B41FA5}">
                      <a16:colId xmlns:a16="http://schemas.microsoft.com/office/drawing/2014/main" val="421662269"/>
                    </a:ext>
                  </a:extLst>
                </a:gridCol>
                <a:gridCol w="770486">
                  <a:extLst>
                    <a:ext uri="{9D8B030D-6E8A-4147-A177-3AD203B41FA5}">
                      <a16:colId xmlns:a16="http://schemas.microsoft.com/office/drawing/2014/main" val="1821460200"/>
                    </a:ext>
                  </a:extLst>
                </a:gridCol>
                <a:gridCol w="770486">
                  <a:extLst>
                    <a:ext uri="{9D8B030D-6E8A-4147-A177-3AD203B41FA5}">
                      <a16:colId xmlns:a16="http://schemas.microsoft.com/office/drawing/2014/main" val="1122125605"/>
                    </a:ext>
                  </a:extLst>
                </a:gridCol>
                <a:gridCol w="770486">
                  <a:extLst>
                    <a:ext uri="{9D8B030D-6E8A-4147-A177-3AD203B41FA5}">
                      <a16:colId xmlns:a16="http://schemas.microsoft.com/office/drawing/2014/main" val="681829762"/>
                    </a:ext>
                  </a:extLst>
                </a:gridCol>
                <a:gridCol w="770486">
                  <a:extLst>
                    <a:ext uri="{9D8B030D-6E8A-4147-A177-3AD203B41FA5}">
                      <a16:colId xmlns:a16="http://schemas.microsoft.com/office/drawing/2014/main" val="1715336168"/>
                    </a:ext>
                  </a:extLst>
                </a:gridCol>
                <a:gridCol w="770486">
                  <a:extLst>
                    <a:ext uri="{9D8B030D-6E8A-4147-A177-3AD203B41FA5}">
                      <a16:colId xmlns:a16="http://schemas.microsoft.com/office/drawing/2014/main" val="1794328121"/>
                    </a:ext>
                  </a:extLst>
                </a:gridCol>
                <a:gridCol w="770486">
                  <a:extLst>
                    <a:ext uri="{9D8B030D-6E8A-4147-A177-3AD203B41FA5}">
                      <a16:colId xmlns:a16="http://schemas.microsoft.com/office/drawing/2014/main" val="1603472696"/>
                    </a:ext>
                  </a:extLst>
                </a:gridCol>
                <a:gridCol w="770486">
                  <a:extLst>
                    <a:ext uri="{9D8B030D-6E8A-4147-A177-3AD203B41FA5}">
                      <a16:colId xmlns:a16="http://schemas.microsoft.com/office/drawing/2014/main" val="379995929"/>
                    </a:ext>
                  </a:extLst>
                </a:gridCol>
              </a:tblGrid>
              <a:tr h="170183">
                <a:tc>
                  <a:txBody>
                    <a:bodyPr/>
                    <a:lstStyle/>
                    <a:p>
                      <a:pPr algn="ctr"/>
                      <a:r>
                        <a:rPr lang="fi-FI" sz="1050" dirty="0"/>
                        <a:t>2010</a:t>
                      </a:r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dirty="0"/>
                        <a:t>2011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dirty="0"/>
                        <a:t>2012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dirty="0"/>
                        <a:t>2013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dirty="0"/>
                        <a:t>2014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dirty="0"/>
                        <a:t>2015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dirty="0"/>
                        <a:t>2016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dirty="0"/>
                        <a:t>2017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dirty="0"/>
                        <a:t>2018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dirty="0"/>
                        <a:t>2019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93117168"/>
                  </a:ext>
                </a:extLst>
              </a:tr>
            </a:tbl>
          </a:graphicData>
        </a:graphic>
      </p:graphicFrame>
      <p:sp>
        <p:nvSpPr>
          <p:cNvPr id="10" name="Tekstiruutu 9">
            <a:extLst>
              <a:ext uri="{FF2B5EF4-FFF2-40B4-BE49-F238E27FC236}">
                <a16:creationId xmlns:a16="http://schemas.microsoft.com/office/drawing/2014/main" id="{3936C531-482B-4C1C-98CD-BF25A6882A92}"/>
              </a:ext>
            </a:extLst>
          </p:cNvPr>
          <p:cNvSpPr txBox="1"/>
          <p:nvPr/>
        </p:nvSpPr>
        <p:spPr>
          <a:xfrm>
            <a:off x="683568" y="1098262"/>
            <a:ext cx="1800200" cy="2419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en-AU" sz="1050" spc="-40" dirty="0"/>
              <a:t>Employment rate, trend, %</a:t>
            </a:r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D900EBA1-68A9-41B9-AD3E-9E544D6D81F9}"/>
              </a:ext>
            </a:extLst>
          </p:cNvPr>
          <p:cNvSpPr txBox="1"/>
          <p:nvPr/>
        </p:nvSpPr>
        <p:spPr>
          <a:xfrm>
            <a:off x="6372200" y="1098262"/>
            <a:ext cx="2014065" cy="234286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en-AU" sz="1050" spc="-40" dirty="0"/>
              <a:t>Unemployment rate, trend, %</a:t>
            </a:r>
          </a:p>
        </p:txBody>
      </p:sp>
    </p:spTree>
    <p:extLst>
      <p:ext uri="{BB962C8B-B14F-4D97-AF65-F5344CB8AC3E}">
        <p14:creationId xmlns:p14="http://schemas.microsoft.com/office/powerpoint/2010/main" val="495871679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694BF12F-9A3F-40FF-8DBE-623FE94DC3B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 err="1"/>
              <a:t>Cost</a:t>
            </a:r>
            <a:r>
              <a:rPr lang="fi-FI" dirty="0"/>
              <a:t> </a:t>
            </a:r>
            <a:r>
              <a:rPr lang="fi-FI" dirty="0" err="1"/>
              <a:t>Competitiveness</a:t>
            </a:r>
            <a:r>
              <a:rPr lang="fi-FI" dirty="0"/>
              <a:t> </a:t>
            </a:r>
            <a:r>
              <a:rPr lang="fi-FI" dirty="0" err="1"/>
              <a:t>has</a:t>
            </a:r>
            <a:r>
              <a:rPr lang="fi-FI" dirty="0"/>
              <a:t> </a:t>
            </a:r>
            <a:r>
              <a:rPr lang="fi-FI" dirty="0" err="1"/>
              <a:t>Improved</a:t>
            </a:r>
            <a:r>
              <a:rPr lang="fi-FI" dirty="0"/>
              <a:t> in Finland </a:t>
            </a:r>
            <a:r>
              <a:rPr lang="fi-FI" dirty="0" err="1"/>
              <a:t>but</a:t>
            </a:r>
            <a:r>
              <a:rPr lang="fi-FI" dirty="0"/>
              <a:t> </a:t>
            </a:r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Still </a:t>
            </a:r>
            <a:r>
              <a:rPr lang="fi-FI" dirty="0" err="1"/>
              <a:t>Lagging</a:t>
            </a:r>
            <a:r>
              <a:rPr lang="fi-FI" dirty="0"/>
              <a:t> </a:t>
            </a:r>
            <a:r>
              <a:rPr lang="fi-FI" dirty="0" err="1"/>
              <a:t>Behind</a:t>
            </a:r>
            <a:r>
              <a:rPr lang="fi-FI" dirty="0"/>
              <a:t> </a:t>
            </a:r>
            <a:r>
              <a:rPr lang="fi-FI" dirty="0" err="1"/>
              <a:t>Competitors</a:t>
            </a:r>
            <a:endParaRPr lang="fi-FI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A795596E-80DB-44B8-92C9-0AC1D2CB9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6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BD6A1CD-2AFB-47E8-9C4F-7699552FF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2/6/2020</a:t>
            </a:fld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9B4DAEF8-E06D-4046-B465-05762308E4C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F83BFE05-07A0-42C1-839D-D2B6553AD0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6" y="1059582"/>
            <a:ext cx="5921835" cy="4048676"/>
          </a:xfrm>
          <a:prstGeom prst="rect">
            <a:avLst/>
          </a:prstGeom>
        </p:spPr>
      </p:pic>
      <p:sp>
        <p:nvSpPr>
          <p:cNvPr id="9" name="Tekstiruutu 8">
            <a:extLst>
              <a:ext uri="{FF2B5EF4-FFF2-40B4-BE49-F238E27FC236}">
                <a16:creationId xmlns:a16="http://schemas.microsoft.com/office/drawing/2014/main" id="{E37DEBA4-8E1B-47A1-B5EA-83B5E03CCFD9}"/>
              </a:ext>
            </a:extLst>
          </p:cNvPr>
          <p:cNvSpPr txBox="1"/>
          <p:nvPr/>
        </p:nvSpPr>
        <p:spPr>
          <a:xfrm>
            <a:off x="1769145" y="1059582"/>
            <a:ext cx="3329548" cy="241980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100" spc="-40" dirty="0" err="1"/>
              <a:t>Unit</a:t>
            </a:r>
            <a:r>
              <a:rPr lang="fi-FI" sz="1100" spc="-40" dirty="0"/>
              <a:t> labour </a:t>
            </a:r>
            <a:r>
              <a:rPr lang="fi-FI" sz="1100" spc="-40" dirty="0" err="1"/>
              <a:t>costs</a:t>
            </a:r>
            <a:r>
              <a:rPr lang="fi-FI" sz="1100" spc="-40" dirty="0"/>
              <a:t> </a:t>
            </a:r>
            <a:r>
              <a:rPr lang="fi-FI" sz="1100" spc="-40" dirty="0" err="1"/>
              <a:t>adjusted</a:t>
            </a:r>
            <a:r>
              <a:rPr lang="fi-FI" sz="1100" spc="-40" dirty="0"/>
              <a:t> for </a:t>
            </a:r>
            <a:r>
              <a:rPr lang="fi-FI" sz="1100" spc="-40" dirty="0" err="1"/>
              <a:t>the</a:t>
            </a:r>
            <a:r>
              <a:rPr lang="fi-FI" sz="1100" spc="-40" dirty="0"/>
              <a:t> </a:t>
            </a:r>
            <a:r>
              <a:rPr lang="fi-FI" sz="1100" spc="-40" dirty="0" err="1"/>
              <a:t>terms</a:t>
            </a:r>
            <a:r>
              <a:rPr lang="fi-FI" sz="1100" spc="-40" dirty="0"/>
              <a:t> of </a:t>
            </a:r>
            <a:r>
              <a:rPr lang="fi-FI" sz="1100" spc="-40" dirty="0" err="1"/>
              <a:t>trade</a:t>
            </a:r>
            <a:r>
              <a:rPr lang="fi-FI" sz="1100" spc="-40" dirty="0"/>
              <a:t>*</a:t>
            </a:r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F2C9909F-BC96-48A2-8E84-5B9C7C9FDDF8}"/>
              </a:ext>
            </a:extLst>
          </p:cNvPr>
          <p:cNvSpPr txBox="1"/>
          <p:nvPr/>
        </p:nvSpPr>
        <p:spPr>
          <a:xfrm>
            <a:off x="1810927" y="1288081"/>
            <a:ext cx="3329548" cy="226591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000" spc="-40" dirty="0" err="1"/>
              <a:t>Eurobased</a:t>
            </a:r>
            <a:r>
              <a:rPr lang="fi-FI" sz="1000" spc="-40" dirty="0"/>
              <a:t> Index, 2005=100</a:t>
            </a:r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EDFFE70D-2A9C-4396-B6A5-ED88C84B9170}"/>
              </a:ext>
            </a:extLst>
          </p:cNvPr>
          <p:cNvSpPr txBox="1"/>
          <p:nvPr/>
        </p:nvSpPr>
        <p:spPr>
          <a:xfrm>
            <a:off x="1619672" y="4536697"/>
            <a:ext cx="3871120" cy="565146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800" spc="-40" dirty="0"/>
              <a:t>*) Labour </a:t>
            </a:r>
            <a:r>
              <a:rPr lang="fi-FI" sz="800" spc="-40" dirty="0" err="1"/>
              <a:t>compensation</a:t>
            </a:r>
            <a:r>
              <a:rPr lang="fi-FI" sz="800" spc="-40" dirty="0"/>
              <a:t> </a:t>
            </a:r>
            <a:r>
              <a:rPr lang="fi-FI" sz="800" spc="-40" dirty="0" err="1"/>
              <a:t>relative</a:t>
            </a:r>
            <a:r>
              <a:rPr lang="fi-FI" sz="800" spc="-40" dirty="0"/>
              <a:t> to </a:t>
            </a:r>
            <a:r>
              <a:rPr lang="fi-FI" sz="800" spc="-40" dirty="0" err="1"/>
              <a:t>real</a:t>
            </a:r>
            <a:r>
              <a:rPr lang="fi-FI" sz="800" spc="-40" dirty="0"/>
              <a:t> </a:t>
            </a:r>
            <a:r>
              <a:rPr lang="fi-FI" sz="800" spc="-40" dirty="0" err="1"/>
              <a:t>national</a:t>
            </a:r>
            <a:r>
              <a:rPr lang="fi-FI" sz="800" spc="-40" dirty="0"/>
              <a:t> </a:t>
            </a:r>
            <a:r>
              <a:rPr lang="fi-FI" sz="800" spc="-40" dirty="0" err="1"/>
              <a:t>income</a:t>
            </a:r>
            <a:r>
              <a:rPr lang="fi-FI" sz="800" spc="-40" dirty="0"/>
              <a:t>.</a:t>
            </a:r>
          </a:p>
          <a:p>
            <a:r>
              <a:rPr lang="fi-FI" sz="800" spc="-40" dirty="0"/>
              <a:t>**) </a:t>
            </a:r>
            <a:r>
              <a:rPr lang="fi-FI" sz="800" spc="-40" dirty="0" err="1"/>
              <a:t>First</a:t>
            </a:r>
            <a:r>
              <a:rPr lang="fi-FI" sz="800" spc="-40" dirty="0"/>
              <a:t> 12 euro </a:t>
            </a:r>
            <a:r>
              <a:rPr lang="fi-FI" sz="800" spc="-40" dirty="0" err="1"/>
              <a:t>area</a:t>
            </a:r>
            <a:r>
              <a:rPr lang="fi-FI" sz="800" spc="-40" dirty="0"/>
              <a:t> </a:t>
            </a:r>
            <a:r>
              <a:rPr lang="fi-FI" sz="800" spc="-40" dirty="0" err="1"/>
              <a:t>member</a:t>
            </a:r>
            <a:r>
              <a:rPr lang="fi-FI" sz="800" spc="-40" dirty="0"/>
              <a:t> </a:t>
            </a:r>
            <a:r>
              <a:rPr lang="fi-FI" sz="800" spc="-40" dirty="0" err="1"/>
              <a:t>states</a:t>
            </a:r>
            <a:r>
              <a:rPr lang="fi-FI" sz="800" spc="-40" dirty="0"/>
              <a:t>. ***) 14 </a:t>
            </a:r>
            <a:r>
              <a:rPr lang="fi-FI" sz="800" spc="-40" dirty="0" err="1"/>
              <a:t>traditional</a:t>
            </a:r>
            <a:r>
              <a:rPr lang="fi-FI" sz="800" spc="-40" dirty="0"/>
              <a:t> </a:t>
            </a:r>
            <a:r>
              <a:rPr lang="fi-FI" sz="800" spc="-40" dirty="0" err="1"/>
              <a:t>industrial</a:t>
            </a:r>
            <a:r>
              <a:rPr lang="fi-FI" sz="800" spc="-40" dirty="0"/>
              <a:t> </a:t>
            </a:r>
            <a:r>
              <a:rPr lang="fi-FI" sz="800" spc="-40" dirty="0" err="1"/>
              <a:t>countries</a:t>
            </a:r>
            <a:r>
              <a:rPr lang="fi-FI" sz="800" spc="-40" dirty="0"/>
              <a:t>.</a:t>
            </a:r>
          </a:p>
          <a:p>
            <a:r>
              <a:rPr lang="fi-FI" sz="800" spc="-40" dirty="0" err="1"/>
              <a:t>Forecasts</a:t>
            </a:r>
            <a:r>
              <a:rPr lang="fi-FI" sz="800" spc="-40" dirty="0"/>
              <a:t>: Bank of Finland (Finland) and European Commission (</a:t>
            </a:r>
            <a:r>
              <a:rPr lang="fi-FI" sz="800" spc="-40" dirty="0" err="1"/>
              <a:t>other</a:t>
            </a:r>
            <a:r>
              <a:rPr lang="fi-FI" sz="800" spc="-40" dirty="0"/>
              <a:t> </a:t>
            </a:r>
            <a:r>
              <a:rPr lang="fi-FI" sz="800" spc="-40" dirty="0" err="1"/>
              <a:t>countries</a:t>
            </a:r>
            <a:r>
              <a:rPr lang="fi-FI" sz="800" spc="-40" dirty="0"/>
              <a:t>)</a:t>
            </a:r>
          </a:p>
          <a:p>
            <a:r>
              <a:rPr lang="fi-FI" sz="800" spc="-40" dirty="0" err="1"/>
              <a:t>Sources</a:t>
            </a:r>
            <a:r>
              <a:rPr lang="fi-FI" sz="800" spc="-40" dirty="0"/>
              <a:t>: </a:t>
            </a:r>
            <a:r>
              <a:rPr lang="fi-FI" sz="800" spc="-40" dirty="0" err="1"/>
              <a:t>Statistics</a:t>
            </a:r>
            <a:r>
              <a:rPr lang="fi-FI" sz="800" spc="-40" dirty="0"/>
              <a:t> Finland, Bank of Finland and European Commission</a:t>
            </a:r>
          </a:p>
        </p:txBody>
      </p:sp>
      <p:sp>
        <p:nvSpPr>
          <p:cNvPr id="12" name="Tekstiruutu 11">
            <a:extLst>
              <a:ext uri="{FF2B5EF4-FFF2-40B4-BE49-F238E27FC236}">
                <a16:creationId xmlns:a16="http://schemas.microsoft.com/office/drawing/2014/main" id="{155D52BC-8355-4FB9-AB30-0D812FE59BD8}"/>
              </a:ext>
            </a:extLst>
          </p:cNvPr>
          <p:cNvSpPr txBox="1"/>
          <p:nvPr/>
        </p:nvSpPr>
        <p:spPr>
          <a:xfrm>
            <a:off x="2634186" y="4321796"/>
            <a:ext cx="615757" cy="211203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900" spc="-40" dirty="0"/>
              <a:t>Finland</a:t>
            </a:r>
          </a:p>
        </p:txBody>
      </p:sp>
      <p:sp>
        <p:nvSpPr>
          <p:cNvPr id="13" name="Tekstiruutu 12">
            <a:extLst>
              <a:ext uri="{FF2B5EF4-FFF2-40B4-BE49-F238E27FC236}">
                <a16:creationId xmlns:a16="http://schemas.microsoft.com/office/drawing/2014/main" id="{FB732D2A-A3B8-467D-887F-A5B9B5A856F6}"/>
              </a:ext>
            </a:extLst>
          </p:cNvPr>
          <p:cNvSpPr txBox="1"/>
          <p:nvPr/>
        </p:nvSpPr>
        <p:spPr>
          <a:xfrm>
            <a:off x="3675265" y="4310743"/>
            <a:ext cx="938772" cy="211203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900" spc="-40" dirty="0"/>
              <a:t>Euro </a:t>
            </a:r>
            <a:r>
              <a:rPr lang="fi-FI" sz="900" spc="-40" dirty="0" err="1"/>
              <a:t>area</a:t>
            </a:r>
            <a:r>
              <a:rPr lang="fi-FI" sz="900" spc="-40" dirty="0"/>
              <a:t> 12**</a:t>
            </a:r>
          </a:p>
        </p:txBody>
      </p:sp>
      <p:sp>
        <p:nvSpPr>
          <p:cNvPr id="15" name="Tekstiruutu 14">
            <a:extLst>
              <a:ext uri="{FF2B5EF4-FFF2-40B4-BE49-F238E27FC236}">
                <a16:creationId xmlns:a16="http://schemas.microsoft.com/office/drawing/2014/main" id="{DBC9A2FE-3BDB-48FE-BFBF-97D81E55DF74}"/>
              </a:ext>
            </a:extLst>
          </p:cNvPr>
          <p:cNvSpPr txBox="1"/>
          <p:nvPr/>
        </p:nvSpPr>
        <p:spPr>
          <a:xfrm>
            <a:off x="5112376" y="4307265"/>
            <a:ext cx="1392929" cy="211203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900" spc="-40" dirty="0"/>
              <a:t>Trading </a:t>
            </a:r>
            <a:r>
              <a:rPr lang="fi-FI" sz="900" spc="-40" dirty="0" err="1"/>
              <a:t>partners</a:t>
            </a:r>
            <a:r>
              <a:rPr lang="fi-FI" sz="900" spc="-40" dirty="0"/>
              <a:t>***</a:t>
            </a:r>
          </a:p>
        </p:txBody>
      </p:sp>
    </p:spTree>
    <p:extLst>
      <p:ext uri="{BB962C8B-B14F-4D97-AF65-F5344CB8AC3E}">
        <p14:creationId xmlns:p14="http://schemas.microsoft.com/office/powerpoint/2010/main" val="2562622245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Turnover of the Technology Industry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7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2/6/2020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3047977" y="4638835"/>
            <a:ext cx="5196023" cy="165163"/>
          </a:xfrm>
        </p:spPr>
        <p:txBody>
          <a:bodyPr/>
          <a:lstStyle/>
          <a:p>
            <a:r>
              <a:rPr lang="en-US" dirty="0"/>
              <a:t>Seasonally adjusted turnover index</a:t>
            </a:r>
          </a:p>
          <a:p>
            <a:r>
              <a:rPr lang="en-US" dirty="0"/>
              <a:t>Shares of turnover in 2018: mechanical engineering 40 %, electronics and electrotechnical industry </a:t>
            </a:r>
          </a:p>
          <a:p>
            <a:r>
              <a:rPr lang="en-US" dirty="0"/>
              <a:t>20 %, information </a:t>
            </a:r>
            <a:r>
              <a:rPr lang="en-US"/>
              <a:t>technology 18 </a:t>
            </a:r>
            <a:r>
              <a:rPr lang="en-US" dirty="0"/>
              <a:t>%, metals industry 14 %, consulting engineering 8 %</a:t>
            </a:r>
          </a:p>
          <a:p>
            <a:r>
              <a:rPr lang="en-US" dirty="0"/>
              <a:t>Source: </a:t>
            </a:r>
            <a:r>
              <a:rPr lang="en-US" dirty="0" err="1"/>
              <a:t>Macrobond</a:t>
            </a:r>
            <a:r>
              <a:rPr lang="en-US" dirty="0"/>
              <a:t>, Statistics Finland</a:t>
            </a:r>
          </a:p>
        </p:txBody>
      </p:sp>
      <p:graphicFrame>
        <p:nvGraphicFramePr>
          <p:cNvPr id="9" name="Sisällön paikkamerkki 8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170950873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Macrobond document" r:id="rId4" imgW="13193184" imgH="5572640" progId="Mbnd.mbnd">
                  <p:embed/>
                </p:oleObj>
              </mc:Choice>
              <mc:Fallback>
                <p:oleObj name="Macrobond document" r:id="rId4" imgW="13193184" imgH="5572640" progId="Mbnd.mbnd">
                  <p:embed/>
                  <p:pic>
                    <p:nvPicPr>
                      <p:cNvPr id="9" name="Sisällön paikkamerkki 8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8556369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8013657" cy="648000"/>
          </a:xfrm>
        </p:spPr>
        <p:txBody>
          <a:bodyPr/>
          <a:lstStyle/>
          <a:p>
            <a:r>
              <a:rPr lang="fi-FI" dirty="0"/>
              <a:t>Value of New </a:t>
            </a:r>
            <a:r>
              <a:rPr lang="fi-FI" dirty="0" err="1"/>
              <a:t>Orders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Technology Industry*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8</a:t>
            </a:fld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October-</a:t>
            </a:r>
            <a:r>
              <a:rPr lang="fi-FI" dirty="0" err="1"/>
              <a:t>December</a:t>
            </a:r>
            <a:r>
              <a:rPr lang="fi-FI" dirty="0"/>
              <a:t> 2019.</a:t>
            </a: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747760578"/>
              </p:ext>
            </p:extLst>
          </p:nvPr>
        </p:nvGraphicFramePr>
        <p:xfrm>
          <a:off x="282027" y="1016526"/>
          <a:ext cx="8391525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Taulukko 12"/>
          <p:cNvGraphicFramePr>
            <a:graphicFrameLocks noGrp="1"/>
          </p:cNvGraphicFramePr>
          <p:nvPr/>
        </p:nvGraphicFramePr>
        <p:xfrm>
          <a:off x="943147" y="3673367"/>
          <a:ext cx="6311940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265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2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58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58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58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58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58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58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44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24480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24480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24480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25043"/>
            <a:ext cx="2367711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prices</a:t>
            </a:r>
            <a:r>
              <a:rPr lang="fi-FI" sz="1050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8567750"/>
              </p:ext>
            </p:extLst>
          </p:nvPr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IV/2019 / IV,2018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IV,2019 / III,2019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-8 %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+17 %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7255083" y="3953871"/>
            <a:ext cx="1521649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812394"/>
            <a:r>
              <a:rPr lang="fi-FI" sz="900" dirty="0">
                <a:solidFill>
                  <a:schemeClr val="tx2"/>
                </a:solidFill>
                <a:ea typeface="Arial Unicode MS"/>
              </a:rPr>
              <a:t>*)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Excl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.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metals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industry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,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game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industry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and data center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companies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</a:p>
          <a:p>
            <a:pPr defTabSz="812394"/>
            <a:endParaRPr lang="fi-FI" sz="900" dirty="0">
              <a:solidFill>
                <a:schemeClr val="tx2"/>
              </a:solidFill>
              <a:ea typeface="Arial Unicode MS"/>
            </a:endParaRPr>
          </a:p>
        </p:txBody>
      </p:sp>
      <p:sp>
        <p:nvSpPr>
          <p:cNvPr id="14" name="Alatunnisteen paikkamerkki 4">
            <a:extLst>
              <a:ext uri="{FF2B5EF4-FFF2-40B4-BE49-F238E27FC236}">
                <a16:creationId xmlns:a16="http://schemas.microsoft.com/office/drawing/2014/main" id="{2FA1392E-3FEE-4F66-A058-47BEB099F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391F03FB-65BA-4E28-8C09-DD30C8DB3A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2/6/2020</a:t>
            </a:fld>
            <a:endParaRPr lang="fi-FI" dirty="0">
              <a:solidFill>
                <a:srgbClr val="29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412811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Value of Order </a:t>
            </a:r>
            <a:r>
              <a:rPr lang="fi-FI" dirty="0" err="1"/>
              <a:t>Books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Technology Industry* in Finland 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9</a:t>
            </a:fld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30th </a:t>
            </a:r>
            <a:r>
              <a:rPr lang="fi-FI" dirty="0" err="1"/>
              <a:t>September</a:t>
            </a:r>
            <a:r>
              <a:rPr lang="fi-FI" dirty="0"/>
              <a:t> 2019.	</a:t>
            </a:r>
          </a:p>
          <a:p>
            <a:endParaRPr lang="fi-FI" dirty="0"/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167815634"/>
              </p:ext>
            </p:extLst>
          </p:nvPr>
        </p:nvGraphicFramePr>
        <p:xfrm>
          <a:off x="381000" y="1016527"/>
          <a:ext cx="8391525" cy="285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Taulukko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3286218"/>
              </p:ext>
            </p:extLst>
          </p:nvPr>
        </p:nvGraphicFramePr>
        <p:xfrm>
          <a:off x="958257" y="3618566"/>
          <a:ext cx="6638080" cy="2521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2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83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59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718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31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31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4312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4312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43120">
                  <a:extLst>
                    <a:ext uri="{9D8B030D-6E8A-4147-A177-3AD203B41FA5}">
                      <a16:colId xmlns:a16="http://schemas.microsoft.com/office/drawing/2014/main" val="2608077099"/>
                    </a:ext>
                  </a:extLst>
                </a:gridCol>
                <a:gridCol w="543120">
                  <a:extLst>
                    <a:ext uri="{9D8B030D-6E8A-4147-A177-3AD203B41FA5}">
                      <a16:colId xmlns:a16="http://schemas.microsoft.com/office/drawing/2014/main" val="3221604342"/>
                    </a:ext>
                  </a:extLst>
                </a:gridCol>
                <a:gridCol w="529097">
                  <a:extLst>
                    <a:ext uri="{9D8B030D-6E8A-4147-A177-3AD203B41FA5}">
                      <a16:colId xmlns:a16="http://schemas.microsoft.com/office/drawing/2014/main" val="4272239868"/>
                    </a:ext>
                  </a:extLst>
                </a:gridCol>
                <a:gridCol w="617487">
                  <a:extLst>
                    <a:ext uri="{9D8B030D-6E8A-4147-A177-3AD203B41FA5}">
                      <a16:colId xmlns:a16="http://schemas.microsoft.com/office/drawing/2014/main" val="704975957"/>
                    </a:ext>
                  </a:extLst>
                </a:gridCol>
              </a:tblGrid>
              <a:tr h="23062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0389" y="1095112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prices</a:t>
            </a:r>
            <a:endParaRPr lang="fi-FI" sz="1050" dirty="0">
              <a:solidFill>
                <a:schemeClr val="tx2"/>
              </a:solidFill>
              <a:latin typeface="+mj-lt"/>
              <a:ea typeface="ＭＳ Ｐゴシック" pitchFamily="34" charset="-128"/>
            </a:endParaRP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8937227"/>
              </p:ext>
            </p:extLst>
          </p:nvPr>
        </p:nvGraphicFramePr>
        <p:xfrm>
          <a:off x="3470383" y="3923754"/>
          <a:ext cx="3835454" cy="803820"/>
        </p:xfrm>
        <a:graphic>
          <a:graphicData uri="http://schemas.openxmlformats.org/drawingml/2006/table">
            <a:tbl>
              <a:tblPr/>
              <a:tblGrid>
                <a:gridCol w="829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31.12.2019 / 31.12.2018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31.12.2019 / 30.9.2019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+8 %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+9 %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7348318" y="3954148"/>
            <a:ext cx="152164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812394"/>
            <a:r>
              <a:rPr lang="fi-FI" sz="900" dirty="0">
                <a:solidFill>
                  <a:schemeClr val="tx2"/>
                </a:solidFill>
                <a:ea typeface="Arial Unicode MS"/>
              </a:rPr>
              <a:t>*)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Excl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.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metals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industry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,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game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industry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and data center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companies</a:t>
            </a:r>
            <a:endParaRPr lang="fi-FI" sz="900" dirty="0">
              <a:solidFill>
                <a:schemeClr val="tx2"/>
              </a:solidFill>
              <a:ea typeface="Arial Unicode MS"/>
            </a:endParaRP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6333822" y="1150614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12394"/>
            <a:r>
              <a:rPr lang="fi-FI" sz="1050" dirty="0" err="1">
                <a:solidFill>
                  <a:schemeClr val="tx2"/>
                </a:solidFill>
                <a:latin typeface="Verdana"/>
                <a:ea typeface="ＭＳ Ｐゴシック" pitchFamily="34" charset="-128"/>
              </a:rPr>
              <a:t>Combined</a:t>
            </a:r>
            <a:endParaRPr lang="fi-FI" sz="1050" dirty="0">
              <a:solidFill>
                <a:schemeClr val="tx2"/>
              </a:solidFill>
              <a:latin typeface="Verdana"/>
              <a:ea typeface="ＭＳ Ｐゴシック" pitchFamily="34" charset="-128"/>
            </a:endParaRPr>
          </a:p>
        </p:txBody>
      </p:sp>
      <p:sp>
        <p:nvSpPr>
          <p:cNvPr id="14" name="Alatunnisteen paikkamerkki 4">
            <a:extLst>
              <a:ext uri="{FF2B5EF4-FFF2-40B4-BE49-F238E27FC236}">
                <a16:creationId xmlns:a16="http://schemas.microsoft.com/office/drawing/2014/main" id="{FBDCE61F-2F2A-4775-953D-6021809BC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099B7958-22D2-4A28-B3E7-A9CDA5A671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2/6/2020</a:t>
            </a:fld>
            <a:endParaRPr lang="fi-FI" dirty="0">
              <a:solidFill>
                <a:srgbClr val="29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859502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Mukautettu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En_2016.potx" id="{E14B6F4D-2AAF-4653-9D1F-37CDC620F9CB}" vid="{8AE68278-BDD8-4175-A899-D5C2E87B983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EDA672DBA335C34DBBA9A53594FD77F6" ma:contentTypeVersion="11" ma:contentTypeDescription="Luo uusi asiakirja." ma:contentTypeScope="" ma:versionID="8d235fef2940dc25652cc720b014ad0e">
  <xsd:schema xmlns:xsd="http://www.w3.org/2001/XMLSchema" xmlns:xs="http://www.w3.org/2001/XMLSchema" xmlns:p="http://schemas.microsoft.com/office/2006/metadata/properties" xmlns:ns2="a5c4f9c2-84a2-48d3-9942-8e0fea0a10bc" xmlns:ns3="31fc0bb4-b62d-4044-8569-b8da76fe5ed6" targetNamespace="http://schemas.microsoft.com/office/2006/metadata/properties" ma:root="true" ma:fieldsID="e84e3cbcd7e657aa641bd4845bc22292" ns2:_="" ns3:_="">
    <xsd:import namespace="a5c4f9c2-84a2-48d3-9942-8e0fea0a10bc"/>
    <xsd:import namespace="31fc0bb4-b62d-4044-8569-b8da76fe5ed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c4f9c2-84a2-48d3-9942-8e0fea0a10b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fc0bb4-b62d-4044-8569-b8da76fe5ed6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A14BE71-858F-4A93-AF89-F68ABCC61D36}">
  <ds:schemaRefs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31fc0bb4-b62d-4044-8569-b8da76fe5ed6"/>
    <ds:schemaRef ds:uri="a5c4f9c2-84a2-48d3-9942-8e0fea0a10bc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E7022AB-CC2D-4AC5-AF1D-FDF7AA6DB38A}"/>
</file>

<file path=customXml/itemProps3.xml><?xml version="1.0" encoding="utf-8"?>
<ds:datastoreItem xmlns:ds="http://schemas.openxmlformats.org/officeDocument/2006/customXml" ds:itemID="{769252E0-5D8D-41F2-9F21-D83F52B4766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Tekno_En_2016</Template>
  <TotalTime>197</TotalTime>
  <Words>1596</Words>
  <Application>Microsoft Office PowerPoint</Application>
  <PresentationFormat>Näytössä katseltava esitys (16:9)</PresentationFormat>
  <Paragraphs>615</Paragraphs>
  <Slides>21</Slides>
  <Notes>3</Notes>
  <HiddenSlides>0</HiddenSlides>
  <MMClips>0</MMClips>
  <ScaleCrop>false</ScaleCrop>
  <HeadingPairs>
    <vt:vector size="8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Upotetut OLE-palvelimet</vt:lpstr>
      </vt:variant>
      <vt:variant>
        <vt:i4>1</vt:i4>
      </vt:variant>
      <vt:variant>
        <vt:lpstr>Dian otsikot</vt:lpstr>
      </vt:variant>
      <vt:variant>
        <vt:i4>21</vt:i4>
      </vt:variant>
    </vt:vector>
  </HeadingPairs>
  <TitlesOfParts>
    <vt:vector size="25" baseType="lpstr">
      <vt:lpstr>Arial</vt:lpstr>
      <vt:lpstr>Verdana</vt:lpstr>
      <vt:lpstr>Teknologiateollisuus_masterdia</vt:lpstr>
      <vt:lpstr>Macrobond document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Techind_EN</cp:keywords>
  <cp:lastModifiedBy>Rautaporras Petteri</cp:lastModifiedBy>
  <cp:revision>11</cp:revision>
  <cp:lastPrinted>2016-06-09T07:47:11Z</cp:lastPrinted>
  <dcterms:created xsi:type="dcterms:W3CDTF">2019-10-17T09:11:35Z</dcterms:created>
  <dcterms:modified xsi:type="dcterms:W3CDTF">2020-02-06T07:54:45Z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  <property fmtid="{D5CDD505-2E9C-101B-9397-08002B2CF9AE}" pid="27" name="ContentTypeId">
    <vt:lpwstr>0x010100EDA672DBA335C34DBBA9A53594FD77F6</vt:lpwstr>
  </property>
  <property fmtid="{D5CDD505-2E9C-101B-9397-08002B2CF9AE}" pid="28" name="TyoryhmanNimi">
    <vt:lpwstr>Talous ja tilastot</vt:lpwstr>
  </property>
</Properties>
</file>