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4.xml" ContentType="application/vnd.openxmlformats-officedocument.presentationml.notesSlide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1070" r:id="rId5"/>
    <p:sldId id="1085" r:id="rId6"/>
    <p:sldId id="970" r:id="rId7"/>
    <p:sldId id="1049" r:id="rId8"/>
    <p:sldId id="266" r:id="rId9"/>
    <p:sldId id="1086" r:id="rId10"/>
    <p:sldId id="1089" r:id="rId11"/>
    <p:sldId id="1090" r:id="rId12"/>
    <p:sldId id="1087" r:id="rId13"/>
    <p:sldId id="1088" r:id="rId14"/>
    <p:sldId id="365" r:id="rId15"/>
    <p:sldId id="967" r:id="rId16"/>
    <p:sldId id="458" r:id="rId17"/>
    <p:sldId id="459" r:id="rId18"/>
    <p:sldId id="390" r:id="rId19"/>
    <p:sldId id="391" r:id="rId20"/>
    <p:sldId id="392" r:id="rId21"/>
    <p:sldId id="393" r:id="rId22"/>
    <p:sldId id="953" r:id="rId23"/>
    <p:sldId id="954" r:id="rId24"/>
    <p:sldId id="394" r:id="rId25"/>
    <p:sldId id="395" r:id="rId26"/>
    <p:sldId id="396" r:id="rId27"/>
    <p:sldId id="397" r:id="rId28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  <p:cmAuthor id="2" name="Rautaporras Petteri" initials="RP" lastIdx="1" clrIdx="1">
    <p:extLst>
      <p:ext uri="{19B8F6BF-5375-455C-9EA6-DF929625EA0E}">
        <p15:presenceInfo xmlns:p15="http://schemas.microsoft.com/office/powerpoint/2012/main" userId="S::petteri.rautaporras@teknologiateollisuus.fi::81ae4bc9-51ec-4b09-af2d-f08f9486593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909" autoAdjust="0"/>
  </p:normalViewPr>
  <p:slideViewPr>
    <p:cSldViewPr showGuides="1">
      <p:cViewPr varScale="1">
        <p:scale>
          <a:sx n="145" d="100"/>
          <a:sy n="145" d="100"/>
        </p:scale>
        <p:origin x="654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Teknologiateollisuus                   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Taul1!$A$2:$A$29</c:f>
              <c:strCache>
                <c:ptCount val="28"/>
                <c:pt idx="0">
                  <c:v>2015/1</c:v>
                </c:pt>
                <c:pt idx="1">
                  <c:v>2015/2</c:v>
                </c:pt>
                <c:pt idx="2">
                  <c:v>2015/3</c:v>
                </c:pt>
                <c:pt idx="3">
                  <c:v>2015/4</c:v>
                </c:pt>
                <c:pt idx="4">
                  <c:v>2016/1</c:v>
                </c:pt>
                <c:pt idx="5">
                  <c:v>2016/2</c:v>
                </c:pt>
                <c:pt idx="6">
                  <c:v>2016/3</c:v>
                </c:pt>
                <c:pt idx="7">
                  <c:v>2016/4</c:v>
                </c:pt>
                <c:pt idx="8">
                  <c:v>2017/1</c:v>
                </c:pt>
                <c:pt idx="9">
                  <c:v>2017/2</c:v>
                </c:pt>
                <c:pt idx="10">
                  <c:v>2017/3</c:v>
                </c:pt>
                <c:pt idx="11">
                  <c:v>2017/4</c:v>
                </c:pt>
                <c:pt idx="12">
                  <c:v>2018/1</c:v>
                </c:pt>
                <c:pt idx="13">
                  <c:v>2018/2</c:v>
                </c:pt>
                <c:pt idx="14">
                  <c:v>2018/3</c:v>
                </c:pt>
                <c:pt idx="15">
                  <c:v>2018/4</c:v>
                </c:pt>
                <c:pt idx="16">
                  <c:v>2019/1</c:v>
                </c:pt>
                <c:pt idx="17">
                  <c:v>2019/2</c:v>
                </c:pt>
                <c:pt idx="18">
                  <c:v>2019/3</c:v>
                </c:pt>
                <c:pt idx="19">
                  <c:v>2019/4</c:v>
                </c:pt>
                <c:pt idx="20">
                  <c:v>2020/1</c:v>
                </c:pt>
                <c:pt idx="21">
                  <c:v>2020/2</c:v>
                </c:pt>
                <c:pt idx="22">
                  <c:v>2020/3</c:v>
                </c:pt>
                <c:pt idx="23">
                  <c:v>2020/4</c:v>
                </c:pt>
                <c:pt idx="24">
                  <c:v>2021/1</c:v>
                </c:pt>
                <c:pt idx="25">
                  <c:v>2021/2</c:v>
                </c:pt>
                <c:pt idx="26">
                  <c:v>2021/3</c:v>
                </c:pt>
                <c:pt idx="27">
                  <c:v>2021/4</c:v>
                </c:pt>
              </c:strCache>
            </c:strRef>
          </c:cat>
          <c:val>
            <c:numRef>
              <c:f>Taul1!$B$2:$B$29</c:f>
              <c:numCache>
                <c:formatCode>0.0</c:formatCode>
                <c:ptCount val="28"/>
                <c:pt idx="0">
                  <c:v>8.0530000000000008</c:v>
                </c:pt>
                <c:pt idx="1">
                  <c:v>10.048</c:v>
                </c:pt>
                <c:pt idx="2">
                  <c:v>7.2290000000000001</c:v>
                </c:pt>
                <c:pt idx="3">
                  <c:v>6.8239999999999998</c:v>
                </c:pt>
                <c:pt idx="4">
                  <c:v>6.15</c:v>
                </c:pt>
                <c:pt idx="5">
                  <c:v>8.0630000000000006</c:v>
                </c:pt>
                <c:pt idx="6">
                  <c:v>12.039</c:v>
                </c:pt>
                <c:pt idx="7">
                  <c:v>9.3529999999999998</c:v>
                </c:pt>
                <c:pt idx="8">
                  <c:v>15.788</c:v>
                </c:pt>
                <c:pt idx="9">
                  <c:v>17.940999999999999</c:v>
                </c:pt>
                <c:pt idx="10">
                  <c:v>23.209</c:v>
                </c:pt>
                <c:pt idx="11">
                  <c:v>22.655000000000001</c:v>
                </c:pt>
                <c:pt idx="12">
                  <c:v>22.227</c:v>
                </c:pt>
                <c:pt idx="13">
                  <c:v>30.227</c:v>
                </c:pt>
                <c:pt idx="14">
                  <c:v>35.164000000000001</c:v>
                </c:pt>
                <c:pt idx="15">
                  <c:v>21.96</c:v>
                </c:pt>
                <c:pt idx="16">
                  <c:v>26.867000000000001</c:v>
                </c:pt>
                <c:pt idx="17">
                  <c:v>27.954999999999998</c:v>
                </c:pt>
                <c:pt idx="18">
                  <c:v>20</c:v>
                </c:pt>
                <c:pt idx="19">
                  <c:v>19</c:v>
                </c:pt>
                <c:pt idx="20">
                  <c:v>6</c:v>
                </c:pt>
                <c:pt idx="21">
                  <c:v>10</c:v>
                </c:pt>
                <c:pt idx="22">
                  <c:v>13</c:v>
                </c:pt>
                <c:pt idx="23">
                  <c:v>8</c:v>
                </c:pt>
                <c:pt idx="24">
                  <c:v>22</c:v>
                </c:pt>
                <c:pt idx="25">
                  <c:v>20</c:v>
                </c:pt>
                <c:pt idx="26">
                  <c:v>32</c:v>
                </c:pt>
                <c:pt idx="27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6D-4AC8-ACB5-C05D02218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3995392"/>
        <c:axId val="363989488"/>
      </c:lineChart>
      <c:catAx>
        <c:axId val="36399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3989488"/>
        <c:crosses val="autoZero"/>
        <c:auto val="1"/>
        <c:lblAlgn val="ctr"/>
        <c:lblOffset val="100"/>
        <c:noMultiLvlLbl val="0"/>
      </c:catAx>
      <c:valAx>
        <c:axId val="363989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399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rgbClr val="000000"/>
          </a:solidFill>
        </a:defRPr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801529116467831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2213.6799999999998</c:v>
                </c:pt>
                <c:pt idx="2">
                  <c:v>2714.98</c:v>
                </c:pt>
                <c:pt idx="3">
                  <c:v>2463.21</c:v>
                </c:pt>
                <c:pt idx="4">
                  <c:v>3299.44</c:v>
                </c:pt>
                <c:pt idx="5">
                  <c:v>3507.73</c:v>
                </c:pt>
                <c:pt idx="6">
                  <c:v>4437.9799999999996</c:v>
                </c:pt>
                <c:pt idx="7">
                  <c:v>3326.62</c:v>
                </c:pt>
                <c:pt idx="8">
                  <c:v>3858.87</c:v>
                </c:pt>
                <c:pt idx="9">
                  <c:v>3691.54</c:v>
                </c:pt>
                <c:pt idx="10">
                  <c:v>3535.23</c:v>
                </c:pt>
                <c:pt idx="11">
                  <c:v>3226.75</c:v>
                </c:pt>
                <c:pt idx="12">
                  <c:v>3959.75</c:v>
                </c:pt>
                <c:pt idx="13">
                  <c:v>3225.92</c:v>
                </c:pt>
                <c:pt idx="14">
                  <c:v>3513.99</c:v>
                </c:pt>
                <c:pt idx="15">
                  <c:v>3241.81</c:v>
                </c:pt>
                <c:pt idx="16">
                  <c:v>3245.79</c:v>
                </c:pt>
                <c:pt idx="17">
                  <c:v>3958.37</c:v>
                </c:pt>
                <c:pt idx="18">
                  <c:v>4287.05</c:v>
                </c:pt>
                <c:pt idx="19">
                  <c:v>4990.5</c:v>
                </c:pt>
                <c:pt idx="20">
                  <c:v>4005.4</c:v>
                </c:pt>
                <c:pt idx="21">
                  <c:v>3601.53</c:v>
                </c:pt>
                <c:pt idx="22">
                  <c:v>5617.23</c:v>
                </c:pt>
                <c:pt idx="23">
                  <c:v>4269.5200000000004</c:v>
                </c:pt>
                <c:pt idx="24">
                  <c:v>4028.07</c:v>
                </c:pt>
                <c:pt idx="25">
                  <c:v>3668.36</c:v>
                </c:pt>
                <c:pt idx="26">
                  <c:v>3410.39</c:v>
                </c:pt>
                <c:pt idx="27">
                  <c:v>3256.24</c:v>
                </c:pt>
                <c:pt idx="28">
                  <c:v>4315.96</c:v>
                </c:pt>
                <c:pt idx="29">
                  <c:v>4273.37</c:v>
                </c:pt>
                <c:pt idx="30">
                  <c:v>6076.62</c:v>
                </c:pt>
                <c:pt idx="31">
                  <c:v>3949.89</c:v>
                </c:pt>
                <c:pt idx="32">
                  <c:v>7378.65</c:v>
                </c:pt>
                <c:pt idx="33">
                  <c:v>5000.8900000000003</c:v>
                </c:pt>
                <c:pt idx="34">
                  <c:v>4967.05</c:v>
                </c:pt>
                <c:pt idx="35">
                  <c:v>5046.67</c:v>
                </c:pt>
                <c:pt idx="36">
                  <c:v>5742.67</c:v>
                </c:pt>
                <c:pt idx="37">
                  <c:v>5645.86</c:v>
                </c:pt>
                <c:pt idx="38">
                  <c:v>5138.47</c:v>
                </c:pt>
                <c:pt idx="39">
                  <c:v>4970.2</c:v>
                </c:pt>
                <c:pt idx="40">
                  <c:v>5832.07</c:v>
                </c:pt>
                <c:pt idx="41">
                  <c:v>4555.59</c:v>
                </c:pt>
                <c:pt idx="42">
                  <c:v>3480.62</c:v>
                </c:pt>
                <c:pt idx="43">
                  <c:v>3946.82</c:v>
                </c:pt>
                <c:pt idx="44">
                  <c:v>5878.47</c:v>
                </c:pt>
                <c:pt idx="45">
                  <c:v>4843.54</c:v>
                </c:pt>
                <c:pt idx="46">
                  <c:v>5205.29</c:v>
                </c:pt>
                <c:pt idx="47">
                  <c:v>4944.16</c:v>
                </c:pt>
                <c:pt idx="48">
                  <c:v>6421.61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1624.44</c:v>
                </c:pt>
                <c:pt idx="2">
                  <c:v>1993.73</c:v>
                </c:pt>
                <c:pt idx="3">
                  <c:v>1947.13</c:v>
                </c:pt>
                <c:pt idx="4">
                  <c:v>2307.08</c:v>
                </c:pt>
                <c:pt idx="5">
                  <c:v>2436.71</c:v>
                </c:pt>
                <c:pt idx="6">
                  <c:v>3306.5</c:v>
                </c:pt>
                <c:pt idx="7">
                  <c:v>2525.91</c:v>
                </c:pt>
                <c:pt idx="8">
                  <c:v>2904.01</c:v>
                </c:pt>
                <c:pt idx="9">
                  <c:v>2734.95</c:v>
                </c:pt>
                <c:pt idx="10">
                  <c:v>2591.39</c:v>
                </c:pt>
                <c:pt idx="11">
                  <c:v>2390.9299999999998</c:v>
                </c:pt>
                <c:pt idx="12">
                  <c:v>3057.5</c:v>
                </c:pt>
                <c:pt idx="13">
                  <c:v>2427.89</c:v>
                </c:pt>
                <c:pt idx="14">
                  <c:v>2481.0500000000002</c:v>
                </c:pt>
                <c:pt idx="15">
                  <c:v>2465.6799999999998</c:v>
                </c:pt>
                <c:pt idx="16">
                  <c:v>2385.8000000000002</c:v>
                </c:pt>
                <c:pt idx="17">
                  <c:v>2825.25</c:v>
                </c:pt>
                <c:pt idx="18">
                  <c:v>2972.1</c:v>
                </c:pt>
                <c:pt idx="19">
                  <c:v>3291.98</c:v>
                </c:pt>
                <c:pt idx="20">
                  <c:v>2920.29</c:v>
                </c:pt>
                <c:pt idx="21">
                  <c:v>2556.81</c:v>
                </c:pt>
                <c:pt idx="22">
                  <c:v>4140.49</c:v>
                </c:pt>
                <c:pt idx="23">
                  <c:v>3435.63</c:v>
                </c:pt>
                <c:pt idx="24">
                  <c:v>2865.27</c:v>
                </c:pt>
                <c:pt idx="25">
                  <c:v>2443.56</c:v>
                </c:pt>
                <c:pt idx="26">
                  <c:v>2299.15</c:v>
                </c:pt>
                <c:pt idx="27">
                  <c:v>2296.1799999999998</c:v>
                </c:pt>
                <c:pt idx="28">
                  <c:v>2903.04</c:v>
                </c:pt>
                <c:pt idx="29">
                  <c:v>3199.46</c:v>
                </c:pt>
                <c:pt idx="30">
                  <c:v>4958.16</c:v>
                </c:pt>
                <c:pt idx="31">
                  <c:v>2964.72</c:v>
                </c:pt>
                <c:pt idx="32">
                  <c:v>5700.41</c:v>
                </c:pt>
                <c:pt idx="33">
                  <c:v>3362.05</c:v>
                </c:pt>
                <c:pt idx="34">
                  <c:v>3773.15</c:v>
                </c:pt>
                <c:pt idx="35">
                  <c:v>3971.5</c:v>
                </c:pt>
                <c:pt idx="36">
                  <c:v>4324.82</c:v>
                </c:pt>
                <c:pt idx="37">
                  <c:v>4120.6499999999996</c:v>
                </c:pt>
                <c:pt idx="38">
                  <c:v>3598.44</c:v>
                </c:pt>
                <c:pt idx="39">
                  <c:v>3322.17</c:v>
                </c:pt>
                <c:pt idx="40">
                  <c:v>4559.3</c:v>
                </c:pt>
                <c:pt idx="41">
                  <c:v>3366.73</c:v>
                </c:pt>
                <c:pt idx="42">
                  <c:v>2299.06</c:v>
                </c:pt>
                <c:pt idx="43">
                  <c:v>2794.97</c:v>
                </c:pt>
                <c:pt idx="44">
                  <c:v>3790.37</c:v>
                </c:pt>
                <c:pt idx="45">
                  <c:v>3667.91</c:v>
                </c:pt>
                <c:pt idx="46">
                  <c:v>4345.84</c:v>
                </c:pt>
                <c:pt idx="47">
                  <c:v>4221.13</c:v>
                </c:pt>
                <c:pt idx="48">
                  <c:v>5452.61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589.24</c:v>
                </c:pt>
                <c:pt idx="2">
                  <c:v>721.25</c:v>
                </c:pt>
                <c:pt idx="3">
                  <c:v>516.08000000000004</c:v>
                </c:pt>
                <c:pt idx="4">
                  <c:v>992.36</c:v>
                </c:pt>
                <c:pt idx="5">
                  <c:v>1071.02</c:v>
                </c:pt>
                <c:pt idx="6">
                  <c:v>1131.48</c:v>
                </c:pt>
                <c:pt idx="7">
                  <c:v>800.71</c:v>
                </c:pt>
                <c:pt idx="8">
                  <c:v>954.86</c:v>
                </c:pt>
                <c:pt idx="9">
                  <c:v>956.59</c:v>
                </c:pt>
                <c:pt idx="10">
                  <c:v>943.85</c:v>
                </c:pt>
                <c:pt idx="11">
                  <c:v>835.82</c:v>
                </c:pt>
                <c:pt idx="12">
                  <c:v>902.25</c:v>
                </c:pt>
                <c:pt idx="13">
                  <c:v>798.03</c:v>
                </c:pt>
                <c:pt idx="14">
                  <c:v>1032.94</c:v>
                </c:pt>
                <c:pt idx="15">
                  <c:v>776.13</c:v>
                </c:pt>
                <c:pt idx="16">
                  <c:v>859.99</c:v>
                </c:pt>
                <c:pt idx="17">
                  <c:v>1133.1199999999999</c:v>
                </c:pt>
                <c:pt idx="18">
                  <c:v>1314.95</c:v>
                </c:pt>
                <c:pt idx="19">
                  <c:v>1698.52</c:v>
                </c:pt>
                <c:pt idx="20">
                  <c:v>1085.1099999999999</c:v>
                </c:pt>
                <c:pt idx="21">
                  <c:v>1044.72</c:v>
                </c:pt>
                <c:pt idx="22">
                  <c:v>1476.73</c:v>
                </c:pt>
                <c:pt idx="23">
                  <c:v>833.89</c:v>
                </c:pt>
                <c:pt idx="24">
                  <c:v>1162.81</c:v>
                </c:pt>
                <c:pt idx="25">
                  <c:v>1224.79</c:v>
                </c:pt>
                <c:pt idx="26">
                  <c:v>1111.24</c:v>
                </c:pt>
                <c:pt idx="27">
                  <c:v>960.06</c:v>
                </c:pt>
                <c:pt idx="28">
                  <c:v>1412.93</c:v>
                </c:pt>
                <c:pt idx="29">
                  <c:v>1073.92</c:v>
                </c:pt>
                <c:pt idx="30">
                  <c:v>1118.46</c:v>
                </c:pt>
                <c:pt idx="31">
                  <c:v>985.16</c:v>
                </c:pt>
                <c:pt idx="32">
                  <c:v>1678.24</c:v>
                </c:pt>
                <c:pt idx="33">
                  <c:v>1638.84</c:v>
                </c:pt>
                <c:pt idx="34">
                  <c:v>1193.9000000000001</c:v>
                </c:pt>
                <c:pt idx="35">
                  <c:v>1075.17</c:v>
                </c:pt>
                <c:pt idx="36">
                  <c:v>1417.85</c:v>
                </c:pt>
                <c:pt idx="37">
                  <c:v>1525.21</c:v>
                </c:pt>
                <c:pt idx="38">
                  <c:v>1540.03</c:v>
                </c:pt>
                <c:pt idx="39">
                  <c:v>1648.03</c:v>
                </c:pt>
                <c:pt idx="40">
                  <c:v>1272.77</c:v>
                </c:pt>
                <c:pt idx="41">
                  <c:v>1188.8499999999999</c:v>
                </c:pt>
                <c:pt idx="42">
                  <c:v>1181.55</c:v>
                </c:pt>
                <c:pt idx="43">
                  <c:v>1151.8399999999999</c:v>
                </c:pt>
                <c:pt idx="44">
                  <c:v>2088.1</c:v>
                </c:pt>
                <c:pt idx="45">
                  <c:v>1175.6300000000001</c:v>
                </c:pt>
                <c:pt idx="46">
                  <c:v>859.45</c:v>
                </c:pt>
                <c:pt idx="47">
                  <c:v>723.03</c:v>
                </c:pt>
                <c:pt idx="48">
                  <c:v>969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97093016352346"/>
          <c:y val="0.19757124334097242"/>
          <c:w val="0.11602906983647669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689711873544022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1224.5</c:v>
                </c:pt>
                <c:pt idx="1">
                  <c:v>1185</c:v>
                </c:pt>
                <c:pt idx="2">
                  <c:v>1278.0999999999999</c:v>
                </c:pt>
                <c:pt idx="3">
                  <c:v>1110.2</c:v>
                </c:pt>
                <c:pt idx="4">
                  <c:v>1419</c:v>
                </c:pt>
                <c:pt idx="5">
                  <c:v>1774.3</c:v>
                </c:pt>
                <c:pt idx="6">
                  <c:v>1964.6</c:v>
                </c:pt>
                <c:pt idx="7">
                  <c:v>1906.1</c:v>
                </c:pt>
                <c:pt idx="8">
                  <c:v>1784.7</c:v>
                </c:pt>
                <c:pt idx="9">
                  <c:v>1846.8</c:v>
                </c:pt>
                <c:pt idx="10">
                  <c:v>2109.6999999999998</c:v>
                </c:pt>
                <c:pt idx="11">
                  <c:v>1699.7</c:v>
                </c:pt>
                <c:pt idx="12">
                  <c:v>1714.2</c:v>
                </c:pt>
                <c:pt idx="13">
                  <c:v>1501.2</c:v>
                </c:pt>
                <c:pt idx="14">
                  <c:v>1614</c:v>
                </c:pt>
                <c:pt idx="15">
                  <c:v>1627.8</c:v>
                </c:pt>
                <c:pt idx="16">
                  <c:v>1440.6</c:v>
                </c:pt>
                <c:pt idx="17">
                  <c:v>1640.8</c:v>
                </c:pt>
                <c:pt idx="18">
                  <c:v>1731</c:v>
                </c:pt>
                <c:pt idx="19">
                  <c:v>2194.1</c:v>
                </c:pt>
                <c:pt idx="20">
                  <c:v>2269.3000000000002</c:v>
                </c:pt>
                <c:pt idx="21">
                  <c:v>2370.8000000000002</c:v>
                </c:pt>
                <c:pt idx="22">
                  <c:v>2497.6</c:v>
                </c:pt>
                <c:pt idx="23">
                  <c:v>2278.3000000000002</c:v>
                </c:pt>
                <c:pt idx="24">
                  <c:v>2297.5</c:v>
                </c:pt>
                <c:pt idx="25">
                  <c:v>2435.9</c:v>
                </c:pt>
                <c:pt idx="26">
                  <c:v>2340.1</c:v>
                </c:pt>
                <c:pt idx="27">
                  <c:v>2058.1</c:v>
                </c:pt>
                <c:pt idx="28">
                  <c:v>2150.1</c:v>
                </c:pt>
                <c:pt idx="29">
                  <c:v>2141.4</c:v>
                </c:pt>
                <c:pt idx="30">
                  <c:v>2140.9</c:v>
                </c:pt>
                <c:pt idx="31">
                  <c:v>1935.7</c:v>
                </c:pt>
                <c:pt idx="32">
                  <c:v>2151.6</c:v>
                </c:pt>
                <c:pt idx="33">
                  <c:v>2558.1</c:v>
                </c:pt>
                <c:pt idx="34">
                  <c:v>2405.1</c:v>
                </c:pt>
                <c:pt idx="35">
                  <c:v>2376.6</c:v>
                </c:pt>
                <c:pt idx="36">
                  <c:v>2425.3000000000002</c:v>
                </c:pt>
                <c:pt idx="37">
                  <c:v>2613.8000000000002</c:v>
                </c:pt>
                <c:pt idx="38">
                  <c:v>2712.6</c:v>
                </c:pt>
                <c:pt idx="39">
                  <c:v>3168.6</c:v>
                </c:pt>
                <c:pt idx="40">
                  <c:v>3061.9</c:v>
                </c:pt>
                <c:pt idx="41">
                  <c:v>3056.4</c:v>
                </c:pt>
                <c:pt idx="42">
                  <c:v>2973.8</c:v>
                </c:pt>
                <c:pt idx="43">
                  <c:v>2892.1</c:v>
                </c:pt>
                <c:pt idx="44">
                  <c:v>3616.1</c:v>
                </c:pt>
                <c:pt idx="45">
                  <c:v>4228.1000000000004</c:v>
                </c:pt>
                <c:pt idx="46">
                  <c:v>4285.5</c:v>
                </c:pt>
                <c:pt idx="47">
                  <c:v>4226.1000000000004</c:v>
                </c:pt>
                <c:pt idx="48">
                  <c:v>4062.3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Sheet1!$A$2:$A$50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0">
                  <c:v>7392.7</c:v>
                </c:pt>
                <c:pt idx="1">
                  <c:v>7105.7</c:v>
                </c:pt>
                <c:pt idx="2">
                  <c:v>7110.9</c:v>
                </c:pt>
                <c:pt idx="3">
                  <c:v>7039.3</c:v>
                </c:pt>
                <c:pt idx="4">
                  <c:v>6080.5</c:v>
                </c:pt>
                <c:pt idx="5">
                  <c:v>6103</c:v>
                </c:pt>
                <c:pt idx="6">
                  <c:v>6881.4</c:v>
                </c:pt>
                <c:pt idx="7">
                  <c:v>7241.8</c:v>
                </c:pt>
                <c:pt idx="8">
                  <c:v>7287.6</c:v>
                </c:pt>
                <c:pt idx="9">
                  <c:v>7381.3</c:v>
                </c:pt>
                <c:pt idx="10">
                  <c:v>7014.4</c:v>
                </c:pt>
                <c:pt idx="11">
                  <c:v>6721.3</c:v>
                </c:pt>
                <c:pt idx="12">
                  <c:v>7034.2</c:v>
                </c:pt>
                <c:pt idx="13">
                  <c:v>7293.1</c:v>
                </c:pt>
                <c:pt idx="14">
                  <c:v>7039.6</c:v>
                </c:pt>
                <c:pt idx="15">
                  <c:v>7076.5</c:v>
                </c:pt>
                <c:pt idx="16">
                  <c:v>6409.6</c:v>
                </c:pt>
                <c:pt idx="17">
                  <c:v>6958.3</c:v>
                </c:pt>
                <c:pt idx="18">
                  <c:v>6986.5</c:v>
                </c:pt>
                <c:pt idx="19">
                  <c:v>7592.9</c:v>
                </c:pt>
                <c:pt idx="20">
                  <c:v>7683.3</c:v>
                </c:pt>
                <c:pt idx="21">
                  <c:v>7905.8</c:v>
                </c:pt>
                <c:pt idx="22">
                  <c:v>8856.6</c:v>
                </c:pt>
                <c:pt idx="23">
                  <c:v>9861.7999999999993</c:v>
                </c:pt>
                <c:pt idx="24">
                  <c:v>9984.2999999999993</c:v>
                </c:pt>
                <c:pt idx="25">
                  <c:v>10162.1</c:v>
                </c:pt>
                <c:pt idx="26">
                  <c:v>9229.6</c:v>
                </c:pt>
                <c:pt idx="27">
                  <c:v>9622.4</c:v>
                </c:pt>
                <c:pt idx="28">
                  <c:v>9598.4</c:v>
                </c:pt>
                <c:pt idx="29">
                  <c:v>10331.299999999999</c:v>
                </c:pt>
                <c:pt idx="30">
                  <c:v>12084.4</c:v>
                </c:pt>
                <c:pt idx="31">
                  <c:v>12357</c:v>
                </c:pt>
                <c:pt idx="32">
                  <c:v>14314.8</c:v>
                </c:pt>
                <c:pt idx="33">
                  <c:v>14584.7</c:v>
                </c:pt>
                <c:pt idx="34">
                  <c:v>14290.8</c:v>
                </c:pt>
                <c:pt idx="35">
                  <c:v>15536</c:v>
                </c:pt>
                <c:pt idx="36">
                  <c:v>16084.4</c:v>
                </c:pt>
                <c:pt idx="37">
                  <c:v>16889.599999999999</c:v>
                </c:pt>
                <c:pt idx="38">
                  <c:v>16765.099999999999</c:v>
                </c:pt>
                <c:pt idx="39">
                  <c:v>15952.1</c:v>
                </c:pt>
                <c:pt idx="40">
                  <c:v>16081.7</c:v>
                </c:pt>
                <c:pt idx="41">
                  <c:v>15894.2</c:v>
                </c:pt>
                <c:pt idx="42">
                  <c:v>15403.8</c:v>
                </c:pt>
                <c:pt idx="43">
                  <c:v>15081.4</c:v>
                </c:pt>
                <c:pt idx="44">
                  <c:v>14635.6</c:v>
                </c:pt>
                <c:pt idx="45">
                  <c:v>15326.2</c:v>
                </c:pt>
                <c:pt idx="46">
                  <c:v>16203.9</c:v>
                </c:pt>
                <c:pt idx="47">
                  <c:v>17700.7</c:v>
                </c:pt>
                <c:pt idx="48">
                  <c:v>17758.400000000001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24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3307088"/>
        <c:crosses val="autoZero"/>
        <c:crossBetween val="midCat"/>
        <c:majorUnit val="2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275913631679802"/>
          <c:y val="0.27234219397274589"/>
          <c:w val="0.11097382038132511"/>
          <c:h val="0.4237244400836478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245732259257165E-2"/>
          <c:y val="4.0749431293150853E-2"/>
          <c:w val="0.79490029341002177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68.69</c:v>
                </c:pt>
                <c:pt idx="2">
                  <c:v>70.73</c:v>
                </c:pt>
                <c:pt idx="3">
                  <c:v>72.77</c:v>
                </c:pt>
                <c:pt idx="4">
                  <c:v>94.45</c:v>
                </c:pt>
                <c:pt idx="5">
                  <c:v>114.46</c:v>
                </c:pt>
                <c:pt idx="6">
                  <c:v>97.02</c:v>
                </c:pt>
                <c:pt idx="7">
                  <c:v>97.91</c:v>
                </c:pt>
                <c:pt idx="8">
                  <c:v>124.04</c:v>
                </c:pt>
                <c:pt idx="9">
                  <c:v>128.87</c:v>
                </c:pt>
                <c:pt idx="10">
                  <c:v>157.69999999999999</c:v>
                </c:pt>
                <c:pt idx="11">
                  <c:v>94.94</c:v>
                </c:pt>
                <c:pt idx="12">
                  <c:v>104.76</c:v>
                </c:pt>
                <c:pt idx="13">
                  <c:v>120.35</c:v>
                </c:pt>
                <c:pt idx="14">
                  <c:v>108.26</c:v>
                </c:pt>
                <c:pt idx="15">
                  <c:v>99.06</c:v>
                </c:pt>
                <c:pt idx="16">
                  <c:v>125.6</c:v>
                </c:pt>
                <c:pt idx="17">
                  <c:v>127.71</c:v>
                </c:pt>
                <c:pt idx="18">
                  <c:v>127.07</c:v>
                </c:pt>
                <c:pt idx="19">
                  <c:v>95.34</c:v>
                </c:pt>
                <c:pt idx="20">
                  <c:v>151.63</c:v>
                </c:pt>
                <c:pt idx="21">
                  <c:v>128.09</c:v>
                </c:pt>
                <c:pt idx="22">
                  <c:v>146.94</c:v>
                </c:pt>
                <c:pt idx="23">
                  <c:v>102.48</c:v>
                </c:pt>
                <c:pt idx="24">
                  <c:v>129.94999999999999</c:v>
                </c:pt>
                <c:pt idx="25">
                  <c:v>144.71</c:v>
                </c:pt>
                <c:pt idx="26">
                  <c:v>137.29</c:v>
                </c:pt>
                <c:pt idx="27">
                  <c:v>172.49</c:v>
                </c:pt>
                <c:pt idx="28">
                  <c:v>145.79</c:v>
                </c:pt>
                <c:pt idx="29">
                  <c:v>157.38999999999999</c:v>
                </c:pt>
                <c:pt idx="30">
                  <c:v>143.30000000000001</c:v>
                </c:pt>
                <c:pt idx="31">
                  <c:v>120.09</c:v>
                </c:pt>
                <c:pt idx="32">
                  <c:v>166.91</c:v>
                </c:pt>
                <c:pt idx="33">
                  <c:v>237.4</c:v>
                </c:pt>
                <c:pt idx="34">
                  <c:v>202.37</c:v>
                </c:pt>
                <c:pt idx="35">
                  <c:v>179.82</c:v>
                </c:pt>
                <c:pt idx="36">
                  <c:v>231.11</c:v>
                </c:pt>
                <c:pt idx="37">
                  <c:v>228.29</c:v>
                </c:pt>
                <c:pt idx="38">
                  <c:v>206.74</c:v>
                </c:pt>
                <c:pt idx="39">
                  <c:v>197.97</c:v>
                </c:pt>
                <c:pt idx="40">
                  <c:v>252.84</c:v>
                </c:pt>
                <c:pt idx="41">
                  <c:v>285.69</c:v>
                </c:pt>
                <c:pt idx="42">
                  <c:v>235.7</c:v>
                </c:pt>
                <c:pt idx="43">
                  <c:v>188.13</c:v>
                </c:pt>
                <c:pt idx="44">
                  <c:v>237.67</c:v>
                </c:pt>
                <c:pt idx="45">
                  <c:v>277.64999999999998</c:v>
                </c:pt>
                <c:pt idx="46">
                  <c:v>262.66000000000003</c:v>
                </c:pt>
                <c:pt idx="47">
                  <c:v>247.47</c:v>
                </c:pt>
                <c:pt idx="48">
                  <c:v>282.11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22.96</c:v>
                </c:pt>
                <c:pt idx="2">
                  <c:v>23.98</c:v>
                </c:pt>
                <c:pt idx="3">
                  <c:v>25</c:v>
                </c:pt>
                <c:pt idx="4">
                  <c:v>16.34</c:v>
                </c:pt>
                <c:pt idx="5">
                  <c:v>29.82</c:v>
                </c:pt>
                <c:pt idx="6">
                  <c:v>25.72</c:v>
                </c:pt>
                <c:pt idx="7">
                  <c:v>17.96</c:v>
                </c:pt>
                <c:pt idx="8">
                  <c:v>24.27</c:v>
                </c:pt>
                <c:pt idx="9">
                  <c:v>30.37</c:v>
                </c:pt>
                <c:pt idx="10">
                  <c:v>57.75</c:v>
                </c:pt>
                <c:pt idx="11">
                  <c:v>24.08</c:v>
                </c:pt>
                <c:pt idx="12">
                  <c:v>21.6</c:v>
                </c:pt>
                <c:pt idx="13">
                  <c:v>28.95</c:v>
                </c:pt>
                <c:pt idx="14">
                  <c:v>28.04</c:v>
                </c:pt>
                <c:pt idx="15">
                  <c:v>21.73</c:v>
                </c:pt>
                <c:pt idx="16">
                  <c:v>28.18</c:v>
                </c:pt>
                <c:pt idx="17">
                  <c:v>27.32</c:v>
                </c:pt>
                <c:pt idx="18">
                  <c:v>35.31</c:v>
                </c:pt>
                <c:pt idx="19">
                  <c:v>23.64</c:v>
                </c:pt>
                <c:pt idx="20">
                  <c:v>32.979999999999997</c:v>
                </c:pt>
                <c:pt idx="21">
                  <c:v>23.77</c:v>
                </c:pt>
                <c:pt idx="22">
                  <c:v>32.700000000000003</c:v>
                </c:pt>
                <c:pt idx="23">
                  <c:v>17.239999999999998</c:v>
                </c:pt>
                <c:pt idx="24">
                  <c:v>26.34</c:v>
                </c:pt>
                <c:pt idx="25">
                  <c:v>31.55</c:v>
                </c:pt>
                <c:pt idx="26">
                  <c:v>23.7</c:v>
                </c:pt>
                <c:pt idx="27">
                  <c:v>76.34</c:v>
                </c:pt>
                <c:pt idx="28">
                  <c:v>28.81</c:v>
                </c:pt>
                <c:pt idx="29">
                  <c:v>31.61</c:v>
                </c:pt>
                <c:pt idx="30">
                  <c:v>16.66</c:v>
                </c:pt>
                <c:pt idx="31">
                  <c:v>15.34</c:v>
                </c:pt>
                <c:pt idx="32">
                  <c:v>17.78</c:v>
                </c:pt>
                <c:pt idx="33">
                  <c:v>33</c:v>
                </c:pt>
                <c:pt idx="34">
                  <c:v>18.25</c:v>
                </c:pt>
                <c:pt idx="35">
                  <c:v>31.66</c:v>
                </c:pt>
                <c:pt idx="36">
                  <c:v>33.72</c:v>
                </c:pt>
                <c:pt idx="37">
                  <c:v>32.479999999999997</c:v>
                </c:pt>
                <c:pt idx="38">
                  <c:v>27.51</c:v>
                </c:pt>
                <c:pt idx="39">
                  <c:v>40.619999999999997</c:v>
                </c:pt>
                <c:pt idx="40">
                  <c:v>47.66</c:v>
                </c:pt>
                <c:pt idx="41">
                  <c:v>68.040000000000006</c:v>
                </c:pt>
                <c:pt idx="42">
                  <c:v>25.66</c:v>
                </c:pt>
                <c:pt idx="43">
                  <c:v>21.23</c:v>
                </c:pt>
                <c:pt idx="44">
                  <c:v>19.420000000000002</c:v>
                </c:pt>
                <c:pt idx="45">
                  <c:v>54.25</c:v>
                </c:pt>
                <c:pt idx="46">
                  <c:v>23.64</c:v>
                </c:pt>
                <c:pt idx="47">
                  <c:v>17.989999999999998</c:v>
                </c:pt>
                <c:pt idx="48">
                  <c:v>15.54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45.73</c:v>
                </c:pt>
                <c:pt idx="2">
                  <c:v>46.75</c:v>
                </c:pt>
                <c:pt idx="3">
                  <c:v>47.77</c:v>
                </c:pt>
                <c:pt idx="4">
                  <c:v>78.11</c:v>
                </c:pt>
                <c:pt idx="5">
                  <c:v>84.64</c:v>
                </c:pt>
                <c:pt idx="6">
                  <c:v>71.3</c:v>
                </c:pt>
                <c:pt idx="7">
                  <c:v>79.94</c:v>
                </c:pt>
                <c:pt idx="8">
                  <c:v>99.77</c:v>
                </c:pt>
                <c:pt idx="9">
                  <c:v>98.5</c:v>
                </c:pt>
                <c:pt idx="10">
                  <c:v>99.95</c:v>
                </c:pt>
                <c:pt idx="11">
                  <c:v>70.87</c:v>
                </c:pt>
                <c:pt idx="12">
                  <c:v>83.16</c:v>
                </c:pt>
                <c:pt idx="13">
                  <c:v>91.4</c:v>
                </c:pt>
                <c:pt idx="14">
                  <c:v>80.209999999999994</c:v>
                </c:pt>
                <c:pt idx="15">
                  <c:v>77.33</c:v>
                </c:pt>
                <c:pt idx="16">
                  <c:v>97.42</c:v>
                </c:pt>
                <c:pt idx="17">
                  <c:v>100.39</c:v>
                </c:pt>
                <c:pt idx="18">
                  <c:v>91.76</c:v>
                </c:pt>
                <c:pt idx="19">
                  <c:v>71.69</c:v>
                </c:pt>
                <c:pt idx="20">
                  <c:v>118.65</c:v>
                </c:pt>
                <c:pt idx="21">
                  <c:v>104.32</c:v>
                </c:pt>
                <c:pt idx="22">
                  <c:v>114.24</c:v>
                </c:pt>
                <c:pt idx="23">
                  <c:v>85.25</c:v>
                </c:pt>
                <c:pt idx="24">
                  <c:v>103.61</c:v>
                </c:pt>
                <c:pt idx="25">
                  <c:v>113.16</c:v>
                </c:pt>
                <c:pt idx="26">
                  <c:v>113.59</c:v>
                </c:pt>
                <c:pt idx="27">
                  <c:v>96.15</c:v>
                </c:pt>
                <c:pt idx="28">
                  <c:v>116.98</c:v>
                </c:pt>
                <c:pt idx="29">
                  <c:v>125.78</c:v>
                </c:pt>
                <c:pt idx="30">
                  <c:v>126.64</c:v>
                </c:pt>
                <c:pt idx="31">
                  <c:v>104.75</c:v>
                </c:pt>
                <c:pt idx="32">
                  <c:v>149.13</c:v>
                </c:pt>
                <c:pt idx="33">
                  <c:v>204.4</c:v>
                </c:pt>
                <c:pt idx="34">
                  <c:v>184.12</c:v>
                </c:pt>
                <c:pt idx="35">
                  <c:v>148.16</c:v>
                </c:pt>
                <c:pt idx="36">
                  <c:v>197.4</c:v>
                </c:pt>
                <c:pt idx="37">
                  <c:v>195.82</c:v>
                </c:pt>
                <c:pt idx="38">
                  <c:v>179.23</c:v>
                </c:pt>
                <c:pt idx="39">
                  <c:v>157.35</c:v>
                </c:pt>
                <c:pt idx="40">
                  <c:v>205.18</c:v>
                </c:pt>
                <c:pt idx="41">
                  <c:v>217.66</c:v>
                </c:pt>
                <c:pt idx="42">
                  <c:v>210.04</c:v>
                </c:pt>
                <c:pt idx="43">
                  <c:v>166.9</c:v>
                </c:pt>
                <c:pt idx="44">
                  <c:v>218.25</c:v>
                </c:pt>
                <c:pt idx="45">
                  <c:v>223.4</c:v>
                </c:pt>
                <c:pt idx="46">
                  <c:v>239.02</c:v>
                </c:pt>
                <c:pt idx="47">
                  <c:v>229.48</c:v>
                </c:pt>
                <c:pt idx="48">
                  <c:v>266.57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34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2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498982143426851"/>
          <c:y val="0.19757124334097242"/>
          <c:w val="0.12501017856573154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8268133622911E-2"/>
          <c:y val="2.9418823439059976E-2"/>
          <c:w val="0.79780760150514163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146.80000000000001</c:v>
                </c:pt>
                <c:pt idx="1">
                  <c:v>146.1</c:v>
                </c:pt>
                <c:pt idx="2">
                  <c:v>145.9</c:v>
                </c:pt>
                <c:pt idx="3">
                  <c:v>145.69999999999999</c:v>
                </c:pt>
                <c:pt idx="4">
                  <c:v>161.9</c:v>
                </c:pt>
                <c:pt idx="5">
                  <c:v>178</c:v>
                </c:pt>
                <c:pt idx="6">
                  <c:v>186</c:v>
                </c:pt>
                <c:pt idx="7">
                  <c:v>193.6</c:v>
                </c:pt>
                <c:pt idx="8">
                  <c:v>183.7</c:v>
                </c:pt>
                <c:pt idx="9">
                  <c:v>197.1</c:v>
                </c:pt>
                <c:pt idx="10">
                  <c:v>230.6</c:v>
                </c:pt>
                <c:pt idx="11">
                  <c:v>192.8</c:v>
                </c:pt>
                <c:pt idx="12">
                  <c:v>191.8</c:v>
                </c:pt>
                <c:pt idx="13">
                  <c:v>222.1</c:v>
                </c:pt>
                <c:pt idx="14">
                  <c:v>241.4</c:v>
                </c:pt>
                <c:pt idx="15">
                  <c:v>234.5</c:v>
                </c:pt>
                <c:pt idx="16">
                  <c:v>238.7</c:v>
                </c:pt>
                <c:pt idx="17">
                  <c:v>260.10000000000002</c:v>
                </c:pt>
                <c:pt idx="18">
                  <c:v>276.89999999999998</c:v>
                </c:pt>
                <c:pt idx="19">
                  <c:v>266.5</c:v>
                </c:pt>
                <c:pt idx="20">
                  <c:v>288.2</c:v>
                </c:pt>
                <c:pt idx="21">
                  <c:v>298.60000000000002</c:v>
                </c:pt>
                <c:pt idx="22">
                  <c:v>327.60000000000002</c:v>
                </c:pt>
                <c:pt idx="23">
                  <c:v>335.8</c:v>
                </c:pt>
                <c:pt idx="24">
                  <c:v>350.3</c:v>
                </c:pt>
                <c:pt idx="25">
                  <c:v>371.3</c:v>
                </c:pt>
                <c:pt idx="26">
                  <c:v>365.3</c:v>
                </c:pt>
                <c:pt idx="27">
                  <c:v>361.8</c:v>
                </c:pt>
                <c:pt idx="28">
                  <c:v>364.9</c:v>
                </c:pt>
                <c:pt idx="29">
                  <c:v>373.7</c:v>
                </c:pt>
                <c:pt idx="30">
                  <c:v>379.4</c:v>
                </c:pt>
                <c:pt idx="31">
                  <c:v>384.3</c:v>
                </c:pt>
                <c:pt idx="32">
                  <c:v>432.9</c:v>
                </c:pt>
                <c:pt idx="33">
                  <c:v>523.5</c:v>
                </c:pt>
                <c:pt idx="34">
                  <c:v>506</c:v>
                </c:pt>
                <c:pt idx="35">
                  <c:v>580.29999999999995</c:v>
                </c:pt>
                <c:pt idx="36">
                  <c:v>561.79999999999995</c:v>
                </c:pt>
                <c:pt idx="37">
                  <c:v>585.1</c:v>
                </c:pt>
                <c:pt idx="38">
                  <c:v>547.5</c:v>
                </c:pt>
                <c:pt idx="39">
                  <c:v>538.4</c:v>
                </c:pt>
                <c:pt idx="40">
                  <c:v>561.9</c:v>
                </c:pt>
                <c:pt idx="41">
                  <c:v>584.6</c:v>
                </c:pt>
                <c:pt idx="42">
                  <c:v>610.4</c:v>
                </c:pt>
                <c:pt idx="43">
                  <c:v>603.6</c:v>
                </c:pt>
                <c:pt idx="44">
                  <c:v>593.70000000000005</c:v>
                </c:pt>
                <c:pt idx="45">
                  <c:v>621.9</c:v>
                </c:pt>
                <c:pt idx="46">
                  <c:v>677.1</c:v>
                </c:pt>
                <c:pt idx="47">
                  <c:v>711.6</c:v>
                </c:pt>
                <c:pt idx="48">
                  <c:v>757.3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Sheet1!$A$2:$A$50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0.0</c:formatCode>
                <c:ptCount val="49"/>
                <c:pt idx="0">
                  <c:v>68</c:v>
                </c:pt>
                <c:pt idx="1">
                  <c:v>62.1</c:v>
                </c:pt>
                <c:pt idx="2">
                  <c:v>67.599999999999994</c:v>
                </c:pt>
                <c:pt idx="3">
                  <c:v>73</c:v>
                </c:pt>
                <c:pt idx="4">
                  <c:v>64</c:v>
                </c:pt>
                <c:pt idx="5">
                  <c:v>67.3</c:v>
                </c:pt>
                <c:pt idx="6">
                  <c:v>66</c:v>
                </c:pt>
                <c:pt idx="7">
                  <c:v>59.7</c:v>
                </c:pt>
                <c:pt idx="8">
                  <c:v>54.6</c:v>
                </c:pt>
                <c:pt idx="9">
                  <c:v>56.2</c:v>
                </c:pt>
                <c:pt idx="10">
                  <c:v>63.7</c:v>
                </c:pt>
                <c:pt idx="11">
                  <c:v>51.4</c:v>
                </c:pt>
                <c:pt idx="12">
                  <c:v>46.8</c:v>
                </c:pt>
                <c:pt idx="13">
                  <c:v>50.9</c:v>
                </c:pt>
                <c:pt idx="14">
                  <c:v>57</c:v>
                </c:pt>
                <c:pt idx="15">
                  <c:v>49.2</c:v>
                </c:pt>
                <c:pt idx="16">
                  <c:v>52.1</c:v>
                </c:pt>
                <c:pt idx="17">
                  <c:v>52.7</c:v>
                </c:pt>
                <c:pt idx="18">
                  <c:v>55</c:v>
                </c:pt>
                <c:pt idx="19">
                  <c:v>53.6</c:v>
                </c:pt>
                <c:pt idx="20">
                  <c:v>55.1</c:v>
                </c:pt>
                <c:pt idx="21">
                  <c:v>50</c:v>
                </c:pt>
                <c:pt idx="22">
                  <c:v>49.8</c:v>
                </c:pt>
                <c:pt idx="23">
                  <c:v>48.9</c:v>
                </c:pt>
                <c:pt idx="24">
                  <c:v>44.5</c:v>
                </c:pt>
                <c:pt idx="25">
                  <c:v>48.9</c:v>
                </c:pt>
                <c:pt idx="26">
                  <c:v>47.3</c:v>
                </c:pt>
                <c:pt idx="27">
                  <c:v>75.099999999999994</c:v>
                </c:pt>
                <c:pt idx="28">
                  <c:v>74.3</c:v>
                </c:pt>
                <c:pt idx="29">
                  <c:v>82.9</c:v>
                </c:pt>
                <c:pt idx="30">
                  <c:v>83.9</c:v>
                </c:pt>
                <c:pt idx="31">
                  <c:v>79.7</c:v>
                </c:pt>
                <c:pt idx="32">
                  <c:v>73</c:v>
                </c:pt>
                <c:pt idx="33">
                  <c:v>72.2</c:v>
                </c:pt>
                <c:pt idx="34">
                  <c:v>64.099999999999994</c:v>
                </c:pt>
                <c:pt idx="35">
                  <c:v>71.3</c:v>
                </c:pt>
                <c:pt idx="36">
                  <c:v>62.5</c:v>
                </c:pt>
                <c:pt idx="37">
                  <c:v>57.1</c:v>
                </c:pt>
                <c:pt idx="38" formatCode="General">
                  <c:v>51.8</c:v>
                </c:pt>
                <c:pt idx="39" formatCode="General">
                  <c:v>55.8</c:v>
                </c:pt>
                <c:pt idx="40" formatCode="General">
                  <c:v>56.6</c:v>
                </c:pt>
                <c:pt idx="41" formatCode="General">
                  <c:v>74.5</c:v>
                </c:pt>
                <c:pt idx="42" formatCode="General">
                  <c:v>59</c:v>
                </c:pt>
                <c:pt idx="43" formatCode="General">
                  <c:v>54.7</c:v>
                </c:pt>
                <c:pt idx="44" formatCode="General">
                  <c:v>50.8</c:v>
                </c:pt>
                <c:pt idx="45" formatCode="General">
                  <c:v>57.8</c:v>
                </c:pt>
                <c:pt idx="46" formatCode="General">
                  <c:v>51.3</c:v>
                </c:pt>
                <c:pt idx="47" formatCode="General">
                  <c:v>48.4</c:v>
                </c:pt>
                <c:pt idx="48" formatCode="General">
                  <c:v>45.9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9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5182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608990940829424"/>
          <c:y val="0.2495533379956586"/>
          <c:w val="0.10190497854450371"/>
          <c:h val="0.4111942015485170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98789552554515E-2"/>
          <c:y val="4.0749431293150853E-2"/>
          <c:w val="0.8289191773843253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283.57</c:v>
                </c:pt>
                <c:pt idx="2">
                  <c:v>209.39</c:v>
                </c:pt>
                <c:pt idx="3">
                  <c:v>217.21</c:v>
                </c:pt>
                <c:pt idx="4">
                  <c:v>356.78</c:v>
                </c:pt>
                <c:pt idx="5">
                  <c:v>448.67</c:v>
                </c:pt>
                <c:pt idx="6">
                  <c:v>251.04</c:v>
                </c:pt>
                <c:pt idx="7">
                  <c:v>225.85</c:v>
                </c:pt>
                <c:pt idx="8">
                  <c:v>331.61</c:v>
                </c:pt>
                <c:pt idx="9">
                  <c:v>400.92</c:v>
                </c:pt>
                <c:pt idx="10">
                  <c:v>371.35</c:v>
                </c:pt>
                <c:pt idx="11">
                  <c:v>254.04</c:v>
                </c:pt>
                <c:pt idx="12">
                  <c:v>322.52</c:v>
                </c:pt>
                <c:pt idx="13">
                  <c:v>493.57</c:v>
                </c:pt>
                <c:pt idx="14">
                  <c:v>416.95</c:v>
                </c:pt>
                <c:pt idx="15">
                  <c:v>338</c:v>
                </c:pt>
                <c:pt idx="16">
                  <c:v>432.55</c:v>
                </c:pt>
                <c:pt idx="17">
                  <c:v>467.88</c:v>
                </c:pt>
                <c:pt idx="18">
                  <c:v>354.87</c:v>
                </c:pt>
                <c:pt idx="19">
                  <c:v>403.42</c:v>
                </c:pt>
                <c:pt idx="20">
                  <c:v>428.43</c:v>
                </c:pt>
                <c:pt idx="21">
                  <c:v>393.4</c:v>
                </c:pt>
                <c:pt idx="22">
                  <c:v>406.3</c:v>
                </c:pt>
                <c:pt idx="23">
                  <c:v>403.09</c:v>
                </c:pt>
                <c:pt idx="24">
                  <c:v>474.95</c:v>
                </c:pt>
                <c:pt idx="25">
                  <c:v>327.37</c:v>
                </c:pt>
                <c:pt idx="26">
                  <c:v>321.94</c:v>
                </c:pt>
                <c:pt idx="27">
                  <c:v>310.92</c:v>
                </c:pt>
                <c:pt idx="28">
                  <c:v>471.69</c:v>
                </c:pt>
                <c:pt idx="29">
                  <c:v>370.96</c:v>
                </c:pt>
                <c:pt idx="30">
                  <c:v>321.5</c:v>
                </c:pt>
                <c:pt idx="31">
                  <c:v>279.66000000000003</c:v>
                </c:pt>
                <c:pt idx="32">
                  <c:v>396.11</c:v>
                </c:pt>
                <c:pt idx="33">
                  <c:v>653.95000000000005</c:v>
                </c:pt>
                <c:pt idx="34">
                  <c:v>484.02</c:v>
                </c:pt>
                <c:pt idx="35">
                  <c:v>384.03</c:v>
                </c:pt>
                <c:pt idx="36">
                  <c:v>504.52</c:v>
                </c:pt>
                <c:pt idx="37">
                  <c:v>579.94000000000005</c:v>
                </c:pt>
                <c:pt idx="38">
                  <c:v>605.12</c:v>
                </c:pt>
                <c:pt idx="39">
                  <c:v>379.68</c:v>
                </c:pt>
                <c:pt idx="40">
                  <c:v>496.85</c:v>
                </c:pt>
                <c:pt idx="41">
                  <c:v>557.28</c:v>
                </c:pt>
                <c:pt idx="42">
                  <c:v>440.35</c:v>
                </c:pt>
                <c:pt idx="43">
                  <c:v>392.27</c:v>
                </c:pt>
                <c:pt idx="44">
                  <c:v>555.91</c:v>
                </c:pt>
                <c:pt idx="45">
                  <c:v>552.17999999999995</c:v>
                </c:pt>
                <c:pt idx="46">
                  <c:v>410.95</c:v>
                </c:pt>
                <c:pt idx="47">
                  <c:v>357.34</c:v>
                </c:pt>
                <c:pt idx="48">
                  <c:v>816.8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9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21656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964129931593269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1171.5999999999999</c:v>
                </c:pt>
                <c:pt idx="1">
                  <c:v>1167.5999999999999</c:v>
                </c:pt>
                <c:pt idx="2">
                  <c:v>1049.7</c:v>
                </c:pt>
                <c:pt idx="3">
                  <c:v>1037.9000000000001</c:v>
                </c:pt>
                <c:pt idx="4">
                  <c:v>1102.4000000000001</c:v>
                </c:pt>
                <c:pt idx="5">
                  <c:v>1339.5</c:v>
                </c:pt>
                <c:pt idx="6">
                  <c:v>1294.4000000000001</c:v>
                </c:pt>
                <c:pt idx="7">
                  <c:v>1258</c:v>
                </c:pt>
                <c:pt idx="8">
                  <c:v>1287.5</c:v>
                </c:pt>
                <c:pt idx="9">
                  <c:v>1420.1</c:v>
                </c:pt>
                <c:pt idx="10">
                  <c:v>1532.1</c:v>
                </c:pt>
                <c:pt idx="11">
                  <c:v>1480.1</c:v>
                </c:pt>
                <c:pt idx="12">
                  <c:v>1409</c:v>
                </c:pt>
                <c:pt idx="13">
                  <c:v>1427</c:v>
                </c:pt>
                <c:pt idx="14">
                  <c:v>1469.4</c:v>
                </c:pt>
                <c:pt idx="15">
                  <c:v>1442.2</c:v>
                </c:pt>
                <c:pt idx="16">
                  <c:v>1406.4</c:v>
                </c:pt>
                <c:pt idx="17">
                  <c:v>1505.3</c:v>
                </c:pt>
                <c:pt idx="18">
                  <c:v>1483.1</c:v>
                </c:pt>
                <c:pt idx="19">
                  <c:v>1559.7</c:v>
                </c:pt>
                <c:pt idx="20">
                  <c:v>1600.7</c:v>
                </c:pt>
                <c:pt idx="21">
                  <c:v>1602.7</c:v>
                </c:pt>
                <c:pt idx="22">
                  <c:v>1542.3</c:v>
                </c:pt>
                <c:pt idx="23">
                  <c:v>1663.7</c:v>
                </c:pt>
                <c:pt idx="24">
                  <c:v>1747.3</c:v>
                </c:pt>
                <c:pt idx="25">
                  <c:v>1640.5</c:v>
                </c:pt>
                <c:pt idx="26">
                  <c:v>1567.2</c:v>
                </c:pt>
                <c:pt idx="27">
                  <c:v>1565.9</c:v>
                </c:pt>
                <c:pt idx="28">
                  <c:v>1640.6</c:v>
                </c:pt>
                <c:pt idx="29">
                  <c:v>1629.4</c:v>
                </c:pt>
                <c:pt idx="30">
                  <c:v>1547.7</c:v>
                </c:pt>
                <c:pt idx="31">
                  <c:v>1486.6</c:v>
                </c:pt>
                <c:pt idx="32">
                  <c:v>1449.8</c:v>
                </c:pt>
                <c:pt idx="33">
                  <c:v>1696.4</c:v>
                </c:pt>
                <c:pt idx="34">
                  <c:v>1580.2</c:v>
                </c:pt>
                <c:pt idx="35">
                  <c:v>1493.4</c:v>
                </c:pt>
                <c:pt idx="36">
                  <c:v>1560.7</c:v>
                </c:pt>
                <c:pt idx="37">
                  <c:v>1640.6</c:v>
                </c:pt>
                <c:pt idx="38">
                  <c:v>1695.3</c:v>
                </c:pt>
                <c:pt idx="39">
                  <c:v>1553.8</c:v>
                </c:pt>
                <c:pt idx="40">
                  <c:v>1554.9</c:v>
                </c:pt>
                <c:pt idx="41">
                  <c:v>1579.9</c:v>
                </c:pt>
                <c:pt idx="42">
                  <c:v>1543.5</c:v>
                </c:pt>
                <c:pt idx="43">
                  <c:v>1585.4</c:v>
                </c:pt>
                <c:pt idx="44">
                  <c:v>1646.1</c:v>
                </c:pt>
                <c:pt idx="45">
                  <c:v>1669.4</c:v>
                </c:pt>
                <c:pt idx="46">
                  <c:v>1619.1</c:v>
                </c:pt>
                <c:pt idx="47">
                  <c:v>1597.9</c:v>
                </c:pt>
                <c:pt idx="48">
                  <c:v>2005.1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2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084522019337891E-2"/>
          <c:y val="3.8342145760463242E-2"/>
          <c:w val="0.69089489131070925"/>
          <c:h val="0.8813831973751185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Intangible investments*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Taul1!$A$2:$A$19</c:f>
              <c:strCache>
                <c:ptCount val="18"/>
                <c:pt idx="0">
                  <c:v>05</c:v>
                </c:pt>
                <c:pt idx="1">
                  <c:v>06</c:v>
                </c:pt>
                <c:pt idx="2">
                  <c:v>07</c:v>
                </c:pt>
                <c:pt idx="3">
                  <c:v>08</c:v>
                </c:pt>
                <c:pt idx="4">
                  <c:v>09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21e</c:v>
                </c:pt>
                <c:pt idx="17">
                  <c:v>22e</c:v>
                </c:pt>
              </c:strCache>
            </c:strRef>
          </c:cat>
          <c:val>
            <c:numRef>
              <c:f>Taul1!$B$2:$B$19</c:f>
              <c:numCache>
                <c:formatCode>General</c:formatCode>
                <c:ptCount val="18"/>
                <c:pt idx="0">
                  <c:v>5105.0011299999996</c:v>
                </c:pt>
                <c:pt idx="1">
                  <c:v>5126.9960799999999</c:v>
                </c:pt>
                <c:pt idx="2">
                  <c:v>5633.0151299999998</c:v>
                </c:pt>
                <c:pt idx="3">
                  <c:v>6190.0043599999999</c:v>
                </c:pt>
                <c:pt idx="4">
                  <c:v>5592.99694</c:v>
                </c:pt>
                <c:pt idx="5">
                  <c:v>5459.99352</c:v>
                </c:pt>
                <c:pt idx="6">
                  <c:v>5078.9994900000002</c:v>
                </c:pt>
                <c:pt idx="7">
                  <c:v>4250.9956400000001</c:v>
                </c:pt>
                <c:pt idx="8">
                  <c:v>4153.0099600000003</c:v>
                </c:pt>
                <c:pt idx="9">
                  <c:v>4009.0051600000002</c:v>
                </c:pt>
                <c:pt idx="10">
                  <c:v>3649</c:v>
                </c:pt>
                <c:pt idx="11">
                  <c:v>3391.0047199999999</c:v>
                </c:pt>
                <c:pt idx="12">
                  <c:v>3068.9969000000001</c:v>
                </c:pt>
                <c:pt idx="13">
                  <c:v>3404.00495</c:v>
                </c:pt>
                <c:pt idx="14">
                  <c:v>3332.9962700000001</c:v>
                </c:pt>
                <c:pt idx="15">
                  <c:v>3505</c:v>
                </c:pt>
                <c:pt idx="16">
                  <c:v>3399</c:v>
                </c:pt>
                <c:pt idx="17">
                  <c:v>3682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8E-4689-9811-B7A9F01AB8C2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Intagible investments without electronics sector*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Taul1!$A$2:$A$19</c:f>
              <c:strCache>
                <c:ptCount val="18"/>
                <c:pt idx="0">
                  <c:v>05</c:v>
                </c:pt>
                <c:pt idx="1">
                  <c:v>06</c:v>
                </c:pt>
                <c:pt idx="2">
                  <c:v>07</c:v>
                </c:pt>
                <c:pt idx="3">
                  <c:v>08</c:v>
                </c:pt>
                <c:pt idx="4">
                  <c:v>09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21e</c:v>
                </c:pt>
                <c:pt idx="17">
                  <c:v>22e</c:v>
                </c:pt>
              </c:strCache>
            </c:strRef>
          </c:cat>
          <c:val>
            <c:numRef>
              <c:f>Taul1!$C$2:$C$19</c:f>
              <c:numCache>
                <c:formatCode>General</c:formatCode>
                <c:ptCount val="18"/>
                <c:pt idx="0">
                  <c:v>1547.002</c:v>
                </c:pt>
                <c:pt idx="1">
                  <c:v>1485</c:v>
                </c:pt>
                <c:pt idx="2">
                  <c:v>1893.001</c:v>
                </c:pt>
                <c:pt idx="3">
                  <c:v>1955.0060000000001</c:v>
                </c:pt>
                <c:pt idx="4">
                  <c:v>1803.0029999999999</c:v>
                </c:pt>
                <c:pt idx="5">
                  <c:v>1783.0050000000001</c:v>
                </c:pt>
                <c:pt idx="6">
                  <c:v>1741.0039999999999</c:v>
                </c:pt>
                <c:pt idx="7">
                  <c:v>1909.0039999999999</c:v>
                </c:pt>
                <c:pt idx="8">
                  <c:v>2006.0039999999999</c:v>
                </c:pt>
                <c:pt idx="9">
                  <c:v>2018.9960000000001</c:v>
                </c:pt>
                <c:pt idx="10">
                  <c:v>2062</c:v>
                </c:pt>
                <c:pt idx="11">
                  <c:v>2099</c:v>
                </c:pt>
                <c:pt idx="12">
                  <c:v>1797</c:v>
                </c:pt>
                <c:pt idx="13">
                  <c:v>2232.0039999999999</c:v>
                </c:pt>
                <c:pt idx="14">
                  <c:v>2193.998</c:v>
                </c:pt>
                <c:pt idx="15">
                  <c:v>2307.2220000000002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8E-4689-9811-B7A9F01AB8C2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Tangible investments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Taul1!$A$2:$A$19</c:f>
              <c:strCache>
                <c:ptCount val="18"/>
                <c:pt idx="0">
                  <c:v>05</c:v>
                </c:pt>
                <c:pt idx="1">
                  <c:v>06</c:v>
                </c:pt>
                <c:pt idx="2">
                  <c:v>07</c:v>
                </c:pt>
                <c:pt idx="3">
                  <c:v>08</c:v>
                </c:pt>
                <c:pt idx="4">
                  <c:v>09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21e</c:v>
                </c:pt>
                <c:pt idx="17">
                  <c:v>22e</c:v>
                </c:pt>
              </c:strCache>
            </c:strRef>
          </c:cat>
          <c:val>
            <c:numRef>
              <c:f>Taul1!$D$2:$D$19</c:f>
              <c:numCache>
                <c:formatCode>General</c:formatCode>
                <c:ptCount val="18"/>
                <c:pt idx="0">
                  <c:v>1586.0070000000001</c:v>
                </c:pt>
                <c:pt idx="1">
                  <c:v>1662.027</c:v>
                </c:pt>
                <c:pt idx="2">
                  <c:v>1753.0050000000001</c:v>
                </c:pt>
                <c:pt idx="3">
                  <c:v>1989.9780000000001</c:v>
                </c:pt>
                <c:pt idx="4">
                  <c:v>1725.0160000000001</c:v>
                </c:pt>
                <c:pt idx="5">
                  <c:v>1489.0170000000001</c:v>
                </c:pt>
                <c:pt idx="6">
                  <c:v>1626.9849999999999</c:v>
                </c:pt>
                <c:pt idx="7">
                  <c:v>1674.998</c:v>
                </c:pt>
                <c:pt idx="8">
                  <c:v>1047.998</c:v>
                </c:pt>
                <c:pt idx="9">
                  <c:v>1835.9949999999999</c:v>
                </c:pt>
                <c:pt idx="10">
                  <c:v>1928</c:v>
                </c:pt>
                <c:pt idx="11">
                  <c:v>1612.002</c:v>
                </c:pt>
                <c:pt idx="12">
                  <c:v>1839.9949999999999</c:v>
                </c:pt>
                <c:pt idx="13">
                  <c:v>2487.9899999999998</c:v>
                </c:pt>
                <c:pt idx="14">
                  <c:v>2131.009</c:v>
                </c:pt>
                <c:pt idx="15">
                  <c:v>2344.1</c:v>
                </c:pt>
                <c:pt idx="16">
                  <c:v>2456.6</c:v>
                </c:pt>
                <c:pt idx="17">
                  <c:v>2653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48E-4689-9811-B7A9F01AB8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1492840"/>
        <c:axId val="411493232"/>
      </c:lineChart>
      <c:catAx>
        <c:axId val="411492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11493232"/>
        <c:crosses val="autoZero"/>
        <c:auto val="1"/>
        <c:lblAlgn val="ctr"/>
        <c:lblOffset val="100"/>
        <c:noMultiLvlLbl val="0"/>
      </c:catAx>
      <c:valAx>
        <c:axId val="411493232"/>
        <c:scaling>
          <c:orientation val="minMax"/>
          <c:max val="7000"/>
          <c:min val="0"/>
        </c:scaling>
        <c:delete val="0"/>
        <c:axPos val="l"/>
        <c:majorGridlines>
          <c:spPr>
            <a:ln w="3175">
              <a:noFill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11492840"/>
        <c:crosses val="autoZero"/>
        <c:crossBetween val="between"/>
        <c:majorUnit val="1000"/>
      </c:valAx>
    </c:plotArea>
    <c:legend>
      <c:legendPos val="r"/>
      <c:layout>
        <c:manualLayout>
          <c:xMode val="edge"/>
          <c:yMode val="edge"/>
          <c:x val="0.77756557000354043"/>
          <c:y val="0.2563788567044441"/>
          <c:w val="0.2193882323706709"/>
          <c:h val="0.60032202582439353"/>
        </c:manualLayout>
      </c:layout>
      <c:overlay val="0"/>
      <c:txPr>
        <a:bodyPr/>
        <a:lstStyle/>
        <a:p>
          <a:pPr>
            <a:defRPr sz="1050" b="0" i="0" baseline="0">
              <a:solidFill>
                <a:schemeClr val="tx2"/>
              </a:solidFill>
              <a:latin typeface="Verdana" panose="020B0604030504040204" pitchFamily="34" charset="0"/>
            </a:defRPr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084522019337891E-2"/>
          <c:y val="3.8342145760463242E-2"/>
          <c:w val="0.74268025094911838"/>
          <c:h val="0.85742121126229653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Total investments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cat>
            <c:strRef>
              <c:f>Taul1!$A$2:$A$19</c:f>
              <c:strCache>
                <c:ptCount val="18"/>
                <c:pt idx="0">
                  <c:v>05</c:v>
                </c:pt>
                <c:pt idx="1">
                  <c:v>06</c:v>
                </c:pt>
                <c:pt idx="2">
                  <c:v>07</c:v>
                </c:pt>
                <c:pt idx="3">
                  <c:v>08</c:v>
                </c:pt>
                <c:pt idx="4">
                  <c:v>09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21f</c:v>
                </c:pt>
                <c:pt idx="17">
                  <c:v>22f</c:v>
                </c:pt>
              </c:strCache>
            </c:strRef>
          </c:cat>
          <c:val>
            <c:numRef>
              <c:f>Taul1!$B$2:$B$19</c:f>
              <c:numCache>
                <c:formatCode>General</c:formatCode>
                <c:ptCount val="18"/>
                <c:pt idx="0">
                  <c:v>25.240480000000002</c:v>
                </c:pt>
                <c:pt idx="1">
                  <c:v>23.051110000000001</c:v>
                </c:pt>
                <c:pt idx="2">
                  <c:v>22.110479999999999</c:v>
                </c:pt>
                <c:pt idx="3">
                  <c:v>24.622979999999998</c:v>
                </c:pt>
                <c:pt idx="4">
                  <c:v>28.655380000000001</c:v>
                </c:pt>
                <c:pt idx="5">
                  <c:v>26.269220000000001</c:v>
                </c:pt>
                <c:pt idx="6">
                  <c:v>25.621700000000001</c:v>
                </c:pt>
                <c:pt idx="7">
                  <c:v>25.298780000000001</c:v>
                </c:pt>
                <c:pt idx="8">
                  <c:v>21.890650000000001</c:v>
                </c:pt>
                <c:pt idx="9">
                  <c:v>24.120999999999999</c:v>
                </c:pt>
                <c:pt idx="10">
                  <c:v>22.451689999999999</c:v>
                </c:pt>
                <c:pt idx="11">
                  <c:v>19.300999999999998</c:v>
                </c:pt>
                <c:pt idx="12">
                  <c:v>17.54213</c:v>
                </c:pt>
                <c:pt idx="13">
                  <c:v>21.41215</c:v>
                </c:pt>
                <c:pt idx="14">
                  <c:v>19.12632</c:v>
                </c:pt>
                <c:pt idx="15">
                  <c:v>18.847124000000001</c:v>
                </c:pt>
                <c:pt idx="16">
                  <c:v>18.865299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52-4156-894F-3D4A1C0721B0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Intangible*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Taul1!$A$2:$A$19</c:f>
              <c:strCache>
                <c:ptCount val="18"/>
                <c:pt idx="0">
                  <c:v>05</c:v>
                </c:pt>
                <c:pt idx="1">
                  <c:v>06</c:v>
                </c:pt>
                <c:pt idx="2">
                  <c:v>07</c:v>
                </c:pt>
                <c:pt idx="3">
                  <c:v>08</c:v>
                </c:pt>
                <c:pt idx="4">
                  <c:v>09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21f</c:v>
                </c:pt>
                <c:pt idx="17">
                  <c:v>22f</c:v>
                </c:pt>
              </c:strCache>
            </c:strRef>
          </c:cat>
          <c:val>
            <c:numRef>
              <c:f>Taul1!$C$2:$C$19</c:f>
              <c:numCache>
                <c:formatCode>General</c:formatCode>
                <c:ptCount val="18"/>
                <c:pt idx="0">
                  <c:v>19.25759</c:v>
                </c:pt>
                <c:pt idx="1">
                  <c:v>17.40794</c:v>
                </c:pt>
                <c:pt idx="2">
                  <c:v>16.862760000000002</c:v>
                </c:pt>
                <c:pt idx="3">
                  <c:v>18.632840000000002</c:v>
                </c:pt>
                <c:pt idx="4">
                  <c:v>21.900680000000001</c:v>
                </c:pt>
                <c:pt idx="5">
                  <c:v>20.640309999999999</c:v>
                </c:pt>
                <c:pt idx="6">
                  <c:v>19.405439999999999</c:v>
                </c:pt>
                <c:pt idx="7">
                  <c:v>18.148009999999999</c:v>
                </c:pt>
                <c:pt idx="8">
                  <c:v>17.479710000000001</c:v>
                </c:pt>
                <c:pt idx="9">
                  <c:v>16.544260000000001</c:v>
                </c:pt>
                <c:pt idx="10">
                  <c:v>14.690020000000001</c:v>
                </c:pt>
                <c:pt idx="11">
                  <c:v>13.082090000000001</c:v>
                </c:pt>
                <c:pt idx="12">
                  <c:v>10.96697</c:v>
                </c:pt>
                <c:pt idx="13">
                  <c:v>12.370520000000001</c:v>
                </c:pt>
                <c:pt idx="14">
                  <c:v>11.66689</c:v>
                </c:pt>
                <c:pt idx="15">
                  <c:v>11.068664</c:v>
                </c:pt>
                <c:pt idx="16">
                  <c:v>10.950739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52-4156-894F-3D4A1C0721B0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Tangible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Taul1!$A$2:$A$19</c:f>
              <c:strCache>
                <c:ptCount val="18"/>
                <c:pt idx="0">
                  <c:v>05</c:v>
                </c:pt>
                <c:pt idx="1">
                  <c:v>06</c:v>
                </c:pt>
                <c:pt idx="2">
                  <c:v>07</c:v>
                </c:pt>
                <c:pt idx="3">
                  <c:v>08</c:v>
                </c:pt>
                <c:pt idx="4">
                  <c:v>09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21f</c:v>
                </c:pt>
                <c:pt idx="17">
                  <c:v>22f</c:v>
                </c:pt>
              </c:strCache>
            </c:strRef>
          </c:cat>
          <c:val>
            <c:numRef>
              <c:f>Taul1!$D$2:$D$19</c:f>
              <c:numCache>
                <c:formatCode>General</c:formatCode>
                <c:ptCount val="18"/>
                <c:pt idx="0">
                  <c:v>5.9828910000000004</c:v>
                </c:pt>
                <c:pt idx="1">
                  <c:v>5.6431630000000004</c:v>
                </c:pt>
                <c:pt idx="2">
                  <c:v>5.2477220000000004</c:v>
                </c:pt>
                <c:pt idx="3">
                  <c:v>5.9901340000000003</c:v>
                </c:pt>
                <c:pt idx="4">
                  <c:v>6.7546999999999997</c:v>
                </c:pt>
                <c:pt idx="5">
                  <c:v>5.6289030000000002</c:v>
                </c:pt>
                <c:pt idx="6">
                  <c:v>6.2162559999999996</c:v>
                </c:pt>
                <c:pt idx="7">
                  <c:v>7.1507670000000001</c:v>
                </c:pt>
                <c:pt idx="8">
                  <c:v>4.4109429999999996</c:v>
                </c:pt>
                <c:pt idx="9">
                  <c:v>7.5767389999999999</c:v>
                </c:pt>
                <c:pt idx="10">
                  <c:v>7.7616750000000003</c:v>
                </c:pt>
                <c:pt idx="11">
                  <c:v>6.2189110000000003</c:v>
                </c:pt>
                <c:pt idx="12">
                  <c:v>6.5751650000000001</c:v>
                </c:pt>
                <c:pt idx="13">
                  <c:v>9.0416240000000005</c:v>
                </c:pt>
                <c:pt idx="14">
                  <c:v>7.4594269999999998</c:v>
                </c:pt>
                <c:pt idx="15">
                  <c:v>7.7784639999999996</c:v>
                </c:pt>
                <c:pt idx="16">
                  <c:v>7.9145589999999997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52-4156-894F-3D4A1C0721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1492840"/>
        <c:axId val="411493232"/>
      </c:lineChart>
      <c:catAx>
        <c:axId val="41149284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  <a:prstDash val="dash"/>
          </a:ln>
        </c:spPr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11493232"/>
        <c:crosses val="autoZero"/>
        <c:auto val="1"/>
        <c:lblAlgn val="ctr"/>
        <c:lblOffset val="100"/>
        <c:noMultiLvlLbl val="0"/>
      </c:catAx>
      <c:valAx>
        <c:axId val="411493232"/>
        <c:scaling>
          <c:orientation val="minMax"/>
          <c:max val="35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11492840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0.83673843860064878"/>
          <c:y val="0.25518721275519063"/>
          <c:w val="0.1541229685219849"/>
          <c:h val="0.35016019671771098"/>
        </c:manualLayout>
      </c:layout>
      <c:overlay val="0"/>
      <c:txPr>
        <a:bodyPr/>
        <a:lstStyle/>
        <a:p>
          <a:pPr>
            <a:defRPr sz="1050" b="0" i="0" baseline="0">
              <a:solidFill>
                <a:schemeClr val="tx2"/>
              </a:solidFill>
              <a:latin typeface="Verdana" panose="020B0604030504040204" pitchFamily="34" charset="0"/>
            </a:defRPr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dirty="0">
                <a:solidFill>
                  <a:srgbClr val="000000"/>
                </a:solidFill>
              </a:rPr>
              <a:t>Balance figure </a:t>
            </a:r>
          </a:p>
        </c:rich>
      </c:tx>
      <c:layout>
        <c:manualLayout>
          <c:xMode val="edge"/>
          <c:yMode val="edge"/>
          <c:x val="0.81274881502468277"/>
          <c:y val="6.094709290890661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Taul1!$A$10:$A$62</c:f>
              <c:strCache>
                <c:ptCount val="50"/>
                <c:pt idx="0">
                  <c:v>09(10)</c:v>
                </c:pt>
                <c:pt idx="1">
                  <c:v>10(1)</c:v>
                </c:pt>
                <c:pt idx="2">
                  <c:v>10(4)</c:v>
                </c:pt>
                <c:pt idx="3">
                  <c:v>10(7)</c:v>
                </c:pt>
                <c:pt idx="4">
                  <c:v>10(10)</c:v>
                </c:pt>
                <c:pt idx="5">
                  <c:v>11(1)</c:v>
                </c:pt>
                <c:pt idx="6">
                  <c:v>11(4)</c:v>
                </c:pt>
                <c:pt idx="7">
                  <c:v>11(7)</c:v>
                </c:pt>
                <c:pt idx="8">
                  <c:v>11(10)</c:v>
                </c:pt>
                <c:pt idx="9">
                  <c:v>12(1)</c:v>
                </c:pt>
                <c:pt idx="10">
                  <c:v>12(4)</c:v>
                </c:pt>
                <c:pt idx="11">
                  <c:v>12(7)</c:v>
                </c:pt>
                <c:pt idx="12">
                  <c:v>12(10)</c:v>
                </c:pt>
                <c:pt idx="13">
                  <c:v>13(1)</c:v>
                </c:pt>
                <c:pt idx="14">
                  <c:v>13(4)</c:v>
                </c:pt>
                <c:pt idx="15">
                  <c:v>13(7)</c:v>
                </c:pt>
                <c:pt idx="16">
                  <c:v>13(10)</c:v>
                </c:pt>
                <c:pt idx="17">
                  <c:v>14(1)</c:v>
                </c:pt>
                <c:pt idx="18">
                  <c:v>14(4)</c:v>
                </c:pt>
                <c:pt idx="19">
                  <c:v>14(7)</c:v>
                </c:pt>
                <c:pt idx="20">
                  <c:v>14(10)</c:v>
                </c:pt>
                <c:pt idx="21">
                  <c:v>15(1)</c:v>
                </c:pt>
                <c:pt idx="22">
                  <c:v>15(4)</c:v>
                </c:pt>
                <c:pt idx="23">
                  <c:v>15(7)</c:v>
                </c:pt>
                <c:pt idx="24">
                  <c:v>15(10)</c:v>
                </c:pt>
                <c:pt idx="25">
                  <c:v>16(1)</c:v>
                </c:pt>
                <c:pt idx="26">
                  <c:v>16(4)</c:v>
                </c:pt>
                <c:pt idx="27">
                  <c:v>16(7)</c:v>
                </c:pt>
                <c:pt idx="28">
                  <c:v>16(10)</c:v>
                </c:pt>
                <c:pt idx="29">
                  <c:v>17(1)</c:v>
                </c:pt>
                <c:pt idx="30">
                  <c:v>17(4)</c:v>
                </c:pt>
                <c:pt idx="31">
                  <c:v>17(7)</c:v>
                </c:pt>
                <c:pt idx="32">
                  <c:v>17(10)</c:v>
                </c:pt>
                <c:pt idx="33">
                  <c:v>18(1)</c:v>
                </c:pt>
                <c:pt idx="34">
                  <c:v>18(4)</c:v>
                </c:pt>
                <c:pt idx="35">
                  <c:v>18(7)</c:v>
                </c:pt>
                <c:pt idx="36">
                  <c:v>18(10)</c:v>
                </c:pt>
                <c:pt idx="37">
                  <c:v>19(1)</c:v>
                </c:pt>
                <c:pt idx="38">
                  <c:v>19(4)</c:v>
                </c:pt>
                <c:pt idx="39">
                  <c:v>19(7)</c:v>
                </c:pt>
                <c:pt idx="40">
                  <c:v>19(10)</c:v>
                </c:pt>
                <c:pt idx="41">
                  <c:v>20(1)</c:v>
                </c:pt>
                <c:pt idx="42">
                  <c:v>20(4)</c:v>
                </c:pt>
                <c:pt idx="43">
                  <c:v>20(07)</c:v>
                </c:pt>
                <c:pt idx="44">
                  <c:v>20(10)</c:v>
                </c:pt>
                <c:pt idx="45">
                  <c:v>21(1)</c:v>
                </c:pt>
                <c:pt idx="46">
                  <c:v>21(4)</c:v>
                </c:pt>
                <c:pt idx="47">
                  <c:v>21(7)</c:v>
                </c:pt>
                <c:pt idx="48">
                  <c:v>21(10)</c:v>
                </c:pt>
                <c:pt idx="49">
                  <c:v>22(1)</c:v>
                </c:pt>
              </c:strCache>
            </c:strRef>
          </c:cat>
          <c:val>
            <c:numRef>
              <c:f>Taul1!$B$10:$B$62</c:f>
              <c:numCache>
                <c:formatCode>General</c:formatCode>
                <c:ptCount val="53"/>
                <c:pt idx="0">
                  <c:v>2</c:v>
                </c:pt>
                <c:pt idx="1">
                  <c:v>10</c:v>
                </c:pt>
                <c:pt idx="2">
                  <c:v>33</c:v>
                </c:pt>
                <c:pt idx="3">
                  <c:v>27</c:v>
                </c:pt>
                <c:pt idx="4">
                  <c:v>19</c:v>
                </c:pt>
                <c:pt idx="5">
                  <c:v>26</c:v>
                </c:pt>
                <c:pt idx="6">
                  <c:v>30</c:v>
                </c:pt>
                <c:pt idx="7">
                  <c:v>18</c:v>
                </c:pt>
                <c:pt idx="8">
                  <c:v>-5</c:v>
                </c:pt>
                <c:pt idx="9">
                  <c:v>-5</c:v>
                </c:pt>
                <c:pt idx="10">
                  <c:v>8</c:v>
                </c:pt>
                <c:pt idx="11">
                  <c:v>-4</c:v>
                </c:pt>
                <c:pt idx="12">
                  <c:v>-24</c:v>
                </c:pt>
                <c:pt idx="13">
                  <c:v>-11</c:v>
                </c:pt>
                <c:pt idx="14">
                  <c:v>-2</c:v>
                </c:pt>
                <c:pt idx="15">
                  <c:v>-11</c:v>
                </c:pt>
                <c:pt idx="16">
                  <c:v>-13</c:v>
                </c:pt>
                <c:pt idx="17">
                  <c:v>5</c:v>
                </c:pt>
                <c:pt idx="18">
                  <c:v>15</c:v>
                </c:pt>
                <c:pt idx="19">
                  <c:v>3</c:v>
                </c:pt>
                <c:pt idx="20">
                  <c:v>-12</c:v>
                </c:pt>
                <c:pt idx="21">
                  <c:v>-4</c:v>
                </c:pt>
                <c:pt idx="22">
                  <c:v>10</c:v>
                </c:pt>
                <c:pt idx="23">
                  <c:v>1</c:v>
                </c:pt>
                <c:pt idx="24">
                  <c:v>-3</c:v>
                </c:pt>
                <c:pt idx="25">
                  <c:v>1</c:v>
                </c:pt>
                <c:pt idx="26">
                  <c:v>18</c:v>
                </c:pt>
                <c:pt idx="27">
                  <c:v>4</c:v>
                </c:pt>
                <c:pt idx="28">
                  <c:v>9</c:v>
                </c:pt>
                <c:pt idx="29">
                  <c:v>14</c:v>
                </c:pt>
                <c:pt idx="30">
                  <c:v>24</c:v>
                </c:pt>
                <c:pt idx="31">
                  <c:v>24</c:v>
                </c:pt>
                <c:pt idx="32">
                  <c:v>21.45</c:v>
                </c:pt>
                <c:pt idx="33">
                  <c:v>26.4</c:v>
                </c:pt>
                <c:pt idx="34">
                  <c:v>24.3</c:v>
                </c:pt>
                <c:pt idx="35">
                  <c:v>11.46</c:v>
                </c:pt>
                <c:pt idx="36">
                  <c:v>0.45</c:v>
                </c:pt>
                <c:pt idx="37">
                  <c:v>4.71</c:v>
                </c:pt>
                <c:pt idx="38">
                  <c:v>12.19</c:v>
                </c:pt>
                <c:pt idx="39">
                  <c:v>-2.73</c:v>
                </c:pt>
                <c:pt idx="40">
                  <c:v>-16.66</c:v>
                </c:pt>
                <c:pt idx="41">
                  <c:v>-6.75</c:v>
                </c:pt>
                <c:pt idx="42">
                  <c:v>-41.7</c:v>
                </c:pt>
                <c:pt idx="43">
                  <c:v>-43.66</c:v>
                </c:pt>
                <c:pt idx="44">
                  <c:v>-16.29</c:v>
                </c:pt>
                <c:pt idx="45">
                  <c:v>7.89</c:v>
                </c:pt>
                <c:pt idx="46">
                  <c:v>26.61</c:v>
                </c:pt>
                <c:pt idx="47">
                  <c:v>29.11</c:v>
                </c:pt>
                <c:pt idx="48">
                  <c:v>21.78</c:v>
                </c:pt>
                <c:pt idx="49">
                  <c:v>17.14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76-40DA-B150-7561A49A70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Change in number of personnel comparede to previous quarter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Taul1!$A$4:$A$31</c:f>
              <c:strCache>
                <c:ptCount val="28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</c:strCache>
            </c:strRef>
          </c:cat>
          <c:val>
            <c:numRef>
              <c:f>Taul1!$B$4:$B$31</c:f>
              <c:numCache>
                <c:formatCode>General</c:formatCode>
                <c:ptCount val="28"/>
                <c:pt idx="0">
                  <c:v>500</c:v>
                </c:pt>
                <c:pt idx="1">
                  <c:v>1464.610866</c:v>
                </c:pt>
                <c:pt idx="2">
                  <c:v>-1043.844589</c:v>
                </c:pt>
                <c:pt idx="3">
                  <c:v>-2242.6661509999999</c:v>
                </c:pt>
                <c:pt idx="4">
                  <c:v>-423.86039099999999</c:v>
                </c:pt>
                <c:pt idx="5">
                  <c:v>783.61812870000006</c:v>
                </c:pt>
                <c:pt idx="6">
                  <c:v>-1880.5028569999999</c:v>
                </c:pt>
                <c:pt idx="7">
                  <c:v>577.8517445</c:v>
                </c:pt>
                <c:pt idx="8">
                  <c:v>2477</c:v>
                </c:pt>
                <c:pt idx="9">
                  <c:v>3855</c:v>
                </c:pt>
                <c:pt idx="10">
                  <c:v>1906</c:v>
                </c:pt>
                <c:pt idx="11">
                  <c:v>1556</c:v>
                </c:pt>
                <c:pt idx="12">
                  <c:v>2395</c:v>
                </c:pt>
                <c:pt idx="13">
                  <c:v>4631</c:v>
                </c:pt>
                <c:pt idx="14" formatCode="#,##0">
                  <c:v>4578</c:v>
                </c:pt>
                <c:pt idx="15">
                  <c:v>756</c:v>
                </c:pt>
                <c:pt idx="16">
                  <c:v>3414</c:v>
                </c:pt>
                <c:pt idx="17">
                  <c:v>2632</c:v>
                </c:pt>
                <c:pt idx="18">
                  <c:v>1555</c:v>
                </c:pt>
                <c:pt idx="19">
                  <c:v>-757</c:v>
                </c:pt>
                <c:pt idx="20">
                  <c:v>-379</c:v>
                </c:pt>
                <c:pt idx="21">
                  <c:v>-2512</c:v>
                </c:pt>
                <c:pt idx="22">
                  <c:v>-1443</c:v>
                </c:pt>
                <c:pt idx="23" formatCode="#,##0">
                  <c:v>-1675</c:v>
                </c:pt>
                <c:pt idx="24">
                  <c:v>1159</c:v>
                </c:pt>
                <c:pt idx="25">
                  <c:v>3050</c:v>
                </c:pt>
                <c:pt idx="26">
                  <c:v>2200</c:v>
                </c:pt>
                <c:pt idx="27">
                  <c:v>1060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A3-46A3-8055-4EC0C6381862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Number of recruitments during the quarter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Taul1!$A$4:$A$31</c:f>
              <c:strCache>
                <c:ptCount val="28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</c:strCache>
            </c:strRef>
          </c:cat>
          <c:val>
            <c:numRef>
              <c:f>Taul1!$C$4:$C$31</c:f>
              <c:numCache>
                <c:formatCode>#,##0</c:formatCode>
                <c:ptCount val="28"/>
                <c:pt idx="0">
                  <c:v>7851</c:v>
                </c:pt>
                <c:pt idx="1">
                  <c:v>6686</c:v>
                </c:pt>
                <c:pt idx="2" formatCode="General">
                  <c:v>7700</c:v>
                </c:pt>
                <c:pt idx="3">
                  <c:v>6176</c:v>
                </c:pt>
                <c:pt idx="4">
                  <c:v>7538</c:v>
                </c:pt>
                <c:pt idx="5">
                  <c:v>6857</c:v>
                </c:pt>
                <c:pt idx="6" formatCode="General">
                  <c:v>6818</c:v>
                </c:pt>
                <c:pt idx="7" formatCode="General">
                  <c:v>7300</c:v>
                </c:pt>
                <c:pt idx="8" formatCode="General">
                  <c:v>11000</c:v>
                </c:pt>
                <c:pt idx="9" formatCode="General">
                  <c:v>11600</c:v>
                </c:pt>
                <c:pt idx="10" formatCode="General">
                  <c:v>10900</c:v>
                </c:pt>
                <c:pt idx="11" formatCode="General">
                  <c:v>9000</c:v>
                </c:pt>
                <c:pt idx="12">
                  <c:v>11000</c:v>
                </c:pt>
                <c:pt idx="13" formatCode="General">
                  <c:v>14600</c:v>
                </c:pt>
                <c:pt idx="14" formatCode="General">
                  <c:v>14700</c:v>
                </c:pt>
                <c:pt idx="15" formatCode="General">
                  <c:v>9600</c:v>
                </c:pt>
                <c:pt idx="16">
                  <c:v>12400</c:v>
                </c:pt>
                <c:pt idx="17" formatCode="General">
                  <c:v>11400</c:v>
                </c:pt>
                <c:pt idx="18" formatCode="General">
                  <c:v>9400</c:v>
                </c:pt>
                <c:pt idx="19" formatCode="General">
                  <c:v>7300</c:v>
                </c:pt>
                <c:pt idx="20">
                  <c:v>10400</c:v>
                </c:pt>
                <c:pt idx="21" formatCode="General">
                  <c:v>5900</c:v>
                </c:pt>
                <c:pt idx="22" formatCode="General">
                  <c:v>5500</c:v>
                </c:pt>
                <c:pt idx="23" formatCode="General">
                  <c:v>6500</c:v>
                </c:pt>
                <c:pt idx="24" formatCode="General">
                  <c:v>9500</c:v>
                </c:pt>
                <c:pt idx="25" formatCode="General">
                  <c:v>11500</c:v>
                </c:pt>
                <c:pt idx="26" formatCode="General">
                  <c:v>14000</c:v>
                </c:pt>
                <c:pt idx="27" formatCode="General">
                  <c:v>11500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A3-46A3-8055-4EC0C63818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noMultiLvlLbl val="0"/>
      </c:catAx>
      <c:valAx>
        <c:axId val="368211704"/>
        <c:scaling>
          <c:orientation val="minMax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9647227000813237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6761.1</c:v>
                </c:pt>
                <c:pt idx="2">
                  <c:v>7017.59</c:v>
                </c:pt>
                <c:pt idx="3">
                  <c:v>6864.4</c:v>
                </c:pt>
                <c:pt idx="4">
                  <c:v>8976.74</c:v>
                </c:pt>
                <c:pt idx="5">
                  <c:v>8250.92</c:v>
                </c:pt>
                <c:pt idx="6">
                  <c:v>8590.33</c:v>
                </c:pt>
                <c:pt idx="7">
                  <c:v>7518.46</c:v>
                </c:pt>
                <c:pt idx="8">
                  <c:v>9262.65</c:v>
                </c:pt>
                <c:pt idx="9">
                  <c:v>8074.84</c:v>
                </c:pt>
                <c:pt idx="10">
                  <c:v>8416.39</c:v>
                </c:pt>
                <c:pt idx="11">
                  <c:v>7463.97</c:v>
                </c:pt>
                <c:pt idx="12">
                  <c:v>8721.91</c:v>
                </c:pt>
                <c:pt idx="13">
                  <c:v>6901.77</c:v>
                </c:pt>
                <c:pt idx="14">
                  <c:v>7367.04</c:v>
                </c:pt>
                <c:pt idx="15">
                  <c:v>6680.58</c:v>
                </c:pt>
                <c:pt idx="16">
                  <c:v>7466.92</c:v>
                </c:pt>
                <c:pt idx="17">
                  <c:v>7465.12</c:v>
                </c:pt>
                <c:pt idx="18">
                  <c:v>7731.54</c:v>
                </c:pt>
                <c:pt idx="19">
                  <c:v>9090.57</c:v>
                </c:pt>
                <c:pt idx="20">
                  <c:v>7854.18</c:v>
                </c:pt>
                <c:pt idx="21">
                  <c:v>6778.27</c:v>
                </c:pt>
                <c:pt idx="22">
                  <c:v>8775.16</c:v>
                </c:pt>
                <c:pt idx="23">
                  <c:v>7105.56</c:v>
                </c:pt>
                <c:pt idx="24">
                  <c:v>8020.56</c:v>
                </c:pt>
                <c:pt idx="25">
                  <c:v>6865.44</c:v>
                </c:pt>
                <c:pt idx="26">
                  <c:v>6536.6</c:v>
                </c:pt>
                <c:pt idx="27">
                  <c:v>6521.51</c:v>
                </c:pt>
                <c:pt idx="28">
                  <c:v>8050.55</c:v>
                </c:pt>
                <c:pt idx="29">
                  <c:v>7672.04</c:v>
                </c:pt>
                <c:pt idx="30">
                  <c:v>9651.7999999999993</c:v>
                </c:pt>
                <c:pt idx="31">
                  <c:v>7295.67</c:v>
                </c:pt>
                <c:pt idx="32">
                  <c:v>11279.27</c:v>
                </c:pt>
                <c:pt idx="33">
                  <c:v>9142.41</c:v>
                </c:pt>
                <c:pt idx="34">
                  <c:v>8865.61</c:v>
                </c:pt>
                <c:pt idx="35">
                  <c:v>8922.25</c:v>
                </c:pt>
                <c:pt idx="36">
                  <c:v>10159.92</c:v>
                </c:pt>
                <c:pt idx="37">
                  <c:v>10167.620000000001</c:v>
                </c:pt>
                <c:pt idx="38">
                  <c:v>9732.43</c:v>
                </c:pt>
                <c:pt idx="39">
                  <c:v>10052.52</c:v>
                </c:pt>
                <c:pt idx="40">
                  <c:v>11497.4</c:v>
                </c:pt>
                <c:pt idx="41">
                  <c:v>9036.75</c:v>
                </c:pt>
                <c:pt idx="42">
                  <c:v>8331.76</c:v>
                </c:pt>
                <c:pt idx="43">
                  <c:v>8826.52</c:v>
                </c:pt>
                <c:pt idx="44">
                  <c:v>13299.74</c:v>
                </c:pt>
                <c:pt idx="45">
                  <c:v>9475.7800000000007</c:v>
                </c:pt>
                <c:pt idx="46">
                  <c:v>10097.879999999999</c:v>
                </c:pt>
                <c:pt idx="47">
                  <c:v>9907.09</c:v>
                </c:pt>
                <c:pt idx="48">
                  <c:v>13885.7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5120.9799999999996</c:v>
                </c:pt>
                <c:pt idx="2">
                  <c:v>5514.68</c:v>
                </c:pt>
                <c:pt idx="3">
                  <c:v>5416.99</c:v>
                </c:pt>
                <c:pt idx="4">
                  <c:v>6761.14</c:v>
                </c:pt>
                <c:pt idx="5">
                  <c:v>5857.84</c:v>
                </c:pt>
                <c:pt idx="6">
                  <c:v>6618.77</c:v>
                </c:pt>
                <c:pt idx="7">
                  <c:v>5714.72</c:v>
                </c:pt>
                <c:pt idx="8">
                  <c:v>7088.61</c:v>
                </c:pt>
                <c:pt idx="9">
                  <c:v>6060.78</c:v>
                </c:pt>
                <c:pt idx="10">
                  <c:v>6506.17</c:v>
                </c:pt>
                <c:pt idx="11">
                  <c:v>5969.33</c:v>
                </c:pt>
                <c:pt idx="12">
                  <c:v>6985.49</c:v>
                </c:pt>
                <c:pt idx="13">
                  <c:v>5152.34</c:v>
                </c:pt>
                <c:pt idx="14">
                  <c:v>5496.7</c:v>
                </c:pt>
                <c:pt idx="15">
                  <c:v>5197.8999999999996</c:v>
                </c:pt>
                <c:pt idx="16">
                  <c:v>5811.67</c:v>
                </c:pt>
                <c:pt idx="17">
                  <c:v>5414.89</c:v>
                </c:pt>
                <c:pt idx="18">
                  <c:v>5606.86</c:v>
                </c:pt>
                <c:pt idx="19">
                  <c:v>6555.63</c:v>
                </c:pt>
                <c:pt idx="20">
                  <c:v>5875.53</c:v>
                </c:pt>
                <c:pt idx="21">
                  <c:v>4792.1400000000003</c:v>
                </c:pt>
                <c:pt idx="22">
                  <c:v>6382.2</c:v>
                </c:pt>
                <c:pt idx="23">
                  <c:v>5453.24</c:v>
                </c:pt>
                <c:pt idx="24">
                  <c:v>5721.89</c:v>
                </c:pt>
                <c:pt idx="25">
                  <c:v>4770.55</c:v>
                </c:pt>
                <c:pt idx="26">
                  <c:v>4577.08</c:v>
                </c:pt>
                <c:pt idx="27">
                  <c:v>4669.82</c:v>
                </c:pt>
                <c:pt idx="28">
                  <c:v>5609.07</c:v>
                </c:pt>
                <c:pt idx="29">
                  <c:v>5642.25</c:v>
                </c:pt>
                <c:pt idx="30">
                  <c:v>7489.04</c:v>
                </c:pt>
                <c:pt idx="31">
                  <c:v>5209.4799999999996</c:v>
                </c:pt>
                <c:pt idx="32">
                  <c:v>8290.24</c:v>
                </c:pt>
                <c:pt idx="33">
                  <c:v>6015.83</c:v>
                </c:pt>
                <c:pt idx="34">
                  <c:v>6369.21</c:v>
                </c:pt>
                <c:pt idx="35">
                  <c:v>6649.34</c:v>
                </c:pt>
                <c:pt idx="36">
                  <c:v>7334.8</c:v>
                </c:pt>
                <c:pt idx="37">
                  <c:v>7221.83</c:v>
                </c:pt>
                <c:pt idx="38">
                  <c:v>6726.81</c:v>
                </c:pt>
                <c:pt idx="39">
                  <c:v>7243.89</c:v>
                </c:pt>
                <c:pt idx="40">
                  <c:v>8825.1299999999992</c:v>
                </c:pt>
                <c:pt idx="41">
                  <c:v>6389.09</c:v>
                </c:pt>
                <c:pt idx="42">
                  <c:v>5829.93</c:v>
                </c:pt>
                <c:pt idx="43">
                  <c:v>6500.53</c:v>
                </c:pt>
                <c:pt idx="44">
                  <c:v>9720.5400000000009</c:v>
                </c:pt>
                <c:pt idx="45">
                  <c:v>6804.11</c:v>
                </c:pt>
                <c:pt idx="46">
                  <c:v>7831.31</c:v>
                </c:pt>
                <c:pt idx="47">
                  <c:v>7932.32</c:v>
                </c:pt>
                <c:pt idx="48">
                  <c:v>11032.24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1604.1</c:v>
                </c:pt>
                <c:pt idx="2">
                  <c:v>1465.35</c:v>
                </c:pt>
                <c:pt idx="3">
                  <c:v>1405.9</c:v>
                </c:pt>
                <c:pt idx="4">
                  <c:v>2147.34</c:v>
                </c:pt>
                <c:pt idx="5">
                  <c:v>2316.84</c:v>
                </c:pt>
                <c:pt idx="6">
                  <c:v>1910.48</c:v>
                </c:pt>
                <c:pt idx="7">
                  <c:v>1732.65</c:v>
                </c:pt>
                <c:pt idx="8">
                  <c:v>2088.59</c:v>
                </c:pt>
                <c:pt idx="9">
                  <c:v>1923.24</c:v>
                </c:pt>
                <c:pt idx="10">
                  <c:v>1824.87</c:v>
                </c:pt>
                <c:pt idx="11">
                  <c:v>1433.84</c:v>
                </c:pt>
                <c:pt idx="12">
                  <c:v>1665.93</c:v>
                </c:pt>
                <c:pt idx="13">
                  <c:v>1667.64</c:v>
                </c:pt>
                <c:pt idx="14">
                  <c:v>1798.81</c:v>
                </c:pt>
                <c:pt idx="15">
                  <c:v>1413.96</c:v>
                </c:pt>
                <c:pt idx="16">
                  <c:v>1570.6</c:v>
                </c:pt>
                <c:pt idx="17">
                  <c:v>1961.29</c:v>
                </c:pt>
                <c:pt idx="18">
                  <c:v>2042.46</c:v>
                </c:pt>
                <c:pt idx="19">
                  <c:v>2471.5700000000002</c:v>
                </c:pt>
                <c:pt idx="20">
                  <c:v>1871.48</c:v>
                </c:pt>
                <c:pt idx="21">
                  <c:v>1889.63</c:v>
                </c:pt>
                <c:pt idx="22">
                  <c:v>2289.48</c:v>
                </c:pt>
                <c:pt idx="23">
                  <c:v>1574.75</c:v>
                </c:pt>
                <c:pt idx="24">
                  <c:v>2205.87</c:v>
                </c:pt>
                <c:pt idx="25">
                  <c:v>1989.73</c:v>
                </c:pt>
                <c:pt idx="26">
                  <c:v>1853.89</c:v>
                </c:pt>
                <c:pt idx="27">
                  <c:v>1761.87</c:v>
                </c:pt>
                <c:pt idx="28">
                  <c:v>2334.12</c:v>
                </c:pt>
                <c:pt idx="29">
                  <c:v>1911.41</c:v>
                </c:pt>
                <c:pt idx="30">
                  <c:v>2043.44</c:v>
                </c:pt>
                <c:pt idx="31">
                  <c:v>1988.99</c:v>
                </c:pt>
                <c:pt idx="32">
                  <c:v>2850.58</c:v>
                </c:pt>
                <c:pt idx="33">
                  <c:v>2931.4</c:v>
                </c:pt>
                <c:pt idx="34">
                  <c:v>2319.7800000000002</c:v>
                </c:pt>
                <c:pt idx="35">
                  <c:v>2132.5100000000002</c:v>
                </c:pt>
                <c:pt idx="36">
                  <c:v>2639.72</c:v>
                </c:pt>
                <c:pt idx="37">
                  <c:v>2762.82</c:v>
                </c:pt>
                <c:pt idx="38">
                  <c:v>2846.94</c:v>
                </c:pt>
                <c:pt idx="39">
                  <c:v>2680.45</c:v>
                </c:pt>
                <c:pt idx="40">
                  <c:v>2490.9</c:v>
                </c:pt>
                <c:pt idx="41">
                  <c:v>2458.7600000000002</c:v>
                </c:pt>
                <c:pt idx="42">
                  <c:v>2318.21</c:v>
                </c:pt>
                <c:pt idx="43">
                  <c:v>2171.9</c:v>
                </c:pt>
                <c:pt idx="44">
                  <c:v>3379.28</c:v>
                </c:pt>
                <c:pt idx="45">
                  <c:v>2469.69</c:v>
                </c:pt>
                <c:pt idx="46">
                  <c:v>2045.38</c:v>
                </c:pt>
                <c:pt idx="47">
                  <c:v>1757.54</c:v>
                </c:pt>
                <c:pt idx="48">
                  <c:v>2610.52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5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896392589206096"/>
          <c:y val="0.20174104221533223"/>
          <c:w val="0.12103607410793907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Sheet1!$A$2:$A$50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3184.9</c:v>
                </c:pt>
                <c:pt idx="1">
                  <c:v>3291.8</c:v>
                </c:pt>
                <c:pt idx="2">
                  <c:v>3060.8</c:v>
                </c:pt>
                <c:pt idx="3">
                  <c:v>3038.4</c:v>
                </c:pt>
                <c:pt idx="4">
                  <c:v>3425.3</c:v>
                </c:pt>
                <c:pt idx="5">
                  <c:v>4090.5</c:v>
                </c:pt>
                <c:pt idx="6">
                  <c:v>4173.3</c:v>
                </c:pt>
                <c:pt idx="7">
                  <c:v>4201.8</c:v>
                </c:pt>
                <c:pt idx="8">
                  <c:v>4154.3</c:v>
                </c:pt>
                <c:pt idx="9">
                  <c:v>4084.6</c:v>
                </c:pt>
                <c:pt idx="10">
                  <c:v>4511.7</c:v>
                </c:pt>
                <c:pt idx="11">
                  <c:v>3897.1</c:v>
                </c:pt>
                <c:pt idx="12">
                  <c:v>3905.5</c:v>
                </c:pt>
                <c:pt idx="13">
                  <c:v>3727.2</c:v>
                </c:pt>
                <c:pt idx="14">
                  <c:v>3802.7</c:v>
                </c:pt>
                <c:pt idx="15">
                  <c:v>3715.6</c:v>
                </c:pt>
                <c:pt idx="16">
                  <c:v>3477.5</c:v>
                </c:pt>
                <c:pt idx="17">
                  <c:v>3888.5</c:v>
                </c:pt>
                <c:pt idx="18">
                  <c:v>4014.5</c:v>
                </c:pt>
                <c:pt idx="19">
                  <c:v>4597.5</c:v>
                </c:pt>
                <c:pt idx="20">
                  <c:v>4712.8</c:v>
                </c:pt>
                <c:pt idx="21">
                  <c:v>5013.6000000000004</c:v>
                </c:pt>
                <c:pt idx="22">
                  <c:v>5009.3999999999996</c:v>
                </c:pt>
                <c:pt idx="23">
                  <c:v>4841.5</c:v>
                </c:pt>
                <c:pt idx="24">
                  <c:v>5224.3999999999996</c:v>
                </c:pt>
                <c:pt idx="25">
                  <c:v>5170.5</c:v>
                </c:pt>
                <c:pt idx="26">
                  <c:v>4991.8999999999996</c:v>
                </c:pt>
                <c:pt idx="27">
                  <c:v>4824.6000000000004</c:v>
                </c:pt>
                <c:pt idx="28">
                  <c:v>4862.5</c:v>
                </c:pt>
                <c:pt idx="29">
                  <c:v>4861.3999999999996</c:v>
                </c:pt>
                <c:pt idx="30">
                  <c:v>4978.5</c:v>
                </c:pt>
                <c:pt idx="31">
                  <c:v>4797.6000000000004</c:v>
                </c:pt>
                <c:pt idx="32">
                  <c:v>5084.2</c:v>
                </c:pt>
                <c:pt idx="33">
                  <c:v>5667.1</c:v>
                </c:pt>
                <c:pt idx="34">
                  <c:v>5384.3</c:v>
                </c:pt>
                <c:pt idx="35">
                  <c:v>5372.1</c:v>
                </c:pt>
                <c:pt idx="36">
                  <c:v>5543.5</c:v>
                </c:pt>
                <c:pt idx="37">
                  <c:v>5801.4</c:v>
                </c:pt>
                <c:pt idx="38">
                  <c:v>5917.2</c:v>
                </c:pt>
                <c:pt idx="39">
                  <c:v>6183.5</c:v>
                </c:pt>
                <c:pt idx="40">
                  <c:v>6147.2</c:v>
                </c:pt>
                <c:pt idx="41">
                  <c:v>6199.6</c:v>
                </c:pt>
                <c:pt idx="42">
                  <c:v>6109.1</c:v>
                </c:pt>
                <c:pt idx="43">
                  <c:v>5987.1</c:v>
                </c:pt>
                <c:pt idx="44">
                  <c:v>6756.2</c:v>
                </c:pt>
                <c:pt idx="45">
                  <c:v>7588.8</c:v>
                </c:pt>
                <c:pt idx="46">
                  <c:v>7743.9</c:v>
                </c:pt>
                <c:pt idx="47">
                  <c:v>7669.6</c:v>
                </c:pt>
                <c:pt idx="48">
                  <c:v>8136.1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0">
                  <c:v>12107</c:v>
                </c:pt>
                <c:pt idx="1">
                  <c:v>11291</c:v>
                </c:pt>
                <c:pt idx="2">
                  <c:v>11351</c:v>
                </c:pt>
                <c:pt idx="3">
                  <c:v>11228</c:v>
                </c:pt>
                <c:pt idx="4">
                  <c:v>11236</c:v>
                </c:pt>
                <c:pt idx="5">
                  <c:v>10104</c:v>
                </c:pt>
                <c:pt idx="6">
                  <c:v>10678</c:v>
                </c:pt>
                <c:pt idx="7">
                  <c:v>11069</c:v>
                </c:pt>
                <c:pt idx="8">
                  <c:v>11940</c:v>
                </c:pt>
                <c:pt idx="9">
                  <c:v>11201</c:v>
                </c:pt>
                <c:pt idx="10">
                  <c:v>11479</c:v>
                </c:pt>
                <c:pt idx="11">
                  <c:v>10891</c:v>
                </c:pt>
                <c:pt idx="12">
                  <c:v>11503</c:v>
                </c:pt>
                <c:pt idx="13">
                  <c:v>10513</c:v>
                </c:pt>
                <c:pt idx="14">
                  <c:v>10631</c:v>
                </c:pt>
                <c:pt idx="15">
                  <c:v>10330</c:v>
                </c:pt>
                <c:pt idx="16">
                  <c:v>10224</c:v>
                </c:pt>
                <c:pt idx="17">
                  <c:v>9989</c:v>
                </c:pt>
                <c:pt idx="18">
                  <c:v>10052</c:v>
                </c:pt>
                <c:pt idx="19">
                  <c:v>11223</c:v>
                </c:pt>
                <c:pt idx="20">
                  <c:v>11307</c:v>
                </c:pt>
                <c:pt idx="21">
                  <c:v>10899</c:v>
                </c:pt>
                <c:pt idx="22">
                  <c:v>11965</c:v>
                </c:pt>
                <c:pt idx="23">
                  <c:v>12817</c:v>
                </c:pt>
                <c:pt idx="24">
                  <c:v>13703</c:v>
                </c:pt>
                <c:pt idx="25">
                  <c:v>13437</c:v>
                </c:pt>
                <c:pt idx="26">
                  <c:v>12553</c:v>
                </c:pt>
                <c:pt idx="27">
                  <c:v>13012</c:v>
                </c:pt>
                <c:pt idx="28">
                  <c:v>13271</c:v>
                </c:pt>
                <c:pt idx="29">
                  <c:v>13822</c:v>
                </c:pt>
                <c:pt idx="30">
                  <c:v>15713</c:v>
                </c:pt>
                <c:pt idx="31">
                  <c:v>15634</c:v>
                </c:pt>
                <c:pt idx="32">
                  <c:v>17850</c:v>
                </c:pt>
                <c:pt idx="33">
                  <c:v>18122</c:v>
                </c:pt>
                <c:pt idx="34">
                  <c:v>17810</c:v>
                </c:pt>
                <c:pt idx="35">
                  <c:v>19192</c:v>
                </c:pt>
                <c:pt idx="36">
                  <c:v>19941</c:v>
                </c:pt>
                <c:pt idx="37">
                  <c:v>20849</c:v>
                </c:pt>
                <c:pt idx="38">
                  <c:v>20813</c:v>
                </c:pt>
                <c:pt idx="39">
                  <c:v>20831</c:v>
                </c:pt>
                <c:pt idx="40">
                  <c:v>21256</c:v>
                </c:pt>
                <c:pt idx="41">
                  <c:v>19875</c:v>
                </c:pt>
                <c:pt idx="42">
                  <c:v>19967</c:v>
                </c:pt>
                <c:pt idx="43">
                  <c:v>19762</c:v>
                </c:pt>
                <c:pt idx="44">
                  <c:v>21389</c:v>
                </c:pt>
                <c:pt idx="45">
                  <c:v>19584</c:v>
                </c:pt>
                <c:pt idx="46">
                  <c:v>20739</c:v>
                </c:pt>
                <c:pt idx="47">
                  <c:v>22588</c:v>
                </c:pt>
                <c:pt idx="48">
                  <c:v>24413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4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336324912824572"/>
          <c:y val="0.2495533379956586"/>
          <c:w val="9.9653549381193973E-2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9494666454929963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4195.1499999999996</c:v>
                </c:pt>
                <c:pt idx="2">
                  <c:v>4022.49</c:v>
                </c:pt>
                <c:pt idx="3">
                  <c:v>4111.21</c:v>
                </c:pt>
                <c:pt idx="4">
                  <c:v>5226.07</c:v>
                </c:pt>
                <c:pt idx="5">
                  <c:v>4180.0600000000004</c:v>
                </c:pt>
                <c:pt idx="6">
                  <c:v>3804.3</c:v>
                </c:pt>
                <c:pt idx="7">
                  <c:v>3868.08</c:v>
                </c:pt>
                <c:pt idx="8">
                  <c:v>4948.12</c:v>
                </c:pt>
                <c:pt idx="9">
                  <c:v>3853.52</c:v>
                </c:pt>
                <c:pt idx="10">
                  <c:v>4352.1000000000004</c:v>
                </c:pt>
                <c:pt idx="11">
                  <c:v>3888.24</c:v>
                </c:pt>
                <c:pt idx="12">
                  <c:v>4334.87</c:v>
                </c:pt>
                <c:pt idx="13">
                  <c:v>3061.93</c:v>
                </c:pt>
                <c:pt idx="14">
                  <c:v>3327.85</c:v>
                </c:pt>
                <c:pt idx="15">
                  <c:v>3001.71</c:v>
                </c:pt>
                <c:pt idx="16">
                  <c:v>3662.98</c:v>
                </c:pt>
                <c:pt idx="17">
                  <c:v>2911.16</c:v>
                </c:pt>
                <c:pt idx="18">
                  <c:v>2962.55</c:v>
                </c:pt>
                <c:pt idx="19">
                  <c:v>3601.31</c:v>
                </c:pt>
                <c:pt idx="20">
                  <c:v>3268.72</c:v>
                </c:pt>
                <c:pt idx="21">
                  <c:v>2655.26</c:v>
                </c:pt>
                <c:pt idx="22">
                  <c:v>2604.69</c:v>
                </c:pt>
                <c:pt idx="23">
                  <c:v>2330.46</c:v>
                </c:pt>
                <c:pt idx="24">
                  <c:v>3387.59</c:v>
                </c:pt>
                <c:pt idx="25">
                  <c:v>2725</c:v>
                </c:pt>
                <c:pt idx="26">
                  <c:v>2666.98</c:v>
                </c:pt>
                <c:pt idx="27">
                  <c:v>2781.86</c:v>
                </c:pt>
                <c:pt idx="28">
                  <c:v>3117.11</c:v>
                </c:pt>
                <c:pt idx="29">
                  <c:v>2870.32</c:v>
                </c:pt>
                <c:pt idx="30">
                  <c:v>3110.37</c:v>
                </c:pt>
                <c:pt idx="31">
                  <c:v>2946.03</c:v>
                </c:pt>
                <c:pt idx="32">
                  <c:v>3337.6</c:v>
                </c:pt>
                <c:pt idx="33">
                  <c:v>3250.18</c:v>
                </c:pt>
                <c:pt idx="34">
                  <c:v>3212.17</c:v>
                </c:pt>
                <c:pt idx="35">
                  <c:v>3311.74</c:v>
                </c:pt>
                <c:pt idx="36">
                  <c:v>3681.61</c:v>
                </c:pt>
                <c:pt idx="37">
                  <c:v>3713.53</c:v>
                </c:pt>
                <c:pt idx="38">
                  <c:v>3782.1</c:v>
                </c:pt>
                <c:pt idx="39">
                  <c:v>4504.66</c:v>
                </c:pt>
                <c:pt idx="40">
                  <c:v>4915.6400000000003</c:v>
                </c:pt>
                <c:pt idx="41">
                  <c:v>3638.19</c:v>
                </c:pt>
                <c:pt idx="42">
                  <c:v>4175.09</c:v>
                </c:pt>
                <c:pt idx="43">
                  <c:v>4299.3</c:v>
                </c:pt>
                <c:pt idx="44">
                  <c:v>6627.68</c:v>
                </c:pt>
                <c:pt idx="45">
                  <c:v>3802.4</c:v>
                </c:pt>
                <c:pt idx="46">
                  <c:v>4218.97</c:v>
                </c:pt>
                <c:pt idx="47">
                  <c:v>4358.12</c:v>
                </c:pt>
                <c:pt idx="48">
                  <c:v>6365.18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3463.87</c:v>
                </c:pt>
                <c:pt idx="2">
                  <c:v>3487.78</c:v>
                </c:pt>
                <c:pt idx="3">
                  <c:v>3438.6</c:v>
                </c:pt>
                <c:pt idx="4">
                  <c:v>4427.88</c:v>
                </c:pt>
                <c:pt idx="5">
                  <c:v>3382.9</c:v>
                </c:pt>
                <c:pt idx="6">
                  <c:v>3276.34</c:v>
                </c:pt>
                <c:pt idx="7">
                  <c:v>3162</c:v>
                </c:pt>
                <c:pt idx="8">
                  <c:v>4146.01</c:v>
                </c:pt>
                <c:pt idx="9">
                  <c:v>3287.79</c:v>
                </c:pt>
                <c:pt idx="10">
                  <c:v>3842.43</c:v>
                </c:pt>
                <c:pt idx="11">
                  <c:v>3544.26</c:v>
                </c:pt>
                <c:pt idx="12">
                  <c:v>3893.73</c:v>
                </c:pt>
                <c:pt idx="13">
                  <c:v>2685.89</c:v>
                </c:pt>
                <c:pt idx="14">
                  <c:v>2978.92</c:v>
                </c:pt>
                <c:pt idx="15">
                  <c:v>2701.88</c:v>
                </c:pt>
                <c:pt idx="16">
                  <c:v>3384.92</c:v>
                </c:pt>
                <c:pt idx="17">
                  <c:v>2550.88</c:v>
                </c:pt>
                <c:pt idx="18">
                  <c:v>2589.9</c:v>
                </c:pt>
                <c:pt idx="19">
                  <c:v>3231.68</c:v>
                </c:pt>
                <c:pt idx="20">
                  <c:v>2910.78</c:v>
                </c:pt>
                <c:pt idx="21">
                  <c:v>2203.75</c:v>
                </c:pt>
                <c:pt idx="22">
                  <c:v>2198.2399999999998</c:v>
                </c:pt>
                <c:pt idx="23">
                  <c:v>1992.7</c:v>
                </c:pt>
                <c:pt idx="24">
                  <c:v>2819.48</c:v>
                </c:pt>
                <c:pt idx="25">
                  <c:v>2287.44</c:v>
                </c:pt>
                <c:pt idx="26">
                  <c:v>2246.27</c:v>
                </c:pt>
                <c:pt idx="27">
                  <c:v>2290.9699999999998</c:v>
                </c:pt>
                <c:pt idx="28">
                  <c:v>2667.6</c:v>
                </c:pt>
                <c:pt idx="29">
                  <c:v>2403.7800000000002</c:v>
                </c:pt>
                <c:pt idx="30">
                  <c:v>2506.9</c:v>
                </c:pt>
                <c:pt idx="31">
                  <c:v>2221.86</c:v>
                </c:pt>
                <c:pt idx="32">
                  <c:v>2561.37</c:v>
                </c:pt>
                <c:pt idx="33">
                  <c:v>2611.5700000000002</c:v>
                </c:pt>
                <c:pt idx="34">
                  <c:v>2570.31</c:v>
                </c:pt>
                <c:pt idx="35">
                  <c:v>2638.42</c:v>
                </c:pt>
                <c:pt idx="36">
                  <c:v>2964.26</c:v>
                </c:pt>
                <c:pt idx="37">
                  <c:v>3055.86</c:v>
                </c:pt>
                <c:pt idx="38">
                  <c:v>3080.31</c:v>
                </c:pt>
                <c:pt idx="39">
                  <c:v>3851.92</c:v>
                </c:pt>
                <c:pt idx="40">
                  <c:v>4194.3599999999997</c:v>
                </c:pt>
                <c:pt idx="41">
                  <c:v>2925.57</c:v>
                </c:pt>
                <c:pt idx="42">
                  <c:v>3478.79</c:v>
                </c:pt>
                <c:pt idx="43">
                  <c:v>3671.51</c:v>
                </c:pt>
                <c:pt idx="44">
                  <c:v>5892.41</c:v>
                </c:pt>
                <c:pt idx="45">
                  <c:v>3060.52</c:v>
                </c:pt>
                <c:pt idx="46">
                  <c:v>3444</c:v>
                </c:pt>
                <c:pt idx="47">
                  <c:v>3680.95</c:v>
                </c:pt>
                <c:pt idx="48">
                  <c:v>5540.46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731.28</c:v>
                </c:pt>
                <c:pt idx="2">
                  <c:v>534.71</c:v>
                </c:pt>
                <c:pt idx="3">
                  <c:v>672.61</c:v>
                </c:pt>
                <c:pt idx="4">
                  <c:v>798.19</c:v>
                </c:pt>
                <c:pt idx="5">
                  <c:v>797.15</c:v>
                </c:pt>
                <c:pt idx="6">
                  <c:v>527.96</c:v>
                </c:pt>
                <c:pt idx="7">
                  <c:v>706.09</c:v>
                </c:pt>
                <c:pt idx="8">
                  <c:v>802.12</c:v>
                </c:pt>
                <c:pt idx="9">
                  <c:v>565.73</c:v>
                </c:pt>
                <c:pt idx="10">
                  <c:v>509.67</c:v>
                </c:pt>
                <c:pt idx="11">
                  <c:v>343.97</c:v>
                </c:pt>
                <c:pt idx="12">
                  <c:v>441.15</c:v>
                </c:pt>
                <c:pt idx="13">
                  <c:v>376.03</c:v>
                </c:pt>
                <c:pt idx="14">
                  <c:v>348.92</c:v>
                </c:pt>
                <c:pt idx="15">
                  <c:v>299.83</c:v>
                </c:pt>
                <c:pt idx="16">
                  <c:v>278.06</c:v>
                </c:pt>
                <c:pt idx="17">
                  <c:v>360.28</c:v>
                </c:pt>
                <c:pt idx="18">
                  <c:v>372.64</c:v>
                </c:pt>
                <c:pt idx="19">
                  <c:v>369.62</c:v>
                </c:pt>
                <c:pt idx="20">
                  <c:v>357.94</c:v>
                </c:pt>
                <c:pt idx="21">
                  <c:v>451.51</c:v>
                </c:pt>
                <c:pt idx="22">
                  <c:v>406.45</c:v>
                </c:pt>
                <c:pt idx="23">
                  <c:v>337.76</c:v>
                </c:pt>
                <c:pt idx="24">
                  <c:v>568.11</c:v>
                </c:pt>
                <c:pt idx="25">
                  <c:v>437.56</c:v>
                </c:pt>
                <c:pt idx="26">
                  <c:v>420.71</c:v>
                </c:pt>
                <c:pt idx="27">
                  <c:v>490.89</c:v>
                </c:pt>
                <c:pt idx="28">
                  <c:v>449.51</c:v>
                </c:pt>
                <c:pt idx="29">
                  <c:v>466.54</c:v>
                </c:pt>
                <c:pt idx="30">
                  <c:v>603.47</c:v>
                </c:pt>
                <c:pt idx="31">
                  <c:v>724.17</c:v>
                </c:pt>
                <c:pt idx="32">
                  <c:v>776.23</c:v>
                </c:pt>
                <c:pt idx="33">
                  <c:v>638.61</c:v>
                </c:pt>
                <c:pt idx="34">
                  <c:v>641.87</c:v>
                </c:pt>
                <c:pt idx="35">
                  <c:v>673.32</c:v>
                </c:pt>
                <c:pt idx="36">
                  <c:v>717.35</c:v>
                </c:pt>
                <c:pt idx="37">
                  <c:v>657.67</c:v>
                </c:pt>
                <c:pt idx="38">
                  <c:v>701.8</c:v>
                </c:pt>
                <c:pt idx="39">
                  <c:v>652.74</c:v>
                </c:pt>
                <c:pt idx="40">
                  <c:v>721.28</c:v>
                </c:pt>
                <c:pt idx="41">
                  <c:v>712.62</c:v>
                </c:pt>
                <c:pt idx="42">
                  <c:v>696.31</c:v>
                </c:pt>
                <c:pt idx="43">
                  <c:v>627.79</c:v>
                </c:pt>
                <c:pt idx="44">
                  <c:v>735.27</c:v>
                </c:pt>
                <c:pt idx="45">
                  <c:v>741.88</c:v>
                </c:pt>
                <c:pt idx="46">
                  <c:v>774.97</c:v>
                </c:pt>
                <c:pt idx="47">
                  <c:v>677.17</c:v>
                </c:pt>
                <c:pt idx="48">
                  <c:v>824.72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488103186352773"/>
          <c:y val="0.19757124334097242"/>
          <c:w val="0.11511896813647227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76583430310998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Sheet1!$A$2:$A$50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644.79999999999995</c:v>
                </c:pt>
                <c:pt idx="1">
                  <c:v>800.2</c:v>
                </c:pt>
                <c:pt idx="2">
                  <c:v>593.29999999999995</c:v>
                </c:pt>
                <c:pt idx="3">
                  <c:v>749.4</c:v>
                </c:pt>
                <c:pt idx="4">
                  <c:v>747.3</c:v>
                </c:pt>
                <c:pt idx="5">
                  <c:v>804.8</c:v>
                </c:pt>
                <c:pt idx="6">
                  <c:v>736</c:v>
                </c:pt>
                <c:pt idx="7">
                  <c:v>850.4</c:v>
                </c:pt>
                <c:pt idx="8">
                  <c:v>910.1</c:v>
                </c:pt>
                <c:pt idx="9">
                  <c:v>630.9</c:v>
                </c:pt>
                <c:pt idx="10">
                  <c:v>654.6</c:v>
                </c:pt>
                <c:pt idx="11">
                  <c:v>538.6</c:v>
                </c:pt>
                <c:pt idx="12">
                  <c:v>605.4</c:v>
                </c:pt>
                <c:pt idx="13">
                  <c:v>592.4</c:v>
                </c:pt>
                <c:pt idx="14">
                  <c:v>491.5</c:v>
                </c:pt>
                <c:pt idx="15">
                  <c:v>422.4</c:v>
                </c:pt>
                <c:pt idx="16">
                  <c:v>403.8</c:v>
                </c:pt>
                <c:pt idx="17">
                  <c:v>491.4</c:v>
                </c:pt>
                <c:pt idx="18">
                  <c:v>532</c:v>
                </c:pt>
                <c:pt idx="19">
                  <c:v>585.6</c:v>
                </c:pt>
                <c:pt idx="20">
                  <c:v>565.79999999999995</c:v>
                </c:pt>
                <c:pt idx="21">
                  <c:v>753.4</c:v>
                </c:pt>
                <c:pt idx="22">
                  <c:v>656</c:v>
                </c:pt>
                <c:pt idx="23">
                  <c:v>575.79999999999995</c:v>
                </c:pt>
                <c:pt idx="24">
                  <c:v>842.8</c:v>
                </c:pt>
                <c:pt idx="25">
                  <c:v>735.8</c:v>
                </c:pt>
                <c:pt idx="26">
                  <c:v>732.8</c:v>
                </c:pt>
                <c:pt idx="27">
                  <c:v>850.1</c:v>
                </c:pt>
                <c:pt idx="28">
                  <c:v>719</c:v>
                </c:pt>
                <c:pt idx="29">
                  <c:v>728.8</c:v>
                </c:pt>
                <c:pt idx="30">
                  <c:v>920.8</c:v>
                </c:pt>
                <c:pt idx="31">
                  <c:v>1001.1</c:v>
                </c:pt>
                <c:pt idx="32">
                  <c:v>1060.5999999999999</c:v>
                </c:pt>
                <c:pt idx="33">
                  <c:v>900.9</c:v>
                </c:pt>
                <c:pt idx="34">
                  <c:v>905.6</c:v>
                </c:pt>
                <c:pt idx="35">
                  <c:v>933.6</c:v>
                </c:pt>
                <c:pt idx="36">
                  <c:v>1014.5</c:v>
                </c:pt>
                <c:pt idx="37">
                  <c:v>984.2</c:v>
                </c:pt>
                <c:pt idx="38">
                  <c:v>989.5</c:v>
                </c:pt>
                <c:pt idx="39">
                  <c:v>953.2</c:v>
                </c:pt>
                <c:pt idx="40">
                  <c:v>999.6</c:v>
                </c:pt>
                <c:pt idx="41">
                  <c:v>1008.8</c:v>
                </c:pt>
                <c:pt idx="42">
                  <c:v>1013.6</c:v>
                </c:pt>
                <c:pt idx="43">
                  <c:v>931.4</c:v>
                </c:pt>
                <c:pt idx="44">
                  <c:v>927.9</c:v>
                </c:pt>
                <c:pt idx="45">
                  <c:v>1102.8</c:v>
                </c:pt>
                <c:pt idx="46">
                  <c:v>1198.4000000000001</c:v>
                </c:pt>
                <c:pt idx="47">
                  <c:v>1169.3</c:v>
                </c:pt>
                <c:pt idx="48">
                  <c:v>1350.1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0">
                  <c:v>4643.3</c:v>
                </c:pt>
                <c:pt idx="1">
                  <c:v>4115.8</c:v>
                </c:pt>
                <c:pt idx="2">
                  <c:v>4166.3999999999996</c:v>
                </c:pt>
                <c:pt idx="3">
                  <c:v>4110.6000000000004</c:v>
                </c:pt>
                <c:pt idx="4">
                  <c:v>5086.1000000000004</c:v>
                </c:pt>
                <c:pt idx="5">
                  <c:v>3927.5</c:v>
                </c:pt>
                <c:pt idx="6">
                  <c:v>3722.4</c:v>
                </c:pt>
                <c:pt idx="7">
                  <c:v>3761.5</c:v>
                </c:pt>
                <c:pt idx="8">
                  <c:v>4586.1000000000004</c:v>
                </c:pt>
                <c:pt idx="9">
                  <c:v>3753.2</c:v>
                </c:pt>
                <c:pt idx="10">
                  <c:v>4385.3</c:v>
                </c:pt>
                <c:pt idx="11">
                  <c:v>4103.7</c:v>
                </c:pt>
                <c:pt idx="12">
                  <c:v>4407.3999999999996</c:v>
                </c:pt>
                <c:pt idx="13">
                  <c:v>3153.5</c:v>
                </c:pt>
                <c:pt idx="14">
                  <c:v>3520.9</c:v>
                </c:pt>
                <c:pt idx="15">
                  <c:v>3193.4</c:v>
                </c:pt>
                <c:pt idx="16">
                  <c:v>3750.4</c:v>
                </c:pt>
                <c:pt idx="17">
                  <c:v>2968.8</c:v>
                </c:pt>
                <c:pt idx="18">
                  <c:v>3001.5</c:v>
                </c:pt>
                <c:pt idx="19">
                  <c:v>3568.1</c:v>
                </c:pt>
                <c:pt idx="20">
                  <c:v>3557.8</c:v>
                </c:pt>
                <c:pt idx="21">
                  <c:v>2930.9</c:v>
                </c:pt>
                <c:pt idx="22">
                  <c:v>3044.3</c:v>
                </c:pt>
                <c:pt idx="23">
                  <c:v>2894.2</c:v>
                </c:pt>
                <c:pt idx="24">
                  <c:v>3660.9</c:v>
                </c:pt>
                <c:pt idx="25">
                  <c:v>3213.2</c:v>
                </c:pt>
                <c:pt idx="26">
                  <c:v>3263</c:v>
                </c:pt>
                <c:pt idx="27">
                  <c:v>3302.8</c:v>
                </c:pt>
                <c:pt idx="28">
                  <c:v>3586.5</c:v>
                </c:pt>
                <c:pt idx="29">
                  <c:v>3396.4</c:v>
                </c:pt>
                <c:pt idx="30">
                  <c:v>3534.3</c:v>
                </c:pt>
                <c:pt idx="31">
                  <c:v>3187.6</c:v>
                </c:pt>
                <c:pt idx="32">
                  <c:v>3451.6</c:v>
                </c:pt>
                <c:pt idx="33">
                  <c:v>3453.6</c:v>
                </c:pt>
                <c:pt idx="34">
                  <c:v>3442.9</c:v>
                </c:pt>
                <c:pt idx="35">
                  <c:v>3573.1</c:v>
                </c:pt>
                <c:pt idx="36">
                  <c:v>3775.3</c:v>
                </c:pt>
                <c:pt idx="37">
                  <c:v>3880.3</c:v>
                </c:pt>
                <c:pt idx="38">
                  <c:v>3968.7</c:v>
                </c:pt>
                <c:pt idx="39">
                  <c:v>4793</c:v>
                </c:pt>
                <c:pt idx="40">
                  <c:v>5086.3999999999996</c:v>
                </c:pt>
                <c:pt idx="41">
                  <c:v>3876.3</c:v>
                </c:pt>
                <c:pt idx="42">
                  <c:v>4472.1000000000004</c:v>
                </c:pt>
                <c:pt idx="43">
                  <c:v>4600</c:v>
                </c:pt>
                <c:pt idx="44">
                  <c:v>6675.1</c:v>
                </c:pt>
                <c:pt idx="45">
                  <c:v>4166.6000000000004</c:v>
                </c:pt>
                <c:pt idx="46">
                  <c:v>4447.8</c:v>
                </c:pt>
                <c:pt idx="47">
                  <c:v>4803.2</c:v>
                </c:pt>
                <c:pt idx="48">
                  <c:v>6569.7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85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73525344519077"/>
          <c:y val="0.24955328352311532"/>
          <c:w val="9.7810157498308681E-2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0.09676</cdr:x>
      <cdr:y>0.04865</cdr:y>
    </cdr:from>
    <cdr:to>
      <cdr:x>0.37072</cdr:x>
      <cdr:y>0.16368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5D8FBFED-3E3A-45A2-A501-032A00DDD4C1}"/>
            </a:ext>
          </a:extLst>
        </cdr:cNvPr>
        <cdr:cNvSpPr txBox="1"/>
      </cdr:nvSpPr>
      <cdr:spPr>
        <a:xfrm xmlns:a="http://schemas.openxmlformats.org/drawingml/2006/main">
          <a:off x="811932" y="167414"/>
          <a:ext cx="2298948" cy="39586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36000" tIns="36000" rIns="36000" bIns="36000" rtlCol="0">
          <a:spAutoFit/>
        </a:bodyPr>
        <a:lstStyle xmlns:a="http://schemas.openxmlformats.org/drawingml/2006/main">
          <a:defPPr>
            <a:defRPr lang="fi-FI"/>
          </a:defPPr>
          <a:lvl1pPr marL="0" algn="l" defTabSz="679871" rtl="0" eaLnBrk="1" latinLnBrk="0" hangingPunct="1">
            <a:defRPr sz="134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339932" algn="l" defTabSz="679871" rtl="0" eaLnBrk="1" latinLnBrk="0" hangingPunct="1">
            <a:defRPr sz="134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679871" algn="l" defTabSz="679871" rtl="0" eaLnBrk="1" latinLnBrk="0" hangingPunct="1">
            <a:defRPr sz="134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019807" algn="l" defTabSz="679871" rtl="0" eaLnBrk="1" latinLnBrk="0" hangingPunct="1">
            <a:defRPr sz="134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359744" algn="l" defTabSz="679871" rtl="0" eaLnBrk="1" latinLnBrk="0" hangingPunct="1">
            <a:defRPr sz="134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1699681" algn="l" defTabSz="679871" rtl="0" eaLnBrk="1" latinLnBrk="0" hangingPunct="1">
            <a:defRPr sz="134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039614" algn="l" defTabSz="679871" rtl="0" eaLnBrk="1" latinLnBrk="0" hangingPunct="1">
            <a:defRPr sz="134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2379548" algn="l" defTabSz="679871" rtl="0" eaLnBrk="1" latinLnBrk="0" hangingPunct="1">
            <a:defRPr sz="134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2719486" algn="l" defTabSz="679871" rtl="0" eaLnBrk="1" latinLnBrk="0" hangingPunct="1">
            <a:defRPr sz="134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050" spc="-40" dirty="0" err="1">
              <a:solidFill>
                <a:schemeClr val="tx2"/>
              </a:solidFill>
            </a:rPr>
            <a:t>Investment</a:t>
          </a:r>
          <a:r>
            <a:rPr lang="fi-FI" sz="1050" spc="-40" dirty="0">
              <a:solidFill>
                <a:schemeClr val="tx2"/>
              </a:solidFill>
            </a:rPr>
            <a:t> </a:t>
          </a:r>
          <a:r>
            <a:rPr lang="fi-FI" sz="1050" spc="-40" dirty="0" err="1">
              <a:solidFill>
                <a:schemeClr val="tx2"/>
              </a:solidFill>
            </a:rPr>
            <a:t>rate</a:t>
          </a:r>
          <a:r>
            <a:rPr lang="fi-FI" sz="1050" spc="-40" dirty="0">
              <a:solidFill>
                <a:schemeClr val="tx2"/>
              </a:solidFill>
            </a:rPr>
            <a:t> (</a:t>
          </a:r>
          <a:r>
            <a:rPr lang="fi-FI" sz="1050" spc="-40" dirty="0" err="1">
              <a:solidFill>
                <a:schemeClr val="tx2"/>
              </a:solidFill>
            </a:rPr>
            <a:t>investments</a:t>
          </a:r>
          <a:r>
            <a:rPr lang="fi-FI" sz="1050" spc="-40" dirty="0">
              <a:solidFill>
                <a:schemeClr val="tx2"/>
              </a:solidFill>
            </a:rPr>
            <a:t> / </a:t>
          </a:r>
        </a:p>
        <a:p xmlns:a="http://schemas.openxmlformats.org/drawingml/2006/main">
          <a:r>
            <a:rPr lang="fi-FI" sz="1050" spc="-40" dirty="0" err="1">
              <a:solidFill>
                <a:schemeClr val="tx2"/>
              </a:solidFill>
            </a:rPr>
            <a:t>value</a:t>
          </a:r>
          <a:r>
            <a:rPr lang="fi-FI" sz="1050" spc="-40" dirty="0">
              <a:solidFill>
                <a:schemeClr val="tx2"/>
              </a:solidFill>
            </a:rPr>
            <a:t> </a:t>
          </a:r>
          <a:r>
            <a:rPr lang="fi-FI" sz="1050" spc="-40" dirty="0" err="1">
              <a:solidFill>
                <a:schemeClr val="tx2"/>
              </a:solidFill>
            </a:rPr>
            <a:t>added</a:t>
          </a:r>
          <a:r>
            <a:rPr lang="fi-FI" sz="1050" spc="-40" dirty="0">
              <a:solidFill>
                <a:schemeClr val="tx2"/>
              </a:solidFill>
            </a:rPr>
            <a:t>), 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8575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2238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1012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699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3EE13422-D01B-417D-915E-05C22B3CB4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Eurozone recovery slowed at turn of year, underlying service sector difficulties</a:t>
            </a:r>
            <a:endParaRPr lang="en-GB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E82896A-E6AB-4DAA-82FD-2EC6F0EB3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E3A8FC-7FF4-4747-9A4D-5CA3E4F2C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F0C33F1-5462-4323-BEA5-4BD869E20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8E57BBA4-8ECC-4932-AF4C-EF638882B9A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err="1"/>
              <a:t>Source</a:t>
            </a:r>
            <a:r>
              <a:rPr lang="fi-FI"/>
              <a:t>: Markit, </a:t>
            </a:r>
            <a:r>
              <a:rPr lang="fi-FI" err="1"/>
              <a:t>Macrobond</a:t>
            </a:r>
            <a:endParaRPr lang="fi-FI"/>
          </a:p>
        </p:txBody>
      </p:sp>
      <p:graphicFrame>
        <p:nvGraphicFramePr>
          <p:cNvPr id="8" name="Sisällön paikkamerkki 20">
            <a:extLst>
              <a:ext uri="{FF2B5EF4-FFF2-40B4-BE49-F238E27FC236}">
                <a16:creationId xmlns:a16="http://schemas.microsoft.com/office/drawing/2014/main" id="{D63EB464-7073-4A75-9589-BDA2C3551F39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78897100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8" name="Sisällön paikkamerkki 20">
                        <a:extLst>
                          <a:ext uri="{FF2B5EF4-FFF2-40B4-BE49-F238E27FC236}">
                            <a16:creationId xmlns:a16="http://schemas.microsoft.com/office/drawing/2014/main" id="{D63EB464-7073-4A75-9589-BDA2C3551F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76588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E4E736B8-129F-455B-8C94-E347B179B0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The investment rate of enterprises in Finland is lower than in key competitor countries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7EFFA016-44FC-4629-ADDE-33315420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A2CFFB4-62C9-4B35-94A1-91FFD593C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18B66D9-28E7-4BBB-93E9-13654659A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4EF88838-5B78-4268-BEB4-9CF39F640F4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Macrobond</a:t>
            </a:r>
            <a:r>
              <a:rPr lang="fi-FI" dirty="0"/>
              <a:t>, Eurostat</a:t>
            </a:r>
          </a:p>
        </p:txBody>
      </p:sp>
      <p:graphicFrame>
        <p:nvGraphicFramePr>
          <p:cNvPr id="10" name="Sisällön paikkamerkki 11">
            <a:extLst>
              <a:ext uri="{FF2B5EF4-FFF2-40B4-BE49-F238E27FC236}">
                <a16:creationId xmlns:a16="http://schemas.microsoft.com/office/drawing/2014/main" id="{2BA4F566-2360-45BA-922F-BCDDCCC89A64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364752256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0" name="Sisällön paikkamerkki 11">
                        <a:extLst>
                          <a:ext uri="{FF2B5EF4-FFF2-40B4-BE49-F238E27FC236}">
                            <a16:creationId xmlns:a16="http://schemas.microsoft.com/office/drawing/2014/main" id="{2BA4F566-2360-45BA-922F-BCDDCCC89A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704351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Tender requests* received by the technology industry companies in Finland </a:t>
            </a:r>
            <a:endParaRPr lang="en-US" sz="1600" b="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125378" cy="165163"/>
          </a:xfrm>
        </p:spPr>
        <p:txBody>
          <a:bodyPr/>
          <a:lstStyle/>
          <a:p>
            <a:r>
              <a:rPr lang="en-US" dirty="0"/>
              <a:t>Source</a:t>
            </a:r>
            <a:r>
              <a:rPr lang="fi-FI" dirty="0"/>
              <a:t>: </a:t>
            </a:r>
            <a:r>
              <a:rPr lang="en-ZW" dirty="0"/>
              <a:t>The</a:t>
            </a:r>
            <a:r>
              <a:rPr lang="fi-FI" dirty="0"/>
              <a:t> Federation of </a:t>
            </a:r>
            <a:r>
              <a:rPr lang="en-US" dirty="0"/>
              <a:t>Finnish</a:t>
            </a:r>
            <a:r>
              <a:rPr lang="fi-FI" dirty="0"/>
              <a:t> Technology </a:t>
            </a:r>
            <a:r>
              <a:rPr lang="en-US" dirty="0"/>
              <a:t>Industries</a:t>
            </a:r>
            <a:r>
              <a:rPr lang="fi-FI" dirty="0"/>
              <a:t>’ </a:t>
            </a:r>
            <a:r>
              <a:rPr lang="en-US" dirty="0"/>
              <a:t>order</a:t>
            </a:r>
            <a:r>
              <a:rPr lang="fi-FI" dirty="0"/>
              <a:t> </a:t>
            </a:r>
            <a:r>
              <a:rPr lang="en-US" dirty="0"/>
              <a:t>book</a:t>
            </a:r>
            <a:r>
              <a:rPr lang="fi-FI" dirty="0"/>
              <a:t> </a:t>
            </a:r>
            <a:r>
              <a:rPr lang="en-US" dirty="0"/>
              <a:t>survey’s</a:t>
            </a:r>
            <a:r>
              <a:rPr lang="fi-FI" dirty="0"/>
              <a:t> </a:t>
            </a:r>
            <a:r>
              <a:rPr lang="en-US" dirty="0"/>
              <a:t>respondent</a:t>
            </a:r>
            <a:r>
              <a:rPr lang="fi-FI" dirty="0"/>
              <a:t> </a:t>
            </a:r>
            <a:r>
              <a:rPr lang="en-US" dirty="0"/>
              <a:t>companies</a:t>
            </a:r>
          </a:p>
          <a:p>
            <a:r>
              <a:rPr lang="en-US" dirty="0"/>
              <a:t>The last questionnaire in January 2021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6" name="Suorakulmio 5"/>
          <p:cNvSpPr/>
          <p:nvPr/>
        </p:nvSpPr>
        <p:spPr>
          <a:xfrm>
            <a:off x="740381" y="4313710"/>
            <a:ext cx="7914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*) ”</a:t>
            </a:r>
            <a:r>
              <a:rPr lang="en-US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Have you experienced a notable increase or decrease in the number of requests for tenders in recent weeks in comparison to the situation three months ago”. Balance figure = the share of companies receiving more requests - the share of companies receiving less requests.</a:t>
            </a:r>
            <a:r>
              <a:rPr lang="en-US" sz="800" dirty="0"/>
              <a:t> Positive balance figure indicates that demand has improved when compared to a situation three months ago.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419EEE68-0A65-4E21-88C1-2B07E3801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D3E7781-0A1B-4818-AF9D-A222A69FC0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2/8/2022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5" name="Sisällön paikkamerkki 7">
            <a:extLst>
              <a:ext uri="{FF2B5EF4-FFF2-40B4-BE49-F238E27FC236}">
                <a16:creationId xmlns:a16="http://schemas.microsoft.com/office/drawing/2014/main" id="{01C2C87B-E9EF-4392-9BEF-6121CC33ABC1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113752427"/>
              </p:ext>
            </p:extLst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Taulukko 11">
            <a:extLst>
              <a:ext uri="{FF2B5EF4-FFF2-40B4-BE49-F238E27FC236}">
                <a16:creationId xmlns:a16="http://schemas.microsoft.com/office/drawing/2014/main" id="{7C360115-0B3B-4B65-ACF2-C2CD464679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818990"/>
              </p:ext>
            </p:extLst>
          </p:nvPr>
        </p:nvGraphicFramePr>
        <p:xfrm>
          <a:off x="783985" y="2417015"/>
          <a:ext cx="782046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2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2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2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24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24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24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08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086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60086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60086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60086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600862">
                  <a:extLst>
                    <a:ext uri="{9D8B030D-6E8A-4147-A177-3AD203B41FA5}">
                      <a16:colId xmlns:a16="http://schemas.microsoft.com/office/drawing/2014/main" val="2399588257"/>
                    </a:ext>
                  </a:extLst>
                </a:gridCol>
                <a:gridCol w="600862">
                  <a:extLst>
                    <a:ext uri="{9D8B030D-6E8A-4147-A177-3AD203B41FA5}">
                      <a16:colId xmlns:a16="http://schemas.microsoft.com/office/drawing/2014/main" val="120743696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083354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DD90FC4D-C1AB-48F7-A136-1C97BCF78B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1031" y="248687"/>
            <a:ext cx="7992000" cy="648000"/>
          </a:xfrm>
        </p:spPr>
        <p:txBody>
          <a:bodyPr/>
          <a:lstStyle/>
          <a:p>
            <a:r>
              <a:rPr lang="en-US" dirty="0"/>
              <a:t>The number of employees in the technology industry in Finland still growing</a:t>
            </a:r>
            <a:endParaRPr lang="en-GB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B67DD57-20AF-47AB-B3B3-FA56A871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520BF2-BAE5-4950-8DB9-3A28B306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4638C75-80F6-4F78-870A-93CDEBFE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BC1CBC1-26A9-489E-ABF3-F26DF3E6A88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3756271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en-US" dirty="0"/>
              <a:t>The Federation of Finnish Technology Industries’ </a:t>
            </a:r>
            <a:r>
              <a:rPr lang="en-US" dirty="0" err="1"/>
              <a:t>labour</a:t>
            </a:r>
            <a:r>
              <a:rPr lang="en-US" dirty="0"/>
              <a:t> force survey</a:t>
            </a:r>
            <a:endParaRPr lang="fi-FI" dirty="0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A020B971-AEF1-401C-AF98-4F76428027CF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830738354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4025929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013657" cy="648000"/>
          </a:xfrm>
        </p:spPr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827166" cy="292448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2021.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751679455"/>
              </p:ext>
            </p:extLst>
          </p:nvPr>
        </p:nvGraphicFramePr>
        <p:xfrm>
          <a:off x="107505" y="1016526"/>
          <a:ext cx="8762462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67711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483588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IV,2021 / IV,2020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IV,2021 / III,2021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  <a:p>
            <a:pPr defTabSz="812394"/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2FA1392E-3FEE-4F66-A058-47BEB099F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1F03FB-65BA-4E28-8C09-DD30C8DB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2/8/2022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2C16CA23-8E85-4870-91D2-1B81867B5F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206016"/>
              </p:ext>
            </p:extLst>
          </p:nvPr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412811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* in Finland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2021.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32350970"/>
              </p:ext>
            </p:extLst>
          </p:nvPr>
        </p:nvGraphicFramePr>
        <p:xfrm>
          <a:off x="179512" y="1016527"/>
          <a:ext cx="869045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endParaRPr lang="fi-FI" sz="1050" dirty="0">
              <a:solidFill>
                <a:schemeClr val="tx2"/>
              </a:solidFill>
              <a:latin typeface="+mj-lt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583231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31.12.2021 / 31.12.2020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31.12.2021 / 30.9.2021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348318" y="3954148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012160" y="115358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FBDCE61F-2F2A-4775-953D-6021809BC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099B7958-22D2-4A28-B3E7-A9CDA5A671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2/8/2022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A4CAC9A5-3408-4B86-9EE4-87442468B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174682"/>
              </p:ext>
            </p:extLst>
          </p:nvPr>
        </p:nvGraphicFramePr>
        <p:xfrm>
          <a:off x="827584" y="3625592"/>
          <a:ext cx="6840756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0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7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7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07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07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859502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43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15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96695848"/>
              </p:ext>
            </p:extLst>
          </p:nvPr>
        </p:nvGraphicFramePr>
        <p:xfrm>
          <a:off x="107504" y="1016526"/>
          <a:ext cx="878449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31052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294550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IV,2021 / IV,2020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IV,2021 / III,2021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7470ED60-F841-4D1F-8D69-43DBD20056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272777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2021.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FE4BA5F5-BBDA-42B7-B723-97920452F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1B8CE5A2-6E9A-4024-B92E-5831CA242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2/8/2022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C3E82D1A-5F1A-40DE-8D7F-8C220DC3CAFB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47101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16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822288104"/>
              </p:ext>
            </p:extLst>
          </p:nvPr>
        </p:nvGraphicFramePr>
        <p:xfrm>
          <a:off x="179512" y="1081327"/>
          <a:ext cx="8856984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16950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31.12.2021 / 31.12.2020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31.12.2021 / 30.9.2021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940152" y="139576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23F05F4A-199D-4EF4-A2F8-573CC571D2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829606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2021.</a:t>
            </a:r>
          </a:p>
          <a:p>
            <a:r>
              <a:rPr lang="fi-FI" dirty="0"/>
              <a:t>		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7729EC-C717-48B6-9C3A-A4A23B99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13AD7C9E-5F00-4FF2-8C0D-24271C940C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2/8/2022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F3CB2BBB-B2B4-4FFE-B84D-CA43683496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562581"/>
              </p:ext>
            </p:extLst>
          </p:nvPr>
        </p:nvGraphicFramePr>
        <p:xfrm>
          <a:off x="827584" y="3625592"/>
          <a:ext cx="691276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6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8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8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17478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17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185315009"/>
              </p:ext>
            </p:extLst>
          </p:nvPr>
        </p:nvGraphicFramePr>
        <p:xfrm>
          <a:off x="146050" y="1058780"/>
          <a:ext cx="8674421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934061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IV,2021 / IV,2020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IV,2021 / III,2021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82B029D-354B-4A5F-9DCF-121ABF342CB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73622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2021.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1660C1B4-1490-49C7-9940-1EA1A7A2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87FB7CFE-E3D7-4687-B205-B9C6FAEF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2/8/2022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1A260AE8-0FE6-4484-8908-EA06B7152587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793224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18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66021340"/>
              </p:ext>
            </p:extLst>
          </p:nvPr>
        </p:nvGraphicFramePr>
        <p:xfrm>
          <a:off x="179512" y="1081327"/>
          <a:ext cx="8690455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87887" y="1191591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833664"/>
              </p:ext>
            </p:extLst>
          </p:nvPr>
        </p:nvGraphicFramePr>
        <p:xfrm>
          <a:off x="3405582" y="3923754"/>
          <a:ext cx="3900255" cy="772021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31.12.2021 / 31.12.2020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31.12.2021 / 30.9.2021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33822" y="1219203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B2A103DC-790C-44DC-A642-6A65DF40D92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1" y="4727574"/>
            <a:ext cx="4971155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2021.</a:t>
            </a:r>
          </a:p>
          <a:p>
            <a:endParaRPr lang="fi-FI" dirty="0"/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389267A1-E18E-43C7-A33A-ADE5E04E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F26D122-01DE-4AB3-9E40-F038F03B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2/8/2022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CC60361F-1F9D-4FCE-A99A-8CDDE40F03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0878"/>
              </p:ext>
            </p:extLst>
          </p:nvPr>
        </p:nvGraphicFramePr>
        <p:xfrm>
          <a:off x="827584" y="3625592"/>
          <a:ext cx="684076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0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07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07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687898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Turnover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turnover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en-US" dirty="0"/>
              <a:t>Shares of turnover 2020: iron and steel products, non-ferrous metals and castings 89 %, mining of metal ores 11 %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5E06C8B6-9E72-4361-9594-D578FDD5BF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2/8/2022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95B98D25-C831-41D1-91A4-2DE718A69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7A864BE1-DE3F-45F4-BB78-C1EAB6A2F771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227119961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7A864BE1-DE3F-45F4-BB78-C1EAB6A2F7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324440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en-US" dirty="0"/>
              <a:t>The good situation of the manufacturing industry continues despite the omicron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8.2.2022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err="1"/>
              <a:t>Source</a:t>
            </a:r>
            <a:r>
              <a:rPr lang="fi-FI"/>
              <a:t>: Markit, </a:t>
            </a:r>
            <a:r>
              <a:rPr lang="fi-FI" err="1"/>
              <a:t>Macrobond</a:t>
            </a:r>
            <a:endParaRPr lang="fi-FI"/>
          </a:p>
        </p:txBody>
      </p:sp>
      <p:graphicFrame>
        <p:nvGraphicFramePr>
          <p:cNvPr id="21" name="Sisällön paikkamerkki 20">
            <a:extLst>
              <a:ext uri="{FF2B5EF4-FFF2-40B4-BE49-F238E27FC236}">
                <a16:creationId xmlns:a16="http://schemas.microsoft.com/office/drawing/2014/main" id="{C36236B9-A7A2-4CEC-91F2-B85001D7E06D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921743539"/>
              </p:ext>
            </p:extLst>
          </p:nvPr>
        </p:nvGraphicFramePr>
        <p:xfrm>
          <a:off x="384175" y="1143000"/>
          <a:ext cx="8334375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21" name="Sisällön paikkamerkki 20">
                        <a:extLst>
                          <a:ext uri="{FF2B5EF4-FFF2-40B4-BE49-F238E27FC236}">
                            <a16:creationId xmlns:a16="http://schemas.microsoft.com/office/drawing/2014/main" id="{C36236B9-A7A2-4CEC-91F2-B85001D7E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4175" y="1143000"/>
                        <a:ext cx="8334375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2183405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Production volume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20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volume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en-US" dirty="0"/>
              <a:t>Shares of turnover 2020: iron and steel products, non-ferrous metals and castings 89 %, mining of metal ores 11 %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14B792B5-A582-4E1B-B4D7-9DD4B6204F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2/8/2022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8B1FC13A-19C8-406E-B6A4-2F35E831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C0294D50-25F0-4810-B95E-FC41331307D0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234249089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C0294D50-25F0-4810-B95E-FC41331307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8939355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consulting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75919134"/>
              </p:ext>
            </p:extLst>
          </p:nvPr>
        </p:nvGraphicFramePr>
        <p:xfrm>
          <a:off x="179513" y="1016526"/>
          <a:ext cx="8784976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616671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IV,2021 / IV,2020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IV,2021 / III,2021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kstin paikkamerkki 6">
            <a:extLst>
              <a:ext uri="{FF2B5EF4-FFF2-40B4-BE49-F238E27FC236}">
                <a16:creationId xmlns:a16="http://schemas.microsoft.com/office/drawing/2014/main" id="{B1D6AD6E-1E76-40F0-A297-8C5A72E179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2021.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4B52DA23-C18C-4C36-BDB5-D22BB5CB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A1EDC32D-DDCD-40A4-902D-623A17EB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2/8/2022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45C7EB43-1807-413E-BB71-6D27C5A92D4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82403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consulting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22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389046740"/>
              </p:ext>
            </p:extLst>
          </p:nvPr>
        </p:nvGraphicFramePr>
        <p:xfrm>
          <a:off x="323528" y="1016527"/>
          <a:ext cx="8546439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471695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31.12.2021 / 31.12.2020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31.12.2021 / 30.9.2021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86428" y="111600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43D531D8-AF4F-4619-94DF-84C29772EEC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1" y="4727574"/>
            <a:ext cx="4971155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2021.</a:t>
            </a:r>
          </a:p>
          <a:p>
            <a:endParaRPr lang="fi-FI" dirty="0"/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59505606-5EF4-4344-BAC8-935C8B8A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CB5F82-1767-4776-AE63-EC949C2E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2/8/2022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A7886FEE-1D64-4857-9589-CC83C6387B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374679"/>
              </p:ext>
            </p:extLst>
          </p:nvPr>
        </p:nvGraphicFramePr>
        <p:xfrm>
          <a:off x="827584" y="3625592"/>
          <a:ext cx="684076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0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07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07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407423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23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37502600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279133"/>
              </p:ext>
            </p:extLst>
          </p:nvPr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IV,2021 / IV,2020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IV,2021 / III,2021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47864" y="4445158"/>
            <a:ext cx="340707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B5F8D72-9B1E-414E-B7CA-2B36A359560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73622" cy="369332"/>
          </a:xfrm>
        </p:spPr>
        <p:txBody>
          <a:bodyPr/>
          <a:lstStyle/>
          <a:p>
            <a:r>
              <a:rPr lang="en-US" dirty="0"/>
              <a:t>Source: The Federation of Finnish Technology Industries’ order book survey’s respondent companies, latest observation </a:t>
            </a:r>
            <a:r>
              <a:rPr lang="fi-FI" dirty="0"/>
              <a:t>October-</a:t>
            </a:r>
            <a:r>
              <a:rPr lang="fi-FI" dirty="0" err="1"/>
              <a:t>December</a:t>
            </a:r>
            <a:r>
              <a:rPr lang="fi-FI" dirty="0"/>
              <a:t> 2021</a:t>
            </a:r>
            <a:r>
              <a:rPr lang="en-US" dirty="0"/>
              <a:t>.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EC57FA40-0F28-419E-B493-8039C952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6CFE43A0-F8F0-4648-A318-BE75AAC387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2/8/2022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3EFB041D-8D11-4FCF-ADE6-E4B9B3C0890B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773486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Technology*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24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15460109"/>
              </p:ext>
            </p:extLst>
          </p:nvPr>
        </p:nvGraphicFramePr>
        <p:xfrm>
          <a:off x="179512" y="1015689"/>
          <a:ext cx="8593014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68241" y="108628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83398"/>
              </p:ext>
            </p:extLst>
          </p:nvPr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31.12.2021 / 31.12.2020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31.12.2021 / 30.9.2021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66342" y="4411203"/>
            <a:ext cx="338487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9DA53C9E-0701-4946-816F-3145481D39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01614" cy="369332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2021.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A65D34-8686-4F2E-AD38-902C047B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A0FCC9F3-A23D-4202-9ED2-F262B1D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2/8/2022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8" name="Taulukko 17">
            <a:extLst>
              <a:ext uri="{FF2B5EF4-FFF2-40B4-BE49-F238E27FC236}">
                <a16:creationId xmlns:a16="http://schemas.microsoft.com/office/drawing/2014/main" id="{C84A7197-62EB-4BFD-9D3A-DEB5B3612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657653"/>
              </p:ext>
            </p:extLst>
          </p:nvPr>
        </p:nvGraphicFramePr>
        <p:xfrm>
          <a:off x="827584" y="3625592"/>
          <a:ext cx="6840756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0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7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7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07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07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59494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0099F952-25FF-44AA-AF2C-D6C7DEBDC1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Supply chain challenges continue to hamper industry broadly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D0A8DBD-D56C-441C-B199-9722AC67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7994BB8-EA6F-4668-958D-46C9C0ECB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8AC09C-1DDB-4A6A-AF41-F475BBDD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5D936457-B6A8-4AD2-8F1B-06D93FB1E31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Eurostat, CPB, </a:t>
            </a:r>
            <a:r>
              <a:rPr lang="fi-FI" dirty="0" err="1"/>
              <a:t>Macrobond</a:t>
            </a:r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81DA3832-516B-4585-9037-52F7C8722895}"/>
              </a:ext>
            </a:extLst>
          </p:cNvPr>
          <p:cNvSpPr txBox="1"/>
          <p:nvPr/>
        </p:nvSpPr>
        <p:spPr>
          <a:xfrm>
            <a:off x="772108" y="940812"/>
            <a:ext cx="3384376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Volume of </a:t>
            </a:r>
            <a:r>
              <a:rPr lang="fi-FI" sz="1050" spc="-40" dirty="0" err="1"/>
              <a:t>industrial</a:t>
            </a:r>
            <a:r>
              <a:rPr lang="fi-FI" sz="1050" spc="-40" dirty="0"/>
              <a:t> </a:t>
            </a:r>
            <a:r>
              <a:rPr lang="fi-FI" sz="1050" spc="-40" dirty="0" err="1"/>
              <a:t>production</a:t>
            </a:r>
            <a:r>
              <a:rPr lang="fi-FI" sz="1050" spc="-40" dirty="0"/>
              <a:t> </a:t>
            </a:r>
          </a:p>
        </p:txBody>
      </p:sp>
      <p:graphicFrame>
        <p:nvGraphicFramePr>
          <p:cNvPr id="11" name="Sisällön paikkamerkki 8">
            <a:extLst>
              <a:ext uri="{FF2B5EF4-FFF2-40B4-BE49-F238E27FC236}">
                <a16:creationId xmlns:a16="http://schemas.microsoft.com/office/drawing/2014/main" id="{17252743-229F-4AF0-9390-0F0572B201EA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059655279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8">
                        <a:extLst>
                          <a:ext uri="{FF2B5EF4-FFF2-40B4-BE49-F238E27FC236}">
                            <a16:creationId xmlns:a16="http://schemas.microsoft.com/office/drawing/2014/main" id="{17252743-229F-4AF0-9390-0F0572B201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776832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0099F952-25FF-44AA-AF2C-D6C7DEBDC1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Development of producer prices in the Finnish technology industry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D0A8DBD-D56C-441C-B199-9722AC67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7994BB8-EA6F-4668-958D-46C9C0ECB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8AC09C-1DDB-4A6A-AF41-F475BBDD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5D936457-B6A8-4AD2-8F1B-06D93FB1E31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Eurostat,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84430DEC-EEF1-4D89-B4A6-68CBB39A29F7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319052649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84430DEC-EEF1-4D89-B4A6-68CBB39A29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7395907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Turnover in Manufacturing industry and technology industry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2/8/2022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Seasonally adjusted turnover index</a:t>
            </a:r>
          </a:p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4" name="Sisällön paikkamerkki 13">
            <a:extLst>
              <a:ext uri="{FF2B5EF4-FFF2-40B4-BE49-F238E27FC236}">
                <a16:creationId xmlns:a16="http://schemas.microsoft.com/office/drawing/2014/main" id="{78274AAF-4869-4512-BE64-CFBC776539A8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508285803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14" name="Sisällön paikkamerkki 13">
                        <a:extLst>
                          <a:ext uri="{FF2B5EF4-FFF2-40B4-BE49-F238E27FC236}">
                            <a16:creationId xmlns:a16="http://schemas.microsoft.com/office/drawing/2014/main" id="{78274AAF-4869-4512-BE64-CFBC776539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7850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4471D41-7C07-42CC-A76D-FE6C53B2237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520" y="195486"/>
            <a:ext cx="8520525" cy="777432"/>
          </a:xfrm>
        </p:spPr>
        <p:txBody>
          <a:bodyPr/>
          <a:lstStyle/>
          <a:p>
            <a:r>
              <a:rPr lang="en-US" dirty="0"/>
              <a:t>Availability of skilled workforce again quickly emerged as a barrier to growth in technology industry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3009B233-1C5C-4026-AC9B-39BD97D73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671398-C9FA-4476-86D7-98E50E113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FF4B76E-BBBD-4A47-AD68-366BF85AC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AE003AD-9C85-4CE2-9FAA-CD5C5176BF1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3972295" cy="364456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en-GB" dirty="0"/>
              <a:t>industries</a:t>
            </a:r>
            <a:r>
              <a:rPr lang="fi-FI" dirty="0"/>
              <a:t> </a:t>
            </a:r>
            <a:r>
              <a:rPr lang="en-AE" dirty="0"/>
              <a:t>manufacturing</a:t>
            </a:r>
            <a:r>
              <a:rPr lang="fi-FI" dirty="0"/>
              <a:t> </a:t>
            </a:r>
            <a:r>
              <a:rPr lang="fi-FI" dirty="0" err="1"/>
              <a:t>sectors</a:t>
            </a:r>
            <a:r>
              <a:rPr lang="fi-FI" dirty="0"/>
              <a:t> </a:t>
            </a:r>
            <a:r>
              <a:rPr lang="fi-FI" dirty="0" err="1"/>
              <a:t>included</a:t>
            </a:r>
            <a:endParaRPr lang="fi-FI" dirty="0"/>
          </a:p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en-US" dirty="0"/>
              <a:t>Confederation of Finnish Industries’ Business Tendency Surveys</a:t>
            </a:r>
            <a:endParaRPr lang="fi-FI" dirty="0"/>
          </a:p>
        </p:txBody>
      </p:sp>
      <p:graphicFrame>
        <p:nvGraphicFramePr>
          <p:cNvPr id="8" name="Sisällön paikkamerkki 9">
            <a:extLst>
              <a:ext uri="{FF2B5EF4-FFF2-40B4-BE49-F238E27FC236}">
                <a16:creationId xmlns:a16="http://schemas.microsoft.com/office/drawing/2014/main" id="{F0DEC44E-7EFD-4A6A-A32B-84B75C384A2D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875330193"/>
              </p:ext>
            </p:extLst>
          </p:nvPr>
        </p:nvGraphicFramePr>
        <p:xfrm>
          <a:off x="381000" y="1275606"/>
          <a:ext cx="8391525" cy="3369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iruutu 8">
            <a:extLst>
              <a:ext uri="{FF2B5EF4-FFF2-40B4-BE49-F238E27FC236}">
                <a16:creationId xmlns:a16="http://schemas.microsoft.com/office/drawing/2014/main" id="{EE95AFDC-2444-406B-935A-4A761C4D3AC8}"/>
              </a:ext>
            </a:extLst>
          </p:cNvPr>
          <p:cNvSpPr txBox="1"/>
          <p:nvPr/>
        </p:nvSpPr>
        <p:spPr>
          <a:xfrm>
            <a:off x="827584" y="1182296"/>
            <a:ext cx="5620730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050" spc="-40" dirty="0">
                <a:solidFill>
                  <a:srgbClr val="000000"/>
                </a:solidFill>
              </a:rPr>
              <a:t>Percent of respondents report a shortage of skilled labor as an obstacle to growth.</a:t>
            </a:r>
            <a:endParaRPr lang="fi-FI" sz="1050" spc="-40" dirty="0" err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92780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241816F-2DEB-4E6C-8E11-31975C58764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82027" y="89122"/>
            <a:ext cx="7992000" cy="648000"/>
          </a:xfrm>
        </p:spPr>
        <p:txBody>
          <a:bodyPr/>
          <a:lstStyle/>
          <a:p>
            <a:r>
              <a:rPr lang="en-US" dirty="0"/>
              <a:t>Intangible investment in the technology industry has fallen to low levels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B4F8AB9-8BEC-49CE-B4ED-98BB89CA3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74E6A0-ABE1-45A0-836D-1809C5616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6284E38-B1FC-41CF-B7AC-6903228EA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FCB951D-A84A-45D7-9423-1DBB3114992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4984513" cy="41592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Eurostat (National </a:t>
            </a:r>
            <a:r>
              <a:rPr lang="fi-FI" dirty="0" err="1"/>
              <a:t>accounts</a:t>
            </a:r>
            <a:r>
              <a:rPr lang="fi-FI" dirty="0"/>
              <a:t>), </a:t>
            </a:r>
            <a:r>
              <a:rPr lang="fi-FI" dirty="0" err="1"/>
              <a:t>Statistics</a:t>
            </a:r>
            <a:r>
              <a:rPr lang="fi-FI" dirty="0"/>
              <a:t> Finland (</a:t>
            </a:r>
            <a:r>
              <a:rPr lang="fi-FI" dirty="0" err="1"/>
              <a:t>Research</a:t>
            </a:r>
            <a:r>
              <a:rPr lang="fi-FI" dirty="0"/>
              <a:t> and </a:t>
            </a:r>
            <a:r>
              <a:rPr lang="fi-FI" dirty="0" err="1"/>
              <a:t>development</a:t>
            </a:r>
            <a:r>
              <a:rPr lang="fi-FI" dirty="0"/>
              <a:t>), </a:t>
            </a:r>
            <a:r>
              <a:rPr lang="en-US" dirty="0"/>
              <a:t>Confederation of Finnish Industries’ investment survey (June 2021, January 2022).</a:t>
            </a:r>
          </a:p>
          <a:p>
            <a:r>
              <a:rPr lang="en-US" dirty="0"/>
              <a:t>*) Intangible investments include investments in research and development and computer software.</a:t>
            </a:r>
            <a:endParaRPr lang="fi-FI" dirty="0"/>
          </a:p>
          <a:p>
            <a:endParaRPr lang="fi-FI" dirty="0"/>
          </a:p>
        </p:txBody>
      </p:sp>
      <p:graphicFrame>
        <p:nvGraphicFramePr>
          <p:cNvPr id="9" name="Sisällön paikkamerkki 4">
            <a:extLst>
              <a:ext uri="{FF2B5EF4-FFF2-40B4-BE49-F238E27FC236}">
                <a16:creationId xmlns:a16="http://schemas.microsoft.com/office/drawing/2014/main" id="{54E4ED0F-6DAD-4C2C-AC1C-6DB9507F070E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704504690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08EF926E-D9D5-41F8-9A6A-860083AD25F8}"/>
              </a:ext>
            </a:extLst>
          </p:cNvPr>
          <p:cNvSpPr txBox="1"/>
          <p:nvPr/>
        </p:nvSpPr>
        <p:spPr>
          <a:xfrm>
            <a:off x="467544" y="819671"/>
            <a:ext cx="3960440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050" spc="-40" dirty="0">
                <a:solidFill>
                  <a:srgbClr val="000000"/>
                </a:solidFill>
              </a:rPr>
              <a:t>Tangible and intangible investments in Finland.</a:t>
            </a:r>
            <a:endParaRPr lang="fi-FI" sz="1050" spc="-40" dirty="0" err="1">
              <a:solidFill>
                <a:srgbClr val="000000"/>
              </a:solidFill>
            </a:endParaRP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AC2C9E15-AD12-47B3-AF51-930C4D5C0C9E}"/>
              </a:ext>
            </a:extLst>
          </p:cNvPr>
          <p:cNvSpPr txBox="1"/>
          <p:nvPr/>
        </p:nvSpPr>
        <p:spPr>
          <a:xfrm>
            <a:off x="1172260" y="1314546"/>
            <a:ext cx="3960440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00" spc="-40" dirty="0" err="1"/>
              <a:t>Investments</a:t>
            </a:r>
            <a:r>
              <a:rPr lang="fi-FI" sz="1000" spc="-40" dirty="0"/>
              <a:t>, </a:t>
            </a:r>
            <a:r>
              <a:rPr lang="fi-FI" sz="1000" spc="-40" dirty="0" err="1"/>
              <a:t>million</a:t>
            </a:r>
            <a:r>
              <a:rPr lang="fi-FI" sz="1000" spc="-40" dirty="0"/>
              <a:t> euro, </a:t>
            </a:r>
            <a:r>
              <a:rPr lang="fi-FI" sz="1000" spc="-40" dirty="0" err="1"/>
              <a:t>fixed</a:t>
            </a:r>
            <a:r>
              <a:rPr lang="fi-FI" sz="1000" spc="-40" dirty="0"/>
              <a:t> 2015 </a:t>
            </a:r>
            <a:r>
              <a:rPr lang="fi-FI" sz="1000" spc="-40" dirty="0" err="1"/>
              <a:t>prices</a:t>
            </a:r>
            <a:endParaRPr lang="fi-FI" sz="1000" spc="-40" dirty="0"/>
          </a:p>
        </p:txBody>
      </p:sp>
    </p:spTree>
    <p:extLst>
      <p:ext uri="{BB962C8B-B14F-4D97-AF65-F5344CB8AC3E}">
        <p14:creationId xmlns:p14="http://schemas.microsoft.com/office/powerpoint/2010/main" val="2473466420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3624D38C-D3AB-4E2F-A229-D0E0223D3D2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Business investment has grown slower than competitor countries in Finland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E368D6A-9470-4E1F-BA6F-271235AE4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903D4E9-24DB-43D5-A38E-6EC8042AA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4E72BE2-1A97-4E29-99BE-06A705BE2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2A0243B4-75A4-4D4C-B0CB-21802F02B85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Macrobond</a:t>
            </a:r>
            <a:r>
              <a:rPr lang="fi-FI" dirty="0"/>
              <a:t>, OECD </a:t>
            </a:r>
            <a:r>
              <a:rPr lang="fi-FI" dirty="0" err="1"/>
              <a:t>Economic</a:t>
            </a:r>
            <a:r>
              <a:rPr lang="fi-FI" dirty="0"/>
              <a:t> Outlook</a:t>
            </a:r>
          </a:p>
        </p:txBody>
      </p:sp>
      <p:graphicFrame>
        <p:nvGraphicFramePr>
          <p:cNvPr id="8" name="Sisällön paikkamerkki 11">
            <a:extLst>
              <a:ext uri="{FF2B5EF4-FFF2-40B4-BE49-F238E27FC236}">
                <a16:creationId xmlns:a16="http://schemas.microsoft.com/office/drawing/2014/main" id="{50D4FBDE-5C7F-4BBE-9C8E-D03A4BF61271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821177949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8" name="Sisällön paikkamerkki 11">
                        <a:extLst>
                          <a:ext uri="{FF2B5EF4-FFF2-40B4-BE49-F238E27FC236}">
                            <a16:creationId xmlns:a16="http://schemas.microsoft.com/office/drawing/2014/main" id="{50D4FBDE-5C7F-4BBE-9C8E-D03A4BF612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6676274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6E919D93-7455-41BF-999D-0370B29C7D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The investment rate in the technology industry in Finland dropped after the financial crisis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3689BDF-984C-405F-870D-322B3996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2A6556A-759A-4C7D-AC67-77F7E4649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2/8/2022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5ED231-F1DD-4B20-885C-2254B63B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80A9ABE-8AD0-4980-B0B3-0FCB6F27723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4958000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Eurostat (National </a:t>
            </a:r>
            <a:r>
              <a:rPr lang="fi-FI" dirty="0" err="1"/>
              <a:t>accounts</a:t>
            </a:r>
            <a:r>
              <a:rPr lang="fi-FI" dirty="0"/>
              <a:t>), </a:t>
            </a:r>
            <a:r>
              <a:rPr lang="fi-FI" dirty="0" err="1"/>
              <a:t>Statistics</a:t>
            </a:r>
            <a:r>
              <a:rPr lang="fi-FI" dirty="0"/>
              <a:t> Finland (</a:t>
            </a:r>
            <a:r>
              <a:rPr lang="fi-FI" dirty="0" err="1"/>
              <a:t>Research</a:t>
            </a:r>
            <a:r>
              <a:rPr lang="fi-FI" dirty="0"/>
              <a:t> and </a:t>
            </a:r>
            <a:r>
              <a:rPr lang="fi-FI" dirty="0" err="1"/>
              <a:t>development</a:t>
            </a:r>
            <a:r>
              <a:rPr lang="fi-FI" dirty="0"/>
              <a:t>), </a:t>
            </a:r>
            <a:r>
              <a:rPr lang="en-US" dirty="0"/>
              <a:t>Confederation of Finnish Industries’ investment survey (June 2021, January 2022).</a:t>
            </a:r>
          </a:p>
          <a:p>
            <a:r>
              <a:rPr lang="en-US" dirty="0"/>
              <a:t>*) Intangible investments include investments in research and development and computer software.</a:t>
            </a:r>
            <a:endParaRPr lang="fi-FI" dirty="0"/>
          </a:p>
        </p:txBody>
      </p:sp>
      <p:graphicFrame>
        <p:nvGraphicFramePr>
          <p:cNvPr id="8" name="Sisällön paikkamerkki 4">
            <a:extLst>
              <a:ext uri="{FF2B5EF4-FFF2-40B4-BE49-F238E27FC236}">
                <a16:creationId xmlns:a16="http://schemas.microsoft.com/office/drawing/2014/main" id="{C2F09685-46D7-43BA-B0C3-B64B5587ABE1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691728273"/>
              </p:ext>
            </p:extLst>
          </p:nvPr>
        </p:nvGraphicFramePr>
        <p:xfrm>
          <a:off x="381000" y="1203597"/>
          <a:ext cx="8391525" cy="3441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iruutu 8">
            <a:extLst>
              <a:ext uri="{FF2B5EF4-FFF2-40B4-BE49-F238E27FC236}">
                <a16:creationId xmlns:a16="http://schemas.microsoft.com/office/drawing/2014/main" id="{C864C96F-F0CB-4842-8171-0BE0A5509C6D}"/>
              </a:ext>
            </a:extLst>
          </p:cNvPr>
          <p:cNvSpPr txBox="1"/>
          <p:nvPr/>
        </p:nvSpPr>
        <p:spPr>
          <a:xfrm>
            <a:off x="1067757" y="1100857"/>
            <a:ext cx="3960440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050" spc="-40" dirty="0">
                <a:solidFill>
                  <a:srgbClr val="000000"/>
                </a:solidFill>
              </a:rPr>
              <a:t>Tangible and intangible investments in Finland.</a:t>
            </a:r>
            <a:endParaRPr lang="fi-FI" sz="1050" spc="-40" dirty="0" err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31897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4E2ACC82FC5948B3BC53EE2688E412" ma:contentTypeVersion="11" ma:contentTypeDescription="Luo uusi asiakirja." ma:contentTypeScope="" ma:versionID="5fda56d5065e715db5d1a84803b3c218">
  <xsd:schema xmlns:xsd="http://www.w3.org/2001/XMLSchema" xmlns:xs="http://www.w3.org/2001/XMLSchema" xmlns:p="http://schemas.microsoft.com/office/2006/metadata/properties" xmlns:ns3="18888a3a-9613-4736-b8cf-f212d38d32e5" xmlns:ns4="f4015653-d442-4718-8e0e-140bab151380" targetNamespace="http://schemas.microsoft.com/office/2006/metadata/properties" ma:root="true" ma:fieldsID="03e223eeee9631e49b4eb743440104a7" ns3:_="" ns4:_="">
    <xsd:import namespace="18888a3a-9613-4736-b8cf-f212d38d32e5"/>
    <xsd:import namespace="f4015653-d442-4718-8e0e-140bab1513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88a3a-9613-4736-b8cf-f212d38d3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5653-d442-4718-8e0e-140bab151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9252E0-5D8D-41F2-9F21-D83F52B476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ABC89A-D34F-4FEE-A5D9-137113ECF9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88a3a-9613-4736-b8cf-f212d38d32e5"/>
    <ds:schemaRef ds:uri="f4015653-d442-4718-8e0e-140bab151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14BE71-858F-4A93-AF89-F68ABCC61D3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1566</TotalTime>
  <Words>1530</Words>
  <Application>Microsoft Office PowerPoint</Application>
  <PresentationFormat>Näytössä katseltava esitys (16:9)</PresentationFormat>
  <Paragraphs>419</Paragraphs>
  <Slides>24</Slides>
  <Notes>4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24</vt:i4>
      </vt:variant>
    </vt:vector>
  </HeadingPairs>
  <TitlesOfParts>
    <vt:vector size="28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Emaus Katriina</cp:lastModifiedBy>
  <cp:revision>48</cp:revision>
  <cp:lastPrinted>2016-06-09T07:47:11Z</cp:lastPrinted>
  <dcterms:created xsi:type="dcterms:W3CDTF">2019-10-17T09:11:35Z</dcterms:created>
  <dcterms:modified xsi:type="dcterms:W3CDTF">2022-02-08T13:12:01Z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0x010100B54E2ACC82FC5948B3BC53EE2688E412</vt:lpwstr>
  </property>
</Properties>
</file>