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000000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51" d="100"/>
          <a:sy n="151" d="100"/>
        </p:scale>
        <p:origin x="342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2015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2015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40413097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Työntekijät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1 501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185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1 876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2181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</a:t>
            </a:r>
            <a:r>
              <a:rPr lang="fi-FI"/>
              <a:t>ajankäyttötiedustelu 2015</a:t>
            </a:r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ajankäyttötiedustelu 2015</a:t>
            </a:r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0146184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Toimihenkilöt ja ylemmät toimihenkilöt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1 605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85,9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0,5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0,1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186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0,4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1 869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100,0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9524" marR="9524" marT="9527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93157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ajankäyttötiedustelu 2015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18.1.2017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101414" cy="165163"/>
          </a:xfrm>
        </p:spPr>
        <p:txBody>
          <a:bodyPr/>
          <a:lstStyle/>
          <a:p>
            <a:r>
              <a:rPr lang="fi-FI" dirty="0"/>
              <a:t>Lähde: Elinkeinoelämän Keskusliiton </a:t>
            </a:r>
            <a:r>
              <a:rPr lang="fi-FI"/>
              <a:t>ajankäyttötiedustelu 2015</a:t>
            </a:r>
            <a:endParaRPr lang="fi-FI" dirty="0"/>
          </a:p>
        </p:txBody>
      </p:sp>
      <p:graphicFrame>
        <p:nvGraphicFramePr>
          <p:cNvPr id="8" name="Sisällön paikkamerkki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37181261"/>
              </p:ext>
            </p:extLst>
          </p:nvPr>
        </p:nvGraphicFramePr>
        <p:xfrm>
          <a:off x="1331640" y="1131590"/>
          <a:ext cx="6215148" cy="324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6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94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r>
                        <a:rPr lang="fi-FI" sz="1050" b="0" dirty="0">
                          <a:latin typeface="+mn-lt"/>
                        </a:rPr>
                        <a:t>Tietotekniikka-ala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Tunnit per henkilö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050" b="0" dirty="0">
                          <a:latin typeface="+mn-lt"/>
                        </a:rPr>
                        <a:t>% teoreettisesta säännöllisestä</a:t>
                      </a:r>
                      <a:r>
                        <a:rPr lang="fi-FI" sz="1050" b="0" baseline="0" dirty="0">
                          <a:latin typeface="+mn-lt"/>
                        </a:rPr>
                        <a:t> työajasta</a:t>
                      </a:r>
                      <a:endParaRPr lang="fi-FI" sz="105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1.1. Säännöllisenä työaikana tehty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1 566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2.1. ay-tehtävät ja muu työaikaan rinnastettava 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695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3.1. Matkustusaika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Koulutusaika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 Lomautus ja muu työn tarjonnan estyminen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 Vuosiloma ja muu ansaintaperusteinen vapaa-aika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 Työriidasta johtuva töiden keskeytyminen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 Sairaus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 Työtapaturma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55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 Perhevapaa (lapsen syntymä ja hoito)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 Muu hyväksytty poissaolo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  Poissaolo ilman selvitystä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Teoreettinen säännöllinen 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1 861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40">
                <a:tc>
                  <a:txBody>
                    <a:bodyPr/>
                    <a:lstStyle/>
                    <a:p>
                      <a:pPr marL="92075" indent="0" algn="l" fontAlgn="b"/>
                      <a:r>
                        <a:rPr lang="fi-FI" sz="9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Lisä- ja ylityöaika</a:t>
                      </a:r>
                    </a:p>
                  </a:txBody>
                  <a:tcPr marL="9524" marR="9524" marT="9527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92075" indent="0" algn="r" defTabSz="914400" rtl="0" eaLnBrk="1" fontAlgn="b" latinLnBrk="0" hangingPunct="1"/>
                      <a:r>
                        <a:rPr lang="fi-FI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08324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6" ma:contentTypeDescription="Luo uusi asiakirja." ma:contentTypeScope="" ma:versionID="70472b91ba75d5c48da5a7154481dab9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182f1fd013bdfa2da80e6bbec3188303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296724d-1a81-4a23-b6dd-dca7fd62c6ff">
      <UserInfo>
        <DisplayName/>
        <AccountId xsi:nil="true"/>
        <AccountType/>
      </UserInfo>
    </SharedWithUsers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Props1.xml><?xml version="1.0" encoding="utf-8"?>
<ds:datastoreItem xmlns:ds="http://schemas.openxmlformats.org/officeDocument/2006/customXml" ds:itemID="{151F0697-F147-4F35-8C86-BCB04DEE5989}"/>
</file>

<file path=customXml/itemProps2.xml><?xml version="1.0" encoding="utf-8"?>
<ds:datastoreItem xmlns:ds="http://schemas.openxmlformats.org/officeDocument/2006/customXml" ds:itemID="{DD3EBF68-A0BA-4270-86DB-A6B52A6BA126}"/>
</file>

<file path=customXml/itemProps3.xml><?xml version="1.0" encoding="utf-8"?>
<ds:datastoreItem xmlns:ds="http://schemas.openxmlformats.org/officeDocument/2006/customXml" ds:itemID="{2F51E28B-F755-460C-BBFE-E983FBA15B86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</TotalTime>
  <Words>366</Words>
  <Application>Microsoft Office PowerPoint</Application>
  <PresentationFormat>Näytössä katseltava esitys (16:9)</PresentationFormat>
  <Paragraphs>150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8" baseType="lpstr">
      <vt:lpstr>Adobe Fan Heiti Std B</vt:lpstr>
      <vt:lpstr>Adobe Hebrew</vt:lpstr>
      <vt:lpstr>Arial</vt:lpstr>
      <vt:lpstr>Verdana</vt:lpstr>
      <vt:lpstr>Teknologiateollisuus_masterdia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6</cp:revision>
  <cp:lastPrinted>2016-06-09T07:47:11Z</cp:lastPrinted>
  <dcterms:created xsi:type="dcterms:W3CDTF">2016-09-05T09:07:28Z</dcterms:created>
  <dcterms:modified xsi:type="dcterms:W3CDTF">2017-01-18T07:37:06Z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835300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_SourceUrl">
    <vt:lpwstr/>
  </property>
  <property fmtid="{D5CDD505-2E9C-101B-9397-08002B2CF9AE}" pid="32" name="_SharedFileIndex">
    <vt:lpwstr/>
  </property>
  <property fmtid="{D5CDD505-2E9C-101B-9397-08002B2CF9AE}" pid="33" name="ComplianceAssetId">
    <vt:lpwstr/>
  </property>
  <property fmtid="{D5CDD505-2E9C-101B-9397-08002B2CF9AE}" pid="34" name="TemplateUrl">
    <vt:lpwstr/>
  </property>
  <property fmtid="{D5CDD505-2E9C-101B-9397-08002B2CF9AE}" pid="35" name="TyoryhmanNimi">
    <vt:lpwstr>Talous ja tilastot</vt:lpwstr>
  </property>
  <property fmtid="{D5CDD505-2E9C-101B-9397-08002B2CF9AE}" pid="36" name="_ExtendedDescription">
    <vt:lpwstr/>
  </property>
  <property fmtid="{D5CDD505-2E9C-101B-9397-08002B2CF9AE}" pid="37" name="TriggerFlowInfo">
    <vt:lpwstr/>
  </property>
</Properties>
</file>