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267" r:id="rId6"/>
    <p:sldId id="266" r:id="rId7"/>
    <p:sldId id="264" r:id="rId8"/>
    <p:sldId id="265" r:id="rId9"/>
    <p:sldId id="263" r:id="rId10"/>
    <p:sldId id="262" r:id="rId11"/>
    <p:sldId id="261" r:id="rId12"/>
    <p:sldId id="260" r:id="rId13"/>
    <p:sldId id="257" r:id="rId14"/>
    <p:sldId id="258" r:id="rId15"/>
    <p:sldId id="259" r:id="rId16"/>
  </p:sldIdLst>
  <p:sldSz cx="9144000" cy="5143500" type="screen16x9"/>
  <p:notesSz cx="6797675" cy="9926638"/>
  <p:defaultTextStyle>
    <a:defPPr>
      <a:defRPr lang="fi-FI"/>
    </a:defPPr>
    <a:lvl1pPr marL="0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1pPr>
    <a:lvl2pPr marL="339932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2pPr>
    <a:lvl3pPr marL="67987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3pPr>
    <a:lvl4pPr marL="1019807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4pPr>
    <a:lvl5pPr marL="135974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5pPr>
    <a:lvl6pPr marL="169968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ukonen Sini" initials="KS" lastIdx="7" clrIdx="0">
    <p:extLst>
      <p:ext uri="{19B8F6BF-5375-455C-9EA6-DF929625EA0E}">
        <p15:presenceInfo xmlns:p15="http://schemas.microsoft.com/office/powerpoint/2012/main" userId="S-1-5-21-1871869801-2214748161-1963216912-12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33333"/>
    <a:srgbClr val="FFFF00"/>
    <a:srgbClr val="85E869"/>
    <a:srgbClr val="FF805C"/>
    <a:srgbClr val="FF00B8"/>
    <a:srgbClr val="8A0FA6"/>
    <a:srgbClr val="141F94"/>
    <a:srgbClr val="0F78B2"/>
    <a:srgbClr val="0AC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0B0A9B2-A812-489B-A6D7-84C79A6DEA13}" v="1" dt="2024-05-07T05:33:36.799"/>
  </p1510:revLst>
</p1510:revInfo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0909" autoAdjust="0"/>
  </p:normalViewPr>
  <p:slideViewPr>
    <p:cSldViewPr showGuides="1">
      <p:cViewPr varScale="1">
        <p:scale>
          <a:sx n="124" d="100"/>
          <a:sy n="124" d="100"/>
        </p:scale>
        <p:origin x="96" y="88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2" d="100"/>
          <a:sy n="82" d="100"/>
        </p:scale>
        <p:origin x="3972" y="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aus Katriina" userId="e28635f8-d800-42ff-a913-92d375f1fb60" providerId="ADAL" clId="{90B0A9B2-A812-489B-A6D7-84C79A6DEA13}"/>
    <pc:docChg chg="modSld">
      <pc:chgData name="Emaus Katriina" userId="e28635f8-d800-42ff-a913-92d375f1fb60" providerId="ADAL" clId="{90B0A9B2-A812-489B-A6D7-84C79A6DEA13}" dt="2024-05-07T06:53:15.093" v="938" actId="20577"/>
      <pc:docMkLst>
        <pc:docMk/>
      </pc:docMkLst>
      <pc:sldChg chg="modSp mod">
        <pc:chgData name="Emaus Katriina" userId="e28635f8-d800-42ff-a913-92d375f1fb60" providerId="ADAL" clId="{90B0A9B2-A812-489B-A6D7-84C79A6DEA13}" dt="2024-05-07T06:53:15.093" v="938" actId="20577"/>
        <pc:sldMkLst>
          <pc:docMk/>
          <pc:sldMk cId="1166341986" sldId="256"/>
        </pc:sldMkLst>
        <pc:spChg chg="mod">
          <ac:chgData name="Emaus Katriina" userId="e28635f8-d800-42ff-a913-92d375f1fb60" providerId="ADAL" clId="{90B0A9B2-A812-489B-A6D7-84C79A6DEA13}" dt="2024-05-07T06:53:15.093" v="938" actId="20577"/>
          <ac:spMkLst>
            <pc:docMk/>
            <pc:sldMk cId="1166341986" sldId="256"/>
            <ac:spMk id="2" creationId="{00000000-0000-0000-0000-000000000000}"/>
          </ac:spMkLst>
        </pc:spChg>
        <pc:graphicFrameChg chg="modGraphic">
          <ac:chgData name="Emaus Katriina" userId="e28635f8-d800-42ff-a913-92d375f1fb60" providerId="ADAL" clId="{90B0A9B2-A812-489B-A6D7-84C79A6DEA13}" dt="2024-05-07T06:53:01.337" v="936" actId="20577"/>
          <ac:graphicFrameMkLst>
            <pc:docMk/>
            <pc:sldMk cId="1166341986" sldId="256"/>
            <ac:graphicFrameMk id="8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90B0A9B2-A812-489B-A6D7-84C79A6DEA13}" dt="2024-05-07T06:46:12.437" v="877" actId="20577"/>
        <pc:sldMkLst>
          <pc:docMk/>
          <pc:sldMk cId="2083885503" sldId="267"/>
        </pc:sldMkLst>
        <pc:spChg chg="mod">
          <ac:chgData name="Emaus Katriina" userId="e28635f8-d800-42ff-a913-92d375f1fb60" providerId="ADAL" clId="{90B0A9B2-A812-489B-A6D7-84C79A6DEA13}" dt="2024-05-07T05:33:41.831" v="1" actId="20577"/>
          <ac:spMkLst>
            <pc:docMk/>
            <pc:sldMk cId="2083885503" sldId="267"/>
            <ac:spMk id="2" creationId="{00000000-0000-0000-0000-000000000000}"/>
          </ac:spMkLst>
        </pc:spChg>
        <pc:graphicFrameChg chg="modGraphic">
          <ac:chgData name="Emaus Katriina" userId="e28635f8-d800-42ff-a913-92d375f1fb60" providerId="ADAL" clId="{90B0A9B2-A812-489B-A6D7-84C79A6DEA13}" dt="2024-05-07T06:46:12.437" v="877" actId="20577"/>
          <ac:graphicFrameMkLst>
            <pc:docMk/>
            <pc:sldMk cId="2083885503" sldId="267"/>
            <ac:graphicFrameMk id="8" creationId="{00000000-0000-0000-0000-000000000000}"/>
          </ac:graphicFrameMkLst>
        </pc:graphicFrameChg>
      </pc:sldChg>
    </pc:docChg>
  </pc:docChgLst>
  <pc:docChgLst>
    <pc:chgData name="Emaus Katriina" userId="e28635f8-d800-42ff-a913-92d375f1fb60" providerId="ADAL" clId="{46E1686A-6CED-40B9-919A-434A99210739}"/>
    <pc:docChg chg="undo custSel modSld">
      <pc:chgData name="Emaus Katriina" userId="e28635f8-d800-42ff-a913-92d375f1fb60" providerId="ADAL" clId="{46E1686A-6CED-40B9-919A-434A99210739}" dt="2023-05-02T06:48:57.790" v="624" actId="20577"/>
      <pc:docMkLst>
        <pc:docMk/>
      </pc:docMkLst>
      <pc:sldChg chg="modSp mod">
        <pc:chgData name="Emaus Katriina" userId="e28635f8-d800-42ff-a913-92d375f1fb60" providerId="ADAL" clId="{46E1686A-6CED-40B9-919A-434A99210739}" dt="2023-05-02T06:07:50.088" v="60" actId="20577"/>
        <pc:sldMkLst>
          <pc:docMk/>
          <pc:sldMk cId="1166341986" sldId="256"/>
        </pc:sldMkLst>
        <pc:spChg chg="mod">
          <ac:chgData name="Emaus Katriina" userId="e28635f8-d800-42ff-a913-92d375f1fb60" providerId="ADAL" clId="{46E1686A-6CED-40B9-919A-434A99210739}" dt="2023-05-02T05:58:44.601" v="3" actId="20577"/>
          <ac:spMkLst>
            <pc:docMk/>
            <pc:sldMk cId="1166341986" sldId="256"/>
            <ac:spMk id="2" creationId="{00000000-0000-0000-0000-000000000000}"/>
          </ac:spMkLst>
        </pc:spChg>
        <pc:spChg chg="mod">
          <ac:chgData name="Emaus Katriina" userId="e28635f8-d800-42ff-a913-92d375f1fb60" providerId="ADAL" clId="{46E1686A-6CED-40B9-919A-434A99210739}" dt="2023-05-02T06:01:49.291" v="17" actId="1038"/>
          <ac:spMkLst>
            <pc:docMk/>
            <pc:sldMk cId="1166341986" sldId="256"/>
            <ac:spMk id="9" creationId="{00000000-0000-0000-0000-000000000000}"/>
          </ac:spMkLst>
        </pc:spChg>
        <pc:spChg chg="mod">
          <ac:chgData name="Emaus Katriina" userId="e28635f8-d800-42ff-a913-92d375f1fb60" providerId="ADAL" clId="{46E1686A-6CED-40B9-919A-434A99210739}" dt="2023-05-02T06:01:42.815" v="14" actId="1038"/>
          <ac:spMkLst>
            <pc:docMk/>
            <pc:sldMk cId="1166341986" sldId="256"/>
            <ac:spMk id="10" creationId="{00000000-0000-0000-0000-000000000000}"/>
          </ac:spMkLst>
        </pc:spChg>
        <pc:graphicFrameChg chg="mod modGraphic">
          <ac:chgData name="Emaus Katriina" userId="e28635f8-d800-42ff-a913-92d375f1fb60" providerId="ADAL" clId="{46E1686A-6CED-40B9-919A-434A99210739}" dt="2023-05-02T06:07:50.088" v="60" actId="20577"/>
          <ac:graphicFrameMkLst>
            <pc:docMk/>
            <pc:sldMk cId="1166341986" sldId="256"/>
            <ac:graphicFrameMk id="8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46E1686A-6CED-40B9-919A-434A99210739}" dt="2023-05-02T06:48:57.790" v="624" actId="20577"/>
        <pc:sldMkLst>
          <pc:docMk/>
          <pc:sldMk cId="1206470196" sldId="266"/>
        </pc:sldMkLst>
        <pc:spChg chg="mod">
          <ac:chgData name="Emaus Katriina" userId="e28635f8-d800-42ff-a913-92d375f1fb60" providerId="ADAL" clId="{46E1686A-6CED-40B9-919A-434A99210739}" dt="2023-05-02T05:58:40.238" v="1" actId="20577"/>
          <ac:spMkLst>
            <pc:docMk/>
            <pc:sldMk cId="1206470196" sldId="266"/>
            <ac:spMk id="2" creationId="{00000000-0000-0000-0000-000000000000}"/>
          </ac:spMkLst>
        </pc:spChg>
        <pc:graphicFrameChg chg="modGraphic">
          <ac:chgData name="Emaus Katriina" userId="e28635f8-d800-42ff-a913-92d375f1fb60" providerId="ADAL" clId="{46E1686A-6CED-40B9-919A-434A99210739}" dt="2023-05-02T06:48:57.790" v="624" actId="20577"/>
          <ac:graphicFrameMkLst>
            <pc:docMk/>
            <pc:sldMk cId="1206470196" sldId="266"/>
            <ac:graphicFrameMk id="8" creationId="{00000000-0000-0000-0000-000000000000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05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Teknologiateollisuus</a:t>
            </a:r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2C89C3-1639-C64F-B7DC-4038F10D3C80}" type="slidenum">
              <a: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‹#›</a:t>
            </a:fld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37526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B5A0B3B4-F971-4AD3-B530-DE860EFC07D2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482438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1pPr>
    <a:lvl2pPr marL="339932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2pPr>
    <a:lvl3pPr marL="679871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3pPr>
    <a:lvl4pPr marL="1019807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4pPr>
    <a:lvl5pPr marL="1359744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5pPr>
    <a:lvl6pPr marL="1699681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Kuva 2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72269" y="1966957"/>
            <a:ext cx="4730093" cy="117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11044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B4512B-9268-4DA6-A4DE-9BAC66E0AE0F}" type="datetime1">
              <a:rPr lang="fi-FI" smtClean="0"/>
              <a:t>7.5.2024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262288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4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5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7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AF34066-C849-43D6-AD11-EC5B4E0FCE81}" type="datetime1">
              <a:rPr lang="fi-FI" smtClean="0"/>
              <a:t>7.5.2024</a:t>
            </a:fld>
            <a:endParaRPr lang="fi-FI" dirty="0"/>
          </a:p>
        </p:txBody>
      </p:sp>
      <p:sp>
        <p:nvSpPr>
          <p:cNvPr id="18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8088662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DAFD31-6E2D-43E4-B45F-A91916303127}" type="datetime1">
              <a:rPr lang="fi-FI" smtClean="0"/>
              <a:t>7.5.2024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042171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05A29F8-3631-43D8-937B-CB2D984A1FF3}" type="datetime1">
              <a:rPr lang="fi-FI" smtClean="0"/>
              <a:t>7.5.2024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4181846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A1FFB15-5351-4C69-B4D2-8C0154A2BCAF}" type="datetime1">
              <a:rPr lang="fi-FI" smtClean="0"/>
              <a:t>7.5.2024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45300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B4C9FC2-AB49-4BC7-8E34-F35776C6F0E4}" type="datetime1">
              <a:rPr lang="fi-FI" smtClean="0"/>
              <a:t>7.5.2024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6785004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90D18-063C-4F97-88EB-7B998FCF1C84}" type="datetime1">
              <a:rPr lang="fi-FI" smtClean="0"/>
              <a:t>7.5.2024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5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982625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rgbClr val="000000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F905F96-8735-44CC-A79D-9FF4592D6200}" type="datetime1">
              <a:rPr lang="fi-FI" smtClean="0"/>
              <a:t>7.5.2024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49499557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7.5.2024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775427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F9AB61F-25F5-4BAC-AFD2-7CF6AA8759C3}" type="datetime1">
              <a:rPr lang="fi-FI" smtClean="0"/>
              <a:t>7.5.2024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21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2" name="Tekstin paikkamerkki 28"/>
          <p:cNvSpPr>
            <a:spLocks noGrp="1"/>
          </p:cNvSpPr>
          <p:nvPr>
            <p:ph type="body" sz="quarter" idx="20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29016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881898"/>
            <a:ext cx="6977283" cy="1165268"/>
          </a:xfrm>
          <a:prstGeom prst="rect">
            <a:avLst/>
          </a:prstGeom>
        </p:spPr>
        <p:txBody>
          <a:bodyPr>
            <a:normAutofit/>
          </a:bodyPr>
          <a:lstStyle>
            <a:lvl1pPr marL="108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6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pääotsikkoa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53C366-6A2C-43B9-A437-B827E0484441}" type="datetime1">
              <a:rPr lang="fi-FI" smtClean="0"/>
              <a:t>7.5.2024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4039037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2-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4E9C680B-B035-4481-9C89-9B8DCFA07DE9}" type="datetime1">
              <a:rPr lang="fi-FI" smtClean="0"/>
              <a:t>7.5.2024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1"/>
          </p:nvPr>
        </p:nvSpPr>
        <p:spPr>
          <a:xfrm>
            <a:off x="4449254" y="1565735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17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8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53580326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26EC10B7-6068-4592-8DF6-C21B5E169149}" type="datetime1">
              <a:rPr lang="fi-FI" smtClean="0"/>
              <a:t>7.5.2024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3"/>
            <a:ext cx="55296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55296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6775200" y="0"/>
            <a:ext cx="23688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12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8566840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470C21F-BEA7-4001-A59E-ED99F75C48EF}" type="datetime1">
              <a:rPr lang="fi-FI" smtClean="0"/>
              <a:t>7.5.2024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5090400" y="0"/>
            <a:ext cx="4053606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7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38448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3216163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pelkälle kuva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91440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6411705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1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0" name="Sisällön paikkamerkki 4"/>
          <p:cNvSpPr>
            <a:spLocks noGrp="1"/>
          </p:cNvSpPr>
          <p:nvPr>
            <p:ph sz="quarter" idx="17"/>
          </p:nvPr>
        </p:nvSpPr>
        <p:spPr>
          <a:xfrm>
            <a:off x="1201739" y="1584200"/>
            <a:ext cx="6739862" cy="3010469"/>
          </a:xfrm>
        </p:spPr>
        <p:txBody>
          <a:bodyPr/>
          <a:lstStyle>
            <a:lvl1pPr marL="241200" indent="-212400">
              <a:buFont typeface="Arial" panose="020B0604020202020204" pitchFamily="34" charset="0"/>
              <a:buChar char="•"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2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C26F1C2C-1F3D-4324-8DB1-2B3A728EB293}" type="datetime1">
              <a:rPr lang="fi-FI" smtClean="0"/>
              <a:t>7.5.2024</a:t>
            </a:fld>
            <a:endParaRPr lang="fi-FI" dirty="0"/>
          </a:p>
        </p:txBody>
      </p:sp>
      <p:sp>
        <p:nvSpPr>
          <p:cNvPr id="26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87594283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tauluko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00B1868B-515C-4A84-A79A-DDEC623D6CDB}" type="datetime1">
              <a:rPr lang="fi-FI" smtClean="0"/>
              <a:t>7.5.2024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1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3" name="Sisällön paikkamerkki 4"/>
          <p:cNvSpPr>
            <a:spLocks noGrp="1"/>
          </p:cNvSpPr>
          <p:nvPr>
            <p:ph sz="quarter" idx="23" hasCustomPrompt="1"/>
          </p:nvPr>
        </p:nvSpPr>
        <p:spPr>
          <a:xfrm>
            <a:off x="4572001" y="1584200"/>
            <a:ext cx="3369600" cy="2892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 dirty="0"/>
              <a:t>Lisää objekti</a:t>
            </a:r>
          </a:p>
        </p:txBody>
      </p:sp>
      <p:sp>
        <p:nvSpPr>
          <p:cNvPr id="12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68738636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isoille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252000" y="282150"/>
            <a:ext cx="7992000" cy="648000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262510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7.5.2024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7"/>
          </p:nvPr>
        </p:nvSpPr>
        <p:spPr>
          <a:xfrm>
            <a:off x="381000" y="1103313"/>
            <a:ext cx="8391525" cy="3541712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</p:spTree>
    <p:extLst>
      <p:ext uri="{BB962C8B-B14F-4D97-AF65-F5344CB8AC3E}">
        <p14:creationId xmlns:p14="http://schemas.microsoft.com/office/powerpoint/2010/main" val="106746017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3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7.5.2024</a:t>
            </a:fld>
            <a:endParaRPr lang="fi-FI" dirty="0"/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7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8328588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8D9E7F89-CFBC-40A6-849E-791F2CE17670}" type="datetime1">
              <a:rPr lang="fi-FI" smtClean="0"/>
              <a:t>7.5.2024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1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913747"/>
            <a:ext cx="7171200" cy="1176411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7341520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7.5.2024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188674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BD49F65-936D-47C1-B476-B10D0AC9DEC4}" type="datetime1">
              <a:rPr lang="fi-FI" smtClean="0"/>
              <a:t>7.5.2024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5695886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E114E9B-AF34-462B-9107-FB4A4FE20955}" type="datetime1">
              <a:rPr lang="fi-FI" smtClean="0"/>
              <a:t>7.5.2024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3052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552848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0C29F-D373-4791-88C9-86C29F06AD83}" type="datetime1">
              <a:rPr lang="fi-FI" smtClean="0"/>
              <a:t>7.5.2024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4770107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C870B0A-5FAA-48CC-9422-68AAC5A5CADB}" type="datetime1">
              <a:rPr lang="fi-FI" smtClean="0"/>
              <a:t>7.5.2024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21"/>
          </p:nvPr>
        </p:nvSpPr>
        <p:spPr>
          <a:xfrm>
            <a:off x="1072800" y="158488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742819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A50D0A-99B9-48FE-8B08-047EE10ADBDA}" type="datetime1">
              <a:rPr lang="fi-FI" smtClean="0"/>
              <a:t>7.5.2024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6231165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1EF2A4B-BD6C-442B-B37A-933F3A2F5101}" type="datetime1">
              <a:rPr lang="fi-FI" smtClean="0"/>
              <a:t>7.5.2024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139381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A3CBEF-2865-4434-A020-1FAA7DCEF42D}" type="datetime1">
              <a:rPr lang="fi-FI" smtClean="0"/>
              <a:t>7.5.2024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050194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82027" y="4728047"/>
            <a:ext cx="91971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1B16F53B-7158-4458-A0D4-1436C88C6842}" type="datetime1">
              <a:rPr lang="fi-FI" smtClean="0"/>
              <a:t>7.5.2024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111307" y="4728047"/>
            <a:ext cx="1296094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26" name="Tekstin paikkamerkki 3"/>
          <p:cNvSpPr>
            <a:spLocks noGrp="1"/>
          </p:cNvSpPr>
          <p:nvPr>
            <p:ph type="body" idx="1"/>
          </p:nvPr>
        </p:nvSpPr>
        <p:spPr>
          <a:xfrm>
            <a:off x="1072801" y="1583532"/>
            <a:ext cx="7171199" cy="289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27" name="Otsikon paikkamerkki 2"/>
          <p:cNvSpPr>
            <a:spLocks noGrp="1"/>
          </p:cNvSpPr>
          <p:nvPr>
            <p:ph type="title"/>
          </p:nvPr>
        </p:nvSpPr>
        <p:spPr>
          <a:xfrm>
            <a:off x="1072801" y="1102950"/>
            <a:ext cx="7171199" cy="3671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3" name="Dian numeron paikkamerkki 1"/>
          <p:cNvSpPr>
            <a:spLocks noGrp="1"/>
          </p:cNvSpPr>
          <p:nvPr>
            <p:ph type="sldNum" sz="quarter" idx="4"/>
          </p:nvPr>
        </p:nvSpPr>
        <p:spPr>
          <a:xfrm>
            <a:off x="8005977" y="4729163"/>
            <a:ext cx="863990" cy="1666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2994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1" r:id="rId2"/>
    <p:sldLayoutId id="2147483664" r:id="rId3"/>
    <p:sldLayoutId id="2147483679" r:id="rId4"/>
    <p:sldLayoutId id="2147483665" r:id="rId5"/>
    <p:sldLayoutId id="2147483681" r:id="rId6"/>
    <p:sldLayoutId id="2147483666" r:id="rId7"/>
    <p:sldLayoutId id="2147483682" r:id="rId8"/>
    <p:sldLayoutId id="2147483667" r:id="rId9"/>
    <p:sldLayoutId id="2147483683" r:id="rId10"/>
    <p:sldLayoutId id="2147483668" r:id="rId11"/>
    <p:sldLayoutId id="2147483684" r:id="rId12"/>
    <p:sldLayoutId id="2147483669" r:id="rId13"/>
    <p:sldLayoutId id="2147483685" r:id="rId14"/>
    <p:sldLayoutId id="2147483670" r:id="rId15"/>
    <p:sldLayoutId id="2147483686" r:id="rId16"/>
    <p:sldLayoutId id="2147483671" r:id="rId17"/>
    <p:sldLayoutId id="2147483687" r:id="rId18"/>
    <p:sldLayoutId id="2147483702" r:id="rId19"/>
    <p:sldLayoutId id="2147483704" r:id="rId20"/>
    <p:sldLayoutId id="2147483680" r:id="rId21"/>
    <p:sldLayoutId id="2147483674" r:id="rId22"/>
    <p:sldLayoutId id="2147483691" r:id="rId23"/>
    <p:sldLayoutId id="2147483700" r:id="rId24"/>
    <p:sldLayoutId id="2147483696" r:id="rId25"/>
    <p:sldLayoutId id="2147483673" r:id="rId26"/>
    <p:sldLayoutId id="2147483703" r:id="rId27"/>
    <p:sldLayoutId id="2147483707" r:id="rId28"/>
    <p:sldLayoutId id="2147483708" r:id="rId29"/>
  </p:sldLayoutIdLst>
  <p:transition spd="med">
    <p:fade/>
  </p:transition>
  <p:hf hdr="0"/>
  <p:txStyles>
    <p:titleStyle>
      <a:lvl1pPr marL="14400" algn="l" defTabSz="806052" rtl="0" eaLnBrk="1" latinLnBrk="0" hangingPunct="1">
        <a:lnSpc>
          <a:spcPts val="2700"/>
        </a:lnSpc>
        <a:spcBef>
          <a:spcPts val="0"/>
        </a:spcBef>
        <a:spcAft>
          <a:spcPts val="0"/>
        </a:spcAft>
        <a:buNone/>
        <a:defRPr sz="2200" b="1" kern="1200" spc="-35" baseline="0">
          <a:solidFill>
            <a:srgbClr val="000000"/>
          </a:solidFill>
          <a:latin typeface="+mj-lt"/>
          <a:ea typeface="Adobe Fan Heiti Std B" panose="020B0700000000000000" pitchFamily="34" charset="-128"/>
          <a:cs typeface="Adobe Hebrew" panose="02040503050201020203" pitchFamily="18" charset="-79"/>
        </a:defRPr>
      </a:lvl1pPr>
    </p:titleStyle>
    <p:bodyStyle>
      <a:lvl1pPr marL="234000" indent="-212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6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29732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3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4459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anose="020B0604020202020204" pitchFamily="34" charset="0"/>
        <a:buChar char="•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6785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82718" indent="-158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0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216640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6pPr>
      <a:lvl7pPr marL="2619666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7pPr>
      <a:lvl8pPr marL="3022694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8pPr>
      <a:lvl9pPr marL="3425719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40302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2pPr>
      <a:lvl3pPr marL="806052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09078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4pPr>
      <a:lvl5pPr marL="16121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5pPr>
      <a:lvl6pPr marL="2015123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6pPr>
      <a:lvl7pPr marL="2418157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7pPr>
      <a:lvl8pPr marL="282118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8pPr>
      <a:lvl9pPr marL="32242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0" pos="5520" userDrawn="1">
          <p15:clr>
            <a:srgbClr val="F26B43"/>
          </p15:clr>
        </p15:guide>
        <p15:guide id="22" orient="horz" pos="3062" userDrawn="1">
          <p15:clr>
            <a:srgbClr val="F26B43"/>
          </p15:clr>
        </p15:guide>
        <p15:guide id="23" orient="horz" pos="232" userDrawn="1">
          <p15:clr>
            <a:srgbClr val="F26B43"/>
          </p15:clr>
        </p15:guide>
        <p15:guide id="26" pos="240" userDrawn="1">
          <p15:clr>
            <a:srgbClr val="F26B43"/>
          </p15:clr>
        </p15:guide>
        <p15:guide id="27" pos="7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51470"/>
            <a:ext cx="7992000" cy="648000"/>
          </a:xfrm>
        </p:spPr>
        <p:txBody>
          <a:bodyPr>
            <a:normAutofit/>
          </a:bodyPr>
          <a:lstStyle/>
          <a:p>
            <a:r>
              <a:rPr lang="fi-FI" sz="2000" dirty="0"/>
              <a:t>Tietotekniikka-alan palkat 2010-2023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7.5.2024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587974"/>
            <a:ext cx="6269766" cy="165163"/>
          </a:xfrm>
        </p:spPr>
        <p:txBody>
          <a:bodyPr/>
          <a:lstStyle/>
          <a:p>
            <a:r>
              <a:rPr lang="fi-FI" dirty="0"/>
              <a:t>Kuukausiansio sisältää kiinteän kuukausipalkan, palkkiopalkan muuttuvan osan sekä luontoisedut.</a:t>
            </a:r>
          </a:p>
          <a:p>
            <a:r>
              <a:rPr lang="fi-FI" dirty="0"/>
              <a:t>*Identtisten muutokset on laskettu sellaisista henkilöistä, joilta löytyy havainto kummaltakin perättäiseltä ajankohdalta.</a:t>
            </a:r>
          </a:p>
          <a:p>
            <a:r>
              <a:rPr lang="fi-FI" dirty="0"/>
              <a:t>Alin 10 % = 10 % palkansaajista ansaitsee vähemmän, yli 10 % = 10 % palkansaajista ansaitsee enemmän.</a:t>
            </a:r>
          </a:p>
          <a:p>
            <a:r>
              <a:rPr lang="fi-FI" dirty="0"/>
              <a:t>Lähde: Teknologiateollisuus ry</a:t>
            </a:r>
          </a:p>
          <a:p>
            <a:endParaRPr lang="fi-FI" dirty="0"/>
          </a:p>
        </p:txBody>
      </p:sp>
      <p:graphicFrame>
        <p:nvGraphicFramePr>
          <p:cNvPr id="8" name="Sisällön paikkamerkki 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988891109"/>
              </p:ext>
            </p:extLst>
          </p:nvPr>
        </p:nvGraphicFramePr>
        <p:xfrm>
          <a:off x="179512" y="575950"/>
          <a:ext cx="8327612" cy="40319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3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36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39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017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666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4662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28541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28714">
                <a:tc>
                  <a:txBody>
                    <a:bodyPr/>
                    <a:lstStyle/>
                    <a:p>
                      <a:endParaRPr lang="fi-FI" sz="8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0633" marR="80633" marT="40316" marB="403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>
                          <a:solidFill>
                            <a:schemeClr val="bg1"/>
                          </a:solidFill>
                          <a:latin typeface="+mn-lt"/>
                        </a:rPr>
                        <a:t>Alin 10 %</a:t>
                      </a:r>
                    </a:p>
                  </a:txBody>
                  <a:tcPr marL="80633" marR="80633" marT="40316" marB="403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>
                          <a:solidFill>
                            <a:schemeClr val="bg1"/>
                          </a:solidFill>
                          <a:latin typeface="+mn-lt"/>
                        </a:rPr>
                        <a:t>Alin 25 %</a:t>
                      </a:r>
                    </a:p>
                  </a:txBody>
                  <a:tcPr marL="80633" marR="80633" marT="40316" marB="403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>
                          <a:solidFill>
                            <a:schemeClr val="bg1"/>
                          </a:solidFill>
                          <a:latin typeface="+mn-lt"/>
                        </a:rPr>
                        <a:t>Ylin 25 %</a:t>
                      </a:r>
                    </a:p>
                  </a:txBody>
                  <a:tcPr marL="80633" marR="80633" marT="40316" marB="403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>
                          <a:solidFill>
                            <a:schemeClr val="bg1"/>
                          </a:solidFill>
                          <a:latin typeface="+mn-lt"/>
                        </a:rPr>
                        <a:t>Ylin 10 %</a:t>
                      </a:r>
                    </a:p>
                  </a:txBody>
                  <a:tcPr marL="80633" marR="80633" marT="40316" marB="403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>
                          <a:solidFill>
                            <a:schemeClr val="bg1"/>
                          </a:solidFill>
                          <a:latin typeface="+mn-lt"/>
                        </a:rPr>
                        <a:t>Keskiarvo</a:t>
                      </a:r>
                    </a:p>
                  </a:txBody>
                  <a:tcPr marL="80633" marR="80633" marT="40316" marB="40316" anchor="ctr"/>
                </a:tc>
                <a:tc>
                  <a:txBody>
                    <a:bodyPr/>
                    <a:lstStyle/>
                    <a:p>
                      <a:pPr algn="ctr"/>
                      <a:endParaRPr lang="fi-FI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80633" marR="80633" marT="40316" marB="4031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>
                          <a:solidFill>
                            <a:schemeClr val="bg1"/>
                          </a:solidFill>
                          <a:latin typeface="+mn-lt"/>
                        </a:rPr>
                        <a:t>Keskipalkan</a:t>
                      </a:r>
                      <a:r>
                        <a:rPr lang="fi-FI" sz="800" baseline="0" dirty="0">
                          <a:solidFill>
                            <a:schemeClr val="bg1"/>
                          </a:solidFill>
                          <a:latin typeface="+mn-lt"/>
                        </a:rPr>
                        <a:t> muutos,</a:t>
                      </a:r>
                      <a:r>
                        <a:rPr lang="fi-FI" sz="800" dirty="0">
                          <a:solidFill>
                            <a:schemeClr val="bg1"/>
                          </a:solidFill>
                          <a:latin typeface="+mn-lt"/>
                        </a:rPr>
                        <a:t> kaikki</a:t>
                      </a:r>
                    </a:p>
                  </a:txBody>
                  <a:tcPr marL="80633" marR="80633" marT="40316" marB="403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>
                          <a:solidFill>
                            <a:schemeClr val="bg1"/>
                          </a:solidFill>
                          <a:latin typeface="+mn-lt"/>
                        </a:rPr>
                        <a:t>Muutos, identtiset*</a:t>
                      </a:r>
                    </a:p>
                  </a:txBody>
                  <a:tcPr marL="80633" marR="80633" marT="40316" marB="4031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520">
                <a:tc>
                  <a:txBody>
                    <a:bodyPr/>
                    <a:lstStyle/>
                    <a:p>
                      <a:pPr algn="ctr"/>
                      <a:r>
                        <a:rPr lang="fi-FI" sz="800" dirty="0">
                          <a:solidFill>
                            <a:srgbClr val="000000"/>
                          </a:solidFill>
                          <a:latin typeface="+mn-lt"/>
                        </a:rPr>
                        <a:t>2010</a:t>
                      </a:r>
                    </a:p>
                  </a:txBody>
                  <a:tcPr marL="80633" marR="80633" marT="40316" marB="40316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2 676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3 161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4 567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5 564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4 049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/>
                      <a:endParaRPr lang="fi-FI" sz="8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0633" marR="80633" marT="40316" marB="4031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0,3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2,6</a:t>
                      </a:r>
                    </a:p>
                  </a:txBody>
                  <a:tcPr marL="8399" marR="8399" marT="8399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4520">
                <a:tc>
                  <a:txBody>
                    <a:bodyPr/>
                    <a:lstStyle/>
                    <a:p>
                      <a:pPr algn="ctr"/>
                      <a:r>
                        <a:rPr lang="fi-FI" sz="800" dirty="0">
                          <a:solidFill>
                            <a:srgbClr val="000000"/>
                          </a:solidFill>
                          <a:latin typeface="+mn-lt"/>
                        </a:rPr>
                        <a:t>2011</a:t>
                      </a:r>
                    </a:p>
                  </a:txBody>
                  <a:tcPr marL="80633" marR="80633" marT="40316" marB="40316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2 758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3 283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4 755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5 898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4 194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/>
                      <a:endParaRPr lang="fi-FI" sz="8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0633" marR="80633" marT="40316" marB="4031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3,6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3,7</a:t>
                      </a:r>
                    </a:p>
                  </a:txBody>
                  <a:tcPr marL="8399" marR="8399" marT="8399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4520">
                <a:tc>
                  <a:txBody>
                    <a:bodyPr/>
                    <a:lstStyle/>
                    <a:p>
                      <a:pPr algn="ctr"/>
                      <a:r>
                        <a:rPr lang="fi-FI" sz="800" dirty="0">
                          <a:solidFill>
                            <a:srgbClr val="000000"/>
                          </a:solidFill>
                          <a:latin typeface="+mn-lt"/>
                        </a:rPr>
                        <a:t>2012</a:t>
                      </a:r>
                    </a:p>
                  </a:txBody>
                  <a:tcPr marL="80633" marR="80633" marT="40316" marB="40316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2 886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3 420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4 888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6 020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4 338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/>
                      <a:endParaRPr lang="fi-FI" sz="80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0633" marR="80633" marT="40316" marB="4031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3,4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4,2</a:t>
                      </a:r>
                    </a:p>
                  </a:txBody>
                  <a:tcPr marL="8399" marR="8399" marT="8399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4520">
                <a:tc>
                  <a:txBody>
                    <a:bodyPr/>
                    <a:lstStyle/>
                    <a:p>
                      <a:pPr algn="ctr"/>
                      <a:r>
                        <a:rPr lang="fi-FI" sz="800" dirty="0">
                          <a:solidFill>
                            <a:srgbClr val="000000"/>
                          </a:solidFill>
                          <a:latin typeface="+mn-lt"/>
                        </a:rPr>
                        <a:t>2013</a:t>
                      </a:r>
                    </a:p>
                  </a:txBody>
                  <a:tcPr marL="80633" marR="80633" marT="40316" marB="40316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2 970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3 504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5 010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6 182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4 445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/>
                      <a:endParaRPr lang="fi-FI" sz="8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0633" marR="80633" marT="40316" marB="4031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2,5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3,2</a:t>
                      </a:r>
                    </a:p>
                  </a:txBody>
                  <a:tcPr marL="8399" marR="8399" marT="8399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4520">
                <a:tc>
                  <a:txBody>
                    <a:bodyPr/>
                    <a:lstStyle/>
                    <a:p>
                      <a:pPr algn="ctr"/>
                      <a:r>
                        <a:rPr lang="fi-FI" sz="800" dirty="0">
                          <a:solidFill>
                            <a:srgbClr val="000000"/>
                          </a:solidFill>
                          <a:latin typeface="+mn-lt"/>
                        </a:rPr>
                        <a:t>2014</a:t>
                      </a:r>
                    </a:p>
                  </a:txBody>
                  <a:tcPr marL="80633" marR="80633" marT="40316" marB="40316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3 000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3 550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5 080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6 241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4 503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/>
                      <a:endParaRPr lang="fi-FI" sz="8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0633" marR="80633" marT="40316" marB="4031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1,3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2,3</a:t>
                      </a:r>
                    </a:p>
                  </a:txBody>
                  <a:tcPr marL="8399" marR="8399" marT="8399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4520">
                <a:tc>
                  <a:txBody>
                    <a:bodyPr/>
                    <a:lstStyle/>
                    <a:p>
                      <a:pPr algn="ctr"/>
                      <a:r>
                        <a:rPr lang="fi-FI" sz="800" dirty="0">
                          <a:solidFill>
                            <a:srgbClr val="000000"/>
                          </a:solidFill>
                          <a:latin typeface="+mn-lt"/>
                        </a:rPr>
                        <a:t>2015</a:t>
                      </a:r>
                    </a:p>
                  </a:txBody>
                  <a:tcPr marL="80633" marR="80633" marT="40316" marB="40316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3 040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3 605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5 173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6 387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4 591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/>
                      <a:endParaRPr lang="fi-FI" sz="8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0633" marR="80633" marT="40316" marB="4031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2,0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2,6</a:t>
                      </a:r>
                    </a:p>
                  </a:txBody>
                  <a:tcPr marL="8399" marR="8399" marT="8399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4520">
                <a:tc>
                  <a:txBody>
                    <a:bodyPr/>
                    <a:lstStyle/>
                    <a:p>
                      <a:pPr algn="ctr"/>
                      <a:r>
                        <a:rPr lang="fi-FI" sz="800" dirty="0">
                          <a:solidFill>
                            <a:srgbClr val="000000"/>
                          </a:solidFill>
                          <a:latin typeface="+mn-lt"/>
                        </a:rPr>
                        <a:t>2016</a:t>
                      </a:r>
                    </a:p>
                  </a:txBody>
                  <a:tcPr marL="80633" marR="80633" marT="40316" marB="40316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3 046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3 620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5 263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6 505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4 654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/>
                      <a:endParaRPr lang="fi-FI" sz="8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0633" marR="80633" marT="40316" marB="4031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1,4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2,6</a:t>
                      </a:r>
                    </a:p>
                  </a:txBody>
                  <a:tcPr marL="8399" marR="8399" marT="8399" marB="0" anchor="ctr"/>
                </a:tc>
                <a:extLst>
                  <a:ext uri="{0D108BD9-81ED-4DB2-BD59-A6C34878D82A}">
                    <a16:rowId xmlns:a16="http://schemas.microsoft.com/office/drawing/2014/main" val="1093307324"/>
                  </a:ext>
                </a:extLst>
              </a:tr>
              <a:tr h="264520">
                <a:tc>
                  <a:txBody>
                    <a:bodyPr/>
                    <a:lstStyle/>
                    <a:p>
                      <a:pPr algn="ctr"/>
                      <a:r>
                        <a:rPr lang="fi-FI" sz="800" dirty="0">
                          <a:solidFill>
                            <a:srgbClr val="000000"/>
                          </a:solidFill>
                          <a:latin typeface="+mn-lt"/>
                        </a:rPr>
                        <a:t>2017</a:t>
                      </a:r>
                    </a:p>
                  </a:txBody>
                  <a:tcPr marL="80633" marR="80633" marT="40316" marB="40316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3 105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3 699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5 370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6 705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4 769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/>
                      <a:endParaRPr lang="fi-FI" sz="8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0633" marR="80633" marT="40316" marB="4031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2,5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2,6</a:t>
                      </a:r>
                    </a:p>
                  </a:txBody>
                  <a:tcPr marL="8399" marR="8399" marT="8399" marB="0" anchor="ctr"/>
                </a:tc>
                <a:extLst>
                  <a:ext uri="{0D108BD9-81ED-4DB2-BD59-A6C34878D82A}">
                    <a16:rowId xmlns:a16="http://schemas.microsoft.com/office/drawing/2014/main" val="1401940343"/>
                  </a:ext>
                </a:extLst>
              </a:tr>
              <a:tr h="264520">
                <a:tc>
                  <a:txBody>
                    <a:bodyPr/>
                    <a:lstStyle/>
                    <a:p>
                      <a:pPr algn="ctr"/>
                      <a:r>
                        <a:rPr lang="fi-FI" sz="800" dirty="0">
                          <a:solidFill>
                            <a:srgbClr val="000000"/>
                          </a:solidFill>
                          <a:latin typeface="+mn-lt"/>
                        </a:rPr>
                        <a:t>2018</a:t>
                      </a:r>
                    </a:p>
                  </a:txBody>
                  <a:tcPr marL="80633" marR="80633" marT="40316" marB="40316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3 122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3 750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5 497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6 787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4 834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/>
                      <a:endParaRPr lang="fi-FI" sz="8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0633" marR="80633" marT="40316" marB="4031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1,4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3,8</a:t>
                      </a:r>
                    </a:p>
                  </a:txBody>
                  <a:tcPr marL="8399" marR="8399" marT="8399" marB="0" anchor="ctr"/>
                </a:tc>
                <a:extLst>
                  <a:ext uri="{0D108BD9-81ED-4DB2-BD59-A6C34878D82A}">
                    <a16:rowId xmlns:a16="http://schemas.microsoft.com/office/drawing/2014/main" val="353713331"/>
                  </a:ext>
                </a:extLst>
              </a:tr>
              <a:tr h="264520">
                <a:tc>
                  <a:txBody>
                    <a:bodyPr/>
                    <a:lstStyle/>
                    <a:p>
                      <a:pPr algn="ctr"/>
                      <a:r>
                        <a:rPr lang="fi-FI" sz="800" dirty="0">
                          <a:solidFill>
                            <a:srgbClr val="000000"/>
                          </a:solidFill>
                          <a:latin typeface="+mn-lt"/>
                        </a:rPr>
                        <a:t>2019</a:t>
                      </a:r>
                    </a:p>
                  </a:txBody>
                  <a:tcPr marL="80633" marR="80633" marT="40316" marB="40316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3 215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3 850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5 610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6 982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4 964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/>
                      <a:endParaRPr lang="fi-FI" sz="8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0633" marR="80633" marT="40316" marB="4031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2,7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4,0</a:t>
                      </a:r>
                    </a:p>
                  </a:txBody>
                  <a:tcPr marL="8399" marR="8399" marT="8399" marB="0" anchor="ctr"/>
                </a:tc>
                <a:extLst>
                  <a:ext uri="{0D108BD9-81ED-4DB2-BD59-A6C34878D82A}">
                    <a16:rowId xmlns:a16="http://schemas.microsoft.com/office/drawing/2014/main" val="2415774239"/>
                  </a:ext>
                </a:extLst>
              </a:tr>
              <a:tr h="264520">
                <a:tc>
                  <a:txBody>
                    <a:bodyPr/>
                    <a:lstStyle/>
                    <a:p>
                      <a:pPr algn="ctr"/>
                      <a:r>
                        <a:rPr lang="fi-FI" sz="800" dirty="0">
                          <a:solidFill>
                            <a:srgbClr val="000000"/>
                          </a:solidFill>
                          <a:latin typeface="+mn-lt"/>
                        </a:rPr>
                        <a:t>2020</a:t>
                      </a:r>
                    </a:p>
                  </a:txBody>
                  <a:tcPr marL="80633" marR="80633" marT="40316" marB="40316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3 206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3 872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5 671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7 060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5 015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/>
                      <a:endParaRPr lang="fi-FI" sz="8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0633" marR="80633" marT="40316" marB="4031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1,0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3,1</a:t>
                      </a:r>
                    </a:p>
                  </a:txBody>
                  <a:tcPr marL="8399" marR="8399" marT="8399" marB="0" anchor="ctr"/>
                </a:tc>
                <a:extLst>
                  <a:ext uri="{0D108BD9-81ED-4DB2-BD59-A6C34878D82A}">
                    <a16:rowId xmlns:a16="http://schemas.microsoft.com/office/drawing/2014/main" val="2894184950"/>
                  </a:ext>
                </a:extLst>
              </a:tr>
              <a:tr h="264520">
                <a:tc>
                  <a:txBody>
                    <a:bodyPr/>
                    <a:lstStyle/>
                    <a:p>
                      <a:pPr algn="ctr"/>
                      <a:r>
                        <a:rPr lang="fi-FI" sz="800" dirty="0">
                          <a:solidFill>
                            <a:srgbClr val="000000"/>
                          </a:solidFill>
                          <a:latin typeface="+mn-lt"/>
                        </a:rPr>
                        <a:t>2021</a:t>
                      </a:r>
                    </a:p>
                  </a:txBody>
                  <a:tcPr marL="80633" marR="80633" marT="40316" marB="40316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3 230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3 920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5 812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7 243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5 129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/>
                      <a:endParaRPr lang="fi-FI" sz="8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0633" marR="80633" marT="40316" marB="4031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2,3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4,3</a:t>
                      </a:r>
                    </a:p>
                  </a:txBody>
                  <a:tcPr marL="8399" marR="8399" marT="8399" marB="0" anchor="ctr"/>
                </a:tc>
                <a:extLst>
                  <a:ext uri="{0D108BD9-81ED-4DB2-BD59-A6C34878D82A}">
                    <a16:rowId xmlns:a16="http://schemas.microsoft.com/office/drawing/2014/main" val="2709701994"/>
                  </a:ext>
                </a:extLst>
              </a:tr>
              <a:tr h="264520">
                <a:tc>
                  <a:txBody>
                    <a:bodyPr/>
                    <a:lstStyle/>
                    <a:p>
                      <a:pPr algn="ctr"/>
                      <a:r>
                        <a:rPr lang="fi-FI" sz="800" dirty="0">
                          <a:solidFill>
                            <a:srgbClr val="000000"/>
                          </a:solidFill>
                          <a:latin typeface="+mn-lt"/>
                        </a:rPr>
                        <a:t>2022</a:t>
                      </a:r>
                    </a:p>
                  </a:txBody>
                  <a:tcPr marL="80633" marR="80633" marT="40316" marB="40316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3 301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4 020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5 942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7 418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5 230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/>
                      <a:endParaRPr lang="fi-FI" sz="8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0633" marR="80633" marT="40316" marB="4031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2,0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5,2</a:t>
                      </a:r>
                    </a:p>
                  </a:txBody>
                  <a:tcPr marL="8399" marR="8399" marT="8399" marB="0" anchor="ctr"/>
                </a:tc>
                <a:extLst>
                  <a:ext uri="{0D108BD9-81ED-4DB2-BD59-A6C34878D82A}">
                    <a16:rowId xmlns:a16="http://schemas.microsoft.com/office/drawing/2014/main" val="1364440246"/>
                  </a:ext>
                </a:extLst>
              </a:tr>
              <a:tr h="264520">
                <a:tc>
                  <a:txBody>
                    <a:bodyPr/>
                    <a:lstStyle/>
                    <a:p>
                      <a:pPr algn="ctr"/>
                      <a:r>
                        <a:rPr lang="fi-FI" sz="800" dirty="0">
                          <a:solidFill>
                            <a:srgbClr val="000000"/>
                          </a:solidFill>
                          <a:latin typeface="+mn-lt"/>
                        </a:rPr>
                        <a:t>2023</a:t>
                      </a:r>
                    </a:p>
                  </a:txBody>
                  <a:tcPr marL="80633" marR="80633" marT="40316" marB="40316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3 438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4 173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6 215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7 686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5 463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/>
                      <a:endParaRPr lang="fi-FI" sz="8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0633" marR="80633" marT="40316" marB="4031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4,5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5,8</a:t>
                      </a:r>
                    </a:p>
                  </a:txBody>
                  <a:tcPr marL="8399" marR="8399" marT="8399" marB="0" anchor="ctr"/>
                </a:tc>
                <a:extLst>
                  <a:ext uri="{0D108BD9-81ED-4DB2-BD59-A6C34878D82A}">
                    <a16:rowId xmlns:a16="http://schemas.microsoft.com/office/drawing/2014/main" val="1787817813"/>
                  </a:ext>
                </a:extLst>
              </a:tr>
            </a:tbl>
          </a:graphicData>
        </a:graphic>
      </p:graphicFrame>
      <p:sp>
        <p:nvSpPr>
          <p:cNvPr id="9" name="Tekstiruutu 8"/>
          <p:cNvSpPr txBox="1"/>
          <p:nvPr/>
        </p:nvSpPr>
        <p:spPr>
          <a:xfrm>
            <a:off x="1619672" y="411510"/>
            <a:ext cx="2808312" cy="211203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900" spc="-40" dirty="0"/>
              <a:t>Palkkahajonta ja keskipalkka, € / kuukausi</a:t>
            </a:r>
          </a:p>
        </p:txBody>
      </p:sp>
      <p:sp>
        <p:nvSpPr>
          <p:cNvPr id="10" name="Tekstiruutu 9"/>
          <p:cNvSpPr txBox="1"/>
          <p:nvPr/>
        </p:nvSpPr>
        <p:spPr>
          <a:xfrm>
            <a:off x="6202664" y="411510"/>
            <a:ext cx="2401784" cy="211203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900" spc="-40" dirty="0">
                <a:solidFill>
                  <a:srgbClr val="000000"/>
                </a:solidFill>
              </a:rPr>
              <a:t>Muutokset edellisestä vuodesta, %</a:t>
            </a:r>
          </a:p>
        </p:txBody>
      </p:sp>
    </p:spTree>
    <p:extLst>
      <p:ext uri="{BB962C8B-B14F-4D97-AF65-F5344CB8AC3E}">
        <p14:creationId xmlns:p14="http://schemas.microsoft.com/office/powerpoint/2010/main" val="1166341986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Tietotekniikan palvelualojen palkat tehtäväalueittain vuonna 2015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10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7.5.2024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Lähde: Teknologiateollisuus ry</a:t>
            </a:r>
          </a:p>
          <a:p>
            <a:endParaRPr lang="fi-FI" dirty="0"/>
          </a:p>
        </p:txBody>
      </p:sp>
      <p:graphicFrame>
        <p:nvGraphicFramePr>
          <p:cNvPr id="8" name="Sisällön paikkamerkki 8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098448388"/>
              </p:ext>
            </p:extLst>
          </p:nvPr>
        </p:nvGraphicFramePr>
        <p:xfrm>
          <a:off x="251521" y="1059581"/>
          <a:ext cx="8496945" cy="36679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6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17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88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88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88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38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1378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283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9133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504223">
                <a:tc>
                  <a:txBody>
                    <a:bodyPr/>
                    <a:lstStyle/>
                    <a:p>
                      <a:pPr algn="ctr"/>
                      <a:r>
                        <a:rPr lang="fi-FI" sz="900" b="1" dirty="0">
                          <a:solidFill>
                            <a:schemeClr val="bg1"/>
                          </a:solidFill>
                          <a:latin typeface="+mn-lt"/>
                        </a:rPr>
                        <a:t>Tehtävä-alue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b="1" dirty="0">
                          <a:solidFill>
                            <a:schemeClr val="bg1"/>
                          </a:solidFill>
                          <a:latin typeface="+mn-lt"/>
                        </a:rPr>
                        <a:t>Johtotehtävät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Vaativat asiantuntija-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tehtävät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Asiantuntija-</a:t>
                      </a:r>
                    </a:p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tehtävät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Vaativat</a:t>
                      </a:r>
                      <a:r>
                        <a:rPr lang="fi-FI" sz="900" baseline="0" dirty="0">
                          <a:solidFill>
                            <a:schemeClr val="bg1"/>
                          </a:solidFill>
                          <a:latin typeface="+mn-lt"/>
                        </a:rPr>
                        <a:t> ammattitehtävät</a:t>
                      </a:r>
                      <a:endParaRPr lang="fi-FI" sz="9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Ammattitehtävät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Yhteensä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764">
                <a:tc>
                  <a:txBody>
                    <a:bodyPr/>
                    <a:lstStyle/>
                    <a:p>
                      <a:pPr algn="ctr"/>
                      <a:endParaRPr lang="fi-FI" sz="1050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Myynti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8 831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6 515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6 528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5 439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4 294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6 596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1 323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Markkinointi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7 389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6 141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5 316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4 281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3 288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5 182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Asiakaspalvelu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6 551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5 360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4 677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3 805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1 126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3 117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3 969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2 615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Suunnittelu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6 301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5 678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4 736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2 807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4 087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3 938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3 373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1 389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4 315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8 751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Konsultointi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6 280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5 656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5 157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1 724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4 386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1 128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3 700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4 997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3 905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Verkkoteknologia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5 648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7 197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5 253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3 967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3 277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4 593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Käyttöpalvelu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6 970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5 525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4 518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3 961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3 076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4 004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Laitteisto ylläp.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6 579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5 409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4 666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3 679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2 955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3 629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884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Yleishallinto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8 844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7 193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5 067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4 003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2 590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5 711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Henkilöstöhallinto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6 676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5 825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4 912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3 672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3 234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4 835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Taloushallinto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7 896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5 380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5 159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3 744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3 092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4 686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9424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Tietohallinto ja tietoturvallisuus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6 324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5 327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4 578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3 801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3 328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4 363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Yhteensä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7 214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1 683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5 863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5 006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6 702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4 107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8 166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3 273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3 297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4 591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20 725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6963870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Tietotekniikan palvelualojen palkat tehtäväalueittain vuonna 2014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11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7.5.2024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Lähde: Teknologiateollisuus ry</a:t>
            </a:r>
          </a:p>
          <a:p>
            <a:endParaRPr lang="fi-FI" dirty="0"/>
          </a:p>
        </p:txBody>
      </p:sp>
      <p:graphicFrame>
        <p:nvGraphicFramePr>
          <p:cNvPr id="8" name="Sisällön paikkamerkki 8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516793541"/>
              </p:ext>
            </p:extLst>
          </p:nvPr>
        </p:nvGraphicFramePr>
        <p:xfrm>
          <a:off x="251521" y="1059581"/>
          <a:ext cx="8496945" cy="36679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6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17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88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88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88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38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1378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283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9133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504223">
                <a:tc>
                  <a:txBody>
                    <a:bodyPr/>
                    <a:lstStyle/>
                    <a:p>
                      <a:pPr algn="ctr"/>
                      <a:r>
                        <a:rPr lang="fi-FI" sz="900" b="1" dirty="0">
                          <a:solidFill>
                            <a:schemeClr val="bg1"/>
                          </a:solidFill>
                          <a:latin typeface="+mn-lt"/>
                        </a:rPr>
                        <a:t>Tehtävä-alue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b="1" dirty="0">
                          <a:solidFill>
                            <a:schemeClr val="bg1"/>
                          </a:solidFill>
                          <a:latin typeface="+mn-lt"/>
                        </a:rPr>
                        <a:t>Johtotehtävät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Vaativat asiantuntija-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tehtävät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Asiantuntija-</a:t>
                      </a:r>
                    </a:p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tehtävät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Vaativat</a:t>
                      </a:r>
                      <a:r>
                        <a:rPr lang="fi-FI" sz="900" baseline="0" dirty="0">
                          <a:solidFill>
                            <a:schemeClr val="bg1"/>
                          </a:solidFill>
                          <a:latin typeface="+mn-lt"/>
                        </a:rPr>
                        <a:t> ammattitehtävät</a:t>
                      </a:r>
                      <a:endParaRPr lang="fi-FI" sz="9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Ammattitehtävät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Yhteensä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764">
                <a:tc>
                  <a:txBody>
                    <a:bodyPr/>
                    <a:lstStyle/>
                    <a:p>
                      <a:pPr algn="ctr"/>
                      <a:endParaRPr lang="fi-FI" sz="1050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Myynti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8 585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7 031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6 374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5 288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4 078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6 464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1 415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Markkinointi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7 171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5 851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5 470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4 388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3 558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5 240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Asiakaspalvelu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6 651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5 581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4 602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3 763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1 211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3 015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3 890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2 997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Suunnittelu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6 233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5 707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4 642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2 971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4 028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4 080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3 356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1 439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4 252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9 088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Konsultointi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6 187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5 729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5 092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1 800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4 337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1 165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3 745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4 940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3 960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Verkkoteknologia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6 423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6 856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5 059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3 990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3 272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4 594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Käyttöpalvelu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6 668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5 507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4 544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3 939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3 115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3 974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1 022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Laitteisto ylläp.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6 611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4 611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4 638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3 670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2 942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3 621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1 013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Yleishallinto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8 714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6 557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4 970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3 548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2 802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5 735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587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Henkilöstöhallinto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7 028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5 300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4 872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3 526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3 213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4 785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Taloushallinto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7 507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5 587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4 925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3 649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3 069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4 596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9424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Tietohallinto ja tietoturvallisuus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6 082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5 337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4 387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3 765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3 240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4 254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Yhteensä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7 077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1 697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5 851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4 917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7 045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4 048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8 451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3 241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3 584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4 503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21 576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6342486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Tietotekniikan palvelualojen palkat tehtäväalueittain vuonna 2013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12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7.5.2024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Lähde: Teknologiateollisuus ry</a:t>
            </a:r>
          </a:p>
          <a:p>
            <a:endParaRPr lang="fi-FI" dirty="0"/>
          </a:p>
        </p:txBody>
      </p:sp>
      <p:graphicFrame>
        <p:nvGraphicFramePr>
          <p:cNvPr id="9" name="Sisällön paikkamerkki 8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561286649"/>
              </p:ext>
            </p:extLst>
          </p:nvPr>
        </p:nvGraphicFramePr>
        <p:xfrm>
          <a:off x="251521" y="1059581"/>
          <a:ext cx="8496945" cy="36679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6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17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88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88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88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38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1378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283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9133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504223">
                <a:tc>
                  <a:txBody>
                    <a:bodyPr/>
                    <a:lstStyle/>
                    <a:p>
                      <a:pPr algn="ctr"/>
                      <a:r>
                        <a:rPr lang="fi-FI" sz="900" b="1" dirty="0">
                          <a:solidFill>
                            <a:schemeClr val="bg1"/>
                          </a:solidFill>
                          <a:latin typeface="+mn-lt"/>
                        </a:rPr>
                        <a:t>Tehtävä-alue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b="1" dirty="0">
                          <a:solidFill>
                            <a:schemeClr val="bg1"/>
                          </a:solidFill>
                          <a:latin typeface="+mn-lt"/>
                        </a:rPr>
                        <a:t>Johtotehtävät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Vaativat asiantuntija-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tehtävät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Asiantuntija-</a:t>
                      </a:r>
                    </a:p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tehtävät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Vaativat</a:t>
                      </a:r>
                      <a:r>
                        <a:rPr lang="fi-FI" sz="900" baseline="0" dirty="0">
                          <a:solidFill>
                            <a:schemeClr val="bg1"/>
                          </a:solidFill>
                          <a:latin typeface="+mn-lt"/>
                        </a:rPr>
                        <a:t> ammattitehtävät</a:t>
                      </a:r>
                      <a:endParaRPr lang="fi-FI" sz="9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Ammattitehtävät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Yhteensä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764">
                <a:tc>
                  <a:txBody>
                    <a:bodyPr/>
                    <a:lstStyle/>
                    <a:p>
                      <a:pPr algn="ctr"/>
                      <a:endParaRPr lang="fi-FI" sz="1050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Myynti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8 676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6 034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6 285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5 296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4 269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6 427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1 380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Markkinointi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7 353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5 455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5 414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4 323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3 870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5 220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Asiakaspalvelu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6 543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5 033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4 481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3 722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1 177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2 968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3 760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2 628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Suunnittelu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6 346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5 542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4 623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2 889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3 945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3 898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3 358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1 257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4 230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8 661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Konsultointi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6 323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5 440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5 013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1 687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4 281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1 209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3 768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4 879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3 883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Verkkoteknologia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7 483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5 850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5 012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3 828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3 384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4 417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Käyttöpalvelu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5 833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4 881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4 493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3 904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3 241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3 863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1 222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Laitteisto ylläp.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6 633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4 963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4 506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3 613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2 995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3 561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1 064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Yleishallinto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8 564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5 514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5 025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3 468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2 900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5 452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630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Henkilöstöhallinto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7 066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5 468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4 781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3 441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3 082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4 630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Taloushallinto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7 536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5 556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4 946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3 707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3 121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4 497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439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9424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Tietohallinto ja tietoturvallisuus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5 717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5 209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4 621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3 777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3 075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4 286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Yhteensä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i-FI" sz="8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7 142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i-FI" sz="8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1 629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i-FI" sz="8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5 479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i-FI" sz="8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i-FI" sz="8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4 885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i-FI" sz="8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6 641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i-FI" sz="8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3 979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i-FI" sz="8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8 338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i-FI" sz="8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3 248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i-FI" sz="8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3 579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i-FI" sz="8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4 445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i-FI" sz="8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21 004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2857402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123478"/>
            <a:ext cx="7992000" cy="648000"/>
          </a:xfrm>
        </p:spPr>
        <p:txBody>
          <a:bodyPr/>
          <a:lstStyle/>
          <a:p>
            <a:r>
              <a:rPr lang="fi-FI" dirty="0"/>
              <a:t>Tietotekniikan palvelualojen palkat tehtäväalueittain vuonna 2023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2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7.5.2024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899592" y="4724395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1979712" y="4728047"/>
            <a:ext cx="7061854" cy="415926"/>
          </a:xfrm>
        </p:spPr>
        <p:txBody>
          <a:bodyPr/>
          <a:lstStyle/>
          <a:p>
            <a:r>
              <a:rPr lang="fi-FI" dirty="0"/>
              <a:t>Lähde: Teknologiateollisuus ry</a:t>
            </a:r>
          </a:p>
        </p:txBody>
      </p:sp>
      <p:graphicFrame>
        <p:nvGraphicFramePr>
          <p:cNvPr id="8" name="Sisällön paikkamerkki 8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582775174"/>
              </p:ext>
            </p:extLst>
          </p:nvPr>
        </p:nvGraphicFramePr>
        <p:xfrm>
          <a:off x="251521" y="919987"/>
          <a:ext cx="8496945" cy="36679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6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17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88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88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88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38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1378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283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9133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504223">
                <a:tc>
                  <a:txBody>
                    <a:bodyPr/>
                    <a:lstStyle/>
                    <a:p>
                      <a:pPr algn="ctr"/>
                      <a:r>
                        <a:rPr lang="fi-FI" sz="900" b="1" dirty="0">
                          <a:solidFill>
                            <a:schemeClr val="bg1"/>
                          </a:solidFill>
                          <a:latin typeface="+mn-lt"/>
                        </a:rPr>
                        <a:t>Tehtävä-alue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b="1" dirty="0">
                          <a:solidFill>
                            <a:schemeClr val="bg1"/>
                          </a:solidFill>
                          <a:latin typeface="+mn-lt"/>
                        </a:rPr>
                        <a:t>Johtotehtävät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Vaativat asiantuntija-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tehtävät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Asiantuntija-</a:t>
                      </a:r>
                    </a:p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tehtävät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Vaativat</a:t>
                      </a:r>
                      <a:r>
                        <a:rPr lang="fi-FI" sz="900" baseline="0" dirty="0">
                          <a:solidFill>
                            <a:schemeClr val="bg1"/>
                          </a:solidFill>
                          <a:latin typeface="+mn-lt"/>
                        </a:rPr>
                        <a:t> ammattitehtävät</a:t>
                      </a:r>
                      <a:endParaRPr lang="fi-FI" sz="9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Ammattitehtävät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Yhteensä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764">
                <a:tc>
                  <a:txBody>
                    <a:bodyPr/>
                    <a:lstStyle/>
                    <a:p>
                      <a:pPr algn="ctr"/>
                      <a:endParaRPr lang="fi-FI" sz="1050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Myynti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11 117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9 521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7 683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4 877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3 248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7 494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2 128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Markkinointi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8 734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7 834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5 510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4 091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3 279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5 532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549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Asiakaspalvelu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8 137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7 711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5 565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4 092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1 150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3 126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4 527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3 105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Suunnittelu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9 565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7 943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5 851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6 352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4 554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5 979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3 413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1 643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5 211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14 842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Konsultointi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9 884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7 670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5 958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2 928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4 479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1 124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3 512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5 851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5 015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Verkkoteknologia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8 763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7 618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5 957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4 569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3 441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5 285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776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Käyttöpalvelu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11 247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9 444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6 008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4 374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3 093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5 064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796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Laitteisto </a:t>
                      </a:r>
                      <a:r>
                        <a:rPr lang="fi-FI" sz="8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ylläp</a:t>
                      </a:r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9 680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8 914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5 885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4 350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3 273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5 077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1 191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Yleishallinto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10 789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8 112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5 885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4 169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3 203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7 413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795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Henkilöstöhallinto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8 630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7 126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5 459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4 072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3 306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5 303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492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Taloushallinto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9 093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7 636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5 574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3 908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2 997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5 233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673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9424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Tietohallinto ja tietoturvallisuus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9 315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7 013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5 696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4 229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3 313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5 318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458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Yhteensä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9 972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1 310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8 171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2 116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5 979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13 239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4 456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10 501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3 304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3 654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5 463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30 820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3885503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123478"/>
            <a:ext cx="7992000" cy="648000"/>
          </a:xfrm>
        </p:spPr>
        <p:txBody>
          <a:bodyPr/>
          <a:lstStyle/>
          <a:p>
            <a:r>
              <a:rPr lang="fi-FI" dirty="0"/>
              <a:t>Tietotekniikan palvelualojen palkat tehtäväalueittain vuonna 2022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3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7.5.2024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899592" y="4724395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1979712" y="4728047"/>
            <a:ext cx="7061854" cy="415926"/>
          </a:xfrm>
        </p:spPr>
        <p:txBody>
          <a:bodyPr/>
          <a:lstStyle/>
          <a:p>
            <a:r>
              <a:rPr lang="fi-FI" dirty="0"/>
              <a:t>Lähde: Teknologiateollisuus ry</a:t>
            </a:r>
          </a:p>
        </p:txBody>
      </p:sp>
      <p:graphicFrame>
        <p:nvGraphicFramePr>
          <p:cNvPr id="8" name="Sisällön paikkamerkki 8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258676294"/>
              </p:ext>
            </p:extLst>
          </p:nvPr>
        </p:nvGraphicFramePr>
        <p:xfrm>
          <a:off x="251521" y="919987"/>
          <a:ext cx="8496945" cy="36679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6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17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88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88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88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38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1378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283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9133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504223">
                <a:tc>
                  <a:txBody>
                    <a:bodyPr/>
                    <a:lstStyle/>
                    <a:p>
                      <a:pPr algn="ctr"/>
                      <a:r>
                        <a:rPr lang="fi-FI" sz="900" b="1" dirty="0">
                          <a:solidFill>
                            <a:schemeClr val="bg1"/>
                          </a:solidFill>
                          <a:latin typeface="+mn-lt"/>
                        </a:rPr>
                        <a:t>Tehtävä-alue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b="1" dirty="0">
                          <a:solidFill>
                            <a:schemeClr val="bg1"/>
                          </a:solidFill>
                          <a:latin typeface="+mn-lt"/>
                        </a:rPr>
                        <a:t>Johtotehtävät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Vaativat asiantuntija-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tehtävät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Asiantuntija-</a:t>
                      </a:r>
                    </a:p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tehtävät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Vaativat</a:t>
                      </a:r>
                      <a:r>
                        <a:rPr lang="fi-FI" sz="900" baseline="0" dirty="0">
                          <a:solidFill>
                            <a:schemeClr val="bg1"/>
                          </a:solidFill>
                          <a:latin typeface="+mn-lt"/>
                        </a:rPr>
                        <a:t> ammattitehtävät</a:t>
                      </a:r>
                      <a:endParaRPr lang="fi-FI" sz="9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Ammattitehtävät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Yhteensä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764">
                <a:tc>
                  <a:txBody>
                    <a:bodyPr/>
                    <a:lstStyle/>
                    <a:p>
                      <a:pPr algn="ctr"/>
                      <a:endParaRPr lang="fi-FI" sz="1050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Myynti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10 664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8 691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7 256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4 658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3 189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7 257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1 892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Markkinointi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8 534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7 337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5 411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4 027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3 332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5 260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470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Asiakaspalvelu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7 838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7 154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5 368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4 019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1 339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3 049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1 110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4 301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3 661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Suunnittelu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9 264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7 361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5 614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5 463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4 421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5 668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3 441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1 664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5 001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13 665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Konsultointi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9 420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7 186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5 699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2 496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4 422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1 118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3 407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5 639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4 683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Verkkoteknologia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8 960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7 012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5 644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4 397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3 241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5 019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690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Käyttöpalvelu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9 194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8 708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5 782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4 257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3 227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4 945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832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Laitteisto </a:t>
                      </a:r>
                      <a:r>
                        <a:rPr lang="fi-FI" sz="8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ylläp</a:t>
                      </a:r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10 769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8 546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5 480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4 194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3 257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4 864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1 054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Yleishallinto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10 493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7 391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5 703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4 084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3 189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7 239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814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Henkilöstöhallinto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8 124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6 455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5 124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3 983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3 304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5 086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444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Taloushallinto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8 874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7 038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5 517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3 959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3 264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5 289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489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9424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Tietohallinto ja tietoturvallisuus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8 659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6 535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5 484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4 192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3 152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5 052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379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Yhteensä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9 658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1 280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7 548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2 303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5 729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11 420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4 333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10 172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3 282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3 898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5 230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29 073</a:t>
                      </a:r>
                      <a:endParaRPr lang="fi-FI" sz="800" b="1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6470196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123478"/>
            <a:ext cx="7992000" cy="648000"/>
          </a:xfrm>
        </p:spPr>
        <p:txBody>
          <a:bodyPr/>
          <a:lstStyle/>
          <a:p>
            <a:r>
              <a:rPr lang="fi-FI" dirty="0"/>
              <a:t>Tietotekniikan palvelualojen palkat tehtäväalueittain vuonna 2021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4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7.5.2024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899592" y="4724395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1979712" y="4728047"/>
            <a:ext cx="7061854" cy="415926"/>
          </a:xfrm>
        </p:spPr>
        <p:txBody>
          <a:bodyPr/>
          <a:lstStyle/>
          <a:p>
            <a:r>
              <a:rPr lang="fi-FI" dirty="0"/>
              <a:t>Lähde: Teknologiateollisuus ry</a:t>
            </a:r>
          </a:p>
        </p:txBody>
      </p:sp>
      <p:graphicFrame>
        <p:nvGraphicFramePr>
          <p:cNvPr id="8" name="Sisällön paikkamerkki 8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55854503"/>
              </p:ext>
            </p:extLst>
          </p:nvPr>
        </p:nvGraphicFramePr>
        <p:xfrm>
          <a:off x="251521" y="919987"/>
          <a:ext cx="8496945" cy="36679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6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17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88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88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88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38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1378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283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9133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504223">
                <a:tc>
                  <a:txBody>
                    <a:bodyPr/>
                    <a:lstStyle/>
                    <a:p>
                      <a:pPr algn="ctr"/>
                      <a:r>
                        <a:rPr lang="fi-FI" sz="900" b="1" dirty="0">
                          <a:solidFill>
                            <a:schemeClr val="bg1"/>
                          </a:solidFill>
                          <a:latin typeface="+mn-lt"/>
                        </a:rPr>
                        <a:t>Tehtävä-alue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b="1" dirty="0">
                          <a:solidFill>
                            <a:schemeClr val="bg1"/>
                          </a:solidFill>
                          <a:latin typeface="+mn-lt"/>
                        </a:rPr>
                        <a:t>Johtotehtävät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Vaativat asiantuntija-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tehtävät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Asiantuntija-</a:t>
                      </a:r>
                    </a:p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tehtävät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Vaativat</a:t>
                      </a:r>
                      <a:r>
                        <a:rPr lang="fi-FI" sz="900" baseline="0" dirty="0">
                          <a:solidFill>
                            <a:schemeClr val="bg1"/>
                          </a:solidFill>
                          <a:latin typeface="+mn-lt"/>
                        </a:rPr>
                        <a:t> ammattitehtävät</a:t>
                      </a:r>
                      <a:endParaRPr lang="fi-FI" sz="9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Ammattitehtävät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Yhteensä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764">
                <a:tc>
                  <a:txBody>
                    <a:bodyPr/>
                    <a:lstStyle/>
                    <a:p>
                      <a:pPr algn="ctr"/>
                      <a:endParaRPr lang="fi-FI" sz="1050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Myynti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10 393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8 833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7 026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4 797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3 228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7 191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1 728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Markkinointi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8 164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7 464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5 536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4 103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3 411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5 347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388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Asiakaspalvelu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7 970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6 832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5 161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3 969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1 033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3 032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1 122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4 130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3 143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Suunnittelu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9 157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6 990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5 497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4 604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4 371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4 276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3 396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1 695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4 914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11 405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Konsultointi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9 025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6 852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5 513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2 402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4 450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3 522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5 502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4 393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Verkkoteknologia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7 318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6 562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5 391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4 371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3 289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4 890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632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Käyttöpalvelu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9 931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8 236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5 283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4 213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3 176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4 725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994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Laitteisto </a:t>
                      </a:r>
                      <a:r>
                        <a:rPr lang="fi-FI" sz="8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ylläp</a:t>
                      </a:r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8 326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7 933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4 958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3 884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3 116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4 251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874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Yleishallinto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10 611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6 996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5 505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4 010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3 249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7 378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748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Henkilöstöhallinto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7 897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6 228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5 070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4 112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3 131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5 009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Taloushallinto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8 300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7 092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5 422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3 952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3 186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5 238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424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9424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Tietohallinto ja tietoturvallisuus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8 160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7 171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5 298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4 256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3 483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4 968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361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Yhteensä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9 522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1 194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7 307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2 096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5 561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10 112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4 298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7 915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3 258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4 058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5 129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25 375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889080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123478"/>
            <a:ext cx="7992000" cy="648000"/>
          </a:xfrm>
        </p:spPr>
        <p:txBody>
          <a:bodyPr/>
          <a:lstStyle/>
          <a:p>
            <a:r>
              <a:rPr lang="fi-FI" dirty="0"/>
              <a:t>Tietotekniikan palvelualojen palkat tehtäväalueittain vuonna 2020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5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7.5.2024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899592" y="4724395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1979712" y="4710755"/>
            <a:ext cx="7061854" cy="415926"/>
          </a:xfrm>
        </p:spPr>
        <p:txBody>
          <a:bodyPr/>
          <a:lstStyle/>
          <a:p>
            <a:r>
              <a:rPr lang="fi-FI" dirty="0"/>
              <a:t>Syyskuun 2020 tilastossa on tapahtunut suuria henkilömäärän muutoksia kolmessa ylimmässä vastuutasossa (asiantuntijatehtävät, vaativat asiantuntijatehtävät ja johtotehtävät), mikä osaltaan vaikuttaa ansiotasoon ja -kehitykseen. Em. muutoksiin on vaikuttanut mm. aineiston käsittely.</a:t>
            </a:r>
          </a:p>
          <a:p>
            <a:r>
              <a:rPr lang="fi-FI" dirty="0"/>
              <a:t>Lähde: Teknologiateollisuus ry</a:t>
            </a:r>
          </a:p>
        </p:txBody>
      </p:sp>
      <p:graphicFrame>
        <p:nvGraphicFramePr>
          <p:cNvPr id="8" name="Sisällön paikkamerkki 8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59885557"/>
              </p:ext>
            </p:extLst>
          </p:nvPr>
        </p:nvGraphicFramePr>
        <p:xfrm>
          <a:off x="251521" y="919987"/>
          <a:ext cx="8496945" cy="36679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6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17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88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88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88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38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1378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283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9133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504223">
                <a:tc>
                  <a:txBody>
                    <a:bodyPr/>
                    <a:lstStyle/>
                    <a:p>
                      <a:pPr algn="ctr"/>
                      <a:r>
                        <a:rPr lang="fi-FI" sz="900" b="1" dirty="0">
                          <a:solidFill>
                            <a:schemeClr val="bg1"/>
                          </a:solidFill>
                          <a:latin typeface="+mn-lt"/>
                        </a:rPr>
                        <a:t>Tehtävä-alue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b="1" dirty="0">
                          <a:solidFill>
                            <a:schemeClr val="bg1"/>
                          </a:solidFill>
                          <a:latin typeface="+mn-lt"/>
                        </a:rPr>
                        <a:t>Johtotehtävät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Vaativat asiantuntija-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tehtävät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Asiantuntija-</a:t>
                      </a:r>
                    </a:p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tehtävät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Vaativat</a:t>
                      </a:r>
                      <a:r>
                        <a:rPr lang="fi-FI" sz="900" baseline="0" dirty="0">
                          <a:solidFill>
                            <a:schemeClr val="bg1"/>
                          </a:solidFill>
                          <a:latin typeface="+mn-lt"/>
                        </a:rPr>
                        <a:t> ammattitehtävät</a:t>
                      </a:r>
                      <a:endParaRPr lang="fi-FI" sz="9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Ammattitehtävät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Yhteensä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764">
                <a:tc>
                  <a:txBody>
                    <a:bodyPr/>
                    <a:lstStyle/>
                    <a:p>
                      <a:pPr algn="ctr"/>
                      <a:endParaRPr lang="fi-FI" sz="1050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Myynti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10 733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7 778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6 848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5 140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3 057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7 115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1 609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Markkinointi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8 042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6 423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5 167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3 988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3 204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5 059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373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Asiakaspalvelu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8 437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6 496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5 029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3 929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1 029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3 181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4 205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2 800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Suunnittelu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8 601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6 710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5 253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4 293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4 303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4 144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3 410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1 585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4 777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10 877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Konsultointi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8 714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6 417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5 372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2 160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4 404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3 547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5 458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4 276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Verkkoteknologia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8 168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5 795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5 155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4 041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3 006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4 680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590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Käyttöpalvelu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9 303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7 710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5 258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3 971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3 134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4 590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982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Laitteisto </a:t>
                      </a:r>
                      <a:r>
                        <a:rPr lang="fi-FI" sz="8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ylläp</a:t>
                      </a:r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8 306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6 335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4 869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3 868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3 083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4 145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1 082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Yleishallinto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10 070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6 666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5 364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3 752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3 131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6 849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769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Henkilöstöhallinto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8 083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6 371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4 898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4 041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3 249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5 094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Taloushallinto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8 330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6 447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5 213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3 734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2 732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4 697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511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9424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Tietohallinto ja tietoturvallisuus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7 168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6 776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4 935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4 049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3 133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4 592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354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Yhteensä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9 312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1 323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6 728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2 063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5 350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9 627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4 220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7 995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3 273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3 497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5 015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24 505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5723885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Tietotekniikan palvelualojen palkat tehtäväalueittain vuonna 2019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6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7.5.2024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Lähde: Teknologiateollisuus ry</a:t>
            </a:r>
          </a:p>
        </p:txBody>
      </p:sp>
      <p:graphicFrame>
        <p:nvGraphicFramePr>
          <p:cNvPr id="8" name="Sisällön paikkamerkki 8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535579251"/>
              </p:ext>
            </p:extLst>
          </p:nvPr>
        </p:nvGraphicFramePr>
        <p:xfrm>
          <a:off x="251521" y="1059581"/>
          <a:ext cx="8496945" cy="36679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6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17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88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88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88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38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1378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283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9133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504223">
                <a:tc>
                  <a:txBody>
                    <a:bodyPr/>
                    <a:lstStyle/>
                    <a:p>
                      <a:pPr algn="ctr"/>
                      <a:r>
                        <a:rPr lang="fi-FI" sz="900" b="1" dirty="0">
                          <a:solidFill>
                            <a:schemeClr val="bg1"/>
                          </a:solidFill>
                          <a:latin typeface="+mn-lt"/>
                        </a:rPr>
                        <a:t>Tehtävä-alue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b="1" dirty="0">
                          <a:solidFill>
                            <a:schemeClr val="bg1"/>
                          </a:solidFill>
                          <a:latin typeface="+mn-lt"/>
                        </a:rPr>
                        <a:t>Johtotehtävät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Vaativat asiantuntija-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tehtävät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Asiantuntija-</a:t>
                      </a:r>
                    </a:p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tehtävät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Vaativat</a:t>
                      </a:r>
                      <a:r>
                        <a:rPr lang="fi-FI" sz="900" baseline="0" dirty="0">
                          <a:solidFill>
                            <a:schemeClr val="bg1"/>
                          </a:solidFill>
                          <a:latin typeface="+mn-lt"/>
                        </a:rPr>
                        <a:t> ammattitehtävät</a:t>
                      </a:r>
                      <a:endParaRPr lang="fi-FI" sz="9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Ammattitehtävät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Yhteensä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764">
                <a:tc>
                  <a:txBody>
                    <a:bodyPr/>
                    <a:lstStyle/>
                    <a:p>
                      <a:pPr algn="ctr"/>
                      <a:endParaRPr lang="fi-FI" sz="1050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Myynti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10 048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7 539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6 868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5 315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3 259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7 170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1 442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Markkinointi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8 362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6 283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5 393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3 964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3 121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5 106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338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Asiakaspalvelu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7 716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6 075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4 975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3 955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1 179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3 229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4 125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2 823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Suunnittelu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7 373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6 461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5 163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3 581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4 366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4 343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3 393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1 461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4 706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10 207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Konsultointi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7 099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6 232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5 373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1 880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4 597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1 149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3 615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5 377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4 127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Verkkoteknologia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7 411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5 176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5 581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4 160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3 333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4 790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524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Käyttöpalvelu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8 017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7 784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5 785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4 083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3 264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4 744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784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Laitteisto </a:t>
                      </a:r>
                      <a:r>
                        <a:rPr lang="fi-FI" sz="8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ylläp</a:t>
                      </a:r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7 816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6 484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4 852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3 909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3 091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4 014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839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Yleishallinto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9 856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6 610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5 600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3 698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2 850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6 379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789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Henkilöstöhallinto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7 760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5 982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5 077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3 975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3 401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5 167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Taloushallinto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8 623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6 597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5 537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3 880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2 955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5 172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402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9424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Tietohallinto ja tietoturvallisuus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6 458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5 598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5 128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4 031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3 219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4 628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Yhteensä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8 182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1 839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6 503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1 261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5 369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7 962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4 304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8 435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3 301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3 313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4 964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22 810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4308830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Tietotekniikan palvelualojen palkat tehtäväalueittain vuonna 2018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7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7.5.2024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Lähde: Teknologiateollisuus ry</a:t>
            </a:r>
          </a:p>
        </p:txBody>
      </p:sp>
      <p:graphicFrame>
        <p:nvGraphicFramePr>
          <p:cNvPr id="8" name="Sisällön paikkamerkki 8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940131374"/>
              </p:ext>
            </p:extLst>
          </p:nvPr>
        </p:nvGraphicFramePr>
        <p:xfrm>
          <a:off x="251521" y="1059581"/>
          <a:ext cx="8496945" cy="36679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6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17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88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88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88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38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1378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283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9133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504223">
                <a:tc>
                  <a:txBody>
                    <a:bodyPr/>
                    <a:lstStyle/>
                    <a:p>
                      <a:pPr algn="ctr"/>
                      <a:r>
                        <a:rPr lang="fi-FI" sz="900" b="1" dirty="0">
                          <a:solidFill>
                            <a:schemeClr val="bg1"/>
                          </a:solidFill>
                          <a:latin typeface="+mn-lt"/>
                        </a:rPr>
                        <a:t>Tehtävä-alue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b="1" dirty="0">
                          <a:solidFill>
                            <a:schemeClr val="bg1"/>
                          </a:solidFill>
                          <a:latin typeface="+mn-lt"/>
                        </a:rPr>
                        <a:t>Johtotehtävät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Vaativat asiantuntija-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tehtävät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Asiantuntija-</a:t>
                      </a:r>
                    </a:p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tehtävät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Vaativat</a:t>
                      </a:r>
                      <a:r>
                        <a:rPr lang="fi-FI" sz="900" baseline="0" dirty="0">
                          <a:solidFill>
                            <a:schemeClr val="bg1"/>
                          </a:solidFill>
                          <a:latin typeface="+mn-lt"/>
                        </a:rPr>
                        <a:t> ammattitehtävät</a:t>
                      </a:r>
                      <a:endParaRPr lang="fi-FI" sz="9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Ammattitehtävät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Yhteensä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764">
                <a:tc>
                  <a:txBody>
                    <a:bodyPr/>
                    <a:lstStyle/>
                    <a:p>
                      <a:pPr algn="ctr"/>
                      <a:endParaRPr lang="fi-FI" sz="1050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Myynti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9 511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7 438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6 605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5 358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3 856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6 832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1 459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Markkinointi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8 233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6 143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5 289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4 349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4 866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Asiakaspalvelu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7 297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5 823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4 939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3 896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1 168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3 246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4 036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2 704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Suunnittelu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7 028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6 070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5 025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3 317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4 300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4 044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3 392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1 347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4 594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9 440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Konsultointi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6 830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6 056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5 315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1 702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4 586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1 138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3 721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5 269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3 899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Verkkoteknologia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6 479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6 493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5 694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4 051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4 234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4 837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Käyttöpalvelu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6 957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6 274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5 847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3 794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3 169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4 326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1 202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Laitteisto </a:t>
                      </a:r>
                      <a:r>
                        <a:rPr lang="fi-FI" sz="8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ylläp</a:t>
                      </a:r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8 065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5 510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4 873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3 921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8 065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3 961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Yleishallinto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9 455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6 834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5 382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3 654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2 884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6 104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Henkilöstöhallinto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8 071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6 305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4 797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3 936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3 228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5 224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Taloushallinto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8 390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6 387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5 107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3 759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2 967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5 045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9424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Tietohallinto ja tietoturvallisuus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6 338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5 537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4 960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3 965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3 373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4 506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Yhteensä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7 868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1 779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6 262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1 033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5 271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7 455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4 231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8 551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3 355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3 356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4 834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22 174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881729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Tietotekniikan palvelualojen palkat tehtäväalueittain vuonna 2017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8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7.5.2024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Lähde: Teknologiateollisuus ry</a:t>
            </a:r>
          </a:p>
        </p:txBody>
      </p:sp>
      <p:graphicFrame>
        <p:nvGraphicFramePr>
          <p:cNvPr id="8" name="Sisällön paikkamerkki 8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957893873"/>
              </p:ext>
            </p:extLst>
          </p:nvPr>
        </p:nvGraphicFramePr>
        <p:xfrm>
          <a:off x="251521" y="1059581"/>
          <a:ext cx="8496945" cy="36679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6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17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88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88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88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38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1378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283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9133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504223">
                <a:tc>
                  <a:txBody>
                    <a:bodyPr/>
                    <a:lstStyle/>
                    <a:p>
                      <a:pPr algn="ctr"/>
                      <a:r>
                        <a:rPr lang="fi-FI" sz="900" b="1" dirty="0">
                          <a:solidFill>
                            <a:schemeClr val="bg1"/>
                          </a:solidFill>
                          <a:latin typeface="+mn-lt"/>
                        </a:rPr>
                        <a:t>Tehtävä-alue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b="1" dirty="0">
                          <a:solidFill>
                            <a:schemeClr val="bg1"/>
                          </a:solidFill>
                          <a:latin typeface="+mn-lt"/>
                        </a:rPr>
                        <a:t>Johtotehtävät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Vaativat asiantuntija-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tehtävät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Asiantuntija-</a:t>
                      </a:r>
                    </a:p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tehtävät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Vaativat</a:t>
                      </a:r>
                      <a:r>
                        <a:rPr lang="fi-FI" sz="900" baseline="0" dirty="0">
                          <a:solidFill>
                            <a:schemeClr val="bg1"/>
                          </a:solidFill>
                          <a:latin typeface="+mn-lt"/>
                        </a:rPr>
                        <a:t> ammattitehtävät</a:t>
                      </a:r>
                      <a:endParaRPr lang="fi-FI" sz="9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Ammattitehtävät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Yhteensä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764">
                <a:tc>
                  <a:txBody>
                    <a:bodyPr/>
                    <a:lstStyle/>
                    <a:p>
                      <a:pPr algn="ctr"/>
                      <a:endParaRPr lang="fi-FI" sz="1050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Myynti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9 792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6 859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6 899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5 586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3 930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7 033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1 379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Markkinointi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7 813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6 348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5 331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4 329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3 281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5 146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Asiakaspalvelu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7 027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5 714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4 795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3 908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1 210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3 175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4 032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2 519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Suunnittelu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7 124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5 948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4 938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3 062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4 216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4 134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3 400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1 356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4 498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9 219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Konsultointi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6 774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5 964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5 184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1 757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4 560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1 011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3 682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5 184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3 779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Verkkoteknologia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7 325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7 933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5 581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4 125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3 557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4 836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Käyttöpalvelu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7 157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6 426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4 787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3 923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3 289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4 074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1 086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Laitteisto ylläp.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7 118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5 299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4 717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3 806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3 049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3 827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749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Yleishallinto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8 972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6 492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5 264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3 610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2 695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5 960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749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Henkilöstöhallinto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8 084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6 191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4 867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3 887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3 110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5 163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Taloushallinto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8 653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5 840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5 140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3 823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3 192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4 958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9424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Tietohallinto ja tietoturvallisuus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6 194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5 679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4 772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3 954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3 248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4 382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Yhteensä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7 846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1 595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6 139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1 069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5 167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7 033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4 203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8 419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3 319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3 032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4 769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21 148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2570331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Tietotekniikan palvelualojen palkat tehtäväalueittain vuonna 2016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9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7.5.2024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Lähde: Teknologiateollisuus ry</a:t>
            </a:r>
          </a:p>
        </p:txBody>
      </p:sp>
      <p:graphicFrame>
        <p:nvGraphicFramePr>
          <p:cNvPr id="8" name="Sisällön paikkamerkki 8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113194227"/>
              </p:ext>
            </p:extLst>
          </p:nvPr>
        </p:nvGraphicFramePr>
        <p:xfrm>
          <a:off x="251521" y="1059581"/>
          <a:ext cx="8496945" cy="36679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6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17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88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88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88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38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1378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283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9133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504223">
                <a:tc>
                  <a:txBody>
                    <a:bodyPr/>
                    <a:lstStyle/>
                    <a:p>
                      <a:pPr algn="ctr"/>
                      <a:r>
                        <a:rPr lang="fi-FI" sz="900" b="1" dirty="0">
                          <a:solidFill>
                            <a:schemeClr val="bg1"/>
                          </a:solidFill>
                          <a:latin typeface="+mn-lt"/>
                        </a:rPr>
                        <a:t>Tehtävä-alue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b="1" dirty="0">
                          <a:solidFill>
                            <a:schemeClr val="bg1"/>
                          </a:solidFill>
                          <a:latin typeface="+mn-lt"/>
                        </a:rPr>
                        <a:t>Johtotehtävät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Vaativat asiantuntija-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tehtävät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Asiantuntija-</a:t>
                      </a:r>
                    </a:p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tehtävät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Vaativat</a:t>
                      </a:r>
                      <a:r>
                        <a:rPr lang="fi-FI" sz="900" baseline="0" dirty="0">
                          <a:solidFill>
                            <a:schemeClr val="bg1"/>
                          </a:solidFill>
                          <a:latin typeface="+mn-lt"/>
                        </a:rPr>
                        <a:t> ammattitehtävät</a:t>
                      </a:r>
                      <a:endParaRPr lang="fi-FI" sz="9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Ammattitehtävät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Yhteensä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764">
                <a:tc>
                  <a:txBody>
                    <a:bodyPr/>
                    <a:lstStyle/>
                    <a:p>
                      <a:pPr algn="ctr"/>
                      <a:endParaRPr lang="fi-FI" sz="1050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Myynti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9 014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6 733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6 583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5 447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4 364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6 697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1 373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Markkinointi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7 557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6 397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5 385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4 323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3 127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5 099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Asiakaspalvelu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6 473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5 591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4 785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3 883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1 120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3 186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4 052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2 546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Suunnittelu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6 393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5 747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4 824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3 007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4 140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3 987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3 414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1 652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4 375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9 346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Konsultointi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6 457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5 864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5 232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1 735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4 466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1 121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3 770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5 111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3 902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Verkkoteknologia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5 688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8 313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5 374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4 048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3 109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4 621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Käyttöpalvelu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6 988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5 209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4 732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3 746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3 156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3 921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1 054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Laitteisto ylläp.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5 770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5 020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4 526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3 741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3 097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3 711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Yleishallinto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9 024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7 410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5 116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3 937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2 652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5 892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784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Henkilöstöhallinto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7 022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5 829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4 969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3 775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3 330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4 835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Taloushallinto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8 406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5 766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5 327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3 706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3 087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4 729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9424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Tietohallinto ja tietoturvallisuus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6 393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5 292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4 617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3 849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3 052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4 363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Yhteensä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7 359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1 685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6 009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5 087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6 950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4 137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8 339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3 334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3 489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4 654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21 453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4329220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eknologiateollisuus_masterdia">
  <a:themeElements>
    <a:clrScheme name="Teknologiateollisuus">
      <a:dk1>
        <a:srgbClr val="29282E"/>
      </a:dk1>
      <a:lt1>
        <a:srgbClr val="FFFFFF"/>
      </a:lt1>
      <a:dk2>
        <a:srgbClr val="29282E"/>
      </a:dk2>
      <a:lt2>
        <a:srgbClr val="FFFFFF"/>
      </a:lt2>
      <a:accent1>
        <a:srgbClr val="0070C0"/>
      </a:accent1>
      <a:accent2>
        <a:srgbClr val="FF00B8"/>
      </a:accent2>
      <a:accent3>
        <a:srgbClr val="85E869"/>
      </a:accent3>
      <a:accent4>
        <a:srgbClr val="FF805C"/>
      </a:accent4>
      <a:accent5>
        <a:srgbClr val="8A0FA6"/>
      </a:accent5>
      <a:accent6>
        <a:srgbClr val="FFFF00"/>
      </a:accent6>
      <a:hlink>
        <a:srgbClr val="0ACFCF"/>
      </a:hlink>
      <a:folHlink>
        <a:srgbClr val="0ACFCF"/>
      </a:folHlink>
    </a:clrScheme>
    <a:fontScheme name="Teknologiateollisuu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pc="-4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kno_FI_2016" id="{20EA1341-EE32-433B-BC03-FE23A0136C67}" vid="{91854BC2-7349-49C3-92B6-AE41D831ABA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EDA672DBA335C34DBBA9A53594FD77F6" ma:contentTypeVersion="11" ma:contentTypeDescription="Luo uusi asiakirja." ma:contentTypeScope="" ma:versionID="3e528796292c47f9bbe6fad5e6c14e00">
  <xsd:schema xmlns:xsd="http://www.w3.org/2001/XMLSchema" xmlns:xs="http://www.w3.org/2001/XMLSchema" xmlns:p="http://schemas.microsoft.com/office/2006/metadata/properties" xmlns:ns2="a5c4f9c2-84a2-48d3-9942-8e0fea0a10bc" xmlns:ns3="31fc0bb4-b62d-4044-8569-b8da76fe5ed6" targetNamespace="http://schemas.microsoft.com/office/2006/metadata/properties" ma:root="true" ma:fieldsID="b76ecf6d85c20be7cb2883cee6d7b995" ns2:_="" ns3:_="">
    <xsd:import namespace="a5c4f9c2-84a2-48d3-9942-8e0fea0a10bc"/>
    <xsd:import namespace="31fc0bb4-b62d-4044-8569-b8da76fe5ed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c4f9c2-84a2-48d3-9942-8e0fea0a10b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fc0bb4-b62d-4044-8569-b8da76fe5ed6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163E991-0BA8-4B70-9AA2-44F5D7583F99}">
  <ds:schemaRefs>
    <ds:schemaRef ds:uri="http://schemas.microsoft.com/office/2006/metadata/properties"/>
    <ds:schemaRef ds:uri="31fc0bb4-b62d-4044-8569-b8da76fe5ed6"/>
    <ds:schemaRef ds:uri="http://purl.org/dc/elements/1.1/"/>
    <ds:schemaRef ds:uri="http://purl.org/dc/terms/"/>
    <ds:schemaRef ds:uri="http://www.w3.org/XML/1998/namespace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a5c4f9c2-84a2-48d3-9942-8e0fea0a10bc"/>
  </ds:schemaRefs>
</ds:datastoreItem>
</file>

<file path=customXml/itemProps2.xml><?xml version="1.0" encoding="utf-8"?>
<ds:datastoreItem xmlns:ds="http://schemas.openxmlformats.org/officeDocument/2006/customXml" ds:itemID="{E7646A13-E9CB-4024-81D6-35C11FC986D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c4f9c2-84a2-48d3-9942-8e0fea0a10bc"/>
    <ds:schemaRef ds:uri="31fc0bb4-b62d-4044-8569-b8da76fe5ed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889E526-704B-4D58-BACD-E5C2150AC6F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1694</TotalTime>
  <Words>3712</Words>
  <Application>Microsoft Office PowerPoint</Application>
  <PresentationFormat>On-screen Show (16:9)</PresentationFormat>
  <Paragraphs>2341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Verdana</vt:lpstr>
      <vt:lpstr>Teknologiateollisuus_masterdia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Rautaporras Petteri</dc:creator>
  <cp:keywords>Teknologiateollisuus_FI</cp:keywords>
  <cp:lastModifiedBy>Emaus Katriina</cp:lastModifiedBy>
  <cp:revision>33</cp:revision>
  <cp:lastPrinted>2016-06-09T07:47:11Z</cp:lastPrinted>
  <dcterms:created xsi:type="dcterms:W3CDTF">2016-09-05T07:25:23Z</dcterms:created>
  <dcterms:modified xsi:type="dcterms:W3CDTF">2024-05-07T06:53:19Z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482.21.02.003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Tekno_fi.potx</vt:lpwstr>
  </property>
  <property fmtid="{D5CDD505-2E9C-101B-9397-08002B2CF9AE}" pid="6" name="dvDefinition">
    <vt:lpwstr>23 (dd_default.xml)</vt:lpwstr>
  </property>
  <property fmtid="{D5CDD505-2E9C-101B-9397-08002B2CF9AE}" pid="7" name="dvDefinitionID">
    <vt:lpwstr>23</vt:lpwstr>
  </property>
  <property fmtid="{D5CDD505-2E9C-101B-9397-08002B2CF9AE}" pid="8" name="dvContentFile">
    <vt:lpwstr>dd_default.xml</vt:lpwstr>
  </property>
  <property fmtid="{D5CDD505-2E9C-101B-9397-08002B2CF9AE}" pid="9" name="dvGlobalVerID">
    <vt:lpwstr>482.90.02.003</vt:lpwstr>
  </property>
  <property fmtid="{D5CDD505-2E9C-101B-9397-08002B2CF9AE}" pid="10" name="dvDefinitionVersion">
    <vt:lpwstr>2.1 / 22.1.2015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1</vt:lpwstr>
  </property>
  <property fmtid="{D5CDD505-2E9C-101B-9397-08002B2CF9AE}" pid="15" name="dvDateExist">
    <vt:lpwstr>-1</vt:lpwstr>
  </property>
  <property fmtid="{D5CDD505-2E9C-101B-9397-08002B2CF9AE}" pid="16" name="dvCategory">
    <vt:lpwstr>4</vt:lpwstr>
  </property>
  <property fmtid="{D5CDD505-2E9C-101B-9397-08002B2CF9AE}" pid="17" name="dvCategory_2">
    <vt:lpwstr>0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/>
  </property>
  <property fmtid="{D5CDD505-2E9C-101B-9397-08002B2CF9AE}" pid="21" name="dvSite">
    <vt:lpwstr/>
  </property>
  <property fmtid="{D5CDD505-2E9C-101B-9397-08002B2CF9AE}" pid="22" name="dvNumbering">
    <vt:lpwstr>0</vt:lpwstr>
  </property>
  <property fmtid="{D5CDD505-2E9C-101B-9397-08002B2CF9AE}" pid="23" name="dvDUname">
    <vt:lpwstr>Nora Elers</vt:lpwstr>
  </property>
  <property fmtid="{D5CDD505-2E9C-101B-9397-08002B2CF9AE}" pid="24" name="dvDUdepartment">
    <vt:lpwstr/>
  </property>
  <property fmtid="{D5CDD505-2E9C-101B-9397-08002B2CF9AE}" pid="25" name="dvLogoExist">
    <vt:lpwstr>0</vt:lpwstr>
  </property>
  <property fmtid="{D5CDD505-2E9C-101B-9397-08002B2CF9AE}" pid="26" name="dvCurrentlogo">
    <vt:lpwstr/>
  </property>
  <property fmtid="{D5CDD505-2E9C-101B-9397-08002B2CF9AE}" pid="27" name="ContentTypeId">
    <vt:lpwstr>0x010100EDA672DBA335C34DBBA9A53594FD77F6</vt:lpwstr>
  </property>
  <property fmtid="{D5CDD505-2E9C-101B-9397-08002B2CF9AE}" pid="28" name="TyoryhmanNimi">
    <vt:lpwstr>Talous ja tilastot</vt:lpwstr>
  </property>
</Properties>
</file>