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3.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4.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42"/>
  </p:notesMasterIdLst>
  <p:handoutMasterIdLst>
    <p:handoutMasterId r:id="rId43"/>
  </p:handoutMasterIdLst>
  <p:sldIdLst>
    <p:sldId id="321" r:id="rId2"/>
    <p:sldId id="326" r:id="rId3"/>
    <p:sldId id="430" r:id="rId4"/>
    <p:sldId id="327" r:id="rId5"/>
    <p:sldId id="429" r:id="rId6"/>
    <p:sldId id="461" r:id="rId7"/>
    <p:sldId id="428" r:id="rId8"/>
    <p:sldId id="427" r:id="rId9"/>
    <p:sldId id="332" r:id="rId10"/>
    <p:sldId id="426" r:id="rId11"/>
    <p:sldId id="431" r:id="rId12"/>
    <p:sldId id="432" r:id="rId13"/>
    <p:sldId id="434" r:id="rId14"/>
    <p:sldId id="441" r:id="rId15"/>
    <p:sldId id="437" r:id="rId16"/>
    <p:sldId id="438" r:id="rId17"/>
    <p:sldId id="443" r:id="rId18"/>
    <p:sldId id="444" r:id="rId19"/>
    <p:sldId id="439" r:id="rId20"/>
    <p:sldId id="445" r:id="rId21"/>
    <p:sldId id="446" r:id="rId22"/>
    <p:sldId id="447" r:id="rId23"/>
    <p:sldId id="448" r:id="rId24"/>
    <p:sldId id="449" r:id="rId25"/>
    <p:sldId id="450" r:id="rId26"/>
    <p:sldId id="451" r:id="rId27"/>
    <p:sldId id="329" r:id="rId28"/>
    <p:sldId id="453" r:id="rId29"/>
    <p:sldId id="394" r:id="rId30"/>
    <p:sldId id="454" r:id="rId31"/>
    <p:sldId id="455" r:id="rId32"/>
    <p:sldId id="411" r:id="rId33"/>
    <p:sldId id="457" r:id="rId34"/>
    <p:sldId id="456" r:id="rId35"/>
    <p:sldId id="459" r:id="rId36"/>
    <p:sldId id="423" r:id="rId37"/>
    <p:sldId id="460" r:id="rId38"/>
    <p:sldId id="424" r:id="rId39"/>
    <p:sldId id="458" r:id="rId40"/>
    <p:sldId id="307" r:id="rId41"/>
  </p:sldIdLst>
  <p:sldSz cx="9144000" cy="5143500" type="screen16x9"/>
  <p:notesSz cx="6800850" cy="9807575"/>
  <p:embeddedFontLst>
    <p:embeddedFont>
      <p:font typeface="Verdana" panose="020B0604030504040204" pitchFamily="34" charset="0"/>
      <p:regular r:id="rId44"/>
      <p:bold r:id="rId45"/>
      <p:italic r:id="rId46"/>
      <p:boldItalic r:id="rId47"/>
    </p:embeddedFont>
  </p:embeddedFontLst>
  <p:defaultTextStyle>
    <a:defPPr>
      <a:defRPr lang="fi-FI"/>
    </a:defPPr>
    <a:lvl1pPr marL="0" algn="l" defTabSz="679871" rtl="0" eaLnBrk="1" latinLnBrk="0" hangingPunct="1">
      <a:defRPr sz="1340" kern="1200">
        <a:solidFill>
          <a:schemeClr val="tx1"/>
        </a:solidFill>
        <a:latin typeface="+mn-lt"/>
        <a:ea typeface="+mn-ea"/>
        <a:cs typeface="+mn-cs"/>
      </a:defRPr>
    </a:lvl1pPr>
    <a:lvl2pPr marL="339932" algn="l" defTabSz="679871" rtl="0" eaLnBrk="1" latinLnBrk="0" hangingPunct="1">
      <a:defRPr sz="1340" kern="1200">
        <a:solidFill>
          <a:schemeClr val="tx1"/>
        </a:solidFill>
        <a:latin typeface="+mn-lt"/>
        <a:ea typeface="+mn-ea"/>
        <a:cs typeface="+mn-cs"/>
      </a:defRPr>
    </a:lvl2pPr>
    <a:lvl3pPr marL="679871" algn="l" defTabSz="679871" rtl="0" eaLnBrk="1" latinLnBrk="0" hangingPunct="1">
      <a:defRPr sz="1340" kern="1200">
        <a:solidFill>
          <a:schemeClr val="tx1"/>
        </a:solidFill>
        <a:latin typeface="+mn-lt"/>
        <a:ea typeface="+mn-ea"/>
        <a:cs typeface="+mn-cs"/>
      </a:defRPr>
    </a:lvl3pPr>
    <a:lvl4pPr marL="1019807" algn="l" defTabSz="679871" rtl="0" eaLnBrk="1" latinLnBrk="0" hangingPunct="1">
      <a:defRPr sz="1340" kern="1200">
        <a:solidFill>
          <a:schemeClr val="tx1"/>
        </a:solidFill>
        <a:latin typeface="+mn-lt"/>
        <a:ea typeface="+mn-ea"/>
        <a:cs typeface="+mn-cs"/>
      </a:defRPr>
    </a:lvl4pPr>
    <a:lvl5pPr marL="1359744" algn="l" defTabSz="679871" rtl="0" eaLnBrk="1" latinLnBrk="0" hangingPunct="1">
      <a:defRPr sz="1340" kern="1200">
        <a:solidFill>
          <a:schemeClr val="tx1"/>
        </a:solidFill>
        <a:latin typeface="+mn-lt"/>
        <a:ea typeface="+mn-ea"/>
        <a:cs typeface="+mn-cs"/>
      </a:defRPr>
    </a:lvl5pPr>
    <a:lvl6pPr marL="1699681" algn="l" defTabSz="679871" rtl="0" eaLnBrk="1" latinLnBrk="0" hangingPunct="1">
      <a:defRPr sz="1340" kern="1200">
        <a:solidFill>
          <a:schemeClr val="tx1"/>
        </a:solidFill>
        <a:latin typeface="+mn-lt"/>
        <a:ea typeface="+mn-ea"/>
        <a:cs typeface="+mn-cs"/>
      </a:defRPr>
    </a:lvl6pPr>
    <a:lvl7pPr marL="2039614" algn="l" defTabSz="679871" rtl="0" eaLnBrk="1" latinLnBrk="0" hangingPunct="1">
      <a:defRPr sz="1340" kern="1200">
        <a:solidFill>
          <a:schemeClr val="tx1"/>
        </a:solidFill>
        <a:latin typeface="+mn-lt"/>
        <a:ea typeface="+mn-ea"/>
        <a:cs typeface="+mn-cs"/>
      </a:defRPr>
    </a:lvl7pPr>
    <a:lvl8pPr marL="2379548" algn="l" defTabSz="679871" rtl="0" eaLnBrk="1" latinLnBrk="0" hangingPunct="1">
      <a:defRPr sz="1340" kern="1200">
        <a:solidFill>
          <a:schemeClr val="tx1"/>
        </a:solidFill>
        <a:latin typeface="+mn-lt"/>
        <a:ea typeface="+mn-ea"/>
        <a:cs typeface="+mn-cs"/>
      </a:defRPr>
    </a:lvl8pPr>
    <a:lvl9pPr marL="2719486" algn="l" defTabSz="679871" rtl="0" eaLnBrk="1" latinLnBrk="0" hangingPunct="1">
      <a:defRPr sz="134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8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9A890D-251F-ECE3-A557-4B3ABCC50171}" name="Lounasheimo Antton" initials="LA" userId="S::antton.lounasheimo@teknologiateollisuus.fi::cbfd89ae-6248-49d4-b982-d167aa95a9a7" providerId="AD"/>
  <p188:author id="{85E067B0-3663-27D0-1042-7F4872463D73}" name="Forsman Daniel" initials="DF" userId="S::daniel.forsman@teknologiateollisuus.fi::b038ca1f-4869-45fe-b1a0-0f797255fadd" providerId="AD"/>
  <p188:author id="{4CD29BB4-4F9F-E7E9-5894-F24B2130E509}" name="Pesu Emma" initials="EP" userId="S::Emma.Pesu@teknologiateollisuus.fi::43d19c21-62bc-4772-915f-29c24310ad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ukonen Sini" initials="KS" lastIdx="7" clrIdx="0">
    <p:extLst>
      <p:ext uri="{19B8F6BF-5375-455C-9EA6-DF929625EA0E}">
        <p15:presenceInfo xmlns:p15="http://schemas.microsoft.com/office/powerpoint/2012/main" userId="S-1-5-21-1871869801-2214748161-1963216912-12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F94"/>
    <a:srgbClr val="0E78B2"/>
    <a:srgbClr val="0ECFCF"/>
    <a:srgbClr val="86E869"/>
    <a:srgbClr val="FFFF00"/>
    <a:srgbClr val="FF805C"/>
    <a:srgbClr val="FF00B8"/>
    <a:srgbClr val="8A0FA6"/>
    <a:srgbClr val="421C80"/>
    <a:srgbClr val="E0D9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8D720-D521-40EC-9C5C-4A9353621E3F}" v="83" dt="2026-10-16T13:11:12.131"/>
  </p1510:revLst>
</p1510:revInfo>
</file>

<file path=ppt/tableStyles.xml><?xml version="1.0" encoding="utf-8"?>
<a:tblStyleLst xmlns:a="http://schemas.openxmlformats.org/drawingml/2006/main" def="{5C22544A-7EE6-4342-B048-85BDC9FD1C3A}">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91" autoAdjust="0"/>
    <p:restoredTop sz="94658"/>
  </p:normalViewPr>
  <p:slideViewPr>
    <p:cSldViewPr snapToGrid="0">
      <p:cViewPr varScale="1">
        <p:scale>
          <a:sx n="160" d="100"/>
          <a:sy n="160" d="100"/>
        </p:scale>
        <p:origin x="240" y="17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089"/>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laskentataulukko.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laskentataulukko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laskentataulukko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laskentataulukko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laskentataulukko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laskentataulukko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laskentataulukko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laskentataulukko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laskentataulukko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laskentataulukko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laskentataulukko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laskentataulukko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laskentataulukko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laskentataulukko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laskentataulukko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laskentataulukko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laskentataulukko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laskentataulukko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laskentataulukko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laskentataulukko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laskentataulukko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laskentataulukko21.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laskentataulukko22.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laskentataulukko2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Kuuluuko organisaationne </a:t>
            </a:r>
            <a:r>
              <a:rPr lang="fi-FI" b="1" dirty="0" err="1">
                <a:solidFill>
                  <a:schemeClr val="tx1"/>
                </a:solidFill>
                <a:latin typeface="Verdana" panose="020B0604030504040204" pitchFamily="34" charset="0"/>
                <a:ea typeface="Verdana" panose="020B0604030504040204" pitchFamily="34" charset="0"/>
              </a:rPr>
              <a:t>CSRD:n</a:t>
            </a:r>
            <a:r>
              <a:rPr lang="fi-FI" b="1" dirty="0">
                <a:solidFill>
                  <a:schemeClr val="tx1"/>
                </a:solidFill>
                <a:latin typeface="Verdana" panose="020B0604030504040204" pitchFamily="34" charset="0"/>
                <a:ea typeface="Verdana" panose="020B0604030504040204" pitchFamily="34" charset="0"/>
              </a:rPr>
              <a:t> soveltamisalaan?</a:t>
            </a:r>
            <a:r>
              <a:rPr lang="fi-FI" dirty="0">
                <a:solidFill>
                  <a:schemeClr val="tx1"/>
                </a:solidFill>
                <a:latin typeface="Verdana" panose="020B0604030504040204" pitchFamily="34" charset="0"/>
                <a:ea typeface="Verdana" panose="020B0604030504040204" pitchFamily="34" charset="0"/>
              </a:rPr>
              <a:t>   </a:t>
            </a:r>
          </a:p>
          <a:p>
            <a:pPr algn="l">
              <a:defRPr>
                <a:solidFill>
                  <a:schemeClr val="tx1"/>
                </a:solidFill>
              </a:defRPr>
            </a:pPr>
            <a:r>
              <a:rPr lang="fi-FI" sz="1000" i="1" dirty="0">
                <a:solidFill>
                  <a:schemeClr val="tx1"/>
                </a:solidFill>
                <a:latin typeface="Verdana" panose="020B0604030504040204" pitchFamily="34" charset="0"/>
                <a:ea typeface="Verdana" panose="020B0604030504040204" pitchFamily="34" charset="0"/>
              </a:rPr>
              <a:t>Valitse tilannettanne parhaiten kuvaava vaihtoehto (N:54)</a:t>
            </a:r>
          </a:p>
        </c:rich>
      </c:tx>
      <c:layout>
        <c:manualLayout>
          <c:xMode val="edge"/>
          <c:yMode val="edge"/>
          <c:x val="1.263963083088359E-2"/>
          <c:y val="1.82370820668693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Taul1!$C$4:$C$7</c:f>
              <c:strCache>
                <c:ptCount val="4"/>
                <c:pt idx="0">
                  <c:v>Kyllä</c:v>
                </c:pt>
                <c:pt idx="1">
                  <c:v>Emme, mutta aiomme raportoida vapaaehtoisesti ESRS-standardien mukaisesti</c:v>
                </c:pt>
                <c:pt idx="2">
                  <c:v>Emme kuulu soveltamisalaan, emmekä aio raportoida</c:v>
                </c:pt>
                <c:pt idx="3">
                  <c:v>Emme ole vielä varmoja</c:v>
                </c:pt>
              </c:strCache>
            </c:strRef>
          </c:cat>
          <c:val>
            <c:numRef>
              <c:f>Taul1!$D$4:$D$7</c:f>
              <c:numCache>
                <c:formatCode>0%</c:formatCode>
                <c:ptCount val="4"/>
                <c:pt idx="0">
                  <c:v>0.5</c:v>
                </c:pt>
                <c:pt idx="1">
                  <c:v>0.16</c:v>
                </c:pt>
                <c:pt idx="2">
                  <c:v>0.17</c:v>
                </c:pt>
                <c:pt idx="3">
                  <c:v>0.17</c:v>
                </c:pt>
              </c:numCache>
            </c:numRef>
          </c:val>
          <c:extLst>
            <c:ext xmlns:c16="http://schemas.microsoft.com/office/drawing/2014/chart" uri="{C3380CC4-5D6E-409C-BE32-E72D297353CC}">
              <c16:uniqueId val="{00000000-66A3-4357-9D73-C469526BA396}"/>
            </c:ext>
          </c:extLst>
        </c:ser>
        <c:dLbls>
          <c:showLegendKey val="0"/>
          <c:showVal val="0"/>
          <c:showCatName val="0"/>
          <c:showSerName val="0"/>
          <c:showPercent val="0"/>
          <c:showBubbleSize val="0"/>
        </c:dLbls>
        <c:gapWidth val="150"/>
        <c:overlap val="100"/>
        <c:axId val="1146071023"/>
        <c:axId val="1711521391"/>
      </c:barChart>
      <c:catAx>
        <c:axId val="11460710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711521391"/>
        <c:crosses val="autoZero"/>
        <c:auto val="1"/>
        <c:lblAlgn val="ctr"/>
        <c:lblOffset val="100"/>
        <c:noMultiLvlLbl val="0"/>
      </c:catAx>
      <c:valAx>
        <c:axId val="171152139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1460710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Onko organisaationne toteuttanut kestävyysraportointia ennen </a:t>
            </a:r>
            <a:r>
              <a:rPr lang="fi-FI" b="1" dirty="0" err="1">
                <a:solidFill>
                  <a:schemeClr val="tx1"/>
                </a:solidFill>
                <a:latin typeface="Verdana" panose="020B0604030504040204" pitchFamily="34" charset="0"/>
                <a:ea typeface="Verdana" panose="020B0604030504040204" pitchFamily="34" charset="0"/>
              </a:rPr>
              <a:t>CSRD:n</a:t>
            </a:r>
            <a:r>
              <a:rPr lang="fi-FI" b="1" dirty="0">
                <a:solidFill>
                  <a:schemeClr val="tx1"/>
                </a:solidFill>
                <a:latin typeface="Verdana" panose="020B0604030504040204" pitchFamily="34" charset="0"/>
                <a:ea typeface="Verdana" panose="020B0604030504040204" pitchFamily="34" charset="0"/>
              </a:rPr>
              <a:t> soveltamista? </a:t>
            </a:r>
            <a:r>
              <a:rPr lang="fi-FI" dirty="0">
                <a:solidFill>
                  <a:schemeClr val="tx1"/>
                </a:solidFill>
                <a:latin typeface="Verdana" panose="020B0604030504040204" pitchFamily="34" charset="0"/>
                <a:ea typeface="Verdana" panose="020B0604030504040204" pitchFamily="34" charset="0"/>
              </a:rPr>
              <a:t>(N:53)</a:t>
            </a:r>
          </a:p>
        </c:rich>
      </c:tx>
      <c:layout>
        <c:manualLayout>
          <c:xMode val="edge"/>
          <c:yMode val="edge"/>
          <c:x val="2.4537954777957015E-2"/>
          <c:y val="2.1276595744680851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1"/>
            </a:solidFill>
            <a:ln>
              <a:noFill/>
            </a:ln>
            <a:effectLst/>
          </c:spPr>
          <c:invertIfNegative val="0"/>
          <c:dPt>
            <c:idx val="0"/>
            <c:invertIfNegative val="0"/>
            <c:bubble3D val="0"/>
            <c:spPr>
              <a:solidFill>
                <a:srgbClr val="8064A2"/>
              </a:solidFill>
              <a:ln>
                <a:noFill/>
              </a:ln>
              <a:effectLst/>
            </c:spPr>
            <c:extLst>
              <c:ext xmlns:c16="http://schemas.microsoft.com/office/drawing/2014/chart" uri="{C3380CC4-5D6E-409C-BE32-E72D297353CC}">
                <c16:uniqueId val="{00000001-E186-4473-8F3D-52FB8F9E72FB}"/>
              </c:ext>
            </c:extLst>
          </c:dPt>
          <c:dPt>
            <c:idx val="1"/>
            <c:invertIfNegative val="0"/>
            <c:bubble3D val="0"/>
            <c:spPr>
              <a:solidFill>
                <a:srgbClr val="8064A2"/>
              </a:solidFill>
              <a:ln>
                <a:noFill/>
              </a:ln>
              <a:effectLst/>
            </c:spPr>
            <c:extLst>
              <c:ext xmlns:c16="http://schemas.microsoft.com/office/drawing/2014/chart" uri="{C3380CC4-5D6E-409C-BE32-E72D297353CC}">
                <c16:uniqueId val="{00000003-E186-4473-8F3D-52FB8F9E72FB}"/>
              </c:ext>
            </c:extLst>
          </c:dPt>
          <c:dLbls>
            <c:spPr>
              <a:noFill/>
              <a:ln>
                <a:noFill/>
              </a:ln>
              <a:effectLst/>
            </c:spPr>
            <c:txPr>
              <a:bodyPr rot="0" spcFirstLastPara="1" vertOverflow="ellipsis" vert="horz" wrap="square" lIns="38100" tIns="19050" rIns="38100" bIns="19050" anchor="ctr" anchorCtr="1">
                <a:spAutoFit/>
              </a:bodyPr>
              <a:lstStyle/>
              <a:p>
                <a:pPr>
                  <a:defRPr sz="17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Taul1!$C$11:$C$12</c:f>
              <c:strCache>
                <c:ptCount val="2"/>
                <c:pt idx="0">
                  <c:v>Kyllä</c:v>
                </c:pt>
                <c:pt idx="1">
                  <c:v>Ei</c:v>
                </c:pt>
              </c:strCache>
            </c:strRef>
          </c:cat>
          <c:val>
            <c:numRef>
              <c:f>Taul1!$D$11:$D$12</c:f>
              <c:numCache>
                <c:formatCode>0%</c:formatCode>
                <c:ptCount val="2"/>
                <c:pt idx="0">
                  <c:v>0.38</c:v>
                </c:pt>
                <c:pt idx="1">
                  <c:v>0.62</c:v>
                </c:pt>
              </c:numCache>
            </c:numRef>
          </c:val>
          <c:extLst>
            <c:ext xmlns:c16="http://schemas.microsoft.com/office/drawing/2014/chart" uri="{C3380CC4-5D6E-409C-BE32-E72D297353CC}">
              <c16:uniqueId val="{00000004-E186-4473-8F3D-52FB8F9E72FB}"/>
            </c:ext>
          </c:extLst>
        </c:ser>
        <c:dLbls>
          <c:showLegendKey val="0"/>
          <c:showVal val="0"/>
          <c:showCatName val="0"/>
          <c:showSerName val="0"/>
          <c:showPercent val="0"/>
          <c:showBubbleSize val="0"/>
        </c:dLbls>
        <c:gapWidth val="150"/>
        <c:overlap val="100"/>
        <c:axId val="1764162351"/>
        <c:axId val="1711608751"/>
      </c:barChart>
      <c:catAx>
        <c:axId val="17641623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crossAx val="1711608751"/>
        <c:crosses val="autoZero"/>
        <c:auto val="1"/>
        <c:lblAlgn val="ctr"/>
        <c:lblOffset val="100"/>
        <c:noMultiLvlLbl val="0"/>
      </c:catAx>
      <c:valAx>
        <c:axId val="171160875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764162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cs typeface="Vani" panose="02040502050405020303" pitchFamily="18" charset="0"/>
              </a:rPr>
              <a:t>Oletteko saaneet asiakkailtanne vaatimuksia raportoida kestävyystietoja toimitusketjun osana? </a:t>
            </a:r>
            <a:r>
              <a:rPr lang="fi-FI" dirty="0">
                <a:solidFill>
                  <a:schemeClr val="tx1"/>
                </a:solidFill>
                <a:latin typeface="Verdana" panose="020B0604030504040204" pitchFamily="34" charset="0"/>
                <a:ea typeface="Verdana" panose="020B0604030504040204" pitchFamily="34" charset="0"/>
                <a:cs typeface="Vani" panose="02040502050405020303" pitchFamily="18" charset="0"/>
              </a:rPr>
              <a:t>(N:54)</a:t>
            </a:r>
          </a:p>
        </c:rich>
      </c:tx>
      <c:layout>
        <c:manualLayout>
          <c:xMode val="edge"/>
          <c:yMode val="edge"/>
          <c:x val="4.4262928516411709E-3"/>
          <c:y val="7.9365079365079361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0"/>
              <c:tx>
                <c:rich>
                  <a:bodyPr/>
                  <a:lstStyle/>
                  <a:p>
                    <a:r>
                      <a:rPr lang="en-US"/>
                      <a:t>56 %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274-BB4B-989E-05FDEE9DBA6B}"/>
                </c:ext>
              </c:extLst>
            </c:dLbl>
            <c:dLbl>
              <c:idx val="1"/>
              <c:tx>
                <c:rich>
                  <a:bodyPr/>
                  <a:lstStyle/>
                  <a:p>
                    <a:r>
                      <a:rPr lang="en-US"/>
                      <a:t>31 %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274-BB4B-989E-05FDEE9DBA6B}"/>
                </c:ext>
              </c:extLst>
            </c:dLbl>
            <c:dLbl>
              <c:idx val="2"/>
              <c:tx>
                <c:rich>
                  <a:bodyPr/>
                  <a:lstStyle/>
                  <a:p>
                    <a:r>
                      <a:rPr lang="en-US"/>
                      <a:t>13 %</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274-BB4B-989E-05FDEE9DBA6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Taul1!$C$187:$C$189</c:f>
              <c:strCache>
                <c:ptCount val="3"/>
                <c:pt idx="0">
                  <c:v>Kyllä</c:v>
                </c:pt>
                <c:pt idx="1">
                  <c:v>Ei</c:v>
                </c:pt>
                <c:pt idx="2">
                  <c:v>En tiedä</c:v>
                </c:pt>
              </c:strCache>
            </c:strRef>
          </c:cat>
          <c:val>
            <c:numRef>
              <c:f>Taul1!$D$187:$D$189</c:f>
              <c:numCache>
                <c:formatCode>0%</c:formatCode>
                <c:ptCount val="3"/>
                <c:pt idx="0">
                  <c:v>0.56000000000000005</c:v>
                </c:pt>
                <c:pt idx="1">
                  <c:v>0.31</c:v>
                </c:pt>
                <c:pt idx="2">
                  <c:v>0.13</c:v>
                </c:pt>
              </c:numCache>
            </c:numRef>
          </c:val>
          <c:extLst>
            <c:ext xmlns:c16="http://schemas.microsoft.com/office/drawing/2014/chart" uri="{C3380CC4-5D6E-409C-BE32-E72D297353CC}">
              <c16:uniqueId val="{00000000-B897-489B-BADF-629A89B42B47}"/>
            </c:ext>
          </c:extLst>
        </c:ser>
        <c:dLbls>
          <c:showLegendKey val="0"/>
          <c:showVal val="0"/>
          <c:showCatName val="0"/>
          <c:showSerName val="0"/>
          <c:showPercent val="0"/>
          <c:showBubbleSize val="0"/>
        </c:dLbls>
        <c:gapWidth val="150"/>
        <c:overlap val="100"/>
        <c:axId val="1793342511"/>
        <c:axId val="1779370735"/>
      </c:barChart>
      <c:catAx>
        <c:axId val="17933425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779370735"/>
        <c:crosses val="autoZero"/>
        <c:auto val="1"/>
        <c:lblAlgn val="ctr"/>
        <c:lblOffset val="100"/>
        <c:noMultiLvlLbl val="0"/>
      </c:catAx>
      <c:valAx>
        <c:axId val="177937073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7933425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Kuinka monta vuotta kestävyysraportointia oli tehty ennen </a:t>
            </a:r>
            <a:r>
              <a:rPr lang="fi-FI" b="1" dirty="0" err="1">
                <a:solidFill>
                  <a:schemeClr val="tx1"/>
                </a:solidFill>
                <a:latin typeface="Verdana" panose="020B0604030504040204" pitchFamily="34" charset="0"/>
                <a:ea typeface="Verdana" panose="020B0604030504040204" pitchFamily="34" charset="0"/>
              </a:rPr>
              <a:t>CSRD:n</a:t>
            </a:r>
            <a:r>
              <a:rPr lang="fi-FI" b="1" dirty="0">
                <a:solidFill>
                  <a:schemeClr val="tx1"/>
                </a:solidFill>
                <a:latin typeface="Verdana" panose="020B0604030504040204" pitchFamily="34" charset="0"/>
                <a:ea typeface="Verdana" panose="020B0604030504040204" pitchFamily="34" charset="0"/>
              </a:rPr>
              <a:t> voimaantuloa? </a:t>
            </a:r>
            <a:r>
              <a:rPr lang="fi-FI" dirty="0">
                <a:solidFill>
                  <a:schemeClr val="tx1"/>
                </a:solidFill>
                <a:latin typeface="Verdana" panose="020B0604030504040204" pitchFamily="34" charset="0"/>
                <a:ea typeface="Verdana" panose="020B0604030504040204" pitchFamily="34" charset="0"/>
              </a:rPr>
              <a:t>(N:41)</a:t>
            </a:r>
          </a:p>
        </c:rich>
      </c:tx>
      <c:layout>
        <c:manualLayout>
          <c:xMode val="edge"/>
          <c:yMode val="edge"/>
          <c:x val="2.7150563303976537E-2"/>
          <c:y val="1.82370820668693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rgbClr val="8064A2"/>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1-CACE-4076-8F74-FE33BAF64B5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Taul1!$C$21:$C$25</c:f>
              <c:strCache>
                <c:ptCount val="5"/>
                <c:pt idx="0">
                  <c:v>Alle vuosi </c:v>
                </c:pt>
                <c:pt idx="1">
                  <c:v>1 vuosi</c:v>
                </c:pt>
                <c:pt idx="2">
                  <c:v>2–3 vuotta</c:v>
                </c:pt>
                <c:pt idx="3">
                  <c:v>4 vuotta tai enemmän</c:v>
                </c:pt>
                <c:pt idx="4">
                  <c:v>En osaa sanoa</c:v>
                </c:pt>
              </c:strCache>
            </c:strRef>
          </c:cat>
          <c:val>
            <c:numRef>
              <c:f>Taul1!$D$21:$D$25</c:f>
              <c:numCache>
                <c:formatCode>0%</c:formatCode>
                <c:ptCount val="5"/>
                <c:pt idx="0">
                  <c:v>0.12</c:v>
                </c:pt>
                <c:pt idx="1">
                  <c:v>0.02</c:v>
                </c:pt>
                <c:pt idx="2">
                  <c:v>0.15</c:v>
                </c:pt>
                <c:pt idx="3">
                  <c:v>0.32</c:v>
                </c:pt>
                <c:pt idx="4">
                  <c:v>0.39</c:v>
                </c:pt>
              </c:numCache>
            </c:numRef>
          </c:val>
          <c:extLst>
            <c:ext xmlns:c16="http://schemas.microsoft.com/office/drawing/2014/chart" uri="{C3380CC4-5D6E-409C-BE32-E72D297353CC}">
              <c16:uniqueId val="{00000000-CACE-4076-8F74-FE33BAF64B51}"/>
            </c:ext>
          </c:extLst>
        </c:ser>
        <c:dLbls>
          <c:showLegendKey val="0"/>
          <c:showVal val="0"/>
          <c:showCatName val="0"/>
          <c:showSerName val="0"/>
          <c:showPercent val="0"/>
          <c:showBubbleSize val="0"/>
        </c:dLbls>
        <c:gapWidth val="150"/>
        <c:overlap val="100"/>
        <c:axId val="1193971263"/>
        <c:axId val="1187680879"/>
      </c:barChart>
      <c:catAx>
        <c:axId val="11939712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680879"/>
        <c:crosses val="autoZero"/>
        <c:auto val="1"/>
        <c:lblAlgn val="ctr"/>
        <c:lblOffset val="100"/>
        <c:noMultiLvlLbl val="0"/>
      </c:catAx>
      <c:valAx>
        <c:axId val="11876808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1939712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Mitkä seuraavista tekijöistä vaikuttavat organisaationne kestävyysraportoinnin tekemiseen?</a:t>
            </a:r>
            <a:r>
              <a:rPr lang="fi-FI" dirty="0">
                <a:solidFill>
                  <a:schemeClr val="tx1"/>
                </a:solidFill>
                <a:latin typeface="Verdana" panose="020B0604030504040204" pitchFamily="34" charset="0"/>
                <a:ea typeface="Verdana" panose="020B0604030504040204" pitchFamily="34" charset="0"/>
              </a:rPr>
              <a:t> </a:t>
            </a:r>
          </a:p>
          <a:p>
            <a:pPr algn="l">
              <a:defRPr>
                <a:latin typeface="Verdana" panose="020B0604030504040204" pitchFamily="34" charset="0"/>
                <a:ea typeface="Verdana" panose="020B0604030504040204" pitchFamily="34" charset="0"/>
              </a:defRPr>
            </a:pPr>
            <a:r>
              <a:rPr lang="fi-FI" sz="1000" i="1" dirty="0">
                <a:solidFill>
                  <a:schemeClr val="tx1"/>
                </a:solidFill>
                <a:latin typeface="Verdana" panose="020B0604030504040204" pitchFamily="34" charset="0"/>
                <a:ea typeface="Verdana" panose="020B0604030504040204" pitchFamily="34" charset="0"/>
              </a:rPr>
              <a:t>Valitse yksi tai useampia (N:54)</a:t>
            </a:r>
          </a:p>
        </c:rich>
      </c:tx>
      <c:layout>
        <c:manualLayout>
          <c:xMode val="edge"/>
          <c:yMode val="edge"/>
          <c:x val="9.9649104960275962E-3"/>
          <c:y val="9.11854103343465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6"/>
              <c:layout>
                <c:manualLayout>
                  <c:x val="3.1055904418240323E-2"/>
                  <c:y val="-5.5723773700756203E-17"/>
                </c:manualLayout>
              </c:layout>
              <c:tx>
                <c:rich>
                  <a:bodyPr/>
                  <a:lstStyle/>
                  <a:p>
                    <a:fld id="{102E06DA-99BC-4F1D-86E9-0BA691CEE07C}" type="VALUE">
                      <a:rPr lang="en-US">
                        <a:solidFill>
                          <a:schemeClr val="tx1"/>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EA1-4FF9-B3DB-74FAB9EAF9B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Taul1!$C$29:$C$35</c:f>
              <c:strCache>
                <c:ptCount val="7"/>
                <c:pt idx="0">
                  <c:v>Lainsäädännön ja sääntelyn asettamat velvoitteet</c:v>
                </c:pt>
                <c:pt idx="1">
                  <c:v>Sidosryhmien odotukset (esim. asiakkaat, sijoittajat, rahoittajat)</c:v>
                </c:pt>
                <c:pt idx="2">
                  <c:v>Yrityksen riskien ja vaikutusten hallinta </c:v>
                </c:pt>
                <c:pt idx="3">
                  <c:v>Brändin ja maineen vahvistaminen</c:v>
                </c:pt>
                <c:pt idx="4">
                  <c:v>Uuden liiketoiminnan kehittäminen</c:v>
                </c:pt>
                <c:pt idx="5">
                  <c:v>Vastuulisuus organisaation itseisarvona</c:v>
                </c:pt>
                <c:pt idx="6">
                  <c:v>Muut tekijät</c:v>
                </c:pt>
              </c:strCache>
            </c:strRef>
          </c:cat>
          <c:val>
            <c:numRef>
              <c:f>Taul1!$D$29:$D$35</c:f>
              <c:numCache>
                <c:formatCode>0%</c:formatCode>
                <c:ptCount val="7"/>
                <c:pt idx="0">
                  <c:v>0.8</c:v>
                </c:pt>
                <c:pt idx="1">
                  <c:v>0.89</c:v>
                </c:pt>
                <c:pt idx="2">
                  <c:v>0.41</c:v>
                </c:pt>
                <c:pt idx="3">
                  <c:v>0.63</c:v>
                </c:pt>
                <c:pt idx="4">
                  <c:v>0.2</c:v>
                </c:pt>
                <c:pt idx="5">
                  <c:v>0.65</c:v>
                </c:pt>
                <c:pt idx="6">
                  <c:v>0.02</c:v>
                </c:pt>
              </c:numCache>
            </c:numRef>
          </c:val>
          <c:extLst>
            <c:ext xmlns:c16="http://schemas.microsoft.com/office/drawing/2014/chart" uri="{C3380CC4-5D6E-409C-BE32-E72D297353CC}">
              <c16:uniqueId val="{00000001-6EA1-4FF9-B3DB-74FAB9EAF9B8}"/>
            </c:ext>
          </c:extLst>
        </c:ser>
        <c:dLbls>
          <c:showLegendKey val="0"/>
          <c:showVal val="0"/>
          <c:showCatName val="0"/>
          <c:showSerName val="0"/>
          <c:showPercent val="0"/>
          <c:showBubbleSize val="0"/>
        </c:dLbls>
        <c:gapWidth val="150"/>
        <c:overlap val="100"/>
        <c:axId val="1169135215"/>
        <c:axId val="1187737519"/>
      </c:barChart>
      <c:catAx>
        <c:axId val="11691352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37519"/>
        <c:crosses val="autoZero"/>
        <c:auto val="1"/>
        <c:lblAlgn val="ctr"/>
        <c:lblOffset val="100"/>
        <c:noMultiLvlLbl val="0"/>
      </c:catAx>
      <c:valAx>
        <c:axId val="118773751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1691352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Miten organisaationne toteuttaa tai suunnittelee toteuttavansa kestävyysraportoinnin?</a:t>
            </a:r>
            <a:endParaRPr lang="fi-FI" dirty="0">
              <a:solidFill>
                <a:schemeClr val="tx1"/>
              </a:solidFill>
              <a:latin typeface="Verdana" panose="020B0604030504040204" pitchFamily="34" charset="0"/>
              <a:ea typeface="Verdana" panose="020B0604030504040204" pitchFamily="34" charset="0"/>
            </a:endParaRPr>
          </a:p>
          <a:p>
            <a:pPr algn="l">
              <a:defRPr>
                <a:solidFill>
                  <a:schemeClr val="tx1"/>
                </a:solidFill>
              </a:defRPr>
            </a:pPr>
            <a:r>
              <a:rPr lang="fi-FI" sz="1000" i="1" dirty="0">
                <a:solidFill>
                  <a:schemeClr val="tx1"/>
                </a:solidFill>
                <a:latin typeface="Verdana" panose="020B0604030504040204" pitchFamily="34" charset="0"/>
                <a:ea typeface="Verdana" panose="020B0604030504040204" pitchFamily="34" charset="0"/>
              </a:rPr>
              <a:t>Valitse vaihtoehto, joka parhaiten kuvaa tilannettanne (N:54)</a:t>
            </a:r>
          </a:p>
        </c:rich>
      </c:tx>
      <c:layout>
        <c:manualLayout>
          <c:xMode val="edge"/>
          <c:yMode val="edge"/>
          <c:x val="1.2798822907862148E-2"/>
          <c:y val="1.2158054711246201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1-1A2B-4362-9D34-1CB0E01448F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Taul1!$C$40:$C$43</c:f>
              <c:strCache>
                <c:ptCount val="4"/>
                <c:pt idx="0">
                  <c:v>Toteutamme raportoinnin pääosin itse</c:v>
                </c:pt>
                <c:pt idx="1">
                  <c:v>Käytämme ulkopuolista tahoa kokonaan tai lähes kokonaan</c:v>
                </c:pt>
                <c:pt idx="2">
                  <c:v>Toteutamme raportoinnin itse ulkopuolisen tuella (yhdistelmä)</c:v>
                </c:pt>
                <c:pt idx="3">
                  <c:v>Emme ole vielä päättäneet</c:v>
                </c:pt>
              </c:strCache>
            </c:strRef>
          </c:cat>
          <c:val>
            <c:numRef>
              <c:f>Taul1!$D$40:$D$43</c:f>
              <c:numCache>
                <c:formatCode>0%</c:formatCode>
                <c:ptCount val="4"/>
                <c:pt idx="0">
                  <c:v>0.5</c:v>
                </c:pt>
                <c:pt idx="1">
                  <c:v>0.04</c:v>
                </c:pt>
                <c:pt idx="2">
                  <c:v>0.22</c:v>
                </c:pt>
                <c:pt idx="3">
                  <c:v>0.24</c:v>
                </c:pt>
              </c:numCache>
            </c:numRef>
          </c:val>
          <c:extLst>
            <c:ext xmlns:c16="http://schemas.microsoft.com/office/drawing/2014/chart" uri="{C3380CC4-5D6E-409C-BE32-E72D297353CC}">
              <c16:uniqueId val="{00000000-1A2B-4362-9D34-1CB0E01448F1}"/>
            </c:ext>
          </c:extLst>
        </c:ser>
        <c:dLbls>
          <c:showLegendKey val="0"/>
          <c:showVal val="0"/>
          <c:showCatName val="0"/>
          <c:showSerName val="0"/>
          <c:showPercent val="0"/>
          <c:showBubbleSize val="0"/>
        </c:dLbls>
        <c:gapWidth val="150"/>
        <c:overlap val="100"/>
        <c:axId val="1204692495"/>
        <c:axId val="1187780239"/>
      </c:barChart>
      <c:catAx>
        <c:axId val="12046924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80239"/>
        <c:crosses val="autoZero"/>
        <c:auto val="1"/>
        <c:lblAlgn val="ctr"/>
        <c:lblOffset val="100"/>
        <c:noMultiLvlLbl val="0"/>
      </c:catAx>
      <c:valAx>
        <c:axId val="11877802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46924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Oletteko varanneet kestävyysraportointia varten lisäresursseja? </a:t>
            </a:r>
            <a:r>
              <a:rPr lang="fi-FI" dirty="0">
                <a:solidFill>
                  <a:schemeClr val="tx1"/>
                </a:solidFill>
                <a:latin typeface="Verdana" panose="020B0604030504040204" pitchFamily="34" charset="0"/>
                <a:ea typeface="Verdana" panose="020B0604030504040204" pitchFamily="34" charset="0"/>
              </a:rPr>
              <a:t>(N:54)</a:t>
            </a:r>
          </a:p>
        </c:rich>
      </c:tx>
      <c:layout>
        <c:manualLayout>
          <c:xMode val="edge"/>
          <c:yMode val="edge"/>
          <c:x val="1.520174294538843E-2"/>
          <c:y val="1.82370820668693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CF-4811-8D15-D5FDBC65FA87}"/>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CF-4811-8D15-D5FDBC65FA8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Taul1!$C$52:$C$53</c:f>
              <c:strCache>
                <c:ptCount val="2"/>
                <c:pt idx="0">
                  <c:v>Kyllä </c:v>
                </c:pt>
                <c:pt idx="1">
                  <c:v>Ei</c:v>
                </c:pt>
              </c:strCache>
            </c:strRef>
          </c:cat>
          <c:val>
            <c:numRef>
              <c:f>Taul1!$D$52:$D$53</c:f>
              <c:numCache>
                <c:formatCode>0%</c:formatCode>
                <c:ptCount val="2"/>
                <c:pt idx="0">
                  <c:v>0.41</c:v>
                </c:pt>
                <c:pt idx="1">
                  <c:v>0.59</c:v>
                </c:pt>
              </c:numCache>
            </c:numRef>
          </c:val>
          <c:extLst>
            <c:ext xmlns:c16="http://schemas.microsoft.com/office/drawing/2014/chart" uri="{C3380CC4-5D6E-409C-BE32-E72D297353CC}">
              <c16:uniqueId val="{00000002-1ECF-4811-8D15-D5FDBC65FA87}"/>
            </c:ext>
          </c:extLst>
        </c:ser>
        <c:dLbls>
          <c:showLegendKey val="0"/>
          <c:showVal val="0"/>
          <c:showCatName val="0"/>
          <c:showSerName val="0"/>
          <c:showPercent val="0"/>
          <c:showBubbleSize val="0"/>
        </c:dLbls>
        <c:gapWidth val="150"/>
        <c:overlap val="100"/>
        <c:axId val="1204711983"/>
        <c:axId val="1187785039"/>
      </c:barChart>
      <c:catAx>
        <c:axId val="12047119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85039"/>
        <c:crosses val="autoZero"/>
        <c:auto val="1"/>
        <c:lblAlgn val="ctr"/>
        <c:lblOffset val="100"/>
        <c:noMultiLvlLbl val="0"/>
      </c:catAx>
      <c:valAx>
        <c:axId val="11877850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4711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Millaisia resursseja? </a:t>
            </a:r>
            <a:r>
              <a:rPr lang="fi-FI" dirty="0">
                <a:solidFill>
                  <a:schemeClr val="tx1"/>
                </a:solidFill>
                <a:latin typeface="Verdana" panose="020B0604030504040204" pitchFamily="34" charset="0"/>
                <a:ea typeface="Verdana" panose="020B0604030504040204" pitchFamily="34" charset="0"/>
              </a:rPr>
              <a:t> </a:t>
            </a:r>
          </a:p>
          <a:p>
            <a:pPr algn="l">
              <a:defRPr>
                <a:solidFill>
                  <a:schemeClr val="tx1"/>
                </a:solidFill>
                <a:latin typeface="Verdana" panose="020B0604030504040204" pitchFamily="34" charset="0"/>
                <a:ea typeface="Verdana" panose="020B0604030504040204" pitchFamily="34" charset="0"/>
              </a:defRPr>
            </a:pPr>
            <a:r>
              <a:rPr lang="fi-FI" sz="1000" i="1" dirty="0">
                <a:solidFill>
                  <a:schemeClr val="tx1"/>
                </a:solidFill>
                <a:latin typeface="Verdana" panose="020B0604030504040204" pitchFamily="34" charset="0"/>
                <a:ea typeface="Verdana" panose="020B0604030504040204" pitchFamily="34" charset="0"/>
              </a:rPr>
              <a:t>Valitse yksi tai useampia (N:22)</a:t>
            </a:r>
          </a:p>
        </c:rich>
      </c:tx>
      <c:layout>
        <c:manualLayout>
          <c:xMode val="edge"/>
          <c:yMode val="edge"/>
          <c:x val="1.0465717521606799E-2"/>
          <c:y val="1.82370820668693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Taul1!$C$57:$C$62</c:f>
              <c:strCache>
                <c:ptCount val="6"/>
                <c:pt idx="0">
                  <c:v>Taloudellisia resursseja</c:v>
                </c:pt>
                <c:pt idx="1">
                  <c:v>Henkilöstöresursseja</c:v>
                </c:pt>
                <c:pt idx="2">
                  <c:v>Uudet ESG-asiantuntijat tai vastuullisuustiimin kasvu</c:v>
                </c:pt>
                <c:pt idx="3">
                  <c:v>Konsultointipalveluita ja ulkopuolisia asiantuntijoita</c:v>
                </c:pt>
                <c:pt idx="4">
                  <c:v>Koulutusresursseja</c:v>
                </c:pt>
                <c:pt idx="5">
                  <c:v>Uusia järjestelmiä ja tiedonhallintaa raportointia varten</c:v>
                </c:pt>
              </c:strCache>
            </c:strRef>
          </c:cat>
          <c:val>
            <c:numRef>
              <c:f>Taul1!$D$57:$D$62</c:f>
              <c:numCache>
                <c:formatCode>0%</c:formatCode>
                <c:ptCount val="6"/>
                <c:pt idx="0">
                  <c:v>0.45</c:v>
                </c:pt>
                <c:pt idx="1">
                  <c:v>0.68</c:v>
                </c:pt>
                <c:pt idx="2">
                  <c:v>0.5</c:v>
                </c:pt>
                <c:pt idx="3">
                  <c:v>0.5</c:v>
                </c:pt>
                <c:pt idx="4">
                  <c:v>0.32</c:v>
                </c:pt>
                <c:pt idx="5">
                  <c:v>0.36</c:v>
                </c:pt>
              </c:numCache>
            </c:numRef>
          </c:val>
          <c:extLst>
            <c:ext xmlns:c16="http://schemas.microsoft.com/office/drawing/2014/chart" uri="{C3380CC4-5D6E-409C-BE32-E72D297353CC}">
              <c16:uniqueId val="{00000000-AC88-41E1-85DE-05C358B91291}"/>
            </c:ext>
          </c:extLst>
        </c:ser>
        <c:dLbls>
          <c:showLegendKey val="0"/>
          <c:showVal val="0"/>
          <c:showCatName val="0"/>
          <c:showSerName val="0"/>
          <c:showPercent val="0"/>
          <c:showBubbleSize val="0"/>
        </c:dLbls>
        <c:gapWidth val="150"/>
        <c:overlap val="100"/>
        <c:axId val="1193938783"/>
        <c:axId val="1187703439"/>
      </c:barChart>
      <c:catAx>
        <c:axId val="11939387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03439"/>
        <c:crosses val="autoZero"/>
        <c:auto val="1"/>
        <c:lblAlgn val="ctr"/>
        <c:lblOffset val="100"/>
        <c:noMultiLvlLbl val="0"/>
      </c:catAx>
      <c:valAx>
        <c:axId val="11877034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i-FI"/>
          </a:p>
        </c:txPr>
        <c:crossAx val="11939387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Oletteko investoineet uusiin tietojärjestelmiin tai datan hallinnan ratkaisuihin kestävyysraportointia varten? </a:t>
            </a:r>
            <a:r>
              <a:rPr lang="fi-FI" dirty="0">
                <a:solidFill>
                  <a:schemeClr val="tx1"/>
                </a:solidFill>
                <a:latin typeface="Verdana" panose="020B0604030504040204" pitchFamily="34" charset="0"/>
                <a:ea typeface="Verdana" panose="020B0604030504040204" pitchFamily="34" charset="0"/>
              </a:rPr>
              <a:t>(N:53)</a:t>
            </a:r>
          </a:p>
        </c:rich>
      </c:tx>
      <c:layout>
        <c:manualLayout>
          <c:xMode val="edge"/>
          <c:yMode val="edge"/>
          <c:x val="1.2561991069838015E-2"/>
          <c:y val="1.82370820668693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Taul1!$C$71:$C$73</c:f>
              <c:strCache>
                <c:ptCount val="3"/>
                <c:pt idx="0">
                  <c:v>Kyllä</c:v>
                </c:pt>
                <c:pt idx="1">
                  <c:v>Ei</c:v>
                </c:pt>
                <c:pt idx="2">
                  <c:v>Suunnitteilla</c:v>
                </c:pt>
              </c:strCache>
            </c:strRef>
          </c:cat>
          <c:val>
            <c:numRef>
              <c:f>Taul1!$D$71:$D$73</c:f>
              <c:numCache>
                <c:formatCode>0%</c:formatCode>
                <c:ptCount val="3"/>
                <c:pt idx="0">
                  <c:v>0.32</c:v>
                </c:pt>
                <c:pt idx="1">
                  <c:v>0.56999999999999995</c:v>
                </c:pt>
                <c:pt idx="2">
                  <c:v>0.11</c:v>
                </c:pt>
              </c:numCache>
            </c:numRef>
          </c:val>
          <c:extLst>
            <c:ext xmlns:c16="http://schemas.microsoft.com/office/drawing/2014/chart" uri="{C3380CC4-5D6E-409C-BE32-E72D297353CC}">
              <c16:uniqueId val="{00000000-2C67-4B1B-8D90-608A3406AE81}"/>
            </c:ext>
          </c:extLst>
        </c:ser>
        <c:dLbls>
          <c:showLegendKey val="0"/>
          <c:showVal val="0"/>
          <c:showCatName val="0"/>
          <c:showSerName val="0"/>
          <c:showPercent val="0"/>
          <c:showBubbleSize val="0"/>
        </c:dLbls>
        <c:gapWidth val="150"/>
        <c:overlap val="100"/>
        <c:axId val="1161556895"/>
        <c:axId val="1187729359"/>
      </c:barChart>
      <c:catAx>
        <c:axId val="11615568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29359"/>
        <c:crosses val="autoZero"/>
        <c:auto val="1"/>
        <c:lblAlgn val="ctr"/>
        <c:lblOffset val="100"/>
        <c:noMultiLvlLbl val="0"/>
      </c:catAx>
      <c:valAx>
        <c:axId val="11877293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161556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r>
              <a:rPr lang="fi-FI" sz="1400" b="1" dirty="0">
                <a:latin typeface="Verdana" panose="020B0604030504040204" pitchFamily="34" charset="0"/>
                <a:ea typeface="Verdana" panose="020B0604030504040204" pitchFamily="34" charset="0"/>
              </a:rPr>
              <a:t>Ilmastonmuutos: hillitseminen ja sopeutuminen (ESRS E1)</a:t>
            </a:r>
            <a:endParaRPr lang="fi-FI" sz="1400" dirty="0">
              <a:latin typeface="Verdana" panose="020B0604030504040204" pitchFamily="34" charset="0"/>
              <a:ea typeface="Verdana" panose="020B0604030504040204" pitchFamily="34" charset="0"/>
            </a:endParaRPr>
          </a:p>
          <a:p>
            <a:pPr algn="l">
              <a:defRPr/>
            </a:pPr>
            <a:r>
              <a:rPr lang="fi-FI" sz="1000" i="1" dirty="0">
                <a:latin typeface="Verdana" panose="020B0604030504040204" pitchFamily="34" charset="0"/>
                <a:ea typeface="Verdana" panose="020B0604030504040204" pitchFamily="34" charset="0"/>
              </a:rPr>
              <a:t>Valitse</a:t>
            </a:r>
            <a:r>
              <a:rPr lang="fi-FI" sz="1000" i="1" baseline="0" dirty="0">
                <a:latin typeface="Verdana" panose="020B0604030504040204" pitchFamily="34" charset="0"/>
                <a:ea typeface="Verdana" panose="020B0604030504040204" pitchFamily="34" charset="0"/>
              </a:rPr>
              <a:t> yksi tai useampia</a:t>
            </a:r>
            <a:r>
              <a:rPr lang="fi-FI" sz="1000" i="1" dirty="0">
                <a:latin typeface="Verdana" panose="020B0604030504040204" pitchFamily="34" charset="0"/>
                <a:ea typeface="Verdana" panose="020B0604030504040204" pitchFamily="34" charset="0"/>
              </a:rPr>
              <a:t> (N:52)</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Taul1!$C$78:$C$81</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Taul1!$D$78:$D$81</c:f>
              <c:numCache>
                <c:formatCode>0%</c:formatCode>
                <c:ptCount val="4"/>
                <c:pt idx="0">
                  <c:v>0.6</c:v>
                </c:pt>
                <c:pt idx="1">
                  <c:v>0.35</c:v>
                </c:pt>
                <c:pt idx="2">
                  <c:v>0.54</c:v>
                </c:pt>
                <c:pt idx="3">
                  <c:v>0.17</c:v>
                </c:pt>
              </c:numCache>
            </c:numRef>
          </c:val>
          <c:extLst>
            <c:ext xmlns:c16="http://schemas.microsoft.com/office/drawing/2014/chart" uri="{C3380CC4-5D6E-409C-BE32-E72D297353CC}">
              <c16:uniqueId val="{00000000-0D46-49F5-BAAC-B64672B79BB1}"/>
            </c:ext>
          </c:extLst>
        </c:ser>
        <c:dLbls>
          <c:showLegendKey val="0"/>
          <c:showVal val="0"/>
          <c:showCatName val="0"/>
          <c:showSerName val="0"/>
          <c:showPercent val="0"/>
          <c:showBubbleSize val="0"/>
        </c:dLbls>
        <c:gapWidth val="150"/>
        <c:overlap val="100"/>
        <c:axId val="1193955951"/>
        <c:axId val="1187681359"/>
      </c:barChart>
      <c:catAx>
        <c:axId val="11939559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681359"/>
        <c:crosses val="autoZero"/>
        <c:auto val="1"/>
        <c:lblAlgn val="ctr"/>
        <c:lblOffset val="100"/>
        <c:noMultiLvlLbl val="0"/>
      </c:catAx>
      <c:valAx>
        <c:axId val="11876813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1939559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chemeClr val="tx1"/>
      </a:solidFill>
    </a:ln>
    <a:effectLst/>
  </c:spPr>
  <c:txPr>
    <a:bodyPr/>
    <a:lstStyle/>
    <a:p>
      <a:pPr>
        <a:defRPr>
          <a:solidFill>
            <a:schemeClr val="tx1"/>
          </a:solidFill>
        </a:defRPr>
      </a:pPr>
      <a:endParaRPr lang="fi-FI"/>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Saasteet: ilman, veden ja maaperän saastuminen (ESRS E2) </a:t>
            </a:r>
            <a:r>
              <a:rPr lang="fi-FI" sz="1000" b="0" i="1" u="none" strike="noStrike" kern="1200" spc="0" baseline="0" dirty="0">
                <a:solidFill>
                  <a:prstClr val="black"/>
                </a:solidFill>
                <a:latin typeface="Verdana" panose="020B0604030504040204" pitchFamily="34" charset="0"/>
                <a:ea typeface="Verdana" panose="020B0604030504040204" pitchFamily="34" charset="0"/>
              </a:rPr>
              <a:t>Valitse yksi tai useampia (N:52) </a:t>
            </a:r>
          </a:p>
        </c:rich>
      </c:tx>
      <c:overlay val="0"/>
      <c:spPr>
        <a:noFill/>
        <a:ln>
          <a:noFill/>
        </a:ln>
        <a:effectLst/>
      </c:spPr>
      <c:txPr>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3-61D1-4399-8CA5-47E9F0E1EA26}"/>
                </c:ext>
              </c:extLst>
            </c:dLbl>
            <c:dLbl>
              <c:idx val="1"/>
              <c:tx>
                <c:rich>
                  <a:bodyPr/>
                  <a:lstStyle/>
                  <a:p>
                    <a:fld id="{9440246A-2620-A34F-BA52-666F65DBEDC3}" type="VALUE">
                      <a:rPr lang="en-US" sz="1000"/>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80B-4346-B5D9-7F476620F1EE}"/>
                </c:ext>
              </c:extLst>
            </c:dLbl>
            <c:dLbl>
              <c:idx val="2"/>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1-61D1-4399-8CA5-47E9F0E1EA26}"/>
                </c:ext>
              </c:extLst>
            </c:dLbl>
            <c:dLbl>
              <c:idx val="3"/>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2-61D1-4399-8CA5-47E9F0E1EA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Taul1!$C$84:$C$87</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Taul1!$D$84:$D$87</c:f>
              <c:numCache>
                <c:formatCode>0%</c:formatCode>
                <c:ptCount val="4"/>
                <c:pt idx="0">
                  <c:v>0.23</c:v>
                </c:pt>
                <c:pt idx="1">
                  <c:v>0.08</c:v>
                </c:pt>
                <c:pt idx="2">
                  <c:v>0.17</c:v>
                </c:pt>
                <c:pt idx="3">
                  <c:v>0.62</c:v>
                </c:pt>
              </c:numCache>
            </c:numRef>
          </c:val>
          <c:extLst>
            <c:ext xmlns:c16="http://schemas.microsoft.com/office/drawing/2014/chart" uri="{C3380CC4-5D6E-409C-BE32-E72D297353CC}">
              <c16:uniqueId val="{00000000-61D1-4399-8CA5-47E9F0E1EA26}"/>
            </c:ext>
          </c:extLst>
        </c:ser>
        <c:dLbls>
          <c:showLegendKey val="0"/>
          <c:showVal val="0"/>
          <c:showCatName val="0"/>
          <c:showSerName val="0"/>
          <c:showPercent val="0"/>
          <c:showBubbleSize val="0"/>
        </c:dLbls>
        <c:gapWidth val="150"/>
        <c:overlap val="100"/>
        <c:axId val="1175603199"/>
        <c:axId val="1187734159"/>
      </c:barChart>
      <c:catAx>
        <c:axId val="11756031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34159"/>
        <c:crosses val="autoZero"/>
        <c:auto val="1"/>
        <c:lblAlgn val="ctr"/>
        <c:lblOffset val="100"/>
        <c:noMultiLvlLbl val="0"/>
      </c:catAx>
      <c:valAx>
        <c:axId val="11877341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75603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Vesi ja merten luonnonvarat (ESRS E3) </a:t>
            </a:r>
            <a:endParaRPr lang="fi-FI" b="0" dirty="0">
              <a:solidFill>
                <a:schemeClr val="tx1"/>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solidFill>
                  <a:prstClr val="black">
                    <a:lumMod val="65000"/>
                    <a:lumOff val="35000"/>
                  </a:prstClr>
                </a:solidFill>
              </a:defRPr>
            </a:pPr>
            <a:r>
              <a:rPr lang="fi-FI" sz="1000" b="0" i="1" u="none" strike="noStrike" kern="1200" spc="0" baseline="0" dirty="0">
                <a:solidFill>
                  <a:prstClr val="black"/>
                </a:solidFill>
                <a:latin typeface="Verdana" panose="020B0604030504040204" pitchFamily="34" charset="0"/>
                <a:ea typeface="Verdana" panose="020B0604030504040204" pitchFamily="34" charset="0"/>
              </a:rPr>
              <a:t>Valitse yksi tai useampia (N:52)</a:t>
            </a:r>
          </a:p>
        </c:rich>
      </c:tx>
      <c:overlay val="0"/>
      <c:spPr>
        <a:noFill/>
        <a:ln>
          <a:noFill/>
        </a:ln>
        <a:effectLst/>
      </c:spPr>
      <c:txPr>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1"/>
              <c:layout>
                <c:manualLayout>
                  <c:x val="7.0377484879369567E-2"/>
                  <c:y val="0"/>
                </c:manualLayout>
              </c:layout>
              <c:tx>
                <c:rich>
                  <a:bodyPr/>
                  <a:lstStyle/>
                  <a:p>
                    <a:fld id="{12077AAF-1E64-4972-B92C-15F906E43586}" type="VALUE">
                      <a:rPr lang="en-US">
                        <a:solidFill>
                          <a:schemeClr val="tx1"/>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E94-4A07-9398-87AC22FCCF82}"/>
                </c:ext>
              </c:extLst>
            </c:dLbl>
            <c:dLbl>
              <c:idx val="2"/>
              <c:tx>
                <c:rich>
                  <a:bodyPr/>
                  <a:lstStyle/>
                  <a:p>
                    <a:fld id="{FC99A161-198D-4C6F-8334-F91463F86D6C}" type="VALUE">
                      <a:rPr lang="en-US" sz="1000"/>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E94-4A07-9398-87AC22FCCF8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Taul1!$C$90:$C$93</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Taul1!$D$90:$D$93</c:f>
              <c:numCache>
                <c:formatCode>0%</c:formatCode>
                <c:ptCount val="4"/>
                <c:pt idx="0">
                  <c:v>0.15</c:v>
                </c:pt>
                <c:pt idx="1">
                  <c:v>0.02</c:v>
                </c:pt>
                <c:pt idx="2">
                  <c:v>0.1</c:v>
                </c:pt>
                <c:pt idx="3">
                  <c:v>0.62</c:v>
                </c:pt>
              </c:numCache>
            </c:numRef>
          </c:val>
          <c:extLst>
            <c:ext xmlns:c16="http://schemas.microsoft.com/office/drawing/2014/chart" uri="{C3380CC4-5D6E-409C-BE32-E72D297353CC}">
              <c16:uniqueId val="{00000001-DE94-4A07-9398-87AC22FCCF82}"/>
            </c:ext>
          </c:extLst>
        </c:ser>
        <c:dLbls>
          <c:showLegendKey val="0"/>
          <c:showVal val="0"/>
          <c:showCatName val="0"/>
          <c:showSerName val="0"/>
          <c:showPercent val="0"/>
          <c:showBubbleSize val="0"/>
        </c:dLbls>
        <c:gapWidth val="150"/>
        <c:overlap val="100"/>
        <c:axId val="1171246591"/>
        <c:axId val="1187755759"/>
      </c:barChart>
      <c:catAx>
        <c:axId val="1171246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55759"/>
        <c:crosses val="autoZero"/>
        <c:auto val="1"/>
        <c:lblAlgn val="ctr"/>
        <c:lblOffset val="100"/>
        <c:noMultiLvlLbl val="0"/>
      </c:catAx>
      <c:valAx>
        <c:axId val="11877557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1712465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Biologinen monimuotoisuus ja ekosysteemit (ESRS E4) </a:t>
            </a:r>
          </a:p>
          <a:p>
            <a:pPr algn="l">
              <a:defRPr/>
            </a:pPr>
            <a:r>
              <a:rPr lang="fi-FI" sz="1000" i="1" dirty="0">
                <a:solidFill>
                  <a:schemeClr val="tx1"/>
                </a:solidFill>
                <a:latin typeface="Verdana" panose="020B0604030504040204" pitchFamily="34" charset="0"/>
                <a:ea typeface="Verdana" panose="020B0604030504040204" pitchFamily="34" charset="0"/>
              </a:rPr>
              <a:t>Valitse</a:t>
            </a:r>
            <a:r>
              <a:rPr lang="fi-FI" sz="1000" i="1" baseline="0" dirty="0">
                <a:solidFill>
                  <a:schemeClr val="tx1"/>
                </a:solidFill>
                <a:latin typeface="Verdana" panose="020B0604030504040204" pitchFamily="34" charset="0"/>
                <a:ea typeface="Verdana" panose="020B0604030504040204" pitchFamily="34" charset="0"/>
              </a:rPr>
              <a:t> yksi tai useampia (N:52)</a:t>
            </a:r>
            <a:endParaRPr lang="fi-FI" sz="1000" i="1" dirty="0">
              <a:solidFill>
                <a:schemeClr val="tx1"/>
              </a:solidFill>
              <a:latin typeface="Verdana" panose="020B0604030504040204" pitchFamily="34" charset="0"/>
              <a:ea typeface="Verdana" panose="020B0604030504040204" pitchFamily="34" charset="0"/>
            </a:endParaRP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1"/>
              <c:layout>
                <c:manualLayout>
                  <c:x val="8.7268061906460248E-2"/>
                  <c:y val="-8.2446557071276659E-17"/>
                </c:manualLayout>
              </c:layout>
              <c:tx>
                <c:rich>
                  <a:bodyPr/>
                  <a:lstStyle/>
                  <a:p>
                    <a:fld id="{A607273B-12DC-4B8B-989C-5141DCB4AF10}" type="VALUE">
                      <a:rPr lang="en-US">
                        <a:solidFill>
                          <a:schemeClr val="tx1"/>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79E-4103-868A-00D49DB91E0A}"/>
                </c:ext>
              </c:extLst>
            </c:dLbl>
            <c:dLbl>
              <c:idx val="2"/>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extLst>
                <c:ext xmlns:c16="http://schemas.microsoft.com/office/drawing/2014/chart" uri="{C3380CC4-5D6E-409C-BE32-E72D297353CC}">
                  <c16:uniqueId val="{00000002-079E-4103-868A-00D49DB91E0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Taul1!$C$96:$C$99</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Taul1!$D$96:$D$99</c:f>
              <c:numCache>
                <c:formatCode>0%</c:formatCode>
                <c:ptCount val="4"/>
                <c:pt idx="0">
                  <c:v>0.15</c:v>
                </c:pt>
                <c:pt idx="1">
                  <c:v>0.06</c:v>
                </c:pt>
                <c:pt idx="2">
                  <c:v>0.1</c:v>
                </c:pt>
                <c:pt idx="3">
                  <c:v>0.67</c:v>
                </c:pt>
              </c:numCache>
            </c:numRef>
          </c:val>
          <c:extLst>
            <c:ext xmlns:c16="http://schemas.microsoft.com/office/drawing/2014/chart" uri="{C3380CC4-5D6E-409C-BE32-E72D297353CC}">
              <c16:uniqueId val="{00000001-079E-4103-868A-00D49DB91E0A}"/>
            </c:ext>
          </c:extLst>
        </c:ser>
        <c:dLbls>
          <c:showLegendKey val="0"/>
          <c:showVal val="0"/>
          <c:showCatName val="0"/>
          <c:showSerName val="0"/>
          <c:showPercent val="0"/>
          <c:showBubbleSize val="0"/>
        </c:dLbls>
        <c:gapWidth val="150"/>
        <c:overlap val="100"/>
        <c:axId val="1326058576"/>
        <c:axId val="1711546831"/>
      </c:barChart>
      <c:catAx>
        <c:axId val="1326058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711546831"/>
        <c:crosses val="autoZero"/>
        <c:auto val="1"/>
        <c:lblAlgn val="ctr"/>
        <c:lblOffset val="100"/>
        <c:noMultiLvlLbl val="0"/>
      </c:catAx>
      <c:valAx>
        <c:axId val="1711546831"/>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26058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sz="1400" b="1" dirty="0">
                <a:solidFill>
                  <a:schemeClr val="tx1"/>
                </a:solidFill>
                <a:latin typeface="Verdana" panose="020B0604030504040204" pitchFamily="34" charset="0"/>
                <a:ea typeface="Verdana" panose="020B0604030504040204" pitchFamily="34" charset="0"/>
              </a:rPr>
              <a:t>Resurssien käyttö ja kiertotalous (ESRS E5) </a:t>
            </a:r>
          </a:p>
          <a:p>
            <a:pPr algn="l">
              <a:defRPr/>
            </a:pPr>
            <a:r>
              <a:rPr lang="fi-FI" sz="1000" b="0" i="1" u="none" strike="noStrike" kern="1200" spc="0" baseline="0" dirty="0">
                <a:solidFill>
                  <a:schemeClr val="tx1"/>
                </a:solidFill>
                <a:latin typeface="Verdana" panose="020B0604030504040204" pitchFamily="34" charset="0"/>
                <a:ea typeface="Verdana" panose="020B0604030504040204" pitchFamily="34" charset="0"/>
              </a:rPr>
              <a:t>Valitse yksi tai useampia (N:52) </a:t>
            </a:r>
            <a:endParaRPr lang="fi-FI" sz="1000" b="0" i="1" dirty="0">
              <a:solidFill>
                <a:schemeClr val="tx1"/>
              </a:solidFill>
              <a:latin typeface="Verdana" panose="020B0604030504040204" pitchFamily="34" charset="0"/>
              <a:ea typeface="Verdana" panose="020B0604030504040204" pitchFamily="34" charset="0"/>
            </a:endParaRPr>
          </a:p>
        </c:rich>
      </c:tx>
      <c:layout>
        <c:manualLayout>
          <c:xMode val="edge"/>
          <c:yMode val="edge"/>
          <c:x val="0.13455639619648069"/>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Taul1!$C$102:$C$105</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Taul1!$D$102:$D$105</c:f>
              <c:numCache>
                <c:formatCode>0%</c:formatCode>
                <c:ptCount val="4"/>
                <c:pt idx="0">
                  <c:v>0.44</c:v>
                </c:pt>
                <c:pt idx="1">
                  <c:v>0.17</c:v>
                </c:pt>
                <c:pt idx="2">
                  <c:v>0.35</c:v>
                </c:pt>
                <c:pt idx="3">
                  <c:v>0.25</c:v>
                </c:pt>
              </c:numCache>
            </c:numRef>
          </c:val>
          <c:extLst>
            <c:ext xmlns:c16="http://schemas.microsoft.com/office/drawing/2014/chart" uri="{C3380CC4-5D6E-409C-BE32-E72D297353CC}">
              <c16:uniqueId val="{00000000-4D4A-4FC6-8FBC-EAB4FFC410FB}"/>
            </c:ext>
          </c:extLst>
        </c:ser>
        <c:dLbls>
          <c:showLegendKey val="0"/>
          <c:showVal val="0"/>
          <c:showCatName val="0"/>
          <c:showSerName val="0"/>
          <c:showPercent val="0"/>
          <c:showBubbleSize val="0"/>
        </c:dLbls>
        <c:gapWidth val="150"/>
        <c:overlap val="100"/>
        <c:axId val="1326057184"/>
        <c:axId val="1187717359"/>
      </c:barChart>
      <c:catAx>
        <c:axId val="1326057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17359"/>
        <c:crosses val="autoZero"/>
        <c:auto val="1"/>
        <c:lblAlgn val="ctr"/>
        <c:lblOffset val="100"/>
        <c:noMultiLvlLbl val="0"/>
      </c:catAx>
      <c:valAx>
        <c:axId val="11877173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j-lt"/>
                <a:ea typeface="+mn-ea"/>
                <a:cs typeface="+mn-cs"/>
              </a:defRPr>
            </a:pPr>
            <a:endParaRPr lang="fi-FI"/>
          </a:p>
        </c:txPr>
        <c:crossAx val="1326057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chemeClr val="tx1"/>
      </a:solidFill>
    </a:ln>
    <a:effectLst/>
  </c:spPr>
  <c:txPr>
    <a:bodyPr/>
    <a:lstStyle/>
    <a:p>
      <a:pPr>
        <a:defRPr/>
      </a:pPr>
      <a:endParaRPr lang="fi-FI"/>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Oma työvoima (ESRS S1) </a:t>
            </a:r>
          </a:p>
          <a:p>
            <a:pPr algn="l">
              <a:defRPr>
                <a:solidFill>
                  <a:schemeClr val="tx1"/>
                </a:solidFill>
                <a:latin typeface="Verdana" panose="020B0604030504040204" pitchFamily="34" charset="0"/>
                <a:ea typeface="Verdana" panose="020B0604030504040204" pitchFamily="34" charset="0"/>
              </a:defRPr>
            </a:pPr>
            <a:r>
              <a:rPr lang="fi-FI" sz="1000" b="0" i="1" dirty="0">
                <a:solidFill>
                  <a:schemeClr val="tx1"/>
                </a:solidFill>
                <a:latin typeface="Verdana" panose="020B0604030504040204" pitchFamily="34" charset="0"/>
                <a:ea typeface="Verdana" panose="020B0604030504040204" pitchFamily="34" charset="0"/>
              </a:rPr>
              <a:t>Valitse yksi</a:t>
            </a:r>
            <a:r>
              <a:rPr lang="fi-FI" sz="1000" b="0" i="1" baseline="0" dirty="0">
                <a:solidFill>
                  <a:schemeClr val="tx1"/>
                </a:solidFill>
                <a:latin typeface="Verdana" panose="020B0604030504040204" pitchFamily="34" charset="0"/>
                <a:ea typeface="Verdana" panose="020B0604030504040204" pitchFamily="34" charset="0"/>
              </a:rPr>
              <a:t> tai useampia </a:t>
            </a:r>
            <a:r>
              <a:rPr lang="fi-FI" sz="1000" b="0" i="1" dirty="0">
                <a:solidFill>
                  <a:schemeClr val="tx1"/>
                </a:solidFill>
                <a:latin typeface="Verdana" panose="020B0604030504040204" pitchFamily="34" charset="0"/>
                <a:ea typeface="Verdana" panose="020B0604030504040204" pitchFamily="34" charset="0"/>
              </a:rPr>
              <a:t>(N:51)</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Taul1!$C$108:$C$111</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Taul1!$D$108:$D$111</c:f>
              <c:numCache>
                <c:formatCode>0%</c:formatCode>
                <c:ptCount val="4"/>
                <c:pt idx="0">
                  <c:v>0.47</c:v>
                </c:pt>
                <c:pt idx="1">
                  <c:v>0.27</c:v>
                </c:pt>
                <c:pt idx="2">
                  <c:v>0.59</c:v>
                </c:pt>
                <c:pt idx="3">
                  <c:v>0.18</c:v>
                </c:pt>
              </c:numCache>
            </c:numRef>
          </c:val>
          <c:extLst>
            <c:ext xmlns:c16="http://schemas.microsoft.com/office/drawing/2014/chart" uri="{C3380CC4-5D6E-409C-BE32-E72D297353CC}">
              <c16:uniqueId val="{00000000-8486-4A7B-B9E0-C861807CF03A}"/>
            </c:ext>
          </c:extLst>
        </c:ser>
        <c:dLbls>
          <c:showLegendKey val="0"/>
          <c:showVal val="0"/>
          <c:showCatName val="0"/>
          <c:showSerName val="0"/>
          <c:showPercent val="0"/>
          <c:showBubbleSize val="0"/>
        </c:dLbls>
        <c:gapWidth val="150"/>
        <c:overlap val="100"/>
        <c:axId val="1326136528"/>
        <c:axId val="1187685679"/>
      </c:barChart>
      <c:catAx>
        <c:axId val="1326136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685679"/>
        <c:crosses val="autoZero"/>
        <c:auto val="1"/>
        <c:lblAlgn val="ctr"/>
        <c:lblOffset val="100"/>
        <c:noMultiLvlLbl val="0"/>
      </c:catAx>
      <c:valAx>
        <c:axId val="11876856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326136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Arvoketjun työntekijät (ESRS S2) </a:t>
            </a:r>
            <a:r>
              <a:rPr lang="fi-FI" sz="1000" b="0" i="1" dirty="0">
                <a:solidFill>
                  <a:schemeClr val="tx1"/>
                </a:solidFill>
                <a:latin typeface="Verdana" panose="020B0604030504040204" pitchFamily="34" charset="0"/>
                <a:ea typeface="Verdana" panose="020B0604030504040204" pitchFamily="34" charset="0"/>
              </a:rPr>
              <a:t>Valitse yksi tai useampia</a:t>
            </a:r>
            <a:r>
              <a:rPr lang="fi-FI" sz="1000" b="0" i="1" baseline="0" dirty="0">
                <a:solidFill>
                  <a:schemeClr val="tx1"/>
                </a:solidFill>
                <a:latin typeface="Verdana" panose="020B0604030504040204" pitchFamily="34" charset="0"/>
                <a:ea typeface="Verdana" panose="020B0604030504040204" pitchFamily="34" charset="0"/>
              </a:rPr>
              <a:t> </a:t>
            </a:r>
            <a:r>
              <a:rPr lang="fi-FI" sz="1000" b="0" i="1" dirty="0">
                <a:solidFill>
                  <a:schemeClr val="tx1"/>
                </a:solidFill>
                <a:latin typeface="Verdana" panose="020B0604030504040204" pitchFamily="34" charset="0"/>
                <a:ea typeface="Verdana" panose="020B0604030504040204" pitchFamily="34" charset="0"/>
              </a:rPr>
              <a:t>(N:51)</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Taul1!$C$115:$C$118</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Taul1!$D$115:$D$118</c:f>
              <c:numCache>
                <c:formatCode>0%</c:formatCode>
                <c:ptCount val="4"/>
                <c:pt idx="0">
                  <c:v>0.27</c:v>
                </c:pt>
                <c:pt idx="1">
                  <c:v>0.25</c:v>
                </c:pt>
                <c:pt idx="2">
                  <c:v>0.35</c:v>
                </c:pt>
                <c:pt idx="3">
                  <c:v>0.33</c:v>
                </c:pt>
              </c:numCache>
            </c:numRef>
          </c:val>
          <c:extLst>
            <c:ext xmlns:c16="http://schemas.microsoft.com/office/drawing/2014/chart" uri="{C3380CC4-5D6E-409C-BE32-E72D297353CC}">
              <c16:uniqueId val="{00000000-769B-4229-BDDB-206D723D1D09}"/>
            </c:ext>
          </c:extLst>
        </c:ser>
        <c:dLbls>
          <c:showLegendKey val="0"/>
          <c:showVal val="0"/>
          <c:showCatName val="0"/>
          <c:showSerName val="0"/>
          <c:showPercent val="0"/>
          <c:showBubbleSize val="0"/>
        </c:dLbls>
        <c:gapWidth val="150"/>
        <c:overlap val="100"/>
        <c:axId val="1170187727"/>
        <c:axId val="1187770639"/>
      </c:barChart>
      <c:catAx>
        <c:axId val="11701877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70639"/>
        <c:crosses val="autoZero"/>
        <c:auto val="1"/>
        <c:lblAlgn val="ctr"/>
        <c:lblOffset val="100"/>
        <c:noMultiLvlLbl val="0"/>
      </c:catAx>
      <c:valAx>
        <c:axId val="118777063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701877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Vaikutuksen kohteena olevat yhteisöt (ESRS S3) </a:t>
            </a:r>
          </a:p>
          <a:p>
            <a:pPr algn="l">
              <a:defRPr/>
            </a:pPr>
            <a:r>
              <a:rPr lang="fi-FI" sz="1000" i="1" dirty="0">
                <a:solidFill>
                  <a:schemeClr val="tx1"/>
                </a:solidFill>
                <a:latin typeface="Verdana" panose="020B0604030504040204" pitchFamily="34" charset="0"/>
                <a:ea typeface="Verdana" panose="020B0604030504040204" pitchFamily="34" charset="0"/>
              </a:rPr>
              <a:t>Valitse yksi tai useampia (N:51)</a:t>
            </a:r>
          </a:p>
        </c:rich>
      </c:tx>
      <c:overlay val="0"/>
      <c:spPr>
        <a:noFill/>
        <a:ln w="12700">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3845-4193-BA1E-1103BD4C6B8D}"/>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Taul1!$C$121:$C$124</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Taul1!$D$121:$D$124</c:f>
              <c:numCache>
                <c:formatCode>0%</c:formatCode>
                <c:ptCount val="4"/>
                <c:pt idx="0">
                  <c:v>0.1</c:v>
                </c:pt>
                <c:pt idx="1">
                  <c:v>0</c:v>
                </c:pt>
                <c:pt idx="2">
                  <c:v>0.16</c:v>
                </c:pt>
                <c:pt idx="3">
                  <c:v>0.73</c:v>
                </c:pt>
              </c:numCache>
            </c:numRef>
          </c:val>
          <c:extLst>
            <c:ext xmlns:c16="http://schemas.microsoft.com/office/drawing/2014/chart" uri="{C3380CC4-5D6E-409C-BE32-E72D297353CC}">
              <c16:uniqueId val="{00000001-3845-4193-BA1E-1103BD4C6B8D}"/>
            </c:ext>
          </c:extLst>
        </c:ser>
        <c:dLbls>
          <c:showLegendKey val="0"/>
          <c:showVal val="0"/>
          <c:showCatName val="0"/>
          <c:showSerName val="0"/>
          <c:showPercent val="0"/>
          <c:showBubbleSize val="0"/>
        </c:dLbls>
        <c:gapWidth val="150"/>
        <c:overlap val="100"/>
        <c:axId val="1175625471"/>
        <c:axId val="1187778799"/>
      </c:barChart>
      <c:catAx>
        <c:axId val="11756254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87778799"/>
        <c:crosses val="autoZero"/>
        <c:auto val="1"/>
        <c:lblAlgn val="ctr"/>
        <c:lblOffset val="100"/>
        <c:noMultiLvlLbl val="0"/>
      </c:catAx>
      <c:valAx>
        <c:axId val="118777879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7562547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Kuluttajat ja loppukäyttäjät (ESRS S4) </a:t>
            </a:r>
          </a:p>
          <a:p>
            <a:pPr algn="l">
              <a:defRPr/>
            </a:pPr>
            <a:r>
              <a:rPr lang="fi-FI" sz="1000" i="1" dirty="0">
                <a:solidFill>
                  <a:schemeClr val="tx1"/>
                </a:solidFill>
                <a:latin typeface="Verdana" panose="020B0604030504040204" pitchFamily="34" charset="0"/>
                <a:ea typeface="Verdana" panose="020B0604030504040204" pitchFamily="34" charset="0"/>
              </a:rPr>
              <a:t>Valitse yksi tai useampia (N:51)</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rgbClr val="8064A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Taul1!$C$128:$C$131</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Taul1!$D$128:$D$131</c:f>
              <c:numCache>
                <c:formatCode>0%</c:formatCode>
                <c:ptCount val="4"/>
                <c:pt idx="0">
                  <c:v>0.39</c:v>
                </c:pt>
                <c:pt idx="1">
                  <c:v>0.22</c:v>
                </c:pt>
                <c:pt idx="2">
                  <c:v>0.24</c:v>
                </c:pt>
                <c:pt idx="3">
                  <c:v>0.41</c:v>
                </c:pt>
              </c:numCache>
            </c:numRef>
          </c:val>
          <c:extLst>
            <c:ext xmlns:c16="http://schemas.microsoft.com/office/drawing/2014/chart" uri="{C3380CC4-5D6E-409C-BE32-E72D297353CC}">
              <c16:uniqueId val="{00000000-9808-4963-9514-B24D64F6FEBC}"/>
            </c:ext>
          </c:extLst>
        </c:ser>
        <c:dLbls>
          <c:showLegendKey val="0"/>
          <c:showVal val="0"/>
          <c:showCatName val="0"/>
          <c:showSerName val="0"/>
          <c:showPercent val="0"/>
          <c:showBubbleSize val="0"/>
        </c:dLbls>
        <c:gapWidth val="150"/>
        <c:overlap val="100"/>
        <c:axId val="1204763023"/>
        <c:axId val="1392089552"/>
      </c:barChart>
      <c:catAx>
        <c:axId val="12047630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089552"/>
        <c:crosses val="autoZero"/>
        <c:auto val="1"/>
        <c:lblAlgn val="ctr"/>
        <c:lblOffset val="100"/>
        <c:noMultiLvlLbl val="0"/>
      </c:catAx>
      <c:valAx>
        <c:axId val="13920895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2047630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ysClr val="windowText" lastClr="000000"/>
      </a:solidFill>
    </a:ln>
    <a:effectLst/>
  </c:spPr>
  <c:txPr>
    <a:bodyPr/>
    <a:lstStyle/>
    <a:p>
      <a:pPr>
        <a:defRPr/>
      </a:pPr>
      <a:endParaRPr lang="fi-FI"/>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Hallinto (ESRS G1) </a:t>
            </a:r>
          </a:p>
          <a:p>
            <a:pPr algn="l">
              <a:defRPr>
                <a:solidFill>
                  <a:schemeClr val="tx1"/>
                </a:solidFill>
                <a:latin typeface="Verdana" panose="020B0604030504040204" pitchFamily="34" charset="0"/>
                <a:ea typeface="Verdana" panose="020B0604030504040204" pitchFamily="34" charset="0"/>
              </a:defRPr>
            </a:pPr>
            <a:r>
              <a:rPr lang="fi-FI" sz="1000" i="1" dirty="0">
                <a:solidFill>
                  <a:schemeClr val="tx1"/>
                </a:solidFill>
                <a:latin typeface="Verdana" panose="020B0604030504040204" pitchFamily="34" charset="0"/>
                <a:ea typeface="Verdana" panose="020B0604030504040204" pitchFamily="34" charset="0"/>
              </a:rPr>
              <a:t>Valitse yksi tai useampia (N:50)</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2"/>
              <c:tx>
                <c:rich>
                  <a:bodyPr/>
                  <a:lstStyle/>
                  <a:p>
                    <a:r>
                      <a:rPr lang="en-US"/>
                      <a:t>52%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B54-4A60-9ECD-1FBB17D7AA1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Taul1!$C$136:$C$139</c:f>
              <c:strCache>
                <c:ptCount val="4"/>
                <c:pt idx="0">
                  <c:v>Teema luo liiketoimintamahdollisuuksia</c:v>
                </c:pt>
                <c:pt idx="1">
                  <c:v>Teema aiheuttaa liiketoimintariskejä</c:v>
                </c:pt>
                <c:pt idx="2">
                  <c:v>Yrityksellämme on merkittävä vaikutus tähän teemaan</c:v>
                </c:pt>
                <c:pt idx="3">
                  <c:v>Ei sovellu, en osaa sanoa</c:v>
                </c:pt>
              </c:strCache>
            </c:strRef>
          </c:cat>
          <c:val>
            <c:numRef>
              <c:f>Taul1!$D$136:$D$139</c:f>
              <c:numCache>
                <c:formatCode>0%</c:formatCode>
                <c:ptCount val="4"/>
                <c:pt idx="0">
                  <c:v>0.5</c:v>
                </c:pt>
                <c:pt idx="1">
                  <c:v>0.24</c:v>
                </c:pt>
                <c:pt idx="2">
                  <c:v>0.5</c:v>
                </c:pt>
                <c:pt idx="3">
                  <c:v>0.22</c:v>
                </c:pt>
              </c:numCache>
            </c:numRef>
          </c:val>
          <c:extLst>
            <c:ext xmlns:c16="http://schemas.microsoft.com/office/drawing/2014/chart" uri="{C3380CC4-5D6E-409C-BE32-E72D297353CC}">
              <c16:uniqueId val="{00000000-EB54-4A60-9ECD-1FBB17D7AA1C}"/>
            </c:ext>
          </c:extLst>
        </c:ser>
        <c:dLbls>
          <c:showLegendKey val="0"/>
          <c:showVal val="0"/>
          <c:showCatName val="0"/>
          <c:showSerName val="0"/>
          <c:showPercent val="0"/>
          <c:showBubbleSize val="0"/>
        </c:dLbls>
        <c:gapWidth val="150"/>
        <c:overlap val="100"/>
        <c:axId val="1193991215"/>
        <c:axId val="1392075152"/>
      </c:barChart>
      <c:catAx>
        <c:axId val="11939912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075152"/>
        <c:crosses val="autoZero"/>
        <c:auto val="1"/>
        <c:lblAlgn val="ctr"/>
        <c:lblOffset val="100"/>
        <c:noMultiLvlLbl val="0"/>
      </c:catAx>
      <c:valAx>
        <c:axId val="13920751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1939912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2700">
      <a:solidFill>
        <a:schemeClr val="tx1"/>
      </a:solidFill>
    </a:ln>
    <a:effectLst/>
  </c:spPr>
  <c:txPr>
    <a:bodyPr/>
    <a:lstStyle/>
    <a:p>
      <a:pPr>
        <a:defRPr/>
      </a:pPr>
      <a:endParaRPr lang="fi-FI"/>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Aiotteko hyödyntää mahdollisia siirtymäaikoja? </a:t>
            </a:r>
            <a:r>
              <a:rPr lang="fi-FI" dirty="0">
                <a:solidFill>
                  <a:schemeClr val="tx1"/>
                </a:solidFill>
              </a:rPr>
              <a:t>(N:53)</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rgbClr val="8064A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Taul1!$C$142:$C$145</c:f>
              <c:strCache>
                <c:ptCount val="4"/>
                <c:pt idx="0">
                  <c:v>Kyllä</c:v>
                </c:pt>
                <c:pt idx="1">
                  <c:v>Ei</c:v>
                </c:pt>
                <c:pt idx="2">
                  <c:v>Suunnittelemme hyödyntämistä</c:v>
                </c:pt>
                <c:pt idx="3">
                  <c:v>Emme ole vielä päättäneet</c:v>
                </c:pt>
              </c:strCache>
            </c:strRef>
          </c:cat>
          <c:val>
            <c:numRef>
              <c:f>Taul1!$D$142:$D$145</c:f>
              <c:numCache>
                <c:formatCode>0%</c:formatCode>
                <c:ptCount val="4"/>
                <c:pt idx="0">
                  <c:v>0.39</c:v>
                </c:pt>
                <c:pt idx="1">
                  <c:v>0.21</c:v>
                </c:pt>
                <c:pt idx="2">
                  <c:v>0.06</c:v>
                </c:pt>
                <c:pt idx="3">
                  <c:v>0.34</c:v>
                </c:pt>
              </c:numCache>
            </c:numRef>
          </c:val>
          <c:extLst>
            <c:ext xmlns:c16="http://schemas.microsoft.com/office/drawing/2014/chart" uri="{C3380CC4-5D6E-409C-BE32-E72D297353CC}">
              <c16:uniqueId val="{00000000-5AD9-48A6-9F6F-F70FF0DE7A0A}"/>
            </c:ext>
          </c:extLst>
        </c:ser>
        <c:dLbls>
          <c:showLegendKey val="0"/>
          <c:showVal val="0"/>
          <c:showCatName val="0"/>
          <c:showSerName val="0"/>
          <c:showPercent val="0"/>
          <c:showBubbleSize val="0"/>
        </c:dLbls>
        <c:gapWidth val="150"/>
        <c:overlap val="100"/>
        <c:axId val="1204742607"/>
        <c:axId val="1392012272"/>
      </c:barChart>
      <c:catAx>
        <c:axId val="12047426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Verdana" panose="020B0604030504040204" pitchFamily="34" charset="0"/>
                <a:ea typeface="Verdana" panose="020B0604030504040204" pitchFamily="34" charset="0"/>
                <a:cs typeface="Vani" panose="020B0502040204020203" pitchFamily="18" charset="0"/>
              </a:defRPr>
            </a:pPr>
            <a:endParaRPr lang="fi-FI"/>
          </a:p>
        </c:txPr>
        <c:crossAx val="1392012272"/>
        <c:crosses val="autoZero"/>
        <c:auto val="1"/>
        <c:lblAlgn val="ctr"/>
        <c:lblOffset val="100"/>
        <c:noMultiLvlLbl val="0"/>
      </c:catAx>
      <c:valAx>
        <c:axId val="13920122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2047426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Mitkä seuraavista ovat suurimpia haasteita organisaatiollenne CSRD-raportoinnissa? </a:t>
            </a:r>
          </a:p>
          <a:p>
            <a:pPr algn="l">
              <a:defRPr>
                <a:latin typeface="Verdana" panose="020B0604030504040204" pitchFamily="34" charset="0"/>
                <a:ea typeface="Verdana" panose="020B0604030504040204" pitchFamily="34" charset="0"/>
              </a:defRPr>
            </a:pPr>
            <a:r>
              <a:rPr lang="fi-FI" sz="1000" i="1" dirty="0">
                <a:solidFill>
                  <a:schemeClr val="tx1"/>
                </a:solidFill>
                <a:latin typeface="Verdana" panose="020B0604030504040204" pitchFamily="34" charset="0"/>
                <a:ea typeface="Verdana" panose="020B0604030504040204" pitchFamily="34" charset="0"/>
              </a:rPr>
              <a:t>Valitse yksi tai useampia (N:52)</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dLbl>
              <c:idx val="6"/>
              <c:tx>
                <c:rich>
                  <a:bodyPr/>
                  <a:lstStyle/>
                  <a:p>
                    <a:r>
                      <a:rPr lang="en-US"/>
                      <a:t>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CAD-4F8B-A486-3BFCD240C54C}"/>
                </c:ext>
              </c:extLst>
            </c:dLbl>
            <c:dLbl>
              <c:idx val="7"/>
              <c:layout>
                <c:manualLayout>
                  <c:x val="4.9835771070898191E-2"/>
                  <c:y val="-2.8522946391987677E-17"/>
                </c:manualLayout>
              </c:layout>
              <c:tx>
                <c:rich>
                  <a:bodyPr/>
                  <a:lstStyle/>
                  <a:p>
                    <a:fld id="{5C67CAA2-65E3-474A-9D9F-C0787B74851A}" type="VALUE">
                      <a:rPr lang="en-US" sz="1000">
                        <a:solidFill>
                          <a:schemeClr val="tx1"/>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CAD-4F8B-A486-3BFCD240C54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Taul1!$C$152:$C$159</c:f>
              <c:strCache>
                <c:ptCount val="8"/>
                <c:pt idx="0">
                  <c:v>Ei riittävästi tietoa CSRD:n vaatimuksista</c:v>
                </c:pt>
                <c:pt idx="1">
                  <c:v>Ei kokemusta kestävyysraportoinnista</c:v>
                </c:pt>
                <c:pt idx="2">
                  <c:v>Tiedon keruu ja saatavuus (esim. toimitusketjuista)</c:v>
                </c:pt>
                <c:pt idx="3">
                  <c:v>Vaikeus määrittää olennaisia aiheita</c:v>
                </c:pt>
                <c:pt idx="4">
                  <c:v>Sisäisen organisoitumisen puute</c:v>
                </c:pt>
                <c:pt idx="5">
                  <c:v>Resurssien puute (talous, osaaminen ja henkilöstö)</c:v>
                </c:pt>
                <c:pt idx="6">
                  <c:v>Raportoinnin yhteensovittaminen muiden vaatimusten kanssa</c:v>
                </c:pt>
                <c:pt idx="7">
                  <c:v>Muu</c:v>
                </c:pt>
              </c:strCache>
            </c:strRef>
          </c:cat>
          <c:val>
            <c:numRef>
              <c:f>Taul1!$D$152:$D$159</c:f>
              <c:numCache>
                <c:formatCode>0%</c:formatCode>
                <c:ptCount val="8"/>
                <c:pt idx="0">
                  <c:v>0.46</c:v>
                </c:pt>
                <c:pt idx="1">
                  <c:v>0.52</c:v>
                </c:pt>
                <c:pt idx="2">
                  <c:v>0.73</c:v>
                </c:pt>
                <c:pt idx="3">
                  <c:v>0.12</c:v>
                </c:pt>
                <c:pt idx="4">
                  <c:v>0.25</c:v>
                </c:pt>
                <c:pt idx="5">
                  <c:v>0.42</c:v>
                </c:pt>
                <c:pt idx="6">
                  <c:v>0.14000000000000001</c:v>
                </c:pt>
                <c:pt idx="7">
                  <c:v>0.04</c:v>
                </c:pt>
              </c:numCache>
            </c:numRef>
          </c:val>
          <c:extLst>
            <c:ext xmlns:c16="http://schemas.microsoft.com/office/drawing/2014/chart" uri="{C3380CC4-5D6E-409C-BE32-E72D297353CC}">
              <c16:uniqueId val="{00000000-1CAD-4F8B-A486-3BFCD240C54C}"/>
            </c:ext>
          </c:extLst>
        </c:ser>
        <c:dLbls>
          <c:showLegendKey val="0"/>
          <c:showVal val="0"/>
          <c:showCatName val="0"/>
          <c:showSerName val="0"/>
          <c:showPercent val="0"/>
          <c:showBubbleSize val="0"/>
        </c:dLbls>
        <c:gapWidth val="150"/>
        <c:overlap val="100"/>
        <c:axId val="1017831648"/>
        <c:axId val="1392036272"/>
      </c:barChart>
      <c:catAx>
        <c:axId val="1017831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036272"/>
        <c:crosses val="autoZero"/>
        <c:auto val="1"/>
        <c:lblAlgn val="ctr"/>
        <c:lblOffset val="100"/>
        <c:noMultiLvlLbl val="0"/>
      </c:catAx>
      <c:valAx>
        <c:axId val="13920362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017831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fi-FI" b="1" dirty="0">
                <a:solidFill>
                  <a:schemeClr val="tx1"/>
                </a:solidFill>
                <a:latin typeface="Verdana" panose="020B0604030504040204" pitchFamily="34" charset="0"/>
                <a:ea typeface="Verdana" panose="020B0604030504040204" pitchFamily="34" charset="0"/>
              </a:rPr>
              <a:t>Mihin kestävyysraportoinnin osa-alueisiin tarvitsette eniten tukea?</a:t>
            </a:r>
            <a:r>
              <a:rPr lang="fi-FI" dirty="0">
                <a:solidFill>
                  <a:schemeClr val="tx1"/>
                </a:solidFill>
                <a:latin typeface="Verdana" panose="020B0604030504040204" pitchFamily="34" charset="0"/>
                <a:ea typeface="Verdana" panose="020B0604030504040204" pitchFamily="34" charset="0"/>
              </a:rPr>
              <a:t> </a:t>
            </a:r>
          </a:p>
          <a:p>
            <a:pPr algn="l">
              <a:defRPr/>
            </a:pPr>
            <a:r>
              <a:rPr lang="fi-FI" sz="1000" i="1" dirty="0">
                <a:solidFill>
                  <a:schemeClr val="tx1"/>
                </a:solidFill>
                <a:latin typeface="Verdana" panose="020B0604030504040204" pitchFamily="34" charset="0"/>
                <a:ea typeface="Verdana" panose="020B0604030504040204" pitchFamily="34" charset="0"/>
              </a:rPr>
              <a:t>Valitse yksi tai useampia (N:48)</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Taul1!$C$163:$C$167</c:f>
              <c:strCache>
                <c:ptCount val="5"/>
                <c:pt idx="0">
                  <c:v>Varmennukseen valmistautuminen</c:v>
                </c:pt>
                <c:pt idx="1">
                  <c:v>Arvoketjun tietojen keruu</c:v>
                </c:pt>
                <c:pt idx="2">
                  <c:v>Olennaisuusanalyysin toteuttaminen</c:v>
                </c:pt>
                <c:pt idx="3">
                  <c:v>CSRD:n tulkinta ja raportin rakenteen ymmärtäminen</c:v>
                </c:pt>
                <c:pt idx="4">
                  <c:v>Muuhun</c:v>
                </c:pt>
              </c:strCache>
            </c:strRef>
          </c:cat>
          <c:val>
            <c:numRef>
              <c:f>Taul1!$D$163:$D$167</c:f>
              <c:numCache>
                <c:formatCode>0%</c:formatCode>
                <c:ptCount val="5"/>
                <c:pt idx="0">
                  <c:v>0.23</c:v>
                </c:pt>
                <c:pt idx="1">
                  <c:v>0.67</c:v>
                </c:pt>
                <c:pt idx="2">
                  <c:v>0.23</c:v>
                </c:pt>
                <c:pt idx="3">
                  <c:v>0.48</c:v>
                </c:pt>
                <c:pt idx="4">
                  <c:v>0.13</c:v>
                </c:pt>
              </c:numCache>
            </c:numRef>
          </c:val>
          <c:extLst>
            <c:ext xmlns:c16="http://schemas.microsoft.com/office/drawing/2014/chart" uri="{C3380CC4-5D6E-409C-BE32-E72D297353CC}">
              <c16:uniqueId val="{00000000-E5C9-4A75-A172-A520622F94F8}"/>
            </c:ext>
          </c:extLst>
        </c:ser>
        <c:dLbls>
          <c:showLegendKey val="0"/>
          <c:showVal val="0"/>
          <c:showCatName val="0"/>
          <c:showSerName val="0"/>
          <c:showPercent val="0"/>
          <c:showBubbleSize val="0"/>
        </c:dLbls>
        <c:gapWidth val="150"/>
        <c:overlap val="100"/>
        <c:axId val="1017924448"/>
        <c:axId val="1392107792"/>
      </c:barChart>
      <c:catAx>
        <c:axId val="1017924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107792"/>
        <c:crosses val="autoZero"/>
        <c:auto val="1"/>
        <c:lblAlgn val="ctr"/>
        <c:lblOffset val="100"/>
        <c:noMultiLvlLbl val="0"/>
      </c:catAx>
      <c:valAx>
        <c:axId val="13921077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fi-FI"/>
          </a:p>
        </c:txPr>
        <c:crossAx val="1017924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Miten arvioitte toteutettujen sääntelymuutosten vaikuttavan yrityksenne raportointivelvoitteisiin? </a:t>
            </a:r>
            <a:r>
              <a:rPr lang="fi-FI" dirty="0">
                <a:solidFill>
                  <a:schemeClr val="tx1"/>
                </a:solidFill>
                <a:latin typeface="Verdana" panose="020B0604030504040204" pitchFamily="34" charset="0"/>
                <a:ea typeface="Verdana" panose="020B0604030504040204" pitchFamily="34" charset="0"/>
              </a:rPr>
              <a:t>(N:54)</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Taul1!$C$171:$C$176</c:f>
              <c:strCache>
                <c:ptCount val="6"/>
                <c:pt idx="0">
                  <c:v>Kevennys helpottaa työtä merkittävästi raportointityötä</c:v>
                </c:pt>
                <c:pt idx="1">
                  <c:v>Kevennys helpottaa jonkin verran</c:v>
                </c:pt>
                <c:pt idx="2">
                  <c:v>Ei vaikutusta (neutraali)</c:v>
                </c:pt>
                <c:pt idx="3">
                  <c:v>Vaikeuttaa jonkin verran</c:v>
                </c:pt>
                <c:pt idx="4">
                  <c:v>Vaikeuttaa merkittävästi</c:v>
                </c:pt>
                <c:pt idx="5">
                  <c:v>En osaa sanoa</c:v>
                </c:pt>
              </c:strCache>
            </c:strRef>
          </c:cat>
          <c:val>
            <c:numRef>
              <c:f>Taul1!$D$171:$D$176</c:f>
              <c:numCache>
                <c:formatCode>0%</c:formatCode>
                <c:ptCount val="6"/>
                <c:pt idx="0">
                  <c:v>0.2</c:v>
                </c:pt>
                <c:pt idx="1">
                  <c:v>0.3</c:v>
                </c:pt>
                <c:pt idx="2">
                  <c:v>0.18</c:v>
                </c:pt>
                <c:pt idx="3">
                  <c:v>0.04</c:v>
                </c:pt>
                <c:pt idx="4">
                  <c:v>0.04</c:v>
                </c:pt>
                <c:pt idx="5">
                  <c:v>0.24</c:v>
                </c:pt>
              </c:numCache>
            </c:numRef>
          </c:val>
          <c:extLst>
            <c:ext xmlns:c16="http://schemas.microsoft.com/office/drawing/2014/chart" uri="{C3380CC4-5D6E-409C-BE32-E72D297353CC}">
              <c16:uniqueId val="{00000000-9B3A-4838-9F8A-79794D936E15}"/>
            </c:ext>
          </c:extLst>
        </c:ser>
        <c:dLbls>
          <c:showLegendKey val="0"/>
          <c:showVal val="0"/>
          <c:showCatName val="0"/>
          <c:showSerName val="0"/>
          <c:showPercent val="0"/>
          <c:showBubbleSize val="0"/>
        </c:dLbls>
        <c:gapWidth val="150"/>
        <c:overlap val="100"/>
        <c:axId val="1326095696"/>
        <c:axId val="1392023792"/>
      </c:barChart>
      <c:catAx>
        <c:axId val="1326095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023792"/>
        <c:crosses val="autoZero"/>
        <c:auto val="1"/>
        <c:lblAlgn val="ctr"/>
        <c:lblOffset val="100"/>
        <c:noMultiLvlLbl val="0"/>
      </c:catAx>
      <c:valAx>
        <c:axId val="13920237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326095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fi-FI" b="1" dirty="0">
                <a:solidFill>
                  <a:schemeClr val="tx1"/>
                </a:solidFill>
                <a:latin typeface="Verdana" panose="020B0604030504040204" pitchFamily="34" charset="0"/>
                <a:ea typeface="Verdana" panose="020B0604030504040204" pitchFamily="34" charset="0"/>
              </a:rPr>
              <a:t>Suunnitteletteko käyttävänne </a:t>
            </a:r>
            <a:r>
              <a:rPr lang="fi-FI" b="1" dirty="0" err="1">
                <a:solidFill>
                  <a:schemeClr val="tx1"/>
                </a:solidFill>
                <a:latin typeface="Verdana" panose="020B0604030504040204" pitchFamily="34" charset="0"/>
                <a:ea typeface="Verdana" panose="020B0604030504040204" pitchFamily="34" charset="0"/>
              </a:rPr>
              <a:t>pk-yrityksillle</a:t>
            </a:r>
            <a:r>
              <a:rPr lang="fi-FI" b="1" dirty="0">
                <a:solidFill>
                  <a:schemeClr val="tx1"/>
                </a:solidFill>
                <a:latin typeface="Verdana" panose="020B0604030504040204" pitchFamily="34" charset="0"/>
                <a:ea typeface="Verdana" panose="020B0604030504040204" pitchFamily="34" charset="0"/>
              </a:rPr>
              <a:t> suunnattuja kevennettyjä raportointistandardeja? </a:t>
            </a:r>
            <a:r>
              <a:rPr lang="fi-FI" dirty="0">
                <a:solidFill>
                  <a:schemeClr val="tx1"/>
                </a:solidFill>
                <a:latin typeface="Verdana" panose="020B0604030504040204" pitchFamily="34" charset="0"/>
                <a:ea typeface="Verdana" panose="020B0604030504040204" pitchFamily="34" charset="0"/>
              </a:rPr>
              <a:t>(N:54)</a:t>
            </a:r>
          </a:p>
        </c:rich>
      </c:tx>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fi-FI"/>
        </a:p>
      </c:txPr>
    </c:title>
    <c:autoTitleDeleted val="0"/>
    <c:plotArea>
      <c:layout/>
      <c:barChart>
        <c:barDir val="bar"/>
        <c:grouping val="stack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Verdana" panose="020B0604030504040204" pitchFamily="34" charset="0"/>
                    <a:ea typeface="Verdana" panose="020B0604030504040204" pitchFamily="34" charset="0"/>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Taul1!$C$179:$C$182</c:f>
              <c:strCache>
                <c:ptCount val="4"/>
                <c:pt idx="0">
                  <c:v>Kyllä</c:v>
                </c:pt>
                <c:pt idx="1">
                  <c:v>Ei</c:v>
                </c:pt>
                <c:pt idx="2">
                  <c:v>Suunnittelemme käyttöönottoa, kun raportointivelvoite alkaa</c:v>
                </c:pt>
                <c:pt idx="3">
                  <c:v>Emme tiedä vielä</c:v>
                </c:pt>
              </c:strCache>
            </c:strRef>
          </c:cat>
          <c:val>
            <c:numRef>
              <c:f>Taul1!$D$179:$D$182</c:f>
              <c:numCache>
                <c:formatCode>0%</c:formatCode>
                <c:ptCount val="4"/>
                <c:pt idx="0">
                  <c:v>0.26</c:v>
                </c:pt>
                <c:pt idx="1">
                  <c:v>0.39</c:v>
                </c:pt>
                <c:pt idx="2">
                  <c:v>0.15</c:v>
                </c:pt>
                <c:pt idx="3">
                  <c:v>0.2</c:v>
                </c:pt>
              </c:numCache>
            </c:numRef>
          </c:val>
          <c:extLst>
            <c:ext xmlns:c16="http://schemas.microsoft.com/office/drawing/2014/chart" uri="{C3380CC4-5D6E-409C-BE32-E72D297353CC}">
              <c16:uniqueId val="{00000000-0C0C-40D5-BCB5-DEF1111E6ED4}"/>
            </c:ext>
          </c:extLst>
        </c:ser>
        <c:dLbls>
          <c:showLegendKey val="0"/>
          <c:showVal val="0"/>
          <c:showCatName val="0"/>
          <c:showSerName val="0"/>
          <c:showPercent val="0"/>
          <c:showBubbleSize val="0"/>
        </c:dLbls>
        <c:gapWidth val="150"/>
        <c:overlap val="100"/>
        <c:axId val="1591235216"/>
        <c:axId val="1392117392"/>
      </c:barChart>
      <c:catAx>
        <c:axId val="1591235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392117392"/>
        <c:crosses val="autoZero"/>
        <c:auto val="1"/>
        <c:lblAlgn val="ctr"/>
        <c:lblOffset val="100"/>
        <c:noMultiLvlLbl val="0"/>
      </c:catAx>
      <c:valAx>
        <c:axId val="13921173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Verdana" panose="020B0604030504040204" pitchFamily="34" charset="0"/>
                <a:ea typeface="Verdana" panose="020B0604030504040204" pitchFamily="34" charset="0"/>
                <a:cs typeface="+mn-cs"/>
              </a:defRPr>
            </a:pPr>
            <a:endParaRPr lang="fi-FI"/>
          </a:p>
        </c:txPr>
        <c:crossAx val="1591235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315494"/>
            <a:ext cx="2947035" cy="490379"/>
          </a:xfrm>
          <a:prstGeom prst="rect">
            <a:avLst/>
          </a:prstGeom>
        </p:spPr>
        <p:txBody>
          <a:bodyPr vert="horz" lIns="91440" tIns="45720" rIns="91440" bIns="45720" rtlCol="0" anchor="b"/>
          <a:lstStyle>
            <a:lvl1pPr algn="l">
              <a:defRPr sz="1200"/>
            </a:lvl1pPr>
          </a:lstStyle>
          <a:p>
            <a:r>
              <a:rPr lang="en-US" sz="1050" b="1" err="1">
                <a:latin typeface="Verdana" panose="020B0604030504040204" pitchFamily="34" charset="0"/>
                <a:ea typeface="Verdana" panose="020B0604030504040204" pitchFamily="34" charset="0"/>
                <a:cs typeface="Verdana" panose="020B0604030504040204" pitchFamily="34" charset="0"/>
              </a:rPr>
              <a:t>Teknologiateollisuus</a:t>
            </a:r>
            <a:endParaRPr lang="en-US" sz="1050" b="1">
              <a:latin typeface="Verdana" panose="020B0604030504040204" pitchFamily="34" charset="0"/>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3"/>
          </p:nvPr>
        </p:nvSpPr>
        <p:spPr>
          <a:xfrm>
            <a:off x="3852242" y="9315494"/>
            <a:ext cx="2947035" cy="490379"/>
          </a:xfrm>
          <a:prstGeom prst="rect">
            <a:avLst/>
          </a:prstGeom>
        </p:spPr>
        <p:txBody>
          <a:bodyPr vert="horz" lIns="91440" tIns="45720" rIns="91440" bIns="45720" rtlCol="0" anchor="b"/>
          <a:lstStyle>
            <a:lvl1pPr algn="r">
              <a:defRPr sz="1200"/>
            </a:lvl1pPr>
          </a:lstStyle>
          <a:p>
            <a:fld id="{6F2C89C3-1639-C64F-B7DC-4038F10D3C80}" type="slidenum">
              <a:rPr sz="1050" b="1">
                <a:latin typeface="Verdana" panose="020B0604030504040204" pitchFamily="34" charset="0"/>
                <a:ea typeface="Verdana" panose="020B0604030504040204" pitchFamily="34" charset="0"/>
                <a:cs typeface="Verdana" panose="020B0604030504040204" pitchFamily="34" charset="0"/>
              </a:rPr>
              <a:t>‹#›</a:t>
            </a:fld>
            <a:endParaRPr lang="en-US" sz="1050" b="1">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3637526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30175" y="735013"/>
            <a:ext cx="6540500" cy="3678237"/>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0086" y="4658598"/>
            <a:ext cx="5440680" cy="441340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315494"/>
            <a:ext cx="2947035" cy="490379"/>
          </a:xfrm>
          <a:prstGeom prst="rect">
            <a:avLst/>
          </a:prstGeom>
        </p:spPr>
        <p:txBody>
          <a:bodyPr vert="horz" lIns="91440" tIns="45720" rIns="91440" bIns="45720" rtlCol="0" anchor="b"/>
          <a:lstStyle>
            <a:lvl1pPr algn="l">
              <a:defRPr sz="1050" b="1" i="0">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7" name="Slide Number Placeholder 6"/>
          <p:cNvSpPr>
            <a:spLocks noGrp="1"/>
          </p:cNvSpPr>
          <p:nvPr>
            <p:ph type="sldNum" sz="quarter" idx="5"/>
          </p:nvPr>
        </p:nvSpPr>
        <p:spPr>
          <a:xfrm>
            <a:off x="3852242" y="9315494"/>
            <a:ext cx="2947035" cy="490379"/>
          </a:xfrm>
          <a:prstGeom prst="rect">
            <a:avLst/>
          </a:prstGeom>
        </p:spPr>
        <p:txBody>
          <a:bodyPr vert="horz" lIns="91440" tIns="45720" rIns="91440" bIns="45720" rtlCol="0" anchor="b"/>
          <a:lstStyle>
            <a:lvl1pPr algn="r">
              <a:defRPr sz="1050" b="1" i="0">
                <a:latin typeface="Verdana" panose="020B0604030504040204" pitchFamily="34" charset="0"/>
                <a:ea typeface="Verdana" panose="020B0604030504040204" pitchFamily="34" charset="0"/>
                <a:cs typeface="Verdana" panose="020B0604030504040204" pitchFamily="34" charset="0"/>
              </a:defRPr>
            </a:lvl1pPr>
          </a:lstStyle>
          <a:p>
            <a:fld id="{B5A0B3B4-F971-4AD3-B530-DE860EFC07D2}" type="slidenum">
              <a:rPr lang="fi-FI" smtClean="0"/>
              <a:pPr/>
              <a:t>‹#›</a:t>
            </a:fld>
            <a:endParaRPr lang="fi-FI"/>
          </a:p>
        </p:txBody>
      </p:sp>
    </p:spTree>
    <p:extLst>
      <p:ext uri="{BB962C8B-B14F-4D97-AF65-F5344CB8AC3E}">
        <p14:creationId xmlns:p14="http://schemas.microsoft.com/office/powerpoint/2010/main" val="4248243881"/>
      </p:ext>
    </p:extLst>
  </p:cSld>
  <p:clrMap bg1="lt1" tx1="dk1" bg2="lt2" tx2="dk2" accent1="accent1" accent2="accent2" accent3="accent3" accent4="accent4" accent5="accent5" accent6="accent6" hlink="hlink" folHlink="folHlink"/>
  <p:hf/>
  <p:notesStyle>
    <a:lvl1pPr marL="0" algn="l" defTabSz="679871" rtl="0" eaLnBrk="1" latinLnBrk="0" hangingPunct="1">
      <a:defRPr sz="9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39932" algn="l" defTabSz="679871" rtl="0" eaLnBrk="1" latinLnBrk="0" hangingPunct="1">
      <a:defRPr sz="9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679871" algn="l" defTabSz="679871" rtl="0" eaLnBrk="1" latinLnBrk="0" hangingPunct="1">
      <a:defRPr sz="9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019807" algn="l" defTabSz="679871" rtl="0" eaLnBrk="1" latinLnBrk="0" hangingPunct="1">
      <a:defRPr sz="9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59744" algn="l" defTabSz="679871" rtl="0" eaLnBrk="1" latinLnBrk="0" hangingPunct="1">
      <a:defRPr sz="9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699681" algn="l" defTabSz="679871" rtl="0" eaLnBrk="1" latinLnBrk="0" hangingPunct="1">
      <a:defRPr sz="893" kern="1200">
        <a:solidFill>
          <a:schemeClr val="tx1"/>
        </a:solidFill>
        <a:latin typeface="+mn-lt"/>
        <a:ea typeface="+mn-ea"/>
        <a:cs typeface="+mn-cs"/>
      </a:defRPr>
    </a:lvl6pPr>
    <a:lvl7pPr marL="2039614" algn="l" defTabSz="679871" rtl="0" eaLnBrk="1" latinLnBrk="0" hangingPunct="1">
      <a:defRPr sz="893" kern="1200">
        <a:solidFill>
          <a:schemeClr val="tx1"/>
        </a:solidFill>
        <a:latin typeface="+mn-lt"/>
        <a:ea typeface="+mn-ea"/>
        <a:cs typeface="+mn-cs"/>
      </a:defRPr>
    </a:lvl7pPr>
    <a:lvl8pPr marL="2379548" algn="l" defTabSz="679871" rtl="0" eaLnBrk="1" latinLnBrk="0" hangingPunct="1">
      <a:defRPr sz="893" kern="1200">
        <a:solidFill>
          <a:schemeClr val="tx1"/>
        </a:solidFill>
        <a:latin typeface="+mn-lt"/>
        <a:ea typeface="+mn-ea"/>
        <a:cs typeface="+mn-cs"/>
      </a:defRPr>
    </a:lvl8pPr>
    <a:lvl9pPr marL="2719486" algn="l" defTabSz="679871" rtl="0" eaLnBrk="1" latinLnBrk="0" hangingPunct="1">
      <a:defRPr sz="89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ääotsikkodia">
    <p:spTree>
      <p:nvGrpSpPr>
        <p:cNvPr id="1" name=""/>
        <p:cNvGrpSpPr/>
        <p:nvPr/>
      </p:nvGrpSpPr>
      <p:grpSpPr>
        <a:xfrm>
          <a:off x="0" y="0"/>
          <a:ext cx="0" cy="0"/>
          <a:chOff x="0" y="0"/>
          <a:chExt cx="0" cy="0"/>
        </a:xfrm>
      </p:grpSpPr>
      <p:sp>
        <p:nvSpPr>
          <p:cNvPr id="14" name="Kuvan paikkamerkki 6">
            <a:extLst>
              <a:ext uri="{FF2B5EF4-FFF2-40B4-BE49-F238E27FC236}">
                <a16:creationId xmlns:a16="http://schemas.microsoft.com/office/drawing/2014/main" id="{64857443-6EF4-340B-5567-90828BE41CD7}"/>
              </a:ext>
            </a:extLst>
          </p:cNvPr>
          <p:cNvSpPr>
            <a:spLocks noGrp="1"/>
          </p:cNvSpPr>
          <p:nvPr>
            <p:ph type="pic" sz="quarter" idx="20" hasCustomPrompt="1"/>
          </p:nvPr>
        </p:nvSpPr>
        <p:spPr>
          <a:xfrm>
            <a:off x="0" y="0"/>
            <a:ext cx="9144005" cy="5143500"/>
          </a:xfrm>
          <a:prstGeom prst="rect">
            <a:avLst/>
          </a:prstGeom>
          <a:solidFill>
            <a:schemeClr val="bg1">
              <a:lumMod val="85000"/>
            </a:schemeClr>
          </a:solidFill>
        </p:spPr>
        <p:txBody>
          <a:bodyPr anchor="b"/>
          <a:lstStyle>
            <a:lvl1pPr marL="0" indent="0" algn="ctr">
              <a:buFontTx/>
              <a:buNone/>
              <a:defRPr sz="1500" b="0" i="0">
                <a:solidFill>
                  <a:srgbClr val="000000"/>
                </a:solidFill>
                <a:latin typeface="Verdana" panose="020B0604030504040204" pitchFamily="34" charset="0"/>
              </a:defRPr>
            </a:lvl1pPr>
          </a:lstStyle>
          <a:p>
            <a:r>
              <a:rPr lang="fi-FI"/>
              <a:t>Lisää tähän taustakuva</a:t>
            </a:r>
            <a:br>
              <a:rPr lang="fi-FI"/>
            </a:br>
            <a:br>
              <a:rPr lang="fi-FI"/>
            </a:br>
            <a:br>
              <a:rPr lang="fi-FI"/>
            </a:br>
            <a:endParaRPr lang="fi-FI"/>
          </a:p>
        </p:txBody>
      </p:sp>
      <p:sp>
        <p:nvSpPr>
          <p:cNvPr id="12" name="Otsikon paikkamerkki 2">
            <a:extLst>
              <a:ext uri="{FF2B5EF4-FFF2-40B4-BE49-F238E27FC236}">
                <a16:creationId xmlns:a16="http://schemas.microsoft.com/office/drawing/2014/main" id="{82F9F293-B54D-C923-6529-633E0A625E40}"/>
              </a:ext>
            </a:extLst>
          </p:cNvPr>
          <p:cNvSpPr>
            <a:spLocks noGrp="1"/>
          </p:cNvSpPr>
          <p:nvPr>
            <p:ph type="title" hasCustomPrompt="1"/>
          </p:nvPr>
        </p:nvSpPr>
        <p:spPr>
          <a:xfrm>
            <a:off x="333744" y="434876"/>
            <a:ext cx="8414720" cy="1973787"/>
          </a:xfrm>
          <a:prstGeom prst="rect">
            <a:avLst/>
          </a:prstGeom>
        </p:spPr>
        <p:txBody>
          <a:bodyPr vert="horz" lIns="91440" tIns="45720" rIns="91440" bIns="45720" rtlCol="0" anchor="t">
            <a:normAutofit/>
          </a:bodyPr>
          <a:lstStyle>
            <a:lvl1pPr marL="0">
              <a:lnSpc>
                <a:spcPts val="4560"/>
              </a:lnSpc>
              <a:defRPr sz="4000" spc="-90" baseline="0">
                <a:solidFill>
                  <a:srgbClr val="000000"/>
                </a:solidFill>
              </a:defRPr>
            </a:lvl1pPr>
          </a:lstStyle>
          <a:p>
            <a:r>
              <a:rPr lang="fi-FI"/>
              <a:t>Muokkaa </a:t>
            </a:r>
            <a:br>
              <a:rPr lang="fi-FI"/>
            </a:br>
            <a:r>
              <a:rPr lang="fi-FI"/>
              <a:t>pääotsikkoa </a:t>
            </a:r>
            <a:br>
              <a:rPr lang="fi-FI"/>
            </a:br>
            <a:r>
              <a:rPr lang="fi-FI" err="1"/>
              <a:t>napsautt</a:t>
            </a:r>
            <a:r>
              <a:rPr lang="fi-FI"/>
              <a:t>.</a:t>
            </a:r>
          </a:p>
        </p:txBody>
      </p:sp>
    </p:spTree>
    <p:extLst>
      <p:ext uri="{BB962C8B-B14F-4D97-AF65-F5344CB8AC3E}">
        <p14:creationId xmlns:p14="http://schemas.microsoft.com/office/powerpoint/2010/main" val="401269927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kuva">
    <p:bg>
      <p:bgPr>
        <a:solidFill>
          <a:schemeClr val="bg1"/>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94CC5D84-A202-8648-EDEE-CBE03092238B}"/>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F6EF4969-C1CC-D8CD-69A4-A99A7ABE77A6}"/>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9392796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idia">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7" name="Tekstin paikkamerkki 2">
            <a:extLst>
              <a:ext uri="{FF2B5EF4-FFF2-40B4-BE49-F238E27FC236}">
                <a16:creationId xmlns:a16="http://schemas.microsoft.com/office/drawing/2014/main" id="{890F5C40-F2AA-E754-B5D3-7C16D6EBAF9B}"/>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fi-FI"/>
              <a:t>Lähde tähän</a:t>
            </a:r>
          </a:p>
        </p:txBody>
      </p:sp>
      <p:sp>
        <p:nvSpPr>
          <p:cNvPr id="16" name="Tekstin paikkamerkki 3">
            <a:extLst>
              <a:ext uri="{FF2B5EF4-FFF2-40B4-BE49-F238E27FC236}">
                <a16:creationId xmlns:a16="http://schemas.microsoft.com/office/drawing/2014/main" id="{06566A0A-F844-C1E0-9584-859163D4993B}"/>
              </a:ext>
            </a:extLst>
          </p:cNvPr>
          <p:cNvSpPr>
            <a:spLocks noGrp="1"/>
          </p:cNvSpPr>
          <p:nvPr>
            <p:ph idx="1"/>
          </p:nvPr>
        </p:nvSpPr>
        <p:spPr>
          <a:xfrm>
            <a:off x="380667" y="1257300"/>
            <a:ext cx="7826188" cy="3200400"/>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7" name="Otsikon paikkamerkki 2">
            <a:extLst>
              <a:ext uri="{FF2B5EF4-FFF2-40B4-BE49-F238E27FC236}">
                <a16:creationId xmlns:a16="http://schemas.microsoft.com/office/drawing/2014/main" id="{28C0E1F0-5231-4922-B326-36760E8D9EDB}"/>
              </a:ext>
            </a:extLst>
          </p:cNvPr>
          <p:cNvSpPr>
            <a:spLocks noGrp="1"/>
          </p:cNvSpPr>
          <p:nvPr>
            <p:ph type="title" hasCustomPrompt="1"/>
          </p:nvPr>
        </p:nvSpPr>
        <p:spPr>
          <a:xfrm>
            <a:off x="380667" y="370468"/>
            <a:ext cx="7826187" cy="761121"/>
          </a:xfrm>
          <a:prstGeom prst="rect">
            <a:avLst/>
          </a:prstGeom>
        </p:spPr>
        <p:txBody>
          <a:bodyPr vert="horz" lIns="91440" tIns="45720" rIns="91440" bIns="45720" rtlCol="0" anchor="t">
            <a:normAutofit/>
          </a:bodyPr>
          <a:lstStyle>
            <a:lvl1pPr>
              <a:defRPr sz="2000">
                <a:solidFill>
                  <a:srgbClr val="000000"/>
                </a:solidFill>
              </a:defRPr>
            </a:lvl1pPr>
          </a:lstStyle>
          <a:p>
            <a:r>
              <a:rPr lang="fi-FI"/>
              <a:t>Muokkaa otsikkoa napsautt.</a:t>
            </a:r>
          </a:p>
        </p:txBody>
      </p:sp>
      <p:sp>
        <p:nvSpPr>
          <p:cNvPr id="10" name="Päivämäärän paikkamerkki 3">
            <a:extLst>
              <a:ext uri="{FF2B5EF4-FFF2-40B4-BE49-F238E27FC236}">
                <a16:creationId xmlns:a16="http://schemas.microsoft.com/office/drawing/2014/main" id="{B8F0D8DA-2B76-141A-1990-58C05A5EAF02}"/>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11" name="Alatunnisteen paikkamerkki 4">
            <a:extLst>
              <a:ext uri="{FF2B5EF4-FFF2-40B4-BE49-F238E27FC236}">
                <a16:creationId xmlns:a16="http://schemas.microsoft.com/office/drawing/2014/main" id="{15FC18F6-5589-C450-B36A-45F8E31DE9AE}"/>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6329016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 2">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9F6FE89C-CFB7-0FA8-207C-E87F24427AE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3" name="object 5" descr="$PPTXTitle">
            <a:extLst>
              <a:ext uri="{FF2B5EF4-FFF2-40B4-BE49-F238E27FC236}">
                <a16:creationId xmlns:a16="http://schemas.microsoft.com/office/drawing/2014/main" id="{C9986436-7EA5-11E6-F6D1-5F86B197AE87}"/>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4" name="Alatunnisteen paikkamerkki 2">
            <a:extLst>
              <a:ext uri="{FF2B5EF4-FFF2-40B4-BE49-F238E27FC236}">
                <a16:creationId xmlns:a16="http://schemas.microsoft.com/office/drawing/2014/main" id="{F1F24FC6-8CAB-0AFF-006A-60251E7B25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073415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elkkä kuva">
    <p:spTree>
      <p:nvGrpSpPr>
        <p:cNvPr id="1" name=""/>
        <p:cNvGrpSpPr/>
        <p:nvPr/>
      </p:nvGrpSpPr>
      <p:grpSpPr>
        <a:xfrm>
          <a:off x="0" y="0"/>
          <a:ext cx="0" cy="0"/>
          <a:chOff x="0" y="0"/>
          <a:chExt cx="0" cy="0"/>
        </a:xfrm>
      </p:grpSpPr>
      <p:sp>
        <p:nvSpPr>
          <p:cNvPr id="19" name="Kuvan paikkamerkki 6"/>
          <p:cNvSpPr>
            <a:spLocks noGrp="1"/>
          </p:cNvSpPr>
          <p:nvPr>
            <p:ph type="pic" sz="quarter" idx="20"/>
          </p:nvPr>
        </p:nvSpPr>
        <p:spPr>
          <a:xfrm>
            <a:off x="0" y="0"/>
            <a:ext cx="9144005" cy="5143500"/>
          </a:xfrm>
          <a:prstGeom prst="rect">
            <a:avLst/>
          </a:prstGeom>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 napsauttamalla kuvaketta</a:t>
            </a:r>
          </a:p>
        </p:txBody>
      </p:sp>
    </p:spTree>
    <p:extLst>
      <p:ext uri="{BB962C8B-B14F-4D97-AF65-F5344CB8AC3E}">
        <p14:creationId xmlns:p14="http://schemas.microsoft.com/office/powerpoint/2010/main" val="96411705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stretch>
            <a:fillRect/>
          </a:stretch>
        </p:blipFill>
        <p:spPr>
          <a:xfrm>
            <a:off x="8335624" y="368923"/>
            <a:ext cx="437056" cy="437032"/>
          </a:xfrm>
          <a:prstGeom prst="rect">
            <a:avLst/>
          </a:prstGeom>
        </p:spPr>
      </p:pic>
      <p:sp>
        <p:nvSpPr>
          <p:cNvPr id="2" name="Otsikon paikkamerkki 2">
            <a:extLst>
              <a:ext uri="{FF2B5EF4-FFF2-40B4-BE49-F238E27FC236}">
                <a16:creationId xmlns:a16="http://schemas.microsoft.com/office/drawing/2014/main" id="{5FC29E5A-7268-AD50-66BD-579EE8EA4047}"/>
              </a:ext>
            </a:extLst>
          </p:cNvPr>
          <p:cNvSpPr>
            <a:spLocks noGrp="1"/>
          </p:cNvSpPr>
          <p:nvPr>
            <p:ph type="title" hasCustomPrompt="1"/>
          </p:nvPr>
        </p:nvSpPr>
        <p:spPr>
          <a:xfrm>
            <a:off x="380668" y="370468"/>
            <a:ext cx="7748034" cy="761121"/>
          </a:xfrm>
          <a:prstGeom prst="rect">
            <a:avLst/>
          </a:prstGeom>
        </p:spPr>
        <p:txBody>
          <a:bodyPr vert="horz" lIns="91440" tIns="45720" rIns="91440" bIns="45720" rtlCol="0" anchor="t">
            <a:normAutofit/>
          </a:bodyPr>
          <a:lstStyle>
            <a:lvl1pPr>
              <a:defRPr>
                <a:solidFill>
                  <a:srgbClr val="000000"/>
                </a:solidFill>
              </a:defRPr>
            </a:lvl1pPr>
          </a:lstStyle>
          <a:p>
            <a:r>
              <a:rPr lang="fi-FI"/>
              <a:t>Muokkaa otsikkoa napsautt.</a:t>
            </a:r>
          </a:p>
        </p:txBody>
      </p:sp>
      <p:sp>
        <p:nvSpPr>
          <p:cNvPr id="6" name="Tekstin paikkamerkki 2">
            <a:extLst>
              <a:ext uri="{FF2B5EF4-FFF2-40B4-BE49-F238E27FC236}">
                <a16:creationId xmlns:a16="http://schemas.microsoft.com/office/drawing/2014/main" id="{45DC9E9A-4682-DB44-70F9-99777FB92778}"/>
              </a:ext>
            </a:extLst>
          </p:cNvPr>
          <p:cNvSpPr>
            <a:spLocks noGrp="1"/>
          </p:cNvSpPr>
          <p:nvPr>
            <p:ph idx="21"/>
          </p:nvPr>
        </p:nvSpPr>
        <p:spPr>
          <a:xfrm>
            <a:off x="381424" y="1183725"/>
            <a:ext cx="3799591"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Tekstin paikkamerkki 2">
            <a:extLst>
              <a:ext uri="{FF2B5EF4-FFF2-40B4-BE49-F238E27FC236}">
                <a16:creationId xmlns:a16="http://schemas.microsoft.com/office/drawing/2014/main" id="{DD76FB4A-C789-6BE6-CC78-08EE7B0EBA20}"/>
              </a:ext>
            </a:extLst>
          </p:cNvPr>
          <p:cNvSpPr>
            <a:spLocks noGrp="1"/>
          </p:cNvSpPr>
          <p:nvPr>
            <p:ph idx="24"/>
          </p:nvPr>
        </p:nvSpPr>
        <p:spPr>
          <a:xfrm>
            <a:off x="4332364" y="1183725"/>
            <a:ext cx="3796338"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Päivämäärän paikkamerkki 3">
            <a:extLst>
              <a:ext uri="{FF2B5EF4-FFF2-40B4-BE49-F238E27FC236}">
                <a16:creationId xmlns:a16="http://schemas.microsoft.com/office/drawing/2014/main" id="{3DC226D5-A32A-1460-3EDD-97ABB54600F7}"/>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9" name="Alatunnisteen paikkamerkki 4">
            <a:extLst>
              <a:ext uri="{FF2B5EF4-FFF2-40B4-BE49-F238E27FC236}">
                <a16:creationId xmlns:a16="http://schemas.microsoft.com/office/drawing/2014/main" id="{431E503E-C27F-2EE4-95D4-DD22A8950D02}"/>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1" name="Dian numeron paikkamerkki 1">
            <a:extLst>
              <a:ext uri="{FF2B5EF4-FFF2-40B4-BE49-F238E27FC236}">
                <a16:creationId xmlns:a16="http://schemas.microsoft.com/office/drawing/2014/main" id="{2C29211B-BBA3-7FCC-2F99-44C6DFFFD41B}"/>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268738636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i + pikkukuva">
    <p:spTree>
      <p:nvGrpSpPr>
        <p:cNvPr id="1" name=""/>
        <p:cNvGrpSpPr/>
        <p:nvPr/>
      </p:nvGrpSpPr>
      <p:grpSpPr>
        <a:xfrm>
          <a:off x="0" y="0"/>
          <a:ext cx="0" cy="0"/>
          <a:chOff x="0" y="0"/>
          <a:chExt cx="0" cy="0"/>
        </a:xfrm>
      </p:grpSpPr>
      <p:sp>
        <p:nvSpPr>
          <p:cNvPr id="8" name="Tekstin paikkamerkki 2"/>
          <p:cNvSpPr>
            <a:spLocks noGrp="1"/>
          </p:cNvSpPr>
          <p:nvPr>
            <p:ph idx="19"/>
          </p:nvPr>
        </p:nvSpPr>
        <p:spPr>
          <a:xfrm>
            <a:off x="381424" y="1183725"/>
            <a:ext cx="5954576" cy="2849967"/>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Kuvan paikkamerkki 6"/>
          <p:cNvSpPr>
            <a:spLocks noGrp="1"/>
          </p:cNvSpPr>
          <p:nvPr>
            <p:ph type="pic" sz="quarter" idx="20"/>
          </p:nvPr>
        </p:nvSpPr>
        <p:spPr>
          <a:xfrm>
            <a:off x="6775200" y="0"/>
            <a:ext cx="2368805"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 napsauttamalla kuvaketta</a:t>
            </a:r>
          </a:p>
        </p:txBody>
      </p:sp>
      <p:sp>
        <p:nvSpPr>
          <p:cNvPr id="2" name="Otsikon paikkamerkki 2">
            <a:extLst>
              <a:ext uri="{FF2B5EF4-FFF2-40B4-BE49-F238E27FC236}">
                <a16:creationId xmlns:a16="http://schemas.microsoft.com/office/drawing/2014/main" id="{E30A5A04-052B-08C9-91F4-9AAF94BBE5CB}"/>
              </a:ext>
            </a:extLst>
          </p:cNvPr>
          <p:cNvSpPr>
            <a:spLocks noGrp="1"/>
          </p:cNvSpPr>
          <p:nvPr>
            <p:ph type="title" hasCustomPrompt="1"/>
          </p:nvPr>
        </p:nvSpPr>
        <p:spPr>
          <a:xfrm>
            <a:off x="380667" y="370468"/>
            <a:ext cx="5954577" cy="761121"/>
          </a:xfrm>
          <a:prstGeom prst="rect">
            <a:avLst/>
          </a:prstGeom>
        </p:spPr>
        <p:txBody>
          <a:bodyPr vert="horz" lIns="91440" tIns="45720" rIns="91440" bIns="45720" rtlCol="0" anchor="t">
            <a:normAutofit/>
          </a:bodyPr>
          <a:lstStyle>
            <a:lvl1pPr>
              <a:defRPr>
                <a:solidFill>
                  <a:srgbClr val="000000"/>
                </a:solidFill>
              </a:defRPr>
            </a:lvl1pPr>
          </a:lstStyle>
          <a:p>
            <a:r>
              <a:rPr lang="fi-FI"/>
              <a:t>Muokkaa otsikkoa napsautt.</a:t>
            </a:r>
          </a:p>
        </p:txBody>
      </p:sp>
      <p:sp>
        <p:nvSpPr>
          <p:cNvPr id="4" name="Päivämäärän paikkamerkki 3">
            <a:extLst>
              <a:ext uri="{FF2B5EF4-FFF2-40B4-BE49-F238E27FC236}">
                <a16:creationId xmlns:a16="http://schemas.microsoft.com/office/drawing/2014/main" id="{A376FFF8-218F-C65C-8601-0092AA9A78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5" name="Alatunnisteen paikkamerkki 4">
            <a:extLst>
              <a:ext uri="{FF2B5EF4-FFF2-40B4-BE49-F238E27FC236}">
                <a16:creationId xmlns:a16="http://schemas.microsoft.com/office/drawing/2014/main" id="{A2AED099-1D07-F7D3-7BCD-4813D4B9A3B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78566840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 + kuva">
    <p:spTree>
      <p:nvGrpSpPr>
        <p:cNvPr id="1" name=""/>
        <p:cNvGrpSpPr/>
        <p:nvPr/>
      </p:nvGrpSpPr>
      <p:grpSpPr>
        <a:xfrm>
          <a:off x="0" y="0"/>
          <a:ext cx="0" cy="0"/>
          <a:chOff x="0" y="0"/>
          <a:chExt cx="0" cy="0"/>
        </a:xfrm>
      </p:grpSpPr>
      <p:sp>
        <p:nvSpPr>
          <p:cNvPr id="19" name="Kuvan paikkamerkki 6"/>
          <p:cNvSpPr>
            <a:spLocks noGrp="1"/>
          </p:cNvSpPr>
          <p:nvPr>
            <p:ph type="pic" sz="quarter" idx="20" hasCustomPrompt="1"/>
          </p:nvPr>
        </p:nvSpPr>
        <p:spPr>
          <a:xfrm>
            <a:off x="5205046" y="0"/>
            <a:ext cx="3938960"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Päivämäärän paikkamerkki 3">
            <a:extLst>
              <a:ext uri="{FF2B5EF4-FFF2-40B4-BE49-F238E27FC236}">
                <a16:creationId xmlns:a16="http://schemas.microsoft.com/office/drawing/2014/main" id="{C6882773-51C4-98CF-DE70-BE0DC08B239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5" name="Alatunnisteen paikkamerkki 4">
            <a:extLst>
              <a:ext uri="{FF2B5EF4-FFF2-40B4-BE49-F238E27FC236}">
                <a16:creationId xmlns:a16="http://schemas.microsoft.com/office/drawing/2014/main" id="{1E720D36-5CE1-1961-8437-36B371E2319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6" name="Tekstin paikkamerkki 2">
            <a:extLst>
              <a:ext uri="{FF2B5EF4-FFF2-40B4-BE49-F238E27FC236}">
                <a16:creationId xmlns:a16="http://schemas.microsoft.com/office/drawing/2014/main" id="{2B1D467B-0B37-8B6D-3537-45FC9B013194}"/>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Tekstin paikkamerkki 28">
            <a:extLst>
              <a:ext uri="{FF2B5EF4-FFF2-40B4-BE49-F238E27FC236}">
                <a16:creationId xmlns:a16="http://schemas.microsoft.com/office/drawing/2014/main" id="{19B15666-C303-6509-78F1-A4F2B3BFE66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b="1"/>
              <a:t>Muokkaa otsikkoa napsautt.</a:t>
            </a:r>
            <a:endParaRPr lang="fi-FI"/>
          </a:p>
        </p:txBody>
      </p:sp>
    </p:spTree>
    <p:extLst>
      <p:ext uri="{BB962C8B-B14F-4D97-AF65-F5344CB8AC3E}">
        <p14:creationId xmlns:p14="http://schemas.microsoft.com/office/powerpoint/2010/main" val="303216163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palkkidia 1">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9468CE6C-5522-52E9-0E0A-03701D5FC2E4}"/>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5" name="Tekstin paikkamerkki 2">
            <a:extLst>
              <a:ext uri="{FF2B5EF4-FFF2-40B4-BE49-F238E27FC236}">
                <a16:creationId xmlns:a16="http://schemas.microsoft.com/office/drawing/2014/main" id="{0D0E3AB1-BB3D-6D9D-09C9-A864DB9662D7}"/>
              </a:ext>
            </a:extLst>
          </p:cNvPr>
          <p:cNvSpPr>
            <a:spLocks noGrp="1"/>
          </p:cNvSpPr>
          <p:nvPr>
            <p:ph idx="24"/>
          </p:nvPr>
        </p:nvSpPr>
        <p:spPr>
          <a:xfrm>
            <a:off x="4676924"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fi-FI"/>
              <a:t>Muokkaa otsikkoa napsautt.</a:t>
            </a:r>
          </a:p>
        </p:txBody>
      </p:sp>
      <p:sp>
        <p:nvSpPr>
          <p:cNvPr id="2" name="Alatunnisteen paikkamerkki 2">
            <a:extLst>
              <a:ext uri="{FF2B5EF4-FFF2-40B4-BE49-F238E27FC236}">
                <a16:creationId xmlns:a16="http://schemas.microsoft.com/office/drawing/2014/main" id="{A04F88BD-136A-F0C5-414D-5E8FB3E593B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75971208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ipalkkidia 2">
    <p:bg>
      <p:bgPr>
        <a:solidFill>
          <a:srgbClr val="919191"/>
        </a:solidFill>
        <a:effectLst/>
      </p:bgPr>
    </p:bg>
    <p:spTree>
      <p:nvGrpSpPr>
        <p:cNvPr id="1" name=""/>
        <p:cNvGrpSpPr/>
        <p:nvPr/>
      </p:nvGrpSpPr>
      <p:grpSpPr>
        <a:xfrm>
          <a:off x="0" y="0"/>
          <a:ext cx="0" cy="0"/>
          <a:chOff x="0" y="0"/>
          <a:chExt cx="0" cy="0"/>
        </a:xfrm>
      </p:grpSpPr>
      <p:sp>
        <p:nvSpPr>
          <p:cNvPr id="2" name="Kuvan paikkamerkki 3">
            <a:extLst>
              <a:ext uri="{FF2B5EF4-FFF2-40B4-BE49-F238E27FC236}">
                <a16:creationId xmlns:a16="http://schemas.microsoft.com/office/drawing/2014/main" id="{4D25D373-514B-2D43-8D13-29ADAA1E6933}"/>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7737773"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fi-FI"/>
              <a:t>Muokkaa otsikkoa napsautt.</a:t>
            </a:r>
          </a:p>
        </p:txBody>
      </p:sp>
      <p:sp>
        <p:nvSpPr>
          <p:cNvPr id="3" name="Alatunnisteen paikkamerkki 2">
            <a:extLst>
              <a:ext uri="{FF2B5EF4-FFF2-40B4-BE49-F238E27FC236}">
                <a16:creationId xmlns:a16="http://schemas.microsoft.com/office/drawing/2014/main" id="{475C4B3C-0880-DD92-6362-8A174DFC1E9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31827128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ipalkkidia 3">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F07E0098-8A8B-371E-4F09-1D9DFEF3575B}"/>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8">
            <a:extLst>
              <a:ext uri="{FF2B5EF4-FFF2-40B4-BE49-F238E27FC236}">
                <a16:creationId xmlns:a16="http://schemas.microsoft.com/office/drawing/2014/main" id="{E311EADA-AD25-EDA4-BAFF-A059DD1C88A8}"/>
              </a:ext>
            </a:extLst>
          </p:cNvPr>
          <p:cNvSpPr>
            <a:spLocks noGrp="1"/>
          </p:cNvSpPr>
          <p:nvPr>
            <p:ph type="body" sz="quarter" idx="24" hasCustomPrompt="1"/>
          </p:nvPr>
        </p:nvSpPr>
        <p:spPr>
          <a:xfrm>
            <a:off x="689213" y="940244"/>
            <a:ext cx="7732127" cy="3257875"/>
          </a:xfrm>
          <a:prstGeom prst="rect">
            <a:avLst/>
          </a:prstGeom>
          <a:solidFill>
            <a:schemeClr val="bg1">
              <a:alpha val="90000"/>
            </a:schemeClr>
          </a:solidFill>
        </p:spPr>
        <p:txBody>
          <a:bodyPr lIns="576000" tIns="360000" rIns="576000" bIns="360000">
            <a:normAutofit/>
          </a:bodyPr>
          <a:lstStyle>
            <a:lvl1pPr marL="0" indent="0" algn="ctr">
              <a:lnSpc>
                <a:spcPct val="100000"/>
              </a:lnSpc>
              <a:spcBef>
                <a:spcPts val="0"/>
              </a:spcBef>
              <a:spcAft>
                <a:spcPts val="0"/>
              </a:spcAft>
              <a:buFontTx/>
              <a:buNone/>
              <a:defRPr sz="32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nostotekstiä napsauttamalla</a:t>
            </a:r>
          </a:p>
        </p:txBody>
      </p:sp>
      <p:sp>
        <p:nvSpPr>
          <p:cNvPr id="3" name="Alatunnisteen paikkamerkki 2">
            <a:extLst>
              <a:ext uri="{FF2B5EF4-FFF2-40B4-BE49-F238E27FC236}">
                <a16:creationId xmlns:a16="http://schemas.microsoft.com/office/drawing/2014/main" id="{FDC2C459-A150-F0C6-4A67-A82BAE054EB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75129796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ipalkkidia 4">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9651BF4C-6136-996B-7252-60F86D51BD38}"/>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
            <a:extLst>
              <a:ext uri="{FF2B5EF4-FFF2-40B4-BE49-F238E27FC236}">
                <a16:creationId xmlns:a16="http://schemas.microsoft.com/office/drawing/2014/main" id="{B96DAD27-9578-C6ED-8399-FED70C149F22}"/>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8" name="Tekstin paikkamerkki 2">
            <a:extLst>
              <a:ext uri="{FF2B5EF4-FFF2-40B4-BE49-F238E27FC236}">
                <a16:creationId xmlns:a16="http://schemas.microsoft.com/office/drawing/2014/main" id="{8FD91D03-274F-6C7A-753B-C1E83015A373}"/>
              </a:ext>
            </a:extLst>
          </p:cNvPr>
          <p:cNvSpPr>
            <a:spLocks noGrp="1"/>
          </p:cNvSpPr>
          <p:nvPr>
            <p:ph idx="25"/>
          </p:nvPr>
        </p:nvSpPr>
        <p:spPr>
          <a:xfrm>
            <a:off x="922184" y="1666061"/>
            <a:ext cx="7287878" cy="245665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9" name="Tekstin paikkamerkki 28">
            <a:extLst>
              <a:ext uri="{FF2B5EF4-FFF2-40B4-BE49-F238E27FC236}">
                <a16:creationId xmlns:a16="http://schemas.microsoft.com/office/drawing/2014/main" id="{D1F7CFEB-48D4-6239-2FA7-CC3AB1CCD4A2}"/>
              </a:ext>
            </a:extLst>
          </p:cNvPr>
          <p:cNvSpPr>
            <a:spLocks noGrp="1"/>
          </p:cNvSpPr>
          <p:nvPr>
            <p:ph type="body" sz="quarter" idx="26" hasCustomPrompt="1"/>
          </p:nvPr>
        </p:nvSpPr>
        <p:spPr>
          <a:xfrm>
            <a:off x="922184" y="1000122"/>
            <a:ext cx="7291785" cy="602032"/>
          </a:xfrm>
          <a:prstGeom prst="rect">
            <a:avLst/>
          </a:prstGeom>
        </p:spPr>
        <p:txBody>
          <a:bodyPr>
            <a:normAutofit/>
          </a:bodyPr>
          <a:lstStyle>
            <a:lvl1pPr marL="0" indent="0">
              <a:lnSpc>
                <a:spcPts val="2700"/>
              </a:lnSpc>
              <a:spcBef>
                <a:spcPts val="0"/>
              </a:spcBef>
              <a:spcAft>
                <a:spcPts val="0"/>
              </a:spcAft>
              <a:buFontTx/>
              <a:buNone/>
              <a:defRPr sz="20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Alatunnisteen paikkamerkki 2">
            <a:extLst>
              <a:ext uri="{FF2B5EF4-FFF2-40B4-BE49-F238E27FC236}">
                <a16:creationId xmlns:a16="http://schemas.microsoft.com/office/drawing/2014/main" id="{17883E6D-D92B-78D1-7550-93633724DFD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0109008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ipalkki 5">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5DB45106-881E-8684-D983-5CF22DB8582A}"/>
              </a:ext>
            </a:extLst>
          </p:cNvPr>
          <p:cNvSpPr>
            <a:spLocks noGrp="1"/>
          </p:cNvSpPr>
          <p:nvPr>
            <p:ph type="pic" sz="quarter" idx="28"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fi-FI"/>
              <a:t>Lisää taustakuva ylävalikosta (Lisää -&gt; Kuvat)</a:t>
            </a:r>
          </a:p>
        </p:txBody>
      </p:sp>
      <p:sp>
        <p:nvSpPr>
          <p:cNvPr id="2" name="Tekstin paikkamerkki 2">
            <a:extLst>
              <a:ext uri="{FF2B5EF4-FFF2-40B4-BE49-F238E27FC236}">
                <a16:creationId xmlns:a16="http://schemas.microsoft.com/office/drawing/2014/main" id="{54565340-6422-F8EC-913F-14C9409D46AC}"/>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5" name="Tekstin paikkamerkki 2">
            <a:extLst>
              <a:ext uri="{FF2B5EF4-FFF2-40B4-BE49-F238E27FC236}">
                <a16:creationId xmlns:a16="http://schemas.microsoft.com/office/drawing/2014/main" id="{DF726B36-E47F-2623-CE64-5D3E6024567D}"/>
              </a:ext>
            </a:extLst>
          </p:cNvPr>
          <p:cNvSpPr>
            <a:spLocks noGrp="1"/>
          </p:cNvSpPr>
          <p:nvPr>
            <p:ph idx="23" hasCustomPrompt="1"/>
          </p:nvPr>
        </p:nvSpPr>
        <p:spPr>
          <a:xfrm>
            <a:off x="925102" y="1666667"/>
            <a:ext cx="7283936" cy="2446528"/>
          </a:xfrm>
          <a:prstGeom prst="rect">
            <a:avLst/>
          </a:prstGeom>
        </p:spPr>
        <p:txBody>
          <a:bodyPr vert="horz" lIns="91440" tIns="45720" rIns="91440" bIns="45720" rtlCol="0">
            <a:normAutofit/>
          </a:bodyPr>
          <a:lstStyle>
            <a:lvl1pPr marL="533400" marR="0" indent="-512763" algn="l" defTabSz="806052" rtl="0" eaLnBrk="1" fontAlgn="auto" latinLnBrk="0" hangingPunct="1">
              <a:lnSpc>
                <a:spcPts val="3060"/>
              </a:lnSpc>
              <a:spcBef>
                <a:spcPts val="400"/>
              </a:spcBef>
              <a:spcAft>
                <a:spcPts val="300"/>
              </a:spcAft>
              <a:buClr>
                <a:srgbClr val="6013A0"/>
              </a:buClr>
              <a:buSzPct val="100000"/>
              <a:buFont typeface="+mj-lt"/>
              <a:buAutoNum type="arabicPeriod"/>
              <a:tabLst/>
              <a:defRPr sz="2800" b="0" i="0">
                <a:solidFill>
                  <a:srgbClr val="000000"/>
                </a:solidFill>
                <a:latin typeface="Verdana" panose="020B0604030504040204" pitchFamily="34" charset="0"/>
              </a:defRPr>
            </a:lvl1pPr>
            <a:lvl2pPr marL="814232" indent="-342900">
              <a:lnSpc>
                <a:spcPct val="100000"/>
              </a:lnSpc>
              <a:buSzPct val="125000"/>
              <a:buFont typeface="+mj-lt"/>
              <a:buAutoNum type="arabicPeriod"/>
              <a:defRPr sz="2000" b="1" i="0" baseline="0">
                <a:solidFill>
                  <a:srgbClr val="000000"/>
                </a:solidFill>
                <a:latin typeface="Verdana" panose="020B0604030504040204" pitchFamily="34" charset="0"/>
              </a:defRPr>
            </a:lvl2pPr>
            <a:lvl3pPr marL="1014791" indent="-228600">
              <a:lnSpc>
                <a:spcPct val="100000"/>
              </a:lnSpc>
              <a:buSzPct val="125000"/>
              <a:buFont typeface="+mj-lt"/>
              <a:buAutoNum type="arabicPeriod"/>
              <a:defRPr sz="1800" b="1" i="0">
                <a:solidFill>
                  <a:srgbClr val="000000"/>
                </a:solidFill>
                <a:latin typeface="Verdana" panose="020B0604030504040204" pitchFamily="34" charset="0"/>
              </a:defRPr>
            </a:lvl3pPr>
            <a:lvl4pPr marL="1338051" indent="-228600">
              <a:lnSpc>
                <a:spcPct val="100000"/>
              </a:lnSpc>
              <a:buSzPct val="125000"/>
              <a:buFont typeface="+mj-lt"/>
              <a:buAutoNum type="arabicPeriod"/>
              <a:defRPr sz="1400" b="1" i="0">
                <a:solidFill>
                  <a:srgbClr val="000000"/>
                </a:solidFill>
                <a:latin typeface="Verdana" panose="020B0604030504040204" pitchFamily="34" charset="0"/>
              </a:defRPr>
            </a:lvl4pPr>
          </a:lstStyle>
          <a:p>
            <a:pPr lvl="0"/>
            <a:r>
              <a:rPr lang="fi-FI"/>
              <a:t>Muokkaa tekstiä </a:t>
            </a:r>
          </a:p>
          <a:p>
            <a:pPr lvl="0"/>
            <a:r>
              <a:rPr lang="fi-FI"/>
              <a:t>Muokkaa tekstiä</a:t>
            </a:r>
          </a:p>
          <a:p>
            <a:pPr lvl="0"/>
            <a:r>
              <a:rPr lang="fi-FI"/>
              <a:t>Muokkaa tekstiä</a:t>
            </a:r>
          </a:p>
        </p:txBody>
      </p:sp>
      <p:sp>
        <p:nvSpPr>
          <p:cNvPr id="6" name="Tekstin paikkamerkki 28">
            <a:extLst>
              <a:ext uri="{FF2B5EF4-FFF2-40B4-BE49-F238E27FC236}">
                <a16:creationId xmlns:a16="http://schemas.microsoft.com/office/drawing/2014/main" id="{86BA0E92-8208-A1E3-8467-E94E89548CC4}"/>
              </a:ext>
            </a:extLst>
          </p:cNvPr>
          <p:cNvSpPr>
            <a:spLocks noGrp="1"/>
          </p:cNvSpPr>
          <p:nvPr>
            <p:ph type="body" sz="quarter" idx="24" hasCustomPrompt="1"/>
          </p:nvPr>
        </p:nvSpPr>
        <p:spPr>
          <a:xfrm>
            <a:off x="925102" y="1005986"/>
            <a:ext cx="7283936" cy="588571"/>
          </a:xfrm>
          <a:prstGeom prst="rect">
            <a:avLst/>
          </a:prstGeom>
        </p:spPr>
        <p:txBody>
          <a:bodyPr>
            <a:normAutofit/>
          </a:bodyPr>
          <a:lstStyle>
            <a:lvl1pPr marL="14400" indent="0">
              <a:lnSpc>
                <a:spcPts val="2700"/>
              </a:lnSpc>
              <a:spcAft>
                <a:spcPts val="0"/>
              </a:spcAft>
              <a:buFontTx/>
              <a:buNone/>
              <a:defRPr sz="2000" b="1" i="0" baseline="0">
                <a:solidFill>
                  <a:srgbClr val="6013A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Alatunnisteen paikkamerkki 2">
            <a:extLst>
              <a:ext uri="{FF2B5EF4-FFF2-40B4-BE49-F238E27FC236}">
                <a16:creationId xmlns:a16="http://schemas.microsoft.com/office/drawing/2014/main" id="{59B21E03-FA59-F0D2-E824-031529943AAA}"/>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718243632"/>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 + yläviite">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4" name="Tekstin paikkamerkki 3">
            <a:extLst>
              <a:ext uri="{FF2B5EF4-FFF2-40B4-BE49-F238E27FC236}">
                <a16:creationId xmlns:a16="http://schemas.microsoft.com/office/drawing/2014/main" id="{099D769F-1C02-99BE-5231-E7FD1EAC546E}"/>
              </a:ext>
            </a:extLst>
          </p:cNvPr>
          <p:cNvSpPr>
            <a:spLocks noGrp="1"/>
          </p:cNvSpPr>
          <p:nvPr>
            <p:ph type="body" sz="quarter" idx="19" hasCustomPrompt="1"/>
          </p:nvPr>
        </p:nvSpPr>
        <p:spPr>
          <a:xfrm>
            <a:off x="252000" y="290513"/>
            <a:ext cx="4320000" cy="250837"/>
          </a:xfrm>
          <a:prstGeom prst="rect">
            <a:avLst/>
          </a:prstGeom>
        </p:spPr>
        <p:txBody>
          <a:bodyPr anchor="t"/>
          <a:lstStyle>
            <a:lvl1pPr marL="25200" indent="0">
              <a:lnSpc>
                <a:spcPct val="100000"/>
              </a:lnSpc>
              <a:spcBef>
                <a:spcPts val="0"/>
              </a:spcBef>
              <a:spcAft>
                <a:spcPts val="0"/>
              </a:spcAft>
              <a:buFontTx/>
              <a:buNone/>
              <a:defRPr sz="1000" b="0" kern="1200" spc="0" baseline="0">
                <a:solidFill>
                  <a:srgbClr val="000000"/>
                </a:solidFill>
              </a:defRPr>
            </a:lvl1pPr>
            <a:lvl2pPr marL="314865" indent="0">
              <a:buFontTx/>
              <a:buNone/>
              <a:defRPr/>
            </a:lvl2pPr>
            <a:lvl3pPr marL="629724" indent="0">
              <a:buFontTx/>
              <a:buNone/>
              <a:defRPr/>
            </a:lvl3pPr>
            <a:lvl4pPr marL="944589" indent="0">
              <a:buFontTx/>
              <a:buNone/>
              <a:defRPr/>
            </a:lvl4pPr>
            <a:lvl5pPr marL="1267851" indent="0">
              <a:buFontTx/>
              <a:buNone/>
              <a:defRPr/>
            </a:lvl5pPr>
          </a:lstStyle>
          <a:p>
            <a:pPr lvl="0"/>
            <a:r>
              <a:rPr lang="en-US" err="1"/>
              <a:t>Väliotsikko</a:t>
            </a:r>
            <a:r>
              <a:rPr lang="en-US"/>
              <a:t> </a:t>
            </a:r>
            <a:r>
              <a:rPr lang="en-US" err="1"/>
              <a:t>yläviitteenä</a:t>
            </a:r>
            <a:endParaRPr lang="fi-FI"/>
          </a:p>
        </p:txBody>
      </p:sp>
      <p:sp>
        <p:nvSpPr>
          <p:cNvPr id="15" name="Tekstin paikkamerkki 2">
            <a:extLst>
              <a:ext uri="{FF2B5EF4-FFF2-40B4-BE49-F238E27FC236}">
                <a16:creationId xmlns:a16="http://schemas.microsoft.com/office/drawing/2014/main" id="{E3080A6A-C17E-2040-B465-72D70305F574}"/>
              </a:ext>
            </a:extLst>
          </p:cNvPr>
          <p:cNvSpPr>
            <a:spLocks noGrp="1"/>
          </p:cNvSpPr>
          <p:nvPr>
            <p:ph idx="20"/>
          </p:nvPr>
        </p:nvSpPr>
        <p:spPr>
          <a:xfrm>
            <a:off x="1072800" y="1582404"/>
            <a:ext cx="7171200" cy="2894345"/>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a:solidFill>
                  <a:srgbClr val="000000"/>
                </a:solidFill>
              </a:defRPr>
            </a:lvl1pPr>
            <a:lvl2pPr indent="-158400">
              <a:lnSpc>
                <a:spcPts val="1800"/>
              </a:lnSpc>
              <a:spcBef>
                <a:spcPts val="200"/>
              </a:spcBef>
              <a:spcAft>
                <a:spcPts val="200"/>
              </a:spcAft>
              <a:buSzPct val="125000"/>
              <a:defRPr sz="1300" baseline="0">
                <a:solidFill>
                  <a:srgbClr val="000000"/>
                </a:solidFill>
              </a:defRPr>
            </a:lvl2pPr>
            <a:lvl3pPr indent="-158400">
              <a:lnSpc>
                <a:spcPts val="1800"/>
              </a:lnSpc>
              <a:spcBef>
                <a:spcPts val="200"/>
              </a:spcBef>
              <a:spcAft>
                <a:spcPts val="200"/>
              </a:spcAft>
              <a:buSzPct val="125000"/>
              <a:defRPr sz="1050">
                <a:solidFill>
                  <a:srgbClr val="000000"/>
                </a:solidFill>
              </a:defRPr>
            </a:lvl3pPr>
            <a:lvl4pPr indent="-158400">
              <a:lnSpc>
                <a:spcPts val="1800"/>
              </a:lnSpc>
              <a:spcBef>
                <a:spcPts val="200"/>
              </a:spcBef>
              <a:spcAft>
                <a:spcPts val="200"/>
              </a:spcAft>
              <a:buSzPct val="125000"/>
              <a:defRPr sz="1050">
                <a:solidFill>
                  <a:srgbClr val="000000"/>
                </a:solidFill>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8" name="Tekstin paikkamerkki 28">
            <a:extLst>
              <a:ext uri="{FF2B5EF4-FFF2-40B4-BE49-F238E27FC236}">
                <a16:creationId xmlns:a16="http://schemas.microsoft.com/office/drawing/2014/main" id="{9FBE51FB-8106-E248-1B10-D1CC6B240E15}"/>
              </a:ext>
            </a:extLst>
          </p:cNvPr>
          <p:cNvSpPr>
            <a:spLocks noGrp="1"/>
          </p:cNvSpPr>
          <p:nvPr>
            <p:ph type="body" sz="quarter" idx="21" hasCustomPrompt="1"/>
          </p:nvPr>
        </p:nvSpPr>
        <p:spPr>
          <a:xfrm>
            <a:off x="1072800" y="1102949"/>
            <a:ext cx="7171200" cy="475025"/>
          </a:xfrm>
          <a:prstGeom prst="rect">
            <a:avLst/>
          </a:prstGeom>
        </p:spPr>
        <p:txBody>
          <a:bodyPr/>
          <a:lstStyle>
            <a:lvl1pPr marL="14400" indent="0">
              <a:lnSpc>
                <a:spcPts val="2700"/>
              </a:lnSpc>
              <a:spcAft>
                <a:spcPts val="0"/>
              </a:spcAft>
              <a:buFontTx/>
              <a:buNone/>
              <a:defRPr sz="2200" b="1" baseline="0">
                <a:solidFill>
                  <a:srgbClr val="000000"/>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2" name="Tekstin paikkamerkki 2">
            <a:extLst>
              <a:ext uri="{FF2B5EF4-FFF2-40B4-BE49-F238E27FC236}">
                <a16:creationId xmlns:a16="http://schemas.microsoft.com/office/drawing/2014/main" id="{FFA7DBA4-69C9-4236-5603-E95A43ED36F4}"/>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fi-FI"/>
              <a:t>Lähde tähän</a:t>
            </a:r>
          </a:p>
        </p:txBody>
      </p:sp>
      <p:sp>
        <p:nvSpPr>
          <p:cNvPr id="4" name="Päivämäärän paikkamerkki 3">
            <a:extLst>
              <a:ext uri="{FF2B5EF4-FFF2-40B4-BE49-F238E27FC236}">
                <a16:creationId xmlns:a16="http://schemas.microsoft.com/office/drawing/2014/main" id="{A5D68E8D-5D3E-7712-2CB9-4D5223CAEA8F}"/>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5" name="Alatunnisteen paikkamerkki 4">
            <a:extLst>
              <a:ext uri="{FF2B5EF4-FFF2-40B4-BE49-F238E27FC236}">
                <a16:creationId xmlns:a16="http://schemas.microsoft.com/office/drawing/2014/main" id="{AF0B7FDF-0BC8-0872-5D36-F784C4A8BF2D}"/>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6909420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oletti 1">
    <p:bg>
      <p:bgPr>
        <a:solidFill>
          <a:srgbClr val="8A0EA6"/>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EE48AC59-91DB-104E-AB4A-72FCFE9E9FF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4" name="object 5" descr="$PPTXTitle">
            <a:extLst>
              <a:ext uri="{FF2B5EF4-FFF2-40B4-BE49-F238E27FC236}">
                <a16:creationId xmlns:a16="http://schemas.microsoft.com/office/drawing/2014/main" id="{367165A2-ED36-D5EA-5765-3E5AF1699828}"/>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61567267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oletti 2">
    <p:bg>
      <p:bgPr>
        <a:solidFill>
          <a:srgbClr val="8A0EA6"/>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9A505FDC-4B3D-0CB5-4E0F-19F0C7EBC7F5}"/>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977737847"/>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oletti 3">
    <p:bg>
      <p:bgPr>
        <a:solidFill>
          <a:srgbClr val="8A0FA6"/>
        </a:solidFill>
        <a:effectLst/>
      </p:bgPr>
    </p:bg>
    <p:spTree>
      <p:nvGrpSpPr>
        <p:cNvPr id="1" name=""/>
        <p:cNvGrpSpPr/>
        <p:nvPr/>
      </p:nvGrpSpPr>
      <p:grpSpPr>
        <a:xfrm>
          <a:off x="0" y="0"/>
          <a:ext cx="0" cy="0"/>
          <a:chOff x="0" y="0"/>
          <a:chExt cx="0" cy="0"/>
        </a:xfrm>
      </p:grpSpPr>
      <p:sp>
        <p:nvSpPr>
          <p:cNvPr id="29" name="Tekstin paikkamerkki 2">
            <a:extLst>
              <a:ext uri="{FF2B5EF4-FFF2-40B4-BE49-F238E27FC236}">
                <a16:creationId xmlns:a16="http://schemas.microsoft.com/office/drawing/2014/main" id="{A313FCB6-5425-E2A0-4B94-C8745ACA094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0" name="Kuvan paikkamerkki 6">
            <a:extLst>
              <a:ext uri="{FF2B5EF4-FFF2-40B4-BE49-F238E27FC236}">
                <a16:creationId xmlns:a16="http://schemas.microsoft.com/office/drawing/2014/main" id="{419080B4-1143-EBD4-04A7-F2ADFFB3B9D9}"/>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31" name="Tekstin paikkamerkki 28">
            <a:extLst>
              <a:ext uri="{FF2B5EF4-FFF2-40B4-BE49-F238E27FC236}">
                <a16:creationId xmlns:a16="http://schemas.microsoft.com/office/drawing/2014/main" id="{B79E7202-1F76-B2D2-4B43-D432AE90322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4" name="Päivämäärän paikkamerkki 3">
            <a:extLst>
              <a:ext uri="{FF2B5EF4-FFF2-40B4-BE49-F238E27FC236}">
                <a16:creationId xmlns:a16="http://schemas.microsoft.com/office/drawing/2014/main" id="{D7A09E45-4604-2692-FADF-FA9F985B0B31}"/>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5" name="Alatunnisteen paikkamerkki 4">
            <a:extLst>
              <a:ext uri="{FF2B5EF4-FFF2-40B4-BE49-F238E27FC236}">
                <a16:creationId xmlns:a16="http://schemas.microsoft.com/office/drawing/2014/main" id="{1E181BE2-D98D-5C62-656A-5DC088DE18E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76262288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alea violetti 1">
    <p:bg>
      <p:bgPr>
        <a:solidFill>
          <a:srgbClr val="DED9F1"/>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E0F4DA5A-BBFB-E073-AEDE-C72C6074E39F}"/>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C551263D-A846-31E2-ECC8-BF6A08798599}"/>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780BED13-2C1B-5DD5-885A-A0E58FBF611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421C8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067519822"/>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alea violetti 2">
    <p:bg>
      <p:bgPr>
        <a:solidFill>
          <a:srgbClr val="DFD8F3"/>
        </a:solidFill>
        <a:effectLst/>
      </p:bgPr>
    </p:bg>
    <p:spTree>
      <p:nvGrpSpPr>
        <p:cNvPr id="1" name=""/>
        <p:cNvGrpSpPr/>
        <p:nvPr/>
      </p:nvGrpSpPr>
      <p:grpSpPr>
        <a:xfrm>
          <a:off x="0" y="0"/>
          <a:ext cx="0" cy="0"/>
          <a:chOff x="0" y="0"/>
          <a:chExt cx="0" cy="0"/>
        </a:xfrm>
      </p:grpSpPr>
      <p:sp>
        <p:nvSpPr>
          <p:cNvPr id="7" name="object 7">
            <a:extLst>
              <a:ext uri="{FF2B5EF4-FFF2-40B4-BE49-F238E27FC236}">
                <a16:creationId xmlns:a16="http://schemas.microsoft.com/office/drawing/2014/main" id="{8CB78D79-ABFC-46DD-BBD0-710DE7B2C1D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8" name="Alatunnisteen paikkamerkki 2">
            <a:extLst>
              <a:ext uri="{FF2B5EF4-FFF2-40B4-BE49-F238E27FC236}">
                <a16:creationId xmlns:a16="http://schemas.microsoft.com/office/drawing/2014/main" id="{E4C09417-ED41-094F-D670-530B2347DD9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12548877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alea violetti 3">
    <p:bg>
      <p:bgPr>
        <a:solidFill>
          <a:srgbClr val="DFD8F3"/>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3" name="Tekstin paikkamerkki 2">
            <a:extLst>
              <a:ext uri="{FF2B5EF4-FFF2-40B4-BE49-F238E27FC236}">
                <a16:creationId xmlns:a16="http://schemas.microsoft.com/office/drawing/2014/main" id="{A1F6FF31-0211-25E2-040A-E1B57C9F1B2F}"/>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Tekstin paikkamerkki 28">
            <a:extLst>
              <a:ext uri="{FF2B5EF4-FFF2-40B4-BE49-F238E27FC236}">
                <a16:creationId xmlns:a16="http://schemas.microsoft.com/office/drawing/2014/main" id="{498635FE-C03E-ABC2-6054-AEDB6AFA1CBC}"/>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3024433100"/>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nkki 1">
    <p:bg>
      <p:bgPr>
        <a:solidFill>
          <a:srgbClr val="FF01B8"/>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23B5917-A986-DCB4-53B3-DE948AF6E0C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941B221A-C4D5-0499-D950-DF7CF6F4245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40E22404-4D34-6459-9A54-9642E38621A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045527991"/>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nkki 2">
    <p:bg>
      <p:bgPr>
        <a:solidFill>
          <a:srgbClr val="FF01B8"/>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3" name="Alatunnisteen paikkamerkki 2">
            <a:extLst>
              <a:ext uri="{FF2B5EF4-FFF2-40B4-BE49-F238E27FC236}">
                <a16:creationId xmlns:a16="http://schemas.microsoft.com/office/drawing/2014/main" id="{9F3FABFF-56B6-EA03-B4D8-BBD985F3D4BC}"/>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831340357"/>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nkki 3">
    <p:bg>
      <p:bgPr>
        <a:solidFill>
          <a:srgbClr val="FF00B8"/>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0" name="Tekstin paikkamerkki 2">
            <a:extLst>
              <a:ext uri="{FF2B5EF4-FFF2-40B4-BE49-F238E27FC236}">
                <a16:creationId xmlns:a16="http://schemas.microsoft.com/office/drawing/2014/main" id="{1C8301C8-67E9-5672-3E2A-E7B8A2E22F2C}"/>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1" name="Tekstin paikkamerkki 28">
            <a:extLst>
              <a:ext uri="{FF2B5EF4-FFF2-40B4-BE49-F238E27FC236}">
                <a16:creationId xmlns:a16="http://schemas.microsoft.com/office/drawing/2014/main" id="{2D2D8F80-3432-6620-C951-D29A4C7D06E6}"/>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576672449"/>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alea pinkki 1">
    <p:bg>
      <p:bgPr>
        <a:solidFill>
          <a:srgbClr val="FFE0F5"/>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2EBD428E-35ED-4B57-C2CD-45E3CE61CD4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25D589C4-2997-F9A2-3232-C32B97357D65}"/>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fi-FI"/>
              <a:t>Lisää kuva </a:t>
            </a:r>
            <a:br>
              <a:rPr lang="fi-FI"/>
            </a:br>
            <a:r>
              <a:rPr lang="fi-FI"/>
              <a:t>napsauttamalla</a:t>
            </a:r>
            <a:br>
              <a:rPr lang="fi-FI"/>
            </a:br>
            <a:r>
              <a:rPr lang="fi-FI"/>
              <a:t>kuvaketta</a:t>
            </a:r>
          </a:p>
        </p:txBody>
      </p:sp>
      <p:sp>
        <p:nvSpPr>
          <p:cNvPr id="3" name="object 5" descr="$PPTXTitle">
            <a:extLst>
              <a:ext uri="{FF2B5EF4-FFF2-40B4-BE49-F238E27FC236}">
                <a16:creationId xmlns:a16="http://schemas.microsoft.com/office/drawing/2014/main" id="{847BF390-F276-6641-DD60-E427153636F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FF00B8"/>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885936171"/>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alea pinkki 2">
    <p:bg>
      <p:bgPr>
        <a:solidFill>
          <a:srgbClr val="FFE0F5"/>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81F173E-A466-9659-B6A9-D0B2D0719971}"/>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4" name="object 5" descr="$PPTXTitle">
            <a:extLst>
              <a:ext uri="{FF2B5EF4-FFF2-40B4-BE49-F238E27FC236}">
                <a16:creationId xmlns:a16="http://schemas.microsoft.com/office/drawing/2014/main" id="{21D40C90-9279-E63B-6B7C-702BEB28064E}"/>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3" name="Alatunnisteen paikkamerkki 2">
            <a:extLst>
              <a:ext uri="{FF2B5EF4-FFF2-40B4-BE49-F238E27FC236}">
                <a16:creationId xmlns:a16="http://schemas.microsoft.com/office/drawing/2014/main" id="{65636AC8-07D1-D34B-06C3-DFB6250672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35324960"/>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alea pinkki 3">
    <p:bg>
      <p:bgPr>
        <a:solidFill>
          <a:srgbClr val="FFE0F5"/>
        </a:solidFill>
        <a:effectLst/>
      </p:bgPr>
    </p:bg>
    <p:spTree>
      <p:nvGrpSpPr>
        <p:cNvPr id="1" name=""/>
        <p:cNvGrpSpPr/>
        <p:nvPr/>
      </p:nvGrpSpPr>
      <p:grpSpPr>
        <a:xfrm>
          <a:off x="0" y="0"/>
          <a:ext cx="0" cy="0"/>
          <a:chOff x="0" y="0"/>
          <a:chExt cx="0" cy="0"/>
        </a:xfrm>
      </p:grpSpPr>
      <p:sp>
        <p:nvSpPr>
          <p:cNvPr id="4" name="Kuvan paikkamerkki 6">
            <a:extLst>
              <a:ext uri="{FF2B5EF4-FFF2-40B4-BE49-F238E27FC236}">
                <a16:creationId xmlns:a16="http://schemas.microsoft.com/office/drawing/2014/main" id="{69069D9F-7083-18FF-75D8-2FBBBF57F4F7}"/>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6" name="Päivämäärän paikkamerkki 3">
            <a:extLst>
              <a:ext uri="{FF2B5EF4-FFF2-40B4-BE49-F238E27FC236}">
                <a16:creationId xmlns:a16="http://schemas.microsoft.com/office/drawing/2014/main" id="{CBD2427A-3325-BFF6-A971-708863DCA39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7" name="Alatunnisteen paikkamerkki 4">
            <a:extLst>
              <a:ext uri="{FF2B5EF4-FFF2-40B4-BE49-F238E27FC236}">
                <a16:creationId xmlns:a16="http://schemas.microsoft.com/office/drawing/2014/main" id="{25019B62-C7B9-710E-9204-05E5E6CA43D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881A8635-208C-D59E-59CB-F7EA88B5B485}"/>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Tekstin paikkamerkki 28">
            <a:extLst>
              <a:ext uri="{FF2B5EF4-FFF2-40B4-BE49-F238E27FC236}">
                <a16:creationId xmlns:a16="http://schemas.microsoft.com/office/drawing/2014/main" id="{4887485B-6B4A-08B0-ED27-317183B00652}"/>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48885409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inen 1">
    <p:bg>
      <p:bgPr>
        <a:solidFill>
          <a:srgbClr val="151E9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5" name="Kuva 24">
            <a:extLst>
              <a:ext uri="{FF2B5EF4-FFF2-40B4-BE49-F238E27FC236}">
                <a16:creationId xmlns:a16="http://schemas.microsoft.com/office/drawing/2014/main" id="{061F3CFE-A944-7907-1612-D14F9CE9A50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B30998DD-455B-D28C-3E30-2A08A808CF6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828959795"/>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inen 2">
    <p:bg>
      <p:bgPr>
        <a:solidFill>
          <a:srgbClr val="151E94"/>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B3149A16-B753-5F7D-5860-9FC43C9707C3}"/>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09796794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inen 3">
    <p:bg>
      <p:bgPr>
        <a:solidFill>
          <a:srgbClr val="141F94"/>
        </a:solidFill>
        <a:effectLst/>
      </p:bgPr>
    </p:bg>
    <p:spTree>
      <p:nvGrpSpPr>
        <p:cNvPr id="1" name=""/>
        <p:cNvGrpSpPr/>
        <p:nvPr/>
      </p:nvGrpSpPr>
      <p:grpSpPr>
        <a:xfrm>
          <a:off x="0" y="0"/>
          <a:ext cx="0" cy="0"/>
          <a:chOff x="0" y="0"/>
          <a:chExt cx="0" cy="0"/>
        </a:xfrm>
      </p:grpSpPr>
      <p:sp>
        <p:nvSpPr>
          <p:cNvPr id="24" name="Tekstin paikkamerkki 2">
            <a:extLst>
              <a:ext uri="{FF2B5EF4-FFF2-40B4-BE49-F238E27FC236}">
                <a16:creationId xmlns:a16="http://schemas.microsoft.com/office/drawing/2014/main" id="{71FCADAE-4CCA-13C4-B511-2714C9B986E2}"/>
              </a:ext>
            </a:extLst>
          </p:cNvPr>
          <p:cNvSpPr>
            <a:spLocks noGrp="1"/>
          </p:cNvSpPr>
          <p:nvPr>
            <p:ph idx="21"/>
          </p:nvPr>
        </p:nvSpPr>
        <p:spPr>
          <a:xfrm>
            <a:off x="378694" y="1139892"/>
            <a:ext cx="3844800" cy="2993983"/>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25" name="Kuvan paikkamerkki 6">
            <a:extLst>
              <a:ext uri="{FF2B5EF4-FFF2-40B4-BE49-F238E27FC236}">
                <a16:creationId xmlns:a16="http://schemas.microsoft.com/office/drawing/2014/main" id="{E8E6CE7E-369C-3495-F29D-4F70E33F6C8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6" name="Tekstin paikkamerkki 28">
            <a:extLst>
              <a:ext uri="{FF2B5EF4-FFF2-40B4-BE49-F238E27FC236}">
                <a16:creationId xmlns:a16="http://schemas.microsoft.com/office/drawing/2014/main" id="{B52A224E-69BA-AAAD-1358-1267E94D65B2}"/>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3" name="Päivämäärän paikkamerkki 3">
            <a:extLst>
              <a:ext uri="{FF2B5EF4-FFF2-40B4-BE49-F238E27FC236}">
                <a16:creationId xmlns:a16="http://schemas.microsoft.com/office/drawing/2014/main" id="{1F41AF30-8C79-33EC-CB91-7ED9EB210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FBD43826-C83A-11BB-F6FF-69BC39410C8B}"/>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781393815"/>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troli 1">
    <p:bg>
      <p:bgPr>
        <a:solidFill>
          <a:srgbClr val="1078B2"/>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0BAC83C1-9504-EAC6-B848-4039B12365B7}"/>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F9C6701B-6975-1A33-8BB1-FA4CB4DF35B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1090328511"/>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troli 2">
    <p:bg>
      <p:bgPr>
        <a:solidFill>
          <a:srgbClr val="1078B2"/>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583D466F-F2CE-04D9-3CB8-6488A6C76F17}"/>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837846265"/>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troli 3">
    <p:bg>
      <p:bgPr>
        <a:solidFill>
          <a:srgbClr val="0F78B2"/>
        </a:solidFill>
        <a:effectLst/>
      </p:bgPr>
    </p:bg>
    <p:spTree>
      <p:nvGrpSpPr>
        <p:cNvPr id="1" name=""/>
        <p:cNvGrpSpPr/>
        <p:nvPr/>
      </p:nvGrpSpPr>
      <p:grpSpPr>
        <a:xfrm>
          <a:off x="0" y="0"/>
          <a:ext cx="0" cy="0"/>
          <a:chOff x="0" y="0"/>
          <a:chExt cx="0" cy="0"/>
        </a:xfrm>
      </p:grpSpPr>
      <p:sp>
        <p:nvSpPr>
          <p:cNvPr id="23" name="Kuvan paikkamerkki 6">
            <a:extLst>
              <a:ext uri="{FF2B5EF4-FFF2-40B4-BE49-F238E27FC236}">
                <a16:creationId xmlns:a16="http://schemas.microsoft.com/office/drawing/2014/main" id="{12C39B68-8FDC-95E3-06A1-973CB0519E0C}"/>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87DA7601-661E-AE3C-0595-02753F6A1B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844E23EC-B91C-B6BF-826C-BE3616666EA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8F9FF61F-7786-1E9F-9131-9E2E1839ED4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565D07E6-5808-6058-CB0C-8A5AFC53609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2647428192"/>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urkoosi 1">
    <p:bg>
      <p:bgPr>
        <a:solidFill>
          <a:srgbClr val="0ACFCF"/>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CEE04C8F-F251-6961-ED26-5AACD831247C}"/>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8C6DDBE2-BC88-BE27-DC95-A58757558AD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621788322"/>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urkoosi 2">
    <p:bg>
      <p:bgPr>
        <a:solidFill>
          <a:srgbClr val="0ACFCF"/>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F9BB2FBE-D3C8-FAFB-A407-B0035B0041F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253013572"/>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urkoosi 3">
    <p:bg>
      <p:bgPr>
        <a:solidFill>
          <a:srgbClr val="0ACFCF"/>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 napsauttamalla kuvaketta</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FE20AFCA-CD10-D12B-AB37-68A55CDACA7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0A4AD431-078C-533B-EB9A-EEB7C0499FC4}"/>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200552848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aalea turkoosi 1">
    <p:bg>
      <p:bgPr>
        <a:solidFill>
          <a:srgbClr val="E1F9FA"/>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6340794A-FCB4-A680-09DD-38CC193598C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4" name="object 5" descr="$PPTXTitle">
            <a:extLst>
              <a:ext uri="{FF2B5EF4-FFF2-40B4-BE49-F238E27FC236}">
                <a16:creationId xmlns:a16="http://schemas.microsoft.com/office/drawing/2014/main" id="{62FA9354-C850-8FE4-D075-4014090940F9}"/>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DCFCF"/>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186547517"/>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aalea turkoosi 2">
    <p:bg>
      <p:bgPr>
        <a:solidFill>
          <a:srgbClr val="E1F9FA"/>
        </a:solidFill>
        <a:effectLst/>
      </p:bgPr>
    </p:bg>
    <p:spTree>
      <p:nvGrpSpPr>
        <p:cNvPr id="1" name=""/>
        <p:cNvGrpSpPr/>
        <p:nvPr/>
      </p:nvGrpSpPr>
      <p:grpSpPr>
        <a:xfrm>
          <a:off x="0" y="0"/>
          <a:ext cx="0" cy="0"/>
          <a:chOff x="0" y="0"/>
          <a:chExt cx="0" cy="0"/>
        </a:xfrm>
      </p:grpSpPr>
      <p:sp>
        <p:nvSpPr>
          <p:cNvPr id="14" name="object 7">
            <a:extLst>
              <a:ext uri="{FF2B5EF4-FFF2-40B4-BE49-F238E27FC236}">
                <a16:creationId xmlns:a16="http://schemas.microsoft.com/office/drawing/2014/main" id="{AD50EAFD-C61D-363F-65DD-038E025CCB26}"/>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21" name="object 5" descr="$PPTXTitle">
            <a:extLst>
              <a:ext uri="{FF2B5EF4-FFF2-40B4-BE49-F238E27FC236}">
                <a16:creationId xmlns:a16="http://schemas.microsoft.com/office/drawing/2014/main" id="{732F6EBD-960B-B135-A1DC-0E3B6680A3E8}"/>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3" name="Alatunnisteen paikkamerkki 2">
            <a:extLst>
              <a:ext uri="{FF2B5EF4-FFF2-40B4-BE49-F238E27FC236}">
                <a16:creationId xmlns:a16="http://schemas.microsoft.com/office/drawing/2014/main" id="{1713E3B9-462A-78D5-66D8-857A5152DD59}"/>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2326114076"/>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aalea turkoosi 3">
    <p:bg>
      <p:bgPr>
        <a:solidFill>
          <a:srgbClr val="E1F9FA"/>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fi-FI"/>
              <a:t>Lisää kuva napsauttamalla kuvaketta</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dirty="0"/>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i-FI" dirty="0"/>
              <a:t>Teknologiateollisuus</a:t>
            </a:r>
          </a:p>
        </p:txBody>
      </p:sp>
      <p:sp>
        <p:nvSpPr>
          <p:cNvPr id="2" name="Tekstin paikkamerkki 2">
            <a:extLst>
              <a:ext uri="{FF2B5EF4-FFF2-40B4-BE49-F238E27FC236}">
                <a16:creationId xmlns:a16="http://schemas.microsoft.com/office/drawing/2014/main" id="{08E48E9D-A75D-DAD5-2C45-86A2210CCE9A}"/>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8F1FB8EA-840B-88D4-480C-E5969FA760B0}"/>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3118372359"/>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mena 1">
    <p:bg>
      <p:bgPr>
        <a:solidFill>
          <a:srgbClr val="85E869"/>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 name="object 5" descr="$PPTXTitle">
            <a:extLst>
              <a:ext uri="{FF2B5EF4-FFF2-40B4-BE49-F238E27FC236}">
                <a16:creationId xmlns:a16="http://schemas.microsoft.com/office/drawing/2014/main" id="{2204F138-CCC7-7BA6-8882-E91BBA38EAB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4" name="Kuva 3">
            <a:extLst>
              <a:ext uri="{FF2B5EF4-FFF2-40B4-BE49-F238E27FC236}">
                <a16:creationId xmlns:a16="http://schemas.microsoft.com/office/drawing/2014/main" id="{B21A720B-89DE-0972-81E8-A948815B702B}"/>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3106189266"/>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mena 2">
    <p:bg>
      <p:bgPr>
        <a:solidFill>
          <a:srgbClr val="85E869"/>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366D5B20-0A2B-9A4D-F8A7-5ADD0E128DD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3" name="Kuva 2">
            <a:extLst>
              <a:ext uri="{FF2B5EF4-FFF2-40B4-BE49-F238E27FC236}">
                <a16:creationId xmlns:a16="http://schemas.microsoft.com/office/drawing/2014/main" id="{288F3CF0-7CE0-2058-CD13-07E32A2DFF62}"/>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E5DC8F5B-0785-8BB8-0F65-C94B2BC4344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667850046"/>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mena 3">
    <p:bg>
      <p:bgPr>
        <a:solidFill>
          <a:srgbClr val="85E868"/>
        </a:solidFill>
        <a:effectLst/>
      </p:bgPr>
    </p:bg>
    <p:spTree>
      <p:nvGrpSpPr>
        <p:cNvPr id="1" name=""/>
        <p:cNvGrpSpPr/>
        <p:nvPr/>
      </p:nvGrpSpPr>
      <p:grpSpPr>
        <a:xfrm>
          <a:off x="0" y="0"/>
          <a:ext cx="0" cy="0"/>
          <a:chOff x="0" y="0"/>
          <a:chExt cx="0" cy="0"/>
        </a:xfrm>
      </p:grpSpPr>
      <p:sp>
        <p:nvSpPr>
          <p:cNvPr id="19" name="Tekstin paikkamerkki 2">
            <a:extLst>
              <a:ext uri="{FF2B5EF4-FFF2-40B4-BE49-F238E27FC236}">
                <a16:creationId xmlns:a16="http://schemas.microsoft.com/office/drawing/2014/main" id="{C8E9ADDB-9CFB-962C-0B9D-9CD5C2DFD0A6}"/>
              </a:ext>
            </a:extLst>
          </p:cNvPr>
          <p:cNvSpPr>
            <a:spLocks noGrp="1"/>
          </p:cNvSpPr>
          <p:nvPr>
            <p:ph idx="21"/>
          </p:nvPr>
        </p:nvSpPr>
        <p:spPr>
          <a:xfrm>
            <a:off x="378694" y="1139892"/>
            <a:ext cx="3844800" cy="3376074"/>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1" i="0">
                <a:solidFill>
                  <a:schemeClr val="bg1"/>
                </a:solidFill>
                <a:latin typeface="Verdana" panose="020B0604030504040204" pitchFamily="34" charset="0"/>
              </a:defRPr>
            </a:lvl1pPr>
            <a:lvl2pPr indent="-158400">
              <a:buSzPct val="125000"/>
              <a:defRPr sz="1300" b="1" i="0" baseline="0">
                <a:solidFill>
                  <a:schemeClr val="bg1"/>
                </a:solidFill>
                <a:latin typeface="Verdana" panose="020B0604030504040204" pitchFamily="34" charset="0"/>
              </a:defRPr>
            </a:lvl2pPr>
            <a:lvl3pPr indent="-158400">
              <a:buSzPct val="125000"/>
              <a:defRPr sz="1100" b="1" i="0">
                <a:solidFill>
                  <a:schemeClr val="bg1"/>
                </a:solidFill>
                <a:latin typeface="Verdana" panose="020B0604030504040204" pitchFamily="34" charset="0"/>
              </a:defRPr>
            </a:lvl3pPr>
            <a:lvl4pPr indent="-158400">
              <a:buSzPct val="125000"/>
              <a:defRPr sz="1000" b="1"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20" name="Kuvan paikkamerkki 6">
            <a:extLst>
              <a:ext uri="{FF2B5EF4-FFF2-40B4-BE49-F238E27FC236}">
                <a16:creationId xmlns:a16="http://schemas.microsoft.com/office/drawing/2014/main" id="{47D53D43-D0D9-C8D6-8C8F-20D5EE2F8E8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1" name="Tekstin paikkamerkki 28">
            <a:extLst>
              <a:ext uri="{FF2B5EF4-FFF2-40B4-BE49-F238E27FC236}">
                <a16:creationId xmlns:a16="http://schemas.microsoft.com/office/drawing/2014/main" id="{FF6816AD-D9DD-DFA8-FE05-B11DF9AD1D06}"/>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
        <p:nvSpPr>
          <p:cNvPr id="3" name="Päivämäärän paikkamerkki 3">
            <a:extLst>
              <a:ext uri="{FF2B5EF4-FFF2-40B4-BE49-F238E27FC236}">
                <a16:creationId xmlns:a16="http://schemas.microsoft.com/office/drawing/2014/main" id="{26DFF81A-A854-5304-8FA5-4EF6A037DD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220C84AD-43E7-25D6-BB64-1E76EE93C675}"/>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639826258"/>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aalea omena 1">
    <p:bg>
      <p:bgPr>
        <a:solidFill>
          <a:srgbClr val="DDF9D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1"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A7D7EB5E-76A0-F943-1812-AB737AAC059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693423795"/>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aalea omena 2">
    <p:bg>
      <p:bgPr>
        <a:solidFill>
          <a:srgbClr val="DDF9D4"/>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E9BEE66-BE13-826E-9F2B-BE4595C5B40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8" name="object 5" descr="$PPTXTitle">
            <a:extLst>
              <a:ext uri="{FF2B5EF4-FFF2-40B4-BE49-F238E27FC236}">
                <a16:creationId xmlns:a16="http://schemas.microsoft.com/office/drawing/2014/main" id="{9F38BBF2-EB29-4B22-4BFA-FC8D4AB41815}"/>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9" name="Alatunnisteen paikkamerkki 2">
            <a:extLst>
              <a:ext uri="{FF2B5EF4-FFF2-40B4-BE49-F238E27FC236}">
                <a16:creationId xmlns:a16="http://schemas.microsoft.com/office/drawing/2014/main" id="{6B6B27EC-0147-F97A-3440-1E900697256C}"/>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05990720"/>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alea omena 3">
    <p:bg>
      <p:bgPr>
        <a:solidFill>
          <a:srgbClr val="DDF9D4"/>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9F6E7BD8-B327-DA06-AACE-2941C066BB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8B4B80B7-DB82-85E8-2BEF-0B349D0D693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5601DB87-7DC8-6A49-C448-25C9B336A7C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CFA8613A-0D2F-7839-ECEB-69F39E37476A}"/>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786402173"/>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eltainen 1">
    <p:bg>
      <p:bgPr>
        <a:solidFill>
          <a:srgbClr val="FFFF00"/>
        </a:solidFill>
        <a:effectLst/>
      </p:bgPr>
    </p:bg>
    <p:spTree>
      <p:nvGrpSpPr>
        <p:cNvPr id="1" name=""/>
        <p:cNvGrpSpPr/>
        <p:nvPr/>
      </p:nvGrpSpPr>
      <p:grpSpPr>
        <a:xfrm>
          <a:off x="0" y="0"/>
          <a:ext cx="0" cy="0"/>
          <a:chOff x="0" y="0"/>
          <a:chExt cx="0" cy="0"/>
        </a:xfrm>
      </p:grpSpPr>
      <p:sp>
        <p:nvSpPr>
          <p:cNvPr id="9" name="object 5">
            <a:extLst>
              <a:ext uri="{FF2B5EF4-FFF2-40B4-BE49-F238E27FC236}">
                <a16:creationId xmlns:a16="http://schemas.microsoft.com/office/drawing/2014/main" id="{BA691B00-CEAD-AC74-7A6A-5C0DE3169BED}"/>
              </a:ext>
            </a:extLst>
          </p:cNvPr>
          <p:cNvSpPr/>
          <p:nvPr userDrawn="1"/>
        </p:nvSpPr>
        <p:spPr>
          <a:xfrm>
            <a:off x="386334" y="4391875"/>
            <a:ext cx="489584" cy="488950"/>
          </a:xfrm>
          <a:custGeom>
            <a:avLst/>
            <a:gdLst/>
            <a:ahLst/>
            <a:cxnLst/>
            <a:rect l="l" t="t" r="r" b="b"/>
            <a:pathLst>
              <a:path w="489584" h="488950">
                <a:moveTo>
                  <a:pt x="489216" y="0"/>
                </a:moveTo>
                <a:lnTo>
                  <a:pt x="0" y="0"/>
                </a:lnTo>
                <a:lnTo>
                  <a:pt x="0" y="162560"/>
                </a:lnTo>
                <a:lnTo>
                  <a:pt x="326136" y="162560"/>
                </a:lnTo>
                <a:lnTo>
                  <a:pt x="326136" y="488950"/>
                </a:lnTo>
                <a:lnTo>
                  <a:pt x="489216" y="488950"/>
                </a:lnTo>
                <a:lnTo>
                  <a:pt x="489216" y="162560"/>
                </a:lnTo>
                <a:lnTo>
                  <a:pt x="489216"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pic>
        <p:nvPicPr>
          <p:cNvPr id="10" name="object 6">
            <a:extLst>
              <a:ext uri="{FF2B5EF4-FFF2-40B4-BE49-F238E27FC236}">
                <a16:creationId xmlns:a16="http://schemas.microsoft.com/office/drawing/2014/main" id="{3C09AD1A-6B2C-B6F4-F6A4-B0BCA19E2EDB}"/>
              </a:ext>
            </a:extLst>
          </p:cNvPr>
          <p:cNvPicPr/>
          <p:nvPr userDrawn="1"/>
        </p:nvPicPr>
        <p:blipFill>
          <a:blip r:embed="rId2" cstate="print"/>
          <a:stretch>
            <a:fillRect/>
          </a:stretch>
        </p:blipFill>
        <p:spPr>
          <a:xfrm>
            <a:off x="1037512" y="4770548"/>
            <a:ext cx="1465415" cy="140620"/>
          </a:xfrm>
          <a:prstGeom prst="rect">
            <a:avLst/>
          </a:prstGeom>
        </p:spPr>
      </p:pic>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2" name="object 5" descr="$PPTXTitle">
            <a:extLst>
              <a:ext uri="{FF2B5EF4-FFF2-40B4-BE49-F238E27FC236}">
                <a16:creationId xmlns:a16="http://schemas.microsoft.com/office/drawing/2014/main" id="{1ACEE5B5-BED3-BD3A-0D91-3C3113043A96}"/>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359040279"/>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eltainen 2">
    <p:bg>
      <p:bgPr>
        <a:solidFill>
          <a:srgbClr val="FFFF00"/>
        </a:solidFill>
        <a:effectLst/>
      </p:bgPr>
    </p:bg>
    <p:spTree>
      <p:nvGrpSpPr>
        <p:cNvPr id="1" name=""/>
        <p:cNvGrpSpPr/>
        <p:nvPr/>
      </p:nvGrpSpPr>
      <p:grpSpPr>
        <a:xfrm>
          <a:off x="0" y="0"/>
          <a:ext cx="0" cy="0"/>
          <a:chOff x="0" y="0"/>
          <a:chExt cx="0" cy="0"/>
        </a:xfrm>
      </p:grpSpPr>
      <p:sp>
        <p:nvSpPr>
          <p:cNvPr id="5" name="object 7">
            <a:extLst>
              <a:ext uri="{FF2B5EF4-FFF2-40B4-BE49-F238E27FC236}">
                <a16:creationId xmlns:a16="http://schemas.microsoft.com/office/drawing/2014/main" id="{BA0CE4E5-B307-E9A1-CD0B-5C930F807D1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7" name="object 5" descr="$PPTXTitle">
            <a:extLst>
              <a:ext uri="{FF2B5EF4-FFF2-40B4-BE49-F238E27FC236}">
                <a16:creationId xmlns:a16="http://schemas.microsoft.com/office/drawing/2014/main" id="{8E50C1CF-78A5-52A1-4BA9-D802EB73F43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
        <p:nvSpPr>
          <p:cNvPr id="2" name="Alatunnisteen paikkamerkki 2">
            <a:extLst>
              <a:ext uri="{FF2B5EF4-FFF2-40B4-BE49-F238E27FC236}">
                <a16:creationId xmlns:a16="http://schemas.microsoft.com/office/drawing/2014/main" id="{27DC0FD5-92E2-2D18-B114-6DC2533C587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549499557"/>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ltainen 3">
    <p:bg>
      <p:bgPr>
        <a:solidFill>
          <a:srgbClr val="FFFF00"/>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387A5CE1-2B09-0863-3C3A-F769CA926F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88687AD3-596B-4653-80B4-24463F6D108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6E943680-6795-8E1D-2392-8DF4B82E19B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B6BDCA04-51D6-DE00-9411-01693E4B9958}"/>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897754279"/>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anssi 1">
    <p:bg>
      <p:bgPr>
        <a:solidFill>
          <a:srgbClr val="FF805C"/>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BBC5D1C5-C870-D51D-BECA-873BF33DD06D}"/>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38BD8F5B-D505-CADB-9388-A890C190DB4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318952825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anssi 2">
    <p:bg>
      <p:bgPr>
        <a:solidFill>
          <a:srgbClr val="FF805C"/>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7B8A4A93-C687-5393-4B70-1D6F163C6608}"/>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3987610045"/>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anssi 3">
    <p:bg>
      <p:bgPr>
        <a:solidFill>
          <a:srgbClr val="FF805C"/>
        </a:solidFill>
        <a:effectLst/>
      </p:bgPr>
    </p:bg>
    <p:spTree>
      <p:nvGrpSpPr>
        <p:cNvPr id="1" name=""/>
        <p:cNvGrpSpPr/>
        <p:nvPr/>
      </p:nvGrpSpPr>
      <p:grpSpPr>
        <a:xfrm>
          <a:off x="0" y="0"/>
          <a:ext cx="0" cy="0"/>
          <a:chOff x="0" y="0"/>
          <a:chExt cx="0" cy="0"/>
        </a:xfrm>
      </p:grpSpPr>
      <p:sp>
        <p:nvSpPr>
          <p:cNvPr id="15" name="Kuvan paikkamerkki 6">
            <a:extLst>
              <a:ext uri="{FF2B5EF4-FFF2-40B4-BE49-F238E27FC236}">
                <a16:creationId xmlns:a16="http://schemas.microsoft.com/office/drawing/2014/main" id="{99C72343-AF6B-B77B-777C-FE4ADD9C645A}"/>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3" name="Päivämäärän paikkamerkki 3">
            <a:extLst>
              <a:ext uri="{FF2B5EF4-FFF2-40B4-BE49-F238E27FC236}">
                <a16:creationId xmlns:a16="http://schemas.microsoft.com/office/drawing/2014/main" id="{4679AF92-2925-B8C9-4877-2728BE16133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4" name="Alatunnisteen paikkamerkki 4">
            <a:extLst>
              <a:ext uri="{FF2B5EF4-FFF2-40B4-BE49-F238E27FC236}">
                <a16:creationId xmlns:a16="http://schemas.microsoft.com/office/drawing/2014/main" id="{28A95157-AC52-011E-C587-75771EEBDEB9}"/>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D7364AB5-2D1C-24C8-7532-C46A58FCC4F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28">
            <a:extLst>
              <a:ext uri="{FF2B5EF4-FFF2-40B4-BE49-F238E27FC236}">
                <a16:creationId xmlns:a16="http://schemas.microsoft.com/office/drawing/2014/main" id="{AA9E17C0-32D6-9E09-5DF4-F557DE50E60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417453004"/>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usta 1">
    <p:bg>
      <p:bgPr>
        <a:solidFill>
          <a:srgbClr val="000000"/>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pic>
        <p:nvPicPr>
          <p:cNvPr id="2" name="Kuva 1">
            <a:extLst>
              <a:ext uri="{FF2B5EF4-FFF2-40B4-BE49-F238E27FC236}">
                <a16:creationId xmlns:a16="http://schemas.microsoft.com/office/drawing/2014/main" id="{E91F2A6F-3752-8EE3-7CBF-7E3DEDABCAA6}"/>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EE2E4F5F-A24D-ADBA-C241-46A95ADAED7E}"/>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spTree>
    <p:extLst>
      <p:ext uri="{BB962C8B-B14F-4D97-AF65-F5344CB8AC3E}">
        <p14:creationId xmlns:p14="http://schemas.microsoft.com/office/powerpoint/2010/main" val="225282633"/>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usta 2">
    <p:bg>
      <p:bgPr>
        <a:solidFill>
          <a:srgbClr val="000000"/>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B3C84152-1CEE-5017-A22C-A1D2744A08E0}"/>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fi-FI" spc="-10"/>
              <a:t>Muokkaa </a:t>
            </a:r>
            <a:br>
              <a:rPr lang="fi-FI" spc="-10"/>
            </a:br>
            <a:r>
              <a:rPr lang="fi-FI" spc="-10"/>
              <a:t>pääotsikkoa </a:t>
            </a:r>
            <a:br>
              <a:rPr lang="fi-FI" spc="-10"/>
            </a:br>
            <a:r>
              <a:rPr lang="fi-FI" spc="-10" err="1"/>
              <a:t>napsautt</a:t>
            </a:r>
            <a:r>
              <a:rPr lang="fi-FI" spc="-10"/>
              <a:t>.</a:t>
            </a:r>
            <a:endParaRPr spc="-20"/>
          </a:p>
        </p:txBody>
      </p:sp>
      <p:pic>
        <p:nvPicPr>
          <p:cNvPr id="3" name="Kuva 2">
            <a:extLst>
              <a:ext uri="{FF2B5EF4-FFF2-40B4-BE49-F238E27FC236}">
                <a16:creationId xmlns:a16="http://schemas.microsoft.com/office/drawing/2014/main" id="{14634184-37F4-DE9E-F9D8-7D08134DB571}"/>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7591C57B-95F4-11B5-E39F-76E926607B2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fi-FI"/>
              <a:t>Teknologiateollisuus</a:t>
            </a:r>
          </a:p>
        </p:txBody>
      </p:sp>
    </p:spTree>
    <p:extLst>
      <p:ext uri="{BB962C8B-B14F-4D97-AF65-F5344CB8AC3E}">
        <p14:creationId xmlns:p14="http://schemas.microsoft.com/office/powerpoint/2010/main" val="1540390374"/>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usta 3">
    <p:bg>
      <p:bgPr>
        <a:solidFill>
          <a:srgbClr val="000000"/>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1FF87CD6-9874-3089-A1F5-C00E5F303D1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fi-FI"/>
              <a:t>Lisää kuva</a:t>
            </a:r>
            <a:br>
              <a:rPr lang="fi-FI"/>
            </a:br>
            <a:r>
              <a:rPr lang="fi-FI"/>
              <a:t>napsauttamalla</a:t>
            </a:r>
            <a:br>
              <a:rPr lang="fi-FI"/>
            </a:br>
            <a:r>
              <a:rPr lang="fi-FI"/>
              <a:t>kuvaketta</a:t>
            </a:r>
          </a:p>
        </p:txBody>
      </p:sp>
      <p:sp>
        <p:nvSpPr>
          <p:cNvPr id="8" name="Päivämäärän paikkamerkki 3">
            <a:extLst>
              <a:ext uri="{FF2B5EF4-FFF2-40B4-BE49-F238E27FC236}">
                <a16:creationId xmlns:a16="http://schemas.microsoft.com/office/drawing/2014/main" id="{5940AFCD-F36A-F650-97F0-1A5F3C04B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9" name="Alatunnisteen paikkamerkki 4">
            <a:extLst>
              <a:ext uri="{FF2B5EF4-FFF2-40B4-BE49-F238E27FC236}">
                <a16:creationId xmlns:a16="http://schemas.microsoft.com/office/drawing/2014/main" id="{00C3BD50-64BA-FAF4-8EA4-4531B1D5164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2" name="Tekstin paikkamerkki 2">
            <a:extLst>
              <a:ext uri="{FF2B5EF4-FFF2-40B4-BE49-F238E27FC236}">
                <a16:creationId xmlns:a16="http://schemas.microsoft.com/office/drawing/2014/main" id="{1175EE9F-EA89-16AB-BFC0-4ADD454450C7}"/>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Tekstin paikkamerkki 28">
            <a:extLst>
              <a:ext uri="{FF2B5EF4-FFF2-40B4-BE49-F238E27FC236}">
                <a16:creationId xmlns:a16="http://schemas.microsoft.com/office/drawing/2014/main" id="{D132CA51-035D-09A8-B935-DDB170237A87}"/>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fi-FI"/>
              <a:t>Muokkaa otsikkoa napsautt.</a:t>
            </a:r>
          </a:p>
        </p:txBody>
      </p:sp>
    </p:spTree>
    <p:extLst>
      <p:ext uri="{BB962C8B-B14F-4D97-AF65-F5344CB8AC3E}">
        <p14:creationId xmlns:p14="http://schemas.microsoft.com/office/powerpoint/2010/main" val="1566176570"/>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godia">
    <p:bg>
      <p:bgPr>
        <a:solidFill>
          <a:srgbClr val="000000"/>
        </a:solidFill>
        <a:effectLst/>
      </p:bgPr>
    </p:bg>
    <p:spTree>
      <p:nvGrpSpPr>
        <p:cNvPr id="1" name=""/>
        <p:cNvGrpSpPr/>
        <p:nvPr/>
      </p:nvGrpSpPr>
      <p:grpSpPr>
        <a:xfrm>
          <a:off x="0" y="0"/>
          <a:ext cx="0" cy="0"/>
          <a:chOff x="0" y="0"/>
          <a:chExt cx="0" cy="0"/>
        </a:xfrm>
      </p:grpSpPr>
      <p:pic>
        <p:nvPicPr>
          <p:cNvPr id="21" name="Kuva 20"/>
          <p:cNvPicPr>
            <a:picLocks noChangeAspect="1"/>
          </p:cNvPicPr>
          <p:nvPr userDrawn="1"/>
        </p:nvPicPr>
        <p:blipFill>
          <a:blip r:embed="rId2"/>
          <a:stretch>
            <a:fillRect/>
          </a:stretch>
        </p:blipFill>
        <p:spPr>
          <a:xfrm>
            <a:off x="2072269" y="1966957"/>
            <a:ext cx="4730093" cy="1172552"/>
          </a:xfrm>
          <a:prstGeom prst="rect">
            <a:avLst/>
          </a:prstGeom>
        </p:spPr>
      </p:pic>
    </p:spTree>
    <p:extLst>
      <p:ext uri="{BB962C8B-B14F-4D97-AF65-F5344CB8AC3E}">
        <p14:creationId xmlns:p14="http://schemas.microsoft.com/office/powerpoint/2010/main" val="115141104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Päivämäärän paikkamerkki 3"/>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28.10.2026</a:t>
            </a:fld>
            <a:endParaRPr lang="fi-FI"/>
          </a:p>
        </p:txBody>
      </p:sp>
      <p:sp>
        <p:nvSpPr>
          <p:cNvPr id="8" name="Alatunnisteen paikkamerkki 4"/>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fi-FI"/>
              <a:t>Teknologiateollisuus</a:t>
            </a:r>
          </a:p>
        </p:txBody>
      </p:sp>
      <p:sp>
        <p:nvSpPr>
          <p:cNvPr id="13" name="Dian numeron paikkamerkki 1"/>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8" name="Tekstin paikkamerkki 3">
            <a:extLst>
              <a:ext uri="{FF2B5EF4-FFF2-40B4-BE49-F238E27FC236}">
                <a16:creationId xmlns:a16="http://schemas.microsoft.com/office/drawing/2014/main" id="{68BFA817-E88F-DBBC-AA26-001D0CE89741}"/>
              </a:ext>
            </a:extLst>
          </p:cNvPr>
          <p:cNvSpPr>
            <a:spLocks noGrp="1"/>
          </p:cNvSpPr>
          <p:nvPr>
            <p:ph type="body" idx="1"/>
          </p:nvPr>
        </p:nvSpPr>
        <p:spPr>
          <a:xfrm>
            <a:off x="380667" y="1257300"/>
            <a:ext cx="7826188" cy="32004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9" name="Otsikon paikkamerkki 2">
            <a:extLst>
              <a:ext uri="{FF2B5EF4-FFF2-40B4-BE49-F238E27FC236}">
                <a16:creationId xmlns:a16="http://schemas.microsoft.com/office/drawing/2014/main" id="{1BD39E7E-D31E-B4A3-0025-60292DA10EF8}"/>
              </a:ext>
            </a:extLst>
          </p:cNvPr>
          <p:cNvSpPr>
            <a:spLocks noGrp="1"/>
          </p:cNvSpPr>
          <p:nvPr>
            <p:ph type="title"/>
          </p:nvPr>
        </p:nvSpPr>
        <p:spPr>
          <a:xfrm>
            <a:off x="380667" y="370468"/>
            <a:ext cx="7826187" cy="761121"/>
          </a:xfrm>
          <a:prstGeom prst="rect">
            <a:avLst/>
          </a:prstGeom>
        </p:spPr>
        <p:txBody>
          <a:bodyPr vert="horz" lIns="91440" tIns="45720" rIns="91440" bIns="45720" rtlCol="0" anchor="t">
            <a:normAutofit/>
          </a:bodyPr>
          <a:lstStyle/>
          <a:p>
            <a:r>
              <a:rPr lang="fi-FI"/>
              <a:t>Muokkaa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729942253"/>
      </p:ext>
    </p:extLst>
  </p:cSld>
  <p:clrMap bg1="lt1" tx1="dk1" bg2="lt2" tx2="dk2" accent1="accent1" accent2="accent2" accent3="accent3" accent4="accent4" accent5="accent5" accent6="accent6" hlink="hlink" folHlink="folHlink"/>
  <p:sldLayoutIdLst>
    <p:sldLayoutId id="2147483711" r:id="rId1"/>
    <p:sldLayoutId id="2147483755" r:id="rId2"/>
    <p:sldLayoutId id="2147483702" r:id="rId3"/>
    <p:sldLayoutId id="2147483707" r:id="rId4"/>
    <p:sldLayoutId id="2147483691" r:id="rId5"/>
    <p:sldLayoutId id="2147483696" r:id="rId6"/>
    <p:sldLayoutId id="2147483680" r:id="rId7"/>
    <p:sldLayoutId id="2147483674" r:id="rId8"/>
    <p:sldLayoutId id="2147483760" r:id="rId9"/>
    <p:sldLayoutId id="2147483763" r:id="rId10"/>
    <p:sldLayoutId id="2147483761" r:id="rId11"/>
    <p:sldLayoutId id="2147483759" r:id="rId12"/>
    <p:sldLayoutId id="2147483713" r:id="rId13"/>
    <p:sldLayoutId id="2147483762" r:id="rId14"/>
    <p:sldLayoutId id="2147483751" r:id="rId15"/>
    <p:sldLayoutId id="2147483735" r:id="rId16"/>
    <p:sldLayoutId id="2147483683" r:id="rId17"/>
    <p:sldLayoutId id="2147483750" r:id="rId18"/>
    <p:sldLayoutId id="2147483720" r:id="rId19"/>
    <p:sldLayoutId id="2147483765" r:id="rId20"/>
    <p:sldLayoutId id="2147483749" r:id="rId21"/>
    <p:sldLayoutId id="2147483734" r:id="rId22"/>
    <p:sldLayoutId id="2147483724" r:id="rId23"/>
    <p:sldLayoutId id="2147483743" r:id="rId24"/>
    <p:sldLayoutId id="2147483716" r:id="rId25"/>
    <p:sldLayoutId id="2147483740" r:id="rId26"/>
    <p:sldLayoutId id="2147483752" r:id="rId27"/>
    <p:sldLayoutId id="2147483738" r:id="rId28"/>
    <p:sldLayoutId id="2147483682" r:id="rId29"/>
    <p:sldLayoutId id="2147483744" r:id="rId30"/>
    <p:sldLayoutId id="2147483736" r:id="rId31"/>
    <p:sldLayoutId id="2147483681" r:id="rId32"/>
    <p:sldLayoutId id="2147483745" r:id="rId33"/>
    <p:sldLayoutId id="2147483737" r:id="rId34"/>
    <p:sldLayoutId id="2147483679" r:id="rId35"/>
    <p:sldLayoutId id="2147483756" r:id="rId36"/>
    <p:sldLayoutId id="2147483726" r:id="rId37"/>
    <p:sldLayoutId id="2147483764" r:id="rId38"/>
    <p:sldLayoutId id="2147483746" r:id="rId39"/>
    <p:sldLayoutId id="2147483670" r:id="rId40"/>
    <p:sldLayoutId id="2147483686" r:id="rId41"/>
    <p:sldLayoutId id="2147483753" r:id="rId42"/>
    <p:sldLayoutId id="2147483727" r:id="rId43"/>
    <p:sldLayoutId id="2147483757" r:id="rId44"/>
    <p:sldLayoutId id="2147483747" r:id="rId45"/>
    <p:sldLayoutId id="2147483671" r:id="rId46"/>
    <p:sldLayoutId id="2147483687" r:id="rId47"/>
    <p:sldLayoutId id="2147483748" r:id="rId48"/>
    <p:sldLayoutId id="2147483739" r:id="rId49"/>
    <p:sldLayoutId id="2147483685" r:id="rId50"/>
    <p:sldLayoutId id="2147483754" r:id="rId51"/>
    <p:sldLayoutId id="2147483701" r:id="rId52"/>
    <p:sldLayoutId id="2147483725" r:id="rId53"/>
    <p:sldLayoutId id="2147483649" r:id="rId54"/>
  </p:sldLayoutIdLst>
  <p:transition spd="med">
    <p:fade/>
  </p:transition>
  <p:hf hdr="0"/>
  <p:txStyles>
    <p:titleStyle>
      <a:lvl1pPr marL="14400" algn="l" defTabSz="806052" rtl="0" eaLnBrk="1" latinLnBrk="0" hangingPunct="1">
        <a:lnSpc>
          <a:spcPts val="2700"/>
        </a:lnSpc>
        <a:spcBef>
          <a:spcPts val="0"/>
        </a:spcBef>
        <a:spcAft>
          <a:spcPts val="0"/>
        </a:spcAft>
        <a:buNone/>
        <a:defRPr sz="2000" b="1" i="0" kern="1200" spc="-35" baseline="0">
          <a:solidFill>
            <a:srgbClr val="000000"/>
          </a:solidFill>
          <a:latin typeface="Verdana" panose="020B0604030504040204" pitchFamily="34" charset="0"/>
          <a:ea typeface="Adobe Fan Heiti Std B" panose="020B0700000000000000" pitchFamily="34" charset="-128"/>
          <a:cs typeface="Adobe Hebrew" panose="02040503050201020203" pitchFamily="18" charset="-79"/>
        </a:defRPr>
      </a:lvl1pPr>
    </p:titleStyle>
    <p:bodyStyle>
      <a:lvl1pPr marL="234000" indent="-212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6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629732" indent="-158400" algn="l" defTabSz="806052" rtl="0" eaLnBrk="1" latinLnBrk="0" hangingPunct="1">
        <a:lnSpc>
          <a:spcPts val="1800"/>
        </a:lnSpc>
        <a:spcBef>
          <a:spcPts val="200"/>
        </a:spcBef>
        <a:spcAft>
          <a:spcPts val="200"/>
        </a:spcAft>
        <a:buClrTx/>
        <a:buSzPct val="125000"/>
        <a:buFont typeface="Arial" pitchFamily="34" charset="0"/>
        <a:buChar char="–"/>
        <a:defRPr sz="13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944591" indent="-158400" algn="l" defTabSz="806052" rtl="0" eaLnBrk="1" latinLnBrk="0" hangingPunct="1">
        <a:lnSpc>
          <a:spcPts val="1800"/>
        </a:lnSpc>
        <a:spcBef>
          <a:spcPts val="200"/>
        </a:spcBef>
        <a:spcAft>
          <a:spcPts val="200"/>
        </a:spcAft>
        <a:buClrTx/>
        <a:buSzPct val="125000"/>
        <a:buFont typeface="Arial" panose="020B0604020202020204"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1267851" indent="-158400" algn="l" defTabSz="806052" rtl="0" eaLnBrk="1" latinLnBrk="0" hangingPunct="1">
        <a:lnSpc>
          <a:spcPts val="1800"/>
        </a:lnSpc>
        <a:spcBef>
          <a:spcPts val="200"/>
        </a:spcBef>
        <a:spcAft>
          <a:spcPts val="200"/>
        </a:spcAft>
        <a:buClrTx/>
        <a:buSzPct val="125000"/>
        <a:buFont typeface="Arial"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1582718" indent="-158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00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16640"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6pPr>
      <a:lvl7pPr marL="2619666"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7pPr>
      <a:lvl8pPr marL="3022694"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8pPr>
      <a:lvl9pPr marL="3425719"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9pPr>
    </p:bodyStyle>
    <p:otherStyle>
      <a:defPPr>
        <a:defRPr lang="fi-FI"/>
      </a:defPPr>
      <a:lvl1pPr marL="0" algn="l" defTabSz="806052" rtl="0" eaLnBrk="1" latinLnBrk="0" hangingPunct="1">
        <a:defRPr sz="1587" kern="1200">
          <a:solidFill>
            <a:schemeClr val="tx1"/>
          </a:solidFill>
          <a:latin typeface="+mn-lt"/>
          <a:ea typeface="+mn-ea"/>
          <a:cs typeface="+mn-cs"/>
        </a:defRPr>
      </a:lvl1pPr>
      <a:lvl2pPr marL="403025" algn="l" defTabSz="806052" rtl="0" eaLnBrk="1" latinLnBrk="0" hangingPunct="1">
        <a:defRPr sz="1587" kern="1200">
          <a:solidFill>
            <a:schemeClr val="tx1"/>
          </a:solidFill>
          <a:latin typeface="+mn-lt"/>
          <a:ea typeface="+mn-ea"/>
          <a:cs typeface="+mn-cs"/>
        </a:defRPr>
      </a:lvl2pPr>
      <a:lvl3pPr marL="806052" algn="l" defTabSz="806052" rtl="0" eaLnBrk="1" latinLnBrk="0" hangingPunct="1">
        <a:defRPr sz="1587" kern="1200">
          <a:solidFill>
            <a:schemeClr val="tx1"/>
          </a:solidFill>
          <a:latin typeface="+mn-lt"/>
          <a:ea typeface="+mn-ea"/>
          <a:cs typeface="+mn-cs"/>
        </a:defRPr>
      </a:lvl3pPr>
      <a:lvl4pPr marL="1209078" algn="l" defTabSz="806052" rtl="0" eaLnBrk="1" latinLnBrk="0" hangingPunct="1">
        <a:defRPr sz="1587" kern="1200">
          <a:solidFill>
            <a:schemeClr val="tx1"/>
          </a:solidFill>
          <a:latin typeface="+mn-lt"/>
          <a:ea typeface="+mn-ea"/>
          <a:cs typeface="+mn-cs"/>
        </a:defRPr>
      </a:lvl4pPr>
      <a:lvl5pPr marL="1612105" algn="l" defTabSz="806052" rtl="0" eaLnBrk="1" latinLnBrk="0" hangingPunct="1">
        <a:defRPr sz="1587" kern="1200">
          <a:solidFill>
            <a:schemeClr val="tx1"/>
          </a:solidFill>
          <a:latin typeface="+mn-lt"/>
          <a:ea typeface="+mn-ea"/>
          <a:cs typeface="+mn-cs"/>
        </a:defRPr>
      </a:lvl5pPr>
      <a:lvl6pPr marL="2015123" algn="l" defTabSz="806052" rtl="0" eaLnBrk="1" latinLnBrk="0" hangingPunct="1">
        <a:defRPr sz="1587" kern="1200">
          <a:solidFill>
            <a:schemeClr val="tx1"/>
          </a:solidFill>
          <a:latin typeface="+mn-lt"/>
          <a:ea typeface="+mn-ea"/>
          <a:cs typeface="+mn-cs"/>
        </a:defRPr>
      </a:lvl6pPr>
      <a:lvl7pPr marL="2418157" algn="l" defTabSz="806052" rtl="0" eaLnBrk="1" latinLnBrk="0" hangingPunct="1">
        <a:defRPr sz="1587" kern="1200">
          <a:solidFill>
            <a:schemeClr val="tx1"/>
          </a:solidFill>
          <a:latin typeface="+mn-lt"/>
          <a:ea typeface="+mn-ea"/>
          <a:cs typeface="+mn-cs"/>
        </a:defRPr>
      </a:lvl7pPr>
      <a:lvl8pPr marL="2821180" algn="l" defTabSz="806052" rtl="0" eaLnBrk="1" latinLnBrk="0" hangingPunct="1">
        <a:defRPr sz="1587" kern="1200">
          <a:solidFill>
            <a:schemeClr val="tx1"/>
          </a:solidFill>
          <a:latin typeface="+mn-lt"/>
          <a:ea typeface="+mn-ea"/>
          <a:cs typeface="+mn-cs"/>
        </a:defRPr>
      </a:lvl8pPr>
      <a:lvl9pPr marL="3224205" algn="l" defTabSz="806052" rtl="0" eaLnBrk="1" latinLnBrk="0" hangingPunct="1">
        <a:defRPr sz="1587" kern="1200">
          <a:solidFill>
            <a:schemeClr val="tx1"/>
          </a:solidFill>
          <a:latin typeface="+mn-lt"/>
          <a:ea typeface="+mn-ea"/>
          <a:cs typeface="+mn-cs"/>
        </a:defRPr>
      </a:lvl9pPr>
    </p:otherStyle>
  </p:txStyles>
  <p:extLst>
    <p:ext uri="{27BBF7A9-308A-43DC-89C8-2F10F3537804}">
      <p15:sldGuideLst xmlns:p15="http://schemas.microsoft.com/office/powerpoint/2012/main">
        <p15:guide id="20" pos="5520" userDrawn="1">
          <p15:clr>
            <a:srgbClr val="F26B43"/>
          </p15:clr>
        </p15:guide>
        <p15:guide id="22" orient="horz" pos="3062" userDrawn="1">
          <p15:clr>
            <a:srgbClr val="F26B43"/>
          </p15:clr>
        </p15:guide>
        <p15:guide id="23" orient="horz" pos="232" userDrawn="1">
          <p15:clr>
            <a:srgbClr val="F26B43"/>
          </p15:clr>
        </p15:guide>
        <p15:guide id="26" pos="240" userDrawn="1">
          <p15:clr>
            <a:srgbClr val="F26B43"/>
          </p15:clr>
        </p15:guide>
        <p15:guide id="27" pos="7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hyperlink" Target="https://commission.europa.eu/publications/omnibus-i_en"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descr="Kalasatama_pieni_7">
            <a:extLst>
              <a:ext uri="{FF2B5EF4-FFF2-40B4-BE49-F238E27FC236}">
                <a16:creationId xmlns:a16="http://schemas.microsoft.com/office/drawing/2014/main" id="{BA4023E7-9E72-471A-BF3E-5E7F78BE45D5}"/>
              </a:ext>
            </a:extLst>
          </p:cNvPr>
          <p:cNvPicPr>
            <a:picLocks noGrp="1" noChangeAspect="1"/>
          </p:cNvPicPr>
          <p:nvPr>
            <p:ph type="pic" sz="quarter" idx="18"/>
          </p:nvPr>
        </p:nvPicPr>
        <p:blipFill>
          <a:blip r:embed="rId2"/>
          <a:srcRect l="26609" r="26609"/>
          <a:stretch/>
        </p:blipFill>
        <p:spPr>
          <a:prstGeom prst="rect">
            <a:avLst/>
          </a:prstGeom>
          <a:solidFill>
            <a:srgbClr val="FFFFFF"/>
          </a:solidFill>
        </p:spPr>
      </p:pic>
      <p:sp>
        <p:nvSpPr>
          <p:cNvPr id="3" name="Otsikko 2">
            <a:extLst>
              <a:ext uri="{FF2B5EF4-FFF2-40B4-BE49-F238E27FC236}">
                <a16:creationId xmlns:a16="http://schemas.microsoft.com/office/drawing/2014/main" id="{7EA5D3DB-F09D-384E-865C-D3128D8B3BB8}"/>
              </a:ext>
            </a:extLst>
          </p:cNvPr>
          <p:cNvSpPr>
            <a:spLocks noGrp="1"/>
          </p:cNvSpPr>
          <p:nvPr>
            <p:ph type="title"/>
          </p:nvPr>
        </p:nvSpPr>
        <p:spPr>
          <a:xfrm>
            <a:off x="361159" y="574488"/>
            <a:ext cx="5436610" cy="1970282"/>
          </a:xfrm>
        </p:spPr>
        <p:txBody>
          <a:bodyPr/>
          <a:lstStyle/>
          <a:p>
            <a:r>
              <a:rPr lang="fi-FI" dirty="0"/>
              <a:t>Yritysten kestävyysraportointi-kysely (2025)</a:t>
            </a:r>
            <a:br>
              <a:rPr lang="fi-FI" dirty="0"/>
            </a:br>
            <a:endParaRPr lang="fi-FI" sz="1400" dirty="0"/>
          </a:p>
        </p:txBody>
      </p:sp>
    </p:spTree>
    <p:extLst>
      <p:ext uri="{BB962C8B-B14F-4D97-AF65-F5344CB8AC3E}">
        <p14:creationId xmlns:p14="http://schemas.microsoft.com/office/powerpoint/2010/main" val="51453014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E207BC2A-B1B8-0BD2-6E0D-E0F877050493}"/>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91600D27-34B6-3DC0-03DE-D647EC946DDC}"/>
              </a:ext>
            </a:extLst>
          </p:cNvPr>
          <p:cNvSpPr>
            <a:spLocks noGrp="1"/>
          </p:cNvSpPr>
          <p:nvPr>
            <p:ph idx="1"/>
          </p:nvPr>
        </p:nvSpPr>
        <p:spPr/>
        <p:txBody>
          <a:bodyPr>
            <a:normAutofit/>
          </a:bodyPr>
          <a:lstStyle/>
          <a:p>
            <a:r>
              <a:rPr lang="fi-FI" sz="1800" dirty="0"/>
              <a:t>Teknologiateollisuus ry teetti jäsenyrityksilleen kyselyn vuonna 2025 koskien kestävyysraportointia. </a:t>
            </a:r>
          </a:p>
          <a:p>
            <a:r>
              <a:rPr lang="fi-FI" sz="1800" dirty="0"/>
              <a:t>Kysely ajoittui aikaan, jolloin ensimmäiset Teknologiateollisuuden jäsenyritykset olivat raportoineet kestävyydestään Euroopan unionin (EU) kestävyysraportointistandardeja (ESRS) noudattaen.</a:t>
            </a:r>
          </a:p>
          <a:p>
            <a:r>
              <a:rPr lang="fi-FI" sz="1800" dirty="0"/>
              <a:t>Samoihin aikoihin Euroopan komissio oli julkistanut </a:t>
            </a:r>
            <a:r>
              <a:rPr lang="fi-FI" sz="1800" dirty="0" err="1">
                <a:hlinkClick r:id="rId2"/>
              </a:rPr>
              <a:t>Omnibus</a:t>
            </a:r>
            <a:r>
              <a:rPr lang="fi-FI" sz="1800" dirty="0">
                <a:hlinkClick r:id="rId2"/>
              </a:rPr>
              <a:t> I -sääntelypaketin</a:t>
            </a:r>
            <a:r>
              <a:rPr lang="fi-FI" sz="1800" dirty="0"/>
              <a:t>, joka sisälsi muutoksia kestävyysraportointivelvoitteisiin yritysten hallinnollisen taakan keventämiseksi.</a:t>
            </a:r>
          </a:p>
        </p:txBody>
      </p:sp>
      <p:sp>
        <p:nvSpPr>
          <p:cNvPr id="4" name="Otsikko 3">
            <a:extLst>
              <a:ext uri="{FF2B5EF4-FFF2-40B4-BE49-F238E27FC236}">
                <a16:creationId xmlns:a16="http://schemas.microsoft.com/office/drawing/2014/main" id="{0A7E5796-DCB2-2482-0035-F05270895329}"/>
              </a:ext>
            </a:extLst>
          </p:cNvPr>
          <p:cNvSpPr>
            <a:spLocks noGrp="1"/>
          </p:cNvSpPr>
          <p:nvPr>
            <p:ph type="title"/>
          </p:nvPr>
        </p:nvSpPr>
        <p:spPr/>
        <p:txBody>
          <a:bodyPr/>
          <a:lstStyle/>
          <a:p>
            <a:r>
              <a:rPr lang="fi-FI" dirty="0"/>
              <a:t>Tausta</a:t>
            </a:r>
          </a:p>
        </p:txBody>
      </p:sp>
      <p:sp>
        <p:nvSpPr>
          <p:cNvPr id="5" name="Päivämäärän paikkamerkki 4">
            <a:extLst>
              <a:ext uri="{FF2B5EF4-FFF2-40B4-BE49-F238E27FC236}">
                <a16:creationId xmlns:a16="http://schemas.microsoft.com/office/drawing/2014/main" id="{F84262BF-5832-9486-3226-D626795B06AB}"/>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2A964411-824E-5B46-DF48-7AFCF595F686}"/>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F8F38675-8BAE-5367-E983-E4AAD4ACA0B4}"/>
              </a:ext>
            </a:extLst>
          </p:cNvPr>
          <p:cNvSpPr>
            <a:spLocks noGrp="1"/>
          </p:cNvSpPr>
          <p:nvPr>
            <p:ph type="sldNum" sz="quarter" idx="4"/>
          </p:nvPr>
        </p:nvSpPr>
        <p:spPr/>
        <p:txBody>
          <a:bodyPr/>
          <a:lstStyle/>
          <a:p>
            <a:fld id="{6FCB6B90-8271-4E8F-82C1-E646FBB48A2E}" type="slidenum">
              <a:rPr lang="fi-FI" smtClean="0"/>
              <a:pPr/>
              <a:t>2</a:t>
            </a:fld>
            <a:endParaRPr lang="fi-FI"/>
          </a:p>
        </p:txBody>
      </p:sp>
    </p:spTree>
    <p:extLst>
      <p:ext uri="{BB962C8B-B14F-4D97-AF65-F5344CB8AC3E}">
        <p14:creationId xmlns:p14="http://schemas.microsoft.com/office/powerpoint/2010/main" val="65208652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49AA4-F264-235E-0A39-EDAA29DB443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305B272-C6D9-D664-ACB1-73C377A7934E}"/>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63A1B8F4-6693-5639-B68F-DF1A08F27728}"/>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E7243AF7-B693-0FE9-2DDC-62A92E4D439E}"/>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0E81EEDB-B5B4-8784-114C-015E3770F594}"/>
              </a:ext>
            </a:extLst>
          </p:cNvPr>
          <p:cNvSpPr>
            <a:spLocks noGrp="1"/>
          </p:cNvSpPr>
          <p:nvPr>
            <p:ph type="sldNum" sz="quarter" idx="4"/>
          </p:nvPr>
        </p:nvSpPr>
        <p:spPr/>
        <p:txBody>
          <a:bodyPr/>
          <a:lstStyle/>
          <a:p>
            <a:fld id="{6FCB6B90-8271-4E8F-82C1-E646FBB48A2E}" type="slidenum">
              <a:rPr lang="fi-FI" smtClean="0"/>
              <a:pPr/>
              <a:t>3</a:t>
            </a:fld>
            <a:endParaRPr lang="fi-FI"/>
          </a:p>
        </p:txBody>
      </p:sp>
      <p:graphicFrame>
        <p:nvGraphicFramePr>
          <p:cNvPr id="8" name="Kaavio 7">
            <a:extLst>
              <a:ext uri="{FF2B5EF4-FFF2-40B4-BE49-F238E27FC236}">
                <a16:creationId xmlns:a16="http://schemas.microsoft.com/office/drawing/2014/main" id="{DE31014E-B352-FBDC-755E-34F7DD465D7F}"/>
              </a:ext>
            </a:extLst>
          </p:cNvPr>
          <p:cNvGraphicFramePr>
            <a:graphicFrameLocks/>
          </p:cNvGraphicFramePr>
          <p:nvPr>
            <p:extLst>
              <p:ext uri="{D42A27DB-BD31-4B8C-83A1-F6EECF244321}">
                <p14:modId xmlns:p14="http://schemas.microsoft.com/office/powerpoint/2010/main" val="1033330710"/>
              </p:ext>
            </p:extLst>
          </p:nvPr>
        </p:nvGraphicFramePr>
        <p:xfrm>
          <a:off x="482600" y="321733"/>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978210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416FD-AA0A-4C75-62F5-B07AC8A6F1E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5217537-12E0-153B-61AB-8B6D5221BEFD}"/>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8AD337EE-0EA1-25B3-396D-E63E28569141}"/>
              </a:ext>
            </a:extLst>
          </p:cNvPr>
          <p:cNvSpPr>
            <a:spLocks noGrp="1"/>
          </p:cNvSpPr>
          <p:nvPr>
            <p:ph idx="1"/>
          </p:nvPr>
        </p:nvSpPr>
        <p:spPr/>
        <p:txBody>
          <a:bodyPr>
            <a:normAutofit fontScale="92500"/>
          </a:bodyPr>
          <a:lstStyle/>
          <a:p>
            <a:r>
              <a:rPr lang="fi-FI" dirty="0"/>
              <a:t>Yrityksistä 38 % oli raportoinut kestävyydestään ennen </a:t>
            </a:r>
            <a:r>
              <a:rPr lang="fi-FI" dirty="0" err="1"/>
              <a:t>CSRD:n</a:t>
            </a:r>
            <a:r>
              <a:rPr lang="fi-FI" dirty="0"/>
              <a:t> asettamia kestävyysraportointivelvoitteita ja 56 % yrityksistä oli kohdistunut vaatimuksia raportoida kestävyystietoja toimitusketjun osana.</a:t>
            </a:r>
          </a:p>
          <a:p>
            <a:r>
              <a:rPr lang="fi-FI" dirty="0"/>
              <a:t>Merkittävimmät yritysten kestävyysraportointia ohjaavat tekijät olivat kyselyn perusteella sidosryhmien asettamat odotukset (89 %) sekä lainsäädännön ja muun sääntelyn asettamat velvoitteet (80 %).</a:t>
            </a:r>
          </a:p>
          <a:p>
            <a:r>
              <a:rPr lang="fi-FI" dirty="0"/>
              <a:t>Seuraavaksi merkittävimpinä tekijöinä pidettiin vastuullisuutta organisaation itseisarvona (65 %) sekä brändin ja maineen vahvistamista (63 %).</a:t>
            </a:r>
          </a:p>
          <a:p>
            <a:r>
              <a:rPr lang="fi-FI" dirty="0"/>
              <a:t>Vähiten kestävyysraportointiin vaikuttivat uuden liiketoiminnan kehittämiseen liittyvät seikat (20 %) sekä yrityksen riskien ja vaikutusten hallinta (41 %).</a:t>
            </a:r>
          </a:p>
          <a:p>
            <a:pPr marL="21600" indent="0">
              <a:buNone/>
            </a:pPr>
            <a:endParaRPr lang="fi-FI" dirty="0"/>
          </a:p>
          <a:p>
            <a:endParaRPr lang="fi-FI" dirty="0"/>
          </a:p>
        </p:txBody>
      </p:sp>
      <p:sp>
        <p:nvSpPr>
          <p:cNvPr id="4" name="Otsikko 3">
            <a:extLst>
              <a:ext uri="{FF2B5EF4-FFF2-40B4-BE49-F238E27FC236}">
                <a16:creationId xmlns:a16="http://schemas.microsoft.com/office/drawing/2014/main" id="{848C48ED-4C1B-AFFD-A02F-4D136BFF06CC}"/>
              </a:ext>
            </a:extLst>
          </p:cNvPr>
          <p:cNvSpPr>
            <a:spLocks noGrp="1"/>
          </p:cNvSpPr>
          <p:nvPr>
            <p:ph type="title"/>
          </p:nvPr>
        </p:nvSpPr>
        <p:spPr/>
        <p:txBody>
          <a:bodyPr/>
          <a:lstStyle/>
          <a:p>
            <a:r>
              <a:rPr lang="fi-FI" dirty="0"/>
              <a:t>Kestävyysraportoinnin taustatekijät </a:t>
            </a:r>
          </a:p>
        </p:txBody>
      </p:sp>
      <p:sp>
        <p:nvSpPr>
          <p:cNvPr id="5" name="Päivämäärän paikkamerkki 4">
            <a:extLst>
              <a:ext uri="{FF2B5EF4-FFF2-40B4-BE49-F238E27FC236}">
                <a16:creationId xmlns:a16="http://schemas.microsoft.com/office/drawing/2014/main" id="{D24A586B-3B29-70EB-46C2-A5569C8668EB}"/>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0BD24AD0-53DA-7C19-DC6C-6B795C09828C}"/>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618EB149-4486-E63C-7FE7-CD5BAA746C06}"/>
              </a:ext>
            </a:extLst>
          </p:cNvPr>
          <p:cNvSpPr>
            <a:spLocks noGrp="1"/>
          </p:cNvSpPr>
          <p:nvPr>
            <p:ph type="sldNum" sz="quarter" idx="4"/>
          </p:nvPr>
        </p:nvSpPr>
        <p:spPr/>
        <p:txBody>
          <a:bodyPr/>
          <a:lstStyle/>
          <a:p>
            <a:fld id="{6FCB6B90-8271-4E8F-82C1-E646FBB48A2E}" type="slidenum">
              <a:rPr lang="fi-FI" smtClean="0"/>
              <a:pPr/>
              <a:t>4</a:t>
            </a:fld>
            <a:endParaRPr lang="fi-FI"/>
          </a:p>
        </p:txBody>
      </p:sp>
    </p:spTree>
    <p:extLst>
      <p:ext uri="{BB962C8B-B14F-4D97-AF65-F5344CB8AC3E}">
        <p14:creationId xmlns:p14="http://schemas.microsoft.com/office/powerpoint/2010/main" val="273673909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0E2CB-AC2D-A654-A172-712E44AE17F7}"/>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0F421F4-BDF0-AD70-E003-0451783B9BC5}"/>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C33298E9-658E-35AF-BD64-13F040511AF7}"/>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BD6FAE6E-4BBE-3F1E-0FB6-EE4A38B20C9F}"/>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BD42B3F3-70B4-C57B-51B4-EE13BD18010F}"/>
              </a:ext>
            </a:extLst>
          </p:cNvPr>
          <p:cNvSpPr>
            <a:spLocks noGrp="1"/>
          </p:cNvSpPr>
          <p:nvPr>
            <p:ph type="sldNum" sz="quarter" idx="4"/>
          </p:nvPr>
        </p:nvSpPr>
        <p:spPr/>
        <p:txBody>
          <a:bodyPr/>
          <a:lstStyle/>
          <a:p>
            <a:fld id="{6FCB6B90-8271-4E8F-82C1-E646FBB48A2E}" type="slidenum">
              <a:rPr lang="fi-FI" smtClean="0"/>
              <a:pPr/>
              <a:t>5</a:t>
            </a:fld>
            <a:endParaRPr lang="fi-FI"/>
          </a:p>
        </p:txBody>
      </p:sp>
      <p:graphicFrame>
        <p:nvGraphicFramePr>
          <p:cNvPr id="9" name="Kaavio 8">
            <a:extLst>
              <a:ext uri="{FF2B5EF4-FFF2-40B4-BE49-F238E27FC236}">
                <a16:creationId xmlns:a16="http://schemas.microsoft.com/office/drawing/2014/main" id="{60E26B48-48D8-10C2-D1FE-AA2FD475962E}"/>
              </a:ext>
            </a:extLst>
          </p:cNvPr>
          <p:cNvGraphicFramePr>
            <a:graphicFrameLocks/>
          </p:cNvGraphicFramePr>
          <p:nvPr>
            <p:extLst>
              <p:ext uri="{D42A27DB-BD31-4B8C-83A1-F6EECF244321}">
                <p14:modId xmlns:p14="http://schemas.microsoft.com/office/powerpoint/2010/main" val="1892592380"/>
              </p:ext>
            </p:extLst>
          </p:nvPr>
        </p:nvGraphicFramePr>
        <p:xfrm>
          <a:off x="482600" y="296332"/>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819594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9B8FD-9BB1-DB9F-CEEE-1430801EE8BE}"/>
            </a:ext>
          </a:extLst>
        </p:cNvPr>
        <p:cNvGrpSpPr/>
        <p:nvPr/>
      </p:nvGrpSpPr>
      <p:grpSpPr>
        <a:xfrm>
          <a:off x="0" y="0"/>
          <a:ext cx="0" cy="0"/>
          <a:chOff x="0" y="0"/>
          <a:chExt cx="0" cy="0"/>
        </a:xfrm>
      </p:grpSpPr>
      <p:sp>
        <p:nvSpPr>
          <p:cNvPr id="9" name="Text Placeholder 1">
            <a:extLst>
              <a:ext uri="{FF2B5EF4-FFF2-40B4-BE49-F238E27FC236}">
                <a16:creationId xmlns:a16="http://schemas.microsoft.com/office/drawing/2014/main" id="{D9C89B16-E766-1480-8AD4-E2F2A8016139}"/>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2EAF188B-D41B-38E8-3297-54FBCC38C063}"/>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AED8EA21-F100-9E71-8BB5-5644B6C77F9D}"/>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656858F1-336F-3768-158E-5A6C32F7681C}"/>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6</a:t>
            </a:fld>
            <a:endParaRPr lang="fi-FI" sz="500"/>
          </a:p>
        </p:txBody>
      </p:sp>
      <p:graphicFrame>
        <p:nvGraphicFramePr>
          <p:cNvPr id="3" name="Kaavio 2">
            <a:extLst>
              <a:ext uri="{FF2B5EF4-FFF2-40B4-BE49-F238E27FC236}">
                <a16:creationId xmlns:a16="http://schemas.microsoft.com/office/drawing/2014/main" id="{E4A1E888-589C-DF62-5D3B-1E1B6206513A}"/>
              </a:ext>
            </a:extLst>
          </p:cNvPr>
          <p:cNvGraphicFramePr>
            <a:graphicFrameLocks/>
          </p:cNvGraphicFramePr>
          <p:nvPr>
            <p:extLst>
              <p:ext uri="{D42A27DB-BD31-4B8C-83A1-F6EECF244321}">
                <p14:modId xmlns:p14="http://schemas.microsoft.com/office/powerpoint/2010/main" val="2740337443"/>
              </p:ext>
            </p:extLst>
          </p:nvPr>
        </p:nvGraphicFramePr>
        <p:xfrm>
          <a:off x="611784" y="430989"/>
          <a:ext cx="7826188" cy="3200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423466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F337C-13EE-C768-C0EE-D86640E67B6F}"/>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1E5F2D5-682D-117B-F8DF-2C14F9E0B2DF}"/>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43F4C772-C599-9268-3EA1-9F35668459E6}"/>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917247B4-A6AC-AE54-C5D9-C29DC27359E1}"/>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AB8A195F-9FF2-7F47-33E1-E9109A3B82B8}"/>
              </a:ext>
            </a:extLst>
          </p:cNvPr>
          <p:cNvSpPr>
            <a:spLocks noGrp="1"/>
          </p:cNvSpPr>
          <p:nvPr>
            <p:ph type="sldNum" sz="quarter" idx="4"/>
          </p:nvPr>
        </p:nvSpPr>
        <p:spPr/>
        <p:txBody>
          <a:bodyPr/>
          <a:lstStyle/>
          <a:p>
            <a:fld id="{6FCB6B90-8271-4E8F-82C1-E646FBB48A2E}" type="slidenum">
              <a:rPr lang="fi-FI" smtClean="0"/>
              <a:pPr/>
              <a:t>7</a:t>
            </a:fld>
            <a:endParaRPr lang="fi-FI"/>
          </a:p>
        </p:txBody>
      </p:sp>
      <p:graphicFrame>
        <p:nvGraphicFramePr>
          <p:cNvPr id="3" name="Kaavio 2">
            <a:extLst>
              <a:ext uri="{FF2B5EF4-FFF2-40B4-BE49-F238E27FC236}">
                <a16:creationId xmlns:a16="http://schemas.microsoft.com/office/drawing/2014/main" id="{AA9DFEFD-8F17-5D87-AB2C-C06C8964E158}"/>
              </a:ext>
            </a:extLst>
          </p:cNvPr>
          <p:cNvGraphicFramePr>
            <a:graphicFrameLocks/>
          </p:cNvGraphicFramePr>
          <p:nvPr>
            <p:extLst>
              <p:ext uri="{D42A27DB-BD31-4B8C-83A1-F6EECF244321}">
                <p14:modId xmlns:p14="http://schemas.microsoft.com/office/powerpoint/2010/main" val="1056329511"/>
              </p:ext>
            </p:extLst>
          </p:nvPr>
        </p:nvGraphicFramePr>
        <p:xfrm>
          <a:off x="482600" y="324470"/>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393973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48F2F-0ED6-176F-23A0-72BB5AE4940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5E1905F-2297-D4A3-36E5-3E6F4692BE5F}"/>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B4A51176-7ADF-5B14-8314-43F7806D29B7}"/>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7A84CCC1-C89D-E433-5D62-D70BA986CB09}"/>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905C2E84-EF56-9D65-0506-DD036C78204F}"/>
              </a:ext>
            </a:extLst>
          </p:cNvPr>
          <p:cNvSpPr>
            <a:spLocks noGrp="1"/>
          </p:cNvSpPr>
          <p:nvPr>
            <p:ph type="sldNum" sz="quarter" idx="4"/>
          </p:nvPr>
        </p:nvSpPr>
        <p:spPr/>
        <p:txBody>
          <a:bodyPr/>
          <a:lstStyle/>
          <a:p>
            <a:fld id="{6FCB6B90-8271-4E8F-82C1-E646FBB48A2E}" type="slidenum">
              <a:rPr lang="fi-FI" smtClean="0"/>
              <a:pPr/>
              <a:t>8</a:t>
            </a:fld>
            <a:endParaRPr lang="fi-FI"/>
          </a:p>
        </p:txBody>
      </p:sp>
      <p:graphicFrame>
        <p:nvGraphicFramePr>
          <p:cNvPr id="8" name="Kaavio 7">
            <a:extLst>
              <a:ext uri="{FF2B5EF4-FFF2-40B4-BE49-F238E27FC236}">
                <a16:creationId xmlns:a16="http://schemas.microsoft.com/office/drawing/2014/main" id="{825BA9A2-3CF8-8CE3-992F-EAEFDC45DBCD}"/>
              </a:ext>
            </a:extLst>
          </p:cNvPr>
          <p:cNvGraphicFramePr>
            <a:graphicFrameLocks/>
          </p:cNvGraphicFramePr>
          <p:nvPr>
            <p:extLst>
              <p:ext uri="{D42A27DB-BD31-4B8C-83A1-F6EECF244321}">
                <p14:modId xmlns:p14="http://schemas.microsoft.com/office/powerpoint/2010/main" val="3882600570"/>
              </p:ext>
            </p:extLst>
          </p:nvPr>
        </p:nvGraphicFramePr>
        <p:xfrm>
          <a:off x="482600" y="386346"/>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049491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EF2F-AFFC-B035-EA80-893CA7BDC04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B026DCB-D9BE-FD17-C3B1-9E1566C4F78B}"/>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727DE268-B4B3-8601-548A-1519E512B8C1}"/>
              </a:ext>
            </a:extLst>
          </p:cNvPr>
          <p:cNvSpPr>
            <a:spLocks noGrp="1"/>
          </p:cNvSpPr>
          <p:nvPr>
            <p:ph idx="1"/>
          </p:nvPr>
        </p:nvSpPr>
        <p:spPr/>
        <p:txBody>
          <a:bodyPr>
            <a:normAutofit fontScale="77500" lnSpcReduction="20000"/>
          </a:bodyPr>
          <a:lstStyle/>
          <a:p>
            <a:r>
              <a:rPr lang="fi-FI" dirty="0"/>
              <a:t>Kyselyyn vastanneista yrityksistä 50 % toteutti kestävyysraportoinnin pääosin itse. Yhdessä ulkopuolisen toimijan tuella kestävyysraportin toteutti 22 % yrityksistä, kun taas lähes kokonaan ulkopuolisen toimijan toimesta kestävyysraportin laati vain 4 % yrityksistä.</a:t>
            </a:r>
          </a:p>
          <a:p>
            <a:r>
              <a:rPr lang="fi-FI" dirty="0"/>
              <a:t>Lisäresursseja kestävyysraportointia varten oli varannut 41 % yrityksistä, joista suurin osa koski henkilöstöresursseja (68 %).</a:t>
            </a:r>
          </a:p>
          <a:p>
            <a:r>
              <a:rPr lang="fi-FI" dirty="0"/>
              <a:t>Avovastausten perusteella yritykset hyödynsivät ulkopuolista tukea esimerkiksi kaksoisolennaisuus- ja GAP-analyysin toteuttamisessa, henkilöstön kouluttamisessa sekä raportointia edellyttävässä tiedonkeruussa, kokoamisessa ja julkaisussa.</a:t>
            </a:r>
          </a:p>
          <a:p>
            <a:r>
              <a:rPr lang="fi-FI" dirty="0"/>
              <a:t>Kyselyn avovastauksissa yritykset toivat esiin myös investoineensa tietojärjestelmiensä päivittämiseen, jotta ne tukisivat </a:t>
            </a:r>
            <a:r>
              <a:rPr lang="fi-FI" dirty="0" err="1"/>
              <a:t>CSRD:n</a:t>
            </a:r>
            <a:r>
              <a:rPr lang="fi-FI" dirty="0"/>
              <a:t> mukaista kestävyysraportointia. Yritykset mainitsivat investoineensa esimerkiksi GHG-päästötietojen ja hiilijalanjäljen laskemiseen.</a:t>
            </a:r>
          </a:p>
        </p:txBody>
      </p:sp>
      <p:sp>
        <p:nvSpPr>
          <p:cNvPr id="4" name="Otsikko 3">
            <a:extLst>
              <a:ext uri="{FF2B5EF4-FFF2-40B4-BE49-F238E27FC236}">
                <a16:creationId xmlns:a16="http://schemas.microsoft.com/office/drawing/2014/main" id="{FEF8129F-9C3A-585B-71A8-E6033067E606}"/>
              </a:ext>
            </a:extLst>
          </p:cNvPr>
          <p:cNvSpPr>
            <a:spLocks noGrp="1"/>
          </p:cNvSpPr>
          <p:nvPr>
            <p:ph type="title"/>
          </p:nvPr>
        </p:nvSpPr>
        <p:spPr/>
        <p:txBody>
          <a:bodyPr/>
          <a:lstStyle/>
          <a:p>
            <a:r>
              <a:rPr lang="fi-FI" dirty="0"/>
              <a:t>Kestävyysraportoinnin toteuttaminen</a:t>
            </a:r>
          </a:p>
        </p:txBody>
      </p:sp>
      <p:sp>
        <p:nvSpPr>
          <p:cNvPr id="5" name="Päivämäärän paikkamerkki 4">
            <a:extLst>
              <a:ext uri="{FF2B5EF4-FFF2-40B4-BE49-F238E27FC236}">
                <a16:creationId xmlns:a16="http://schemas.microsoft.com/office/drawing/2014/main" id="{C4612140-3405-E786-CFCF-C3AFCBF492E8}"/>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12847866-700B-83F7-A8E4-4491E2A979D8}"/>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90793C7B-3304-8D53-8FF4-FA11B2649361}"/>
              </a:ext>
            </a:extLst>
          </p:cNvPr>
          <p:cNvSpPr>
            <a:spLocks noGrp="1"/>
          </p:cNvSpPr>
          <p:nvPr>
            <p:ph type="sldNum" sz="quarter" idx="4"/>
          </p:nvPr>
        </p:nvSpPr>
        <p:spPr/>
        <p:txBody>
          <a:bodyPr/>
          <a:lstStyle/>
          <a:p>
            <a:fld id="{6FCB6B90-8271-4E8F-82C1-E646FBB48A2E}" type="slidenum">
              <a:rPr lang="fi-FI" smtClean="0"/>
              <a:pPr/>
              <a:t>9</a:t>
            </a:fld>
            <a:endParaRPr lang="fi-FI"/>
          </a:p>
        </p:txBody>
      </p:sp>
    </p:spTree>
    <p:extLst>
      <p:ext uri="{BB962C8B-B14F-4D97-AF65-F5344CB8AC3E}">
        <p14:creationId xmlns:p14="http://schemas.microsoft.com/office/powerpoint/2010/main" val="167788513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5F7B7-1B33-719D-66E5-6729C1AC472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ABFB61-DA55-D54D-3703-F7D260046EF1}"/>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528DC4B1-208D-C366-CA5B-CA8DAE100AEF}"/>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F1B0B098-4E3B-AFA5-CCC5-AFAF10C9B60C}"/>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1B053573-1609-2868-FADB-056C545D16DC}"/>
              </a:ext>
            </a:extLst>
          </p:cNvPr>
          <p:cNvSpPr>
            <a:spLocks noGrp="1"/>
          </p:cNvSpPr>
          <p:nvPr>
            <p:ph type="sldNum" sz="quarter" idx="4"/>
          </p:nvPr>
        </p:nvSpPr>
        <p:spPr/>
        <p:txBody>
          <a:bodyPr/>
          <a:lstStyle/>
          <a:p>
            <a:fld id="{6FCB6B90-8271-4E8F-82C1-E646FBB48A2E}" type="slidenum">
              <a:rPr lang="fi-FI" smtClean="0"/>
              <a:pPr/>
              <a:t>10</a:t>
            </a:fld>
            <a:endParaRPr lang="fi-FI"/>
          </a:p>
        </p:txBody>
      </p:sp>
      <p:graphicFrame>
        <p:nvGraphicFramePr>
          <p:cNvPr id="14" name="Kaavio 13">
            <a:extLst>
              <a:ext uri="{FF2B5EF4-FFF2-40B4-BE49-F238E27FC236}">
                <a16:creationId xmlns:a16="http://schemas.microsoft.com/office/drawing/2014/main" id="{A4253CA4-0841-94CB-3EF9-5DD95CDEB265}"/>
              </a:ext>
            </a:extLst>
          </p:cNvPr>
          <p:cNvGraphicFramePr>
            <a:graphicFrameLocks/>
          </p:cNvGraphicFramePr>
          <p:nvPr>
            <p:extLst>
              <p:ext uri="{D42A27DB-BD31-4B8C-83A1-F6EECF244321}">
                <p14:modId xmlns:p14="http://schemas.microsoft.com/office/powerpoint/2010/main" val="2116798175"/>
              </p:ext>
            </p:extLst>
          </p:nvPr>
        </p:nvGraphicFramePr>
        <p:xfrm>
          <a:off x="482600" y="345035"/>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909528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9227A-0680-6022-7AEF-BB5A47F8C0A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E800635-8594-8DA6-EB4F-4022746E1F4F}"/>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C70266A4-F421-6AA7-C55C-9C891C46AD2B}"/>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BE352A70-A285-2A1C-46C7-42DDE6ADEB5A}"/>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0C7BA131-2055-7789-740C-9DB8E05E866D}"/>
              </a:ext>
            </a:extLst>
          </p:cNvPr>
          <p:cNvSpPr>
            <a:spLocks noGrp="1"/>
          </p:cNvSpPr>
          <p:nvPr>
            <p:ph type="sldNum" sz="quarter" idx="4"/>
          </p:nvPr>
        </p:nvSpPr>
        <p:spPr/>
        <p:txBody>
          <a:bodyPr/>
          <a:lstStyle/>
          <a:p>
            <a:fld id="{6FCB6B90-8271-4E8F-82C1-E646FBB48A2E}" type="slidenum">
              <a:rPr lang="fi-FI" smtClean="0"/>
              <a:pPr/>
              <a:t>11</a:t>
            </a:fld>
            <a:endParaRPr lang="fi-FI"/>
          </a:p>
        </p:txBody>
      </p:sp>
      <p:graphicFrame>
        <p:nvGraphicFramePr>
          <p:cNvPr id="8" name="Kaavio 7">
            <a:extLst>
              <a:ext uri="{FF2B5EF4-FFF2-40B4-BE49-F238E27FC236}">
                <a16:creationId xmlns:a16="http://schemas.microsoft.com/office/drawing/2014/main" id="{B823A38F-D56C-0462-0A3D-91FAE822A7B1}"/>
              </a:ext>
            </a:extLst>
          </p:cNvPr>
          <p:cNvGraphicFramePr>
            <a:graphicFrameLocks/>
          </p:cNvGraphicFramePr>
          <p:nvPr>
            <p:extLst>
              <p:ext uri="{D42A27DB-BD31-4B8C-83A1-F6EECF244321}">
                <p14:modId xmlns:p14="http://schemas.microsoft.com/office/powerpoint/2010/main" val="3134190830"/>
              </p:ext>
            </p:extLst>
          </p:nvPr>
        </p:nvGraphicFramePr>
        <p:xfrm>
          <a:off x="482600" y="304799"/>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435438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9F882-87ED-D290-9C94-49A49C795F34}"/>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C97A957-91CF-7E9B-B648-E016159596C8}"/>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C7C61FE0-FFB5-8FEA-09C0-3EEC2A8634F7}"/>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BDCBE854-F8BC-6F6C-B636-4FDFBBC4E782}"/>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2C553BAE-6A3D-1BDC-8971-5A7DBB557A37}"/>
              </a:ext>
            </a:extLst>
          </p:cNvPr>
          <p:cNvSpPr>
            <a:spLocks noGrp="1"/>
          </p:cNvSpPr>
          <p:nvPr>
            <p:ph type="sldNum" sz="quarter" idx="4"/>
          </p:nvPr>
        </p:nvSpPr>
        <p:spPr/>
        <p:txBody>
          <a:bodyPr/>
          <a:lstStyle/>
          <a:p>
            <a:fld id="{6FCB6B90-8271-4E8F-82C1-E646FBB48A2E}" type="slidenum">
              <a:rPr lang="fi-FI" smtClean="0"/>
              <a:pPr/>
              <a:t>12</a:t>
            </a:fld>
            <a:endParaRPr lang="fi-FI"/>
          </a:p>
        </p:txBody>
      </p:sp>
      <p:graphicFrame>
        <p:nvGraphicFramePr>
          <p:cNvPr id="4" name="Kaavio 3">
            <a:extLst>
              <a:ext uri="{FF2B5EF4-FFF2-40B4-BE49-F238E27FC236}">
                <a16:creationId xmlns:a16="http://schemas.microsoft.com/office/drawing/2014/main" id="{DE6510CC-C659-09D0-D18E-58127AAD8104}"/>
              </a:ext>
            </a:extLst>
          </p:cNvPr>
          <p:cNvGraphicFramePr>
            <a:graphicFrameLocks/>
          </p:cNvGraphicFramePr>
          <p:nvPr>
            <p:extLst>
              <p:ext uri="{D42A27DB-BD31-4B8C-83A1-F6EECF244321}">
                <p14:modId xmlns:p14="http://schemas.microsoft.com/office/powerpoint/2010/main" val="200925179"/>
              </p:ext>
            </p:extLst>
          </p:nvPr>
        </p:nvGraphicFramePr>
        <p:xfrm>
          <a:off x="482600" y="311149"/>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9233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70D0E-4CC6-C4DF-C63F-629B167A1FD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81F6A5F-859E-08C5-007A-35BBFF50615E}"/>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26551F62-3B13-5CBF-7A64-DAEB02FEA948}"/>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9BFE58FD-1844-B0F5-8503-AB2FA5BB6851}"/>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8215CD47-26D5-88EB-B0DD-F2970FF522D2}"/>
              </a:ext>
            </a:extLst>
          </p:cNvPr>
          <p:cNvSpPr>
            <a:spLocks noGrp="1"/>
          </p:cNvSpPr>
          <p:nvPr>
            <p:ph type="sldNum" sz="quarter" idx="4"/>
          </p:nvPr>
        </p:nvSpPr>
        <p:spPr/>
        <p:txBody>
          <a:bodyPr/>
          <a:lstStyle/>
          <a:p>
            <a:fld id="{6FCB6B90-8271-4E8F-82C1-E646FBB48A2E}" type="slidenum">
              <a:rPr lang="fi-FI" smtClean="0"/>
              <a:pPr/>
              <a:t>13</a:t>
            </a:fld>
            <a:endParaRPr lang="fi-FI"/>
          </a:p>
        </p:txBody>
      </p:sp>
      <p:graphicFrame>
        <p:nvGraphicFramePr>
          <p:cNvPr id="9" name="Kaavio 8">
            <a:extLst>
              <a:ext uri="{FF2B5EF4-FFF2-40B4-BE49-F238E27FC236}">
                <a16:creationId xmlns:a16="http://schemas.microsoft.com/office/drawing/2014/main" id="{E8C66C03-291D-664F-75AD-C2566CA36C60}"/>
              </a:ext>
            </a:extLst>
          </p:cNvPr>
          <p:cNvGraphicFramePr>
            <a:graphicFrameLocks/>
          </p:cNvGraphicFramePr>
          <p:nvPr>
            <p:extLst>
              <p:ext uri="{D42A27DB-BD31-4B8C-83A1-F6EECF244321}">
                <p14:modId xmlns:p14="http://schemas.microsoft.com/office/powerpoint/2010/main" val="88409696"/>
              </p:ext>
            </p:extLst>
          </p:nvPr>
        </p:nvGraphicFramePr>
        <p:xfrm>
          <a:off x="482600" y="298449"/>
          <a:ext cx="8178799" cy="417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2458075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70D2B1A7-A457-992F-4487-E1B95931FDCB}"/>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4" name="Alatunnisteen paikkamerkki 3">
            <a:extLst>
              <a:ext uri="{FF2B5EF4-FFF2-40B4-BE49-F238E27FC236}">
                <a16:creationId xmlns:a16="http://schemas.microsoft.com/office/drawing/2014/main" id="{AEA952C0-F298-AEC9-E7CE-4237A47D3093}"/>
              </a:ext>
            </a:extLst>
          </p:cNvPr>
          <p:cNvSpPr>
            <a:spLocks noGrp="1"/>
          </p:cNvSpPr>
          <p:nvPr>
            <p:ph type="ftr" sz="quarter" idx="3"/>
          </p:nvPr>
        </p:nvSpPr>
        <p:spPr/>
        <p:txBody>
          <a:bodyPr/>
          <a:lstStyle/>
          <a:p>
            <a:r>
              <a:rPr lang="fi-FI"/>
              <a:t>Teknologiateollisuus</a:t>
            </a:r>
          </a:p>
        </p:txBody>
      </p:sp>
      <p:sp>
        <p:nvSpPr>
          <p:cNvPr id="5" name="Sisällön paikkamerkki 4">
            <a:extLst>
              <a:ext uri="{FF2B5EF4-FFF2-40B4-BE49-F238E27FC236}">
                <a16:creationId xmlns:a16="http://schemas.microsoft.com/office/drawing/2014/main" id="{C2ADA6A9-547E-BB98-8BCC-BD0A56D0633B}"/>
              </a:ext>
            </a:extLst>
          </p:cNvPr>
          <p:cNvSpPr>
            <a:spLocks noGrp="1"/>
          </p:cNvSpPr>
          <p:nvPr>
            <p:ph idx="21"/>
          </p:nvPr>
        </p:nvSpPr>
        <p:spPr/>
        <p:txBody>
          <a:bodyPr>
            <a:normAutofit/>
          </a:bodyPr>
          <a:lstStyle/>
          <a:p>
            <a:r>
              <a:rPr lang="fi-FI" sz="1400" dirty="0"/>
              <a:t>Ilmastonmuutoksen hillitsemiseen ja siihen sopeutumiseen liittyi eniten liiketoimintamahdollisuuksia (60 %), vaikutuksia (54 %) ja riskejä (35 %)</a:t>
            </a:r>
          </a:p>
          <a:p>
            <a:r>
              <a:rPr lang="fi-FI" sz="1400" dirty="0"/>
              <a:t>Resurssien käyttöön ja kiertotalouteen liittyi puolestaan toiseksi eniten liiketoimintamahdollisuuksia (44 %), vaikutuksia (35 %) ja riskejä (17 %) </a:t>
            </a:r>
          </a:p>
        </p:txBody>
      </p:sp>
      <p:sp>
        <p:nvSpPr>
          <p:cNvPr id="6" name="Tekstin paikkamerkki 5">
            <a:extLst>
              <a:ext uri="{FF2B5EF4-FFF2-40B4-BE49-F238E27FC236}">
                <a16:creationId xmlns:a16="http://schemas.microsoft.com/office/drawing/2014/main" id="{998CE17A-D0CB-32AE-A2AE-46E874266B5F}"/>
              </a:ext>
            </a:extLst>
          </p:cNvPr>
          <p:cNvSpPr>
            <a:spLocks noGrp="1"/>
          </p:cNvSpPr>
          <p:nvPr>
            <p:ph type="body" sz="quarter" idx="22"/>
          </p:nvPr>
        </p:nvSpPr>
        <p:spPr/>
        <p:txBody>
          <a:bodyPr>
            <a:normAutofit fontScale="77500" lnSpcReduction="20000"/>
          </a:bodyPr>
          <a:lstStyle/>
          <a:p>
            <a:r>
              <a:rPr lang="fi-FI" dirty="0"/>
              <a:t>Kestävyysvaikutukset, -riskit ja –mahdollisuudet (ESRS E1-5)</a:t>
            </a:r>
          </a:p>
        </p:txBody>
      </p:sp>
      <p:pic>
        <p:nvPicPr>
          <p:cNvPr id="2" name="Kuvan paikkamerkki 1" descr="Vuosaaren_satama_04">
            <a:extLst>
              <a:ext uri="{FF2B5EF4-FFF2-40B4-BE49-F238E27FC236}">
                <a16:creationId xmlns:a16="http://schemas.microsoft.com/office/drawing/2014/main" id="{4BF4CADF-BE38-4237-81C3-602DC84C3D69}"/>
              </a:ext>
            </a:extLst>
          </p:cNvPr>
          <p:cNvPicPr>
            <a:picLocks noGrp="1" noChangeAspect="1"/>
          </p:cNvPicPr>
          <p:nvPr>
            <p:ph type="pic" sz="quarter" idx="18"/>
          </p:nvPr>
        </p:nvPicPr>
        <p:blipFill>
          <a:blip r:embed="rId2"/>
          <a:srcRect l="23735" r="23735"/>
          <a:stretch/>
        </p:blipFill>
        <p:spPr>
          <a:prstGeom prst="rect">
            <a:avLst/>
          </a:prstGeom>
          <a:solidFill>
            <a:srgbClr val="FFFFFF"/>
          </a:solidFill>
        </p:spPr>
      </p:pic>
    </p:spTree>
    <p:extLst>
      <p:ext uri="{BB962C8B-B14F-4D97-AF65-F5344CB8AC3E}">
        <p14:creationId xmlns:p14="http://schemas.microsoft.com/office/powerpoint/2010/main" val="189513066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34D1-1009-504E-83FC-3A71478D0E7F}"/>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0DB1E7C-CE51-F94F-CE31-0C7EA1AABA5E}"/>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41BCC5FF-3238-42B7-D7AC-8C7EF7DDED2E}"/>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ADC649F5-BADF-7F24-0398-47FF589FD23A}"/>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30459D52-EB54-2856-F3B0-F7906C55E1FC}"/>
              </a:ext>
            </a:extLst>
          </p:cNvPr>
          <p:cNvSpPr>
            <a:spLocks noGrp="1"/>
          </p:cNvSpPr>
          <p:nvPr>
            <p:ph type="sldNum" sz="quarter" idx="4"/>
          </p:nvPr>
        </p:nvSpPr>
        <p:spPr/>
        <p:txBody>
          <a:bodyPr/>
          <a:lstStyle/>
          <a:p>
            <a:fld id="{6FCB6B90-8271-4E8F-82C1-E646FBB48A2E}" type="slidenum">
              <a:rPr lang="fi-FI" smtClean="0"/>
              <a:pPr/>
              <a:t>15</a:t>
            </a:fld>
            <a:endParaRPr lang="fi-FI"/>
          </a:p>
        </p:txBody>
      </p:sp>
      <p:graphicFrame>
        <p:nvGraphicFramePr>
          <p:cNvPr id="11" name="Kaavio 10">
            <a:extLst>
              <a:ext uri="{FF2B5EF4-FFF2-40B4-BE49-F238E27FC236}">
                <a16:creationId xmlns:a16="http://schemas.microsoft.com/office/drawing/2014/main" id="{0ABE089B-8052-6143-3867-CD3682BAA7AC}"/>
              </a:ext>
            </a:extLst>
          </p:cNvPr>
          <p:cNvGraphicFramePr>
            <a:graphicFrameLocks/>
          </p:cNvGraphicFramePr>
          <p:nvPr>
            <p:extLst>
              <p:ext uri="{D42A27DB-BD31-4B8C-83A1-F6EECF244321}">
                <p14:modId xmlns:p14="http://schemas.microsoft.com/office/powerpoint/2010/main" val="963568193"/>
              </p:ext>
            </p:extLst>
          </p:nvPr>
        </p:nvGraphicFramePr>
        <p:xfrm>
          <a:off x="966240" y="1130629"/>
          <a:ext cx="4289972" cy="2861702"/>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iruutu 11">
            <a:extLst>
              <a:ext uri="{FF2B5EF4-FFF2-40B4-BE49-F238E27FC236}">
                <a16:creationId xmlns:a16="http://schemas.microsoft.com/office/drawing/2014/main" id="{E4ED93E6-BE47-A4DD-F94D-C735F94FB3AD}"/>
              </a:ext>
            </a:extLst>
          </p:cNvPr>
          <p:cNvSpPr txBox="1"/>
          <p:nvPr/>
        </p:nvSpPr>
        <p:spPr>
          <a:xfrm>
            <a:off x="5688184" y="1130629"/>
            <a:ext cx="2915084" cy="2246769"/>
          </a:xfrm>
          <a:prstGeom prst="rect">
            <a:avLst/>
          </a:prstGeom>
          <a:noFill/>
          <a:ln w="12700">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Esimerkit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0" dirty="0">
                <a:solidFill>
                  <a:prstClr val="black"/>
                </a:solidFill>
                <a:ea typeface="Verdana" panose="020B0604030504040204" pitchFamily="34" charset="0"/>
                <a:cs typeface="Arial" pitchFamily="34" charset="0"/>
              </a:rPr>
              <a:t>M</a:t>
            </a:r>
            <a:r>
              <a:rPr kumimoji="0" lang="fi-FI" sz="1200" b="0" i="0" u="none" strike="noStrike" kern="0" cap="none" spc="0" normalizeH="0" baseline="0" noProof="0" dirty="0" err="1">
                <a:ln>
                  <a:noFill/>
                </a:ln>
                <a:solidFill>
                  <a:prstClr val="black"/>
                </a:solidFill>
                <a:effectLst/>
                <a:uLnTx/>
                <a:uFillTx/>
                <a:ea typeface="Verdana" panose="020B0604030504040204" pitchFamily="34" charset="0"/>
                <a:cs typeface="Arial" pitchFamily="34" charset="0"/>
              </a:rPr>
              <a:t>ahdollisuudet</a:t>
            </a:r>
            <a:r>
              <a:rPr kumimoji="0" lang="fi-FI" sz="1200" b="0"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 vähähiilisten ratkaisujen kysyntä kasvaa.</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0" dirty="0">
                <a:solidFill>
                  <a:prstClr val="black"/>
                </a:solidFill>
                <a:ea typeface="Verdana" panose="020B0604030504040204" pitchFamily="34" charset="0"/>
                <a:cs typeface="Arial" pitchFamily="34" charset="0"/>
              </a:rPr>
              <a:t>R</a:t>
            </a:r>
            <a:r>
              <a:rPr kumimoji="0" lang="fi-FI" sz="1200" b="0"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iskit: ilmastonmuutos häiritsee toimitusketjua tai raaka-aineiden saatavuutta.</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Oma vaikutukset: yrityksen tuotannosta syntyvät kasvihuonepäästöt (esim. tuotanto ja logistiikka)</a:t>
            </a:r>
          </a:p>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dirty="0">
              <a:ln>
                <a:noFill/>
              </a:ln>
              <a:solidFill>
                <a:prstClr val="black"/>
              </a:solidFill>
              <a:effectLst/>
              <a:uLnTx/>
              <a:uFillTx/>
              <a:latin typeface="Calibri"/>
              <a:cs typeface="Arial" pitchFamily="34" charset="0"/>
            </a:endParaRPr>
          </a:p>
        </p:txBody>
      </p:sp>
    </p:spTree>
    <p:extLst>
      <p:ext uri="{BB962C8B-B14F-4D97-AF65-F5344CB8AC3E}">
        <p14:creationId xmlns:p14="http://schemas.microsoft.com/office/powerpoint/2010/main" val="3025883760"/>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CEC1E-CDB7-F272-0882-E1AA8452765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A8285E5-9199-002B-FADB-5AD90A28BDF6}"/>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D41726AE-8A1A-7A90-F47D-38FECCB9EF29}"/>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64B56B24-6071-A711-B735-8141053D1850}"/>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E8F108EA-13BC-6991-6619-1B2B341207C9}"/>
              </a:ext>
            </a:extLst>
          </p:cNvPr>
          <p:cNvSpPr>
            <a:spLocks noGrp="1"/>
          </p:cNvSpPr>
          <p:nvPr>
            <p:ph type="sldNum" sz="quarter" idx="4"/>
          </p:nvPr>
        </p:nvSpPr>
        <p:spPr/>
        <p:txBody>
          <a:bodyPr/>
          <a:lstStyle/>
          <a:p>
            <a:fld id="{6FCB6B90-8271-4E8F-82C1-E646FBB48A2E}" type="slidenum">
              <a:rPr lang="fi-FI" smtClean="0"/>
              <a:pPr/>
              <a:t>16</a:t>
            </a:fld>
            <a:endParaRPr lang="fi-FI"/>
          </a:p>
        </p:txBody>
      </p:sp>
      <p:graphicFrame>
        <p:nvGraphicFramePr>
          <p:cNvPr id="14" name="Kaavio 13">
            <a:extLst>
              <a:ext uri="{FF2B5EF4-FFF2-40B4-BE49-F238E27FC236}">
                <a16:creationId xmlns:a16="http://schemas.microsoft.com/office/drawing/2014/main" id="{59B90A8D-B1E0-3A4D-680C-A0D8580B37C7}"/>
              </a:ext>
            </a:extLst>
          </p:cNvPr>
          <p:cNvGraphicFramePr>
            <a:graphicFrameLocks/>
          </p:cNvGraphicFramePr>
          <p:nvPr>
            <p:extLst>
              <p:ext uri="{D42A27DB-BD31-4B8C-83A1-F6EECF244321}">
                <p14:modId xmlns:p14="http://schemas.microsoft.com/office/powerpoint/2010/main" val="1564450771"/>
              </p:ext>
            </p:extLst>
          </p:nvPr>
        </p:nvGraphicFramePr>
        <p:xfrm>
          <a:off x="968375" y="1132114"/>
          <a:ext cx="4540250" cy="2879271"/>
        </p:xfrm>
        <a:graphic>
          <a:graphicData uri="http://schemas.openxmlformats.org/drawingml/2006/chart">
            <c:chart xmlns:c="http://schemas.openxmlformats.org/drawingml/2006/chart" xmlns:r="http://schemas.openxmlformats.org/officeDocument/2006/relationships" r:id="rId2"/>
          </a:graphicData>
        </a:graphic>
      </p:graphicFrame>
      <p:sp>
        <p:nvSpPr>
          <p:cNvPr id="17" name="Tekstiruutu 16">
            <a:extLst>
              <a:ext uri="{FF2B5EF4-FFF2-40B4-BE49-F238E27FC236}">
                <a16:creationId xmlns:a16="http://schemas.microsoft.com/office/drawing/2014/main" id="{B15FD15F-AAC5-EB92-5DF4-57B05827DA51}"/>
              </a:ext>
            </a:extLst>
          </p:cNvPr>
          <p:cNvSpPr txBox="1"/>
          <p:nvPr/>
        </p:nvSpPr>
        <p:spPr>
          <a:xfrm>
            <a:off x="5688184" y="1130629"/>
            <a:ext cx="2915084" cy="1692771"/>
          </a:xfrm>
          <a:prstGeom prst="rect">
            <a:avLst/>
          </a:prstGeom>
          <a:noFill/>
          <a:ln w="12700">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Mahdollisuudet: puhdistus- ja suodatusteknologiat.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Riskit: ympäristölainsäädännön kiristyminen ja mainehaitat. </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Oma vaikutukset: päästöt ilmaan, veteen ja maaperään.</a:t>
            </a:r>
          </a:p>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dirty="0">
              <a:ln>
                <a:noFill/>
              </a:ln>
              <a:solidFill>
                <a:prstClr val="black"/>
              </a:solidFill>
              <a:effectLst/>
              <a:uLnTx/>
              <a:uFillTx/>
              <a:latin typeface="Calibri"/>
              <a:cs typeface="Arial" pitchFamily="34" charset="0"/>
            </a:endParaRPr>
          </a:p>
        </p:txBody>
      </p:sp>
    </p:spTree>
    <p:extLst>
      <p:ext uri="{BB962C8B-B14F-4D97-AF65-F5344CB8AC3E}">
        <p14:creationId xmlns:p14="http://schemas.microsoft.com/office/powerpoint/2010/main" val="137372057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72A35-F84E-CC3E-BC58-DEDD0853CD9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F633444-2FDD-4136-02C5-ED5CE66C33FA}"/>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08336FD1-F51D-E565-61F5-C47AA15D55EE}"/>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F53C4CDC-71B4-6350-DD45-ECE47E3E12B1}"/>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B42BFA61-4911-D693-CA63-13203F8F81B0}"/>
              </a:ext>
            </a:extLst>
          </p:cNvPr>
          <p:cNvSpPr>
            <a:spLocks noGrp="1"/>
          </p:cNvSpPr>
          <p:nvPr>
            <p:ph type="sldNum" sz="quarter" idx="4"/>
          </p:nvPr>
        </p:nvSpPr>
        <p:spPr/>
        <p:txBody>
          <a:bodyPr/>
          <a:lstStyle/>
          <a:p>
            <a:fld id="{6FCB6B90-8271-4E8F-82C1-E646FBB48A2E}" type="slidenum">
              <a:rPr lang="fi-FI" smtClean="0"/>
              <a:pPr/>
              <a:t>17</a:t>
            </a:fld>
            <a:endParaRPr lang="fi-FI"/>
          </a:p>
        </p:txBody>
      </p:sp>
      <p:graphicFrame>
        <p:nvGraphicFramePr>
          <p:cNvPr id="3" name="Kaavio 2">
            <a:extLst>
              <a:ext uri="{FF2B5EF4-FFF2-40B4-BE49-F238E27FC236}">
                <a16:creationId xmlns:a16="http://schemas.microsoft.com/office/drawing/2014/main" id="{64776C97-6B3D-5A73-1EB9-3C1906631DF5}"/>
              </a:ext>
            </a:extLst>
          </p:cNvPr>
          <p:cNvGraphicFramePr>
            <a:graphicFrameLocks/>
          </p:cNvGraphicFramePr>
          <p:nvPr>
            <p:extLst>
              <p:ext uri="{D42A27DB-BD31-4B8C-83A1-F6EECF244321}">
                <p14:modId xmlns:p14="http://schemas.microsoft.com/office/powerpoint/2010/main" val="189346924"/>
              </p:ext>
            </p:extLst>
          </p:nvPr>
        </p:nvGraphicFramePr>
        <p:xfrm>
          <a:off x="968520" y="1130629"/>
          <a:ext cx="4511386" cy="2829791"/>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iruutu 10">
            <a:extLst>
              <a:ext uri="{FF2B5EF4-FFF2-40B4-BE49-F238E27FC236}">
                <a16:creationId xmlns:a16="http://schemas.microsoft.com/office/drawing/2014/main" id="{7B4FA1E3-C232-C4CC-4759-5382168C5876}"/>
              </a:ext>
            </a:extLst>
          </p:cNvPr>
          <p:cNvSpPr txBox="1"/>
          <p:nvPr/>
        </p:nvSpPr>
        <p:spPr>
          <a:xfrm>
            <a:off x="5688184" y="1130629"/>
            <a:ext cx="2915084" cy="1692771"/>
          </a:xfrm>
          <a:prstGeom prst="rect">
            <a:avLst/>
          </a:prstGeom>
          <a:noFill/>
          <a:ln w="12700">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Mahdollisuudet: veden tehokas käyttö ja suolan poisto.</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Riskit: vesipula tuotantoketjussa tai asiakkailla. </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Oma vaikutukset: vedenkulutus ja vesikriittiset alueet.</a:t>
            </a:r>
          </a:p>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dirty="0">
              <a:ln>
                <a:noFill/>
              </a:ln>
              <a:solidFill>
                <a:prstClr val="black"/>
              </a:solidFill>
              <a:effectLst/>
              <a:uLnTx/>
              <a:uFillTx/>
              <a:latin typeface="Calibri"/>
              <a:cs typeface="Arial" pitchFamily="34" charset="0"/>
            </a:endParaRPr>
          </a:p>
        </p:txBody>
      </p:sp>
    </p:spTree>
    <p:extLst>
      <p:ext uri="{BB962C8B-B14F-4D97-AF65-F5344CB8AC3E}">
        <p14:creationId xmlns:p14="http://schemas.microsoft.com/office/powerpoint/2010/main" val="117168038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3164-1F92-2C35-5497-A765D9FC661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A632E46-2C09-6CDF-FEA4-3AC844BB2A71}"/>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96046EC8-C7E0-0A08-A8DF-0141A36178B6}"/>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547E7FAF-BEDB-1ACF-4920-1DF2BAF3F567}"/>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40120981-81F7-7AB8-BBB8-EE4A4A174B13}"/>
              </a:ext>
            </a:extLst>
          </p:cNvPr>
          <p:cNvSpPr>
            <a:spLocks noGrp="1"/>
          </p:cNvSpPr>
          <p:nvPr>
            <p:ph type="sldNum" sz="quarter" idx="4"/>
          </p:nvPr>
        </p:nvSpPr>
        <p:spPr/>
        <p:txBody>
          <a:bodyPr/>
          <a:lstStyle/>
          <a:p>
            <a:fld id="{6FCB6B90-8271-4E8F-82C1-E646FBB48A2E}" type="slidenum">
              <a:rPr lang="fi-FI" smtClean="0"/>
              <a:pPr/>
              <a:t>18</a:t>
            </a:fld>
            <a:endParaRPr lang="fi-FI"/>
          </a:p>
        </p:txBody>
      </p:sp>
      <p:graphicFrame>
        <p:nvGraphicFramePr>
          <p:cNvPr id="3" name="Kaavio 2">
            <a:extLst>
              <a:ext uri="{FF2B5EF4-FFF2-40B4-BE49-F238E27FC236}">
                <a16:creationId xmlns:a16="http://schemas.microsoft.com/office/drawing/2014/main" id="{E784F045-21CE-4B36-03F6-4482EB065354}"/>
              </a:ext>
            </a:extLst>
          </p:cNvPr>
          <p:cNvGraphicFramePr>
            <a:graphicFrameLocks/>
          </p:cNvGraphicFramePr>
          <p:nvPr>
            <p:extLst>
              <p:ext uri="{D42A27DB-BD31-4B8C-83A1-F6EECF244321}">
                <p14:modId xmlns:p14="http://schemas.microsoft.com/office/powerpoint/2010/main" val="1886424548"/>
              </p:ext>
            </p:extLst>
          </p:nvPr>
        </p:nvGraphicFramePr>
        <p:xfrm>
          <a:off x="968519" y="1130629"/>
          <a:ext cx="4511387" cy="2824019"/>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iruutu 10">
            <a:extLst>
              <a:ext uri="{FF2B5EF4-FFF2-40B4-BE49-F238E27FC236}">
                <a16:creationId xmlns:a16="http://schemas.microsoft.com/office/drawing/2014/main" id="{1C6D9BEF-91FB-90E7-4504-A1062C8B67EC}"/>
              </a:ext>
            </a:extLst>
          </p:cNvPr>
          <p:cNvSpPr txBox="1"/>
          <p:nvPr/>
        </p:nvSpPr>
        <p:spPr>
          <a:xfrm>
            <a:off x="5688184" y="1130629"/>
            <a:ext cx="2915084" cy="1692771"/>
          </a:xfrm>
          <a:prstGeom prst="rect">
            <a:avLst/>
          </a:prstGeom>
          <a:noFill/>
          <a:ln w="12700">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Mahdollisuudet: luontoratkaisut ja resurssitehokkuus.</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Riskit: riippuvuus ekosysteemipalveluista.</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Oma vaikutukset: maaperän muokkaus ja metsän hakkuu.</a:t>
            </a:r>
          </a:p>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dirty="0">
              <a:ln>
                <a:noFill/>
              </a:ln>
              <a:solidFill>
                <a:prstClr val="black"/>
              </a:solidFill>
              <a:effectLst/>
              <a:uLnTx/>
              <a:uFillTx/>
              <a:latin typeface="Calibri"/>
              <a:cs typeface="Arial" pitchFamily="34" charset="0"/>
            </a:endParaRPr>
          </a:p>
        </p:txBody>
      </p:sp>
    </p:spTree>
    <p:extLst>
      <p:ext uri="{BB962C8B-B14F-4D97-AF65-F5344CB8AC3E}">
        <p14:creationId xmlns:p14="http://schemas.microsoft.com/office/powerpoint/2010/main" val="544502755"/>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45D5A-33E7-FF8B-78F9-83F1FF95174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6EBE9C2-313B-B145-954B-F670A3063E7B}"/>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11E1C330-6A9C-3FF9-CB91-0DC9585BD220}"/>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A7ACAC32-9D34-33B0-91C8-4E0B8E2049DF}"/>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3BEE4AC5-0845-2D5C-27B2-DC047B93FB6F}"/>
              </a:ext>
            </a:extLst>
          </p:cNvPr>
          <p:cNvSpPr>
            <a:spLocks noGrp="1"/>
          </p:cNvSpPr>
          <p:nvPr>
            <p:ph type="sldNum" sz="quarter" idx="4"/>
          </p:nvPr>
        </p:nvSpPr>
        <p:spPr/>
        <p:txBody>
          <a:bodyPr/>
          <a:lstStyle/>
          <a:p>
            <a:fld id="{6FCB6B90-8271-4E8F-82C1-E646FBB48A2E}" type="slidenum">
              <a:rPr lang="fi-FI" smtClean="0"/>
              <a:pPr/>
              <a:t>19</a:t>
            </a:fld>
            <a:endParaRPr lang="fi-FI"/>
          </a:p>
        </p:txBody>
      </p:sp>
      <p:graphicFrame>
        <p:nvGraphicFramePr>
          <p:cNvPr id="10" name="Kaavio 9">
            <a:extLst>
              <a:ext uri="{FF2B5EF4-FFF2-40B4-BE49-F238E27FC236}">
                <a16:creationId xmlns:a16="http://schemas.microsoft.com/office/drawing/2014/main" id="{6944CDB8-0E57-1238-2771-64FBF57DDAD3}"/>
              </a:ext>
            </a:extLst>
          </p:cNvPr>
          <p:cNvGraphicFramePr>
            <a:graphicFrameLocks/>
          </p:cNvGraphicFramePr>
          <p:nvPr>
            <p:extLst>
              <p:ext uri="{D42A27DB-BD31-4B8C-83A1-F6EECF244321}">
                <p14:modId xmlns:p14="http://schemas.microsoft.com/office/powerpoint/2010/main" val="1995035122"/>
              </p:ext>
            </p:extLst>
          </p:nvPr>
        </p:nvGraphicFramePr>
        <p:xfrm>
          <a:off x="965447" y="1134269"/>
          <a:ext cx="4448722" cy="2908588"/>
        </p:xfrm>
        <a:graphic>
          <a:graphicData uri="http://schemas.openxmlformats.org/drawingml/2006/chart">
            <c:chart xmlns:c="http://schemas.openxmlformats.org/drawingml/2006/chart" xmlns:r="http://schemas.openxmlformats.org/officeDocument/2006/relationships" r:id="rId2"/>
          </a:graphicData>
        </a:graphic>
      </p:graphicFrame>
      <p:sp>
        <p:nvSpPr>
          <p:cNvPr id="9" name="Tekstiruutu 8">
            <a:extLst>
              <a:ext uri="{FF2B5EF4-FFF2-40B4-BE49-F238E27FC236}">
                <a16:creationId xmlns:a16="http://schemas.microsoft.com/office/drawing/2014/main" id="{67778A40-A0A8-39D2-355C-1B16463FFBC9}"/>
              </a:ext>
            </a:extLst>
          </p:cNvPr>
          <p:cNvSpPr txBox="1"/>
          <p:nvPr/>
        </p:nvSpPr>
        <p:spPr>
          <a:xfrm>
            <a:off x="5688184" y="1130629"/>
            <a:ext cx="2915084" cy="1600438"/>
          </a:xfrm>
          <a:prstGeom prst="rect">
            <a:avLst/>
          </a:prstGeom>
          <a:noFill/>
          <a:ln w="12700">
            <a:solidFill>
              <a:sysClr val="windowText" lastClr="0000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prstClr val="black"/>
                </a:solidFill>
                <a:effectLst/>
                <a:uLnTx/>
                <a:uFillTx/>
                <a:ea typeface="Verdana" panose="020B0604030504040204" pitchFamily="34" charset="0"/>
                <a:cs typeface="Arial" pitchFamily="34" charset="0"/>
              </a:rPr>
              <a:t>Esimerkit</a:t>
            </a:r>
          </a:p>
          <a:p>
            <a:pPr marL="171450" lvl="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Mahdollisuudet: kierrätys, uusiomateriaalit ja palveluliiketoiminta.</a:t>
            </a:r>
          </a:p>
          <a:p>
            <a:pPr marL="171450" lvl="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Riskit: kasvavat jäte- ja                      resurssikustannukset.</a:t>
            </a:r>
          </a:p>
          <a:p>
            <a:pPr marL="171450" lvl="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Oma vaikutukset: materiaalin käyttö ja jätteen syntyminen.</a:t>
            </a:r>
            <a:endParaRPr kumimoji="0" lang="fi-FI" sz="1800" b="0" i="0" u="none" strike="noStrike" kern="0" cap="none" spc="0" normalizeH="0" baseline="0" noProof="0" dirty="0">
              <a:ln>
                <a:noFill/>
              </a:ln>
              <a:solidFill>
                <a:prstClr val="black"/>
              </a:solidFill>
              <a:effectLst/>
              <a:uLnTx/>
              <a:uFillTx/>
              <a:latin typeface="Calibri"/>
              <a:cs typeface="Arial" pitchFamily="34" charset="0"/>
            </a:endParaRPr>
          </a:p>
        </p:txBody>
      </p:sp>
    </p:spTree>
    <p:extLst>
      <p:ext uri="{BB962C8B-B14F-4D97-AF65-F5344CB8AC3E}">
        <p14:creationId xmlns:p14="http://schemas.microsoft.com/office/powerpoint/2010/main" val="55910203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820A-5A88-AE90-53EB-6A6B2D342781}"/>
            </a:ext>
          </a:extLst>
        </p:cNvPr>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87E2DDC5-A795-1090-F3C7-B69E1A3D243D}"/>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4" name="Alatunnisteen paikkamerkki 3">
            <a:extLst>
              <a:ext uri="{FF2B5EF4-FFF2-40B4-BE49-F238E27FC236}">
                <a16:creationId xmlns:a16="http://schemas.microsoft.com/office/drawing/2014/main" id="{BA29A0EE-1583-F6D2-12B1-A31179A7A227}"/>
              </a:ext>
            </a:extLst>
          </p:cNvPr>
          <p:cNvSpPr>
            <a:spLocks noGrp="1"/>
          </p:cNvSpPr>
          <p:nvPr>
            <p:ph type="ftr" sz="quarter" idx="3"/>
          </p:nvPr>
        </p:nvSpPr>
        <p:spPr/>
        <p:txBody>
          <a:bodyPr/>
          <a:lstStyle/>
          <a:p>
            <a:r>
              <a:rPr lang="fi-FI"/>
              <a:t>Teknologiateollisuus</a:t>
            </a:r>
          </a:p>
        </p:txBody>
      </p:sp>
      <p:sp>
        <p:nvSpPr>
          <p:cNvPr id="5" name="Sisällön paikkamerkki 4">
            <a:extLst>
              <a:ext uri="{FF2B5EF4-FFF2-40B4-BE49-F238E27FC236}">
                <a16:creationId xmlns:a16="http://schemas.microsoft.com/office/drawing/2014/main" id="{CE5EF92C-E5D8-BF77-9CAD-DBC7B0C054BC}"/>
              </a:ext>
            </a:extLst>
          </p:cNvPr>
          <p:cNvSpPr>
            <a:spLocks noGrp="1"/>
          </p:cNvSpPr>
          <p:nvPr>
            <p:ph idx="21"/>
          </p:nvPr>
        </p:nvSpPr>
        <p:spPr>
          <a:xfrm>
            <a:off x="378694" y="1255091"/>
            <a:ext cx="4315706" cy="3496371"/>
          </a:xfrm>
        </p:spPr>
        <p:txBody>
          <a:bodyPr>
            <a:normAutofit fontScale="77500" lnSpcReduction="20000"/>
          </a:bodyPr>
          <a:lstStyle/>
          <a:p>
            <a:r>
              <a:rPr lang="fi-FI" dirty="0"/>
              <a:t>Omaan työvoimaan liittyi eniten liiketoimintamahdollisuuksia (47 %), </a:t>
            </a:r>
            <a:br>
              <a:rPr lang="fi-FI" dirty="0"/>
            </a:br>
            <a:r>
              <a:rPr lang="fi-FI" dirty="0"/>
              <a:t>vaikutuksia (59 %) ja riskejä (27 %): Työntekijöiden oikeudet, tasa-arvo ja työolot.</a:t>
            </a:r>
          </a:p>
          <a:p>
            <a:r>
              <a:rPr lang="fi-FI" dirty="0"/>
              <a:t>Kuluttajiin ja loppukäyttäjiin liittyviin teemoihin liittyi liiketoimintamahdollisuuksia (39 %), </a:t>
            </a:r>
            <a:br>
              <a:rPr lang="fi-FI" dirty="0"/>
            </a:br>
            <a:r>
              <a:rPr lang="fi-FI" dirty="0"/>
              <a:t>vaikutuksia (24 %) ja riskejä (22 %): Tuotteiden turvallisuus, tiedon saatavuus ja yksityisyys.</a:t>
            </a:r>
          </a:p>
          <a:p>
            <a:r>
              <a:rPr lang="fi-FI" dirty="0"/>
              <a:t>Arvoketjun työntekijöihin liittyi liiketoimintamahdollisuuksia (27 %), vaikutuksia </a:t>
            </a:r>
            <a:br>
              <a:rPr lang="fi-FI" dirty="0"/>
            </a:br>
            <a:r>
              <a:rPr lang="fi-FI" dirty="0"/>
              <a:t>(35 %) ja riskejä (25 %): Kumppaneiden ja alihankkijoiden työolot ja oikeudet.</a:t>
            </a:r>
          </a:p>
        </p:txBody>
      </p:sp>
      <p:sp>
        <p:nvSpPr>
          <p:cNvPr id="6" name="Tekstin paikkamerkki 5">
            <a:extLst>
              <a:ext uri="{FF2B5EF4-FFF2-40B4-BE49-F238E27FC236}">
                <a16:creationId xmlns:a16="http://schemas.microsoft.com/office/drawing/2014/main" id="{77D4E504-BFA0-9B02-B4D6-C3248161EE9A}"/>
              </a:ext>
            </a:extLst>
          </p:cNvPr>
          <p:cNvSpPr>
            <a:spLocks noGrp="1"/>
          </p:cNvSpPr>
          <p:nvPr>
            <p:ph type="body" sz="quarter" idx="22"/>
          </p:nvPr>
        </p:nvSpPr>
        <p:spPr/>
        <p:txBody>
          <a:bodyPr>
            <a:normAutofit fontScale="85000" lnSpcReduction="10000"/>
          </a:bodyPr>
          <a:lstStyle/>
          <a:p>
            <a:r>
              <a:rPr lang="fi-FI" dirty="0"/>
              <a:t>Sosiaaliset vaikutukset, riskit ja mahdollisuudet (ESRS S1-4)</a:t>
            </a:r>
          </a:p>
        </p:txBody>
      </p:sp>
      <p:pic>
        <p:nvPicPr>
          <p:cNvPr id="2" name="Kuvan paikkamerkki 1" descr="Nuoret_Otaniemi_pieni_6">
            <a:extLst>
              <a:ext uri="{FF2B5EF4-FFF2-40B4-BE49-F238E27FC236}">
                <a16:creationId xmlns:a16="http://schemas.microsoft.com/office/drawing/2014/main" id="{71360C47-FDF0-4F05-8B37-A54857915513}"/>
              </a:ext>
            </a:extLst>
          </p:cNvPr>
          <p:cNvPicPr>
            <a:picLocks noGrp="1" noChangeAspect="1"/>
          </p:cNvPicPr>
          <p:nvPr>
            <p:ph type="pic" sz="quarter" idx="18"/>
          </p:nvPr>
        </p:nvPicPr>
        <p:blipFill>
          <a:blip r:embed="rId2"/>
          <a:srcRect l="23735" r="23735"/>
          <a:stretch/>
        </p:blipFill>
        <p:spPr>
          <a:prstGeom prst="rect">
            <a:avLst/>
          </a:prstGeom>
          <a:solidFill>
            <a:srgbClr val="FFFFFF"/>
          </a:solidFill>
        </p:spPr>
      </p:pic>
    </p:spTree>
    <p:extLst>
      <p:ext uri="{BB962C8B-B14F-4D97-AF65-F5344CB8AC3E}">
        <p14:creationId xmlns:p14="http://schemas.microsoft.com/office/powerpoint/2010/main" val="3405909104"/>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5F62B-428E-3389-998B-94CB79265198}"/>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F3A29B6-3161-A9F7-48C7-C3EB693BCF6F}"/>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80B086F0-E088-51EC-BDCF-10DDC28A7882}"/>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244F8314-EBA2-5FA9-A20F-A4403F02271D}"/>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771E7519-D1B1-90B6-CBBC-483D59D4260C}"/>
              </a:ext>
            </a:extLst>
          </p:cNvPr>
          <p:cNvSpPr>
            <a:spLocks noGrp="1"/>
          </p:cNvSpPr>
          <p:nvPr>
            <p:ph type="sldNum" sz="quarter" idx="4"/>
          </p:nvPr>
        </p:nvSpPr>
        <p:spPr/>
        <p:txBody>
          <a:bodyPr/>
          <a:lstStyle/>
          <a:p>
            <a:fld id="{6FCB6B90-8271-4E8F-82C1-E646FBB48A2E}" type="slidenum">
              <a:rPr lang="fi-FI" smtClean="0"/>
              <a:pPr/>
              <a:t>21</a:t>
            </a:fld>
            <a:endParaRPr lang="fi-FI"/>
          </a:p>
        </p:txBody>
      </p:sp>
      <p:graphicFrame>
        <p:nvGraphicFramePr>
          <p:cNvPr id="12" name="Kaavio 11">
            <a:extLst>
              <a:ext uri="{FF2B5EF4-FFF2-40B4-BE49-F238E27FC236}">
                <a16:creationId xmlns:a16="http://schemas.microsoft.com/office/drawing/2014/main" id="{0F4A7AA5-794E-4B4F-2984-005EDF7F7C41}"/>
              </a:ext>
            </a:extLst>
          </p:cNvPr>
          <p:cNvGraphicFramePr>
            <a:graphicFrameLocks/>
          </p:cNvGraphicFramePr>
          <p:nvPr>
            <p:extLst>
              <p:ext uri="{D42A27DB-BD31-4B8C-83A1-F6EECF244321}">
                <p14:modId xmlns:p14="http://schemas.microsoft.com/office/powerpoint/2010/main" val="2551976975"/>
              </p:ext>
            </p:extLst>
          </p:nvPr>
        </p:nvGraphicFramePr>
        <p:xfrm>
          <a:off x="970756" y="1135856"/>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kstiruutu 13">
            <a:extLst>
              <a:ext uri="{FF2B5EF4-FFF2-40B4-BE49-F238E27FC236}">
                <a16:creationId xmlns:a16="http://schemas.microsoft.com/office/drawing/2014/main" id="{B0B107E9-D4D4-D403-FEC9-3D9D6D0E0A36}"/>
              </a:ext>
            </a:extLst>
          </p:cNvPr>
          <p:cNvSpPr txBox="1"/>
          <p:nvPr/>
        </p:nvSpPr>
        <p:spPr>
          <a:xfrm>
            <a:off x="5712773" y="1117600"/>
            <a:ext cx="2865093" cy="1785104"/>
          </a:xfrm>
          <a:prstGeom prst="rect">
            <a:avLst/>
          </a:prstGeom>
          <a:noFill/>
          <a:ln w="12700">
            <a:solidFill>
              <a:sysClr val="windowText" lastClr="000000"/>
            </a:solidFill>
          </a:ln>
        </p:spPr>
        <p:txBody>
          <a:bodyPr wrap="square" rtlCol="0">
            <a:spAutoFit/>
          </a:bodyPr>
          <a:lstStyle/>
          <a:p>
            <a:pPr defTabSz="914400">
              <a:defRPr/>
            </a:pPr>
            <a:r>
              <a:rPr lang="fi-FI" sz="1400" b="1" kern="0" dirty="0">
                <a:solidFill>
                  <a:prstClr val="black"/>
                </a:solidFill>
                <a:latin typeface="Calibri"/>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Mahdollisuudet: sitoutunut henkilöstö ja kilpailukyky rekrytoinneissa.</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Riskit: poissaolot, henkilöstön vaihtuvuus ja mainehaitat.</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Oma vaikutukset: työhyvinvointi, yhdenvertaisuus ja palkkaus.</a:t>
            </a:r>
          </a:p>
        </p:txBody>
      </p:sp>
    </p:spTree>
    <p:extLst>
      <p:ext uri="{BB962C8B-B14F-4D97-AF65-F5344CB8AC3E}">
        <p14:creationId xmlns:p14="http://schemas.microsoft.com/office/powerpoint/2010/main" val="4157403942"/>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34659-073F-2616-6C6B-C738ED380CB7}"/>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86A8858-C934-DE42-4D67-0C4C5CD01A69}"/>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9B836190-0EDE-4E4F-3152-E5972B2473D1}"/>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AE195B96-5812-B5B9-52E1-71A9EDCBBD77}"/>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EBDE6D73-A63B-A4DC-6BEC-0A2F512EC825}"/>
              </a:ext>
            </a:extLst>
          </p:cNvPr>
          <p:cNvSpPr>
            <a:spLocks noGrp="1"/>
          </p:cNvSpPr>
          <p:nvPr>
            <p:ph type="sldNum" sz="quarter" idx="4"/>
          </p:nvPr>
        </p:nvSpPr>
        <p:spPr/>
        <p:txBody>
          <a:bodyPr/>
          <a:lstStyle/>
          <a:p>
            <a:fld id="{6FCB6B90-8271-4E8F-82C1-E646FBB48A2E}" type="slidenum">
              <a:rPr lang="fi-FI" smtClean="0"/>
              <a:pPr/>
              <a:t>22</a:t>
            </a:fld>
            <a:endParaRPr lang="fi-FI"/>
          </a:p>
        </p:txBody>
      </p:sp>
      <p:graphicFrame>
        <p:nvGraphicFramePr>
          <p:cNvPr id="10" name="Kaavio 9">
            <a:extLst>
              <a:ext uri="{FF2B5EF4-FFF2-40B4-BE49-F238E27FC236}">
                <a16:creationId xmlns:a16="http://schemas.microsoft.com/office/drawing/2014/main" id="{A343ABAF-9CCA-2D9F-0598-F0A82C47BAAF}"/>
              </a:ext>
            </a:extLst>
          </p:cNvPr>
          <p:cNvGraphicFramePr>
            <a:graphicFrameLocks/>
          </p:cNvGraphicFramePr>
          <p:nvPr>
            <p:extLst>
              <p:ext uri="{D42A27DB-BD31-4B8C-83A1-F6EECF244321}">
                <p14:modId xmlns:p14="http://schemas.microsoft.com/office/powerpoint/2010/main" val="3481779428"/>
              </p:ext>
            </p:extLst>
          </p:nvPr>
        </p:nvGraphicFramePr>
        <p:xfrm>
          <a:off x="972230" y="1132114"/>
          <a:ext cx="4535715" cy="2879272"/>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iruutu 10">
            <a:extLst>
              <a:ext uri="{FF2B5EF4-FFF2-40B4-BE49-F238E27FC236}">
                <a16:creationId xmlns:a16="http://schemas.microsoft.com/office/drawing/2014/main" id="{91DEE3AE-9BA5-2DDF-0F68-F6F75952808E}"/>
              </a:ext>
            </a:extLst>
          </p:cNvPr>
          <p:cNvSpPr txBox="1"/>
          <p:nvPr/>
        </p:nvSpPr>
        <p:spPr>
          <a:xfrm>
            <a:off x="5712773" y="1117600"/>
            <a:ext cx="2865093" cy="1600438"/>
          </a:xfrm>
          <a:prstGeom prst="rect">
            <a:avLst/>
          </a:prstGeom>
          <a:noFill/>
          <a:ln w="12700">
            <a:solidFill>
              <a:sysClr val="windowText" lastClr="000000"/>
            </a:solidFill>
          </a:ln>
        </p:spPr>
        <p:txBody>
          <a:bodyPr wrap="square" rtlCol="0">
            <a:spAutoFit/>
          </a:bodyPr>
          <a:lstStyle/>
          <a:p>
            <a:pPr defTabSz="914400">
              <a:defRPr/>
            </a:pPr>
            <a:r>
              <a:rPr lang="fi-FI" sz="1400" b="1" kern="0" dirty="0">
                <a:solidFill>
                  <a:prstClr val="black"/>
                </a:solidFill>
                <a:latin typeface="Calibri"/>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Mahdollisuudet: eettisen toiminnan vahvistaminen.</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Riskit: ihmisoikeusrikkomukset arvoketjussa.</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Oma vaikutukset: toimitusketjun työntekijöiden olosuhteet.</a:t>
            </a:r>
          </a:p>
        </p:txBody>
      </p:sp>
    </p:spTree>
    <p:extLst>
      <p:ext uri="{BB962C8B-B14F-4D97-AF65-F5344CB8AC3E}">
        <p14:creationId xmlns:p14="http://schemas.microsoft.com/office/powerpoint/2010/main" val="62448797"/>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905DE-9C9E-9CE4-0975-47ADE564CE1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A879A8F-9815-9081-CC37-40AF3B6C90C5}"/>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8AC6C850-2FFF-1F7E-44E9-FE855E4EA698}"/>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F8A2A55C-24FB-F076-88B1-C1304D57AB76}"/>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3738F486-06AF-D3A9-E825-5C7697765F81}"/>
              </a:ext>
            </a:extLst>
          </p:cNvPr>
          <p:cNvSpPr>
            <a:spLocks noGrp="1"/>
          </p:cNvSpPr>
          <p:nvPr>
            <p:ph type="sldNum" sz="quarter" idx="4"/>
          </p:nvPr>
        </p:nvSpPr>
        <p:spPr/>
        <p:txBody>
          <a:bodyPr/>
          <a:lstStyle/>
          <a:p>
            <a:fld id="{6FCB6B90-8271-4E8F-82C1-E646FBB48A2E}" type="slidenum">
              <a:rPr lang="fi-FI" smtClean="0"/>
              <a:pPr/>
              <a:t>23</a:t>
            </a:fld>
            <a:endParaRPr lang="fi-FI"/>
          </a:p>
        </p:txBody>
      </p:sp>
      <p:sp>
        <p:nvSpPr>
          <p:cNvPr id="12" name="Tekstiruutu 11">
            <a:extLst>
              <a:ext uri="{FF2B5EF4-FFF2-40B4-BE49-F238E27FC236}">
                <a16:creationId xmlns:a16="http://schemas.microsoft.com/office/drawing/2014/main" id="{5706AB1B-3EBB-C7E2-2B9B-756BC11ACCC1}"/>
              </a:ext>
            </a:extLst>
          </p:cNvPr>
          <p:cNvSpPr txBox="1"/>
          <p:nvPr/>
        </p:nvSpPr>
        <p:spPr>
          <a:xfrm>
            <a:off x="5712773" y="1117600"/>
            <a:ext cx="2865093" cy="1785104"/>
          </a:xfrm>
          <a:prstGeom prst="rect">
            <a:avLst/>
          </a:prstGeom>
          <a:noFill/>
          <a:ln w="12700">
            <a:solidFill>
              <a:sysClr val="windowText" lastClr="000000"/>
            </a:solidFill>
          </a:ln>
        </p:spPr>
        <p:txBody>
          <a:bodyPr wrap="square" rtlCol="0">
            <a:spAutoFit/>
          </a:bodyPr>
          <a:lstStyle/>
          <a:p>
            <a:pPr defTabSz="914400">
              <a:defRPr/>
            </a:pPr>
            <a:r>
              <a:rPr lang="fi-FI" sz="1400" b="1" kern="0" dirty="0">
                <a:solidFill>
                  <a:prstClr val="black"/>
                </a:solidFill>
                <a:latin typeface="Calibri"/>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Mahdollisuudet: Hyvät suhteet yhteisöihin ja paikallistoimijoihin.</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Riskit: konfliktit tai sosiaalinen vastustus.</a:t>
            </a:r>
          </a:p>
          <a:p>
            <a:pPr marL="171450" indent="-171450" defTabSz="914400">
              <a:buFont typeface="Arial" panose="020B0604020202020204" pitchFamily="34" charset="0"/>
              <a:buChar char="•"/>
              <a:defRPr/>
            </a:pPr>
            <a:r>
              <a:rPr lang="fi-FI" sz="1200" kern="0" dirty="0">
                <a:solidFill>
                  <a:prstClr val="black"/>
                </a:solidFill>
                <a:latin typeface="+mj-lt"/>
                <a:ea typeface="Verdana" panose="020B0604030504040204" pitchFamily="34" charset="0"/>
                <a:cs typeface="Arial" pitchFamily="34" charset="0"/>
              </a:rPr>
              <a:t>Oma vaikutukset: paikalliset työllistämis- ja talousvaikutukset.</a:t>
            </a:r>
          </a:p>
        </p:txBody>
      </p:sp>
      <p:graphicFrame>
        <p:nvGraphicFramePr>
          <p:cNvPr id="13" name="Kaavio 12">
            <a:extLst>
              <a:ext uri="{FF2B5EF4-FFF2-40B4-BE49-F238E27FC236}">
                <a16:creationId xmlns:a16="http://schemas.microsoft.com/office/drawing/2014/main" id="{76191E94-BB25-D7F1-AF10-6C2A1122C18A}"/>
              </a:ext>
            </a:extLst>
          </p:cNvPr>
          <p:cNvGraphicFramePr>
            <a:graphicFrameLocks/>
          </p:cNvGraphicFramePr>
          <p:nvPr>
            <p:extLst>
              <p:ext uri="{D42A27DB-BD31-4B8C-83A1-F6EECF244321}">
                <p14:modId xmlns:p14="http://schemas.microsoft.com/office/powerpoint/2010/main" val="3886143792"/>
              </p:ext>
            </p:extLst>
          </p:nvPr>
        </p:nvGraphicFramePr>
        <p:xfrm>
          <a:off x="971412" y="1134269"/>
          <a:ext cx="4524651" cy="2736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707046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C0D69-FF10-93BF-17A2-C8C172A58F21}"/>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5D07B70-90A7-F15D-D77E-69BB81BB2946}"/>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AEE2E728-2D65-38C6-071D-906CB7AF94F5}"/>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6B2252C0-DBE4-CC07-7457-493E653676C3}"/>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65F83CE9-417B-6BF8-9C8E-19B598888014}"/>
              </a:ext>
            </a:extLst>
          </p:cNvPr>
          <p:cNvSpPr>
            <a:spLocks noGrp="1"/>
          </p:cNvSpPr>
          <p:nvPr>
            <p:ph type="sldNum" sz="quarter" idx="4"/>
          </p:nvPr>
        </p:nvSpPr>
        <p:spPr/>
        <p:txBody>
          <a:bodyPr/>
          <a:lstStyle/>
          <a:p>
            <a:fld id="{6FCB6B90-8271-4E8F-82C1-E646FBB48A2E}" type="slidenum">
              <a:rPr lang="fi-FI" smtClean="0"/>
              <a:pPr/>
              <a:t>24</a:t>
            </a:fld>
            <a:endParaRPr lang="fi-FI"/>
          </a:p>
        </p:txBody>
      </p:sp>
      <p:sp>
        <p:nvSpPr>
          <p:cNvPr id="10" name="Tekstiruutu 9">
            <a:extLst>
              <a:ext uri="{FF2B5EF4-FFF2-40B4-BE49-F238E27FC236}">
                <a16:creationId xmlns:a16="http://schemas.microsoft.com/office/drawing/2014/main" id="{C898AED5-11B4-115E-B02B-1595D0E30A24}"/>
              </a:ext>
            </a:extLst>
          </p:cNvPr>
          <p:cNvSpPr txBox="1"/>
          <p:nvPr/>
        </p:nvSpPr>
        <p:spPr>
          <a:xfrm>
            <a:off x="5712773" y="1117600"/>
            <a:ext cx="2865093" cy="1785104"/>
          </a:xfrm>
          <a:prstGeom prst="rect">
            <a:avLst/>
          </a:prstGeom>
          <a:noFill/>
          <a:ln w="12700">
            <a:solidFill>
              <a:sysClr val="windowText" lastClr="000000"/>
            </a:solidFill>
          </a:ln>
        </p:spPr>
        <p:txBody>
          <a:bodyPr wrap="square" rtlCol="0">
            <a:spAutoFit/>
          </a:bodyPr>
          <a:lstStyle/>
          <a:p>
            <a:pPr defTabSz="914400">
              <a:defRPr/>
            </a:pPr>
            <a:r>
              <a:rPr lang="fi-FI" sz="1400" b="1" kern="0" dirty="0">
                <a:solidFill>
                  <a:prstClr val="black"/>
                </a:solidFill>
                <a:latin typeface="Calibri"/>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Mahdollisuudet: asiakasluottamus ja brändin vahvistuminen.</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Riskit: tietovuodot, takaisinkutsut ja oikeudelliset seuraamukset.</a:t>
            </a:r>
          </a:p>
          <a:p>
            <a:pPr marL="171450" indent="-171450" defTabSz="914400">
              <a:buFont typeface="Arial" panose="020B0604020202020204" pitchFamily="34" charset="0"/>
              <a:buChar char="•"/>
              <a:defRPr/>
            </a:pPr>
            <a:r>
              <a:rPr lang="fi-FI" sz="1200" kern="0" dirty="0">
                <a:solidFill>
                  <a:prstClr val="black"/>
                </a:solidFill>
                <a:ea typeface="Verdana" panose="020B0604030504040204" pitchFamily="34" charset="0"/>
                <a:cs typeface="Arial" pitchFamily="34" charset="0"/>
              </a:rPr>
              <a:t>Oma vaikutukset: tietoturva, tuotteiden laatu ja turvallisuus.</a:t>
            </a:r>
          </a:p>
        </p:txBody>
      </p:sp>
      <p:graphicFrame>
        <p:nvGraphicFramePr>
          <p:cNvPr id="11" name="Kaavio 10">
            <a:extLst>
              <a:ext uri="{FF2B5EF4-FFF2-40B4-BE49-F238E27FC236}">
                <a16:creationId xmlns:a16="http://schemas.microsoft.com/office/drawing/2014/main" id="{76A9A272-6BC9-7361-9FC9-E61DD8C31D03}"/>
              </a:ext>
            </a:extLst>
          </p:cNvPr>
          <p:cNvGraphicFramePr>
            <a:graphicFrameLocks/>
          </p:cNvGraphicFramePr>
          <p:nvPr>
            <p:extLst>
              <p:ext uri="{D42A27DB-BD31-4B8C-83A1-F6EECF244321}">
                <p14:modId xmlns:p14="http://schemas.microsoft.com/office/powerpoint/2010/main" val="2735391617"/>
              </p:ext>
            </p:extLst>
          </p:nvPr>
        </p:nvGraphicFramePr>
        <p:xfrm>
          <a:off x="972344" y="1134269"/>
          <a:ext cx="4565650" cy="2740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0066544"/>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60C83-A02C-E443-8E78-105AF0E999C1}"/>
            </a:ext>
          </a:extLst>
        </p:cNvPr>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33516420-C81B-CE89-EF6A-FEBBB88FCE31}"/>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4" name="Alatunnisteen paikkamerkki 3">
            <a:extLst>
              <a:ext uri="{FF2B5EF4-FFF2-40B4-BE49-F238E27FC236}">
                <a16:creationId xmlns:a16="http://schemas.microsoft.com/office/drawing/2014/main" id="{711DD234-EC9A-75AF-DC82-CE04F82B2E73}"/>
              </a:ext>
            </a:extLst>
          </p:cNvPr>
          <p:cNvSpPr>
            <a:spLocks noGrp="1"/>
          </p:cNvSpPr>
          <p:nvPr>
            <p:ph type="ftr" sz="quarter" idx="3"/>
          </p:nvPr>
        </p:nvSpPr>
        <p:spPr/>
        <p:txBody>
          <a:bodyPr/>
          <a:lstStyle/>
          <a:p>
            <a:r>
              <a:rPr lang="fi-FI"/>
              <a:t>Teknologiateollisuus</a:t>
            </a:r>
          </a:p>
        </p:txBody>
      </p:sp>
      <p:sp>
        <p:nvSpPr>
          <p:cNvPr id="5" name="Sisällön paikkamerkki 4">
            <a:extLst>
              <a:ext uri="{FF2B5EF4-FFF2-40B4-BE49-F238E27FC236}">
                <a16:creationId xmlns:a16="http://schemas.microsoft.com/office/drawing/2014/main" id="{FCACD117-A5CC-B7E6-AF07-8726B7CC69FC}"/>
              </a:ext>
            </a:extLst>
          </p:cNvPr>
          <p:cNvSpPr>
            <a:spLocks noGrp="1"/>
          </p:cNvSpPr>
          <p:nvPr>
            <p:ph idx="21"/>
          </p:nvPr>
        </p:nvSpPr>
        <p:spPr>
          <a:xfrm>
            <a:off x="378694" y="1255091"/>
            <a:ext cx="4315706" cy="3496371"/>
          </a:xfrm>
        </p:spPr>
        <p:txBody>
          <a:bodyPr>
            <a:normAutofit/>
          </a:bodyPr>
          <a:lstStyle/>
          <a:p>
            <a:r>
              <a:rPr lang="fi-FI" dirty="0"/>
              <a:t>Hallinnolliseen toimintaan liittyi kyselyvastausten perusteella liiketoimintamahdollisuuksia (50 %), vaikutuksia (52 %) ja riskejä (24 %).</a:t>
            </a:r>
          </a:p>
          <a:p>
            <a:pPr lvl="1"/>
            <a:r>
              <a:rPr lang="fi-FI" dirty="0"/>
              <a:t>Eettisyys, kulttuuri ja hyvä hallinto.</a:t>
            </a:r>
          </a:p>
          <a:p>
            <a:pPr lvl="1"/>
            <a:endParaRPr lang="fi-FI" dirty="0"/>
          </a:p>
        </p:txBody>
      </p:sp>
      <p:sp>
        <p:nvSpPr>
          <p:cNvPr id="6" name="Tekstin paikkamerkki 5">
            <a:extLst>
              <a:ext uri="{FF2B5EF4-FFF2-40B4-BE49-F238E27FC236}">
                <a16:creationId xmlns:a16="http://schemas.microsoft.com/office/drawing/2014/main" id="{484DE2EC-1BC5-7D59-217B-F88CB0F460CE}"/>
              </a:ext>
            </a:extLst>
          </p:cNvPr>
          <p:cNvSpPr>
            <a:spLocks noGrp="1"/>
          </p:cNvSpPr>
          <p:nvPr>
            <p:ph type="body" sz="quarter" idx="22"/>
          </p:nvPr>
        </p:nvSpPr>
        <p:spPr/>
        <p:txBody>
          <a:bodyPr>
            <a:normAutofit/>
          </a:bodyPr>
          <a:lstStyle/>
          <a:p>
            <a:r>
              <a:rPr lang="fi-FI" dirty="0"/>
              <a:t>Liiketoiminnan harjoittaminen (ESRS G1)</a:t>
            </a:r>
          </a:p>
        </p:txBody>
      </p:sp>
      <p:pic>
        <p:nvPicPr>
          <p:cNvPr id="2" name="Kuvan paikkamerkki 1" descr="Eduskuntatalo_02">
            <a:extLst>
              <a:ext uri="{FF2B5EF4-FFF2-40B4-BE49-F238E27FC236}">
                <a16:creationId xmlns:a16="http://schemas.microsoft.com/office/drawing/2014/main" id="{1C68C4C2-BD6F-4670-94F2-425ABA0F7250}"/>
              </a:ext>
            </a:extLst>
          </p:cNvPr>
          <p:cNvPicPr>
            <a:picLocks noGrp="1" noChangeAspect="1"/>
          </p:cNvPicPr>
          <p:nvPr>
            <p:ph type="pic" sz="quarter" idx="18"/>
          </p:nvPr>
        </p:nvPicPr>
        <p:blipFill>
          <a:blip r:embed="rId2"/>
          <a:srcRect l="23714" r="23714"/>
          <a:stretch/>
        </p:blipFill>
        <p:spPr>
          <a:prstGeom prst="rect">
            <a:avLst/>
          </a:prstGeom>
          <a:solidFill>
            <a:srgbClr val="FFFFFF"/>
          </a:solidFill>
        </p:spPr>
      </p:pic>
    </p:spTree>
    <p:extLst>
      <p:ext uri="{BB962C8B-B14F-4D97-AF65-F5344CB8AC3E}">
        <p14:creationId xmlns:p14="http://schemas.microsoft.com/office/powerpoint/2010/main" val="103686693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54AC2-C13E-DEFE-7ED4-72C00C29811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4DE1345-046C-EF60-0D50-6DBB75768D83}"/>
              </a:ext>
            </a:extLst>
          </p:cNvPr>
          <p:cNvSpPr>
            <a:spLocks noGrp="1"/>
          </p:cNvSpPr>
          <p:nvPr>
            <p:ph type="body" sz="quarter" idx="18"/>
          </p:nvPr>
        </p:nvSpPr>
        <p:spPr/>
        <p:txBody>
          <a:bodyPr/>
          <a:lstStyle/>
          <a:p>
            <a:endParaRPr lang="fi-FI"/>
          </a:p>
        </p:txBody>
      </p:sp>
      <p:sp>
        <p:nvSpPr>
          <p:cNvPr id="5" name="Päivämäärän paikkamerkki 4">
            <a:extLst>
              <a:ext uri="{FF2B5EF4-FFF2-40B4-BE49-F238E27FC236}">
                <a16:creationId xmlns:a16="http://schemas.microsoft.com/office/drawing/2014/main" id="{DBAECBDB-E77F-ED66-633E-0F17F155A8C5}"/>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68549ADF-5130-2807-2279-7568C6392DFE}"/>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29103956-55BB-890D-EF61-9490486A358A}"/>
              </a:ext>
            </a:extLst>
          </p:cNvPr>
          <p:cNvSpPr>
            <a:spLocks noGrp="1"/>
          </p:cNvSpPr>
          <p:nvPr>
            <p:ph type="sldNum" sz="quarter" idx="4"/>
          </p:nvPr>
        </p:nvSpPr>
        <p:spPr/>
        <p:txBody>
          <a:bodyPr/>
          <a:lstStyle/>
          <a:p>
            <a:fld id="{6FCB6B90-8271-4E8F-82C1-E646FBB48A2E}" type="slidenum">
              <a:rPr lang="fi-FI" smtClean="0"/>
              <a:pPr/>
              <a:t>26</a:t>
            </a:fld>
            <a:endParaRPr lang="fi-FI"/>
          </a:p>
        </p:txBody>
      </p:sp>
      <p:sp>
        <p:nvSpPr>
          <p:cNvPr id="4" name="Tekstiruutu 3">
            <a:extLst>
              <a:ext uri="{FF2B5EF4-FFF2-40B4-BE49-F238E27FC236}">
                <a16:creationId xmlns:a16="http://schemas.microsoft.com/office/drawing/2014/main" id="{79B7BD07-4DD5-94F7-6E7B-6BD3BAED8335}"/>
              </a:ext>
            </a:extLst>
          </p:cNvPr>
          <p:cNvSpPr txBox="1"/>
          <p:nvPr/>
        </p:nvSpPr>
        <p:spPr>
          <a:xfrm>
            <a:off x="5712773" y="1117600"/>
            <a:ext cx="2865093" cy="1785104"/>
          </a:xfrm>
          <a:prstGeom prst="rect">
            <a:avLst/>
          </a:prstGeom>
          <a:noFill/>
          <a:ln w="12700">
            <a:solidFill>
              <a:sysClr val="windowText" lastClr="000000"/>
            </a:solidFill>
          </a:ln>
        </p:spPr>
        <p:txBody>
          <a:bodyPr wrap="square" rtlCol="0">
            <a:spAutoFit/>
          </a:bodyPr>
          <a:lstStyle/>
          <a:p>
            <a:pPr defTabSz="914400">
              <a:defRPr/>
            </a:pPr>
            <a:r>
              <a:rPr lang="fi-FI" sz="1400" b="1" kern="0" dirty="0">
                <a:solidFill>
                  <a:prstClr val="black"/>
                </a:solidFill>
                <a:latin typeface="Calibri"/>
                <a:ea typeface="Verdana" panose="020B0604030504040204" pitchFamily="34" charset="0"/>
                <a:cs typeface="Arial" pitchFamily="34" charset="0"/>
              </a:rPr>
              <a:t>Esimerkit</a:t>
            </a:r>
          </a:p>
          <a:p>
            <a:pPr marL="171450" indent="-171450" defTabSz="914400">
              <a:buFont typeface="Arial" panose="020B0604020202020204" pitchFamily="34" charset="0"/>
              <a:buChar char="•"/>
              <a:defRPr/>
            </a:pPr>
            <a:r>
              <a:rPr lang="fi-FI" sz="1200" kern="0" dirty="0">
                <a:solidFill>
                  <a:prstClr val="black"/>
                </a:solidFill>
                <a:latin typeface="Calibri"/>
                <a:ea typeface="Verdana" panose="020B0604030504040204" pitchFamily="34" charset="0"/>
                <a:cs typeface="Arial" pitchFamily="34" charset="0"/>
              </a:rPr>
              <a:t>Mahdollisuudet: asiakasluottamus ja brändin vahvistuminen.</a:t>
            </a:r>
          </a:p>
          <a:p>
            <a:pPr marL="171450" indent="-171450" defTabSz="914400">
              <a:buFont typeface="Arial" panose="020B0604020202020204" pitchFamily="34" charset="0"/>
              <a:buChar char="•"/>
              <a:defRPr/>
            </a:pPr>
            <a:r>
              <a:rPr lang="fi-FI" sz="1200" kern="0" dirty="0">
                <a:solidFill>
                  <a:prstClr val="black"/>
                </a:solidFill>
                <a:latin typeface="Calibri"/>
                <a:ea typeface="Verdana" panose="020B0604030504040204" pitchFamily="34" charset="0"/>
                <a:cs typeface="Arial" pitchFamily="34" charset="0"/>
              </a:rPr>
              <a:t>Riskit: tietovuodot, takaisinkutsut ja oikeudelliset seuraamukset.</a:t>
            </a:r>
          </a:p>
          <a:p>
            <a:pPr marL="171450" indent="-171450" defTabSz="914400">
              <a:buFont typeface="Arial" panose="020B0604020202020204" pitchFamily="34" charset="0"/>
              <a:buChar char="•"/>
              <a:defRPr/>
            </a:pPr>
            <a:r>
              <a:rPr lang="fi-FI" sz="1200" kern="0" dirty="0">
                <a:solidFill>
                  <a:prstClr val="black"/>
                </a:solidFill>
                <a:latin typeface="Calibri"/>
                <a:ea typeface="Verdana" panose="020B0604030504040204" pitchFamily="34" charset="0"/>
                <a:cs typeface="Arial" pitchFamily="34" charset="0"/>
              </a:rPr>
              <a:t>Oma vaikutukset: tietoturva, tuotteiden laatu ja turvallisuus.</a:t>
            </a:r>
          </a:p>
        </p:txBody>
      </p:sp>
      <p:graphicFrame>
        <p:nvGraphicFramePr>
          <p:cNvPr id="8" name="Kaavio 7">
            <a:extLst>
              <a:ext uri="{FF2B5EF4-FFF2-40B4-BE49-F238E27FC236}">
                <a16:creationId xmlns:a16="http://schemas.microsoft.com/office/drawing/2014/main" id="{B7486235-73D1-AC39-7FAE-9B5CD184E252}"/>
              </a:ext>
            </a:extLst>
          </p:cNvPr>
          <p:cNvGraphicFramePr>
            <a:graphicFrameLocks/>
          </p:cNvGraphicFramePr>
          <p:nvPr>
            <p:extLst>
              <p:ext uri="{D42A27DB-BD31-4B8C-83A1-F6EECF244321}">
                <p14:modId xmlns:p14="http://schemas.microsoft.com/office/powerpoint/2010/main" val="3555735558"/>
              </p:ext>
            </p:extLst>
          </p:nvPr>
        </p:nvGraphicFramePr>
        <p:xfrm>
          <a:off x="971033" y="1135062"/>
          <a:ext cx="4530173" cy="2736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1832596"/>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FB52D27-1D5B-0D44-24C9-76270A0318FD}"/>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91506FE8-A730-8697-39AE-2ACBC601D827}"/>
              </a:ext>
            </a:extLst>
          </p:cNvPr>
          <p:cNvSpPr>
            <a:spLocks noGrp="1"/>
          </p:cNvSpPr>
          <p:nvPr>
            <p:ph idx="1"/>
          </p:nvPr>
        </p:nvSpPr>
        <p:spPr/>
        <p:txBody>
          <a:bodyPr>
            <a:normAutofit/>
          </a:bodyPr>
          <a:lstStyle/>
          <a:p>
            <a:r>
              <a:rPr lang="fi-FI" dirty="0"/>
              <a:t>Sekä vanhat että uudistetut ESRS-standardit sisältävät siirtymäaikoja, jotka koskevat tiettyjen standardien tai mittareiden mukaista raportointia ja joita yritykset voivat hyödyntää raportoidessaan kestävyydestään.</a:t>
            </a:r>
          </a:p>
          <a:p>
            <a:r>
              <a:rPr lang="fi-FI" dirty="0"/>
              <a:t>Yritysten avoimissa vastauksissa korostui siirtymäaikojen hyödyntäminen sisäisten raportointijärjestelmien rakentamiseen ja tiedonkeruun tehostamiseen. </a:t>
            </a:r>
          </a:p>
          <a:p>
            <a:r>
              <a:rPr lang="fi-FI" dirty="0"/>
              <a:t>Siirtymäajat antavat yrityksille paremmat mahdollisuudet kerätä dataa ja valmistautua sen numeeriseen raportointiin esim. sellaisissa tapauksissa, jossa yrityksen datankeruu ei ole ollut globaalilla tasolla yhtenäistä.</a:t>
            </a:r>
          </a:p>
          <a:p>
            <a:pPr lvl="1"/>
            <a:r>
              <a:rPr lang="fi-FI" dirty="0"/>
              <a:t>Siirtymäaika mahdollistaa näissä tapauksissa datan sekä yritysten tietojärjestelmien yhtenäistämisen.</a:t>
            </a:r>
          </a:p>
        </p:txBody>
      </p:sp>
      <p:sp>
        <p:nvSpPr>
          <p:cNvPr id="4" name="Otsikko 3">
            <a:extLst>
              <a:ext uri="{FF2B5EF4-FFF2-40B4-BE49-F238E27FC236}">
                <a16:creationId xmlns:a16="http://schemas.microsoft.com/office/drawing/2014/main" id="{FF8B85D5-83CD-F9F3-A520-C94F76DD70F1}"/>
              </a:ext>
            </a:extLst>
          </p:cNvPr>
          <p:cNvSpPr>
            <a:spLocks noGrp="1"/>
          </p:cNvSpPr>
          <p:nvPr>
            <p:ph type="title"/>
          </p:nvPr>
        </p:nvSpPr>
        <p:spPr/>
        <p:txBody>
          <a:bodyPr/>
          <a:lstStyle/>
          <a:p>
            <a:r>
              <a:rPr lang="fi-FI" dirty="0"/>
              <a:t>Siirtymäaikojen hyödyntäminen</a:t>
            </a:r>
          </a:p>
        </p:txBody>
      </p:sp>
      <p:sp>
        <p:nvSpPr>
          <p:cNvPr id="5" name="Päivämäärän paikkamerkki 4">
            <a:extLst>
              <a:ext uri="{FF2B5EF4-FFF2-40B4-BE49-F238E27FC236}">
                <a16:creationId xmlns:a16="http://schemas.microsoft.com/office/drawing/2014/main" id="{0F1F5498-7E6E-FFA6-0F28-1A052E2E3581}"/>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63529B9E-A6EF-52A4-DC6D-B28D8DB1CBB9}"/>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C77EC125-7FEC-A297-C42F-66F961222F71}"/>
              </a:ext>
            </a:extLst>
          </p:cNvPr>
          <p:cNvSpPr>
            <a:spLocks noGrp="1"/>
          </p:cNvSpPr>
          <p:nvPr>
            <p:ph type="sldNum" sz="quarter" idx="4"/>
          </p:nvPr>
        </p:nvSpPr>
        <p:spPr/>
        <p:txBody>
          <a:bodyPr/>
          <a:lstStyle/>
          <a:p>
            <a:fld id="{6FCB6B90-8271-4E8F-82C1-E646FBB48A2E}" type="slidenum">
              <a:rPr lang="fi-FI" smtClean="0"/>
              <a:pPr/>
              <a:t>27</a:t>
            </a:fld>
            <a:endParaRPr lang="fi-FI"/>
          </a:p>
        </p:txBody>
      </p:sp>
    </p:spTree>
    <p:extLst>
      <p:ext uri="{BB962C8B-B14F-4D97-AF65-F5344CB8AC3E}">
        <p14:creationId xmlns:p14="http://schemas.microsoft.com/office/powerpoint/2010/main" val="122119157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F7821-2D9A-665F-E7DE-4A45CB0D09AE}"/>
            </a:ext>
          </a:extLst>
        </p:cNvPr>
        <p:cNvGrpSpPr/>
        <p:nvPr/>
      </p:nvGrpSpPr>
      <p:grpSpPr>
        <a:xfrm>
          <a:off x="0" y="0"/>
          <a:ext cx="0" cy="0"/>
          <a:chOff x="0" y="0"/>
          <a:chExt cx="0" cy="0"/>
        </a:xfrm>
      </p:grpSpPr>
      <p:sp>
        <p:nvSpPr>
          <p:cNvPr id="17" name="Text Placeholder 1">
            <a:extLst>
              <a:ext uri="{FF2B5EF4-FFF2-40B4-BE49-F238E27FC236}">
                <a16:creationId xmlns:a16="http://schemas.microsoft.com/office/drawing/2014/main" id="{AECF83C4-EEF5-8C10-59D8-0067F059A174}"/>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BB329AEE-99BF-56E2-F8CF-20ED81C8662C}"/>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C550C13E-503C-32AA-A9A0-BB97828852F0}"/>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1BE9CA48-C28E-59E8-C267-9F836C84C2C2}"/>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28</a:t>
            </a:fld>
            <a:endParaRPr lang="fi-FI" sz="500"/>
          </a:p>
        </p:txBody>
      </p:sp>
      <p:graphicFrame>
        <p:nvGraphicFramePr>
          <p:cNvPr id="12" name="Kaavio 11">
            <a:extLst>
              <a:ext uri="{FF2B5EF4-FFF2-40B4-BE49-F238E27FC236}">
                <a16:creationId xmlns:a16="http://schemas.microsoft.com/office/drawing/2014/main" id="{F2148725-4710-ACFF-C5A6-A1D9BD695790}"/>
              </a:ext>
            </a:extLst>
          </p:cNvPr>
          <p:cNvGraphicFramePr>
            <a:graphicFrameLocks/>
          </p:cNvGraphicFramePr>
          <p:nvPr>
            <p:extLst>
              <p:ext uri="{D42A27DB-BD31-4B8C-83A1-F6EECF244321}">
                <p14:modId xmlns:p14="http://schemas.microsoft.com/office/powerpoint/2010/main" val="3590566490"/>
              </p:ext>
            </p:extLst>
          </p:nvPr>
        </p:nvGraphicFramePr>
        <p:xfrm>
          <a:off x="282028" y="414338"/>
          <a:ext cx="7899947" cy="4019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081633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46BCC-302C-080A-E086-1182886705D8}"/>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7C9F7F0-C9B9-59BA-613E-5EB9D73DAD4C}"/>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C98BC999-CEAA-20DA-B095-F72E6B677139}"/>
              </a:ext>
            </a:extLst>
          </p:cNvPr>
          <p:cNvSpPr>
            <a:spLocks noGrp="1"/>
          </p:cNvSpPr>
          <p:nvPr>
            <p:ph idx="1"/>
          </p:nvPr>
        </p:nvSpPr>
        <p:spPr/>
        <p:txBody>
          <a:bodyPr/>
          <a:lstStyle/>
          <a:p>
            <a:r>
              <a:rPr lang="fi-FI" dirty="0"/>
              <a:t>Kyselyvastausten perusteella yritykset kokivat kestävyysraportoinnin suurimmaksi haasteeksi tiedon keruun ja saatavuuden (73 %). </a:t>
            </a:r>
          </a:p>
          <a:p>
            <a:r>
              <a:rPr lang="fi-FI" dirty="0"/>
              <a:t>Toiseksi suurin haaste vuonna 2025 oli aiempien kokemusten puute kestävyysraportoinnista (52 %).</a:t>
            </a:r>
          </a:p>
          <a:p>
            <a:r>
              <a:rPr lang="fi-FI" dirty="0"/>
              <a:t>Vähiten haasteita yrityksille aiheutti olennaisten kestävyysaiheiden määrittäminen (12 %).</a:t>
            </a:r>
          </a:p>
          <a:p>
            <a:r>
              <a:rPr lang="fi-FI" dirty="0"/>
              <a:t>Eniten tukea yritykset kokivat tarvitsevansa tietojen keräämiseen arvoketjusta (67 %) sekä raportointivelvoitteiden tulkintaan ja raportin rakenteen ymmärtämiseen (48 %).</a:t>
            </a:r>
          </a:p>
        </p:txBody>
      </p:sp>
      <p:sp>
        <p:nvSpPr>
          <p:cNvPr id="4" name="Otsikko 3">
            <a:extLst>
              <a:ext uri="{FF2B5EF4-FFF2-40B4-BE49-F238E27FC236}">
                <a16:creationId xmlns:a16="http://schemas.microsoft.com/office/drawing/2014/main" id="{4C24F35A-E7C4-DF64-F50B-C8399609E4D6}"/>
              </a:ext>
            </a:extLst>
          </p:cNvPr>
          <p:cNvSpPr>
            <a:spLocks noGrp="1"/>
          </p:cNvSpPr>
          <p:nvPr>
            <p:ph type="title"/>
          </p:nvPr>
        </p:nvSpPr>
        <p:spPr/>
        <p:txBody>
          <a:bodyPr/>
          <a:lstStyle/>
          <a:p>
            <a:r>
              <a:rPr lang="fi-FI" dirty="0"/>
              <a:t>Suurimpia haasteita kestävyysraportoinnissa</a:t>
            </a:r>
          </a:p>
        </p:txBody>
      </p:sp>
      <p:sp>
        <p:nvSpPr>
          <p:cNvPr id="5" name="Päivämäärän paikkamerkki 4">
            <a:extLst>
              <a:ext uri="{FF2B5EF4-FFF2-40B4-BE49-F238E27FC236}">
                <a16:creationId xmlns:a16="http://schemas.microsoft.com/office/drawing/2014/main" id="{FC5B13E9-D265-57AC-DA38-B17BC80EA86E}"/>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CEA1484D-5938-7433-7706-A4CFAF0F74B6}"/>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B25BE9BC-71E7-CA88-EF06-5CEEFB4DEFF4}"/>
              </a:ext>
            </a:extLst>
          </p:cNvPr>
          <p:cNvSpPr>
            <a:spLocks noGrp="1"/>
          </p:cNvSpPr>
          <p:nvPr>
            <p:ph type="sldNum" sz="quarter" idx="4"/>
          </p:nvPr>
        </p:nvSpPr>
        <p:spPr/>
        <p:txBody>
          <a:bodyPr/>
          <a:lstStyle/>
          <a:p>
            <a:fld id="{6FCB6B90-8271-4E8F-82C1-E646FBB48A2E}" type="slidenum">
              <a:rPr lang="fi-FI" smtClean="0"/>
              <a:pPr/>
              <a:t>29</a:t>
            </a:fld>
            <a:endParaRPr lang="fi-FI"/>
          </a:p>
        </p:txBody>
      </p:sp>
    </p:spTree>
    <p:extLst>
      <p:ext uri="{BB962C8B-B14F-4D97-AF65-F5344CB8AC3E}">
        <p14:creationId xmlns:p14="http://schemas.microsoft.com/office/powerpoint/2010/main" val="3161728942"/>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999E9-6677-EA0E-AB16-097B3BFA371B}"/>
            </a:ext>
          </a:extLst>
        </p:cNvPr>
        <p:cNvGrpSpPr/>
        <p:nvPr/>
      </p:nvGrpSpPr>
      <p:grpSpPr>
        <a:xfrm>
          <a:off x="0" y="0"/>
          <a:ext cx="0" cy="0"/>
          <a:chOff x="0" y="0"/>
          <a:chExt cx="0" cy="0"/>
        </a:xfrm>
      </p:grpSpPr>
      <p:sp>
        <p:nvSpPr>
          <p:cNvPr id="17" name="Text Placeholder 1">
            <a:extLst>
              <a:ext uri="{FF2B5EF4-FFF2-40B4-BE49-F238E27FC236}">
                <a16:creationId xmlns:a16="http://schemas.microsoft.com/office/drawing/2014/main" id="{DC0FA625-31C3-2C80-9B82-E50751666D7C}"/>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DB0EB3E4-999C-98FD-F4D5-928655EB5D85}"/>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97C5755B-7369-06D0-0BD0-0A844FF103A0}"/>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13C7448D-A465-D676-12A1-CE5983149B44}"/>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30</a:t>
            </a:fld>
            <a:endParaRPr lang="fi-FI" sz="500"/>
          </a:p>
        </p:txBody>
      </p:sp>
      <p:graphicFrame>
        <p:nvGraphicFramePr>
          <p:cNvPr id="2" name="Kaavio 1">
            <a:extLst>
              <a:ext uri="{FF2B5EF4-FFF2-40B4-BE49-F238E27FC236}">
                <a16:creationId xmlns:a16="http://schemas.microsoft.com/office/drawing/2014/main" id="{DF9E3CC3-3C23-D8A6-EA61-06C00094E6A1}"/>
              </a:ext>
            </a:extLst>
          </p:cNvPr>
          <p:cNvGraphicFramePr>
            <a:graphicFrameLocks/>
          </p:cNvGraphicFramePr>
          <p:nvPr>
            <p:extLst>
              <p:ext uri="{D42A27DB-BD31-4B8C-83A1-F6EECF244321}">
                <p14:modId xmlns:p14="http://schemas.microsoft.com/office/powerpoint/2010/main" val="1210218478"/>
              </p:ext>
            </p:extLst>
          </p:nvPr>
        </p:nvGraphicFramePr>
        <p:xfrm>
          <a:off x="282028" y="414338"/>
          <a:ext cx="7899948" cy="4081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8239057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7016-C6C3-9072-AA96-8AECF1D3FF3B}"/>
            </a:ext>
          </a:extLst>
        </p:cNvPr>
        <p:cNvGrpSpPr/>
        <p:nvPr/>
      </p:nvGrpSpPr>
      <p:grpSpPr>
        <a:xfrm>
          <a:off x="0" y="0"/>
          <a:ext cx="0" cy="0"/>
          <a:chOff x="0" y="0"/>
          <a:chExt cx="0" cy="0"/>
        </a:xfrm>
      </p:grpSpPr>
      <p:sp>
        <p:nvSpPr>
          <p:cNvPr id="22" name="Text Placeholder 1">
            <a:extLst>
              <a:ext uri="{FF2B5EF4-FFF2-40B4-BE49-F238E27FC236}">
                <a16:creationId xmlns:a16="http://schemas.microsoft.com/office/drawing/2014/main" id="{9FAC97C9-F250-C670-619B-A6B467D03279}"/>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523A3517-1873-BA18-2FB5-961AB47789C4}"/>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8389A861-54BC-676C-05C4-D69FF1B93C7F}"/>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234DACF7-2772-CAD6-EC6B-6581970BF5DB}"/>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31</a:t>
            </a:fld>
            <a:endParaRPr lang="fi-FI" sz="500"/>
          </a:p>
        </p:txBody>
      </p:sp>
      <p:graphicFrame>
        <p:nvGraphicFramePr>
          <p:cNvPr id="3" name="Kaavio 2">
            <a:extLst>
              <a:ext uri="{FF2B5EF4-FFF2-40B4-BE49-F238E27FC236}">
                <a16:creationId xmlns:a16="http://schemas.microsoft.com/office/drawing/2014/main" id="{6E15D2DB-959B-BF99-7362-71DCFB11B833}"/>
              </a:ext>
            </a:extLst>
          </p:cNvPr>
          <p:cNvGraphicFramePr>
            <a:graphicFrameLocks/>
          </p:cNvGraphicFramePr>
          <p:nvPr>
            <p:extLst>
              <p:ext uri="{D42A27DB-BD31-4B8C-83A1-F6EECF244321}">
                <p14:modId xmlns:p14="http://schemas.microsoft.com/office/powerpoint/2010/main" val="2321560004"/>
              </p:ext>
            </p:extLst>
          </p:nvPr>
        </p:nvGraphicFramePr>
        <p:xfrm>
          <a:off x="282028" y="440267"/>
          <a:ext cx="7888305" cy="40216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820266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9867E-8A72-45B5-91CB-DEFE444304F2}"/>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3183AAF-DB57-008F-380A-9E9D14DABFE2}"/>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319B0BA8-47F0-4F0B-FCE3-CA319E698A8D}"/>
              </a:ext>
            </a:extLst>
          </p:cNvPr>
          <p:cNvSpPr>
            <a:spLocks noGrp="1"/>
          </p:cNvSpPr>
          <p:nvPr>
            <p:ph idx="1"/>
          </p:nvPr>
        </p:nvSpPr>
        <p:spPr/>
        <p:txBody>
          <a:bodyPr>
            <a:normAutofit fontScale="77500" lnSpcReduction="20000"/>
          </a:bodyPr>
          <a:lstStyle/>
          <a:p>
            <a:r>
              <a:rPr lang="fi-FI" dirty="0"/>
              <a:t>Yrityksistä 20 % koki kestävyysraportointivelvoitteita koskevan sääntelyn muutosten (</a:t>
            </a:r>
            <a:r>
              <a:rPr lang="fi-FI" dirty="0" err="1"/>
              <a:t>Omnibus</a:t>
            </a:r>
            <a:r>
              <a:rPr lang="fi-FI" dirty="0"/>
              <a:t> I) helpottavan raportointityötä merkittävästi, 30 % yrityksistä koki sääntelymuutosten helpottavan raportointityötä jonkin verran, ja 18 % yrityksistä koki, ettei muutoksilla ollut vaikutusta.</a:t>
            </a:r>
          </a:p>
          <a:p>
            <a:r>
              <a:rPr lang="fi-FI" dirty="0"/>
              <a:t>Yhteensä 8 % yrityksistä koki sääntelymuutosten vaikeuttavan kestävyysraportointityötä.</a:t>
            </a:r>
          </a:p>
          <a:p>
            <a:r>
              <a:rPr lang="fi-FI" dirty="0"/>
              <a:t>Avovastauksissa yritykset toivat esiin sen, että muutokset kestävyysraportointivelvoitteisiin mahdollistivat yrityksille enemmän aikaa tiedon keräämiseen, raportointiin valmistautumiseen sekä päätöksentekoon raportoinnin ja varmentamisen tasoa koskien. </a:t>
            </a:r>
          </a:p>
          <a:p>
            <a:r>
              <a:rPr lang="fi-FI" dirty="0"/>
              <a:t>Osa yrityksistä toi myös esiin sen, että muutokset kestävyysraportointivelvoitteissa heikensivät ennakoitavuutta ja lisäsivät epävarmuutta yrityksissä esimerkiksi raportointijärjestelmien vaatimien investointien osalta.</a:t>
            </a:r>
          </a:p>
          <a:p>
            <a:pPr marL="21600" indent="0">
              <a:buNone/>
            </a:pPr>
            <a:endParaRPr lang="fi-FI" dirty="0"/>
          </a:p>
        </p:txBody>
      </p:sp>
      <p:sp>
        <p:nvSpPr>
          <p:cNvPr id="4" name="Otsikko 3">
            <a:extLst>
              <a:ext uri="{FF2B5EF4-FFF2-40B4-BE49-F238E27FC236}">
                <a16:creationId xmlns:a16="http://schemas.microsoft.com/office/drawing/2014/main" id="{4D922C9A-3D51-5B12-2615-EF78B38CF6B0}"/>
              </a:ext>
            </a:extLst>
          </p:cNvPr>
          <p:cNvSpPr>
            <a:spLocks noGrp="1"/>
          </p:cNvSpPr>
          <p:nvPr>
            <p:ph type="title"/>
          </p:nvPr>
        </p:nvSpPr>
        <p:spPr/>
        <p:txBody>
          <a:bodyPr/>
          <a:lstStyle/>
          <a:p>
            <a:r>
              <a:rPr lang="fi-FI" dirty="0"/>
              <a:t>Kestävyysraportointivelvoitteiden muutokset</a:t>
            </a:r>
          </a:p>
        </p:txBody>
      </p:sp>
      <p:sp>
        <p:nvSpPr>
          <p:cNvPr id="5" name="Päivämäärän paikkamerkki 4">
            <a:extLst>
              <a:ext uri="{FF2B5EF4-FFF2-40B4-BE49-F238E27FC236}">
                <a16:creationId xmlns:a16="http://schemas.microsoft.com/office/drawing/2014/main" id="{A09C699F-14D2-A11A-7633-C64AE1768794}"/>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5E4CF2B2-FAEE-536C-B6FF-048547FD6F5F}"/>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6C05568A-CB36-3475-4EF7-555A0D009278}"/>
              </a:ext>
            </a:extLst>
          </p:cNvPr>
          <p:cNvSpPr>
            <a:spLocks noGrp="1"/>
          </p:cNvSpPr>
          <p:nvPr>
            <p:ph type="sldNum" sz="quarter" idx="4"/>
          </p:nvPr>
        </p:nvSpPr>
        <p:spPr/>
        <p:txBody>
          <a:bodyPr/>
          <a:lstStyle/>
          <a:p>
            <a:fld id="{6FCB6B90-8271-4E8F-82C1-E646FBB48A2E}" type="slidenum">
              <a:rPr lang="fi-FI" smtClean="0"/>
              <a:pPr/>
              <a:t>32</a:t>
            </a:fld>
            <a:endParaRPr lang="fi-FI"/>
          </a:p>
        </p:txBody>
      </p:sp>
    </p:spTree>
    <p:extLst>
      <p:ext uri="{BB962C8B-B14F-4D97-AF65-F5344CB8AC3E}">
        <p14:creationId xmlns:p14="http://schemas.microsoft.com/office/powerpoint/2010/main" val="1970602086"/>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2E43D-6CEE-6A23-5761-D5A7186AA6B6}"/>
            </a:ext>
          </a:extLst>
        </p:cNvPr>
        <p:cNvGrpSpPr/>
        <p:nvPr/>
      </p:nvGrpSpPr>
      <p:grpSpPr>
        <a:xfrm>
          <a:off x="0" y="0"/>
          <a:ext cx="0" cy="0"/>
          <a:chOff x="0" y="0"/>
          <a:chExt cx="0" cy="0"/>
        </a:xfrm>
      </p:grpSpPr>
      <p:sp>
        <p:nvSpPr>
          <p:cNvPr id="27" name="Text Placeholder 1">
            <a:extLst>
              <a:ext uri="{FF2B5EF4-FFF2-40B4-BE49-F238E27FC236}">
                <a16:creationId xmlns:a16="http://schemas.microsoft.com/office/drawing/2014/main" id="{59DE0F8B-D411-7E1E-4052-3359B95DCEDA}"/>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5A77C632-1932-884D-E16F-A6242BB5BD73}"/>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14E3679C-5688-41A6-0404-0FCCD5E4DB50}"/>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D47B69D2-44A9-8B4B-E649-0CD595B54D95}"/>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33</a:t>
            </a:fld>
            <a:endParaRPr lang="fi-FI" sz="500"/>
          </a:p>
        </p:txBody>
      </p:sp>
      <p:graphicFrame>
        <p:nvGraphicFramePr>
          <p:cNvPr id="2" name="Kaavio 1">
            <a:extLst>
              <a:ext uri="{FF2B5EF4-FFF2-40B4-BE49-F238E27FC236}">
                <a16:creationId xmlns:a16="http://schemas.microsoft.com/office/drawing/2014/main" id="{14892EA2-6792-3105-D972-5083EE8AA783}"/>
              </a:ext>
            </a:extLst>
          </p:cNvPr>
          <p:cNvGraphicFramePr>
            <a:graphicFrameLocks/>
          </p:cNvGraphicFramePr>
          <p:nvPr>
            <p:extLst>
              <p:ext uri="{D42A27DB-BD31-4B8C-83A1-F6EECF244321}">
                <p14:modId xmlns:p14="http://schemas.microsoft.com/office/powerpoint/2010/main" val="2567234802"/>
              </p:ext>
            </p:extLst>
          </p:nvPr>
        </p:nvGraphicFramePr>
        <p:xfrm>
          <a:off x="282028" y="403860"/>
          <a:ext cx="7924827" cy="4053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199681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67C10-1055-869E-2E16-A0AB89B50552}"/>
            </a:ext>
          </a:extLst>
        </p:cNvPr>
        <p:cNvGrpSpPr/>
        <p:nvPr/>
      </p:nvGrpSpPr>
      <p:grpSpPr>
        <a:xfrm>
          <a:off x="0" y="0"/>
          <a:ext cx="0" cy="0"/>
          <a:chOff x="0" y="0"/>
          <a:chExt cx="0" cy="0"/>
        </a:xfrm>
      </p:grpSpPr>
      <p:sp>
        <p:nvSpPr>
          <p:cNvPr id="32" name="Text Placeholder 1">
            <a:extLst>
              <a:ext uri="{FF2B5EF4-FFF2-40B4-BE49-F238E27FC236}">
                <a16:creationId xmlns:a16="http://schemas.microsoft.com/office/drawing/2014/main" id="{B4EBAC97-E3F8-07ED-B74A-848B043AAEC8}"/>
              </a:ext>
            </a:extLst>
          </p:cNvPr>
          <p:cNvSpPr>
            <a:spLocks noGrp="1"/>
          </p:cNvSpPr>
          <p:nvPr>
            <p:ph type="body" sz="quarter" idx="18"/>
          </p:nvPr>
        </p:nvSpPr>
        <p:spPr>
          <a:xfrm>
            <a:off x="2334682" y="4749342"/>
            <a:ext cx="3670192" cy="169924"/>
          </a:xfrm>
        </p:spPr>
        <p:txBody>
          <a:bodyPr/>
          <a:lstStyle/>
          <a:p>
            <a:endParaRPr lang="en-US"/>
          </a:p>
        </p:txBody>
      </p:sp>
      <p:sp>
        <p:nvSpPr>
          <p:cNvPr id="5" name="Päivämäärän paikkamerkki 4">
            <a:extLst>
              <a:ext uri="{FF2B5EF4-FFF2-40B4-BE49-F238E27FC236}">
                <a16:creationId xmlns:a16="http://schemas.microsoft.com/office/drawing/2014/main" id="{CBFC9BB2-D723-33FF-0964-7C0A24D9FCFF}"/>
              </a:ext>
            </a:extLst>
          </p:cNvPr>
          <p:cNvSpPr>
            <a:spLocks noGrp="1"/>
          </p:cNvSpPr>
          <p:nvPr>
            <p:ph type="dt" sz="half" idx="2"/>
          </p:nvPr>
        </p:nvSpPr>
        <p:spPr>
          <a:xfrm>
            <a:off x="282028" y="4751463"/>
            <a:ext cx="829280" cy="163042"/>
          </a:xfrm>
        </p:spPr>
        <p:txBody>
          <a:bodyPr anchor="t">
            <a:normAutofit/>
          </a:bodyPr>
          <a:lstStyle/>
          <a:p>
            <a:pPr>
              <a:lnSpc>
                <a:spcPct val="90000"/>
              </a:lnSpc>
              <a:spcAft>
                <a:spcPts val="600"/>
              </a:spcAft>
            </a:pPr>
            <a:fld id="{1B16F53B-7158-4458-A0D4-1436C88C6842}" type="datetime1">
              <a:rPr lang="fi-FI" sz="500" smtClean="0"/>
              <a:pPr>
                <a:lnSpc>
                  <a:spcPct val="90000"/>
                </a:lnSpc>
                <a:spcAft>
                  <a:spcPts val="600"/>
                </a:spcAft>
              </a:pPr>
              <a:t>28.10.2026</a:t>
            </a:fld>
            <a:endParaRPr lang="fi-FI" sz="500"/>
          </a:p>
        </p:txBody>
      </p:sp>
      <p:sp>
        <p:nvSpPr>
          <p:cNvPr id="6" name="Alatunnisteen paikkamerkki 5">
            <a:extLst>
              <a:ext uri="{FF2B5EF4-FFF2-40B4-BE49-F238E27FC236}">
                <a16:creationId xmlns:a16="http://schemas.microsoft.com/office/drawing/2014/main" id="{A7814D72-077F-422C-5EC1-3AAF533BCCBB}"/>
              </a:ext>
            </a:extLst>
          </p:cNvPr>
          <p:cNvSpPr>
            <a:spLocks noGrp="1"/>
          </p:cNvSpPr>
          <p:nvPr>
            <p:ph type="ftr" sz="quarter" idx="3"/>
          </p:nvPr>
        </p:nvSpPr>
        <p:spPr>
          <a:xfrm>
            <a:off x="1111307" y="4751463"/>
            <a:ext cx="1223375" cy="163042"/>
          </a:xfrm>
        </p:spPr>
        <p:txBody>
          <a:bodyPr anchor="t">
            <a:normAutofit/>
          </a:bodyPr>
          <a:lstStyle/>
          <a:p>
            <a:pPr>
              <a:lnSpc>
                <a:spcPct val="90000"/>
              </a:lnSpc>
              <a:spcAft>
                <a:spcPts val="600"/>
              </a:spcAft>
            </a:pPr>
            <a:r>
              <a:rPr lang="fi-FI" sz="500"/>
              <a:t>Teknologiateollisuus</a:t>
            </a:r>
          </a:p>
        </p:txBody>
      </p:sp>
      <p:sp>
        <p:nvSpPr>
          <p:cNvPr id="7" name="Dian numeron paikkamerkki 6">
            <a:extLst>
              <a:ext uri="{FF2B5EF4-FFF2-40B4-BE49-F238E27FC236}">
                <a16:creationId xmlns:a16="http://schemas.microsoft.com/office/drawing/2014/main" id="{0A6FFE01-DEDE-36E9-2D1A-7FFC3146A253}"/>
              </a:ext>
            </a:extLst>
          </p:cNvPr>
          <p:cNvSpPr>
            <a:spLocks noGrp="1"/>
          </p:cNvSpPr>
          <p:nvPr>
            <p:ph type="sldNum" sz="quarter" idx="4"/>
          </p:nvPr>
        </p:nvSpPr>
        <p:spPr>
          <a:xfrm>
            <a:off x="8005977" y="4752579"/>
            <a:ext cx="863990" cy="166687"/>
          </a:xfrm>
        </p:spPr>
        <p:txBody>
          <a:bodyPr anchor="t">
            <a:normAutofit/>
          </a:bodyPr>
          <a:lstStyle/>
          <a:p>
            <a:pPr>
              <a:lnSpc>
                <a:spcPct val="90000"/>
              </a:lnSpc>
              <a:spcAft>
                <a:spcPts val="600"/>
              </a:spcAft>
            </a:pPr>
            <a:fld id="{6FCB6B90-8271-4E8F-82C1-E646FBB48A2E}" type="slidenum">
              <a:rPr lang="fi-FI" sz="500" smtClean="0"/>
              <a:pPr>
                <a:lnSpc>
                  <a:spcPct val="90000"/>
                </a:lnSpc>
                <a:spcAft>
                  <a:spcPts val="600"/>
                </a:spcAft>
              </a:pPr>
              <a:t>34</a:t>
            </a:fld>
            <a:endParaRPr lang="fi-FI" sz="500"/>
          </a:p>
        </p:txBody>
      </p:sp>
      <p:graphicFrame>
        <p:nvGraphicFramePr>
          <p:cNvPr id="4" name="Kaavio 3">
            <a:extLst>
              <a:ext uri="{FF2B5EF4-FFF2-40B4-BE49-F238E27FC236}">
                <a16:creationId xmlns:a16="http://schemas.microsoft.com/office/drawing/2014/main" id="{EFAC09EF-EAD6-C62B-E299-DB2570F82E93}"/>
              </a:ext>
            </a:extLst>
          </p:cNvPr>
          <p:cNvGraphicFramePr>
            <a:graphicFrameLocks/>
          </p:cNvGraphicFramePr>
          <p:nvPr>
            <p:extLst>
              <p:ext uri="{D42A27DB-BD31-4B8C-83A1-F6EECF244321}">
                <p14:modId xmlns:p14="http://schemas.microsoft.com/office/powerpoint/2010/main" val="4008464927"/>
              </p:ext>
            </p:extLst>
          </p:nvPr>
        </p:nvGraphicFramePr>
        <p:xfrm>
          <a:off x="282028" y="411480"/>
          <a:ext cx="7924827" cy="40462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93772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89E8E-8377-CCB8-3B1C-C0457E6BC5DA}"/>
            </a:ext>
          </a:extLst>
        </p:cNvPr>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D90F434D-FDE2-4959-37F6-65F9856C189D}"/>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4" name="Alatunnisteen paikkamerkki 3">
            <a:extLst>
              <a:ext uri="{FF2B5EF4-FFF2-40B4-BE49-F238E27FC236}">
                <a16:creationId xmlns:a16="http://schemas.microsoft.com/office/drawing/2014/main" id="{BACBD474-E030-AFE2-7695-96DC41BAA4BE}"/>
              </a:ext>
            </a:extLst>
          </p:cNvPr>
          <p:cNvSpPr>
            <a:spLocks noGrp="1"/>
          </p:cNvSpPr>
          <p:nvPr>
            <p:ph type="ftr" sz="quarter" idx="3"/>
          </p:nvPr>
        </p:nvSpPr>
        <p:spPr/>
        <p:txBody>
          <a:bodyPr/>
          <a:lstStyle/>
          <a:p>
            <a:r>
              <a:rPr lang="fi-FI"/>
              <a:t>Teknologiateollisuus</a:t>
            </a:r>
          </a:p>
        </p:txBody>
      </p:sp>
      <p:sp>
        <p:nvSpPr>
          <p:cNvPr id="6" name="Tekstin paikkamerkki 5">
            <a:extLst>
              <a:ext uri="{FF2B5EF4-FFF2-40B4-BE49-F238E27FC236}">
                <a16:creationId xmlns:a16="http://schemas.microsoft.com/office/drawing/2014/main" id="{F0F27203-363E-B6B0-B88B-A00547C15D3B}"/>
              </a:ext>
            </a:extLst>
          </p:cNvPr>
          <p:cNvSpPr>
            <a:spLocks noGrp="1"/>
          </p:cNvSpPr>
          <p:nvPr>
            <p:ph type="body" sz="quarter" idx="22"/>
          </p:nvPr>
        </p:nvSpPr>
        <p:spPr/>
        <p:txBody>
          <a:bodyPr>
            <a:normAutofit/>
          </a:bodyPr>
          <a:lstStyle/>
          <a:p>
            <a:r>
              <a:rPr lang="fi-FI" dirty="0"/>
              <a:t>Kyselyyn vastanneiden yritysten viestejä</a:t>
            </a:r>
          </a:p>
        </p:txBody>
      </p:sp>
      <p:pic>
        <p:nvPicPr>
          <p:cNvPr id="2" name="Kuvan paikkamerkki 1" descr="Pienitiedosto_Oodi_4214">
            <a:extLst>
              <a:ext uri="{FF2B5EF4-FFF2-40B4-BE49-F238E27FC236}">
                <a16:creationId xmlns:a16="http://schemas.microsoft.com/office/drawing/2014/main" id="{E2681A5C-2ED3-45F7-BF94-8489324BAEE4}"/>
              </a:ext>
            </a:extLst>
          </p:cNvPr>
          <p:cNvPicPr>
            <a:picLocks noGrp="1" noChangeAspect="1"/>
          </p:cNvPicPr>
          <p:nvPr>
            <p:ph type="pic" sz="quarter" idx="18"/>
          </p:nvPr>
        </p:nvPicPr>
        <p:blipFill>
          <a:blip r:embed="rId2"/>
          <a:srcRect l="23563" r="23563"/>
          <a:stretch/>
        </p:blipFill>
        <p:spPr>
          <a:prstGeom prst="rect">
            <a:avLst/>
          </a:prstGeom>
          <a:solidFill>
            <a:srgbClr val="FFFFFF"/>
          </a:solidFill>
        </p:spPr>
      </p:pic>
    </p:spTree>
    <p:extLst>
      <p:ext uri="{BB962C8B-B14F-4D97-AF65-F5344CB8AC3E}">
        <p14:creationId xmlns:p14="http://schemas.microsoft.com/office/powerpoint/2010/main" val="384548627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50F466A-AAF1-9E9C-82FF-0CCD0764CCDF}"/>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BA0AEFEA-98CB-307A-0481-E60B026459D3}"/>
              </a:ext>
            </a:extLst>
          </p:cNvPr>
          <p:cNvSpPr>
            <a:spLocks noGrp="1"/>
          </p:cNvSpPr>
          <p:nvPr>
            <p:ph idx="1"/>
          </p:nvPr>
        </p:nvSpPr>
        <p:spPr>
          <a:xfrm>
            <a:off x="380666" y="910609"/>
            <a:ext cx="7917514" cy="3833972"/>
          </a:xfrm>
        </p:spPr>
        <p:txBody>
          <a:bodyPr>
            <a:normAutofit/>
          </a:bodyPr>
          <a:lstStyle/>
          <a:p>
            <a:r>
              <a:rPr lang="fi-FI" sz="1400" dirty="0"/>
              <a:t>”Kestävyysraportointia koskevia määräyksiä on tullut paljon, mutta keinoja niiden toteuttamiseen ei. Yritykset etsivät kuumeisesti keinoja täyttää vaatimukset ja se luo todella rikkonaisen kentän, jossa samoja tietoja jaetaan hyvin erilaisin tavoin ja eri muodoissa moneen eri paikkaan. Se työllistää pieniä yrityksiä kohtuuttomasti. Toivottavasti raportoinnin suorittamiseen ja tietojen keräämiseen saadaan pian yleisesti hyväksyttyjä yhteisiä käytäntöjä joista kaikki hyötyvät.”</a:t>
            </a:r>
            <a:br>
              <a:rPr lang="fi-FI" sz="1400" dirty="0"/>
            </a:br>
            <a:endParaRPr lang="fi-FI" sz="1400" dirty="0"/>
          </a:p>
          <a:p>
            <a:r>
              <a:rPr lang="fi-FI" sz="1400" dirty="0"/>
              <a:t>”Toivon, että kestävyysraportointia koskevat muutokset saadaan pian selville. Tällä hetkellä yrityksien on todella hankala navigoida tässä kontekstissa.”</a:t>
            </a:r>
          </a:p>
          <a:p>
            <a:pPr marL="21600" indent="0">
              <a:buNone/>
            </a:pPr>
            <a:endParaRPr lang="fi-FI" sz="1700" dirty="0">
              <a:solidFill>
                <a:schemeClr val="tx1"/>
              </a:solidFill>
            </a:endParaRPr>
          </a:p>
          <a:p>
            <a:endParaRPr lang="fi-FI" dirty="0"/>
          </a:p>
        </p:txBody>
      </p:sp>
      <p:sp>
        <p:nvSpPr>
          <p:cNvPr id="5" name="Päivämäärän paikkamerkki 4">
            <a:extLst>
              <a:ext uri="{FF2B5EF4-FFF2-40B4-BE49-F238E27FC236}">
                <a16:creationId xmlns:a16="http://schemas.microsoft.com/office/drawing/2014/main" id="{D4FD26CB-7450-59C2-608A-B2498CD3157D}"/>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C8DD1063-ACD4-B8F5-6F4D-A327C11F636A}"/>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592DCD52-018C-0264-8D37-069112E15F9A}"/>
              </a:ext>
            </a:extLst>
          </p:cNvPr>
          <p:cNvSpPr>
            <a:spLocks noGrp="1"/>
          </p:cNvSpPr>
          <p:nvPr>
            <p:ph type="sldNum" sz="quarter" idx="4"/>
          </p:nvPr>
        </p:nvSpPr>
        <p:spPr/>
        <p:txBody>
          <a:bodyPr/>
          <a:lstStyle/>
          <a:p>
            <a:fld id="{6FCB6B90-8271-4E8F-82C1-E646FBB48A2E}" type="slidenum">
              <a:rPr lang="fi-FI" smtClean="0"/>
              <a:pPr/>
              <a:t>36</a:t>
            </a:fld>
            <a:endParaRPr lang="fi-FI"/>
          </a:p>
        </p:txBody>
      </p:sp>
    </p:spTree>
    <p:extLst>
      <p:ext uri="{BB962C8B-B14F-4D97-AF65-F5344CB8AC3E}">
        <p14:creationId xmlns:p14="http://schemas.microsoft.com/office/powerpoint/2010/main" val="1177559819"/>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8C6BA-AEF0-4C98-8772-D56C0647338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D8B64AC-64B2-09F7-F4E1-0165709C158E}"/>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0AC5035F-F02A-163B-BDD0-CCBDC2F22BBD}"/>
              </a:ext>
            </a:extLst>
          </p:cNvPr>
          <p:cNvSpPr>
            <a:spLocks noGrp="1"/>
          </p:cNvSpPr>
          <p:nvPr>
            <p:ph idx="1"/>
          </p:nvPr>
        </p:nvSpPr>
        <p:spPr>
          <a:xfrm>
            <a:off x="613243" y="654764"/>
            <a:ext cx="7917514" cy="3833972"/>
          </a:xfrm>
        </p:spPr>
        <p:txBody>
          <a:bodyPr>
            <a:normAutofit/>
          </a:bodyPr>
          <a:lstStyle/>
          <a:p>
            <a:r>
              <a:rPr lang="fi-FI" dirty="0">
                <a:solidFill>
                  <a:schemeClr val="tx1"/>
                </a:solidFill>
              </a:rPr>
              <a:t>”</a:t>
            </a:r>
            <a:r>
              <a:rPr lang="fi-FI" sz="1500" dirty="0"/>
              <a:t>Johtoportaan ja henkilöstön sitouttaminen kaksoisolennaisuusanalyysiin on ollut hyödyllistä ja analysointi on poikinut sisäisesti erittäin hyviä keskusteluja ja saanut useat huomaamaan, ettei kestävyys ole bisneksestä erillinen asia, vaan kestävyys avaa mahdollisuuksia ja on keskeistä myös liiketoimintariskien hallinnassa.”</a:t>
            </a:r>
            <a:br>
              <a:rPr lang="fi-FI" sz="1500" dirty="0"/>
            </a:br>
            <a:endParaRPr lang="fi-FI" sz="1500" dirty="0"/>
          </a:p>
          <a:p>
            <a:r>
              <a:rPr lang="fi-FI" sz="1500" dirty="0"/>
              <a:t>”</a:t>
            </a:r>
            <a:r>
              <a:rPr lang="fi-FI" sz="1500" dirty="0" err="1"/>
              <a:t>CSRD:n</a:t>
            </a:r>
            <a:r>
              <a:rPr lang="fi-FI" sz="1500" dirty="0"/>
              <a:t> mukaista raportointia ei kannata pelätä liikaa. Raportointi auttaa myös luomaan struktuuria vastuullisuustyöhön.”</a:t>
            </a:r>
          </a:p>
          <a:p>
            <a:endParaRPr lang="fi-FI" dirty="0"/>
          </a:p>
        </p:txBody>
      </p:sp>
      <p:sp>
        <p:nvSpPr>
          <p:cNvPr id="5" name="Päivämäärän paikkamerkki 4">
            <a:extLst>
              <a:ext uri="{FF2B5EF4-FFF2-40B4-BE49-F238E27FC236}">
                <a16:creationId xmlns:a16="http://schemas.microsoft.com/office/drawing/2014/main" id="{9AF220B7-8B2B-0B19-FA84-9E938D29699A}"/>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8DED9419-4EA1-9BB8-8214-1BF6F5AD4D4C}"/>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B483D057-AE38-B3CA-AC26-4AF3794FCF25}"/>
              </a:ext>
            </a:extLst>
          </p:cNvPr>
          <p:cNvSpPr>
            <a:spLocks noGrp="1"/>
          </p:cNvSpPr>
          <p:nvPr>
            <p:ph type="sldNum" sz="quarter" idx="4"/>
          </p:nvPr>
        </p:nvSpPr>
        <p:spPr/>
        <p:txBody>
          <a:bodyPr/>
          <a:lstStyle/>
          <a:p>
            <a:fld id="{6FCB6B90-8271-4E8F-82C1-E646FBB48A2E}" type="slidenum">
              <a:rPr lang="fi-FI" smtClean="0"/>
              <a:pPr/>
              <a:t>37</a:t>
            </a:fld>
            <a:endParaRPr lang="fi-FI"/>
          </a:p>
        </p:txBody>
      </p:sp>
    </p:spTree>
    <p:extLst>
      <p:ext uri="{BB962C8B-B14F-4D97-AF65-F5344CB8AC3E}">
        <p14:creationId xmlns:p14="http://schemas.microsoft.com/office/powerpoint/2010/main" val="4283452490"/>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30580-1CDC-D6BF-A7B0-62478F7F3C97}"/>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82B3D83-B850-6CF7-C455-7B6E947C3A8F}"/>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92A5ECDC-0E31-3231-6CBF-98772FC053F3}"/>
              </a:ext>
            </a:extLst>
          </p:cNvPr>
          <p:cNvSpPr>
            <a:spLocks noGrp="1"/>
          </p:cNvSpPr>
          <p:nvPr>
            <p:ph idx="1"/>
          </p:nvPr>
        </p:nvSpPr>
        <p:spPr>
          <a:xfrm>
            <a:off x="380667" y="891540"/>
            <a:ext cx="7826188" cy="3853041"/>
          </a:xfrm>
        </p:spPr>
        <p:txBody>
          <a:bodyPr>
            <a:normAutofit/>
          </a:bodyPr>
          <a:lstStyle/>
          <a:p>
            <a:r>
              <a:rPr lang="fi-FI" sz="1400" dirty="0"/>
              <a:t>”Datan keruu ja hallinta tuntuu olevan haaste monessa organisaatioissa. Olennaista on kuitenkin hahmottaa yrityksen kokonaisuus, mistä lähteistä dataa saadaan ja mihin se kannattaa varastoida. Vastuullisuustiimin ei pidä yrittää ratkaista itsekseen tähän liittyviä ongelmia, koska samaa dataa voidaan hyödynnetään yrityksessä myös eri tarkoituksiin.”</a:t>
            </a:r>
          </a:p>
          <a:p>
            <a:r>
              <a:rPr lang="fi-FI" sz="1400" dirty="0"/>
              <a:t>” Kestävyysraportointia tehdään yrityksessämme käytännössä yhden ihmisen resurssilla, muun toiminnan ohessa. Työkuorma ei ole tasainen, vaan työtä tulee valtavina ryppäinä, jolloin myös muun työn tekeminen kärsii. Pk-yrityksien resursseilla vastuullisuusteemaa on mahdollista hoitaa yhden tehtaanjohtajan tai työsuojelupäällikön sivutoimena, mikä kuormittaa työntekijää myös henkisesti, vaikka työn tarkoitus on parantaa työoloja.”</a:t>
            </a:r>
          </a:p>
          <a:p>
            <a:endParaRPr lang="fi-FI" sz="1400" dirty="0">
              <a:solidFill>
                <a:schemeClr val="tx1"/>
              </a:solidFill>
            </a:endParaRPr>
          </a:p>
          <a:p>
            <a:endParaRPr lang="fi-FI" dirty="0"/>
          </a:p>
        </p:txBody>
      </p:sp>
      <p:sp>
        <p:nvSpPr>
          <p:cNvPr id="5" name="Päivämäärän paikkamerkki 4">
            <a:extLst>
              <a:ext uri="{FF2B5EF4-FFF2-40B4-BE49-F238E27FC236}">
                <a16:creationId xmlns:a16="http://schemas.microsoft.com/office/drawing/2014/main" id="{56382D93-CBBB-44C9-AA42-46651270A266}"/>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B6E11649-D7AF-DBB2-C852-06D22C3DDB5B}"/>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F8EDA47E-AD10-1DC8-3792-B4E6A4811C55}"/>
              </a:ext>
            </a:extLst>
          </p:cNvPr>
          <p:cNvSpPr>
            <a:spLocks noGrp="1"/>
          </p:cNvSpPr>
          <p:nvPr>
            <p:ph type="sldNum" sz="quarter" idx="4"/>
          </p:nvPr>
        </p:nvSpPr>
        <p:spPr/>
        <p:txBody>
          <a:bodyPr/>
          <a:lstStyle/>
          <a:p>
            <a:fld id="{6FCB6B90-8271-4E8F-82C1-E646FBB48A2E}" type="slidenum">
              <a:rPr lang="fi-FI" smtClean="0"/>
              <a:pPr/>
              <a:t>38</a:t>
            </a:fld>
            <a:endParaRPr lang="fi-FI"/>
          </a:p>
        </p:txBody>
      </p:sp>
    </p:spTree>
    <p:extLst>
      <p:ext uri="{BB962C8B-B14F-4D97-AF65-F5344CB8AC3E}">
        <p14:creationId xmlns:p14="http://schemas.microsoft.com/office/powerpoint/2010/main" val="340087983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50CE7-63E1-547E-C80B-41992DDD024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70D6AD7-9B73-EE64-C02E-35058FCE2520}"/>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0E7DBA00-2F88-8377-6B4D-B8994B440B80}"/>
              </a:ext>
            </a:extLst>
          </p:cNvPr>
          <p:cNvSpPr>
            <a:spLocks noGrp="1"/>
          </p:cNvSpPr>
          <p:nvPr>
            <p:ph idx="1"/>
          </p:nvPr>
        </p:nvSpPr>
        <p:spPr>
          <a:xfrm>
            <a:off x="611784" y="724563"/>
            <a:ext cx="7826188" cy="3853041"/>
          </a:xfrm>
        </p:spPr>
        <p:txBody>
          <a:bodyPr>
            <a:normAutofit/>
          </a:bodyPr>
          <a:lstStyle/>
          <a:p>
            <a:r>
              <a:rPr lang="fi-FI" sz="1400" dirty="0"/>
              <a:t>”</a:t>
            </a:r>
            <a:r>
              <a:rPr lang="fi-FI" sz="1400" dirty="0" err="1"/>
              <a:t>Omnibus</a:t>
            </a:r>
            <a:r>
              <a:rPr lang="fi-FI" sz="1400" dirty="0"/>
              <a:t> on hyvin epäreilu ensimmäisen aallon yrityksiä kohtaan, joiden osalta helpotukset eivät mitä todennäköisimmin ehdi tulla voimaan. ”</a:t>
            </a:r>
          </a:p>
          <a:p>
            <a:endParaRPr lang="fi-FI" sz="1400" dirty="0"/>
          </a:p>
          <a:p>
            <a:r>
              <a:rPr lang="fi-FI" sz="1400" dirty="0"/>
              <a:t>”CSRD on meille yrityksenä merkittävä liiketoimintamahdollisuus, koska tarjoamme ratkaisuja vastuullisuusdatan hallintaan ja siihen liittyvää konsultointia. Tätä osaamista ja kyvykkyyttä on kehitetty useita vuosia ja se on vaatinut panostuksia. Mikäli kestävyysraportointia koskevaa sääntelyä vedetään takaisin, se vaikuttaa liiketoimintaamme negatiivisesti.” </a:t>
            </a:r>
          </a:p>
          <a:p>
            <a:endParaRPr lang="fi-FI" sz="1400" dirty="0"/>
          </a:p>
          <a:p>
            <a:endParaRPr lang="fi-FI" dirty="0"/>
          </a:p>
        </p:txBody>
      </p:sp>
      <p:sp>
        <p:nvSpPr>
          <p:cNvPr id="5" name="Päivämäärän paikkamerkki 4">
            <a:extLst>
              <a:ext uri="{FF2B5EF4-FFF2-40B4-BE49-F238E27FC236}">
                <a16:creationId xmlns:a16="http://schemas.microsoft.com/office/drawing/2014/main" id="{FD9E5371-8E08-2AB6-A01B-D01C56BC89A6}"/>
              </a:ext>
            </a:extLst>
          </p:cNvPr>
          <p:cNvSpPr>
            <a:spLocks noGrp="1"/>
          </p:cNvSpPr>
          <p:nvPr>
            <p:ph type="dt" sz="half" idx="2"/>
          </p:nvPr>
        </p:nvSpPr>
        <p:spPr/>
        <p:txBody>
          <a:bodyPr/>
          <a:lstStyle/>
          <a:p>
            <a:fld id="{1B16F53B-7158-4458-A0D4-1436C88C6842}" type="datetime1">
              <a:rPr lang="fi-FI" smtClean="0"/>
              <a:pPr/>
              <a:t>28.10.2026</a:t>
            </a:fld>
            <a:endParaRPr lang="fi-FI"/>
          </a:p>
        </p:txBody>
      </p:sp>
      <p:sp>
        <p:nvSpPr>
          <p:cNvPr id="6" name="Alatunnisteen paikkamerkki 5">
            <a:extLst>
              <a:ext uri="{FF2B5EF4-FFF2-40B4-BE49-F238E27FC236}">
                <a16:creationId xmlns:a16="http://schemas.microsoft.com/office/drawing/2014/main" id="{DA5872D0-17B0-8B3F-F9E4-05A3277D1745}"/>
              </a:ext>
            </a:extLst>
          </p:cNvPr>
          <p:cNvSpPr>
            <a:spLocks noGrp="1"/>
          </p:cNvSpPr>
          <p:nvPr>
            <p:ph type="ftr" sz="quarter" idx="3"/>
          </p:nvPr>
        </p:nvSpPr>
        <p:spPr/>
        <p:txBody>
          <a:bodyPr/>
          <a:lstStyle/>
          <a:p>
            <a:r>
              <a:rPr lang="fi-FI"/>
              <a:t>Teknologiateollisuus</a:t>
            </a:r>
          </a:p>
        </p:txBody>
      </p:sp>
      <p:sp>
        <p:nvSpPr>
          <p:cNvPr id="7" name="Dian numeron paikkamerkki 6">
            <a:extLst>
              <a:ext uri="{FF2B5EF4-FFF2-40B4-BE49-F238E27FC236}">
                <a16:creationId xmlns:a16="http://schemas.microsoft.com/office/drawing/2014/main" id="{B1DBF83D-72E5-8EC4-11CB-78D5682FC47E}"/>
              </a:ext>
            </a:extLst>
          </p:cNvPr>
          <p:cNvSpPr>
            <a:spLocks noGrp="1"/>
          </p:cNvSpPr>
          <p:nvPr>
            <p:ph type="sldNum" sz="quarter" idx="4"/>
          </p:nvPr>
        </p:nvSpPr>
        <p:spPr/>
        <p:txBody>
          <a:bodyPr/>
          <a:lstStyle/>
          <a:p>
            <a:fld id="{6FCB6B90-8271-4E8F-82C1-E646FBB48A2E}" type="slidenum">
              <a:rPr lang="fi-FI" smtClean="0"/>
              <a:pPr/>
              <a:t>39</a:t>
            </a:fld>
            <a:endParaRPr lang="fi-FI"/>
          </a:p>
        </p:txBody>
      </p:sp>
    </p:spTree>
    <p:extLst>
      <p:ext uri="{BB962C8B-B14F-4D97-AF65-F5344CB8AC3E}">
        <p14:creationId xmlns:p14="http://schemas.microsoft.com/office/powerpoint/2010/main" val="3695661739"/>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0549874"/>
      </p:ext>
    </p:extLst>
  </p:cSld>
  <p:clrMapOvr>
    <a:masterClrMapping/>
  </p:clrMapOvr>
  <p:transition spd="med">
    <p:fade/>
  </p:transition>
</p:sld>
</file>

<file path=ppt/theme/theme1.xml><?xml version="1.0" encoding="utf-8"?>
<a:theme xmlns:a="http://schemas.openxmlformats.org/drawingml/2006/main" name="Teknologiateollisuus_masterdia">
  <a:themeElements>
    <a:clrScheme name="Teknologiateollisuus">
      <a:dk1>
        <a:srgbClr val="000000"/>
      </a:dk1>
      <a:lt1>
        <a:srgbClr val="FFFFFF"/>
      </a:lt1>
      <a:dk2>
        <a:srgbClr val="000000"/>
      </a:dk2>
      <a:lt2>
        <a:srgbClr val="FFFFFF"/>
      </a:lt2>
      <a:accent1>
        <a:srgbClr val="0070C0"/>
      </a:accent1>
      <a:accent2>
        <a:srgbClr val="FF00B8"/>
      </a:accent2>
      <a:accent3>
        <a:srgbClr val="85E869"/>
      </a:accent3>
      <a:accent4>
        <a:srgbClr val="FF805C"/>
      </a:accent4>
      <a:accent5>
        <a:srgbClr val="8A0FA6"/>
      </a:accent5>
      <a:accent6>
        <a:srgbClr val="FFFF00"/>
      </a:accent6>
      <a:hlink>
        <a:srgbClr val="0ACFCF"/>
      </a:hlink>
      <a:folHlink>
        <a:srgbClr val="0ACFCF"/>
      </a:folHlink>
    </a:clrScheme>
    <a:fontScheme name="Teknologiateollisu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alpha val="89999"/>
          </a:srgbClr>
        </a:solidFill>
      </a:spPr>
      <a:bodyPr wrap="square" lIns="0" tIns="0" rIns="0" bIns="0" rtlCol="0"/>
      <a:lstStyle>
        <a:defPPr algn="l">
          <a:defRPr b="1" i="0">
            <a:latin typeface="Verdana" panose="020B0604030504040204" pitchFamily="34" charset="0"/>
          </a:defRPr>
        </a:defPPr>
      </a:lstStyle>
    </a:spDef>
    <a:lnDef>
      <a:spPr>
        <a:ln w="19050"/>
      </a:spPr>
      <a:bodyPr/>
      <a:lstStyle/>
      <a:style>
        <a:lnRef idx="1">
          <a:schemeClr val="accent1"/>
        </a:lnRef>
        <a:fillRef idx="0">
          <a:schemeClr val="accent1"/>
        </a:fillRef>
        <a:effectRef idx="0">
          <a:schemeClr val="accent1"/>
        </a:effectRef>
        <a:fontRef idx="minor">
          <a:schemeClr val="tx1"/>
        </a:fontRef>
      </a:style>
    </a:lnDef>
    <a:txDef>
      <a:spPr/>
      <a:bodyPr vert="horz" wrap="square" lIns="0" tIns="14604" rIns="0" bIns="0" rtlCol="0" anchor="t">
        <a:spAutoFit/>
      </a:bodyPr>
      <a:lstStyle>
        <a:defPPr marL="12700" marR="5080" algn="l">
          <a:lnSpc>
            <a:spcPct val="99900"/>
          </a:lnSpc>
          <a:spcBef>
            <a:spcPts val="114"/>
          </a:spcBef>
          <a:defRPr spc="-10" dirty="0"/>
        </a:defPPr>
      </a:lstStyle>
    </a:txDef>
  </a:objectDefaults>
  <a:extraClrSchemeLst/>
  <a:extLst>
    <a:ext uri="{05A4C25C-085E-4340-85A3-A5531E510DB2}">
      <thm15:themeFamily xmlns:thm15="http://schemas.microsoft.com/office/thememl/2012/main" name="Esitys2" id="{6FDEA7B7-EFC3-4309-9533-EAA1FBEA5E50}" vid="{FA40F1A5-8A09-49EF-B098-5275DA5221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28fe8840-82fd-49cb-97d6-06397fbe7377}" enabled="1" method="Standard" siteId="{c0b0ba2d-80d8-41e2-a9ff-fda7be656b28}" contentBits="0" removed="0"/>
</clbl:labelList>
</file>

<file path=docProps/app.xml><?xml version="1.0" encoding="utf-8"?>
<Properties xmlns="http://schemas.openxmlformats.org/officeDocument/2006/extended-properties" xmlns:vt="http://schemas.openxmlformats.org/officeDocument/2006/docPropsVTypes">
  <Template>blank</Template>
  <TotalTime>3812</TotalTime>
  <Words>1729</Words>
  <Application>Microsoft Macintosh PowerPoint</Application>
  <PresentationFormat>Näytössä katseltava esitys (16:9)</PresentationFormat>
  <Paragraphs>257</Paragraphs>
  <Slides>40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40</vt:i4>
      </vt:variant>
    </vt:vector>
  </HeadingPairs>
  <TitlesOfParts>
    <vt:vector size="44" baseType="lpstr">
      <vt:lpstr>Calibri</vt:lpstr>
      <vt:lpstr>Verdana</vt:lpstr>
      <vt:lpstr>Arial</vt:lpstr>
      <vt:lpstr>Teknologiateollisuus_masterdia</vt:lpstr>
      <vt:lpstr>Yritysten kestävyysraportointi-kysely (2025) </vt:lpstr>
      <vt:lpstr>Tausta</vt:lpstr>
      <vt:lpstr>PowerPoint-esitys</vt:lpstr>
      <vt:lpstr>Kestävyysraportoinnin taustatekijät </vt:lpstr>
      <vt:lpstr>PowerPoint-esitys</vt:lpstr>
      <vt:lpstr>PowerPoint-esitys</vt:lpstr>
      <vt:lpstr>PowerPoint-esitys</vt:lpstr>
      <vt:lpstr>PowerPoint-esitys</vt:lpstr>
      <vt:lpstr>Kestävyysraportoinnin toteuttaminen</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Siirtymäaikojen hyödyntäminen</vt:lpstr>
      <vt:lpstr>PowerPoint-esitys</vt:lpstr>
      <vt:lpstr>Suurimpia haasteita kestävyysraportoinnissa</vt:lpstr>
      <vt:lpstr>PowerPoint-esitys</vt:lpstr>
      <vt:lpstr>PowerPoint-esitys</vt:lpstr>
      <vt:lpstr>Kestävyysraportointivelvoitteiden muutokset</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Sass Kasper</dc:creator>
  <cp:keywords>Teknologiateollisuus_FI</cp:keywords>
  <cp:lastModifiedBy>Kaukonen Sini</cp:lastModifiedBy>
  <cp:revision>6</cp:revision>
  <cp:lastPrinted>2026-09-08T10:34:19Z</cp:lastPrinted>
  <dcterms:created xsi:type="dcterms:W3CDTF">2026-08-31T06:31:51Z</dcterms:created>
  <dcterms:modified xsi:type="dcterms:W3CDTF">2026-10-28T13:33:05Z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482.21.02.003</vt:lpwstr>
  </property>
  <property fmtid="{D5CDD505-2E9C-101B-9397-08002B2CF9AE}" pid="3" name="dvSaved">
    <vt:lpwstr>1</vt:lpwstr>
  </property>
  <property fmtid="{D5CDD505-2E9C-101B-9397-08002B2CF9AE}" pid="4" name="dvLanguage">
    <vt:lpwstr>1035</vt:lpwstr>
  </property>
  <property fmtid="{D5CDD505-2E9C-101B-9397-08002B2CF9AE}" pid="5" name="dvTemplate">
    <vt:lpwstr>Tekno_fi.potx</vt:lpwstr>
  </property>
  <property fmtid="{D5CDD505-2E9C-101B-9397-08002B2CF9AE}" pid="6" name="dvDefinition">
    <vt:lpwstr>23 (dd_default.xml)</vt:lpwstr>
  </property>
  <property fmtid="{D5CDD505-2E9C-101B-9397-08002B2CF9AE}" pid="7" name="dvDefinitionID">
    <vt:lpwstr>23</vt:lpwstr>
  </property>
  <property fmtid="{D5CDD505-2E9C-101B-9397-08002B2CF9AE}" pid="8" name="dvContentFile">
    <vt:lpwstr>dd_default.xml</vt:lpwstr>
  </property>
  <property fmtid="{D5CDD505-2E9C-101B-9397-08002B2CF9AE}" pid="9" name="dvGlobalVerID">
    <vt:lpwstr>482.90.02.003</vt:lpwstr>
  </property>
  <property fmtid="{D5CDD505-2E9C-101B-9397-08002B2CF9AE}" pid="10" name="dvDefinitionVersion">
    <vt:lpwstr>2.1 / 22.1.2015</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-1</vt:lpwstr>
  </property>
  <property fmtid="{D5CDD505-2E9C-101B-9397-08002B2CF9AE}" pid="16" name="dvCategory">
    <vt:lpwstr>4</vt:lpwstr>
  </property>
  <property fmtid="{D5CDD505-2E9C-101B-9397-08002B2CF9AE}" pid="17" name="dvCategory_2">
    <vt:lpwstr>0</vt:lpwstr>
  </property>
  <property fmtid="{D5CDD505-2E9C-101B-9397-08002B2CF9AE}" pid="18" name="dvSavepath">
    <vt:lpwstr/>
  </property>
  <property fmtid="{D5CDD505-2E9C-101B-9397-08002B2CF9AE}" pid="19" name="dvUsed">
    <vt:lpwstr>1</vt:lpwstr>
  </property>
  <property fmtid="{D5CDD505-2E9C-101B-9397-08002B2CF9AE}" pid="20" name="dvCompany">
    <vt:lpwstr/>
  </property>
  <property fmtid="{D5CDD505-2E9C-101B-9397-08002B2CF9AE}" pid="21" name="dvSite">
    <vt:lpwstr/>
  </property>
  <property fmtid="{D5CDD505-2E9C-101B-9397-08002B2CF9AE}" pid="22" name="dvNumbering">
    <vt:lpwstr>0</vt:lpwstr>
  </property>
  <property fmtid="{D5CDD505-2E9C-101B-9397-08002B2CF9AE}" pid="23" name="dvDUname">
    <vt:lpwstr>Nora Elers</vt:lpwstr>
  </property>
  <property fmtid="{D5CDD505-2E9C-101B-9397-08002B2CF9AE}" pid="24" name="dvDUdepartment">
    <vt:lpwstr/>
  </property>
  <property fmtid="{D5CDD505-2E9C-101B-9397-08002B2CF9AE}" pid="25" name="dvLogoExist">
    <vt:lpwstr>0</vt:lpwstr>
  </property>
  <property fmtid="{D5CDD505-2E9C-101B-9397-08002B2CF9AE}" pid="26" name="dvCurrentlogo">
    <vt:lpwstr/>
  </property>
</Properties>
</file>