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65" d="100"/>
          <a:sy n="165" d="100"/>
        </p:scale>
        <p:origin x="226" y="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B86D0DE6-5CD0-44B1-8938-BC4EA91A2186}"/>
    <pc:docChg chg="modSld">
      <pc:chgData name="Rautaporras Petteri" userId="d9004aa4-7491-43fa-b04f-4f6e300df2fa" providerId="ADAL" clId="{B86D0DE6-5CD0-44B1-8938-BC4EA91A2186}" dt="2020-12-21T11:46:33.454" v="61" actId="20577"/>
      <pc:docMkLst>
        <pc:docMk/>
      </pc:docMkLst>
      <pc:sldChg chg="modSp">
        <pc:chgData name="Rautaporras Petteri" userId="d9004aa4-7491-43fa-b04f-4f6e300df2fa" providerId="ADAL" clId="{B86D0DE6-5CD0-44B1-8938-BC4EA91A2186}" dt="2020-12-21T11:46:33.454" v="61" actId="20577"/>
        <pc:sldMkLst>
          <pc:docMk/>
          <pc:sldMk cId="4232618482" sldId="257"/>
        </pc:sldMkLst>
        <pc:graphicFrameChg chg="mod modGraphic">
          <ac:chgData name="Rautaporras Petteri" userId="d9004aa4-7491-43fa-b04f-4f6e300df2fa" providerId="ADAL" clId="{B86D0DE6-5CD0-44B1-8938-BC4EA91A2186}" dt="2020-12-21T11:46:33.454" v="61" actId="20577"/>
          <ac:graphicFrameMkLst>
            <pc:docMk/>
            <pc:sldMk cId="4232618482" sldId="257"/>
            <ac:graphicFrameMk id="4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B86D0DE6-5CD0-44B1-8938-BC4EA91A2186}" dt="2020-12-21T11:44:52.711" v="47" actId="20577"/>
          <ac:graphicFrameMkLst>
            <pc:docMk/>
            <pc:sldMk cId="4232618482" sldId="257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1"/>
          <p:cNvSpPr txBox="1">
            <a:spLocks/>
          </p:cNvSpPr>
          <p:nvPr/>
        </p:nvSpPr>
        <p:spPr>
          <a:xfrm>
            <a:off x="251520" y="67592"/>
            <a:ext cx="8892480" cy="648000"/>
          </a:xfrm>
          <a:prstGeom prst="rect">
            <a:avLst/>
          </a:prstGeom>
        </p:spPr>
        <p:txBody>
          <a:bodyPr/>
          <a:lstStyle>
            <a:lvl1pPr marL="234000" indent="-212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6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732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4459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anose="020B0604020202020204" pitchFamily="34" charset="0"/>
              <a:buChar char="•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6785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82718" indent="-158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" indent="0">
              <a:buNone/>
            </a:pPr>
            <a:r>
              <a:rPr lang="fi-FI" sz="2000" b="1" dirty="0">
                <a:solidFill>
                  <a:srgbClr val="000000"/>
                </a:solidFill>
              </a:rPr>
              <a:t>Työnantajan sosiaalivakuutusmaksut teknologiateollisuuden työntekijöillä</a:t>
            </a:r>
          </a:p>
        </p:txBody>
      </p:sp>
      <p:graphicFrame>
        <p:nvGraphicFramePr>
          <p:cNvPr id="4" name="Sisällön paikkamerkki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19734"/>
              </p:ext>
            </p:extLst>
          </p:nvPr>
        </p:nvGraphicFramePr>
        <p:xfrm>
          <a:off x="312723" y="627534"/>
          <a:ext cx="8474967" cy="354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4630">
                <a:tc>
                  <a:txBody>
                    <a:bodyPr/>
                    <a:lstStyle/>
                    <a:p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26">
                <a:tc>
                  <a:txBody>
                    <a:bodyPr/>
                    <a:lstStyle/>
                    <a:p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1. Sosiaaliturvamaksu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0,86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0,77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1,53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126">
                <a:tc>
                  <a:txBody>
                    <a:bodyPr/>
                    <a:lstStyle/>
                    <a:p>
                      <a:pPr lvl="1"/>
                      <a:r>
                        <a:rPr lang="fi-FI" sz="1000" baseline="0" dirty="0">
                          <a:solidFill>
                            <a:srgbClr val="000000"/>
                          </a:solidFill>
                        </a:rPr>
                        <a:t> Sairausvakuutusmaksu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aseline="0" dirty="0">
                          <a:solidFill>
                            <a:srgbClr val="000000"/>
                          </a:solidFill>
                        </a:rPr>
                        <a:t>1,08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aseline="0" dirty="0">
                          <a:solidFill>
                            <a:srgbClr val="000000"/>
                          </a:solidFill>
                        </a:rPr>
                        <a:t>0,86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aseline="0" dirty="0">
                          <a:solidFill>
                            <a:srgbClr val="000000"/>
                          </a:solidFill>
                        </a:rPr>
                        <a:t>0,77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aseline="0" dirty="0">
                          <a:solidFill>
                            <a:srgbClr val="000000"/>
                          </a:solidFill>
                        </a:rPr>
                        <a:t>1,34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aseline="0" dirty="0">
                          <a:solidFill>
                            <a:srgbClr val="000000"/>
                          </a:solidFill>
                        </a:rPr>
                        <a:t>1,53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126">
                <a:tc>
                  <a:txBody>
                    <a:bodyPr/>
                    <a:lstStyle/>
                    <a:p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2. Työeläkevakuutusmaksu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17,75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16,95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126">
                <a:tc>
                  <a:txBody>
                    <a:bodyPr/>
                    <a:lstStyle/>
                    <a:p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3. Tapaturmavakuutusmaksu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1,8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4. Työttömyysvakuutusmaksu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2,41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1,42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palkkasumman 2 059 500 euroon saakka (v. 2017)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0,80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lopuista palkkioista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3,30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palkkasumman 2 083 500 euroon saakka (v. 2018)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0,65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lopuista palkkioista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2,60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palkkasumman 2 086 500 euroon saakka (v. 2019)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0,50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lopuista palkkioista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2,05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palkkasumman </a:t>
                      </a:r>
                      <a:r>
                        <a:rPr lang="fi-FI" sz="600" baseline="0">
                          <a:solidFill>
                            <a:srgbClr val="000000"/>
                          </a:solidFill>
                        </a:rPr>
                        <a:t>2 125 </a:t>
                      </a:r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500 euroon saakka (v. 2020)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0,45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lopuista palkkioista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1,7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palkkasumman 2 169 000 euroon saakka (v. 2021)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0,50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lopuista palkkioista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1,90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126">
                <a:tc>
                  <a:txBody>
                    <a:bodyPr/>
                    <a:lstStyle/>
                    <a:p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5. Ryhmähenkivakuutusmaksu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0,1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464362"/>
              </p:ext>
            </p:extLst>
          </p:nvPr>
        </p:nvGraphicFramePr>
        <p:xfrm>
          <a:off x="319048" y="4155926"/>
          <a:ext cx="847496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21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i-FI" sz="1000" baseline="0" dirty="0">
                          <a:solidFill>
                            <a:schemeClr val="bg1"/>
                          </a:solidFill>
                        </a:rPr>
                        <a:t>Sosiaalivakuutusmaksut 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fi-FI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i-FI" sz="800" b="1" baseline="0" dirty="0">
                          <a:solidFill>
                            <a:srgbClr val="000000"/>
                          </a:solidFill>
                        </a:rPr>
                        <a:t>- ennakonpidätyksenalaisesta palkasta,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23,3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22,4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21,8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86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800" b="1" dirty="0">
                          <a:solidFill>
                            <a:srgbClr val="000000"/>
                          </a:solidFill>
                        </a:rPr>
                        <a:t>-</a:t>
                      </a:r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i-FI" sz="800" b="1" dirty="0">
                          <a:solidFill>
                            <a:srgbClr val="000000"/>
                          </a:solidFill>
                        </a:rPr>
                        <a:t>tehdyn työajan</a:t>
                      </a:r>
                      <a:r>
                        <a:rPr lang="fi-FI" sz="800" b="1" baseline="0" dirty="0">
                          <a:solidFill>
                            <a:srgbClr val="000000"/>
                          </a:solidFill>
                        </a:rPr>
                        <a:t> palkasta, % </a:t>
                      </a:r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(sis. Aika-, urakka- ja palkkiopalkan, erilliset sekä yli- ja sunnuntaityökorvaukset)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29,1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27,9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26,8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26,7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27,2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61848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3" ma:contentTypeDescription="Luo uusi asiakirja." ma:contentTypeScope="" ma:versionID="00975ad7903346592d2a07f84f04a44e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77fed06f3216d4bd2a77164e30239d45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2AE46A-DB82-4DB9-B68E-9485F3868D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DD665B-699A-4550-9CC5-B5E41891E6E8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18888a3a-9613-4736-b8cf-f212d38d32e5"/>
    <ds:schemaRef ds:uri="f4015653-d442-4718-8e0e-140bab151380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4DC561B-9FAC-466E-B4C4-5CC6A41020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</TotalTime>
  <Words>184</Words>
  <Application>Microsoft Office PowerPoint</Application>
  <PresentationFormat>Näytössä katseltava esitys (16:9)</PresentationFormat>
  <Paragraphs>80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14</cp:revision>
  <cp:lastPrinted>2016-06-09T07:47:11Z</cp:lastPrinted>
  <dcterms:created xsi:type="dcterms:W3CDTF">2016-09-05T07:38:54Z</dcterms:created>
  <dcterms:modified xsi:type="dcterms:W3CDTF">2020-12-21T11:47:50Z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Order">
    <vt:r8>1020600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