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5E869"/>
    <a:srgbClr val="333333"/>
    <a:srgbClr val="FFFF00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65" d="100"/>
          <a:sy n="165" d="100"/>
        </p:scale>
        <p:origin x="226" y="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057B8C7A-3469-4DFF-B4D5-A3C6FE221EA1}"/>
    <pc:docChg chg="delSld">
      <pc:chgData name="Rautaporras Petteri" userId="d9004aa4-7491-43fa-b04f-4f6e300df2fa" providerId="ADAL" clId="{057B8C7A-3469-4DFF-B4D5-A3C6FE221EA1}" dt="2020-12-21T11:50:12.317" v="0" actId="2696"/>
      <pc:docMkLst>
        <pc:docMk/>
      </pc:docMkLst>
      <pc:sldChg chg="del">
        <pc:chgData name="Rautaporras Petteri" userId="d9004aa4-7491-43fa-b04f-4f6e300df2fa" providerId="ADAL" clId="{057B8C7A-3469-4DFF-B4D5-A3C6FE221EA1}" dt="2020-12-21T11:50:12.317" v="0" actId="2696"/>
        <pc:sldMkLst>
          <pc:docMk/>
          <pc:sldMk cId="1222801824" sldId="25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04237460205576E-2"/>
          <c:y val="1.8565188663247943E-2"/>
          <c:w val="0.89643978734163632"/>
          <c:h val="0.930107181073448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Taul1!$C$1</c:f>
              <c:strCache>
                <c:ptCount val="1"/>
                <c:pt idx="0">
                  <c:v>Palkat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56-4343-B5E2-F243D353CCB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56-4343-B5E2-F243D353CCBF}"/>
              </c:ext>
            </c:extLst>
          </c:dPt>
          <c:cat>
            <c:strRef>
              <c:f>Taul1!$A$2:$A$30</c:f>
              <c:strCache>
                <c:ptCount val="29"/>
                <c:pt idx="0">
                  <c:v>Norja</c:v>
                </c:pt>
                <c:pt idx="1">
                  <c:v>Tanska</c:v>
                </c:pt>
                <c:pt idx="2">
                  <c:v>Islanti</c:v>
                </c:pt>
                <c:pt idx="3">
                  <c:v>Belgia</c:v>
                </c:pt>
                <c:pt idx="4">
                  <c:v>Saksa</c:v>
                </c:pt>
                <c:pt idx="5">
                  <c:v>Ruotsi</c:v>
                </c:pt>
                <c:pt idx="6">
                  <c:v>Ranska</c:v>
                </c:pt>
                <c:pt idx="7">
                  <c:v>Itävalta</c:v>
                </c:pt>
                <c:pt idx="8">
                  <c:v>Suomi</c:v>
                </c:pt>
                <c:pt idx="9">
                  <c:v>Luxemburg</c:v>
                </c:pt>
                <c:pt idx="10">
                  <c:v>Euro alue</c:v>
                </c:pt>
                <c:pt idx="11">
                  <c:v>Irlanti</c:v>
                </c:pt>
                <c:pt idx="12">
                  <c:v>Italia</c:v>
                </c:pt>
                <c:pt idx="13">
                  <c:v>EU27</c:v>
                </c:pt>
                <c:pt idx="14">
                  <c:v>Iso-Britannia</c:v>
                </c:pt>
                <c:pt idx="15">
                  <c:v>Espanja</c:v>
                </c:pt>
                <c:pt idx="16">
                  <c:v>Slovenia</c:v>
                </c:pt>
                <c:pt idx="17">
                  <c:v>Kreikka</c:v>
                </c:pt>
                <c:pt idx="18">
                  <c:v>Malta</c:v>
                </c:pt>
                <c:pt idx="19">
                  <c:v>Tsekki</c:v>
                </c:pt>
                <c:pt idx="20">
                  <c:v>Slovakia</c:v>
                </c:pt>
                <c:pt idx="21">
                  <c:v>Viro</c:v>
                </c:pt>
                <c:pt idx="22">
                  <c:v>Portugali</c:v>
                </c:pt>
                <c:pt idx="23">
                  <c:v>Unkari</c:v>
                </c:pt>
                <c:pt idx="24">
                  <c:v>Kroatia</c:v>
                </c:pt>
                <c:pt idx="25">
                  <c:v>Puola</c:v>
                </c:pt>
                <c:pt idx="26">
                  <c:v>Latvia</c:v>
                </c:pt>
                <c:pt idx="27">
                  <c:v>Liettua</c:v>
                </c:pt>
                <c:pt idx="28">
                  <c:v>Bulgaria</c:v>
                </c:pt>
              </c:strCache>
            </c:strRef>
          </c:cat>
          <c:val>
            <c:numRef>
              <c:f>Taul1!$C$2:$C$30</c:f>
              <c:numCache>
                <c:formatCode>General</c:formatCode>
                <c:ptCount val="29"/>
                <c:pt idx="0">
                  <c:v>38.9</c:v>
                </c:pt>
                <c:pt idx="1">
                  <c:v>40.799999999999997</c:v>
                </c:pt>
                <c:pt idx="2">
                  <c:v>35.4</c:v>
                </c:pt>
                <c:pt idx="3">
                  <c:v>32</c:v>
                </c:pt>
                <c:pt idx="4">
                  <c:v>32.200000000000003</c:v>
                </c:pt>
                <c:pt idx="5">
                  <c:v>27</c:v>
                </c:pt>
                <c:pt idx="6">
                  <c:v>26.2</c:v>
                </c:pt>
                <c:pt idx="7">
                  <c:v>28.4</c:v>
                </c:pt>
                <c:pt idx="8">
                  <c:v>29.7</c:v>
                </c:pt>
                <c:pt idx="9">
                  <c:v>30.3</c:v>
                </c:pt>
                <c:pt idx="10">
                  <c:v>25.4</c:v>
                </c:pt>
                <c:pt idx="11">
                  <c:v>27.3</c:v>
                </c:pt>
                <c:pt idx="12">
                  <c:v>20.100000000000001</c:v>
                </c:pt>
                <c:pt idx="13">
                  <c:v>21.1</c:v>
                </c:pt>
                <c:pt idx="14">
                  <c:v>22.2</c:v>
                </c:pt>
                <c:pt idx="15">
                  <c:v>17.2</c:v>
                </c:pt>
                <c:pt idx="16">
                  <c:v>15.7</c:v>
                </c:pt>
                <c:pt idx="17">
                  <c:v>12.3</c:v>
                </c:pt>
                <c:pt idx="18">
                  <c:v>13.1</c:v>
                </c:pt>
                <c:pt idx="19">
                  <c:v>9.8000000000000007</c:v>
                </c:pt>
                <c:pt idx="20">
                  <c:v>9.4</c:v>
                </c:pt>
                <c:pt idx="21">
                  <c:v>9.1999999999999993</c:v>
                </c:pt>
                <c:pt idx="22">
                  <c:v>9.3000000000000007</c:v>
                </c:pt>
                <c:pt idx="23">
                  <c:v>8.5</c:v>
                </c:pt>
                <c:pt idx="24">
                  <c:v>8.5</c:v>
                </c:pt>
                <c:pt idx="25">
                  <c:v>7.9</c:v>
                </c:pt>
                <c:pt idx="26">
                  <c:v>7.4</c:v>
                </c:pt>
                <c:pt idx="27">
                  <c:v>8.9</c:v>
                </c:pt>
                <c:pt idx="28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56-4343-B5E2-F243D353CCBF}"/>
            </c:ext>
          </c:extLst>
        </c:ser>
        <c:ser>
          <c:idx val="1"/>
          <c:order val="1"/>
          <c:tx>
            <c:strRef>
              <c:f>Taul1!$B$1</c:f>
              <c:strCache>
                <c:ptCount val="1"/>
                <c:pt idx="0">
                  <c:v>Sivukulut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056-4343-B5E2-F243D353CCBF}"/>
              </c:ext>
            </c:extLst>
          </c:dPt>
          <c:cat>
            <c:strRef>
              <c:f>Taul1!$A$2:$A$30</c:f>
              <c:strCache>
                <c:ptCount val="29"/>
                <c:pt idx="0">
                  <c:v>Norja</c:v>
                </c:pt>
                <c:pt idx="1">
                  <c:v>Tanska</c:v>
                </c:pt>
                <c:pt idx="2">
                  <c:v>Islanti</c:v>
                </c:pt>
                <c:pt idx="3">
                  <c:v>Belgia</c:v>
                </c:pt>
                <c:pt idx="4">
                  <c:v>Saksa</c:v>
                </c:pt>
                <c:pt idx="5">
                  <c:v>Ruotsi</c:v>
                </c:pt>
                <c:pt idx="6">
                  <c:v>Ranska</c:v>
                </c:pt>
                <c:pt idx="7">
                  <c:v>Itävalta</c:v>
                </c:pt>
                <c:pt idx="8">
                  <c:v>Suomi</c:v>
                </c:pt>
                <c:pt idx="9">
                  <c:v>Luxemburg</c:v>
                </c:pt>
                <c:pt idx="10">
                  <c:v>Euro alue</c:v>
                </c:pt>
                <c:pt idx="11">
                  <c:v>Irlanti</c:v>
                </c:pt>
                <c:pt idx="12">
                  <c:v>Italia</c:v>
                </c:pt>
                <c:pt idx="13">
                  <c:v>EU27</c:v>
                </c:pt>
                <c:pt idx="14">
                  <c:v>Iso-Britannia</c:v>
                </c:pt>
                <c:pt idx="15">
                  <c:v>Espanja</c:v>
                </c:pt>
                <c:pt idx="16">
                  <c:v>Slovenia</c:v>
                </c:pt>
                <c:pt idx="17">
                  <c:v>Kreikka</c:v>
                </c:pt>
                <c:pt idx="18">
                  <c:v>Malta</c:v>
                </c:pt>
                <c:pt idx="19">
                  <c:v>Tsekki</c:v>
                </c:pt>
                <c:pt idx="20">
                  <c:v>Slovakia</c:v>
                </c:pt>
                <c:pt idx="21">
                  <c:v>Viro</c:v>
                </c:pt>
                <c:pt idx="22">
                  <c:v>Portugali</c:v>
                </c:pt>
                <c:pt idx="23">
                  <c:v>Unkari</c:v>
                </c:pt>
                <c:pt idx="24">
                  <c:v>Kroatia</c:v>
                </c:pt>
                <c:pt idx="25">
                  <c:v>Puola</c:v>
                </c:pt>
                <c:pt idx="26">
                  <c:v>Latvia</c:v>
                </c:pt>
                <c:pt idx="27">
                  <c:v>Liettua</c:v>
                </c:pt>
                <c:pt idx="28">
                  <c:v>Bulgaria</c:v>
                </c:pt>
              </c:strCache>
            </c:strRef>
          </c:cat>
          <c:val>
            <c:numRef>
              <c:f>Taul1!$B$2:$B$30</c:f>
              <c:numCache>
                <c:formatCode>General</c:formatCode>
                <c:ptCount val="29"/>
                <c:pt idx="0">
                  <c:v>8.4</c:v>
                </c:pt>
                <c:pt idx="1">
                  <c:v>6</c:v>
                </c:pt>
                <c:pt idx="2">
                  <c:v>8.6999999999999993</c:v>
                </c:pt>
                <c:pt idx="3">
                  <c:v>11.6</c:v>
                </c:pt>
                <c:pt idx="4">
                  <c:v>8.6999999999999993</c:v>
                </c:pt>
                <c:pt idx="5">
                  <c:v>13.2</c:v>
                </c:pt>
                <c:pt idx="6">
                  <c:v>12.4</c:v>
                </c:pt>
                <c:pt idx="7">
                  <c:v>10</c:v>
                </c:pt>
                <c:pt idx="8">
                  <c:v>7.3</c:v>
                </c:pt>
                <c:pt idx="9">
                  <c:v>4.0999999999999996</c:v>
                </c:pt>
                <c:pt idx="10">
                  <c:v>8.4</c:v>
                </c:pt>
                <c:pt idx="11">
                  <c:v>6</c:v>
                </c:pt>
                <c:pt idx="12">
                  <c:v>8.1999999999999993</c:v>
                </c:pt>
                <c:pt idx="13">
                  <c:v>6.8</c:v>
                </c:pt>
                <c:pt idx="14">
                  <c:v>4.4000000000000004</c:v>
                </c:pt>
                <c:pt idx="15">
                  <c:v>6.2</c:v>
                </c:pt>
                <c:pt idx="16">
                  <c:v>3.1</c:v>
                </c:pt>
                <c:pt idx="17">
                  <c:v>3.9</c:v>
                </c:pt>
                <c:pt idx="18">
                  <c:v>1.1000000000000001</c:v>
                </c:pt>
                <c:pt idx="19">
                  <c:v>3.7</c:v>
                </c:pt>
                <c:pt idx="20">
                  <c:v>3.5</c:v>
                </c:pt>
                <c:pt idx="21">
                  <c:v>3.3</c:v>
                </c:pt>
                <c:pt idx="22">
                  <c:v>2.4</c:v>
                </c:pt>
                <c:pt idx="23">
                  <c:v>1.9</c:v>
                </c:pt>
                <c:pt idx="24">
                  <c:v>1.6</c:v>
                </c:pt>
                <c:pt idx="25">
                  <c:v>1.8</c:v>
                </c:pt>
                <c:pt idx="26">
                  <c:v>2.1</c:v>
                </c:pt>
                <c:pt idx="27">
                  <c:v>0.3</c:v>
                </c:pt>
                <c:pt idx="28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056-4343-B5E2-F243D353C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100"/>
        <c:axId val="187906544"/>
        <c:axId val="188480456"/>
      </c:barChart>
      <c:catAx>
        <c:axId val="187906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188480456"/>
        <c:crosses val="autoZero"/>
        <c:auto val="1"/>
        <c:lblAlgn val="ctr"/>
        <c:lblOffset val="100"/>
        <c:noMultiLvlLbl val="0"/>
      </c:catAx>
      <c:valAx>
        <c:axId val="188480456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18790654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317252584961828"/>
          <c:y val="3.0646460737765162E-2"/>
          <c:w val="0.11473186408406728"/>
          <c:h val="0.132640181318985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Teollisuuden työn hinta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21.12.2020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1510" y="4855332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854859"/>
            <a:ext cx="2971717" cy="165163"/>
          </a:xfrm>
        </p:spPr>
        <p:txBody>
          <a:bodyPr/>
          <a:lstStyle/>
          <a:p>
            <a:r>
              <a:rPr lang="en-US" dirty="0" err="1"/>
              <a:t>Lähde</a:t>
            </a:r>
            <a:r>
              <a:rPr lang="en-US" dirty="0"/>
              <a:t>: Eurostat</a:t>
            </a:r>
          </a:p>
        </p:txBody>
      </p:sp>
      <p:graphicFrame>
        <p:nvGraphicFramePr>
          <p:cNvPr id="14" name="Kaavio 13"/>
          <p:cNvGraphicFramePr/>
          <p:nvPr>
            <p:extLst>
              <p:ext uri="{D42A27DB-BD31-4B8C-83A1-F6EECF244321}">
                <p14:modId xmlns:p14="http://schemas.microsoft.com/office/powerpoint/2010/main" val="340174215"/>
              </p:ext>
            </p:extLst>
          </p:nvPr>
        </p:nvGraphicFramePr>
        <p:xfrm>
          <a:off x="395536" y="896630"/>
          <a:ext cx="8352928" cy="390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kstiruutu 14"/>
          <p:cNvSpPr txBox="1"/>
          <p:nvPr/>
        </p:nvSpPr>
        <p:spPr>
          <a:xfrm>
            <a:off x="4993633" y="1559281"/>
            <a:ext cx="3721956" cy="55745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 err="1"/>
              <a:t>Huom</a:t>
            </a:r>
            <a:r>
              <a:rPr lang="fi-FI" sz="1050" spc="-40" dirty="0"/>
              <a:t>! Valuuttakursseilla voi olla merkittävä vaikutus euroiksi muutettuihin työvoimakustannuksiin (esim. Ruotsi, Norja) 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354462" y="617717"/>
            <a:ext cx="6953842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/>
              <a:t>Teollisuuden työn hinta eri Euroopan maissa 2019, euroa per tunti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6EB08D2-212F-4C4B-BF1C-0E8AA0295A53}"/>
              </a:ext>
            </a:extLst>
          </p:cNvPr>
          <p:cNvSpPr/>
          <p:nvPr/>
        </p:nvSpPr>
        <p:spPr bwMode="auto">
          <a:xfrm>
            <a:off x="538982" y="3393280"/>
            <a:ext cx="6304732" cy="1456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177116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3" ma:contentTypeDescription="Luo uusi asiakirja." ma:contentTypeScope="" ma:versionID="00975ad7903346592d2a07f84f04a44e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77fed06f3216d4bd2a77164e30239d45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E9B5E7-680A-4038-8D43-9F63038CB8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0776EF-A187-4FEB-B598-B29F5E990C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58496D-14DD-4793-853D-CECF18C2888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</TotalTime>
  <Words>37</Words>
  <Application>Microsoft Office PowerPoint</Application>
  <PresentationFormat>Näytössä katseltava esitys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16</cp:revision>
  <cp:lastPrinted>2016-06-09T07:47:11Z</cp:lastPrinted>
  <dcterms:created xsi:type="dcterms:W3CDTF">2016-09-05T07:48:30Z</dcterms:created>
  <dcterms:modified xsi:type="dcterms:W3CDTF">2020-12-21T11:50:13Z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</Properties>
</file>