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141F94"/>
    <a:srgbClr val="333333"/>
    <a:srgbClr val="85E869"/>
    <a:srgbClr val="FF805C"/>
    <a:srgbClr val="FF00B8"/>
    <a:srgbClr val="8A0FA6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65" d="100"/>
          <a:sy n="165" d="100"/>
        </p:scale>
        <p:origin x="226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EB9FE6BA-C558-4F36-B8D2-772E41892B07}"/>
    <pc:docChg chg="modSld">
      <pc:chgData name="Rautaporras Petteri" userId="d9004aa4-7491-43fa-b04f-4f6e300df2fa" providerId="ADAL" clId="{EB9FE6BA-C558-4F36-B8D2-772E41892B07}" dt="2020-12-21T11:55:16.499" v="10" actId="27918"/>
      <pc:docMkLst>
        <pc:docMk/>
      </pc:docMkLst>
      <pc:sldChg chg="mod">
        <pc:chgData name="Rautaporras Petteri" userId="d9004aa4-7491-43fa-b04f-4f6e300df2fa" providerId="ADAL" clId="{EB9FE6BA-C558-4F36-B8D2-772E41892B07}" dt="2020-12-21T11:55:16.499" v="10" actId="27918"/>
        <pc:sldMkLst>
          <pc:docMk/>
          <pc:sldMk cId="1028853947" sldId="256"/>
        </pc:sldMkLst>
      </pc:sldChg>
    </pc:docChg>
  </pc:docChgLst>
  <pc:docChgLst>
    <pc:chgData name="Rautaporras Petteri" userId="81ae4bc9-51ec-4b09-af2d-f08f9486593f" providerId="ADAL" clId="{7FA97B48-61CB-4772-A693-FDDEEFD05D4C}"/>
    <pc:docChg chg="modSld">
      <pc:chgData name="Rautaporras Petteri" userId="81ae4bc9-51ec-4b09-af2d-f08f9486593f" providerId="ADAL" clId="{7FA97B48-61CB-4772-A693-FDDEEFD05D4C}" dt="2022-03-23T13:12:48.471" v="16" actId="27918"/>
      <pc:docMkLst>
        <pc:docMk/>
      </pc:docMkLst>
      <pc:sldChg chg="mod">
        <pc:chgData name="Rautaporras Petteri" userId="81ae4bc9-51ec-4b09-af2d-f08f9486593f" providerId="ADAL" clId="{7FA97B48-61CB-4772-A693-FDDEEFD05D4C}" dt="2022-03-23T13:12:48.471" v="16" actId="27918"/>
        <pc:sldMkLst>
          <pc:docMk/>
          <pc:sldMk cId="1028853947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Päivätyö TAM15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Taul1!$B$2:$B$36</c:f>
              <c:numCache>
                <c:formatCode>General</c:formatCode>
                <c:ptCount val="35"/>
                <c:pt idx="0">
                  <c:v>74.900000000000006</c:v>
                </c:pt>
                <c:pt idx="1">
                  <c:v>73</c:v>
                </c:pt>
                <c:pt idx="2">
                  <c:v>71.900000000000006</c:v>
                </c:pt>
                <c:pt idx="3">
                  <c:v>71.400000000000006</c:v>
                </c:pt>
                <c:pt idx="4">
                  <c:v>71.3</c:v>
                </c:pt>
                <c:pt idx="5">
                  <c:v>71.7</c:v>
                </c:pt>
                <c:pt idx="6">
                  <c:v>68.7</c:v>
                </c:pt>
                <c:pt idx="7">
                  <c:v>66.5</c:v>
                </c:pt>
                <c:pt idx="8">
                  <c:v>62.3</c:v>
                </c:pt>
                <c:pt idx="9">
                  <c:v>60</c:v>
                </c:pt>
                <c:pt idx="10">
                  <c:v>57.9</c:v>
                </c:pt>
                <c:pt idx="11">
                  <c:v>56.1</c:v>
                </c:pt>
                <c:pt idx="12">
                  <c:v>53.8</c:v>
                </c:pt>
                <c:pt idx="13">
                  <c:v>54.21</c:v>
                </c:pt>
                <c:pt idx="14">
                  <c:v>51.7</c:v>
                </c:pt>
                <c:pt idx="15">
                  <c:v>52.4</c:v>
                </c:pt>
                <c:pt idx="16">
                  <c:v>53.1</c:v>
                </c:pt>
                <c:pt idx="17">
                  <c:v>54.4</c:v>
                </c:pt>
                <c:pt idx="18">
                  <c:v>52.4</c:v>
                </c:pt>
                <c:pt idx="19">
                  <c:v>52.05</c:v>
                </c:pt>
                <c:pt idx="20">
                  <c:v>50.9</c:v>
                </c:pt>
                <c:pt idx="21">
                  <c:v>49.8</c:v>
                </c:pt>
                <c:pt idx="22">
                  <c:v>48.3</c:v>
                </c:pt>
                <c:pt idx="23">
                  <c:v>53.5</c:v>
                </c:pt>
                <c:pt idx="24">
                  <c:v>51.8</c:v>
                </c:pt>
                <c:pt idx="25">
                  <c:v>52.2</c:v>
                </c:pt>
                <c:pt idx="26">
                  <c:v>53.8</c:v>
                </c:pt>
                <c:pt idx="27">
                  <c:v>51.6</c:v>
                </c:pt>
                <c:pt idx="28">
                  <c:v>50.8</c:v>
                </c:pt>
                <c:pt idx="29">
                  <c:v>51.5</c:v>
                </c:pt>
                <c:pt idx="30">
                  <c:v>51.2</c:v>
                </c:pt>
                <c:pt idx="31">
                  <c:v>48.3</c:v>
                </c:pt>
                <c:pt idx="32">
                  <c:v>49.3</c:v>
                </c:pt>
                <c:pt idx="33">
                  <c:v>52.6</c:v>
                </c:pt>
                <c:pt idx="34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2F-4F31-8E54-4D368C6BF95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2-vuorotyö TAM25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Taul1!$C$2:$C$36</c:f>
              <c:numCache>
                <c:formatCode>General</c:formatCode>
                <c:ptCount val="35"/>
                <c:pt idx="0">
                  <c:v>17.600000000000001</c:v>
                </c:pt>
                <c:pt idx="1">
                  <c:v>19.2</c:v>
                </c:pt>
                <c:pt idx="2">
                  <c:v>20.100000000000001</c:v>
                </c:pt>
                <c:pt idx="3">
                  <c:v>19.899999999999999</c:v>
                </c:pt>
                <c:pt idx="4">
                  <c:v>20.3</c:v>
                </c:pt>
                <c:pt idx="5">
                  <c:v>19.7</c:v>
                </c:pt>
                <c:pt idx="6">
                  <c:v>21.2</c:v>
                </c:pt>
                <c:pt idx="7">
                  <c:v>21.7</c:v>
                </c:pt>
                <c:pt idx="8">
                  <c:v>22.4</c:v>
                </c:pt>
                <c:pt idx="9">
                  <c:v>23.8</c:v>
                </c:pt>
                <c:pt idx="10">
                  <c:v>23.8</c:v>
                </c:pt>
                <c:pt idx="11">
                  <c:v>23.8</c:v>
                </c:pt>
                <c:pt idx="12">
                  <c:v>25.6</c:v>
                </c:pt>
                <c:pt idx="13">
                  <c:v>25</c:v>
                </c:pt>
                <c:pt idx="14">
                  <c:v>25.5</c:v>
                </c:pt>
                <c:pt idx="15">
                  <c:v>27</c:v>
                </c:pt>
                <c:pt idx="16">
                  <c:v>26.4</c:v>
                </c:pt>
                <c:pt idx="17">
                  <c:v>24.8</c:v>
                </c:pt>
                <c:pt idx="18">
                  <c:v>25.7</c:v>
                </c:pt>
                <c:pt idx="19">
                  <c:v>24.45</c:v>
                </c:pt>
                <c:pt idx="20">
                  <c:v>26.4</c:v>
                </c:pt>
                <c:pt idx="21">
                  <c:v>27.5</c:v>
                </c:pt>
                <c:pt idx="22">
                  <c:v>28.8</c:v>
                </c:pt>
                <c:pt idx="23">
                  <c:v>27.8</c:v>
                </c:pt>
                <c:pt idx="24">
                  <c:v>27.1</c:v>
                </c:pt>
                <c:pt idx="25">
                  <c:v>26.8</c:v>
                </c:pt>
                <c:pt idx="26">
                  <c:v>28.8</c:v>
                </c:pt>
                <c:pt idx="27">
                  <c:v>28.6</c:v>
                </c:pt>
                <c:pt idx="28">
                  <c:v>28.1</c:v>
                </c:pt>
                <c:pt idx="29">
                  <c:v>26.6</c:v>
                </c:pt>
                <c:pt idx="30">
                  <c:v>27.8</c:v>
                </c:pt>
                <c:pt idx="31">
                  <c:v>24</c:v>
                </c:pt>
                <c:pt idx="32">
                  <c:v>23.4</c:v>
                </c:pt>
                <c:pt idx="33">
                  <c:v>26</c:v>
                </c:pt>
                <c:pt idx="34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2F-4F31-8E54-4D368C6BF95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Keskeytyvä 3-vuoro TAM 35 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Taul1!$D$2:$D$36</c:f>
              <c:numCache>
                <c:formatCode>General</c:formatCode>
                <c:ptCount val="35"/>
                <c:pt idx="0">
                  <c:v>3.3</c:v>
                </c:pt>
                <c:pt idx="1">
                  <c:v>3.4</c:v>
                </c:pt>
                <c:pt idx="2">
                  <c:v>3.2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4.2</c:v>
                </c:pt>
                <c:pt idx="7">
                  <c:v>5.4</c:v>
                </c:pt>
                <c:pt idx="8">
                  <c:v>8.5</c:v>
                </c:pt>
                <c:pt idx="9">
                  <c:v>8.4</c:v>
                </c:pt>
                <c:pt idx="10">
                  <c:v>10.1</c:v>
                </c:pt>
                <c:pt idx="11">
                  <c:v>12</c:v>
                </c:pt>
                <c:pt idx="12">
                  <c:v>12.4</c:v>
                </c:pt>
                <c:pt idx="13">
                  <c:v>12.5</c:v>
                </c:pt>
                <c:pt idx="14">
                  <c:v>13.9</c:v>
                </c:pt>
                <c:pt idx="15">
                  <c:v>13.1</c:v>
                </c:pt>
                <c:pt idx="16">
                  <c:v>13.5</c:v>
                </c:pt>
                <c:pt idx="17">
                  <c:v>13.8</c:v>
                </c:pt>
                <c:pt idx="18">
                  <c:v>14.2</c:v>
                </c:pt>
                <c:pt idx="19">
                  <c:v>15.19</c:v>
                </c:pt>
                <c:pt idx="20">
                  <c:v>14.9</c:v>
                </c:pt>
                <c:pt idx="21">
                  <c:v>13.2</c:v>
                </c:pt>
                <c:pt idx="22">
                  <c:v>16.100000000000001</c:v>
                </c:pt>
                <c:pt idx="23">
                  <c:v>11</c:v>
                </c:pt>
                <c:pt idx="24">
                  <c:v>12.9</c:v>
                </c:pt>
                <c:pt idx="25">
                  <c:v>12.6</c:v>
                </c:pt>
                <c:pt idx="26">
                  <c:v>9.1999999999999993</c:v>
                </c:pt>
                <c:pt idx="27">
                  <c:v>8.8000000000000007</c:v>
                </c:pt>
                <c:pt idx="28">
                  <c:v>9.1999999999999993</c:v>
                </c:pt>
                <c:pt idx="29">
                  <c:v>9.6</c:v>
                </c:pt>
                <c:pt idx="30">
                  <c:v>8.6</c:v>
                </c:pt>
                <c:pt idx="31">
                  <c:v>8.4</c:v>
                </c:pt>
                <c:pt idx="32">
                  <c:v>7.7</c:v>
                </c:pt>
                <c:pt idx="33">
                  <c:v>9.1</c:v>
                </c:pt>
                <c:pt idx="3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2F-4F31-8E54-4D368C6BF952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Keskeytymätön 3-vuoro TAM37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Taul1!$E$2:$E$36</c:f>
              <c:numCache>
                <c:formatCode>General</c:formatCode>
                <c:ptCount val="35"/>
                <c:pt idx="0">
                  <c:v>4.2</c:v>
                </c:pt>
                <c:pt idx="1">
                  <c:v>4.4000000000000004</c:v>
                </c:pt>
                <c:pt idx="2">
                  <c:v>4.8</c:v>
                </c:pt>
                <c:pt idx="3">
                  <c:v>5.6</c:v>
                </c:pt>
                <c:pt idx="4">
                  <c:v>5.3</c:v>
                </c:pt>
                <c:pt idx="5">
                  <c:v>5.5</c:v>
                </c:pt>
                <c:pt idx="6">
                  <c:v>5.9</c:v>
                </c:pt>
                <c:pt idx="7">
                  <c:v>6.4</c:v>
                </c:pt>
                <c:pt idx="8">
                  <c:v>6.8</c:v>
                </c:pt>
                <c:pt idx="9">
                  <c:v>7.8</c:v>
                </c:pt>
                <c:pt idx="10">
                  <c:v>8.1999999999999993</c:v>
                </c:pt>
                <c:pt idx="11">
                  <c:v>8.1</c:v>
                </c:pt>
                <c:pt idx="12">
                  <c:v>8.1999999999999993</c:v>
                </c:pt>
                <c:pt idx="13">
                  <c:v>8.3000000000000007</c:v>
                </c:pt>
                <c:pt idx="14">
                  <c:v>8.9</c:v>
                </c:pt>
                <c:pt idx="15">
                  <c:v>7.5</c:v>
                </c:pt>
                <c:pt idx="16">
                  <c:v>7</c:v>
                </c:pt>
                <c:pt idx="17">
                  <c:v>7</c:v>
                </c:pt>
                <c:pt idx="18">
                  <c:v>7.7</c:v>
                </c:pt>
                <c:pt idx="19">
                  <c:v>8.32</c:v>
                </c:pt>
                <c:pt idx="20">
                  <c:v>7.8</c:v>
                </c:pt>
                <c:pt idx="21">
                  <c:v>9.5</c:v>
                </c:pt>
                <c:pt idx="22">
                  <c:v>6.8</c:v>
                </c:pt>
                <c:pt idx="23">
                  <c:v>7.7</c:v>
                </c:pt>
                <c:pt idx="24">
                  <c:v>8.1</c:v>
                </c:pt>
                <c:pt idx="25">
                  <c:v>8.4</c:v>
                </c:pt>
                <c:pt idx="26">
                  <c:v>8.1999999999999993</c:v>
                </c:pt>
                <c:pt idx="27">
                  <c:v>8.6999999999999993</c:v>
                </c:pt>
                <c:pt idx="28">
                  <c:v>9.1999999999999993</c:v>
                </c:pt>
                <c:pt idx="29">
                  <c:v>9.3000000000000007</c:v>
                </c:pt>
                <c:pt idx="30">
                  <c:v>9.5</c:v>
                </c:pt>
                <c:pt idx="31">
                  <c:v>9.6999999999999993</c:v>
                </c:pt>
                <c:pt idx="32">
                  <c:v>10.1</c:v>
                </c:pt>
                <c:pt idx="33">
                  <c:v>9.9</c:v>
                </c:pt>
                <c:pt idx="34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2F-4F31-8E54-4D368C6BF952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Kolmivuoro, 6pv viikko TAM36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Taul1!$F$2:$F$36</c:f>
              <c:numCache>
                <c:formatCode>General</c:formatCode>
                <c:ptCount val="35"/>
                <c:pt idx="27">
                  <c:v>0.2</c:v>
                </c:pt>
                <c:pt idx="28">
                  <c:v>0.4</c:v>
                </c:pt>
                <c:pt idx="29">
                  <c:v>0.3</c:v>
                </c:pt>
                <c:pt idx="30">
                  <c:v>0.4</c:v>
                </c:pt>
                <c:pt idx="31">
                  <c:v>6.9</c:v>
                </c:pt>
                <c:pt idx="32">
                  <c:v>7.3</c:v>
                </c:pt>
                <c:pt idx="33">
                  <c:v>0.5</c:v>
                </c:pt>
                <c:pt idx="3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E-4836-8C76-F13ADFA02F07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Muut työaikamuodot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  <a:effectLst/>
          </c:spPr>
          <c:cat>
            <c:numRef>
              <c:f>Taul1!$A$2:$A$36</c:f>
              <c:numCache>
                <c:formatCode>0</c:formatCode>
                <c:ptCount val="3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</c:numCache>
            </c:numRef>
          </c:cat>
          <c:val>
            <c:numRef>
              <c:f>Taul1!$G$2:$G$36</c:f>
              <c:numCache>
                <c:formatCode>General</c:formatCode>
                <c:ptCount val="35"/>
                <c:pt idx="27">
                  <c:v>2.2000000000000002</c:v>
                </c:pt>
                <c:pt idx="28">
                  <c:v>2.2999999999999998</c:v>
                </c:pt>
                <c:pt idx="29">
                  <c:v>2.6</c:v>
                </c:pt>
                <c:pt idx="30">
                  <c:v>2.6</c:v>
                </c:pt>
                <c:pt idx="31">
                  <c:v>2.8</c:v>
                </c:pt>
                <c:pt idx="32">
                  <c:v>2.2999999999999998</c:v>
                </c:pt>
                <c:pt idx="33">
                  <c:v>1.6</c:v>
                </c:pt>
                <c:pt idx="3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E-4836-8C76-F13ADFA02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544392"/>
        <c:axId val="676514992"/>
      </c:areaChart>
      <c:catAx>
        <c:axId val="6765443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514992"/>
        <c:crosses val="autoZero"/>
        <c:auto val="1"/>
        <c:lblAlgn val="ctr"/>
        <c:lblOffset val="100"/>
        <c:noMultiLvlLbl val="0"/>
      </c:catAx>
      <c:valAx>
        <c:axId val="676514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544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179806411826224E-2"/>
          <c:y val="0.88298568601851313"/>
          <c:w val="0.82067204709513453"/>
          <c:h val="0.11701431398148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työaikamuotojen jakauma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23.3.2022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8352393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05670" cy="292448"/>
          </a:xfrm>
        </p:spPr>
        <p:txBody>
          <a:bodyPr/>
          <a:lstStyle/>
          <a:p>
            <a:r>
              <a:rPr lang="fi-FI" dirty="0"/>
              <a:t>Vuodesta 2013 eteenpäin tiedot on jaoteltu kuuteen luokaan. Sitä aiempina vuosina neljään.</a:t>
            </a:r>
          </a:p>
          <a:p>
            <a:r>
              <a:rPr lang="fi-FI" dirty="0"/>
              <a:t>Lähde: Teknologiateollisuus ry:n palkkatilasto</a:t>
            </a:r>
          </a:p>
        </p:txBody>
      </p:sp>
    </p:spTree>
    <p:extLst>
      <p:ext uri="{BB962C8B-B14F-4D97-AF65-F5344CB8AC3E}">
        <p14:creationId xmlns:p14="http://schemas.microsoft.com/office/powerpoint/2010/main" val="10288539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3" ma:contentTypeDescription="Luo uusi asiakirja." ma:contentTypeScope="" ma:versionID="00975ad7903346592d2a07f84f04a44e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77fed06f3216d4bd2a77164e30239d45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05F0A1-783E-4284-8242-F526867CC4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1A562A-F751-4CC5-A748-48637FAFD4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F44B50-18BF-4348-B6AB-DDE7FF16B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28</Words>
  <Application>Microsoft Office PowerPoint</Application>
  <PresentationFormat>Näytössä katseltava esitys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9</cp:revision>
  <cp:lastPrinted>2016-06-09T07:47:11Z</cp:lastPrinted>
  <dcterms:created xsi:type="dcterms:W3CDTF">2016-09-05T08:59:39Z</dcterms:created>
  <dcterms:modified xsi:type="dcterms:W3CDTF">2022-03-23T13:13:03Z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