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56" r:id="rId6"/>
    <p:sldId id="257" r:id="rId7"/>
    <p:sldId id="1068" r:id="rId8"/>
    <p:sldId id="275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5283B"/>
    <a:srgbClr val="C8C12C"/>
    <a:srgbClr val="5C0A6F"/>
    <a:srgbClr val="599BAA"/>
    <a:srgbClr val="0ACFCF"/>
    <a:srgbClr val="0A4F77"/>
    <a:srgbClr val="999999"/>
    <a:srgbClr val="141F94"/>
    <a:srgbClr val="0F7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313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6860397454752E-2"/>
          <c:y val="4.1814219716327823E-2"/>
          <c:w val="0.89915957979696026"/>
          <c:h val="0.68464499314890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Taul1!$A$4:$A$34</c:f>
              <c:strCache>
                <c:ptCount val="31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</c:strCache>
            </c:strRef>
          </c:cat>
          <c:val>
            <c:numRef>
              <c:f>Taul1!$B$4:$B$34</c:f>
              <c:numCache>
                <c:formatCode>General</c:formatCode>
                <c:ptCount val="31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>
                  <c:v>577.85174448625185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-1674.7485992709408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  <c:pt idx="29">
                  <c:v>5139</c:v>
                </c:pt>
                <c:pt idx="30">
                  <c:v>1156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616-AB7B-BA4A9C22802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Taul1!$A$4:$A$34</c:f>
              <c:strCache>
                <c:ptCount val="31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</c:strCache>
            </c:strRef>
          </c:cat>
          <c:val>
            <c:numRef>
              <c:f>Taul1!$C$4:$C$34</c:f>
              <c:numCache>
                <c:formatCode>#,##0</c:formatCode>
                <c:ptCount val="31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rgbClr val="0F78B2"/>
              </a:solidFill>
            </c:spPr>
            <c:extLst>
              <c:ext xmlns:c16="http://schemas.microsoft.com/office/drawing/2014/chart" uri="{C3380CC4-5D6E-409C-BE32-E72D297353CC}">
                <c16:uniqueId val="{00000001-6CA2-46B9-8D9D-1B6FCAE366AE}"/>
              </c:ext>
            </c:extLst>
          </c:dPt>
          <c:dPt>
            <c:idx val="1"/>
            <c:bubble3D val="0"/>
            <c:spPr>
              <a:solidFill>
                <a:srgbClr val="FF00B8"/>
              </a:solidFill>
            </c:spPr>
            <c:extLst>
              <c:ext xmlns:c16="http://schemas.microsoft.com/office/drawing/2014/chart" uri="{C3380CC4-5D6E-409C-BE32-E72D297353CC}">
                <c16:uniqueId val="{00000003-6CA2-46B9-8D9D-1B6FCAE366AE}"/>
              </c:ext>
            </c:extLst>
          </c:dPt>
          <c:dPt>
            <c:idx val="2"/>
            <c:bubble3D val="0"/>
            <c:spPr>
              <a:solidFill>
                <a:srgbClr val="85E869"/>
              </a:solidFill>
            </c:spPr>
            <c:extLst>
              <c:ext xmlns:c16="http://schemas.microsoft.com/office/drawing/2014/chart" uri="{C3380CC4-5D6E-409C-BE32-E72D297353CC}">
                <c16:uniqueId val="{00000005-6CA2-46B9-8D9D-1B6FCAE366AE}"/>
              </c:ext>
            </c:extLst>
          </c:dPt>
          <c:dPt>
            <c:idx val="3"/>
            <c:bubble3D val="0"/>
            <c:spPr>
              <a:solidFill>
                <a:srgbClr val="FF805C"/>
              </a:solidFill>
            </c:spPr>
            <c:extLst>
              <c:ext xmlns:c16="http://schemas.microsoft.com/office/drawing/2014/chart" uri="{C3380CC4-5D6E-409C-BE32-E72D297353CC}">
                <c16:uniqueId val="{00000007-6CA2-46B9-8D9D-1B6FCAE366AE}"/>
              </c:ext>
            </c:extLst>
          </c:dPt>
          <c:dPt>
            <c:idx val="4"/>
            <c:bubble3D val="0"/>
            <c:spPr>
              <a:solidFill>
                <a:srgbClr val="8A0FA6"/>
              </a:solidFill>
            </c:spPr>
            <c:extLst>
              <c:ext xmlns:c16="http://schemas.microsoft.com/office/drawing/2014/chart" uri="{C3380CC4-5D6E-409C-BE32-E72D297353CC}">
                <c16:uniqueId val="{00000009-6CA2-46B9-8D9D-1B6FCAE366AE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6CA2-46B9-8D9D-1B6FCAE366AE}"/>
              </c:ext>
            </c:extLst>
          </c:dPt>
          <c:dPt>
            <c:idx val="6"/>
            <c:bubble3D val="0"/>
            <c:spPr>
              <a:solidFill>
                <a:srgbClr val="0ACFCF"/>
              </a:solidFill>
            </c:spPr>
            <c:extLst>
              <c:ext xmlns:c16="http://schemas.microsoft.com/office/drawing/2014/chart" uri="{C3380CC4-5D6E-409C-BE32-E72D297353CC}">
                <c16:uniqueId val="{0000000D-6CA2-46B9-8D9D-1B6FCAE366AE}"/>
              </c:ext>
            </c:extLst>
          </c:dPt>
          <c:dPt>
            <c:idx val="7"/>
            <c:bubble3D val="0"/>
            <c:spPr>
              <a:solidFill>
                <a:srgbClr val="141F94"/>
              </a:solidFill>
            </c:spPr>
            <c:extLst>
              <c:ext xmlns:c16="http://schemas.microsoft.com/office/drawing/2014/chart" uri="{C3380CC4-5D6E-409C-BE32-E72D297353CC}">
                <c16:uniqueId val="{0000000F-6CA2-46B9-8D9D-1B6FCAE366AE}"/>
              </c:ext>
            </c:extLst>
          </c:dPt>
          <c:dPt>
            <c:idx val="8"/>
            <c:bubble3D val="0"/>
            <c:spPr>
              <a:solidFill>
                <a:srgbClr val="999999"/>
              </a:solidFill>
            </c:spPr>
            <c:extLst>
              <c:ext xmlns:c16="http://schemas.microsoft.com/office/drawing/2014/chart" uri="{C3380CC4-5D6E-409C-BE32-E72D297353CC}">
                <c16:uniqueId val="{00000011-6CA2-46B9-8D9D-1B6FCAE366AE}"/>
              </c:ext>
            </c:extLst>
          </c:dPt>
          <c:dPt>
            <c:idx val="9"/>
            <c:bubble3D val="0"/>
            <c:spPr>
              <a:solidFill>
                <a:srgbClr val="0A4F77"/>
              </a:solidFill>
            </c:spPr>
            <c:extLst>
              <c:ext xmlns:c16="http://schemas.microsoft.com/office/drawing/2014/chart" uri="{C3380CC4-5D6E-409C-BE32-E72D297353CC}">
                <c16:uniqueId val="{00000013-6CA2-46B9-8D9D-1B6FCAE366AE}"/>
              </c:ext>
            </c:extLst>
          </c:dPt>
          <c:dPt>
            <c:idx val="10"/>
            <c:bubble3D val="0"/>
            <c:spPr>
              <a:solidFill>
                <a:srgbClr val="C8C12C"/>
              </a:solidFill>
            </c:spPr>
            <c:extLst>
              <c:ext xmlns:c16="http://schemas.microsoft.com/office/drawing/2014/chart" uri="{C3380CC4-5D6E-409C-BE32-E72D297353CC}">
                <c16:uniqueId val="{00000015-6CA2-46B9-8D9D-1B6FCAE366AE}"/>
              </c:ext>
            </c:extLst>
          </c:dPt>
          <c:dPt>
            <c:idx val="11"/>
            <c:bubble3D val="0"/>
            <c:spPr>
              <a:solidFill>
                <a:srgbClr val="599BAA"/>
              </a:solidFill>
            </c:spPr>
            <c:extLst>
              <c:ext xmlns:c16="http://schemas.microsoft.com/office/drawing/2014/chart" uri="{C3380CC4-5D6E-409C-BE32-E72D297353CC}">
                <c16:uniqueId val="{00000017-6CA2-46B9-8D9D-1B6FCAE366AE}"/>
              </c:ext>
            </c:extLst>
          </c:dPt>
          <c:dPt>
            <c:idx val="12"/>
            <c:bubble3D val="0"/>
            <c:spPr>
              <a:solidFill>
                <a:srgbClr val="5C0A6F"/>
              </a:solidFill>
            </c:spPr>
            <c:extLst>
              <c:ext xmlns:c16="http://schemas.microsoft.com/office/drawing/2014/chart" uri="{C3380CC4-5D6E-409C-BE32-E72D297353CC}">
                <c16:uniqueId val="{00000019-6CA2-46B9-8D9D-1B6FCAE366AE}"/>
              </c:ext>
            </c:extLst>
          </c:dPt>
          <c:dPt>
            <c:idx val="13"/>
            <c:bubble3D val="0"/>
            <c:explosion val="4"/>
            <c:spPr>
              <a:solidFill>
                <a:srgbClr val="05283B"/>
              </a:solidFill>
            </c:spPr>
            <c:extLst>
              <c:ext xmlns:c16="http://schemas.microsoft.com/office/drawing/2014/chart" uri="{C3380CC4-5D6E-409C-BE32-E72D297353CC}">
                <c16:uniqueId val="{0000001B-6CA2-46B9-8D9D-1B6FCAE366AE}"/>
              </c:ext>
            </c:extLst>
          </c:dPt>
          <c:dLbls>
            <c:dLbl>
              <c:idx val="0"/>
              <c:layout>
                <c:manualLayout>
                  <c:x val="-2.9591699784516506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A2-46B9-8D9D-1B6FCAE366AE}"/>
                </c:ext>
              </c:extLst>
            </c:dLbl>
            <c:dLbl>
              <c:idx val="1"/>
              <c:layout>
                <c:manualLayout>
                  <c:x val="-2.959169978451650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A2-46B9-8D9D-1B6FCAE366AE}"/>
                </c:ext>
              </c:extLst>
            </c:dLbl>
            <c:dLbl>
              <c:idx val="2"/>
              <c:layout>
                <c:manualLayout>
                  <c:x val="0"/>
                  <c:y val="-2.383369262155705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A2-46B9-8D9D-1B6FCAE366AE}"/>
                </c:ext>
              </c:extLst>
            </c:dLbl>
            <c:dLbl>
              <c:idx val="3"/>
              <c:layout>
                <c:manualLayout>
                  <c:x val="5.9183399569033013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A2-46B9-8D9D-1B6FCAE366AE}"/>
                </c:ext>
              </c:extLst>
            </c:dLbl>
            <c:dLbl>
              <c:idx val="4"/>
              <c:layout>
                <c:manualLayout>
                  <c:x val="1.5471562081980968E-3"/>
                  <c:y val="2.86866916338763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A2-46B9-8D9D-1B6FCAE366AE}"/>
                </c:ext>
              </c:extLst>
            </c:dLbl>
            <c:dLbl>
              <c:idx val="5"/>
              <c:layout>
                <c:manualLayout>
                  <c:x val="-1.6647748770336739E-2"/>
                  <c:y val="2.51008551796418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A2-46B9-8D9D-1B6FCAE366AE}"/>
                </c:ext>
              </c:extLst>
            </c:dLbl>
            <c:dLbl>
              <c:idx val="6"/>
              <c:layout>
                <c:manualLayout>
                  <c:x val="-5.9183399569033013E-3"/>
                  <c:y val="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CA2-46B9-8D9D-1B6FCAE366AE}"/>
                </c:ext>
              </c:extLst>
            </c:dLbl>
            <c:dLbl>
              <c:idx val="7"/>
              <c:layout>
                <c:manualLayout>
                  <c:x val="1.356270572370286E-17"/>
                  <c:y val="-2.38336926215588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CA2-46B9-8D9D-1B6FCAE366AE}"/>
                </c:ext>
              </c:extLst>
            </c:dLbl>
            <c:dLbl>
              <c:idx val="8"/>
              <c:layout>
                <c:manualLayout>
                  <c:x val="-1.4795849892258253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CA2-46B9-8D9D-1B6FCAE366AE}"/>
                </c:ext>
              </c:extLst>
            </c:dLbl>
            <c:dLbl>
              <c:idx val="9"/>
              <c:layout>
                <c:manualLayout>
                  <c:x val="-6.7813528618514302E-18"/>
                  <c:y val="-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CA2-46B9-8D9D-1B6FCAE366AE}"/>
                </c:ext>
              </c:extLst>
            </c:dLbl>
            <c:dLbl>
              <c:idx val="10"/>
              <c:layout>
                <c:manualLayout>
                  <c:x val="0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CA2-46B9-8D9D-1B6FCAE366AE}"/>
                </c:ext>
              </c:extLst>
            </c:dLbl>
            <c:dLbl>
              <c:idx val="11"/>
              <c:layout>
                <c:manualLayout>
                  <c:x val="-5.9183399569033013E-3"/>
                  <c:y val="7.150107786467379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CA2-46B9-8D9D-1B6FCAE366AE}"/>
                </c:ext>
              </c:extLst>
            </c:dLbl>
            <c:dLbl>
              <c:idx val="12"/>
              <c:layout>
                <c:manualLayout>
                  <c:x val="-4.438754967677476E-3"/>
                  <c:y val="-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CA2-46B9-8D9D-1B6FCAE366AE}"/>
                </c:ext>
              </c:extLst>
            </c:dLbl>
            <c:dLbl>
              <c:idx val="13"/>
              <c:layout>
                <c:manualLayout>
                  <c:x val="-3.1194508745430671E-2"/>
                  <c:y val="8.35259896908613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046159667045"/>
                      <c:h val="0.123783074400177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6CA2-46B9-8D9D-1B6FCAE366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85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Taul1!$A$2:$A$15</c:f>
              <c:strCache>
                <c:ptCount val="14"/>
                <c:pt idx="0">
                  <c:v>Kiina</c:v>
                </c:pt>
                <c:pt idx="1">
                  <c:v>Intia</c:v>
                </c:pt>
                <c:pt idx="2">
                  <c:v>Yhdysvallat</c:v>
                </c:pt>
                <c:pt idx="3">
                  <c:v>Puola</c:v>
                </c:pt>
                <c:pt idx="4">
                  <c:v>Saksa</c:v>
                </c:pt>
                <c:pt idx="5">
                  <c:v>Ruotsi</c:v>
                </c:pt>
                <c:pt idx="6">
                  <c:v>Meksiko</c:v>
                </c:pt>
                <c:pt idx="7">
                  <c:v>Ranska</c:v>
                </c:pt>
                <c:pt idx="8">
                  <c:v>Iso-Britannia</c:v>
                </c:pt>
                <c:pt idx="9">
                  <c:v>Norja</c:v>
                </c:pt>
                <c:pt idx="10">
                  <c:v>Venäjä</c:v>
                </c:pt>
                <c:pt idx="11">
                  <c:v>Brasilia</c:v>
                </c:pt>
                <c:pt idx="12">
                  <c:v>Italia</c:v>
                </c:pt>
                <c:pt idx="13">
                  <c:v>Muut maat</c:v>
                </c:pt>
              </c:strCache>
            </c:strRef>
          </c:cat>
          <c:val>
            <c:numRef>
              <c:f>Taul1!$B$2:$B$15</c:f>
              <c:numCache>
                <c:formatCode>#,##0</c:formatCode>
                <c:ptCount val="14"/>
                <c:pt idx="0">
                  <c:v>47703</c:v>
                </c:pt>
                <c:pt idx="1">
                  <c:v>31478</c:v>
                </c:pt>
                <c:pt idx="2">
                  <c:v>24584</c:v>
                </c:pt>
                <c:pt idx="3">
                  <c:v>19426</c:v>
                </c:pt>
                <c:pt idx="4">
                  <c:v>16774</c:v>
                </c:pt>
                <c:pt idx="5">
                  <c:v>14901</c:v>
                </c:pt>
                <c:pt idx="6">
                  <c:v>13600</c:v>
                </c:pt>
                <c:pt idx="7">
                  <c:v>9973</c:v>
                </c:pt>
                <c:pt idx="8">
                  <c:v>7625</c:v>
                </c:pt>
                <c:pt idx="9">
                  <c:v>7582</c:v>
                </c:pt>
                <c:pt idx="10">
                  <c:v>7330</c:v>
                </c:pt>
                <c:pt idx="11">
                  <c:v>6302</c:v>
                </c:pt>
                <c:pt idx="12">
                  <c:v>6045</c:v>
                </c:pt>
                <c:pt idx="13">
                  <c:v>84632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CA2-46B9-8D9D-1B6FCAE366A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2.11.2022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2.11.2022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2.11.2022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2.11.2022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2.11.2022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2.11.2022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2.11.2022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2.11.2022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2.11.2022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2.11.2022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2.11.2022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2.11.2022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2.11.2022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2.11.2022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2.11.2022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2.11.2022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2.11.2022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2.11.2022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2.11.2022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2.11.2022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2.11.2022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2.11.2022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2.11.2022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2.11.2022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2.11.2022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2.11.2022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2.11.2022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2.11.2022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2.11.2022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8779666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09526" cy="292448"/>
          </a:xfrm>
        </p:spPr>
        <p:txBody>
          <a:bodyPr/>
          <a:lstStyle/>
          <a:p>
            <a:r>
              <a:rPr lang="fi-FI"/>
              <a:t>Lähde: Tilastokeskus, Teknologiateollisuus ry:n henkilöstötiedustelu,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9067828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08B015BC-739A-45B0-991B-726012511C5C}"/>
              </a:ext>
            </a:extLst>
          </p:cNvPr>
          <p:cNvSpPr txBox="1"/>
          <p:nvPr/>
        </p:nvSpPr>
        <p:spPr>
          <a:xfrm>
            <a:off x="8172400" y="4219865"/>
            <a:ext cx="43204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30.9</a:t>
            </a:r>
          </a:p>
        </p:txBody>
      </p:sp>
    </p:spTree>
    <p:extLst>
      <p:ext uri="{BB962C8B-B14F-4D97-AF65-F5344CB8AC3E}">
        <p14:creationId xmlns:p14="http://schemas.microsoft.com/office/powerpoint/2010/main" val="277500984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05470" cy="220440"/>
          </a:xfrm>
        </p:spPr>
        <p:txBody>
          <a:bodyPr/>
          <a:lstStyle/>
          <a:p>
            <a:r>
              <a:rPr lang="fi-FI"/>
              <a:t>Lähde: Teknologiateollisuus ry:n henkilöstötiedustelu,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395729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123191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037518" cy="165163"/>
          </a:xfrm>
        </p:spPr>
        <p:txBody>
          <a:bodyPr/>
          <a:lstStyle/>
          <a:p>
            <a:r>
              <a:rPr lang="fi-FI"/>
              <a:t>Lähde: Tilastokeskus,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8350038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05A6FF00-8281-4915-B56A-1E4DA80F01B8}"/>
              </a:ext>
            </a:extLst>
          </p:cNvPr>
          <p:cNvSpPr txBox="1"/>
          <p:nvPr/>
        </p:nvSpPr>
        <p:spPr>
          <a:xfrm>
            <a:off x="8172400" y="4219865"/>
            <a:ext cx="43204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30.9</a:t>
            </a:r>
          </a:p>
        </p:txBody>
      </p:sp>
    </p:spTree>
    <p:extLst>
      <p:ext uri="{BB962C8B-B14F-4D97-AF65-F5344CB8AC3E}">
        <p14:creationId xmlns:p14="http://schemas.microsoft.com/office/powerpoint/2010/main" val="336519544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49486" cy="292448"/>
          </a:xfrm>
        </p:spPr>
        <p:txBody>
          <a:bodyPr/>
          <a:lstStyle/>
          <a:p>
            <a:r>
              <a:rPr lang="fi-FI"/>
              <a:t>Lähde: Teknologiateollisuus ry:n henkilöstötiedustelu,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3269261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004343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037518" cy="165163"/>
          </a:xfrm>
        </p:spPr>
        <p:txBody>
          <a:bodyPr/>
          <a:lstStyle/>
          <a:p>
            <a:r>
              <a:rPr lang="fi-FI"/>
              <a:t>Lähde: Tilastokeskus,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8548156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1B86DF47-9B8D-4FB6-8A0B-5DCF07624FC2}"/>
              </a:ext>
            </a:extLst>
          </p:cNvPr>
          <p:cNvSpPr txBox="1"/>
          <p:nvPr/>
        </p:nvSpPr>
        <p:spPr>
          <a:xfrm>
            <a:off x="8172400" y="4219865"/>
            <a:ext cx="43204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30.9</a:t>
            </a:r>
          </a:p>
        </p:txBody>
      </p:sp>
    </p:spTree>
    <p:extLst>
      <p:ext uri="{BB962C8B-B14F-4D97-AF65-F5344CB8AC3E}">
        <p14:creationId xmlns:p14="http://schemas.microsoft.com/office/powerpoint/2010/main" val="112802237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037518" cy="165163"/>
          </a:xfrm>
        </p:spPr>
        <p:txBody>
          <a:bodyPr/>
          <a:lstStyle/>
          <a:p>
            <a:r>
              <a:rPr lang="fi-FI"/>
              <a:t>Lähde: Teknologiateollisuus ry:n henkilöstötiedustelu,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4003976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2143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Suunnittelu- ja konsultointialan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165163"/>
          </a:xfrm>
        </p:spPr>
        <p:txBody>
          <a:bodyPr/>
          <a:lstStyle/>
          <a:p>
            <a:r>
              <a:rPr lang="fi-FI"/>
              <a:t>Lähde: Tilastokeskus, Teknologiateollisuus ry:n henkilöstötiedustelu,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7350009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8FFEA117-8ADB-48A9-A5BA-55443CE4E8F9}"/>
              </a:ext>
            </a:extLst>
          </p:cNvPr>
          <p:cNvSpPr txBox="1"/>
          <p:nvPr/>
        </p:nvSpPr>
        <p:spPr>
          <a:xfrm>
            <a:off x="8172400" y="4219865"/>
            <a:ext cx="43204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30.9</a:t>
            </a:r>
          </a:p>
        </p:txBody>
      </p:sp>
    </p:spTree>
    <p:extLst>
      <p:ext uri="{BB962C8B-B14F-4D97-AF65-F5344CB8AC3E}">
        <p14:creationId xmlns:p14="http://schemas.microsoft.com/office/powerpoint/2010/main" val="292643385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Suunnittelu- ja konsultointialan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389446" cy="165163"/>
          </a:xfrm>
        </p:spPr>
        <p:txBody>
          <a:bodyPr/>
          <a:lstStyle/>
          <a:p>
            <a:r>
              <a:rPr lang="fi-FI"/>
              <a:t>Lähde: Teknologiateollisuus ry:n henkilöstötiedustelu,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9329103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88459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Tietotekniikka-alan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220440"/>
          </a:xfrm>
        </p:spPr>
        <p:txBody>
          <a:bodyPr/>
          <a:lstStyle/>
          <a:p>
            <a:r>
              <a:rPr lang="fi-FI"/>
              <a:t>Lähde: Tilastokeskus,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5293976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67528055-DAB0-4056-8143-ACACEBFBFDD8}"/>
              </a:ext>
            </a:extLst>
          </p:cNvPr>
          <p:cNvSpPr txBox="1"/>
          <p:nvPr/>
        </p:nvSpPr>
        <p:spPr>
          <a:xfrm>
            <a:off x="8172400" y="4219865"/>
            <a:ext cx="43204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30.9</a:t>
            </a:r>
          </a:p>
        </p:txBody>
      </p:sp>
    </p:spTree>
    <p:extLst>
      <p:ext uri="{BB962C8B-B14F-4D97-AF65-F5344CB8AC3E}">
        <p14:creationId xmlns:p14="http://schemas.microsoft.com/office/powerpoint/2010/main" val="190196979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Tietotekniikka-alan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49486" cy="292447"/>
          </a:xfrm>
        </p:spPr>
        <p:txBody>
          <a:bodyPr/>
          <a:lstStyle/>
          <a:p>
            <a:r>
              <a:rPr lang="fi-FI"/>
              <a:t>Lähde: Teknologiateollisuus ry:n henkilöstötiedustelu,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2648268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527599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41574" cy="165163"/>
          </a:xfrm>
        </p:spPr>
        <p:txBody>
          <a:bodyPr/>
          <a:lstStyle/>
          <a:p>
            <a:r>
              <a:rPr lang="fi-FI"/>
              <a:t>Lähde: Tilastokeskus,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6935198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yöristetty kuvaselitesuorakulmio 10"/>
          <p:cNvSpPr/>
          <p:nvPr/>
        </p:nvSpPr>
        <p:spPr bwMode="auto">
          <a:xfrm>
            <a:off x="6325045" y="557158"/>
            <a:ext cx="2063379" cy="608694"/>
          </a:xfrm>
          <a:prstGeom prst="wedgeRoundRectCallout">
            <a:avLst>
              <a:gd name="adj1" fmla="val 45241"/>
              <a:gd name="adj2" fmla="val 73534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 dirty="0">
                <a:solidFill>
                  <a:srgbClr val="000000"/>
                </a:solidFill>
              </a:rPr>
              <a:t>Henkilöstöstä 2 500</a:t>
            </a:r>
          </a:p>
          <a:p>
            <a:pPr algn="ctr"/>
            <a:r>
              <a:rPr lang="fi-FI" sz="1050" dirty="0">
                <a:solidFill>
                  <a:srgbClr val="000000"/>
                </a:solidFill>
              </a:rPr>
              <a:t>lomautusjärjestelyjen </a:t>
            </a:r>
          </a:p>
          <a:p>
            <a:pPr algn="ctr"/>
            <a:r>
              <a:rPr lang="fi-FI" sz="1050" dirty="0">
                <a:solidFill>
                  <a:srgbClr val="000000"/>
                </a:solidFill>
              </a:rPr>
              <a:t>piirissä  30.9.2022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EB57B91-5D1E-4A7F-8591-D08270E3E0ED}"/>
              </a:ext>
            </a:extLst>
          </p:cNvPr>
          <p:cNvSpPr txBox="1"/>
          <p:nvPr/>
        </p:nvSpPr>
        <p:spPr>
          <a:xfrm>
            <a:off x="8172400" y="4219865"/>
            <a:ext cx="43204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30.9</a:t>
            </a:r>
          </a:p>
        </p:txBody>
      </p:sp>
    </p:spTree>
    <p:extLst>
      <p:ext uri="{BB962C8B-B14F-4D97-AF65-F5344CB8AC3E}">
        <p14:creationId xmlns:p14="http://schemas.microsoft.com/office/powerpoint/2010/main" val="197217625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848392" cy="648000"/>
          </a:xfrm>
        </p:spPr>
        <p:txBody>
          <a:bodyPr/>
          <a:lstStyle/>
          <a:p>
            <a:r>
              <a:rPr lang="fi-FI" dirty="0"/>
              <a:t>Teknologiateollisuuden henkilöstömäärän kehitys Suomessa ja rekrytointien määrät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Teknologiateollisuus ry:n henkilöstötiedustelu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E0EB4AEC-EC50-4F67-BEB1-A8415E3A7B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075386"/>
              </p:ext>
            </p:extLst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076206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teollisuustoimialojen*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>
          <a:xfrm>
            <a:off x="8028384" y="4727574"/>
            <a:ext cx="863990" cy="165406"/>
          </a:xfrm>
        </p:spPr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41574" cy="165163"/>
          </a:xfrm>
        </p:spPr>
        <p:txBody>
          <a:bodyPr/>
          <a:lstStyle/>
          <a:p>
            <a:r>
              <a:rPr lang="fi-FI"/>
              <a:t>*) Elektroniikka- ja sähköteollisuus, kone- ja metallituoteteollisuus ja metallien jalostus</a:t>
            </a:r>
          </a:p>
          <a:p>
            <a:r>
              <a:rPr lang="fi-FI"/>
              <a:t>Lähde: Tilastokeskus,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EC09D817-DAB7-4A69-81AC-6EE05D1B85E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2885322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EC09D817-DAB7-4A69-81AC-6EE05D1B85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E1573000-51AF-4587-A880-06C1F0EAEA29}"/>
              </a:ext>
            </a:extLst>
          </p:cNvPr>
          <p:cNvSpPr txBox="1"/>
          <p:nvPr/>
        </p:nvSpPr>
        <p:spPr>
          <a:xfrm>
            <a:off x="8172400" y="4219865"/>
            <a:ext cx="43204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30.9</a:t>
            </a:r>
          </a:p>
        </p:txBody>
      </p:sp>
    </p:spTree>
    <p:extLst>
      <p:ext uri="{BB962C8B-B14F-4D97-AF65-F5344CB8AC3E}">
        <p14:creationId xmlns:p14="http://schemas.microsoft.com/office/powerpoint/2010/main" val="295039538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henkilöstö Suomessa päätoimialoittain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325550" cy="220440"/>
          </a:xfrm>
        </p:spPr>
        <p:txBody>
          <a:bodyPr/>
          <a:lstStyle/>
          <a:p>
            <a:r>
              <a:rPr lang="fi-FI"/>
              <a:t>Lähde: Tilastokeskus, Teknologiateollisuus ry:n henkilöstötiedustelu, </a:t>
            </a:r>
            <a:r>
              <a:rPr lang="fi-FI" err="1"/>
              <a:t>Macrobond</a:t>
            </a:r>
            <a:endParaRPr lang="fi-FI"/>
          </a:p>
          <a:p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97501704"/>
              </p:ext>
            </p:extLst>
          </p:nvPr>
        </p:nvGraphicFramePr>
        <p:xfrm>
          <a:off x="403225" y="1116013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225" y="1116013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535219B6-2D36-45DA-BCFD-84C4041419DB}"/>
              </a:ext>
            </a:extLst>
          </p:cNvPr>
          <p:cNvSpPr txBox="1"/>
          <p:nvPr/>
        </p:nvSpPr>
        <p:spPr>
          <a:xfrm>
            <a:off x="8182446" y="4067600"/>
            <a:ext cx="36004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endParaRPr lang="fi-FI" sz="1050" spc="-40">
              <a:solidFill>
                <a:srgbClr val="000000"/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6D860B6-CB07-4A2D-AE7F-A4A9A797B7FE}"/>
              </a:ext>
            </a:extLst>
          </p:cNvPr>
          <p:cNvSpPr txBox="1"/>
          <p:nvPr/>
        </p:nvSpPr>
        <p:spPr>
          <a:xfrm>
            <a:off x="8182446" y="4067600"/>
            <a:ext cx="43204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30.9</a:t>
            </a:r>
          </a:p>
        </p:txBody>
      </p:sp>
    </p:spTree>
    <p:extLst>
      <p:ext uri="{BB962C8B-B14F-4D97-AF65-F5344CB8AC3E}">
        <p14:creationId xmlns:p14="http://schemas.microsoft.com/office/powerpoint/2010/main" val="83334349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henkilöstö tytäryrityksissä ulkomailla päätoimialoittain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389446" cy="292448"/>
          </a:xfrm>
        </p:spPr>
        <p:txBody>
          <a:bodyPr/>
          <a:lstStyle/>
          <a:p>
            <a:r>
              <a:rPr lang="fi-FI"/>
              <a:t>Lähde: Teknologiateollisuus ry:n henkilöstötiedustelu,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50386898"/>
              </p:ext>
            </p:extLst>
          </p:nvPr>
        </p:nvGraphicFramePr>
        <p:xfrm>
          <a:off x="384175" y="1103313"/>
          <a:ext cx="8385175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5175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65306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henkilöstö tytäryrityksissä ulkomailla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220440"/>
          </a:xfrm>
        </p:spPr>
        <p:txBody>
          <a:bodyPr/>
          <a:lstStyle/>
          <a:p>
            <a:r>
              <a:rPr lang="fi-FI"/>
              <a:t>Lähde: Teknologiateollisuus ry:n henkilöstötiedustelu,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6888007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746625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henkilöstö tytäryrityksissä ulkomailla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389446" cy="292448"/>
          </a:xfrm>
        </p:spPr>
        <p:txBody>
          <a:bodyPr/>
          <a:lstStyle/>
          <a:p>
            <a:r>
              <a:rPr lang="fi-FI"/>
              <a:t>Lähde: Teknologiateollisuus ry:n henkilöstötiedustelu,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3250622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181782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henkilöstö tytäryrityksissä ulkomailla maittain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2.11.2022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Teknologiateollisuus ry:n henkilöstötiedustelu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1699846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381000" y="997594"/>
            <a:ext cx="1944216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/>
              <a:t>Tiedot vuodelta 2021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F794CED-F0B9-4380-81F6-5358D5558614}"/>
              </a:ext>
            </a:extLst>
          </p:cNvPr>
          <p:cNvSpPr txBox="1"/>
          <p:nvPr/>
        </p:nvSpPr>
        <p:spPr>
          <a:xfrm>
            <a:off x="186444" y="2560753"/>
            <a:ext cx="1166664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/>
              <a:t>Ukraina: 2 815</a:t>
            </a:r>
          </a:p>
        </p:txBody>
      </p:sp>
    </p:spTree>
    <p:extLst>
      <p:ext uri="{BB962C8B-B14F-4D97-AF65-F5344CB8AC3E}">
        <p14:creationId xmlns:p14="http://schemas.microsoft.com/office/powerpoint/2010/main" val="230628341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3" ma:contentTypeDescription="Luo uusi asiakirja." ma:contentTypeScope="" ma:versionID="710de9c09b477888a61bc1ee84f0377f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5a4b15074f864bf947224c895d4ea298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/>
        <AccountId xsi:nil="true"/>
        <AccountType/>
      </UserInfo>
    </SharedWithUsers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6" ma:contentTypeDescription="Luo uusi asiakirja." ma:contentTypeScope="" ma:versionID="70472b91ba75d5c48da5a7154481dab9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182f1fd013bdfa2da80e6bbec3188303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3C9704-7C47-4782-9F7A-4369051010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879CE9-0146-4996-920A-81BF0A01518D}">
  <ds:schemaRefs>
    <ds:schemaRef ds:uri="b057f711-7d93-472c-a8f6-94be00805750"/>
    <ds:schemaRef ds:uri="c296724d-1a81-4a23-b6dd-dca7fd62c6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98FB91B-89E7-479B-BE33-3128101D092F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c296724d-1a81-4a23-b6dd-dca7fd62c6ff"/>
    <ds:schemaRef ds:uri="b057f711-7d93-472c-a8f6-94be00805750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BDCFF089-A8B0-4D5E-860B-A60E9253874C}">
  <ds:schemaRefs>
    <ds:schemaRef ds:uri="b057f711-7d93-472c-a8f6-94be00805750"/>
    <ds:schemaRef ds:uri="c296724d-1a81-4a23-b6dd-dca7fd62c6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</TotalTime>
  <Words>415</Words>
  <Application>Microsoft Office PowerPoint</Application>
  <PresentationFormat>Näytössä katseltava esitys (16:9)</PresentationFormat>
  <Paragraphs>122</Paragraphs>
  <Slides>19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Rautaporras Petteri</cp:lastModifiedBy>
  <cp:revision>2</cp:revision>
  <cp:lastPrinted>2016-06-09T07:47:11Z</cp:lastPrinted>
  <dcterms:created xsi:type="dcterms:W3CDTF">2016-09-02T10:53:03Z</dcterms:created>
  <dcterms:modified xsi:type="dcterms:W3CDTF">2022-11-02T07:59:10Z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Order">
    <vt:r8>823800</vt:r8>
  </property>
  <property fmtid="{D5CDD505-2E9C-101B-9397-08002B2CF9AE}" pid="29" name="xd_Signature">
    <vt:bool>false</vt:bool>
  </property>
  <property fmtid="{D5CDD505-2E9C-101B-9397-08002B2CF9AE}" pid="30" name="xd_ProgID">
    <vt:lpwstr/>
  </property>
  <property fmtid="{D5CDD505-2E9C-101B-9397-08002B2CF9AE}" pid="31" name="ComplianceAssetId">
    <vt:lpwstr/>
  </property>
  <property fmtid="{D5CDD505-2E9C-101B-9397-08002B2CF9AE}" pid="32" name="TemplateUrl">
    <vt:lpwstr/>
  </property>
  <property fmtid="{D5CDD505-2E9C-101B-9397-08002B2CF9AE}" pid="33" name="TyoryhmanNimi">
    <vt:lpwstr>Talous ja tilastot</vt:lpwstr>
  </property>
  <property fmtid="{D5CDD505-2E9C-101B-9397-08002B2CF9AE}" pid="34" name="_ExtendedDescription">
    <vt:lpwstr/>
  </property>
  <property fmtid="{D5CDD505-2E9C-101B-9397-08002B2CF9AE}" pid="35" name="TriggerFlowInfo">
    <vt:lpwstr/>
  </property>
  <property fmtid="{D5CDD505-2E9C-101B-9397-08002B2CF9AE}" pid="36" name="MediaServiceImageTags">
    <vt:lpwstr/>
  </property>
</Properties>
</file>