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000000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033946-CF88-47CF-86A4-590D5D825196}" v="17" dt="2023-03-13T10:57:04.785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06" autoAdjust="0"/>
    <p:restoredTop sz="90909" autoAdjust="0"/>
  </p:normalViewPr>
  <p:slideViewPr>
    <p:cSldViewPr showGuides="1">
      <p:cViewPr varScale="1">
        <p:scale>
          <a:sx n="132" d="100"/>
          <a:sy n="132" d="100"/>
        </p:scale>
        <p:origin x="144" y="115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13.3.2023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13.3.2023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13.3.2023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13.3.2023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13.3.2023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13.3.2023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13.3.2023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13.3.2023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13.3.2023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13.3.2023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13.3.2023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13.3.2023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13.3.2023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13.3.2023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13.3.2023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13.3.2023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13.3.2023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13.3.2023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13.3.2023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13.3.2023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13.3.2023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13.3.2023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13.3.2023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13.3.2023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13.3.2023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13.3.2023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13.3.2023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13.3.2023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Investoinnit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3C366-6A2C-43B9-A437-B827E0484441}" type="datetime1">
              <a:rPr lang="fi-FI" smtClean="0"/>
              <a:t>13.3.2023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30188368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Tietotekniikka-alan investoinnit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10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13.3.2023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333662" cy="292448"/>
          </a:xfrm>
        </p:spPr>
        <p:txBody>
          <a:bodyPr/>
          <a:lstStyle/>
          <a:p>
            <a:r>
              <a:rPr lang="fi-FI" dirty="0"/>
              <a:t>Lähde: Tilastokeskus; Kansantalouden tilinpito</a:t>
            </a:r>
          </a:p>
        </p:txBody>
      </p:sp>
      <p:graphicFrame>
        <p:nvGraphicFramePr>
          <p:cNvPr id="9" name="Sisällön paikkamerkki 8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004664956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9" name="Sisällön paikkamerkki 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0920018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 investoinnit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13.3.2023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909318" cy="415925"/>
          </a:xfrm>
        </p:spPr>
        <p:txBody>
          <a:bodyPr/>
          <a:lstStyle/>
          <a:p>
            <a:r>
              <a:rPr lang="fi-FI" dirty="0"/>
              <a:t>Lähde: Tilastokeskus; Kansantalouden tilinpito</a:t>
            </a:r>
          </a:p>
        </p:txBody>
      </p:sp>
      <p:graphicFrame>
        <p:nvGraphicFramePr>
          <p:cNvPr id="9" name="Sisällön paikkamerkki 8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020497628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9" name="Sisällön paikkamerkki 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8635621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 investointiaste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13.3.2023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117638" cy="364456"/>
          </a:xfrm>
        </p:spPr>
        <p:txBody>
          <a:bodyPr/>
          <a:lstStyle/>
          <a:p>
            <a:r>
              <a:rPr lang="fi-FI" dirty="0"/>
              <a:t>Lähde: Tilastokeskus; Kansantalouden tilinpito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736478153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8546397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Tutkimus- ja kehittämisinvestoinnit Suomessa suorittajasektorin mukaan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13.3.2023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901614" cy="165163"/>
          </a:xfrm>
        </p:spPr>
        <p:txBody>
          <a:bodyPr/>
          <a:lstStyle/>
          <a:p>
            <a:r>
              <a:rPr lang="fi-FI" dirty="0"/>
              <a:t>Lähde: Tilastokeskus; Kansantalouden tilinpito, Tutkimus- ja kehittämistoiminta.</a:t>
            </a:r>
          </a:p>
        </p:txBody>
      </p:sp>
      <p:graphicFrame>
        <p:nvGraphicFramePr>
          <p:cNvPr id="9" name="Sisällön paikkamerkki 8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744871093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9" name="Sisällön paikkamerkki 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1129960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 kiinteiden investointien käyttötarkoitus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13.3.2023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</a:t>
            </a:r>
            <a:r>
              <a:rPr lang="fi-FI" dirty="0" err="1"/>
              <a:t>EK:n</a:t>
            </a:r>
            <a:r>
              <a:rPr lang="fi-FI" dirty="0"/>
              <a:t> investointitiedustelu</a:t>
            </a:r>
          </a:p>
        </p:txBody>
      </p:sp>
      <p:graphicFrame>
        <p:nvGraphicFramePr>
          <p:cNvPr id="9" name="Sisällön paikkamerkki 8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703293143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9" name="Sisällön paikkamerkki 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88851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Elektroniikka- ja sähköteollisuuden investoinnit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13.3.2023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549686" cy="415926"/>
          </a:xfrm>
        </p:spPr>
        <p:txBody>
          <a:bodyPr/>
          <a:lstStyle/>
          <a:p>
            <a:r>
              <a:rPr lang="fi-FI" dirty="0"/>
              <a:t>T&amp;K-investointeihin luetaan kuuluvaksi myös aineettomat investoinnit kuten ohjelmistoinvestoinnit.</a:t>
            </a:r>
          </a:p>
          <a:p>
            <a:r>
              <a:rPr lang="fi-FI" dirty="0"/>
              <a:t>Lähde: Tilastokeskus; Kansantalouden tilinpito</a:t>
            </a:r>
          </a:p>
        </p:txBody>
      </p:sp>
      <p:graphicFrame>
        <p:nvGraphicFramePr>
          <p:cNvPr id="9" name="Sisällön paikkamerkki 8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301720044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9" name="Sisällön paikkamerkki 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3596710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Kone- ja metallituoteteollisuuden investoinnit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7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13.3.2023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117638" cy="292448"/>
          </a:xfrm>
        </p:spPr>
        <p:txBody>
          <a:bodyPr/>
          <a:lstStyle/>
          <a:p>
            <a:r>
              <a:rPr lang="fi-FI" dirty="0"/>
              <a:t>Lähde: Tilastokeskus; Kansantalouden tilinpito</a:t>
            </a:r>
          </a:p>
        </p:txBody>
      </p:sp>
      <p:graphicFrame>
        <p:nvGraphicFramePr>
          <p:cNvPr id="9" name="Sisällön paikkamerkki 8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739229920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9" name="Sisällön paikkamerkki 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7773760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Metallien jalostuksen investoinnit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13.3.2023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189646" cy="165163"/>
          </a:xfrm>
        </p:spPr>
        <p:txBody>
          <a:bodyPr/>
          <a:lstStyle/>
          <a:p>
            <a:r>
              <a:rPr lang="fi-FI" dirty="0"/>
              <a:t>Lähde: Tilastokeskus; Kansantalouden tilinpito</a:t>
            </a:r>
          </a:p>
        </p:txBody>
      </p:sp>
      <p:graphicFrame>
        <p:nvGraphicFramePr>
          <p:cNvPr id="9" name="Sisällön paikkamerkki 8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4091096762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9" name="Sisällön paikkamerkki 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5748850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Suunnittelu- ja konsultointialan investoinnit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9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13.3.2023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045630" cy="165163"/>
          </a:xfrm>
        </p:spPr>
        <p:txBody>
          <a:bodyPr/>
          <a:lstStyle/>
          <a:p>
            <a:r>
              <a:rPr lang="fi-FI" dirty="0"/>
              <a:t>Lähde: Tilastokeskus; Kansantalouden tilinpito</a:t>
            </a:r>
          </a:p>
        </p:txBody>
      </p:sp>
      <p:graphicFrame>
        <p:nvGraphicFramePr>
          <p:cNvPr id="9" name="Sisällön paikkamerkki 8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45208589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9" name="Sisällön paikkamerkki 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6455291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296724d-1a81-4a23-b6dd-dca7fd62c6ff">
      <UserInfo>
        <DisplayName/>
        <AccountId xsi:nil="true"/>
        <AccountType/>
      </UserInfo>
    </SharedWithUsers>
    <lcf76f155ced4ddcb4097134ff3c332f xmlns="b057f711-7d93-472c-a8f6-94be00805750">
      <Terms xmlns="http://schemas.microsoft.com/office/infopath/2007/PartnerControls"/>
    </lcf76f155ced4ddcb4097134ff3c332f>
    <TaxCatchAll xmlns="c296724d-1a81-4a23-b6dd-dca7fd62c6f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886EDC3C35ED44386E38662B6DACCDA" ma:contentTypeVersion="16" ma:contentTypeDescription="Luo uusi asiakirja." ma:contentTypeScope="" ma:versionID="70472b91ba75d5c48da5a7154481dab9">
  <xsd:schema xmlns:xsd="http://www.w3.org/2001/XMLSchema" xmlns:xs="http://www.w3.org/2001/XMLSchema" xmlns:p="http://schemas.microsoft.com/office/2006/metadata/properties" xmlns:ns2="b057f711-7d93-472c-a8f6-94be00805750" xmlns:ns3="c296724d-1a81-4a23-b6dd-dca7fd62c6ff" targetNamespace="http://schemas.microsoft.com/office/2006/metadata/properties" ma:root="true" ma:fieldsID="182f1fd013bdfa2da80e6bbec3188303" ns2:_="" ns3:_="">
    <xsd:import namespace="b057f711-7d93-472c-a8f6-94be00805750"/>
    <xsd:import namespace="c296724d-1a81-4a23-b6dd-dca7fd62c6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57f711-7d93-472c-a8f6-94be008057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f83a129e-02f3-4c10-aeed-b048f014ef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96724d-1a81-4a23-b6dd-dca7fd62c6f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ddbccb1-85c5-4102-b8cd-d9aa5a21b0d6}" ma:internalName="TaxCatchAll" ma:showField="CatchAllData" ma:web="c296724d-1a81-4a23-b6dd-dca7fd62c6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2330F4-CDBA-4FB0-A0BF-5FEC3F7A0DB2}">
  <ds:schemaRefs>
    <ds:schemaRef ds:uri="http://schemas.microsoft.com/office/2006/metadata/properties"/>
    <ds:schemaRef ds:uri="http://purl.org/dc/terms/"/>
    <ds:schemaRef ds:uri="http://purl.org/dc/elements/1.1/"/>
    <ds:schemaRef ds:uri="http://www.w3.org/XML/1998/namespace"/>
    <ds:schemaRef ds:uri="http://schemas.microsoft.com/office/2006/documentManagement/types"/>
    <ds:schemaRef ds:uri="http://purl.org/dc/dcmitype/"/>
    <ds:schemaRef ds:uri="b057f711-7d93-472c-a8f6-94be00805750"/>
    <ds:schemaRef ds:uri="http://schemas.microsoft.com/office/infopath/2007/PartnerControls"/>
    <ds:schemaRef ds:uri="http://schemas.openxmlformats.org/package/2006/metadata/core-properties"/>
    <ds:schemaRef ds:uri="c296724d-1a81-4a23-b6dd-dca7fd62c6ff"/>
  </ds:schemaRefs>
</ds:datastoreItem>
</file>

<file path=customXml/itemProps2.xml><?xml version="1.0" encoding="utf-8"?>
<ds:datastoreItem xmlns:ds="http://schemas.openxmlformats.org/officeDocument/2006/customXml" ds:itemID="{BB65D957-3A6E-4F04-AF43-F178AB5DA3D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CDD511-1422-426D-8427-CAF7D52F1A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57f711-7d93-472c-a8f6-94be00805750"/>
    <ds:schemaRef ds:uri="c296724d-1a81-4a23-b6dd-dca7fd62c6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101</TotalTime>
  <Words>139</Words>
  <Application>Microsoft Office PowerPoint</Application>
  <PresentationFormat>Näytössä katseltava esitys (16:9)</PresentationFormat>
  <Paragraphs>50</Paragraphs>
  <Slides>10</Slides>
  <Notes>0</Notes>
  <HiddenSlides>0</HiddenSlides>
  <MMClips>0</MMClips>
  <ScaleCrop>false</ScaleCrop>
  <HeadingPairs>
    <vt:vector size="8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4" baseType="lpstr">
      <vt:lpstr>Arial</vt:lpstr>
      <vt:lpstr>Verdana</vt:lpstr>
      <vt:lpstr>Teknologiateollisuus_masterdia</vt:lpstr>
      <vt:lpstr>Macrobond document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Rautaporras Petteri</cp:lastModifiedBy>
  <cp:revision>11</cp:revision>
  <cp:lastPrinted>2016-06-09T07:47:11Z</cp:lastPrinted>
  <dcterms:created xsi:type="dcterms:W3CDTF">2016-09-02T12:59:56Z</dcterms:created>
  <dcterms:modified xsi:type="dcterms:W3CDTF">2023-03-13T11:11:24Z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0x010100F886EDC3C35ED44386E38662B6DACCDA</vt:lpwstr>
  </property>
  <property fmtid="{D5CDD505-2E9C-101B-9397-08002B2CF9AE}" pid="28" name="Order">
    <vt:r8>829300</vt:r8>
  </property>
  <property fmtid="{D5CDD505-2E9C-101B-9397-08002B2CF9AE}" pid="29" name="xd_Signature">
    <vt:bool>false</vt:bool>
  </property>
  <property fmtid="{D5CDD505-2E9C-101B-9397-08002B2CF9AE}" pid="30" name="xd_ProgID">
    <vt:lpwstr/>
  </property>
  <property fmtid="{D5CDD505-2E9C-101B-9397-08002B2CF9AE}" pid="31" name="ComplianceAssetId">
    <vt:lpwstr/>
  </property>
  <property fmtid="{D5CDD505-2E9C-101B-9397-08002B2CF9AE}" pid="32" name="TemplateUrl">
    <vt:lpwstr/>
  </property>
  <property fmtid="{D5CDD505-2E9C-101B-9397-08002B2CF9AE}" pid="33" name="TyoryhmanNimi">
    <vt:lpwstr>Talous ja tilastot</vt:lpwstr>
  </property>
  <property fmtid="{D5CDD505-2E9C-101B-9397-08002B2CF9AE}" pid="34" name="_ExtendedDescription">
    <vt:lpwstr/>
  </property>
  <property fmtid="{D5CDD505-2E9C-101B-9397-08002B2CF9AE}" pid="35" name="TriggerFlowInfo">
    <vt:lpwstr/>
  </property>
</Properties>
</file>