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29E63C-ABC6-41FF-A39A-F349919A696C}" v="2" dt="2023-08-16T06:04:40.217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88" d="100"/>
          <a:sy n="88" d="100"/>
        </p:scale>
        <p:origin x="568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2C29E63C-ABC6-41FF-A39A-F349919A696C}"/>
    <pc:docChg chg="modSld">
      <pc:chgData name="Rautaporras Petteri" userId="81ae4bc9-51ec-4b09-af2d-f08f9486593f" providerId="ADAL" clId="{2C29E63C-ABC6-41FF-A39A-F349919A696C}" dt="2023-08-16T06:44:16.020" v="103" actId="20577"/>
      <pc:docMkLst>
        <pc:docMk/>
      </pc:docMkLst>
      <pc:sldChg chg="modSp mod">
        <pc:chgData name="Rautaporras Petteri" userId="81ae4bc9-51ec-4b09-af2d-f08f9486593f" providerId="ADAL" clId="{2C29E63C-ABC6-41FF-A39A-F349919A696C}" dt="2023-08-16T06:44:16.020" v="103" actId="20577"/>
        <pc:sldMkLst>
          <pc:docMk/>
          <pc:sldMk cId="1309481339" sldId="256"/>
        </pc:sldMkLst>
        <pc:spChg chg="mod">
          <ac:chgData name="Rautaporras Petteri" userId="81ae4bc9-51ec-4b09-af2d-f08f9486593f" providerId="ADAL" clId="{2C29E63C-ABC6-41FF-A39A-F349919A696C}" dt="2023-08-16T06:44:02.690" v="89" actId="20577"/>
          <ac:spMkLst>
            <pc:docMk/>
            <pc:sldMk cId="1309481339" sldId="256"/>
            <ac:spMk id="2" creationId="{00000000-0000-0000-0000-000000000000}"/>
          </ac:spMkLst>
        </pc:spChg>
        <pc:graphicFrameChg chg="mod modGraphic">
          <ac:chgData name="Rautaporras Petteri" userId="81ae4bc9-51ec-4b09-af2d-f08f9486593f" providerId="ADAL" clId="{2C29E63C-ABC6-41FF-A39A-F349919A696C}" dt="2023-08-16T06:44:16.020" v="103" actId="20577"/>
          <ac:graphicFrameMkLst>
            <pc:docMk/>
            <pc:sldMk cId="1309481339" sldId="256"/>
            <ac:graphicFrameMk id="8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123478"/>
            <a:ext cx="7992000" cy="648000"/>
          </a:xfrm>
        </p:spPr>
        <p:txBody>
          <a:bodyPr/>
          <a:lstStyle/>
          <a:p>
            <a:r>
              <a:rPr lang="fi-FI" dirty="0"/>
              <a:t>Teknologiateollisuuden työntekijöiden työvoimakustannusten muutos 2022-2024, %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16.8.2023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8" name="Sisällön paikkamerkki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58753568"/>
              </p:ext>
            </p:extLst>
          </p:nvPr>
        </p:nvGraphicFramePr>
        <p:xfrm>
          <a:off x="257725" y="843558"/>
          <a:ext cx="8604248" cy="3865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3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2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55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55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55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55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5194">
                <a:tc>
                  <a:txBody>
                    <a:bodyPr/>
                    <a:lstStyle/>
                    <a:p>
                      <a:endParaRPr lang="fi-FI" sz="105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2024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154">
                <a:tc>
                  <a:txBody>
                    <a:bodyPr/>
                    <a:lstStyle/>
                    <a:p>
                      <a:endParaRPr lang="fi-FI" sz="105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IV-IV </a:t>
                      </a:r>
                      <a:r>
                        <a:rPr lang="fi-FI" sz="1050" dirty="0" err="1">
                          <a:solidFill>
                            <a:srgbClr val="000000"/>
                          </a:solidFill>
                        </a:rPr>
                        <a:t>nelj</a:t>
                      </a:r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Vuositaso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IV-IV </a:t>
                      </a:r>
                      <a:r>
                        <a:rPr lang="fi-FI" sz="1050" dirty="0" err="1">
                          <a:solidFill>
                            <a:srgbClr val="000000"/>
                          </a:solidFill>
                        </a:rPr>
                        <a:t>nelj</a:t>
                      </a:r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Vuositaso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0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IV-IV </a:t>
                      </a:r>
                      <a:r>
                        <a:rPr lang="fi-FI" sz="1050" dirty="0" err="1">
                          <a:solidFill>
                            <a:srgbClr val="000000"/>
                          </a:solidFill>
                        </a:rPr>
                        <a:t>nelj</a:t>
                      </a:r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Vuositaso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194"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rgbClr val="000000"/>
                          </a:solidFill>
                        </a:rPr>
                        <a:t>0. Palkkaperintö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0,2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0,9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194"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rgbClr val="000000"/>
                          </a:solidFill>
                        </a:rPr>
                        <a:t>1. Sopimuskorotus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2,0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1,7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2,6 (+1 kertaerä)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2,5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2,3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329"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0+1</a:t>
                      </a:r>
                      <a:r>
                        <a:rPr lang="fi-FI" sz="1050" b="1" baseline="0" dirty="0">
                          <a:solidFill>
                            <a:srgbClr val="000000"/>
                          </a:solidFill>
                        </a:rPr>
                        <a:t> Sopimuspalkkojen vaikutus</a:t>
                      </a:r>
                      <a:endParaRPr lang="fi-FI" sz="105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2,0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1,9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3,5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2,9 (+1 kertaerä)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2,5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3,2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7329"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rgbClr val="000000"/>
                          </a:solidFill>
                        </a:rPr>
                        <a:t>2. Yrityskohtaiset tekijät ja rakennemuutos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0,7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7329"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0+1+2 Säännöllisen työajan</a:t>
                      </a:r>
                      <a:r>
                        <a:rPr lang="fi-FI" sz="1050" b="1" baseline="0" dirty="0">
                          <a:solidFill>
                            <a:srgbClr val="000000"/>
                          </a:solidFill>
                        </a:rPr>
                        <a:t> palkat</a:t>
                      </a:r>
                      <a:endParaRPr lang="fi-FI" sz="105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2,7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2,6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3,5+?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2,9 (+1 kertaerä) + 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2,5+?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3,2+?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194"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>
                          <a:solidFill>
                            <a:srgbClr val="000000"/>
                          </a:solidFill>
                        </a:rPr>
                        <a:t>3. Sosiaalikulut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0,3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0,2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0,2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>
                          <a:solidFill>
                            <a:srgbClr val="000000"/>
                          </a:solidFill>
                        </a:rPr>
                        <a:t>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5194"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0+1+2+3 Yhteensä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3,0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2,9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3,7+?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3,1 (+1 kertaerä) + 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 dirty="0">
                          <a:solidFill>
                            <a:srgbClr val="000000"/>
                          </a:solidFill>
                        </a:rPr>
                        <a:t>2,5+?+?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1">
                          <a:solidFill>
                            <a:srgbClr val="000000"/>
                          </a:solidFill>
                        </a:rPr>
                        <a:t>3,2+?+?</a:t>
                      </a:r>
                      <a:endParaRPr lang="fi-FI" sz="1050" b="1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AD22BA13-96BD-41CD-B242-E8946F23F2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269766" cy="415926"/>
          </a:xfrm>
        </p:spPr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948133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3" ma:contentTypeDescription="Luo uusi asiakirja." ma:contentTypeScope="" ma:versionID="00975ad7903346592d2a07f84f04a44e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77fed06f3216d4bd2a77164e30239d45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0D1522-26CD-474E-860E-AE3FCC0F5D76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18888a3a-9613-4736-b8cf-f212d38d32e5"/>
    <ds:schemaRef ds:uri="http://purl.org/dc/terms/"/>
    <ds:schemaRef ds:uri="f4015653-d442-4718-8e0e-140bab15138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ACAD355-619D-4AE0-9571-E80802262EB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9161-5776-4D12-AEF6-9CA8620470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214</TotalTime>
  <Words>117</Words>
  <Application>Microsoft Office PowerPoint</Application>
  <PresentationFormat>Näytössä katseltava esitys (16:9)</PresentationFormat>
  <Paragraphs>62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Verdana</vt:lpstr>
      <vt:lpstr>Teknologiateollisuus_masterdia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17</cp:revision>
  <cp:lastPrinted>2016-06-09T07:47:11Z</cp:lastPrinted>
  <dcterms:created xsi:type="dcterms:W3CDTF">2016-09-05T07:17:47Z</dcterms:created>
  <dcterms:modified xsi:type="dcterms:W3CDTF">2023-08-16T06:44:17Z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  <property fmtid="{D5CDD505-2E9C-101B-9397-08002B2CF9AE}" pid="28" name="xd_ProgID">
    <vt:lpwstr/>
  </property>
  <property fmtid="{D5CDD505-2E9C-101B-9397-08002B2CF9AE}" pid="29" name="ComplianceAssetId">
    <vt:lpwstr/>
  </property>
  <property fmtid="{D5CDD505-2E9C-101B-9397-08002B2CF9AE}" pid="30" name="TemplateUrl">
    <vt:lpwstr/>
  </property>
  <property fmtid="{D5CDD505-2E9C-101B-9397-08002B2CF9AE}" pid="31" name="TyoryhmanNimi">
    <vt:lpwstr>Talous ja tilastot</vt:lpwstr>
  </property>
  <property fmtid="{D5CDD505-2E9C-101B-9397-08002B2CF9AE}" pid="32" name="xd_Signature">
    <vt:bool>false</vt:bool>
  </property>
</Properties>
</file>