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FCF"/>
    <a:srgbClr val="85E869"/>
    <a:srgbClr val="000000"/>
    <a:srgbClr val="FF805C"/>
    <a:srgbClr val="8A0FA6"/>
    <a:srgbClr val="141F94"/>
    <a:srgbClr val="FFFFFF"/>
    <a:srgbClr val="333333"/>
    <a:srgbClr val="FFFF00"/>
    <a:srgbClr val="FF0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08" y="15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2.465084494810723E-2</c:v>
                </c:pt>
                <c:pt idx="1">
                  <c:v>9.358494326675304E-2</c:v>
                </c:pt>
                <c:pt idx="2">
                  <c:v>0.12692729317634999</c:v>
                </c:pt>
                <c:pt idx="3">
                  <c:v>0.13621673951111174</c:v>
                </c:pt>
                <c:pt idx="4">
                  <c:v>0.1495209350664142</c:v>
                </c:pt>
                <c:pt idx="5">
                  <c:v>0.1468871456841446</c:v>
                </c:pt>
                <c:pt idx="6">
                  <c:v>0.12617986645975998</c:v>
                </c:pt>
                <c:pt idx="7">
                  <c:v>0.11429934084081947</c:v>
                </c:pt>
                <c:pt idx="8">
                  <c:v>8.1732891046539774E-2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EE4-9153-7786FA9FD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950720"/>
        <c:axId val="372951112"/>
      </c:barChart>
      <c:catAx>
        <c:axId val="37295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951112"/>
        <c:crosses val="autoZero"/>
        <c:auto val="1"/>
        <c:lblAlgn val="ctr"/>
        <c:lblOffset val="100"/>
        <c:noMultiLvlLbl val="0"/>
      </c:catAx>
      <c:valAx>
        <c:axId val="37295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95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6.9540197139764115E-2</c:v>
                </c:pt>
                <c:pt idx="1">
                  <c:v>0.10027918637114694</c:v>
                </c:pt>
                <c:pt idx="2">
                  <c:v>0.10856931228989801</c:v>
                </c:pt>
                <c:pt idx="3">
                  <c:v>0.11680246139821093</c:v>
                </c:pt>
                <c:pt idx="4">
                  <c:v>0.11942339467836591</c:v>
                </c:pt>
                <c:pt idx="5">
                  <c:v>0.12856817275368926</c:v>
                </c:pt>
                <c:pt idx="6">
                  <c:v>0.12953677853113782</c:v>
                </c:pt>
                <c:pt idx="7">
                  <c:v>0.13173038573300666</c:v>
                </c:pt>
                <c:pt idx="8">
                  <c:v>9.5550111104780358E-2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66-40B4-897B-60B7FF641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3792"/>
        <c:axId val="372853400"/>
      </c:barChart>
      <c:catAx>
        <c:axId val="3728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3400"/>
        <c:crosses val="autoZero"/>
        <c:auto val="1"/>
        <c:lblAlgn val="ctr"/>
        <c:lblOffset val="100"/>
        <c:noMultiLvlLbl val="0"/>
      </c:catAx>
      <c:valAx>
        <c:axId val="37285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5.8248914616497831E-2</c:v>
                </c:pt>
                <c:pt idx="1">
                  <c:v>9.4971056439942109E-2</c:v>
                </c:pt>
                <c:pt idx="2">
                  <c:v>0.10003617945007236</c:v>
                </c:pt>
                <c:pt idx="3">
                  <c:v>9.9855282199710571E-2</c:v>
                </c:pt>
                <c:pt idx="4">
                  <c:v>0.11143270622286541</c:v>
                </c:pt>
                <c:pt idx="5">
                  <c:v>0.14942112879884226</c:v>
                </c:pt>
                <c:pt idx="6">
                  <c:v>0.14544138929088277</c:v>
                </c:pt>
                <c:pt idx="7">
                  <c:v>0.14019536903039073</c:v>
                </c:pt>
                <c:pt idx="8">
                  <c:v>0.10039797395079594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5-4CA9-AB25-45F835DDA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4576"/>
        <c:axId val="372854968"/>
      </c:barChart>
      <c:catAx>
        <c:axId val="37285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4968"/>
        <c:crosses val="autoZero"/>
        <c:auto val="1"/>
        <c:lblAlgn val="ctr"/>
        <c:lblOffset val="100"/>
        <c:noMultiLvlLbl val="0"/>
      </c:catAx>
      <c:valAx>
        <c:axId val="372854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7.2745685471960836E-2</c:v>
                </c:pt>
                <c:pt idx="1">
                  <c:v>9.9202497995696026E-2</c:v>
                </c:pt>
                <c:pt idx="2">
                  <c:v>0.10873876534874889</c:v>
                </c:pt>
                <c:pt idx="3">
                  <c:v>0.12021604287100722</c:v>
                </c:pt>
                <c:pt idx="4">
                  <c:v>0.11954090889910966</c:v>
                </c:pt>
                <c:pt idx="5">
                  <c:v>0.12287438288535381</c:v>
                </c:pt>
                <c:pt idx="6">
                  <c:v>0.12747373306890586</c:v>
                </c:pt>
                <c:pt idx="7">
                  <c:v>0.13046964006920123</c:v>
                </c:pt>
                <c:pt idx="8">
                  <c:v>9.8738343390016456E-2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8-4508-8A11-AC2F3E4B1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5752"/>
        <c:axId val="372856144"/>
      </c:barChart>
      <c:catAx>
        <c:axId val="37285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6144"/>
        <c:crosses val="autoZero"/>
        <c:auto val="1"/>
        <c:lblAlgn val="ctr"/>
        <c:lblOffset val="100"/>
        <c:noMultiLvlLbl val="0"/>
      </c:catAx>
      <c:valAx>
        <c:axId val="37285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6.7234042553191486E-2</c:v>
                </c:pt>
                <c:pt idx="1">
                  <c:v>0.10961702127659574</c:v>
                </c:pt>
                <c:pt idx="2">
                  <c:v>0.11591489361702127</c:v>
                </c:pt>
                <c:pt idx="3">
                  <c:v>0.11897872340425532</c:v>
                </c:pt>
                <c:pt idx="4">
                  <c:v>0.12646808510638297</c:v>
                </c:pt>
                <c:pt idx="5">
                  <c:v>0.13191489361702127</c:v>
                </c:pt>
                <c:pt idx="6">
                  <c:v>0.1228936170212766</c:v>
                </c:pt>
                <c:pt idx="7">
                  <c:v>0.12885106382978723</c:v>
                </c:pt>
                <c:pt idx="8">
                  <c:v>7.8127659574468086E-2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6-444F-BE61-0E2BB4F89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856536"/>
        <c:axId val="372768648"/>
      </c:barChart>
      <c:catAx>
        <c:axId val="37285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8648"/>
        <c:crosses val="autoZero"/>
        <c:auto val="1"/>
        <c:lblAlgn val="ctr"/>
        <c:lblOffset val="100"/>
        <c:noMultiLvlLbl val="0"/>
      </c:catAx>
      <c:valAx>
        <c:axId val="37276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856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9.6982349591952927E-3</c:v>
                </c:pt>
                <c:pt idx="1">
                  <c:v>9.1355095843613593E-2</c:v>
                </c:pt>
                <c:pt idx="2">
                  <c:v>0.1330423230214462</c:v>
                </c:pt>
                <c:pt idx="3">
                  <c:v>0.14268362118048966</c:v>
                </c:pt>
                <c:pt idx="4">
                  <c:v>0.15954640349212373</c:v>
                </c:pt>
                <c:pt idx="5">
                  <c:v>0.15298918200797115</c:v>
                </c:pt>
                <c:pt idx="6">
                  <c:v>0.12506168153349781</c:v>
                </c:pt>
                <c:pt idx="7">
                  <c:v>0.10849307268931487</c:v>
                </c:pt>
                <c:pt idx="8">
                  <c:v>7.7130385272347696E-2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C-444B-A717-DE3A7305C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69432"/>
        <c:axId val="372770216"/>
      </c:barChart>
      <c:catAx>
        <c:axId val="37276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0216"/>
        <c:crosses val="autoZero"/>
        <c:auto val="1"/>
        <c:lblAlgn val="ctr"/>
        <c:lblOffset val="100"/>
        <c:noMultiLvlLbl val="0"/>
      </c:catAx>
      <c:valAx>
        <c:axId val="37277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9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8.2527509169723241E-3</c:v>
                </c:pt>
                <c:pt idx="1">
                  <c:v>8.0376792264088032E-2</c:v>
                </c:pt>
                <c:pt idx="2">
                  <c:v>0.11677225741913971</c:v>
                </c:pt>
                <c:pt idx="3">
                  <c:v>0.13906302100700232</c:v>
                </c:pt>
                <c:pt idx="4">
                  <c:v>0.16023674558186063</c:v>
                </c:pt>
                <c:pt idx="5">
                  <c:v>0.16157052350783593</c:v>
                </c:pt>
                <c:pt idx="6">
                  <c:v>0.13811270423474492</c:v>
                </c:pt>
                <c:pt idx="7">
                  <c:v>0.11727242414138046</c:v>
                </c:pt>
                <c:pt idx="8">
                  <c:v>7.8342780926975664E-2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1-4378-89D0-EE0A4AA00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69040"/>
        <c:axId val="372771000"/>
      </c:barChart>
      <c:catAx>
        <c:axId val="37276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1000"/>
        <c:crosses val="autoZero"/>
        <c:auto val="1"/>
        <c:lblAlgn val="ctr"/>
        <c:lblOffset val="100"/>
        <c:noMultiLvlLbl val="0"/>
      </c:catAx>
      <c:valAx>
        <c:axId val="37277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6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1.0625810835855934E-2</c:v>
                </c:pt>
                <c:pt idx="1">
                  <c:v>0.12411194168159634</c:v>
                </c:pt>
                <c:pt idx="2">
                  <c:v>0.18057700623957496</c:v>
                </c:pt>
                <c:pt idx="3">
                  <c:v>0.15821338110829677</c:v>
                </c:pt>
                <c:pt idx="4">
                  <c:v>0.14159510718477791</c:v>
                </c:pt>
                <c:pt idx="5">
                  <c:v>0.10489899301908939</c:v>
                </c:pt>
                <c:pt idx="6">
                  <c:v>8.8898498795329586E-2</c:v>
                </c:pt>
                <c:pt idx="7">
                  <c:v>9.6620745042317907E-2</c:v>
                </c:pt>
                <c:pt idx="8">
                  <c:v>9.4458516093161179E-2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9-432B-8749-B49BCA21E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771784"/>
        <c:axId val="372772176"/>
      </c:barChart>
      <c:catAx>
        <c:axId val="37277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2176"/>
        <c:crosses val="autoZero"/>
        <c:auto val="1"/>
        <c:lblAlgn val="ctr"/>
        <c:lblOffset val="100"/>
        <c:noMultiLvlLbl val="0"/>
      </c:catAx>
      <c:valAx>
        <c:axId val="37277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277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Luokka 1</c:v>
                </c:pt>
              </c:strCache>
            </c:strRef>
          </c:tx>
          <c:spPr>
            <a:solidFill>
              <a:srgbClr val="0ACFCF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alle 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60+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1.2107453651153992E-2</c:v>
                </c:pt>
                <c:pt idx="1">
                  <c:v>9.5862140130017537E-2</c:v>
                </c:pt>
                <c:pt idx="2">
                  <c:v>0.14016441371719465</c:v>
                </c:pt>
                <c:pt idx="3">
                  <c:v>0.14167784542358891</c:v>
                </c:pt>
                <c:pt idx="4">
                  <c:v>0.16805971176005227</c:v>
                </c:pt>
                <c:pt idx="5">
                  <c:v>0.16214356963505658</c:v>
                </c:pt>
                <c:pt idx="6">
                  <c:v>0.11835723867505933</c:v>
                </c:pt>
                <c:pt idx="7">
                  <c:v>9.6790836858941284E-2</c:v>
                </c:pt>
                <c:pt idx="8">
                  <c:v>6.4836790148935439E-2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4-4530-8B91-D262DD8CD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380376"/>
        <c:axId val="446380768"/>
      </c:barChart>
      <c:catAx>
        <c:axId val="446380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6380768"/>
        <c:crosses val="autoZero"/>
        <c:auto val="1"/>
        <c:lblAlgn val="ctr"/>
        <c:lblOffset val="100"/>
        <c:noMultiLvlLbl val="0"/>
      </c:catAx>
      <c:valAx>
        <c:axId val="4463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6380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13.12.2023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13.12.2023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13.12.2023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13.12.2023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13.12.2023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13.12.2023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13.12.2023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13.12.2023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13.12.2023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13.12.2023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13.12.2023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13.12.2023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13.12.2023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henkilöstön sukupuolijakaumat, ikäjakaumat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62161548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Suunnittelu- ja konsulttialan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356154"/>
          </a:xfrm>
        </p:spPr>
        <p:txBody>
          <a:bodyPr/>
          <a:lstStyle/>
          <a:p>
            <a:r>
              <a:rPr lang="fi-FI" dirty="0"/>
              <a:t>Keski-ikä: 42,1 vuotta, Mediaani: 40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0156448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37268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Tietotekniikka-alan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314209"/>
          </a:xfrm>
        </p:spPr>
        <p:txBody>
          <a:bodyPr/>
          <a:lstStyle/>
          <a:p>
            <a:r>
              <a:rPr lang="fi-FI" dirty="0"/>
              <a:t>Keski-ikä: 43,0 vuotta, Mediaani: 43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8863479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30338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Sukupuolijakaumat henkilöstöryhmittäin ja toimialoittain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5538571" cy="205862"/>
          </a:xfrm>
        </p:spPr>
        <p:txBody>
          <a:bodyPr/>
          <a:lstStyle/>
          <a:p>
            <a:r>
              <a:rPr lang="fi-FI"/>
              <a:t>Lähde: Teknologiateollisuuden palkkatilastot, kansantalouden tilinpito, teknologiateollisuuden jäsentietojärjestelmä.</a:t>
            </a:r>
          </a:p>
        </p:txBody>
      </p:sp>
      <p:graphicFrame>
        <p:nvGraphicFramePr>
          <p:cNvPr id="9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2669927"/>
              </p:ext>
            </p:extLst>
          </p:nvPr>
        </p:nvGraphicFramePr>
        <p:xfrm>
          <a:off x="827584" y="1275606"/>
          <a:ext cx="7560433" cy="331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9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Miehiä,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Naisia,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Työntekijät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85,1 %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14,9 %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Elektroniikka- ja sähköteollisuus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Kone- ja metallituoteteollisuus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13,5 %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Metallien jalostus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90,9 %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Toimihenkilöt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73,6 %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26,4 %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Teollisuus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Suunnittelu- ja 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26,0 %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Tietotekniikka-ala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Koko </a:t>
                      </a:r>
                      <a:r>
                        <a:rPr lang="fi-FI" sz="12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teknologiateollisuus</a:t>
                      </a:r>
                      <a:endParaRPr lang="fi-FI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Kaikki henkilöstöryhmät 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76,9 %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0" name="Suora yhdysviiva 9"/>
          <p:cNvCxnSpPr/>
          <p:nvPr/>
        </p:nvCxnSpPr>
        <p:spPr>
          <a:xfrm>
            <a:off x="827584" y="2787774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827583" y="4083918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4177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Koko teknologiateollisuuden ikäjakauma ja keski-iät, </a:t>
            </a:r>
            <a:r>
              <a:rPr lang="fi-FI" spc="-40"/>
              <a:t>työntekijät ja toimihenkilöt yhteensä</a:t>
            </a:r>
          </a:p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245430" cy="356154"/>
          </a:xfrm>
        </p:spPr>
        <p:txBody>
          <a:bodyPr/>
          <a:lstStyle/>
          <a:p>
            <a:r>
              <a:rPr lang="fi-FI" dirty="0"/>
              <a:t>Keski-ikä: 43,5 vuotta, Mediaani: 43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17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4291562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6295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347765"/>
          </a:xfrm>
        </p:spPr>
        <p:txBody>
          <a:bodyPr/>
          <a:lstStyle/>
          <a:p>
            <a:r>
              <a:rPr lang="fi-FI" dirty="0"/>
              <a:t>Keski-ikä: 43,3 vuotta, Mediaani: 44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2963478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67462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Elektroniikka- ja sähköteollisuuden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415926"/>
          </a:xfrm>
        </p:spPr>
        <p:txBody>
          <a:bodyPr/>
          <a:lstStyle/>
          <a:p>
            <a:r>
              <a:rPr lang="fi-FI" dirty="0"/>
              <a:t>Keski-ikä: 44,2 vuotta, Mediaani: 44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132090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68832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322598"/>
          </a:xfrm>
        </p:spPr>
        <p:txBody>
          <a:bodyPr/>
          <a:lstStyle/>
          <a:p>
            <a:r>
              <a:rPr lang="fi-FI" dirty="0"/>
              <a:t>Keski-ikä: 43,2 vuotta, Mediaani: 44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2329708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88143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Metallien jalostuksen työntekijöiden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415926"/>
          </a:xfrm>
        </p:spPr>
        <p:txBody>
          <a:bodyPr/>
          <a:lstStyle/>
          <a:p>
            <a:r>
              <a:rPr lang="fi-FI" dirty="0"/>
              <a:t>Keski-ikä: 42,6 vuotta, Mediaani: 43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8926392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24290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322598"/>
          </a:xfrm>
        </p:spPr>
        <p:txBody>
          <a:bodyPr/>
          <a:lstStyle/>
          <a:p>
            <a:r>
              <a:rPr lang="fi-FI" dirty="0"/>
              <a:t>Keski-ikä: 43,6 vuotta, Mediaani: 43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6073156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2103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teollisten toimialojen toimihenkilöiden ikäjakauma ja keski-iät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356154"/>
          </a:xfrm>
        </p:spPr>
        <p:txBody>
          <a:bodyPr/>
          <a:lstStyle/>
          <a:p>
            <a:r>
              <a:rPr lang="fi-FI" dirty="0"/>
              <a:t>Keski-ikä: 44,3 vuotta, Mediaani: 44 vuotta</a:t>
            </a:r>
          </a:p>
          <a:p>
            <a:r>
              <a:rPr lang="fi-FI" dirty="0"/>
              <a:t>Lähde: Teknologiateollisuuden palkkatilastot, 2022</a:t>
            </a:r>
          </a:p>
        </p:txBody>
      </p:sp>
      <p:graphicFrame>
        <p:nvGraphicFramePr>
          <p:cNvPr id="8" name="Sisällön paikkamerkki 1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6529465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96038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C4A301-74DC-4763-928E-5212B01888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DA8306-3CBE-400B-9AFE-286D1DCCBA84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c296724d-1a81-4a23-b6dd-dca7fd62c6ff"/>
    <ds:schemaRef ds:uri="http://schemas.openxmlformats.org/package/2006/metadata/core-properties"/>
    <ds:schemaRef ds:uri="b057f711-7d93-472c-a8f6-94be00805750"/>
  </ds:schemaRefs>
</ds:datastoreItem>
</file>

<file path=customXml/itemProps3.xml><?xml version="1.0" encoding="utf-8"?>
<ds:datastoreItem xmlns:ds="http://schemas.openxmlformats.org/officeDocument/2006/customXml" ds:itemID="{7E6E540D-C6C5-4241-946B-2020F4461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</TotalTime>
  <Words>314</Words>
  <Application>Microsoft Office PowerPoint</Application>
  <PresentationFormat>Näytössä katseltava esitys (16:9)</PresentationFormat>
  <Paragraphs>95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4</cp:revision>
  <cp:lastPrinted>2016-06-09T07:47:11Z</cp:lastPrinted>
  <dcterms:created xsi:type="dcterms:W3CDTF">2016-09-02T12:25:46Z</dcterms:created>
  <dcterms:modified xsi:type="dcterms:W3CDTF">2023-12-13T11:42:56Z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  <property fmtid="{D5CDD505-2E9C-101B-9397-08002B2CF9AE}" pid="33" name="_ExtendedDescription">
    <vt:lpwstr/>
  </property>
  <property fmtid="{D5CDD505-2E9C-101B-9397-08002B2CF9AE}" pid="34" name="TriggerFlowInfo">
    <vt:lpwstr/>
  </property>
  <property fmtid="{D5CDD505-2E9C-101B-9397-08002B2CF9AE}" pid="35" name="MediaServiceImageTags">
    <vt:lpwstr/>
  </property>
</Properties>
</file>