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256" r:id="rId2"/>
    <p:sldId id="293" r:id="rId3"/>
    <p:sldId id="330" r:id="rId4"/>
    <p:sldId id="331" r:id="rId5"/>
    <p:sldId id="259" r:id="rId6"/>
    <p:sldId id="295" r:id="rId7"/>
    <p:sldId id="296" r:id="rId8"/>
    <p:sldId id="262"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0909" autoAdjust="0"/>
  </p:normalViewPr>
  <p:slideViewPr>
    <p:cSldViewPr showGuides="1">
      <p:cViewPr varScale="1">
        <p:scale>
          <a:sx n="163" d="100"/>
          <a:sy n="163" d="100"/>
        </p:scale>
        <p:origin x="150" y="90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Taul1!$B$2:$B$16</c:f>
              <c:numCache>
                <c:formatCode>0.0</c:formatCode>
                <c:ptCount val="15"/>
                <c:pt idx="0">
                  <c:v>0.8</c:v>
                </c:pt>
                <c:pt idx="1">
                  <c:v>0.9</c:v>
                </c:pt>
                <c:pt idx="2">
                  <c:v>1.79</c:v>
                </c:pt>
                <c:pt idx="3">
                  <c:v>2.2999999999999998</c:v>
                </c:pt>
                <c:pt idx="4">
                  <c:v>2.61</c:v>
                </c:pt>
                <c:pt idx="5">
                  <c:v>3.4</c:v>
                </c:pt>
                <c:pt idx="6">
                  <c:v>3.85</c:v>
                </c:pt>
                <c:pt idx="7">
                  <c:v>5.0999999999999996</c:v>
                </c:pt>
                <c:pt idx="8">
                  <c:v>5.23</c:v>
                </c:pt>
                <c:pt idx="9">
                  <c:v>5.3</c:v>
                </c:pt>
                <c:pt idx="10">
                  <c:v>6.6</c:v>
                </c:pt>
                <c:pt idx="11">
                  <c:v>8.1</c:v>
                </c:pt>
                <c:pt idx="12">
                  <c:v>8.1</c:v>
                </c:pt>
                <c:pt idx="13">
                  <c:v>9.4</c:v>
                </c:pt>
                <c:pt idx="14">
                  <c:v>36.5</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Taul1!$C$2:$C$16</c:f>
              <c:numCache>
                <c:formatCode>0.0</c:formatCode>
                <c:ptCount val="15"/>
                <c:pt idx="0">
                  <c:v>1.5</c:v>
                </c:pt>
                <c:pt idx="1">
                  <c:v>0.9</c:v>
                </c:pt>
                <c:pt idx="2">
                  <c:v>2.2000000000000002</c:v>
                </c:pt>
                <c:pt idx="3">
                  <c:v>3</c:v>
                </c:pt>
                <c:pt idx="4">
                  <c:v>3.4</c:v>
                </c:pt>
                <c:pt idx="5">
                  <c:v>3.6</c:v>
                </c:pt>
                <c:pt idx="6">
                  <c:v>5</c:v>
                </c:pt>
                <c:pt idx="7">
                  <c:v>4.2</c:v>
                </c:pt>
                <c:pt idx="8">
                  <c:v>5.3</c:v>
                </c:pt>
                <c:pt idx="9">
                  <c:v>2.7</c:v>
                </c:pt>
                <c:pt idx="10">
                  <c:v>6.1</c:v>
                </c:pt>
                <c:pt idx="11">
                  <c:v>9.6</c:v>
                </c:pt>
                <c:pt idx="12">
                  <c:v>7.7</c:v>
                </c:pt>
                <c:pt idx="13">
                  <c:v>10.8</c:v>
                </c:pt>
                <c:pt idx="14">
                  <c:v>33.9</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dirty="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19</c:v>
                </c:pt>
                <c:pt idx="1">
                  <c:v>81</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38</c:v>
                </c:pt>
                <c:pt idx="1">
                  <c:v>62</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17</c:v>
                </c:pt>
                <c:pt idx="1">
                  <c:v>83</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87</c:v>
                </c:pt>
                <c:pt idx="1">
                  <c:v>13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15</c:v>
                </c:pt>
                <c:pt idx="1">
                  <c:v>85</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73384</c:v>
                </c:pt>
                <c:pt idx="1">
                  <c:v>64996</c:v>
                </c:pt>
                <c:pt idx="2">
                  <c:v>295892</c:v>
                </c:pt>
                <c:pt idx="3">
                  <c:v>88968</c:v>
                </c:pt>
                <c:pt idx="4">
                  <c:v>58705</c:v>
                </c:pt>
                <c:pt idx="5">
                  <c:v>323507</c:v>
                </c:pt>
                <c:pt idx="6">
                  <c:v>5578</c:v>
                </c:pt>
                <c:pt idx="7">
                  <c:v>633795</c:v>
                </c:pt>
                <c:pt idx="8">
                  <c:v>1000877</c:v>
                </c:pt>
                <c:pt idx="9">
                  <c:v>121701</c:v>
                </c:pt>
                <c:pt idx="10">
                  <c:v>2372466</c:v>
                </c:pt>
                <c:pt idx="11">
                  <c:v>133142</c:v>
                </c:pt>
                <c:pt idx="12">
                  <c:v>107946</c:v>
                </c:pt>
                <c:pt idx="13">
                  <c:v>12890464</c:v>
                </c:pt>
                <c:pt idx="14">
                  <c:v>768825</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1593404</c:v>
                </c:pt>
                <c:pt idx="1">
                  <c:v>409672</c:v>
                </c:pt>
                <c:pt idx="2">
                  <c:v>2170288</c:v>
                </c:pt>
                <c:pt idx="3">
                  <c:v>1310346</c:v>
                </c:pt>
                <c:pt idx="4">
                  <c:v>81453</c:v>
                </c:pt>
                <c:pt idx="5">
                  <c:v>1482747</c:v>
                </c:pt>
                <c:pt idx="6">
                  <c:v>577715</c:v>
                </c:pt>
                <c:pt idx="7">
                  <c:v>4902307</c:v>
                </c:pt>
                <c:pt idx="8">
                  <c:v>3079500</c:v>
                </c:pt>
                <c:pt idx="9">
                  <c:v>823593</c:v>
                </c:pt>
                <c:pt idx="10">
                  <c:v>848484</c:v>
                </c:pt>
                <c:pt idx="11">
                  <c:v>1305395</c:v>
                </c:pt>
                <c:pt idx="12">
                  <c:v>1662217</c:v>
                </c:pt>
                <c:pt idx="13">
                  <c:v>5878883</c:v>
                </c:pt>
                <c:pt idx="14">
                  <c:v>4225991</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 pl. metallimalmikaivokset</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80333</c:v>
                </c:pt>
                <c:pt idx="1">
                  <c:v>0</c:v>
                </c:pt>
                <c:pt idx="2">
                  <c:v>988030</c:v>
                </c:pt>
                <c:pt idx="3">
                  <c:v>204651</c:v>
                </c:pt>
                <c:pt idx="4">
                  <c:v>19722</c:v>
                </c:pt>
                <c:pt idx="5">
                  <c:v>26982</c:v>
                </c:pt>
                <c:pt idx="6">
                  <c:v>5013269</c:v>
                </c:pt>
                <c:pt idx="7">
                  <c:v>165416</c:v>
                </c:pt>
                <c:pt idx="8">
                  <c:v>138733</c:v>
                </c:pt>
                <c:pt idx="9">
                  <c:v>9881</c:v>
                </c:pt>
                <c:pt idx="10">
                  <c:v>1004855</c:v>
                </c:pt>
                <c:pt idx="11">
                  <c:v>21397</c:v>
                </c:pt>
                <c:pt idx="12">
                  <c:v>1653456</c:v>
                </c:pt>
                <c:pt idx="13">
                  <c:v>2698004</c:v>
                </c:pt>
                <c:pt idx="14">
                  <c:v>37796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84414</c:v>
                </c:pt>
                <c:pt idx="1">
                  <c:v>120782</c:v>
                </c:pt>
                <c:pt idx="2">
                  <c:v>243164</c:v>
                </c:pt>
                <c:pt idx="3">
                  <c:v>221060</c:v>
                </c:pt>
                <c:pt idx="4">
                  <c:v>26499</c:v>
                </c:pt>
                <c:pt idx="5">
                  <c:v>245563</c:v>
                </c:pt>
                <c:pt idx="6">
                  <c:v>119202</c:v>
                </c:pt>
                <c:pt idx="7">
                  <c:v>628639</c:v>
                </c:pt>
                <c:pt idx="8">
                  <c:v>210859</c:v>
                </c:pt>
                <c:pt idx="9">
                  <c:v>66641</c:v>
                </c:pt>
                <c:pt idx="10">
                  <c:v>423989</c:v>
                </c:pt>
                <c:pt idx="11">
                  <c:v>156372</c:v>
                </c:pt>
                <c:pt idx="12">
                  <c:v>170324</c:v>
                </c:pt>
                <c:pt idx="13">
                  <c:v>2468615</c:v>
                </c:pt>
                <c:pt idx="14">
                  <c:v>563900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39812</c:v>
                </c:pt>
                <c:pt idx="1">
                  <c:v>41869</c:v>
                </c:pt>
                <c:pt idx="2">
                  <c:v>129768</c:v>
                </c:pt>
                <c:pt idx="3">
                  <c:v>490935</c:v>
                </c:pt>
                <c:pt idx="4">
                  <c:v>28207</c:v>
                </c:pt>
                <c:pt idx="5">
                  <c:v>332777</c:v>
                </c:pt>
                <c:pt idx="6">
                  <c:v>26361</c:v>
                </c:pt>
                <c:pt idx="7">
                  <c:v>983871</c:v>
                </c:pt>
                <c:pt idx="8">
                  <c:v>117918</c:v>
                </c:pt>
                <c:pt idx="9">
                  <c:v>84411</c:v>
                </c:pt>
                <c:pt idx="10">
                  <c:v>517900</c:v>
                </c:pt>
                <c:pt idx="11">
                  <c:v>175347</c:v>
                </c:pt>
                <c:pt idx="12">
                  <c:v>96695</c:v>
                </c:pt>
                <c:pt idx="13">
                  <c:v>8565934</c:v>
                </c:pt>
                <c:pt idx="14">
                  <c:v>387099</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83</c:v>
                </c:pt>
                <c:pt idx="1">
                  <c:v>17</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72</c:v>
                </c:pt>
                <c:pt idx="1">
                  <c:v>28</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35</c:v>
                </c:pt>
                <c:pt idx="1">
                  <c:v>65</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20</c:v>
                </c:pt>
                <c:pt idx="1">
                  <c:v>80</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76</c:v>
                </c:pt>
                <c:pt idx="1">
                  <c:v>24</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31</c:v>
                </c:pt>
                <c:pt idx="1">
                  <c:v>69</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86</c:v>
                </c:pt>
                <c:pt idx="1">
                  <c:v>14</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292</c:v>
                </c:pt>
                <c:pt idx="1">
                  <c:v>413</c:v>
                </c:pt>
                <c:pt idx="2">
                  <c:v>1290</c:v>
                </c:pt>
                <c:pt idx="3">
                  <c:v>345</c:v>
                </c:pt>
                <c:pt idx="4">
                  <c:v>481</c:v>
                </c:pt>
                <c:pt idx="5">
                  <c:v>874</c:v>
                </c:pt>
                <c:pt idx="6">
                  <c:v>27</c:v>
                </c:pt>
                <c:pt idx="7">
                  <c:v>2248</c:v>
                </c:pt>
                <c:pt idx="8">
                  <c:v>3290</c:v>
                </c:pt>
                <c:pt idx="9">
                  <c:v>665</c:v>
                </c:pt>
                <c:pt idx="10">
                  <c:v>5278</c:v>
                </c:pt>
                <c:pt idx="11">
                  <c:v>765</c:v>
                </c:pt>
                <c:pt idx="12">
                  <c:v>431</c:v>
                </c:pt>
                <c:pt idx="13">
                  <c:v>15440</c:v>
                </c:pt>
                <c:pt idx="14">
                  <c:v>2071</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6273</c:v>
                </c:pt>
                <c:pt idx="1">
                  <c:v>2386</c:v>
                </c:pt>
                <c:pt idx="2">
                  <c:v>8658</c:v>
                </c:pt>
                <c:pt idx="3">
                  <c:v>5504</c:v>
                </c:pt>
                <c:pt idx="4">
                  <c:v>433</c:v>
                </c:pt>
                <c:pt idx="5">
                  <c:v>7234</c:v>
                </c:pt>
                <c:pt idx="6">
                  <c:v>2142</c:v>
                </c:pt>
                <c:pt idx="7">
                  <c:v>14191</c:v>
                </c:pt>
                <c:pt idx="8">
                  <c:v>8931</c:v>
                </c:pt>
                <c:pt idx="9">
                  <c:v>3385</c:v>
                </c:pt>
                <c:pt idx="10">
                  <c:v>5096</c:v>
                </c:pt>
                <c:pt idx="11">
                  <c:v>5412</c:v>
                </c:pt>
                <c:pt idx="12">
                  <c:v>6962</c:v>
                </c:pt>
                <c:pt idx="13">
                  <c:v>18761</c:v>
                </c:pt>
                <c:pt idx="14">
                  <c:v>16086</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 pl. metallimalmikaivokset</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279</c:v>
                </c:pt>
                <c:pt idx="1">
                  <c:v>0</c:v>
                </c:pt>
                <c:pt idx="2">
                  <c:v>1299</c:v>
                </c:pt>
                <c:pt idx="3">
                  <c:v>628</c:v>
                </c:pt>
                <c:pt idx="4">
                  <c:v>436</c:v>
                </c:pt>
                <c:pt idx="5">
                  <c:v>127</c:v>
                </c:pt>
                <c:pt idx="6">
                  <c:v>3232</c:v>
                </c:pt>
                <c:pt idx="7">
                  <c:v>599</c:v>
                </c:pt>
                <c:pt idx="8">
                  <c:v>356</c:v>
                </c:pt>
                <c:pt idx="9">
                  <c:v>43</c:v>
                </c:pt>
                <c:pt idx="10">
                  <c:v>3214</c:v>
                </c:pt>
                <c:pt idx="11">
                  <c:v>125</c:v>
                </c:pt>
                <c:pt idx="12">
                  <c:v>1946</c:v>
                </c:pt>
                <c:pt idx="13">
                  <c:v>656</c:v>
                </c:pt>
                <c:pt idx="14">
                  <c:v>190</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663</c:v>
                </c:pt>
                <c:pt idx="1">
                  <c:v>706</c:v>
                </c:pt>
                <c:pt idx="2">
                  <c:v>1527</c:v>
                </c:pt>
                <c:pt idx="3">
                  <c:v>1869</c:v>
                </c:pt>
                <c:pt idx="4">
                  <c:v>283</c:v>
                </c:pt>
                <c:pt idx="5">
                  <c:v>1865</c:v>
                </c:pt>
                <c:pt idx="6">
                  <c:v>1010</c:v>
                </c:pt>
                <c:pt idx="7">
                  <c:v>4741</c:v>
                </c:pt>
                <c:pt idx="8">
                  <c:v>1537</c:v>
                </c:pt>
                <c:pt idx="9">
                  <c:v>534</c:v>
                </c:pt>
                <c:pt idx="10">
                  <c:v>3572</c:v>
                </c:pt>
                <c:pt idx="11">
                  <c:v>1312</c:v>
                </c:pt>
                <c:pt idx="12">
                  <c:v>1202</c:v>
                </c:pt>
                <c:pt idx="13">
                  <c:v>17177</c:v>
                </c:pt>
                <c:pt idx="14">
                  <c:v>3525</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291</c:v>
                </c:pt>
                <c:pt idx="1">
                  <c:v>247</c:v>
                </c:pt>
                <c:pt idx="2">
                  <c:v>1002</c:v>
                </c:pt>
                <c:pt idx="3">
                  <c:v>952</c:v>
                </c:pt>
                <c:pt idx="4">
                  <c:v>203</c:v>
                </c:pt>
                <c:pt idx="5">
                  <c:v>2367</c:v>
                </c:pt>
                <c:pt idx="6">
                  <c:v>271</c:v>
                </c:pt>
                <c:pt idx="7">
                  <c:v>6946</c:v>
                </c:pt>
                <c:pt idx="8">
                  <c:v>974</c:v>
                </c:pt>
                <c:pt idx="9">
                  <c:v>637</c:v>
                </c:pt>
                <c:pt idx="10">
                  <c:v>3362</c:v>
                </c:pt>
                <c:pt idx="11">
                  <c:v>1010</c:v>
                </c:pt>
                <c:pt idx="12">
                  <c:v>579</c:v>
                </c:pt>
                <c:pt idx="13">
                  <c:v>34266</c:v>
                </c:pt>
                <c:pt idx="14">
                  <c:v>2906</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35</c:v>
                </c:pt>
                <c:pt idx="1">
                  <c:v>65</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56</c:v>
                </c:pt>
                <c:pt idx="1">
                  <c:v>44</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67</c:v>
                </c:pt>
                <c:pt idx="1">
                  <c:v>33</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29</c:v>
                </c:pt>
                <c:pt idx="1">
                  <c:v>71</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68</c:v>
                </c:pt>
                <c:pt idx="1">
                  <c:v>32</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19</c:v>
                </c:pt>
                <c:pt idx="1">
                  <c:v>81</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35</c:v>
                </c:pt>
                <c:pt idx="1">
                  <c:v>65</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74</c:v>
                </c:pt>
                <c:pt idx="1">
                  <c:v>26</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26</c:v>
                </c:pt>
                <c:pt idx="1">
                  <c:v>74</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55</c:v>
                </c:pt>
                <c:pt idx="1">
                  <c:v>45</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51</c:v>
                </c:pt>
                <c:pt idx="1">
                  <c:v>49</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79</c:v>
                </c:pt>
                <c:pt idx="1">
                  <c:v>21</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15</c:v>
                </c:pt>
                <c:pt idx="1">
                  <c:v>85</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17.4.2019</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17.4.2019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17.4.2019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17.4.2019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17.4.2019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17.4.2019</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17.4.2019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17.4.2019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17.4.2019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17.4.2019</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17.4.2019</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17.4.2019</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17.4.2019</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17.4.2019</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17.4.2019</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17.4.2019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17.4.2019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17.4.2019</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17.4.2019</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17.4.2019</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6.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6.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6.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6.xml"/><Relationship Id="rId4" Type="http://schemas.openxmlformats.org/officeDocument/2006/relationships/chart" Target="../charts/chart45.xml"/></Relationships>
</file>

<file path=ppt/slides/_rels/slide2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553C366-6A2C-43B9-A437-B827E0484441}"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34 000 työpaikkaa eli reilu viidennes Hämeen kaikista työllisistä. Alalla työskentelee suoraan 16 400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23285523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05957757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52295642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4801215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Kaakkois</a:t>
            </a:r>
            <a:r>
              <a:rPr lang="fi-FI" sz="1400" dirty="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19 %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lähes viidennes Kaakkois-Suomen kaikista työllisistä. Alalla työskentelee suoraan 11 200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58256230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4749689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Kaakkois</a:t>
                      </a:r>
                      <a:r>
                        <a:rPr lang="fi-FI" sz="1050" b="0" dirty="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5797622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52895224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6 000 työpaikkaa eli lähes viidennes Kainuun kaikista työllisistä. Alalla työskentelee suoraan 2 800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08141416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73441277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9569248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1907627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neljännes Keski-Suomen kaikista työllisistä. Alalla työskentelee suoraan 15 600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3490661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7581378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a:t>
                      </a:r>
                      <a:r>
                        <a:rPr lang="fi-FI" sz="1050" b="0" baseline="0" dirty="0">
                          <a:solidFill>
                            <a:srgbClr val="000000"/>
                          </a:solidFill>
                          <a:latin typeface="+mn-lt"/>
                          <a:ea typeface="ＭＳ Ｐゴシック" pitchFamily="34" charset="-128"/>
                        </a:rPr>
                        <a:t>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7920676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81470301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53312378"/>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3136212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6376388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591475645"/>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71 000 työpaikkaa eli noin kolmannes Pirkanmaan kaikista työllisistä. Alalla työskentelee suoraan 33 700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0535980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9016957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33 700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50568999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9860904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40 000 työpaikkaa eli kolmannes Pohjanmaan kaikista työllisistä. Alalla työskentelee suoraan 19 000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0065130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98999153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19</a:t>
                      </a:r>
                      <a:r>
                        <a:rPr lang="fi-FI" sz="1050" b="0" baseline="0" dirty="0">
                          <a:solidFill>
                            <a:srgbClr val="000000"/>
                          </a:solidFill>
                          <a:latin typeface="+mn-lt"/>
                          <a:ea typeface="ＭＳ Ｐゴシック" pitchFamily="34" charset="-128"/>
                        </a:rPr>
                        <a:t>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52503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9251321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Pohjois</a:t>
            </a:r>
            <a:r>
              <a:rPr lang="fi-FI" sz="1400" dirty="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14 000 työpaikkaa eli noin viidennes Pohjois-Karjalan kaikista työllisistä. Alalla työskentelee suoraan 6 700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90264841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45632437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Pohjois</a:t>
                      </a:r>
                      <a:r>
                        <a:rPr lang="fi-FI" sz="1050" b="0" dirty="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6 700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3942218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6278242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Pohjois</a:t>
            </a:r>
            <a:r>
              <a:rPr lang="fi-FI" sz="1400" dirty="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50 000 työpaikkaa eli vajaa kolmannes Pohjois-Pohjanmaan kaikista työllisistä. Alalla työskentelee suoraan 24 000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10309318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46242865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Pohjois</a:t>
                      </a:r>
                      <a:r>
                        <a:rPr lang="fi-FI" sz="1050" b="0" dirty="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24 000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58528192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751462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a:t>
            </a:r>
            <a:r>
              <a:rPr lang="fi-FI" sz="1400" dirty="0" err="1"/>
              <a:t>Pohjois</a:t>
            </a:r>
            <a:r>
              <a:rPr lang="fi-FI" sz="1400" dirty="0"/>
              <a:t>-Savossa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22 000 työpaikkaa eli viidennes Pohjois-Savon kaikista työllisistä. Alalla työskentelee suoraan 10 600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856198254"/>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47594843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err="1">
                          <a:solidFill>
                            <a:srgbClr val="000000"/>
                          </a:solidFill>
                          <a:latin typeface="+mn-lt"/>
                        </a:rPr>
                        <a:t>Pohjois</a:t>
                      </a:r>
                      <a:r>
                        <a:rPr lang="fi-FI" sz="1050" b="0" dirty="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4420443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39080958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ELY-alueittain 2018</a:t>
            </a:r>
          </a:p>
          <a:p>
            <a:r>
              <a:rPr lang="fi-FI" sz="1400" dirty="0"/>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829606" cy="165163"/>
          </a:xfrm>
        </p:spPr>
        <p:txBody>
          <a:bodyPr/>
          <a:lstStyle/>
          <a:p>
            <a:r>
              <a:rPr lang="fi-FI" dirty="0"/>
              <a:t>Lähde: Tilastokeskus; Aluetilinpito, Liikevaihdon alueittaiset arvoindeksit, Yritysten rakenne- </a:t>
            </a:r>
            <a:r>
              <a:rPr lang="fi-FI"/>
              <a:t>ja tilinpäätöstilasto / </a:t>
            </a:r>
            <a:r>
              <a:rPr lang="fi-FI" dirty="0"/>
              <a:t>Teknologiateollisuus ry:</a:t>
            </a:r>
            <a:r>
              <a:rPr lang="fi-FI"/>
              <a:t>n henkilöstötiedustelu</a:t>
            </a:r>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04300142"/>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74 %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neljännes Satakunnan kaikista työllisistä. Alalla työskentelee suoraan 13 100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180285014"/>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98919851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9326295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41019663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221 000 työpaikkaa eli neljännes Uudenmaan kaikista työllisistä. Alalla työskentelee suoraan 105 400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188815488"/>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0441311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28,1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105 400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67244619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6909238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62 000 työpaikkaa eli reilu neljännes Varsinais-Suomen kaikista työllisistä. Alalla työskentelee suoraan 29 700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8112630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20317188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01844871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74167905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761361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82509560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43933262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13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52692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15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161481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8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Kaakkois</a:t>
            </a:r>
            <a:r>
              <a:rPr lang="fi-FI" dirty="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38668324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20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481854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2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26349045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25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liikevaihto-osuudet* ELY-alueittain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189646" cy="165163"/>
          </a:xfrm>
        </p:spPr>
        <p:txBody>
          <a:bodyPr/>
          <a:lstStyle/>
          <a:p>
            <a:r>
              <a:rPr lang="fi-FI" dirty="0"/>
              <a:t>*) Prosenttia teknologiateollisuuden toimipaikkojen liikevaihdosta kyseisellä alueella</a:t>
            </a:r>
          </a:p>
          <a:p>
            <a:r>
              <a:rPr lang="fi-FI" dirty="0"/>
              <a:t>Lähde: Tilastokeskus; Alueellinen yritystoimintatilasto</a:t>
            </a:r>
          </a:p>
          <a:p>
            <a:r>
              <a:rPr lang="fi-FI" dirty="0"/>
              <a:t>Tietosuojasyistä joidenkin alueiden kaikki toimialat eivät ole 100 % edustettuina</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22082722"/>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dirty="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75033187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2675325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7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73395236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30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5847984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32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Pohjois</a:t>
            </a:r>
            <a:r>
              <a:rPr lang="fi-FI" dirty="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1369510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34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Pohjois</a:t>
            </a:r>
            <a:r>
              <a:rPr lang="fi-FI" dirty="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93770664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37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a:t>
            </a:r>
            <a:r>
              <a:rPr lang="fi-FI" dirty="0" err="1"/>
              <a:t>Pohjois</a:t>
            </a:r>
            <a:r>
              <a:rPr lang="fi-FI" dirty="0"/>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34418719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39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968646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420"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4349917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444"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6807322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468"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henkilöstöosuudet* ELY-alueittain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189646" cy="165163"/>
          </a:xfrm>
        </p:spPr>
        <p:txBody>
          <a:bodyPr/>
          <a:lstStyle/>
          <a:p>
            <a:r>
              <a:rPr lang="fi-FI" dirty="0"/>
              <a:t>*) Prosenttia teknologiateollisuuden </a:t>
            </a:r>
            <a:r>
              <a:rPr lang="fi-FI"/>
              <a:t>toimipaikkojen henkilöstöstä </a:t>
            </a:r>
            <a:r>
              <a:rPr lang="fi-FI" dirty="0"/>
              <a:t>kyseisellä alueella</a:t>
            </a:r>
          </a:p>
          <a:p>
            <a:r>
              <a:rPr lang="fi-FI" dirty="0"/>
              <a:t>Lähde: Tilastokeskus; Alueellinen yritystoimintatilasto</a:t>
            </a:r>
          </a:p>
          <a:p>
            <a:r>
              <a:rPr lang="fi-FI" dirty="0"/>
              <a:t>Tietosuojasyistä joidenkin alueiden kaikki toimialat eivät ole 100 % edustettuina</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050615736"/>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dirty="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31951250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5</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dirty="0"/>
              <a:t>Lähde: Tilastokeskus; Aluetilinpito, Liikevaihdon alueittaiset arvoindeksit</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604924305"/>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2018e</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3,9</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9,4</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6,6</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1,8</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8,1</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5,1</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36,5</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8,1</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77 000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dirty="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6</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dirty="0"/>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3979086672"/>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2018e</a:t>
                      </a:r>
                    </a:p>
                  </a:txBody>
                  <a:tcPr marL="0" marR="0" marT="0" marB="0" anchor="ctr"/>
                </a:tc>
                <a:tc>
                  <a:txBody>
                    <a:bodyPr/>
                    <a:lstStyle/>
                    <a:p>
                      <a:pPr algn="r" fontAlgn="b"/>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2018e</a:t>
                      </a:r>
                    </a:p>
                  </a:txBody>
                  <a:tcPr marL="0" marR="0" marT="0" marB="0" anchor="b"/>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1,5</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3,6</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2,7</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20 300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6,1</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7,7</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4,2</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101 800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105 400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326 300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290 900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311 000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toimipaikat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a:xfrm>
            <a:off x="1111510" y="4855332"/>
            <a:ext cx="1295891" cy="164690"/>
          </a:xfrm>
        </p:spPr>
        <p:txBody>
          <a:bodyPr/>
          <a:lstStyle/>
          <a:p>
            <a:r>
              <a:rPr lang="fi-FI" dirty="0"/>
              <a:t>Teknologiateollisuus</a:t>
            </a:r>
          </a:p>
        </p:txBody>
      </p:sp>
      <p:sp>
        <p:nvSpPr>
          <p:cNvPr id="7" name="Tekstin paikkamerkki 6"/>
          <p:cNvSpPr>
            <a:spLocks noGrp="1"/>
          </p:cNvSpPr>
          <p:nvPr>
            <p:ph type="body" sz="quarter" idx="18"/>
          </p:nvPr>
        </p:nvSpPr>
        <p:spPr>
          <a:xfrm>
            <a:off x="2334682" y="4854859"/>
            <a:ext cx="4829606" cy="165163"/>
          </a:xfrm>
        </p:spPr>
        <p:txBody>
          <a:bodyPr/>
          <a:lstStyle/>
          <a:p>
            <a:r>
              <a:rPr lang="fi-FI" dirty="0"/>
              <a:t>Lähde: Tilastokeskus; Alueellinen yritystoimintatilasto. Tilastoinnin uudistamisen takia tiedot vuodesta 2013 eteenpäin eivät ole täysin vertailukelpoisia aiempien vuosien kanssa.</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740076689"/>
              </p:ext>
            </p:extLst>
          </p:nvPr>
        </p:nvGraphicFramePr>
        <p:xfrm>
          <a:off x="1331640" y="1001169"/>
          <a:ext cx="6351237" cy="3693089"/>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2013</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b">
                        <a:spcAft>
                          <a:spcPts val="1200"/>
                        </a:spcAft>
                      </a:pP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2017</a:t>
                      </a:r>
                    </a:p>
                  </a:txBody>
                  <a:tcPr marL="0" marR="0" marT="0" marB="0"/>
                </a:tc>
                <a:extLst>
                  <a:ext uri="{0D108BD9-81ED-4DB2-BD59-A6C34878D82A}">
                    <a16:rowId xmlns:a16="http://schemas.microsoft.com/office/drawing/2014/main" val="10000"/>
                  </a:ext>
                </a:extLst>
              </a:tr>
              <a:tr h="209877">
                <a:tc>
                  <a:txBody>
                    <a:bodyPr/>
                    <a:lstStyle/>
                    <a:p>
                      <a:pPr algn="ctr" fontAlgn="b"/>
                      <a:r>
                        <a:rPr lang="fi-FI" sz="900" u="none" strike="noStrike" dirty="0">
                          <a:solidFill>
                            <a:srgbClr val="000000"/>
                          </a:solidFill>
                          <a:effectLst/>
                        </a:rPr>
                        <a:t>Etelä-Pohjanmaa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1 154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01"/>
                  </a:ext>
                </a:extLst>
              </a:tr>
              <a:tr h="209877">
                <a:tc>
                  <a:txBody>
                    <a:bodyPr/>
                    <a:lstStyle/>
                    <a:p>
                      <a:pPr algn="ctr" fontAlgn="b"/>
                      <a:r>
                        <a:rPr lang="fi-FI" sz="900" u="none" strike="noStrike" dirty="0">
                          <a:solidFill>
                            <a:srgbClr val="000000"/>
                          </a:solidFill>
                          <a:effectLst/>
                        </a:rPr>
                        <a:t>Etelä-Savo</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622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624</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02"/>
                  </a:ext>
                </a:extLst>
              </a:tr>
              <a:tr h="209877">
                <a:tc>
                  <a:txBody>
                    <a:bodyPr/>
                    <a:lstStyle/>
                    <a:p>
                      <a:pPr algn="ctr" fontAlgn="b"/>
                      <a:r>
                        <a:rPr lang="fi-FI" sz="900" u="none" strike="noStrike" dirty="0">
                          <a:solidFill>
                            <a:srgbClr val="000000"/>
                          </a:solidFill>
                          <a:effectLst/>
                        </a:rPr>
                        <a:t>Häme</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1 880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1 860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6,4</a:t>
                      </a:r>
                    </a:p>
                  </a:txBody>
                  <a:tcPr marL="0" marR="0" marT="0" marB="0" anchor="ctr"/>
                </a:tc>
                <a:extLst>
                  <a:ext uri="{0D108BD9-81ED-4DB2-BD59-A6C34878D82A}">
                    <a16:rowId xmlns:a16="http://schemas.microsoft.com/office/drawing/2014/main" val="10003"/>
                  </a:ext>
                </a:extLst>
              </a:tr>
              <a:tr h="209877">
                <a:tc>
                  <a:txBody>
                    <a:bodyPr/>
                    <a:lstStyle/>
                    <a:p>
                      <a:pPr algn="ctr" fontAlgn="b"/>
                      <a:r>
                        <a:rPr lang="fi-FI" sz="900" u="none" strike="noStrike" dirty="0" err="1">
                          <a:solidFill>
                            <a:srgbClr val="000000"/>
                          </a:solidFill>
                          <a:effectLst/>
                        </a:rPr>
                        <a:t>Kaakkois</a:t>
                      </a:r>
                      <a:r>
                        <a:rPr lang="fi-FI" sz="900" u="none" strike="noStrike" dirty="0">
                          <a:solidFill>
                            <a:srgbClr val="000000"/>
                          </a:solidFill>
                          <a:effectLst/>
                        </a:rPr>
                        <a:t>-Suomi</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1 236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1 280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04"/>
                  </a:ext>
                </a:extLst>
              </a:tr>
              <a:tr h="209877">
                <a:tc>
                  <a:txBody>
                    <a:bodyPr/>
                    <a:lstStyle/>
                    <a:p>
                      <a:pPr algn="ctr" fontAlgn="b"/>
                      <a:r>
                        <a:rPr lang="fi-FI" sz="900" u="none" strike="noStrike" dirty="0">
                          <a:solidFill>
                            <a:srgbClr val="000000"/>
                          </a:solidFill>
                          <a:effectLst/>
                        </a:rPr>
                        <a:t>Kainuu</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226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b"/>
                      <a:r>
                        <a:rPr lang="fi-FI" sz="900" u="none" strike="noStrike" dirty="0">
                          <a:solidFill>
                            <a:srgbClr val="000000"/>
                          </a:solidFill>
                          <a:effectLst/>
                        </a:rPr>
                        <a:t>Keski-Suomi</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1 247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1 288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4,6</a:t>
                      </a:r>
                    </a:p>
                  </a:txBody>
                  <a:tcPr marL="0" marR="0" marT="0" marB="0" anchor="ctr"/>
                </a:tc>
                <a:extLst>
                  <a:ext uri="{0D108BD9-81ED-4DB2-BD59-A6C34878D82A}">
                    <a16:rowId xmlns:a16="http://schemas.microsoft.com/office/drawing/2014/main" val="10006"/>
                  </a:ext>
                </a:extLst>
              </a:tr>
              <a:tr h="209877">
                <a:tc>
                  <a:txBody>
                    <a:bodyPr/>
                    <a:lstStyle/>
                    <a:p>
                      <a:pPr algn="ctr" fontAlgn="b"/>
                      <a:r>
                        <a:rPr lang="fi-FI" sz="900" u="none" strike="noStrike">
                          <a:solidFill>
                            <a:srgbClr val="000000"/>
                          </a:solidFill>
                          <a:effectLst/>
                        </a:rPr>
                        <a:t>Lappi</a:t>
                      </a:r>
                      <a:endParaRPr lang="fi-FI" sz="900" b="0" i="0" u="none" strike="noStrike">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621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666</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7"/>
                  </a:ext>
                </a:extLst>
              </a:tr>
              <a:tr h="209877">
                <a:tc>
                  <a:txBody>
                    <a:bodyPr/>
                    <a:lstStyle/>
                    <a:p>
                      <a:pPr algn="ctr" fontAlgn="b"/>
                      <a:r>
                        <a:rPr lang="fi-FI" sz="900" u="none" strike="noStrike" dirty="0">
                          <a:solidFill>
                            <a:srgbClr val="000000"/>
                          </a:solidFill>
                          <a:effectLst/>
                        </a:rPr>
                        <a:t>Pirkanmaa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2 786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2 949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2 991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3 042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10,6</a:t>
                      </a:r>
                    </a:p>
                  </a:txBody>
                  <a:tcPr marL="0" marR="0" marT="0" marB="0" anchor="ctr"/>
                </a:tc>
                <a:extLst>
                  <a:ext uri="{0D108BD9-81ED-4DB2-BD59-A6C34878D82A}">
                    <a16:rowId xmlns:a16="http://schemas.microsoft.com/office/drawing/2014/main" val="10008"/>
                  </a:ext>
                </a:extLst>
              </a:tr>
              <a:tr h="209877">
                <a:tc>
                  <a:txBody>
                    <a:bodyPr/>
                    <a:lstStyle/>
                    <a:p>
                      <a:pPr algn="ctr" fontAlgn="b"/>
                      <a:r>
                        <a:rPr lang="fi-FI" sz="900" u="none" strike="noStrike" dirty="0">
                          <a:solidFill>
                            <a:srgbClr val="000000"/>
                          </a:solidFill>
                          <a:effectLst/>
                        </a:rPr>
                        <a:t>Pohjanmaa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1 185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09"/>
                  </a:ext>
                </a:extLst>
              </a:tr>
              <a:tr h="209877">
                <a:tc>
                  <a:txBody>
                    <a:bodyPr/>
                    <a:lstStyle/>
                    <a:p>
                      <a:pPr algn="ctr" fontAlgn="b"/>
                      <a:r>
                        <a:rPr lang="fi-FI" sz="900" u="none" strike="noStrike" dirty="0" err="1">
                          <a:solidFill>
                            <a:srgbClr val="000000"/>
                          </a:solidFill>
                          <a:effectLst/>
                        </a:rPr>
                        <a:t>Pohjois</a:t>
                      </a:r>
                      <a:r>
                        <a:rPr lang="fi-FI" sz="900" u="none" strike="noStrike" dirty="0">
                          <a:solidFill>
                            <a:srgbClr val="000000"/>
                          </a:solidFill>
                          <a:effectLst/>
                        </a:rPr>
                        <a:t>-Karjala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b"/>
                      <a:r>
                        <a:rPr lang="fi-FI" sz="900" u="none" strike="noStrike" dirty="0" err="1">
                          <a:solidFill>
                            <a:srgbClr val="000000"/>
                          </a:solidFill>
                          <a:effectLst/>
                        </a:rPr>
                        <a:t>Pohjois</a:t>
                      </a:r>
                      <a:r>
                        <a:rPr lang="fi-FI" sz="900" u="none" strike="noStrike" dirty="0">
                          <a:solidFill>
                            <a:srgbClr val="000000"/>
                          </a:solidFill>
                          <a:effectLst/>
                        </a:rPr>
                        <a:t>-Pohjanmaa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1 807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1 749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1 773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1 843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6,4</a:t>
                      </a:r>
                    </a:p>
                  </a:txBody>
                  <a:tcPr marL="0" marR="0" marT="0" marB="0" anchor="ctr"/>
                </a:tc>
                <a:extLst>
                  <a:ext uri="{0D108BD9-81ED-4DB2-BD59-A6C34878D82A}">
                    <a16:rowId xmlns:a16="http://schemas.microsoft.com/office/drawing/2014/main" val="10011"/>
                  </a:ext>
                </a:extLst>
              </a:tr>
              <a:tr h="209877">
                <a:tc>
                  <a:txBody>
                    <a:bodyPr/>
                    <a:lstStyle/>
                    <a:p>
                      <a:pPr algn="ctr" fontAlgn="b"/>
                      <a:r>
                        <a:rPr lang="fi-FI" sz="900" u="none" strike="noStrike" dirty="0" err="1">
                          <a:solidFill>
                            <a:srgbClr val="000000"/>
                          </a:solidFill>
                          <a:effectLst/>
                        </a:rPr>
                        <a:t>Pohjois</a:t>
                      </a:r>
                      <a:r>
                        <a:rPr lang="fi-FI" sz="900" u="none" strike="noStrike" dirty="0">
                          <a:solidFill>
                            <a:srgbClr val="000000"/>
                          </a:solidFill>
                          <a:effectLst/>
                        </a:rPr>
                        <a:t>-Savo</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994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3,7</a:t>
                      </a:r>
                    </a:p>
                  </a:txBody>
                  <a:tcPr marL="0" marR="0" marT="0" marB="0" anchor="ctr"/>
                </a:tc>
                <a:extLst>
                  <a:ext uri="{0D108BD9-81ED-4DB2-BD59-A6C34878D82A}">
                    <a16:rowId xmlns:a16="http://schemas.microsoft.com/office/drawing/2014/main" val="10012"/>
                  </a:ext>
                </a:extLst>
              </a:tr>
              <a:tr h="209877">
                <a:tc>
                  <a:txBody>
                    <a:bodyPr/>
                    <a:lstStyle/>
                    <a:p>
                      <a:pPr algn="ctr" fontAlgn="b"/>
                      <a:r>
                        <a:rPr lang="fi-FI" sz="900" u="none" strike="noStrike" dirty="0">
                          <a:solidFill>
                            <a:srgbClr val="000000"/>
                          </a:solidFill>
                          <a:effectLst/>
                        </a:rPr>
                        <a:t>Satakunta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1 267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13"/>
                  </a:ext>
                </a:extLst>
              </a:tr>
              <a:tr h="209877">
                <a:tc>
                  <a:txBody>
                    <a:bodyPr/>
                    <a:lstStyle/>
                    <a:p>
                      <a:pPr algn="ctr" fontAlgn="b"/>
                      <a:r>
                        <a:rPr lang="fi-FI" sz="900" u="none" strike="noStrike" dirty="0">
                          <a:solidFill>
                            <a:srgbClr val="000000"/>
                          </a:solidFill>
                          <a:effectLst/>
                        </a:rPr>
                        <a:t>Uusimaa</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8 279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8 875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9 070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9 443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33,0</a:t>
                      </a:r>
                    </a:p>
                  </a:txBody>
                  <a:tcPr marL="0" marR="0" marT="0" marB="0" anchor="ctr"/>
                </a:tc>
                <a:extLst>
                  <a:ext uri="{0D108BD9-81ED-4DB2-BD59-A6C34878D82A}">
                    <a16:rowId xmlns:a16="http://schemas.microsoft.com/office/drawing/2014/main" val="10014"/>
                  </a:ext>
                </a:extLst>
              </a:tr>
              <a:tr h="209877">
                <a:tc>
                  <a:txBody>
                    <a:bodyPr/>
                    <a:lstStyle/>
                    <a:p>
                      <a:pPr algn="ctr" fontAlgn="b"/>
                      <a:r>
                        <a:rPr lang="fi-FI" sz="900" u="none" strike="noStrike" dirty="0">
                          <a:solidFill>
                            <a:srgbClr val="000000"/>
                          </a:solidFill>
                          <a:effectLst/>
                        </a:rPr>
                        <a:t>Varsinais-Suomi</a:t>
                      </a:r>
                      <a:endParaRPr lang="fi-FI" sz="900" b="0" i="0" u="none" strike="noStrike" dirty="0">
                        <a:solidFill>
                          <a:srgbClr val="000000"/>
                        </a:solidFill>
                        <a:effectLst/>
                        <a:latin typeface="+mn-lt"/>
                      </a:endParaRPr>
                    </a:p>
                  </a:txBody>
                  <a:tcPr marL="9525" marR="9525" marT="9525" marB="0" anchor="ctr"/>
                </a:tc>
                <a:tc>
                  <a:txBody>
                    <a:bodyPr/>
                    <a:lstStyle/>
                    <a:p>
                      <a:pPr algn="ctr" fontAlgn="ctr"/>
                      <a:r>
                        <a:rPr lang="fi-FI" sz="900" b="0" i="0" u="none" strike="noStrike">
                          <a:solidFill>
                            <a:srgbClr val="000000"/>
                          </a:solidFill>
                          <a:effectLst/>
                          <a:latin typeface="Verdana" panose="020B0604030504040204" pitchFamily="34" charset="0"/>
                        </a:rPr>
                        <a:t>2 808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2 868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2 869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2 876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10,3</a:t>
                      </a:r>
                    </a:p>
                  </a:txBody>
                  <a:tcPr marL="0" marR="0" marT="0" marB="0" anchor="ctr"/>
                </a:tc>
                <a:extLst>
                  <a:ext uri="{0D108BD9-81ED-4DB2-BD59-A6C34878D82A}">
                    <a16:rowId xmlns:a16="http://schemas.microsoft.com/office/drawing/2014/main" val="10015"/>
                  </a:ext>
                </a:extLst>
              </a:tr>
              <a:tr h="209877">
                <a:tc>
                  <a:txBody>
                    <a:bodyPr/>
                    <a:lstStyle/>
                    <a:p>
                      <a:pPr algn="ctr"/>
                      <a:r>
                        <a:rPr lang="fi-FI" sz="900" dirty="0">
                          <a:solidFill>
                            <a:srgbClr val="000000"/>
                          </a:solidFill>
                        </a:rPr>
                        <a:t>KOKO MAA</a:t>
                      </a:r>
                      <a:endParaRPr lang="fi-FI" sz="900" b="1" dirty="0">
                        <a:solidFill>
                          <a:srgbClr val="000000"/>
                        </a:solidFill>
                      </a:endParaRPr>
                    </a:p>
                  </a:txBody>
                  <a:tcPr anchor="ctr"/>
                </a:tc>
                <a:tc>
                  <a:txBody>
                    <a:bodyPr/>
                    <a:lstStyle/>
                    <a:p>
                      <a:pPr algn="ctr" fontAlgn="ctr"/>
                      <a:r>
                        <a:rPr lang="fi-FI" sz="900" b="0" i="0" u="none" strike="noStrike">
                          <a:solidFill>
                            <a:srgbClr val="000000"/>
                          </a:solidFill>
                          <a:effectLst/>
                          <a:latin typeface="Verdana" panose="020B0604030504040204" pitchFamily="34" charset="0"/>
                        </a:rPr>
                        <a:t>26 667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27 767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28 644</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716812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vajaa neljännes Etelä-Pohjanmaan kaikista työllisistä. Alalla työskentelee suoraan 9 400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76154217"/>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89507049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9 400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1994511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0212402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a:t>
            </a:r>
            <a:br>
              <a:rPr lang="fi-FI" dirty="0"/>
            </a:br>
            <a:r>
              <a:rPr lang="fi-FI" sz="1400" dirty="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17.4.2019</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10 000 työpaikkaa eli 16 prosenttia Etelä-Savon kaikista työllisistä. Alalla työskentelee suoraan 4 600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359697001"/>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3466151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dirty="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310 000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4832917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1600876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3008</TotalTime>
  <Words>2141</Words>
  <Application>Microsoft Office PowerPoint</Application>
  <PresentationFormat>Näytössä katseltava esitys (16:9)</PresentationFormat>
  <Paragraphs>847</Paragraphs>
  <Slides>38</Slides>
  <Notes>0</Notes>
  <HiddenSlides>0</HiddenSlides>
  <MMClips>0</MMClips>
  <ScaleCrop>false</ScaleCrop>
  <HeadingPairs>
    <vt:vector size="8" baseType="variant">
      <vt:variant>
        <vt:lpstr>Käytetyt fontit</vt:lpstr>
      </vt:variant>
      <vt:variant>
        <vt:i4>6</vt:i4>
      </vt:variant>
      <vt:variant>
        <vt:lpstr>Teema</vt:lpstr>
      </vt:variant>
      <vt:variant>
        <vt:i4>1</vt:i4>
      </vt:variant>
      <vt:variant>
        <vt:lpstr>Upotetut OLE-palvelimet</vt:lpstr>
      </vt:variant>
      <vt:variant>
        <vt:i4>1</vt:i4>
      </vt:variant>
      <vt:variant>
        <vt:lpstr>Dian otsikot</vt:lpstr>
      </vt:variant>
      <vt:variant>
        <vt:i4>38</vt:i4>
      </vt:variant>
    </vt:vector>
  </HeadingPairs>
  <TitlesOfParts>
    <vt:vector size="46" baseType="lpstr">
      <vt:lpstr>ＭＳ Ｐゴシック</vt:lpstr>
      <vt:lpstr>Adobe Fan Heiti Std B</vt:lpstr>
      <vt:lpstr>Adobe Hebrew</vt:lpstr>
      <vt:lpstr>Arial</vt:lpstr>
      <vt:lpstr>Arial Unicode MS</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Rautaporras Petteri</cp:lastModifiedBy>
  <cp:revision>96</cp:revision>
  <cp:lastPrinted>2016-06-09T07:47:11Z</cp:lastPrinted>
  <dcterms:created xsi:type="dcterms:W3CDTF">2016-09-06T05:42:13Z</dcterms:created>
  <dcterms:modified xsi:type="dcterms:W3CDTF">2019-04-17T13:32:18Z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