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sldIdLst>
    <p:sldId id="259" r:id="rId3"/>
  </p:sldIdLst>
  <p:sldSz cx="12192000" cy="6858000"/>
  <p:notesSz cx="6858000" cy="9144000"/>
  <p:custDataLst>
    <p:tags r:id="rId4"/>
  </p:custData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xml"/><Relationship Id="rId7" Type="http://schemas.openxmlformats.org/officeDocument/2006/relationships/image" Target="../media/image2.png"/><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2.xml"/><Relationship Id="rId9" Type="http://schemas.openxmlformats.org/officeDocument/2006/relationships/image" Target="../media/image4.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xml"/><Relationship Id="rId7" Type="http://schemas.openxmlformats.org/officeDocument/2006/relationships/image" Target="../media/image2.pn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 Id="rId9"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GB" noProof="0" dirty="0"/>
              <a:t>Click to edit Master title style</a:t>
            </a:r>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GB" noProof="0" dirty="0"/>
              <a:t>Edit Master text styles</a:t>
            </a:r>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GB" noProof="0" dirty="0"/>
              <a:t>Edit Master text styles</a:t>
            </a:r>
          </a:p>
        </p:txBody>
      </p:sp>
    </p:spTree>
    <p:extLst>
      <p:ext uri="{BB962C8B-B14F-4D97-AF65-F5344CB8AC3E}">
        <p14:creationId xmlns:p14="http://schemas.microsoft.com/office/powerpoint/2010/main" val="322054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485804" y="5220426"/>
            <a:ext cx="3079760"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642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GB" noProof="0" dirty="0"/>
              <a:t>Click to edit Master title style</a:t>
            </a:r>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GB" noProof="0" dirty="0"/>
              <a:t>Edit Master text styles</a:t>
            </a:r>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GB" noProof="0" dirty="0"/>
              <a:t>Edit Master text styles</a:t>
            </a:r>
          </a:p>
        </p:txBody>
      </p:sp>
    </p:spTree>
    <p:extLst>
      <p:ext uri="{BB962C8B-B14F-4D97-AF65-F5344CB8AC3E}">
        <p14:creationId xmlns:p14="http://schemas.microsoft.com/office/powerpoint/2010/main" val="1551625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GB" noProof="0" dirty="0"/>
              <a:t>Click to edit Master title style</a:t>
            </a:r>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GB" noProof="0" dirty="0"/>
              <a:t>Edit Master text styles</a:t>
            </a:r>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GB" noProof="0" dirty="0"/>
              <a:t>Edit Master text styles</a:t>
            </a:r>
          </a:p>
        </p:txBody>
      </p:sp>
    </p:spTree>
    <p:extLst>
      <p:ext uri="{BB962C8B-B14F-4D97-AF65-F5344CB8AC3E}">
        <p14:creationId xmlns:p14="http://schemas.microsoft.com/office/powerpoint/2010/main" val="274163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6146"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1" name="Picture 10">
            <a:extLst>
              <a:ext uri="{FF2B5EF4-FFF2-40B4-BE49-F238E27FC236}">
                <a16:creationId xmlns:a16="http://schemas.microsoft.com/office/drawing/2014/main" id="{D0EBA20F-5859-4718-898F-8A21C03489D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2" name="Picture 11">
            <a:extLst>
              <a:ext uri="{FF2B5EF4-FFF2-40B4-BE49-F238E27FC236}">
                <a16:creationId xmlns:a16="http://schemas.microsoft.com/office/drawing/2014/main" id="{08C9A262-9477-4B56-97EA-5EFAC0EAD8B5}"/>
              </a:ext>
            </a:extLst>
          </p:cNvPr>
          <p:cNvPicPr>
            <a:picLocks noChangeAspect="1"/>
          </p:cNvPicPr>
          <p:nvPr userDrawn="1"/>
        </p:nvPicPr>
        <p:blipFill>
          <a:blip r:embed="rId8"/>
          <a:stretch>
            <a:fillRect/>
          </a:stretch>
        </p:blipFill>
        <p:spPr>
          <a:xfrm>
            <a:off x="1214800" y="6537017"/>
            <a:ext cx="929979" cy="303775"/>
          </a:xfrm>
          <a:prstGeom prst="rect">
            <a:avLst/>
          </a:prstGeom>
        </p:spPr>
      </p:pic>
      <p:pic>
        <p:nvPicPr>
          <p:cNvPr id="14" name="Picture 13">
            <a:extLst>
              <a:ext uri="{FF2B5EF4-FFF2-40B4-BE49-F238E27FC236}">
                <a16:creationId xmlns:a16="http://schemas.microsoft.com/office/drawing/2014/main" id="{1BEACED2-C9E5-4041-8D12-75F4B735A944}"/>
              </a:ext>
            </a:extLst>
          </p:cNvPr>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299088605"/>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3540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1251312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GB" dirty="0"/>
              <a:t>Edit Master text styles</a:t>
            </a:r>
          </a:p>
          <a:p>
            <a:pPr lvl="1"/>
            <a:r>
              <a:rPr lang="en-GB" dirty="0"/>
              <a:t>Second level</a:t>
            </a:r>
          </a:p>
          <a:p>
            <a:pPr lvl="2"/>
            <a:r>
              <a:rPr lang="en-GB" dirty="0"/>
              <a:t>Third level</a:t>
            </a:r>
          </a:p>
          <a:p>
            <a:pPr lvl="3"/>
            <a:r>
              <a:rPr lang="en-GB" dirty="0"/>
              <a:t>Fourth level</a:t>
            </a:r>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GB" noProof="0" dirty="0"/>
              <a:t>Edit Master text styles</a:t>
            </a:r>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1921097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GB" dirty="0"/>
              <a:t>Edit Master text styles</a:t>
            </a:r>
          </a:p>
          <a:p>
            <a:pPr lvl="1"/>
            <a:r>
              <a:rPr lang="en-GB" dirty="0"/>
              <a:t>Second level</a:t>
            </a:r>
          </a:p>
          <a:p>
            <a:pPr lvl="2"/>
            <a:r>
              <a:rPr lang="en-GB" dirty="0"/>
              <a:t>Third level</a:t>
            </a:r>
          </a:p>
          <a:p>
            <a:pPr lvl="3"/>
            <a:r>
              <a:rPr lang="en-GB" dirty="0"/>
              <a:t>Fourth level</a:t>
            </a:r>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GB" noProof="0" dirty="0"/>
              <a:t>Edit Master text styles</a:t>
            </a:r>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spTree>
    <p:extLst>
      <p:ext uri="{BB962C8B-B14F-4D97-AF65-F5344CB8AC3E}">
        <p14:creationId xmlns:p14="http://schemas.microsoft.com/office/powerpoint/2010/main" val="3079591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3"/>
          <a:stretch>
            <a:fillRect/>
          </a:stretch>
        </p:blipFill>
        <p:spPr>
          <a:xfrm>
            <a:off x="1214800" y="6537017"/>
            <a:ext cx="929979" cy="303775"/>
          </a:xfrm>
          <a:prstGeom prst="rect">
            <a:avLst/>
          </a:prstGeom>
        </p:spPr>
      </p:pic>
    </p:spTree>
    <p:extLst>
      <p:ext uri="{BB962C8B-B14F-4D97-AF65-F5344CB8AC3E}">
        <p14:creationId xmlns:p14="http://schemas.microsoft.com/office/powerpoint/2010/main" val="1950124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190693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GB" noProof="0" dirty="0"/>
              <a:t>Click to edit Master title style</a:t>
            </a:r>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GB" noProof="0" dirty="0"/>
              <a:t>Edit Master text styles</a:t>
            </a:r>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GB" noProof="0" dirty="0"/>
              <a:t>Edit Master text styles</a:t>
            </a:r>
          </a:p>
        </p:txBody>
      </p:sp>
    </p:spTree>
    <p:extLst>
      <p:ext uri="{BB962C8B-B14F-4D97-AF65-F5344CB8AC3E}">
        <p14:creationId xmlns:p14="http://schemas.microsoft.com/office/powerpoint/2010/main" val="712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485804" y="5220426"/>
            <a:ext cx="3079760"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22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2053"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1" name="Picture 10">
            <a:extLst>
              <a:ext uri="{FF2B5EF4-FFF2-40B4-BE49-F238E27FC236}">
                <a16:creationId xmlns:a16="http://schemas.microsoft.com/office/drawing/2014/main" id="{D0EBA20F-5859-4718-898F-8A21C03489D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2" name="Picture 11">
            <a:extLst>
              <a:ext uri="{FF2B5EF4-FFF2-40B4-BE49-F238E27FC236}">
                <a16:creationId xmlns:a16="http://schemas.microsoft.com/office/drawing/2014/main" id="{08C9A262-9477-4B56-97EA-5EFAC0EAD8B5}"/>
              </a:ext>
            </a:extLst>
          </p:cNvPr>
          <p:cNvPicPr>
            <a:picLocks noChangeAspect="1"/>
          </p:cNvPicPr>
          <p:nvPr userDrawn="1"/>
        </p:nvPicPr>
        <p:blipFill>
          <a:blip r:embed="rId8"/>
          <a:stretch>
            <a:fillRect/>
          </a:stretch>
        </p:blipFill>
        <p:spPr>
          <a:xfrm>
            <a:off x="1214800" y="6537017"/>
            <a:ext cx="929979" cy="303775"/>
          </a:xfrm>
          <a:prstGeom prst="rect">
            <a:avLst/>
          </a:prstGeom>
        </p:spPr>
      </p:pic>
      <p:pic>
        <p:nvPicPr>
          <p:cNvPr id="14" name="Picture 13">
            <a:extLst>
              <a:ext uri="{FF2B5EF4-FFF2-40B4-BE49-F238E27FC236}">
                <a16:creationId xmlns:a16="http://schemas.microsoft.com/office/drawing/2014/main" id="{1BEACED2-C9E5-4041-8D12-75F4B735A944}"/>
              </a:ext>
            </a:extLst>
          </p:cNvPr>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3128654540"/>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374749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326715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GB" dirty="0"/>
              <a:t>Edit Master text styles</a:t>
            </a:r>
          </a:p>
          <a:p>
            <a:pPr lvl="1"/>
            <a:r>
              <a:rPr lang="en-GB" dirty="0"/>
              <a:t>Second level</a:t>
            </a:r>
          </a:p>
          <a:p>
            <a:pPr lvl="2"/>
            <a:r>
              <a:rPr lang="en-GB" dirty="0"/>
              <a:t>Third level</a:t>
            </a:r>
          </a:p>
          <a:p>
            <a:pPr lvl="3"/>
            <a:r>
              <a:rPr lang="en-GB" dirty="0"/>
              <a:t>Fourth level</a:t>
            </a:r>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GB" noProof="0" dirty="0"/>
              <a:t>Edit Master text styles</a:t>
            </a:r>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414634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GB" dirty="0"/>
              <a:t>Edit Master text styles</a:t>
            </a:r>
          </a:p>
          <a:p>
            <a:pPr lvl="1"/>
            <a:r>
              <a:rPr lang="en-GB" dirty="0"/>
              <a:t>Second level</a:t>
            </a:r>
          </a:p>
          <a:p>
            <a:pPr lvl="2"/>
            <a:r>
              <a:rPr lang="en-GB" dirty="0"/>
              <a:t>Third level</a:t>
            </a:r>
          </a:p>
          <a:p>
            <a:pPr lvl="3"/>
            <a:r>
              <a:rPr lang="en-GB" dirty="0"/>
              <a:t>Fourth level</a:t>
            </a:r>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GB" noProof="0" dirty="0"/>
              <a:t>Edit Master text styles</a:t>
            </a:r>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spTree>
    <p:extLst>
      <p:ext uri="{BB962C8B-B14F-4D97-AF65-F5344CB8AC3E}">
        <p14:creationId xmlns:p14="http://schemas.microsoft.com/office/powerpoint/2010/main" val="225364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3"/>
          <a:stretch>
            <a:fillRect/>
          </a:stretch>
        </p:blipFill>
        <p:spPr>
          <a:xfrm>
            <a:off x="1214800" y="6537017"/>
            <a:ext cx="929979" cy="303775"/>
          </a:xfrm>
          <a:prstGeom prst="rect">
            <a:avLst/>
          </a:prstGeom>
        </p:spPr>
      </p:pic>
    </p:spTree>
    <p:extLst>
      <p:ext uri="{BB962C8B-B14F-4D97-AF65-F5344CB8AC3E}">
        <p14:creationId xmlns:p14="http://schemas.microsoft.com/office/powerpoint/2010/main" val="264454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dirty="0"/>
              <a:t>Edit Master text styles</a:t>
            </a:r>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3"/>
          <a:stretch>
            <a:fillRect/>
          </a:stretch>
        </p:blipFill>
        <p:spPr>
          <a:xfrm>
            <a:off x="1214797" y="6537017"/>
            <a:ext cx="929983" cy="303775"/>
          </a:xfrm>
          <a:prstGeom prst="rect">
            <a:avLst/>
          </a:prstGeom>
        </p:spPr>
      </p:pic>
    </p:spTree>
    <p:extLst>
      <p:ext uri="{BB962C8B-B14F-4D97-AF65-F5344CB8AC3E}">
        <p14:creationId xmlns:p14="http://schemas.microsoft.com/office/powerpoint/2010/main" val="318905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ags" Target="../tags/tag6.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vmlDrawing" Target="../drawings/vmlDrawing3.vml"/><Relationship Id="rId2" Type="http://schemas.openxmlformats.org/officeDocument/2006/relationships/slideLayout" Target="../slideLayouts/slideLayout12.xml"/><Relationship Id="rId16" Type="http://schemas.openxmlformats.org/officeDocument/2006/relationships/image" Target="../media/image1.emf"/><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5" Type="http://schemas.openxmlformats.org/officeDocument/2006/relationships/oleObject" Target="../embeddings/oleObject3.bin"/><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3"/>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029" name="think-cell Slide" r:id="rId15" imgW="493" imgH="493" progId="TCLayout.ActiveDocument.1">
                  <p:embed/>
                </p:oleObj>
              </mc:Choice>
              <mc:Fallback>
                <p:oleObj name="think-cell Slide" r:id="rId15"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4"/>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1453393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3"/>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5122" name="think-cell Slide" r:id="rId15" imgW="493" imgH="493" progId="TCLayout.ActiveDocument.1">
                  <p:embed/>
                </p:oleObj>
              </mc:Choice>
              <mc:Fallback>
                <p:oleObj name="think-cell Slide" r:id="rId15"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4"/>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337516887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ftr="0" dt="0"/>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image" Target="../media/image12.jpg"/><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image" Target="../media/image11.png"/><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tags" Target="../tags/tag14.xml"/><Relationship Id="rId11" Type="http://schemas.openxmlformats.org/officeDocument/2006/relationships/image" Target="../media/image10.emf"/><Relationship Id="rId5" Type="http://schemas.openxmlformats.org/officeDocument/2006/relationships/tags" Target="../tags/tag13.xml"/><Relationship Id="rId10" Type="http://schemas.openxmlformats.org/officeDocument/2006/relationships/oleObject" Target="../embeddings/oleObject5.bin"/><Relationship Id="rId4" Type="http://schemas.openxmlformats.org/officeDocument/2006/relationships/tags" Target="../tags/tag12.xml"/><Relationship Id="rId9"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a:extLst>
              <a:ext uri="{FF2B5EF4-FFF2-40B4-BE49-F238E27FC236}">
                <a16:creationId xmlns:a16="http://schemas.microsoft.com/office/drawing/2014/main" id="{3C3BBD5F-C821-45BA-BB62-6E6C40212ECE}"/>
              </a:ext>
            </a:extLst>
          </p:cNvPr>
          <p:cNvGraphicFramePr>
            <a:graphicFrameLocks noChangeAspect="1"/>
          </p:cNvGraphicFramePr>
          <p:nvPr>
            <p:custDataLst>
              <p:tags r:id="rId2"/>
            </p:custDataLst>
            <p:extLst>
              <p:ext uri="{D42A27DB-BD31-4B8C-83A1-F6EECF244321}">
                <p14:modId xmlns:p14="http://schemas.microsoft.com/office/powerpoint/2010/main" val="23526040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7" name="think-cell Slide" r:id="rId10" imgW="530" imgH="531" progId="TCLayout.ActiveDocument.1">
                  <p:embed/>
                </p:oleObj>
              </mc:Choice>
              <mc:Fallback>
                <p:oleObj name="think-cell Slide" r:id="rId10" imgW="530" imgH="531" progId="TCLayout.ActiveDocument.1">
                  <p:embed/>
                  <p:pic>
                    <p:nvPicPr>
                      <p:cNvPr id="75" name="Object 74" hidden="1">
                        <a:extLst>
                          <a:ext uri="{FF2B5EF4-FFF2-40B4-BE49-F238E27FC236}">
                            <a16:creationId xmlns:a16="http://schemas.microsoft.com/office/drawing/2014/main" id="{3C3BBD5F-C821-45BA-BB62-6E6C40212ECE}"/>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83" name="Rectangle 82" hidden="1">
            <a:extLst>
              <a:ext uri="{FF2B5EF4-FFF2-40B4-BE49-F238E27FC236}">
                <a16:creationId xmlns:a16="http://schemas.microsoft.com/office/drawing/2014/main" id="{5AE197A3-C945-4CA8-A906-92101F6536A4}"/>
              </a:ext>
            </a:extLst>
          </p:cNvPr>
          <p:cNvSpPr/>
          <p:nvPr>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nSpc>
                <a:spcPct val="80000"/>
              </a:lnSpc>
              <a:spcBef>
                <a:spcPct val="0"/>
              </a:spcBef>
              <a:spcAft>
                <a:spcPct val="0"/>
              </a:spcAft>
            </a:pPr>
            <a:endParaRPr kumimoji="0" lang="en-US" sz="2667" b="1" u="none" strike="noStrike" kern="1200" cap="none" spc="0" normalizeH="0" noProof="0" dirty="0">
              <a:ln>
                <a:noFill/>
              </a:ln>
              <a:solidFill>
                <a:srgbClr val="000000"/>
              </a:solidFill>
              <a:effectLst/>
              <a:uLnTx/>
              <a:uFillTx/>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3" name="Title 2">
            <a:extLst>
              <a:ext uri="{FF2B5EF4-FFF2-40B4-BE49-F238E27FC236}">
                <a16:creationId xmlns:a16="http://schemas.microsoft.com/office/drawing/2014/main" id="{70A27DB5-9F63-418D-8087-AD18E8980E4A}"/>
              </a:ext>
            </a:extLst>
          </p:cNvPr>
          <p:cNvSpPr>
            <a:spLocks noGrp="1"/>
          </p:cNvSpPr>
          <p:nvPr>
            <p:ph type="title"/>
          </p:nvPr>
        </p:nvSpPr>
        <p:spPr>
          <a:xfrm>
            <a:off x="431800" y="356659"/>
            <a:ext cx="7749162" cy="864000"/>
          </a:xfrm>
        </p:spPr>
        <p:txBody>
          <a:bodyPr/>
          <a:lstStyle/>
          <a:p>
            <a:r>
              <a:rPr lang="fi-FI" dirty="0"/>
              <a:t>Sisu Axles: </a:t>
            </a:r>
            <a:r>
              <a:rPr lang="en-US" dirty="0"/>
              <a:t>Predictive axle maintenance</a:t>
            </a:r>
            <a:endParaRPr lang="fi-FI" dirty="0"/>
          </a:p>
        </p:txBody>
      </p:sp>
      <p:sp>
        <p:nvSpPr>
          <p:cNvPr id="4" name="Text Placeholder 3">
            <a:extLst>
              <a:ext uri="{FF2B5EF4-FFF2-40B4-BE49-F238E27FC236}">
                <a16:creationId xmlns:a16="http://schemas.microsoft.com/office/drawing/2014/main" id="{E29C455E-7BEA-44C2-ABBD-A89E75D39AB3}"/>
              </a:ext>
            </a:extLst>
          </p:cNvPr>
          <p:cNvSpPr>
            <a:spLocks noGrp="1"/>
          </p:cNvSpPr>
          <p:nvPr>
            <p:ph type="body" sz="quarter" idx="15"/>
          </p:nvPr>
        </p:nvSpPr>
        <p:spPr/>
        <p:txBody>
          <a:bodyPr/>
          <a:lstStyle/>
          <a:p>
            <a:endParaRPr lang="fi-FI" dirty="0"/>
          </a:p>
        </p:txBody>
      </p:sp>
      <p:sp>
        <p:nvSpPr>
          <p:cNvPr id="5" name="Tekstin paikkamerkki 2">
            <a:extLst>
              <a:ext uri="{FF2B5EF4-FFF2-40B4-BE49-F238E27FC236}">
                <a16:creationId xmlns:a16="http://schemas.microsoft.com/office/drawing/2014/main" id="{A7D19D15-F612-4977-81D3-6F732041D7A9}"/>
              </a:ext>
            </a:extLst>
          </p:cNvPr>
          <p:cNvSpPr>
            <a:spLocks noGrp="1"/>
          </p:cNvSpPr>
          <p:nvPr>
            <p:custDataLst>
              <p:tags r:id="rId4"/>
            </p:custDataLst>
          </p:nvPr>
        </p:nvSpPr>
        <p:spPr bwMode="auto">
          <a:xfrm>
            <a:off x="7759700" y="6084888"/>
            <a:ext cx="188913" cy="188913"/>
          </a:xfrm>
          <a:prstGeom prst="rect">
            <a:avLst/>
          </a:prstGeom>
          <a:noFill/>
          <a:ln w="19050">
            <a:solidFill>
              <a:schemeClr val="tx2"/>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457200" rtl="0" eaLnBrk="1" latinLnBrk="0" hangingPunct="1">
              <a:spcBef>
                <a:spcPct val="20000"/>
              </a:spcBef>
              <a:buFont typeface="Arial" panose="020B0604020202020204" pitchFamily="34" charset="0"/>
              <a:buChar char="•"/>
              <a:defRPr lang="en-GB" sz="1400" b="0" i="0" kern="1200" noProof="0" dirty="0" smtClean="0">
                <a:solidFill>
                  <a:schemeClr val="tx1"/>
                </a:solidFill>
                <a:latin typeface="+mn-lt"/>
                <a:ea typeface="+mn-ea"/>
                <a:cs typeface="Georgia"/>
              </a:defRPr>
            </a:lvl1pPr>
            <a:lvl2pPr marL="465137" indent="-285750" algn="l" defTabSz="457200" rtl="0" eaLnBrk="1" latinLnBrk="0" hangingPunct="1">
              <a:spcBef>
                <a:spcPct val="20000"/>
              </a:spcBef>
              <a:buFont typeface="Arial" panose="020B0604020202020204" pitchFamily="34" charset="0"/>
              <a:buChar char="•"/>
              <a:defRPr lang="en-GB" sz="1200" b="0" i="0" kern="1200" noProof="0" dirty="0" smtClean="0">
                <a:solidFill>
                  <a:schemeClr val="tx1"/>
                </a:solidFill>
                <a:latin typeface="+mn-lt"/>
                <a:ea typeface="+mn-ea"/>
                <a:cs typeface="Georgia"/>
              </a:defRPr>
            </a:lvl2pPr>
            <a:lvl3pPr marL="53657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3pPr>
            <a:lvl4pPr marL="72072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4pPr>
            <a:lvl5pPr marL="1828800" indent="0" algn="ctr" defTabSz="457200" rtl="0" eaLnBrk="1" latinLnBrk="0" hangingPunct="1">
              <a:spcBef>
                <a:spcPct val="20000"/>
              </a:spcBef>
              <a:buFont typeface="Arial"/>
              <a:buNone/>
              <a:defRPr sz="1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defTabSz="609585">
              <a:lnSpc>
                <a:spcPct val="90000"/>
              </a:lnSpc>
              <a:spcBef>
                <a:spcPct val="0"/>
              </a:spcBef>
              <a:spcAft>
                <a:spcPct val="0"/>
              </a:spcAft>
              <a:buNone/>
            </a:pPr>
            <a:r>
              <a:rPr lang="en-GB" sz="2489" dirty="0">
                <a:solidFill>
                  <a:srgbClr val="000000"/>
                </a:solidFill>
                <a:latin typeface="Arial" panose="020B0604020202020204" pitchFamily="34" charset="0"/>
                <a:cs typeface="Arial" panose="020B0604020202020204" pitchFamily="34" charset="0"/>
                <a:sym typeface="Arial" panose="020B0604020202020204" pitchFamily="34" charset="0"/>
              </a:rPr>
              <a:t> </a:t>
            </a:r>
          </a:p>
        </p:txBody>
      </p:sp>
      <p:sp>
        <p:nvSpPr>
          <p:cNvPr id="6" name="Tekstin paikkamerkki 2">
            <a:extLst>
              <a:ext uri="{FF2B5EF4-FFF2-40B4-BE49-F238E27FC236}">
                <a16:creationId xmlns:a16="http://schemas.microsoft.com/office/drawing/2014/main" id="{11EF0296-5CD1-456D-90F6-0E4D6A860C82}"/>
              </a:ext>
            </a:extLst>
          </p:cNvPr>
          <p:cNvSpPr>
            <a:spLocks noGrp="1"/>
          </p:cNvSpPr>
          <p:nvPr>
            <p:custDataLst>
              <p:tags r:id="rId5"/>
            </p:custDataLst>
          </p:nvPr>
        </p:nvSpPr>
        <p:spPr bwMode="auto">
          <a:xfrm>
            <a:off x="8899525" y="6089650"/>
            <a:ext cx="179388" cy="179388"/>
          </a:xfrm>
          <a:prstGeom prst="rect">
            <a:avLst/>
          </a:prstGeom>
          <a:noFill/>
          <a:ln w="19050">
            <a:solidFill>
              <a:srgbClr val="DDDDDD"/>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457200" rtl="0" eaLnBrk="1" latinLnBrk="0" hangingPunct="1">
              <a:spcBef>
                <a:spcPct val="20000"/>
              </a:spcBef>
              <a:buFont typeface="Arial" panose="020B0604020202020204" pitchFamily="34" charset="0"/>
              <a:buChar char="•"/>
              <a:defRPr lang="en-GB" sz="1400" b="0" i="0" kern="1200" noProof="0" dirty="0" smtClean="0">
                <a:solidFill>
                  <a:schemeClr val="tx1"/>
                </a:solidFill>
                <a:latin typeface="+mn-lt"/>
                <a:ea typeface="+mn-ea"/>
                <a:cs typeface="Georgia"/>
              </a:defRPr>
            </a:lvl1pPr>
            <a:lvl2pPr marL="465137" indent="-285750" algn="l" defTabSz="457200" rtl="0" eaLnBrk="1" latinLnBrk="0" hangingPunct="1">
              <a:spcBef>
                <a:spcPct val="20000"/>
              </a:spcBef>
              <a:buFont typeface="Arial" panose="020B0604020202020204" pitchFamily="34" charset="0"/>
              <a:buChar char="•"/>
              <a:defRPr lang="en-GB" sz="1200" b="0" i="0" kern="1200" noProof="0" dirty="0" smtClean="0">
                <a:solidFill>
                  <a:schemeClr val="tx1"/>
                </a:solidFill>
                <a:latin typeface="+mn-lt"/>
                <a:ea typeface="+mn-ea"/>
                <a:cs typeface="Georgia"/>
              </a:defRPr>
            </a:lvl2pPr>
            <a:lvl3pPr marL="53657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3pPr>
            <a:lvl4pPr marL="72072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4pPr>
            <a:lvl5pPr marL="1828800" indent="0" algn="ctr" defTabSz="457200" rtl="0" eaLnBrk="1" latinLnBrk="0" hangingPunct="1">
              <a:spcBef>
                <a:spcPct val="20000"/>
              </a:spcBef>
              <a:buFont typeface="Arial"/>
              <a:buNone/>
              <a:defRPr sz="1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609585" rtl="0" eaLnBrk="1" fontAlgn="auto" latinLnBrk="0" hangingPunct="1">
              <a:spcBef>
                <a:spcPct val="0"/>
              </a:spcBef>
              <a:spcAft>
                <a:spcPct val="0"/>
              </a:spcAft>
              <a:buClrTx/>
              <a:buSzTx/>
              <a:buFont typeface="Arial" panose="020B0604020202020204" pitchFamily="34" charset="0"/>
              <a:buNone/>
              <a:tabLst/>
              <a:defRPr/>
            </a:pPr>
            <a:r>
              <a:rPr kumimoji="0" lang="en-GB" sz="1867" u="none" strike="noStrike" kern="1200" cap="none" spc="0" normalizeH="0" baseline="0" noProof="0">
                <a:ln>
                  <a:noFill/>
                </a:ln>
                <a:solidFill>
                  <a:srgbClr val="000000"/>
                </a:solidFill>
                <a:effectLst/>
                <a:uLnTx/>
                <a:uFillTx/>
                <a:latin typeface="Wingdings" panose="05000000000000000000" pitchFamily="2" charset="2"/>
                <a:cs typeface="Arial" panose="020B0604020202020204" pitchFamily="34" charset="0"/>
                <a:sym typeface="Wingdings" panose="05000000000000000000" pitchFamily="2" charset="2"/>
              </a:rPr>
              <a:t></a:t>
            </a:r>
            <a:endParaRPr kumimoji="0" lang="en-GB" sz="1867" u="none" strike="noStrike" kern="1200" cap="none" spc="0" normalizeH="0" baseline="0" noProof="0" dirty="0">
              <a:ln>
                <a:noFill/>
              </a:ln>
              <a:solidFill>
                <a:srgbClr val="000000"/>
              </a:solidFill>
              <a:effectLst/>
              <a:uLnTx/>
              <a:uFillTx/>
              <a:latin typeface="Wingdings" panose="05000000000000000000" pitchFamily="2" charset="2"/>
              <a:cs typeface="Arial" panose="020B0604020202020204" pitchFamily="34" charset="0"/>
              <a:sym typeface="Wingdings" panose="05000000000000000000" pitchFamily="2" charset="2"/>
            </a:endParaRPr>
          </a:p>
        </p:txBody>
      </p:sp>
      <p:sp>
        <p:nvSpPr>
          <p:cNvPr id="7" name="Tekstin paikkamerkki 2">
            <a:extLst>
              <a:ext uri="{FF2B5EF4-FFF2-40B4-BE49-F238E27FC236}">
                <a16:creationId xmlns:a16="http://schemas.microsoft.com/office/drawing/2014/main" id="{3F1E924F-DE29-41A4-8ADC-DEF7A8AF7A64}"/>
              </a:ext>
            </a:extLst>
          </p:cNvPr>
          <p:cNvSpPr>
            <a:spLocks noGrp="1"/>
          </p:cNvSpPr>
          <p:nvPr>
            <p:custDataLst>
              <p:tags r:id="rId6"/>
            </p:custDataLst>
          </p:nvPr>
        </p:nvSpPr>
        <p:spPr bwMode="auto">
          <a:xfrm>
            <a:off x="10033000" y="6089650"/>
            <a:ext cx="179388" cy="179388"/>
          </a:xfrm>
          <a:prstGeom prst="rect">
            <a:avLst/>
          </a:prstGeom>
          <a:noFill/>
          <a:ln w="19050">
            <a:solidFill>
              <a:schemeClr val="tx2"/>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457200" rtl="0" eaLnBrk="1" latinLnBrk="0" hangingPunct="1">
              <a:spcBef>
                <a:spcPct val="20000"/>
              </a:spcBef>
              <a:buFont typeface="Arial" panose="020B0604020202020204" pitchFamily="34" charset="0"/>
              <a:buChar char="•"/>
              <a:defRPr lang="en-GB" sz="1400" b="0" i="0" kern="1200" noProof="0" dirty="0" smtClean="0">
                <a:solidFill>
                  <a:schemeClr val="tx1"/>
                </a:solidFill>
                <a:latin typeface="+mn-lt"/>
                <a:ea typeface="+mn-ea"/>
                <a:cs typeface="Georgia"/>
              </a:defRPr>
            </a:lvl1pPr>
            <a:lvl2pPr marL="465137" indent="-285750" algn="l" defTabSz="457200" rtl="0" eaLnBrk="1" latinLnBrk="0" hangingPunct="1">
              <a:spcBef>
                <a:spcPct val="20000"/>
              </a:spcBef>
              <a:buFont typeface="Arial" panose="020B0604020202020204" pitchFamily="34" charset="0"/>
              <a:buChar char="•"/>
              <a:defRPr lang="en-GB" sz="1200" b="0" i="0" kern="1200" noProof="0" dirty="0" smtClean="0">
                <a:solidFill>
                  <a:schemeClr val="tx1"/>
                </a:solidFill>
                <a:latin typeface="+mn-lt"/>
                <a:ea typeface="+mn-ea"/>
                <a:cs typeface="Georgia"/>
              </a:defRPr>
            </a:lvl2pPr>
            <a:lvl3pPr marL="53657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3pPr>
            <a:lvl4pPr marL="72072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4pPr>
            <a:lvl5pPr marL="1828800" indent="0" algn="ctr" defTabSz="457200" rtl="0" eaLnBrk="1" latinLnBrk="0" hangingPunct="1">
              <a:spcBef>
                <a:spcPct val="20000"/>
              </a:spcBef>
              <a:buFont typeface="Arial"/>
              <a:buNone/>
              <a:defRPr sz="1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609585" rtl="0" eaLnBrk="1" fontAlgn="auto" latinLnBrk="0" hangingPunct="1">
              <a:lnSpc>
                <a:spcPct val="90000"/>
              </a:lnSpc>
              <a:spcBef>
                <a:spcPct val="0"/>
              </a:spcBef>
              <a:spcAft>
                <a:spcPct val="0"/>
              </a:spcAft>
              <a:buClrTx/>
              <a:buSzTx/>
              <a:buFont typeface="Arial" panose="020B0604020202020204" pitchFamily="34" charset="0"/>
              <a:buNone/>
              <a:tabLst/>
              <a:defRPr/>
            </a:pPr>
            <a:r>
              <a:rPr kumimoji="0" lang="en-GB" sz="2489"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rPr>
              <a:t> </a:t>
            </a:r>
            <a:endParaRPr kumimoji="0" lang="en-GB" sz="2489"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8" name="Tekstin paikkamerkki 2">
            <a:extLst>
              <a:ext uri="{FF2B5EF4-FFF2-40B4-BE49-F238E27FC236}">
                <a16:creationId xmlns:a16="http://schemas.microsoft.com/office/drawing/2014/main" id="{F97AC6DB-3594-474C-A1C8-0A7DBDB6788F}"/>
              </a:ext>
            </a:extLst>
          </p:cNvPr>
          <p:cNvSpPr>
            <a:spLocks noGrp="1"/>
          </p:cNvSpPr>
          <p:nvPr>
            <p:custDataLst>
              <p:tags r:id="rId7"/>
            </p:custDataLst>
          </p:nvPr>
        </p:nvSpPr>
        <p:spPr bwMode="auto">
          <a:xfrm>
            <a:off x="11161713" y="6084888"/>
            <a:ext cx="188913" cy="188913"/>
          </a:xfrm>
          <a:prstGeom prst="rect">
            <a:avLst/>
          </a:prstGeom>
          <a:noFill/>
          <a:ln w="19050">
            <a:solidFill>
              <a:schemeClr val="tx2"/>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457200" rtl="0" eaLnBrk="1" latinLnBrk="0" hangingPunct="1">
              <a:spcBef>
                <a:spcPct val="20000"/>
              </a:spcBef>
              <a:buFont typeface="Arial" panose="020B0604020202020204" pitchFamily="34" charset="0"/>
              <a:buChar char="•"/>
              <a:defRPr lang="en-GB" sz="1400" b="0" i="0" kern="1200" noProof="0" dirty="0" smtClean="0">
                <a:solidFill>
                  <a:schemeClr val="tx1"/>
                </a:solidFill>
                <a:latin typeface="+mn-lt"/>
                <a:ea typeface="+mn-ea"/>
                <a:cs typeface="Georgia"/>
              </a:defRPr>
            </a:lvl1pPr>
            <a:lvl2pPr marL="465137" indent="-285750" algn="l" defTabSz="457200" rtl="0" eaLnBrk="1" latinLnBrk="0" hangingPunct="1">
              <a:spcBef>
                <a:spcPct val="20000"/>
              </a:spcBef>
              <a:buFont typeface="Arial" panose="020B0604020202020204" pitchFamily="34" charset="0"/>
              <a:buChar char="•"/>
              <a:defRPr lang="en-GB" sz="1200" b="0" i="0" kern="1200" noProof="0" dirty="0" smtClean="0">
                <a:solidFill>
                  <a:schemeClr val="tx1"/>
                </a:solidFill>
                <a:latin typeface="+mn-lt"/>
                <a:ea typeface="+mn-ea"/>
                <a:cs typeface="Georgia"/>
              </a:defRPr>
            </a:lvl2pPr>
            <a:lvl3pPr marL="53657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3pPr>
            <a:lvl4pPr marL="72072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4pPr>
            <a:lvl5pPr marL="1828800" indent="0" algn="ctr" defTabSz="457200" rtl="0" eaLnBrk="1" latinLnBrk="0" hangingPunct="1">
              <a:spcBef>
                <a:spcPct val="20000"/>
              </a:spcBef>
              <a:buFont typeface="Arial"/>
              <a:buNone/>
              <a:defRPr sz="1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defTabSz="609585">
              <a:lnSpc>
                <a:spcPct val="90000"/>
              </a:lnSpc>
              <a:spcBef>
                <a:spcPct val="0"/>
              </a:spcBef>
              <a:spcAft>
                <a:spcPct val="0"/>
              </a:spcAft>
              <a:buNone/>
            </a:pPr>
            <a:r>
              <a:rPr lang="en-GB" sz="2489" dirty="0">
                <a:solidFill>
                  <a:srgbClr val="000000"/>
                </a:solidFill>
                <a:latin typeface="Arial" panose="020B0604020202020204" pitchFamily="34" charset="0"/>
                <a:cs typeface="Arial" panose="020B0604020202020204" pitchFamily="34" charset="0"/>
                <a:sym typeface="Arial" panose="020B0604020202020204" pitchFamily="34" charset="0"/>
              </a:rPr>
              <a:t> </a:t>
            </a:r>
          </a:p>
        </p:txBody>
      </p:sp>
      <p:grpSp>
        <p:nvGrpSpPr>
          <p:cNvPr id="9" name="Group 8">
            <a:extLst>
              <a:ext uri="{FF2B5EF4-FFF2-40B4-BE49-F238E27FC236}">
                <a16:creationId xmlns:a16="http://schemas.microsoft.com/office/drawing/2014/main" id="{9B510F8C-9B9F-48D7-B841-B6B70A480090}"/>
              </a:ext>
            </a:extLst>
          </p:cNvPr>
          <p:cNvGrpSpPr/>
          <p:nvPr/>
        </p:nvGrpSpPr>
        <p:grpSpPr>
          <a:xfrm>
            <a:off x="7350655" y="5640917"/>
            <a:ext cx="1008000" cy="336000"/>
            <a:chOff x="7310967" y="5640917"/>
            <a:chExt cx="1008000" cy="336000"/>
          </a:xfrm>
        </p:grpSpPr>
        <p:sp>
          <p:nvSpPr>
            <p:cNvPr id="10" name="Rechteck 72">
              <a:extLst>
                <a:ext uri="{FF2B5EF4-FFF2-40B4-BE49-F238E27FC236}">
                  <a16:creationId xmlns:a16="http://schemas.microsoft.com/office/drawing/2014/main" id="{8232786C-3BF4-424E-8BF2-58019387EEB2}"/>
                </a:ext>
              </a:extLst>
            </p:cNvPr>
            <p:cNvSpPr>
              <a:spLocks/>
            </p:cNvSpPr>
            <p:nvPr/>
          </p:nvSpPr>
          <p:spPr bwMode="gray">
            <a:xfrm>
              <a:off x="7310967" y="5640917"/>
              <a:ext cx="1008000" cy="336000"/>
            </a:xfrm>
            <a:prstGeom prst="rect">
              <a:avLst/>
            </a:prstGeom>
            <a:solidFill>
              <a:schemeClr val="accent1"/>
            </a:solidFill>
            <a:ln w="6350">
              <a:noFill/>
              <a:miter lim="800000"/>
              <a:headEnd/>
              <a:tailEnd/>
            </a:ln>
            <a:effectLst/>
          </p:spPr>
          <p:txBody>
            <a:bodyPr vert="horz" wrap="square" lIns="96000" tIns="96000" rIns="96000" bIns="96000" numCol="1" rtlCol="0" anchor="ctr" anchorCtr="0" compatLnSpc="1">
              <a:prstTxWarp prst="textNoShape">
                <a:avLst/>
              </a:prstTxWarp>
              <a:noAutofit/>
            </a:bodyPr>
            <a:lstStyle/>
            <a:p>
              <a:pPr marL="0" marR="0" lvl="0" indent="0" algn="l" defTabSz="1219140" rtl="0" eaLnBrk="1" fontAlgn="base" latinLnBrk="0" hangingPunct="1">
                <a:lnSpc>
                  <a:spcPct val="100000"/>
                </a:lnSpc>
                <a:spcBef>
                  <a:spcPct val="0"/>
                </a:spcBef>
                <a:spcAft>
                  <a:spcPts val="40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latin typeface="Verdana"/>
                <a:ea typeface="+mn-ea"/>
                <a:cs typeface="Arial" pitchFamily="34" charset="0"/>
              </a:endParaRPr>
            </a:p>
          </p:txBody>
        </p:sp>
        <p:sp>
          <p:nvSpPr>
            <p:cNvPr id="11" name="TextBox 68">
              <a:extLst>
                <a:ext uri="{FF2B5EF4-FFF2-40B4-BE49-F238E27FC236}">
                  <a16:creationId xmlns:a16="http://schemas.microsoft.com/office/drawing/2014/main" id="{DA9C8575-3166-4B34-B2F4-9B701C65250B}"/>
                </a:ext>
              </a:extLst>
            </p:cNvPr>
            <p:cNvSpPr txBox="1"/>
            <p:nvPr/>
          </p:nvSpPr>
          <p:spPr>
            <a:xfrm>
              <a:off x="7535333" y="5664200"/>
              <a:ext cx="783634" cy="287130"/>
            </a:xfrm>
            <a:prstGeom prst="rect">
              <a:avLst/>
            </a:prstGeom>
            <a:noFill/>
          </p:spPr>
          <p:txBody>
            <a:bodyPr wrap="square" lIns="0" tIns="0" rIns="0" bIns="0" rtlCol="0">
              <a:spAutoFit/>
            </a:bodyPr>
            <a:lstStyle/>
            <a:p>
              <a:pPr marL="0" marR="0" lvl="0" indent="0" algn="ctr" defTabSz="1219170" rtl="0" eaLnBrk="1" fontAlgn="base" latinLnBrk="0" hangingPunct="1">
                <a:lnSpc>
                  <a:spcPct val="100000"/>
                </a:lnSpc>
                <a:spcBef>
                  <a:spcPct val="0"/>
                </a:spcBef>
                <a:spcAft>
                  <a:spcPct val="0"/>
                </a:spcAft>
                <a:buClrTx/>
                <a:buSzTx/>
                <a:buFontTx/>
                <a:buNone/>
                <a:tabLst/>
                <a:defRPr/>
              </a:pPr>
              <a:r>
                <a:rPr kumimoji="0" lang="en-GB" sz="933" b="0"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Sharing Platform</a:t>
              </a:r>
            </a:p>
          </p:txBody>
        </p:sp>
        <p:grpSp>
          <p:nvGrpSpPr>
            <p:cNvPr id="12" name="Gruppieren 157">
              <a:extLst>
                <a:ext uri="{FF2B5EF4-FFF2-40B4-BE49-F238E27FC236}">
                  <a16:creationId xmlns:a16="http://schemas.microsoft.com/office/drawing/2014/main" id="{39338629-E716-49FB-AC4C-BE264F694C30}"/>
                </a:ext>
              </a:extLst>
            </p:cNvPr>
            <p:cNvGrpSpPr>
              <a:grpSpLocks noChangeAspect="1"/>
            </p:cNvGrpSpPr>
            <p:nvPr/>
          </p:nvGrpSpPr>
          <p:grpSpPr>
            <a:xfrm>
              <a:off x="7344834" y="5689600"/>
              <a:ext cx="311805" cy="272312"/>
              <a:chOff x="1356836" y="4371483"/>
              <a:chExt cx="964003" cy="841899"/>
            </a:xfrm>
            <a:solidFill>
              <a:schemeClr val="bg2"/>
            </a:solidFill>
          </p:grpSpPr>
          <p:sp>
            <p:nvSpPr>
              <p:cNvPr id="13" name="Rectangle 60">
                <a:extLst>
                  <a:ext uri="{FF2B5EF4-FFF2-40B4-BE49-F238E27FC236}">
                    <a16:creationId xmlns:a16="http://schemas.microsoft.com/office/drawing/2014/main" id="{260DBE6E-D2F5-4E0A-B2F7-404158E6591A}"/>
                  </a:ext>
                </a:extLst>
              </p:cNvPr>
              <p:cNvSpPr>
                <a:spLocks noChangeArrowheads="1"/>
              </p:cNvSpPr>
              <p:nvPr/>
            </p:nvSpPr>
            <p:spPr bwMode="auto">
              <a:xfrm>
                <a:off x="1688199" y="4582068"/>
                <a:ext cx="301279" cy="3008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14" name="Freeform 61">
                <a:extLst>
                  <a:ext uri="{FF2B5EF4-FFF2-40B4-BE49-F238E27FC236}">
                    <a16:creationId xmlns:a16="http://schemas.microsoft.com/office/drawing/2014/main" id="{47DCA2A9-68CE-49FF-8AFC-B7BA589A3B06}"/>
                  </a:ext>
                </a:extLst>
              </p:cNvPr>
              <p:cNvSpPr>
                <a:spLocks/>
              </p:cNvSpPr>
              <p:nvPr/>
            </p:nvSpPr>
            <p:spPr bwMode="auto">
              <a:xfrm>
                <a:off x="2064686" y="4792211"/>
                <a:ext cx="135819" cy="165460"/>
              </a:xfrm>
              <a:custGeom>
                <a:avLst/>
                <a:gdLst>
                  <a:gd name="T0" fmla="*/ 4 w 36"/>
                  <a:gd name="T1" fmla="*/ 44 h 44"/>
                  <a:gd name="T2" fmla="*/ 1 w 36"/>
                  <a:gd name="T3" fmla="*/ 43 h 44"/>
                  <a:gd name="T4" fmla="*/ 1 w 36"/>
                  <a:gd name="T5" fmla="*/ 37 h 44"/>
                  <a:gd name="T6" fmla="*/ 16 w 36"/>
                  <a:gd name="T7" fmla="*/ 22 h 44"/>
                  <a:gd name="T8" fmla="*/ 16 w 36"/>
                  <a:gd name="T9" fmla="*/ 14 h 44"/>
                  <a:gd name="T10" fmla="*/ 29 w 36"/>
                  <a:gd name="T11" fmla="*/ 1 h 44"/>
                  <a:gd name="T12" fmla="*/ 35 w 36"/>
                  <a:gd name="T13" fmla="*/ 1 h 44"/>
                  <a:gd name="T14" fmla="*/ 35 w 36"/>
                  <a:gd name="T15" fmla="*/ 7 h 44"/>
                  <a:gd name="T16" fmla="*/ 24 w 36"/>
                  <a:gd name="T17" fmla="*/ 18 h 44"/>
                  <a:gd name="T18" fmla="*/ 24 w 36"/>
                  <a:gd name="T19" fmla="*/ 26 h 44"/>
                  <a:gd name="T20" fmla="*/ 7 w 36"/>
                  <a:gd name="T21" fmla="*/ 43 h 44"/>
                  <a:gd name="T22" fmla="*/ 4 w 36"/>
                  <a:gd name="T23"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44">
                    <a:moveTo>
                      <a:pt x="4" y="44"/>
                    </a:moveTo>
                    <a:cubicBezTo>
                      <a:pt x="3" y="44"/>
                      <a:pt x="2" y="44"/>
                      <a:pt x="1" y="43"/>
                    </a:cubicBezTo>
                    <a:cubicBezTo>
                      <a:pt x="0" y="41"/>
                      <a:pt x="0" y="39"/>
                      <a:pt x="1" y="37"/>
                    </a:cubicBezTo>
                    <a:cubicBezTo>
                      <a:pt x="16" y="22"/>
                      <a:pt x="16" y="22"/>
                      <a:pt x="16" y="22"/>
                    </a:cubicBezTo>
                    <a:cubicBezTo>
                      <a:pt x="16" y="14"/>
                      <a:pt x="16" y="14"/>
                      <a:pt x="16" y="14"/>
                    </a:cubicBezTo>
                    <a:cubicBezTo>
                      <a:pt x="29" y="1"/>
                      <a:pt x="29" y="1"/>
                      <a:pt x="29" y="1"/>
                    </a:cubicBezTo>
                    <a:cubicBezTo>
                      <a:pt x="31" y="0"/>
                      <a:pt x="33" y="0"/>
                      <a:pt x="35" y="1"/>
                    </a:cubicBezTo>
                    <a:cubicBezTo>
                      <a:pt x="36" y="3"/>
                      <a:pt x="36" y="5"/>
                      <a:pt x="35" y="7"/>
                    </a:cubicBezTo>
                    <a:cubicBezTo>
                      <a:pt x="24" y="18"/>
                      <a:pt x="24" y="18"/>
                      <a:pt x="24" y="18"/>
                    </a:cubicBezTo>
                    <a:cubicBezTo>
                      <a:pt x="24" y="26"/>
                      <a:pt x="24" y="26"/>
                      <a:pt x="24" y="26"/>
                    </a:cubicBezTo>
                    <a:cubicBezTo>
                      <a:pt x="7" y="43"/>
                      <a:pt x="7" y="43"/>
                      <a:pt x="7" y="43"/>
                    </a:cubicBezTo>
                    <a:cubicBezTo>
                      <a:pt x="6" y="44"/>
                      <a:pt x="5" y="44"/>
                      <a:pt x="4"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15" name="Freeform 62">
                <a:extLst>
                  <a:ext uri="{FF2B5EF4-FFF2-40B4-BE49-F238E27FC236}">
                    <a16:creationId xmlns:a16="http://schemas.microsoft.com/office/drawing/2014/main" id="{7EDB5539-E3FB-4796-846B-B1D84271BA44}"/>
                  </a:ext>
                </a:extLst>
              </p:cNvPr>
              <p:cNvSpPr>
                <a:spLocks/>
              </p:cNvSpPr>
              <p:nvPr/>
            </p:nvSpPr>
            <p:spPr bwMode="auto">
              <a:xfrm>
                <a:off x="1808975" y="4867420"/>
                <a:ext cx="271196" cy="270752"/>
              </a:xfrm>
              <a:custGeom>
                <a:avLst/>
                <a:gdLst>
                  <a:gd name="T0" fmla="*/ 56 w 72"/>
                  <a:gd name="T1" fmla="*/ 72 h 72"/>
                  <a:gd name="T2" fmla="*/ 45 w 72"/>
                  <a:gd name="T3" fmla="*/ 67 h 72"/>
                  <a:gd name="T4" fmla="*/ 1 w 72"/>
                  <a:gd name="T5" fmla="*/ 23 h 72"/>
                  <a:gd name="T6" fmla="*/ 1 w 72"/>
                  <a:gd name="T7" fmla="*/ 17 h 72"/>
                  <a:gd name="T8" fmla="*/ 7 w 72"/>
                  <a:gd name="T9" fmla="*/ 17 h 72"/>
                  <a:gd name="T10" fmla="*/ 51 w 72"/>
                  <a:gd name="T11" fmla="*/ 61 h 72"/>
                  <a:gd name="T12" fmla="*/ 56 w 72"/>
                  <a:gd name="T13" fmla="*/ 64 h 72"/>
                  <a:gd name="T14" fmla="*/ 64 w 72"/>
                  <a:gd name="T15" fmla="*/ 56 h 72"/>
                  <a:gd name="T16" fmla="*/ 61 w 72"/>
                  <a:gd name="T17" fmla="*/ 51 h 72"/>
                  <a:gd name="T18" fmla="*/ 17 w 72"/>
                  <a:gd name="T19" fmla="*/ 7 h 72"/>
                  <a:gd name="T20" fmla="*/ 17 w 72"/>
                  <a:gd name="T21" fmla="*/ 1 h 72"/>
                  <a:gd name="T22" fmla="*/ 23 w 72"/>
                  <a:gd name="T23" fmla="*/ 1 h 72"/>
                  <a:gd name="T24" fmla="*/ 67 w 72"/>
                  <a:gd name="T25" fmla="*/ 45 h 72"/>
                  <a:gd name="T26" fmla="*/ 72 w 72"/>
                  <a:gd name="T27" fmla="*/ 56 h 72"/>
                  <a:gd name="T28" fmla="*/ 56 w 72"/>
                  <a:gd name="T29"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72">
                    <a:moveTo>
                      <a:pt x="56" y="72"/>
                    </a:moveTo>
                    <a:cubicBezTo>
                      <a:pt x="51" y="72"/>
                      <a:pt x="46" y="67"/>
                      <a:pt x="45" y="67"/>
                    </a:cubicBezTo>
                    <a:cubicBezTo>
                      <a:pt x="1" y="23"/>
                      <a:pt x="1" y="23"/>
                      <a:pt x="1" y="23"/>
                    </a:cubicBezTo>
                    <a:cubicBezTo>
                      <a:pt x="0" y="21"/>
                      <a:pt x="0" y="19"/>
                      <a:pt x="1" y="17"/>
                    </a:cubicBezTo>
                    <a:cubicBezTo>
                      <a:pt x="3" y="16"/>
                      <a:pt x="5" y="16"/>
                      <a:pt x="7" y="17"/>
                    </a:cubicBezTo>
                    <a:cubicBezTo>
                      <a:pt x="51" y="61"/>
                      <a:pt x="51" y="61"/>
                      <a:pt x="51" y="61"/>
                    </a:cubicBezTo>
                    <a:cubicBezTo>
                      <a:pt x="52" y="62"/>
                      <a:pt x="54" y="64"/>
                      <a:pt x="56" y="64"/>
                    </a:cubicBezTo>
                    <a:cubicBezTo>
                      <a:pt x="60" y="64"/>
                      <a:pt x="64" y="60"/>
                      <a:pt x="64" y="56"/>
                    </a:cubicBezTo>
                    <a:cubicBezTo>
                      <a:pt x="64" y="54"/>
                      <a:pt x="62" y="52"/>
                      <a:pt x="61" y="51"/>
                    </a:cubicBezTo>
                    <a:cubicBezTo>
                      <a:pt x="17" y="7"/>
                      <a:pt x="17" y="7"/>
                      <a:pt x="17" y="7"/>
                    </a:cubicBezTo>
                    <a:cubicBezTo>
                      <a:pt x="16" y="5"/>
                      <a:pt x="16" y="3"/>
                      <a:pt x="17" y="1"/>
                    </a:cubicBezTo>
                    <a:cubicBezTo>
                      <a:pt x="19" y="0"/>
                      <a:pt x="21" y="0"/>
                      <a:pt x="23" y="1"/>
                    </a:cubicBezTo>
                    <a:cubicBezTo>
                      <a:pt x="67" y="45"/>
                      <a:pt x="67" y="45"/>
                      <a:pt x="67" y="45"/>
                    </a:cubicBezTo>
                    <a:cubicBezTo>
                      <a:pt x="67" y="46"/>
                      <a:pt x="72" y="51"/>
                      <a:pt x="72" y="56"/>
                    </a:cubicBezTo>
                    <a:cubicBezTo>
                      <a:pt x="72" y="65"/>
                      <a:pt x="65" y="72"/>
                      <a:pt x="56"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16" name="Freeform 63">
                <a:extLst>
                  <a:ext uri="{FF2B5EF4-FFF2-40B4-BE49-F238E27FC236}">
                    <a16:creationId xmlns:a16="http://schemas.microsoft.com/office/drawing/2014/main" id="{C3FD3199-9552-4299-8BEA-8FD8A9D73300}"/>
                  </a:ext>
                </a:extLst>
              </p:cNvPr>
              <p:cNvSpPr>
                <a:spLocks/>
              </p:cNvSpPr>
              <p:nvPr/>
            </p:nvSpPr>
            <p:spPr bwMode="auto">
              <a:xfrm>
                <a:off x="1748366" y="4987755"/>
                <a:ext cx="256154" cy="195543"/>
              </a:xfrm>
              <a:custGeom>
                <a:avLst/>
                <a:gdLst>
                  <a:gd name="T0" fmla="*/ 52 w 68"/>
                  <a:gd name="T1" fmla="*/ 52 h 52"/>
                  <a:gd name="T2" fmla="*/ 41 w 68"/>
                  <a:gd name="T3" fmla="*/ 47 h 52"/>
                  <a:gd name="T4" fmla="*/ 1 w 68"/>
                  <a:gd name="T5" fmla="*/ 7 h 52"/>
                  <a:gd name="T6" fmla="*/ 1 w 68"/>
                  <a:gd name="T7" fmla="*/ 1 h 52"/>
                  <a:gd name="T8" fmla="*/ 7 w 68"/>
                  <a:gd name="T9" fmla="*/ 1 h 52"/>
                  <a:gd name="T10" fmla="*/ 47 w 68"/>
                  <a:gd name="T11" fmla="*/ 41 h 52"/>
                  <a:gd name="T12" fmla="*/ 52 w 68"/>
                  <a:gd name="T13" fmla="*/ 44 h 52"/>
                  <a:gd name="T14" fmla="*/ 60 w 68"/>
                  <a:gd name="T15" fmla="*/ 36 h 52"/>
                  <a:gd name="T16" fmla="*/ 57 w 68"/>
                  <a:gd name="T17" fmla="*/ 31 h 52"/>
                  <a:gd name="T18" fmla="*/ 57 w 68"/>
                  <a:gd name="T19" fmla="*/ 25 h 52"/>
                  <a:gd name="T20" fmla="*/ 63 w 68"/>
                  <a:gd name="T21" fmla="*/ 25 h 52"/>
                  <a:gd name="T22" fmla="*/ 68 w 68"/>
                  <a:gd name="T23" fmla="*/ 36 h 52"/>
                  <a:gd name="T24" fmla="*/ 52 w 68"/>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52">
                    <a:moveTo>
                      <a:pt x="52" y="52"/>
                    </a:moveTo>
                    <a:cubicBezTo>
                      <a:pt x="47" y="52"/>
                      <a:pt x="42" y="47"/>
                      <a:pt x="41" y="47"/>
                    </a:cubicBezTo>
                    <a:cubicBezTo>
                      <a:pt x="1" y="7"/>
                      <a:pt x="1" y="7"/>
                      <a:pt x="1" y="7"/>
                    </a:cubicBezTo>
                    <a:cubicBezTo>
                      <a:pt x="0" y="5"/>
                      <a:pt x="0" y="3"/>
                      <a:pt x="1" y="1"/>
                    </a:cubicBezTo>
                    <a:cubicBezTo>
                      <a:pt x="3" y="0"/>
                      <a:pt x="5" y="0"/>
                      <a:pt x="7" y="1"/>
                    </a:cubicBezTo>
                    <a:cubicBezTo>
                      <a:pt x="47" y="41"/>
                      <a:pt x="47" y="41"/>
                      <a:pt x="47" y="41"/>
                    </a:cubicBezTo>
                    <a:cubicBezTo>
                      <a:pt x="48" y="42"/>
                      <a:pt x="50" y="44"/>
                      <a:pt x="52" y="44"/>
                    </a:cubicBezTo>
                    <a:cubicBezTo>
                      <a:pt x="56" y="44"/>
                      <a:pt x="60" y="40"/>
                      <a:pt x="60" y="36"/>
                    </a:cubicBezTo>
                    <a:cubicBezTo>
                      <a:pt x="60" y="34"/>
                      <a:pt x="58" y="32"/>
                      <a:pt x="57" y="31"/>
                    </a:cubicBezTo>
                    <a:cubicBezTo>
                      <a:pt x="56" y="29"/>
                      <a:pt x="56" y="27"/>
                      <a:pt x="57" y="25"/>
                    </a:cubicBezTo>
                    <a:cubicBezTo>
                      <a:pt x="59" y="24"/>
                      <a:pt x="61" y="24"/>
                      <a:pt x="63" y="25"/>
                    </a:cubicBezTo>
                    <a:cubicBezTo>
                      <a:pt x="63" y="26"/>
                      <a:pt x="68" y="31"/>
                      <a:pt x="68" y="36"/>
                    </a:cubicBezTo>
                    <a:cubicBezTo>
                      <a:pt x="68" y="45"/>
                      <a:pt x="61" y="52"/>
                      <a:pt x="52"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17" name="Freeform 64">
                <a:extLst>
                  <a:ext uri="{FF2B5EF4-FFF2-40B4-BE49-F238E27FC236}">
                    <a16:creationId xmlns:a16="http://schemas.microsoft.com/office/drawing/2014/main" id="{63F75F72-5550-45B8-B834-6A310C3685A3}"/>
                  </a:ext>
                </a:extLst>
              </p:cNvPr>
              <p:cNvSpPr>
                <a:spLocks/>
              </p:cNvSpPr>
              <p:nvPr/>
            </p:nvSpPr>
            <p:spPr bwMode="auto">
              <a:xfrm>
                <a:off x="1477170" y="4792211"/>
                <a:ext cx="437098" cy="421170"/>
              </a:xfrm>
              <a:custGeom>
                <a:avLst/>
                <a:gdLst>
                  <a:gd name="T0" fmla="*/ 100 w 116"/>
                  <a:gd name="T1" fmla="*/ 112 h 112"/>
                  <a:gd name="T2" fmla="*/ 89 w 116"/>
                  <a:gd name="T3" fmla="*/ 107 h 112"/>
                  <a:gd name="T4" fmla="*/ 16 w 116"/>
                  <a:gd name="T5" fmla="*/ 34 h 112"/>
                  <a:gd name="T6" fmla="*/ 16 w 116"/>
                  <a:gd name="T7" fmla="*/ 22 h 112"/>
                  <a:gd name="T8" fmla="*/ 1 w 116"/>
                  <a:gd name="T9" fmla="*/ 7 h 112"/>
                  <a:gd name="T10" fmla="*/ 1 w 116"/>
                  <a:gd name="T11" fmla="*/ 1 h 112"/>
                  <a:gd name="T12" fmla="*/ 7 w 116"/>
                  <a:gd name="T13" fmla="*/ 1 h 112"/>
                  <a:gd name="T14" fmla="*/ 24 w 116"/>
                  <a:gd name="T15" fmla="*/ 18 h 112"/>
                  <a:gd name="T16" fmla="*/ 24 w 116"/>
                  <a:gd name="T17" fmla="*/ 30 h 112"/>
                  <a:gd name="T18" fmla="*/ 95 w 116"/>
                  <a:gd name="T19" fmla="*/ 101 h 112"/>
                  <a:gd name="T20" fmla="*/ 100 w 116"/>
                  <a:gd name="T21" fmla="*/ 104 h 112"/>
                  <a:gd name="T22" fmla="*/ 108 w 116"/>
                  <a:gd name="T23" fmla="*/ 96 h 112"/>
                  <a:gd name="T24" fmla="*/ 105 w 116"/>
                  <a:gd name="T25" fmla="*/ 91 h 112"/>
                  <a:gd name="T26" fmla="*/ 105 w 116"/>
                  <a:gd name="T27" fmla="*/ 85 h 112"/>
                  <a:gd name="T28" fmla="*/ 111 w 116"/>
                  <a:gd name="T29" fmla="*/ 85 h 112"/>
                  <a:gd name="T30" fmla="*/ 116 w 116"/>
                  <a:gd name="T31" fmla="*/ 96 h 112"/>
                  <a:gd name="T32" fmla="*/ 100 w 116"/>
                  <a:gd name="T33"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 h="112">
                    <a:moveTo>
                      <a:pt x="100" y="112"/>
                    </a:moveTo>
                    <a:cubicBezTo>
                      <a:pt x="95" y="112"/>
                      <a:pt x="90" y="107"/>
                      <a:pt x="89" y="107"/>
                    </a:cubicBezTo>
                    <a:cubicBezTo>
                      <a:pt x="16" y="34"/>
                      <a:pt x="16" y="34"/>
                      <a:pt x="16" y="34"/>
                    </a:cubicBezTo>
                    <a:cubicBezTo>
                      <a:pt x="16" y="22"/>
                      <a:pt x="16" y="22"/>
                      <a:pt x="16" y="22"/>
                    </a:cubicBezTo>
                    <a:cubicBezTo>
                      <a:pt x="1" y="7"/>
                      <a:pt x="1" y="7"/>
                      <a:pt x="1" y="7"/>
                    </a:cubicBezTo>
                    <a:cubicBezTo>
                      <a:pt x="0" y="5"/>
                      <a:pt x="0" y="3"/>
                      <a:pt x="1" y="1"/>
                    </a:cubicBezTo>
                    <a:cubicBezTo>
                      <a:pt x="3" y="0"/>
                      <a:pt x="5" y="0"/>
                      <a:pt x="7" y="1"/>
                    </a:cubicBezTo>
                    <a:cubicBezTo>
                      <a:pt x="24" y="18"/>
                      <a:pt x="24" y="18"/>
                      <a:pt x="24" y="18"/>
                    </a:cubicBezTo>
                    <a:cubicBezTo>
                      <a:pt x="24" y="30"/>
                      <a:pt x="24" y="30"/>
                      <a:pt x="24" y="30"/>
                    </a:cubicBezTo>
                    <a:cubicBezTo>
                      <a:pt x="95" y="101"/>
                      <a:pt x="95" y="101"/>
                      <a:pt x="95" y="101"/>
                    </a:cubicBezTo>
                    <a:cubicBezTo>
                      <a:pt x="96" y="102"/>
                      <a:pt x="98" y="104"/>
                      <a:pt x="100" y="104"/>
                    </a:cubicBezTo>
                    <a:cubicBezTo>
                      <a:pt x="104" y="104"/>
                      <a:pt x="108" y="100"/>
                      <a:pt x="108" y="96"/>
                    </a:cubicBezTo>
                    <a:cubicBezTo>
                      <a:pt x="108" y="94"/>
                      <a:pt x="106" y="92"/>
                      <a:pt x="105" y="91"/>
                    </a:cubicBezTo>
                    <a:cubicBezTo>
                      <a:pt x="104" y="89"/>
                      <a:pt x="104" y="87"/>
                      <a:pt x="105" y="85"/>
                    </a:cubicBezTo>
                    <a:cubicBezTo>
                      <a:pt x="107" y="84"/>
                      <a:pt x="109" y="84"/>
                      <a:pt x="111" y="85"/>
                    </a:cubicBezTo>
                    <a:cubicBezTo>
                      <a:pt x="111" y="86"/>
                      <a:pt x="116" y="91"/>
                      <a:pt x="116" y="96"/>
                    </a:cubicBezTo>
                    <a:cubicBezTo>
                      <a:pt x="116" y="105"/>
                      <a:pt x="109" y="112"/>
                      <a:pt x="100" y="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18" name="Freeform 65">
                <a:extLst>
                  <a:ext uri="{FF2B5EF4-FFF2-40B4-BE49-F238E27FC236}">
                    <a16:creationId xmlns:a16="http://schemas.microsoft.com/office/drawing/2014/main" id="{B6F86828-A9D1-42B5-ACBB-3C53E573709D}"/>
                  </a:ext>
                </a:extLst>
              </p:cNvPr>
              <p:cNvSpPr>
                <a:spLocks/>
              </p:cNvSpPr>
              <p:nvPr/>
            </p:nvSpPr>
            <p:spPr bwMode="auto">
              <a:xfrm>
                <a:off x="1537780" y="4927587"/>
                <a:ext cx="105293" cy="105293"/>
              </a:xfrm>
              <a:custGeom>
                <a:avLst/>
                <a:gdLst>
                  <a:gd name="T0" fmla="*/ 16 w 28"/>
                  <a:gd name="T1" fmla="*/ 28 h 28"/>
                  <a:gd name="T2" fmla="*/ 0 w 28"/>
                  <a:gd name="T3" fmla="*/ 12 h 28"/>
                  <a:gd name="T4" fmla="*/ 5 w 28"/>
                  <a:gd name="T5" fmla="*/ 1 h 28"/>
                  <a:gd name="T6" fmla="*/ 11 w 28"/>
                  <a:gd name="T7" fmla="*/ 1 h 28"/>
                  <a:gd name="T8" fmla="*/ 11 w 28"/>
                  <a:gd name="T9" fmla="*/ 7 h 28"/>
                  <a:gd name="T10" fmla="*/ 8 w 28"/>
                  <a:gd name="T11" fmla="*/ 12 h 28"/>
                  <a:gd name="T12" fmla="*/ 16 w 28"/>
                  <a:gd name="T13" fmla="*/ 20 h 28"/>
                  <a:gd name="T14" fmla="*/ 21 w 28"/>
                  <a:gd name="T15" fmla="*/ 17 h 28"/>
                  <a:gd name="T16" fmla="*/ 27 w 28"/>
                  <a:gd name="T17" fmla="*/ 17 h 28"/>
                  <a:gd name="T18" fmla="*/ 27 w 28"/>
                  <a:gd name="T19" fmla="*/ 23 h 28"/>
                  <a:gd name="T20" fmla="*/ 16 w 28"/>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8">
                    <a:moveTo>
                      <a:pt x="16" y="28"/>
                    </a:moveTo>
                    <a:cubicBezTo>
                      <a:pt x="7" y="28"/>
                      <a:pt x="0" y="21"/>
                      <a:pt x="0" y="12"/>
                    </a:cubicBezTo>
                    <a:cubicBezTo>
                      <a:pt x="0" y="7"/>
                      <a:pt x="5" y="2"/>
                      <a:pt x="5" y="1"/>
                    </a:cubicBezTo>
                    <a:cubicBezTo>
                      <a:pt x="7" y="0"/>
                      <a:pt x="9" y="0"/>
                      <a:pt x="11" y="1"/>
                    </a:cubicBezTo>
                    <a:cubicBezTo>
                      <a:pt x="12" y="3"/>
                      <a:pt x="12" y="5"/>
                      <a:pt x="11" y="7"/>
                    </a:cubicBezTo>
                    <a:cubicBezTo>
                      <a:pt x="10" y="8"/>
                      <a:pt x="8" y="10"/>
                      <a:pt x="8" y="12"/>
                    </a:cubicBezTo>
                    <a:cubicBezTo>
                      <a:pt x="8" y="16"/>
                      <a:pt x="12" y="20"/>
                      <a:pt x="16" y="20"/>
                    </a:cubicBezTo>
                    <a:cubicBezTo>
                      <a:pt x="18" y="20"/>
                      <a:pt x="20" y="18"/>
                      <a:pt x="21" y="17"/>
                    </a:cubicBezTo>
                    <a:cubicBezTo>
                      <a:pt x="23" y="16"/>
                      <a:pt x="25" y="16"/>
                      <a:pt x="27" y="17"/>
                    </a:cubicBezTo>
                    <a:cubicBezTo>
                      <a:pt x="28" y="19"/>
                      <a:pt x="28" y="21"/>
                      <a:pt x="27" y="23"/>
                    </a:cubicBezTo>
                    <a:cubicBezTo>
                      <a:pt x="26" y="23"/>
                      <a:pt x="21" y="28"/>
                      <a:pt x="1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19" name="Freeform 66">
                <a:extLst>
                  <a:ext uri="{FF2B5EF4-FFF2-40B4-BE49-F238E27FC236}">
                    <a16:creationId xmlns:a16="http://schemas.microsoft.com/office/drawing/2014/main" id="{02DF004F-DA1D-487B-825C-7F0394BC992C}"/>
                  </a:ext>
                </a:extLst>
              </p:cNvPr>
              <p:cNvSpPr>
                <a:spLocks/>
              </p:cNvSpPr>
              <p:nvPr/>
            </p:nvSpPr>
            <p:spPr bwMode="auto">
              <a:xfrm>
                <a:off x="1597948" y="4987755"/>
                <a:ext cx="105293" cy="105293"/>
              </a:xfrm>
              <a:custGeom>
                <a:avLst/>
                <a:gdLst>
                  <a:gd name="T0" fmla="*/ 16 w 28"/>
                  <a:gd name="T1" fmla="*/ 28 h 28"/>
                  <a:gd name="T2" fmla="*/ 0 w 28"/>
                  <a:gd name="T3" fmla="*/ 12 h 28"/>
                  <a:gd name="T4" fmla="*/ 5 w 28"/>
                  <a:gd name="T5" fmla="*/ 1 h 28"/>
                  <a:gd name="T6" fmla="*/ 11 w 28"/>
                  <a:gd name="T7" fmla="*/ 1 h 28"/>
                  <a:gd name="T8" fmla="*/ 11 w 28"/>
                  <a:gd name="T9" fmla="*/ 7 h 28"/>
                  <a:gd name="T10" fmla="*/ 8 w 28"/>
                  <a:gd name="T11" fmla="*/ 12 h 28"/>
                  <a:gd name="T12" fmla="*/ 16 w 28"/>
                  <a:gd name="T13" fmla="*/ 20 h 28"/>
                  <a:gd name="T14" fmla="*/ 21 w 28"/>
                  <a:gd name="T15" fmla="*/ 17 h 28"/>
                  <a:gd name="T16" fmla="*/ 27 w 28"/>
                  <a:gd name="T17" fmla="*/ 17 h 28"/>
                  <a:gd name="T18" fmla="*/ 27 w 28"/>
                  <a:gd name="T19" fmla="*/ 23 h 28"/>
                  <a:gd name="T20" fmla="*/ 16 w 28"/>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8">
                    <a:moveTo>
                      <a:pt x="16" y="28"/>
                    </a:moveTo>
                    <a:cubicBezTo>
                      <a:pt x="7" y="28"/>
                      <a:pt x="0" y="21"/>
                      <a:pt x="0" y="12"/>
                    </a:cubicBezTo>
                    <a:cubicBezTo>
                      <a:pt x="0" y="7"/>
                      <a:pt x="5" y="2"/>
                      <a:pt x="5" y="1"/>
                    </a:cubicBezTo>
                    <a:cubicBezTo>
                      <a:pt x="7" y="0"/>
                      <a:pt x="9" y="0"/>
                      <a:pt x="11" y="1"/>
                    </a:cubicBezTo>
                    <a:cubicBezTo>
                      <a:pt x="12" y="3"/>
                      <a:pt x="12" y="5"/>
                      <a:pt x="11" y="7"/>
                    </a:cubicBezTo>
                    <a:cubicBezTo>
                      <a:pt x="10" y="8"/>
                      <a:pt x="8" y="10"/>
                      <a:pt x="8" y="12"/>
                    </a:cubicBezTo>
                    <a:cubicBezTo>
                      <a:pt x="8" y="16"/>
                      <a:pt x="12" y="20"/>
                      <a:pt x="16" y="20"/>
                    </a:cubicBezTo>
                    <a:cubicBezTo>
                      <a:pt x="18" y="20"/>
                      <a:pt x="20" y="18"/>
                      <a:pt x="21" y="17"/>
                    </a:cubicBezTo>
                    <a:cubicBezTo>
                      <a:pt x="23" y="16"/>
                      <a:pt x="25" y="16"/>
                      <a:pt x="27" y="17"/>
                    </a:cubicBezTo>
                    <a:cubicBezTo>
                      <a:pt x="28" y="19"/>
                      <a:pt x="28" y="21"/>
                      <a:pt x="27" y="23"/>
                    </a:cubicBezTo>
                    <a:cubicBezTo>
                      <a:pt x="26" y="23"/>
                      <a:pt x="21" y="28"/>
                      <a:pt x="1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0" name="Freeform 67">
                <a:extLst>
                  <a:ext uri="{FF2B5EF4-FFF2-40B4-BE49-F238E27FC236}">
                    <a16:creationId xmlns:a16="http://schemas.microsoft.com/office/drawing/2014/main" id="{540FCAB5-918A-4ABF-934A-052F4869BC0C}"/>
                  </a:ext>
                </a:extLst>
              </p:cNvPr>
              <p:cNvSpPr>
                <a:spLocks/>
              </p:cNvSpPr>
              <p:nvPr/>
            </p:nvSpPr>
            <p:spPr bwMode="auto">
              <a:xfrm>
                <a:off x="1658115" y="5047922"/>
                <a:ext cx="105293" cy="105293"/>
              </a:xfrm>
              <a:custGeom>
                <a:avLst/>
                <a:gdLst>
                  <a:gd name="T0" fmla="*/ 16 w 28"/>
                  <a:gd name="T1" fmla="*/ 28 h 28"/>
                  <a:gd name="T2" fmla="*/ 0 w 28"/>
                  <a:gd name="T3" fmla="*/ 12 h 28"/>
                  <a:gd name="T4" fmla="*/ 5 w 28"/>
                  <a:gd name="T5" fmla="*/ 1 h 28"/>
                  <a:gd name="T6" fmla="*/ 11 w 28"/>
                  <a:gd name="T7" fmla="*/ 1 h 28"/>
                  <a:gd name="T8" fmla="*/ 11 w 28"/>
                  <a:gd name="T9" fmla="*/ 7 h 28"/>
                  <a:gd name="T10" fmla="*/ 8 w 28"/>
                  <a:gd name="T11" fmla="*/ 12 h 28"/>
                  <a:gd name="T12" fmla="*/ 16 w 28"/>
                  <a:gd name="T13" fmla="*/ 20 h 28"/>
                  <a:gd name="T14" fmla="*/ 21 w 28"/>
                  <a:gd name="T15" fmla="*/ 17 h 28"/>
                  <a:gd name="T16" fmla="*/ 27 w 28"/>
                  <a:gd name="T17" fmla="*/ 17 h 28"/>
                  <a:gd name="T18" fmla="*/ 27 w 28"/>
                  <a:gd name="T19" fmla="*/ 23 h 28"/>
                  <a:gd name="T20" fmla="*/ 16 w 28"/>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8">
                    <a:moveTo>
                      <a:pt x="16" y="28"/>
                    </a:moveTo>
                    <a:cubicBezTo>
                      <a:pt x="7" y="28"/>
                      <a:pt x="0" y="21"/>
                      <a:pt x="0" y="12"/>
                    </a:cubicBezTo>
                    <a:cubicBezTo>
                      <a:pt x="0" y="7"/>
                      <a:pt x="5" y="2"/>
                      <a:pt x="5" y="1"/>
                    </a:cubicBezTo>
                    <a:cubicBezTo>
                      <a:pt x="7" y="0"/>
                      <a:pt x="9" y="0"/>
                      <a:pt x="11" y="1"/>
                    </a:cubicBezTo>
                    <a:cubicBezTo>
                      <a:pt x="12" y="3"/>
                      <a:pt x="12" y="5"/>
                      <a:pt x="11" y="7"/>
                    </a:cubicBezTo>
                    <a:cubicBezTo>
                      <a:pt x="10" y="8"/>
                      <a:pt x="8" y="10"/>
                      <a:pt x="8" y="12"/>
                    </a:cubicBezTo>
                    <a:cubicBezTo>
                      <a:pt x="8" y="16"/>
                      <a:pt x="12" y="20"/>
                      <a:pt x="16" y="20"/>
                    </a:cubicBezTo>
                    <a:cubicBezTo>
                      <a:pt x="18" y="20"/>
                      <a:pt x="20" y="18"/>
                      <a:pt x="21" y="17"/>
                    </a:cubicBezTo>
                    <a:cubicBezTo>
                      <a:pt x="23" y="16"/>
                      <a:pt x="25" y="16"/>
                      <a:pt x="27" y="17"/>
                    </a:cubicBezTo>
                    <a:cubicBezTo>
                      <a:pt x="28" y="19"/>
                      <a:pt x="28" y="21"/>
                      <a:pt x="27" y="23"/>
                    </a:cubicBezTo>
                    <a:cubicBezTo>
                      <a:pt x="26" y="23"/>
                      <a:pt x="21" y="28"/>
                      <a:pt x="1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1" name="Freeform 68">
                <a:extLst>
                  <a:ext uri="{FF2B5EF4-FFF2-40B4-BE49-F238E27FC236}">
                    <a16:creationId xmlns:a16="http://schemas.microsoft.com/office/drawing/2014/main" id="{FBA9259A-819D-4E31-8981-9E31759D699D}"/>
                  </a:ext>
                </a:extLst>
              </p:cNvPr>
              <p:cNvSpPr>
                <a:spLocks/>
              </p:cNvSpPr>
              <p:nvPr/>
            </p:nvSpPr>
            <p:spPr bwMode="auto">
              <a:xfrm>
                <a:off x="1718282" y="5108089"/>
                <a:ext cx="105735" cy="105293"/>
              </a:xfrm>
              <a:custGeom>
                <a:avLst/>
                <a:gdLst>
                  <a:gd name="T0" fmla="*/ 16 w 28"/>
                  <a:gd name="T1" fmla="*/ 28 h 28"/>
                  <a:gd name="T2" fmla="*/ 0 w 28"/>
                  <a:gd name="T3" fmla="*/ 12 h 28"/>
                  <a:gd name="T4" fmla="*/ 5 w 28"/>
                  <a:gd name="T5" fmla="*/ 1 h 28"/>
                  <a:gd name="T6" fmla="*/ 11 w 28"/>
                  <a:gd name="T7" fmla="*/ 1 h 28"/>
                  <a:gd name="T8" fmla="*/ 11 w 28"/>
                  <a:gd name="T9" fmla="*/ 7 h 28"/>
                  <a:gd name="T10" fmla="*/ 8 w 28"/>
                  <a:gd name="T11" fmla="*/ 12 h 28"/>
                  <a:gd name="T12" fmla="*/ 16 w 28"/>
                  <a:gd name="T13" fmla="*/ 20 h 28"/>
                  <a:gd name="T14" fmla="*/ 21 w 28"/>
                  <a:gd name="T15" fmla="*/ 17 h 28"/>
                  <a:gd name="T16" fmla="*/ 27 w 28"/>
                  <a:gd name="T17" fmla="*/ 17 h 28"/>
                  <a:gd name="T18" fmla="*/ 27 w 28"/>
                  <a:gd name="T19" fmla="*/ 23 h 28"/>
                  <a:gd name="T20" fmla="*/ 16 w 28"/>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8">
                    <a:moveTo>
                      <a:pt x="16" y="28"/>
                    </a:moveTo>
                    <a:cubicBezTo>
                      <a:pt x="7" y="28"/>
                      <a:pt x="0" y="21"/>
                      <a:pt x="0" y="12"/>
                    </a:cubicBezTo>
                    <a:cubicBezTo>
                      <a:pt x="0" y="7"/>
                      <a:pt x="5" y="2"/>
                      <a:pt x="5" y="1"/>
                    </a:cubicBezTo>
                    <a:cubicBezTo>
                      <a:pt x="7" y="0"/>
                      <a:pt x="9" y="0"/>
                      <a:pt x="11" y="1"/>
                    </a:cubicBezTo>
                    <a:cubicBezTo>
                      <a:pt x="12" y="3"/>
                      <a:pt x="12" y="5"/>
                      <a:pt x="11" y="7"/>
                    </a:cubicBezTo>
                    <a:cubicBezTo>
                      <a:pt x="10" y="8"/>
                      <a:pt x="8" y="10"/>
                      <a:pt x="8" y="12"/>
                    </a:cubicBezTo>
                    <a:cubicBezTo>
                      <a:pt x="8" y="16"/>
                      <a:pt x="12" y="20"/>
                      <a:pt x="16" y="20"/>
                    </a:cubicBezTo>
                    <a:cubicBezTo>
                      <a:pt x="18" y="20"/>
                      <a:pt x="20" y="18"/>
                      <a:pt x="21" y="17"/>
                    </a:cubicBezTo>
                    <a:cubicBezTo>
                      <a:pt x="23" y="16"/>
                      <a:pt x="25" y="16"/>
                      <a:pt x="27" y="17"/>
                    </a:cubicBezTo>
                    <a:cubicBezTo>
                      <a:pt x="28" y="19"/>
                      <a:pt x="28" y="21"/>
                      <a:pt x="27" y="23"/>
                    </a:cubicBezTo>
                    <a:cubicBezTo>
                      <a:pt x="26" y="23"/>
                      <a:pt x="21" y="28"/>
                      <a:pt x="1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2" name="Freeform 69">
                <a:extLst>
                  <a:ext uri="{FF2B5EF4-FFF2-40B4-BE49-F238E27FC236}">
                    <a16:creationId xmlns:a16="http://schemas.microsoft.com/office/drawing/2014/main" id="{EC20461D-DE7E-49BE-8B3A-D6187B267398}"/>
                  </a:ext>
                </a:extLst>
              </p:cNvPr>
              <p:cNvSpPr>
                <a:spLocks/>
              </p:cNvSpPr>
              <p:nvPr/>
            </p:nvSpPr>
            <p:spPr bwMode="auto">
              <a:xfrm>
                <a:off x="1673157" y="4582068"/>
                <a:ext cx="437098" cy="465854"/>
              </a:xfrm>
              <a:custGeom>
                <a:avLst/>
                <a:gdLst>
                  <a:gd name="T0" fmla="*/ 100 w 116"/>
                  <a:gd name="T1" fmla="*/ 124 h 124"/>
                  <a:gd name="T2" fmla="*/ 89 w 116"/>
                  <a:gd name="T3" fmla="*/ 119 h 124"/>
                  <a:gd name="T4" fmla="*/ 89 w 116"/>
                  <a:gd name="T5" fmla="*/ 113 h 124"/>
                  <a:gd name="T6" fmla="*/ 95 w 116"/>
                  <a:gd name="T7" fmla="*/ 113 h 124"/>
                  <a:gd name="T8" fmla="*/ 100 w 116"/>
                  <a:gd name="T9" fmla="*/ 116 h 124"/>
                  <a:gd name="T10" fmla="*/ 108 w 116"/>
                  <a:gd name="T11" fmla="*/ 108 h 124"/>
                  <a:gd name="T12" fmla="*/ 105 w 116"/>
                  <a:gd name="T13" fmla="*/ 103 h 124"/>
                  <a:gd name="T14" fmla="*/ 52 w 116"/>
                  <a:gd name="T15" fmla="*/ 50 h 124"/>
                  <a:gd name="T16" fmla="*/ 52 w 116"/>
                  <a:gd name="T17" fmla="*/ 28 h 124"/>
                  <a:gd name="T18" fmla="*/ 46 w 116"/>
                  <a:gd name="T19" fmla="*/ 28 h 124"/>
                  <a:gd name="T20" fmla="*/ 27 w 116"/>
                  <a:gd name="T21" fmla="*/ 47 h 124"/>
                  <a:gd name="T22" fmla="*/ 16 w 116"/>
                  <a:gd name="T23" fmla="*/ 52 h 124"/>
                  <a:gd name="T24" fmla="*/ 0 w 116"/>
                  <a:gd name="T25" fmla="*/ 36 h 124"/>
                  <a:gd name="T26" fmla="*/ 5 w 116"/>
                  <a:gd name="T27" fmla="*/ 25 h 124"/>
                  <a:gd name="T28" fmla="*/ 29 w 116"/>
                  <a:gd name="T29" fmla="*/ 1 h 124"/>
                  <a:gd name="T30" fmla="*/ 35 w 116"/>
                  <a:gd name="T31" fmla="*/ 1 h 124"/>
                  <a:gd name="T32" fmla="*/ 35 w 116"/>
                  <a:gd name="T33" fmla="*/ 7 h 124"/>
                  <a:gd name="T34" fmla="*/ 11 w 116"/>
                  <a:gd name="T35" fmla="*/ 31 h 124"/>
                  <a:gd name="T36" fmla="*/ 8 w 116"/>
                  <a:gd name="T37" fmla="*/ 36 h 124"/>
                  <a:gd name="T38" fmla="*/ 16 w 116"/>
                  <a:gd name="T39" fmla="*/ 44 h 124"/>
                  <a:gd name="T40" fmla="*/ 21 w 116"/>
                  <a:gd name="T41" fmla="*/ 41 h 124"/>
                  <a:gd name="T42" fmla="*/ 42 w 116"/>
                  <a:gd name="T43" fmla="*/ 20 h 124"/>
                  <a:gd name="T44" fmla="*/ 60 w 116"/>
                  <a:gd name="T45" fmla="*/ 20 h 124"/>
                  <a:gd name="T46" fmla="*/ 60 w 116"/>
                  <a:gd name="T47" fmla="*/ 46 h 124"/>
                  <a:gd name="T48" fmla="*/ 111 w 116"/>
                  <a:gd name="T49" fmla="*/ 97 h 124"/>
                  <a:gd name="T50" fmla="*/ 116 w 116"/>
                  <a:gd name="T51" fmla="*/ 108 h 124"/>
                  <a:gd name="T52" fmla="*/ 100 w 116"/>
                  <a:gd name="T5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 h="124">
                    <a:moveTo>
                      <a:pt x="100" y="124"/>
                    </a:moveTo>
                    <a:cubicBezTo>
                      <a:pt x="95" y="124"/>
                      <a:pt x="90" y="119"/>
                      <a:pt x="89" y="119"/>
                    </a:cubicBezTo>
                    <a:cubicBezTo>
                      <a:pt x="88" y="117"/>
                      <a:pt x="88" y="115"/>
                      <a:pt x="89" y="113"/>
                    </a:cubicBezTo>
                    <a:cubicBezTo>
                      <a:pt x="91" y="112"/>
                      <a:pt x="93" y="112"/>
                      <a:pt x="95" y="113"/>
                    </a:cubicBezTo>
                    <a:cubicBezTo>
                      <a:pt x="96" y="114"/>
                      <a:pt x="98" y="116"/>
                      <a:pt x="100" y="116"/>
                    </a:cubicBezTo>
                    <a:cubicBezTo>
                      <a:pt x="104" y="116"/>
                      <a:pt x="108" y="112"/>
                      <a:pt x="108" y="108"/>
                    </a:cubicBezTo>
                    <a:cubicBezTo>
                      <a:pt x="108" y="106"/>
                      <a:pt x="106" y="104"/>
                      <a:pt x="105" y="103"/>
                    </a:cubicBezTo>
                    <a:cubicBezTo>
                      <a:pt x="52" y="50"/>
                      <a:pt x="52" y="50"/>
                      <a:pt x="52" y="50"/>
                    </a:cubicBezTo>
                    <a:cubicBezTo>
                      <a:pt x="52" y="28"/>
                      <a:pt x="52" y="28"/>
                      <a:pt x="52" y="28"/>
                    </a:cubicBezTo>
                    <a:cubicBezTo>
                      <a:pt x="46" y="28"/>
                      <a:pt x="46" y="28"/>
                      <a:pt x="46" y="28"/>
                    </a:cubicBezTo>
                    <a:cubicBezTo>
                      <a:pt x="27" y="47"/>
                      <a:pt x="27" y="47"/>
                      <a:pt x="27" y="47"/>
                    </a:cubicBezTo>
                    <a:cubicBezTo>
                      <a:pt x="26" y="47"/>
                      <a:pt x="21" y="52"/>
                      <a:pt x="16" y="52"/>
                    </a:cubicBezTo>
                    <a:cubicBezTo>
                      <a:pt x="7" y="52"/>
                      <a:pt x="0" y="45"/>
                      <a:pt x="0" y="36"/>
                    </a:cubicBezTo>
                    <a:cubicBezTo>
                      <a:pt x="0" y="31"/>
                      <a:pt x="5" y="26"/>
                      <a:pt x="5" y="25"/>
                    </a:cubicBezTo>
                    <a:cubicBezTo>
                      <a:pt x="29" y="1"/>
                      <a:pt x="29" y="1"/>
                      <a:pt x="29" y="1"/>
                    </a:cubicBezTo>
                    <a:cubicBezTo>
                      <a:pt x="31" y="0"/>
                      <a:pt x="33" y="0"/>
                      <a:pt x="35" y="1"/>
                    </a:cubicBezTo>
                    <a:cubicBezTo>
                      <a:pt x="36" y="3"/>
                      <a:pt x="36" y="5"/>
                      <a:pt x="35" y="7"/>
                    </a:cubicBezTo>
                    <a:cubicBezTo>
                      <a:pt x="11" y="31"/>
                      <a:pt x="11" y="31"/>
                      <a:pt x="11" y="31"/>
                    </a:cubicBezTo>
                    <a:cubicBezTo>
                      <a:pt x="10" y="32"/>
                      <a:pt x="8" y="34"/>
                      <a:pt x="8" y="36"/>
                    </a:cubicBezTo>
                    <a:cubicBezTo>
                      <a:pt x="8" y="40"/>
                      <a:pt x="12" y="44"/>
                      <a:pt x="16" y="44"/>
                    </a:cubicBezTo>
                    <a:cubicBezTo>
                      <a:pt x="18" y="44"/>
                      <a:pt x="20" y="42"/>
                      <a:pt x="21" y="41"/>
                    </a:cubicBezTo>
                    <a:cubicBezTo>
                      <a:pt x="42" y="20"/>
                      <a:pt x="42" y="20"/>
                      <a:pt x="42" y="20"/>
                    </a:cubicBezTo>
                    <a:cubicBezTo>
                      <a:pt x="60" y="20"/>
                      <a:pt x="60" y="20"/>
                      <a:pt x="60" y="20"/>
                    </a:cubicBezTo>
                    <a:cubicBezTo>
                      <a:pt x="60" y="46"/>
                      <a:pt x="60" y="46"/>
                      <a:pt x="60" y="46"/>
                    </a:cubicBezTo>
                    <a:cubicBezTo>
                      <a:pt x="111" y="97"/>
                      <a:pt x="111" y="97"/>
                      <a:pt x="111" y="97"/>
                    </a:cubicBezTo>
                    <a:cubicBezTo>
                      <a:pt x="111" y="98"/>
                      <a:pt x="116" y="103"/>
                      <a:pt x="116" y="108"/>
                    </a:cubicBezTo>
                    <a:cubicBezTo>
                      <a:pt x="116" y="117"/>
                      <a:pt x="109" y="124"/>
                      <a:pt x="100" y="1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3" name="Freeform 70">
                <a:extLst>
                  <a:ext uri="{FF2B5EF4-FFF2-40B4-BE49-F238E27FC236}">
                    <a16:creationId xmlns:a16="http://schemas.microsoft.com/office/drawing/2014/main" id="{4D2B478F-8E68-4CEB-8229-E36017AEB379}"/>
                  </a:ext>
                </a:extLst>
              </p:cNvPr>
              <p:cNvSpPr>
                <a:spLocks/>
              </p:cNvSpPr>
              <p:nvPr/>
            </p:nvSpPr>
            <p:spPr bwMode="auto">
              <a:xfrm>
                <a:off x="1914268" y="4747086"/>
                <a:ext cx="105293" cy="60167"/>
              </a:xfrm>
              <a:custGeom>
                <a:avLst/>
                <a:gdLst>
                  <a:gd name="T0" fmla="*/ 12 w 28"/>
                  <a:gd name="T1" fmla="*/ 16 h 16"/>
                  <a:gd name="T2" fmla="*/ 0 w 28"/>
                  <a:gd name="T3" fmla="*/ 16 h 16"/>
                  <a:gd name="T4" fmla="*/ 0 w 28"/>
                  <a:gd name="T5" fmla="*/ 8 h 16"/>
                  <a:gd name="T6" fmla="*/ 12 w 28"/>
                  <a:gd name="T7" fmla="*/ 8 h 16"/>
                  <a:gd name="T8" fmla="*/ 20 w 28"/>
                  <a:gd name="T9" fmla="*/ 0 h 16"/>
                  <a:gd name="T10" fmla="*/ 28 w 28"/>
                  <a:gd name="T11" fmla="*/ 0 h 16"/>
                  <a:gd name="T12" fmla="*/ 12 w 28"/>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28" h="16">
                    <a:moveTo>
                      <a:pt x="12" y="16"/>
                    </a:moveTo>
                    <a:cubicBezTo>
                      <a:pt x="0" y="16"/>
                      <a:pt x="0" y="16"/>
                      <a:pt x="0" y="16"/>
                    </a:cubicBezTo>
                    <a:cubicBezTo>
                      <a:pt x="0" y="8"/>
                      <a:pt x="0" y="8"/>
                      <a:pt x="0" y="8"/>
                    </a:cubicBezTo>
                    <a:cubicBezTo>
                      <a:pt x="12" y="8"/>
                      <a:pt x="12" y="8"/>
                      <a:pt x="12" y="8"/>
                    </a:cubicBezTo>
                    <a:cubicBezTo>
                      <a:pt x="16" y="8"/>
                      <a:pt x="20" y="4"/>
                      <a:pt x="20" y="0"/>
                    </a:cubicBezTo>
                    <a:cubicBezTo>
                      <a:pt x="28" y="0"/>
                      <a:pt x="28" y="0"/>
                      <a:pt x="28" y="0"/>
                    </a:cubicBezTo>
                    <a:cubicBezTo>
                      <a:pt x="28" y="9"/>
                      <a:pt x="21" y="16"/>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4" name="Freeform 71">
                <a:extLst>
                  <a:ext uri="{FF2B5EF4-FFF2-40B4-BE49-F238E27FC236}">
                    <a16:creationId xmlns:a16="http://schemas.microsoft.com/office/drawing/2014/main" id="{1CC786A9-6700-4B9C-9F0D-7A0D34DDE3B7}"/>
                  </a:ext>
                </a:extLst>
              </p:cNvPr>
              <p:cNvSpPr>
                <a:spLocks/>
              </p:cNvSpPr>
              <p:nvPr/>
            </p:nvSpPr>
            <p:spPr bwMode="auto">
              <a:xfrm>
                <a:off x="1944351" y="4371483"/>
                <a:ext cx="376488" cy="450812"/>
              </a:xfrm>
              <a:custGeom>
                <a:avLst/>
                <a:gdLst>
                  <a:gd name="T0" fmla="*/ 76 w 100"/>
                  <a:gd name="T1" fmla="*/ 120 h 120"/>
                  <a:gd name="T2" fmla="*/ 68 w 100"/>
                  <a:gd name="T3" fmla="*/ 120 h 120"/>
                  <a:gd name="T4" fmla="*/ 65 w 100"/>
                  <a:gd name="T5" fmla="*/ 119 h 120"/>
                  <a:gd name="T6" fmla="*/ 1 w 100"/>
                  <a:gd name="T7" fmla="*/ 55 h 120"/>
                  <a:gd name="T8" fmla="*/ 0 w 100"/>
                  <a:gd name="T9" fmla="*/ 52 h 120"/>
                  <a:gd name="T10" fmla="*/ 0 w 100"/>
                  <a:gd name="T11" fmla="*/ 44 h 120"/>
                  <a:gd name="T12" fmla="*/ 1 w 100"/>
                  <a:gd name="T13" fmla="*/ 41 h 120"/>
                  <a:gd name="T14" fmla="*/ 41 w 100"/>
                  <a:gd name="T15" fmla="*/ 1 h 120"/>
                  <a:gd name="T16" fmla="*/ 47 w 100"/>
                  <a:gd name="T17" fmla="*/ 1 h 120"/>
                  <a:gd name="T18" fmla="*/ 47 w 100"/>
                  <a:gd name="T19" fmla="*/ 7 h 120"/>
                  <a:gd name="T20" fmla="*/ 8 w 100"/>
                  <a:gd name="T21" fmla="*/ 46 h 120"/>
                  <a:gd name="T22" fmla="*/ 8 w 100"/>
                  <a:gd name="T23" fmla="*/ 50 h 120"/>
                  <a:gd name="T24" fmla="*/ 70 w 100"/>
                  <a:gd name="T25" fmla="*/ 112 h 120"/>
                  <a:gd name="T26" fmla="*/ 74 w 100"/>
                  <a:gd name="T27" fmla="*/ 112 h 120"/>
                  <a:gd name="T28" fmla="*/ 93 w 100"/>
                  <a:gd name="T29" fmla="*/ 93 h 120"/>
                  <a:gd name="T30" fmla="*/ 99 w 100"/>
                  <a:gd name="T31" fmla="*/ 93 h 120"/>
                  <a:gd name="T32" fmla="*/ 99 w 100"/>
                  <a:gd name="T33" fmla="*/ 99 h 120"/>
                  <a:gd name="T34" fmla="*/ 79 w 100"/>
                  <a:gd name="T35" fmla="*/ 119 h 120"/>
                  <a:gd name="T36" fmla="*/ 76 w 100"/>
                  <a:gd name="T3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 h="120">
                    <a:moveTo>
                      <a:pt x="76" y="120"/>
                    </a:moveTo>
                    <a:cubicBezTo>
                      <a:pt x="68" y="120"/>
                      <a:pt x="68" y="120"/>
                      <a:pt x="68" y="120"/>
                    </a:cubicBezTo>
                    <a:cubicBezTo>
                      <a:pt x="67" y="120"/>
                      <a:pt x="66" y="120"/>
                      <a:pt x="65" y="119"/>
                    </a:cubicBezTo>
                    <a:cubicBezTo>
                      <a:pt x="1" y="55"/>
                      <a:pt x="1" y="55"/>
                      <a:pt x="1" y="55"/>
                    </a:cubicBezTo>
                    <a:cubicBezTo>
                      <a:pt x="0" y="54"/>
                      <a:pt x="0" y="53"/>
                      <a:pt x="0" y="52"/>
                    </a:cubicBezTo>
                    <a:cubicBezTo>
                      <a:pt x="0" y="44"/>
                      <a:pt x="0" y="44"/>
                      <a:pt x="0" y="44"/>
                    </a:cubicBezTo>
                    <a:cubicBezTo>
                      <a:pt x="0" y="43"/>
                      <a:pt x="0" y="42"/>
                      <a:pt x="1" y="41"/>
                    </a:cubicBezTo>
                    <a:cubicBezTo>
                      <a:pt x="41" y="1"/>
                      <a:pt x="41" y="1"/>
                      <a:pt x="41" y="1"/>
                    </a:cubicBezTo>
                    <a:cubicBezTo>
                      <a:pt x="43" y="0"/>
                      <a:pt x="45" y="0"/>
                      <a:pt x="47" y="1"/>
                    </a:cubicBezTo>
                    <a:cubicBezTo>
                      <a:pt x="48" y="3"/>
                      <a:pt x="48" y="5"/>
                      <a:pt x="47" y="7"/>
                    </a:cubicBezTo>
                    <a:cubicBezTo>
                      <a:pt x="8" y="46"/>
                      <a:pt x="8" y="46"/>
                      <a:pt x="8" y="46"/>
                    </a:cubicBezTo>
                    <a:cubicBezTo>
                      <a:pt x="8" y="50"/>
                      <a:pt x="8" y="50"/>
                      <a:pt x="8" y="50"/>
                    </a:cubicBezTo>
                    <a:cubicBezTo>
                      <a:pt x="70" y="112"/>
                      <a:pt x="70" y="112"/>
                      <a:pt x="70" y="112"/>
                    </a:cubicBezTo>
                    <a:cubicBezTo>
                      <a:pt x="74" y="112"/>
                      <a:pt x="74" y="112"/>
                      <a:pt x="74" y="112"/>
                    </a:cubicBezTo>
                    <a:cubicBezTo>
                      <a:pt x="93" y="93"/>
                      <a:pt x="93" y="93"/>
                      <a:pt x="93" y="93"/>
                    </a:cubicBezTo>
                    <a:cubicBezTo>
                      <a:pt x="95" y="92"/>
                      <a:pt x="97" y="92"/>
                      <a:pt x="99" y="93"/>
                    </a:cubicBezTo>
                    <a:cubicBezTo>
                      <a:pt x="100" y="95"/>
                      <a:pt x="100" y="97"/>
                      <a:pt x="99" y="99"/>
                    </a:cubicBezTo>
                    <a:cubicBezTo>
                      <a:pt x="79" y="119"/>
                      <a:pt x="79" y="119"/>
                      <a:pt x="79" y="119"/>
                    </a:cubicBezTo>
                    <a:cubicBezTo>
                      <a:pt x="78" y="120"/>
                      <a:pt x="77" y="120"/>
                      <a:pt x="76"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5" name="Freeform 72">
                <a:extLst>
                  <a:ext uri="{FF2B5EF4-FFF2-40B4-BE49-F238E27FC236}">
                    <a16:creationId xmlns:a16="http://schemas.microsoft.com/office/drawing/2014/main" id="{50B58BF1-20A2-4036-8EFC-F7BA4A2F4FC6}"/>
                  </a:ext>
                </a:extLst>
              </p:cNvPr>
              <p:cNvSpPr>
                <a:spLocks/>
              </p:cNvSpPr>
              <p:nvPr/>
            </p:nvSpPr>
            <p:spPr bwMode="auto">
              <a:xfrm>
                <a:off x="1356836" y="4371483"/>
                <a:ext cx="376488" cy="450812"/>
              </a:xfrm>
              <a:custGeom>
                <a:avLst/>
                <a:gdLst>
                  <a:gd name="T0" fmla="*/ 32 w 100"/>
                  <a:gd name="T1" fmla="*/ 120 h 120"/>
                  <a:gd name="T2" fmla="*/ 24 w 100"/>
                  <a:gd name="T3" fmla="*/ 120 h 120"/>
                  <a:gd name="T4" fmla="*/ 21 w 100"/>
                  <a:gd name="T5" fmla="*/ 119 h 120"/>
                  <a:gd name="T6" fmla="*/ 1 w 100"/>
                  <a:gd name="T7" fmla="*/ 99 h 120"/>
                  <a:gd name="T8" fmla="*/ 1 w 100"/>
                  <a:gd name="T9" fmla="*/ 93 h 120"/>
                  <a:gd name="T10" fmla="*/ 7 w 100"/>
                  <a:gd name="T11" fmla="*/ 93 h 120"/>
                  <a:gd name="T12" fmla="*/ 26 w 100"/>
                  <a:gd name="T13" fmla="*/ 112 h 120"/>
                  <a:gd name="T14" fmla="*/ 30 w 100"/>
                  <a:gd name="T15" fmla="*/ 112 h 120"/>
                  <a:gd name="T16" fmla="*/ 92 w 100"/>
                  <a:gd name="T17" fmla="*/ 50 h 120"/>
                  <a:gd name="T18" fmla="*/ 92 w 100"/>
                  <a:gd name="T19" fmla="*/ 46 h 120"/>
                  <a:gd name="T20" fmla="*/ 53 w 100"/>
                  <a:gd name="T21" fmla="*/ 7 h 120"/>
                  <a:gd name="T22" fmla="*/ 53 w 100"/>
                  <a:gd name="T23" fmla="*/ 1 h 120"/>
                  <a:gd name="T24" fmla="*/ 59 w 100"/>
                  <a:gd name="T25" fmla="*/ 1 h 120"/>
                  <a:gd name="T26" fmla="*/ 99 w 100"/>
                  <a:gd name="T27" fmla="*/ 41 h 120"/>
                  <a:gd name="T28" fmla="*/ 100 w 100"/>
                  <a:gd name="T29" fmla="*/ 44 h 120"/>
                  <a:gd name="T30" fmla="*/ 100 w 100"/>
                  <a:gd name="T31" fmla="*/ 52 h 120"/>
                  <a:gd name="T32" fmla="*/ 99 w 100"/>
                  <a:gd name="T33" fmla="*/ 55 h 120"/>
                  <a:gd name="T34" fmla="*/ 35 w 100"/>
                  <a:gd name="T35" fmla="*/ 119 h 120"/>
                  <a:gd name="T36" fmla="*/ 32 w 100"/>
                  <a:gd name="T3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 h="120">
                    <a:moveTo>
                      <a:pt x="32" y="120"/>
                    </a:moveTo>
                    <a:cubicBezTo>
                      <a:pt x="24" y="120"/>
                      <a:pt x="24" y="120"/>
                      <a:pt x="24" y="120"/>
                    </a:cubicBezTo>
                    <a:cubicBezTo>
                      <a:pt x="23" y="120"/>
                      <a:pt x="22" y="120"/>
                      <a:pt x="21" y="119"/>
                    </a:cubicBezTo>
                    <a:cubicBezTo>
                      <a:pt x="1" y="99"/>
                      <a:pt x="1" y="99"/>
                      <a:pt x="1" y="99"/>
                    </a:cubicBezTo>
                    <a:cubicBezTo>
                      <a:pt x="0" y="97"/>
                      <a:pt x="0" y="95"/>
                      <a:pt x="1" y="93"/>
                    </a:cubicBezTo>
                    <a:cubicBezTo>
                      <a:pt x="3" y="92"/>
                      <a:pt x="5" y="92"/>
                      <a:pt x="7" y="93"/>
                    </a:cubicBezTo>
                    <a:cubicBezTo>
                      <a:pt x="26" y="112"/>
                      <a:pt x="26" y="112"/>
                      <a:pt x="26" y="112"/>
                    </a:cubicBezTo>
                    <a:cubicBezTo>
                      <a:pt x="30" y="112"/>
                      <a:pt x="30" y="112"/>
                      <a:pt x="30" y="112"/>
                    </a:cubicBezTo>
                    <a:cubicBezTo>
                      <a:pt x="92" y="50"/>
                      <a:pt x="92" y="50"/>
                      <a:pt x="92" y="50"/>
                    </a:cubicBezTo>
                    <a:cubicBezTo>
                      <a:pt x="92" y="46"/>
                      <a:pt x="92" y="46"/>
                      <a:pt x="92" y="46"/>
                    </a:cubicBezTo>
                    <a:cubicBezTo>
                      <a:pt x="53" y="7"/>
                      <a:pt x="53" y="7"/>
                      <a:pt x="53" y="7"/>
                    </a:cubicBezTo>
                    <a:cubicBezTo>
                      <a:pt x="52" y="5"/>
                      <a:pt x="52" y="3"/>
                      <a:pt x="53" y="1"/>
                    </a:cubicBezTo>
                    <a:cubicBezTo>
                      <a:pt x="55" y="0"/>
                      <a:pt x="57" y="0"/>
                      <a:pt x="59" y="1"/>
                    </a:cubicBezTo>
                    <a:cubicBezTo>
                      <a:pt x="99" y="41"/>
                      <a:pt x="99" y="41"/>
                      <a:pt x="99" y="41"/>
                    </a:cubicBezTo>
                    <a:cubicBezTo>
                      <a:pt x="100" y="42"/>
                      <a:pt x="100" y="43"/>
                      <a:pt x="100" y="44"/>
                    </a:cubicBezTo>
                    <a:cubicBezTo>
                      <a:pt x="100" y="52"/>
                      <a:pt x="100" y="52"/>
                      <a:pt x="100" y="52"/>
                    </a:cubicBezTo>
                    <a:cubicBezTo>
                      <a:pt x="100" y="53"/>
                      <a:pt x="100" y="54"/>
                      <a:pt x="99" y="55"/>
                    </a:cubicBezTo>
                    <a:cubicBezTo>
                      <a:pt x="35" y="119"/>
                      <a:pt x="35" y="119"/>
                      <a:pt x="35" y="119"/>
                    </a:cubicBezTo>
                    <a:cubicBezTo>
                      <a:pt x="34" y="120"/>
                      <a:pt x="33" y="120"/>
                      <a:pt x="32"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6" name="Freeform 73">
                <a:extLst>
                  <a:ext uri="{FF2B5EF4-FFF2-40B4-BE49-F238E27FC236}">
                    <a16:creationId xmlns:a16="http://schemas.microsoft.com/office/drawing/2014/main" id="{F318772D-F697-445B-9FB6-505157D43CEF}"/>
                  </a:ext>
                </a:extLst>
              </p:cNvPr>
              <p:cNvSpPr>
                <a:spLocks/>
              </p:cNvSpPr>
              <p:nvPr/>
            </p:nvSpPr>
            <p:spPr bwMode="auto">
              <a:xfrm>
                <a:off x="2200505" y="4656835"/>
                <a:ext cx="60167" cy="60167"/>
              </a:xfrm>
              <a:custGeom>
                <a:avLst/>
                <a:gdLst>
                  <a:gd name="T0" fmla="*/ 4 w 16"/>
                  <a:gd name="T1" fmla="*/ 16 h 16"/>
                  <a:gd name="T2" fmla="*/ 1 w 16"/>
                  <a:gd name="T3" fmla="*/ 15 h 16"/>
                  <a:gd name="T4" fmla="*/ 1 w 16"/>
                  <a:gd name="T5" fmla="*/ 9 h 16"/>
                  <a:gd name="T6" fmla="*/ 9 w 16"/>
                  <a:gd name="T7" fmla="*/ 1 h 16"/>
                  <a:gd name="T8" fmla="*/ 15 w 16"/>
                  <a:gd name="T9" fmla="*/ 1 h 16"/>
                  <a:gd name="T10" fmla="*/ 15 w 16"/>
                  <a:gd name="T11" fmla="*/ 7 h 16"/>
                  <a:gd name="T12" fmla="*/ 7 w 16"/>
                  <a:gd name="T13" fmla="*/ 15 h 16"/>
                  <a:gd name="T14" fmla="*/ 4 w 16"/>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4" y="16"/>
                    </a:moveTo>
                    <a:cubicBezTo>
                      <a:pt x="3" y="16"/>
                      <a:pt x="2" y="16"/>
                      <a:pt x="1" y="15"/>
                    </a:cubicBezTo>
                    <a:cubicBezTo>
                      <a:pt x="0" y="13"/>
                      <a:pt x="0" y="11"/>
                      <a:pt x="1" y="9"/>
                    </a:cubicBezTo>
                    <a:cubicBezTo>
                      <a:pt x="9" y="1"/>
                      <a:pt x="9" y="1"/>
                      <a:pt x="9" y="1"/>
                    </a:cubicBezTo>
                    <a:cubicBezTo>
                      <a:pt x="11" y="0"/>
                      <a:pt x="13" y="0"/>
                      <a:pt x="15" y="1"/>
                    </a:cubicBezTo>
                    <a:cubicBezTo>
                      <a:pt x="16" y="3"/>
                      <a:pt x="16" y="5"/>
                      <a:pt x="15" y="7"/>
                    </a:cubicBezTo>
                    <a:cubicBezTo>
                      <a:pt x="7" y="15"/>
                      <a:pt x="7" y="15"/>
                      <a:pt x="7" y="15"/>
                    </a:cubicBezTo>
                    <a:cubicBezTo>
                      <a:pt x="6" y="16"/>
                      <a:pt x="5" y="16"/>
                      <a:pt x="4"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27" name="Freeform 74">
                <a:extLst>
                  <a:ext uri="{FF2B5EF4-FFF2-40B4-BE49-F238E27FC236}">
                    <a16:creationId xmlns:a16="http://schemas.microsoft.com/office/drawing/2014/main" id="{CD08C86F-A41B-4D62-9057-A5AB22B9B321}"/>
                  </a:ext>
                </a:extLst>
              </p:cNvPr>
              <p:cNvSpPr>
                <a:spLocks/>
              </p:cNvSpPr>
              <p:nvPr/>
            </p:nvSpPr>
            <p:spPr bwMode="auto">
              <a:xfrm>
                <a:off x="1417003" y="4656835"/>
                <a:ext cx="60167" cy="60167"/>
              </a:xfrm>
              <a:custGeom>
                <a:avLst/>
                <a:gdLst>
                  <a:gd name="T0" fmla="*/ 12 w 16"/>
                  <a:gd name="T1" fmla="*/ 16 h 16"/>
                  <a:gd name="T2" fmla="*/ 9 w 16"/>
                  <a:gd name="T3" fmla="*/ 15 h 16"/>
                  <a:gd name="T4" fmla="*/ 1 w 16"/>
                  <a:gd name="T5" fmla="*/ 7 h 16"/>
                  <a:gd name="T6" fmla="*/ 1 w 16"/>
                  <a:gd name="T7" fmla="*/ 1 h 16"/>
                  <a:gd name="T8" fmla="*/ 7 w 16"/>
                  <a:gd name="T9" fmla="*/ 1 h 16"/>
                  <a:gd name="T10" fmla="*/ 15 w 16"/>
                  <a:gd name="T11" fmla="*/ 9 h 16"/>
                  <a:gd name="T12" fmla="*/ 15 w 16"/>
                  <a:gd name="T13" fmla="*/ 15 h 16"/>
                  <a:gd name="T14" fmla="*/ 12 w 16"/>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6">
                    <a:moveTo>
                      <a:pt x="12" y="16"/>
                    </a:moveTo>
                    <a:cubicBezTo>
                      <a:pt x="11" y="16"/>
                      <a:pt x="10" y="16"/>
                      <a:pt x="9" y="15"/>
                    </a:cubicBezTo>
                    <a:cubicBezTo>
                      <a:pt x="1" y="7"/>
                      <a:pt x="1" y="7"/>
                      <a:pt x="1" y="7"/>
                    </a:cubicBezTo>
                    <a:cubicBezTo>
                      <a:pt x="0" y="5"/>
                      <a:pt x="0" y="3"/>
                      <a:pt x="1" y="1"/>
                    </a:cubicBezTo>
                    <a:cubicBezTo>
                      <a:pt x="3" y="0"/>
                      <a:pt x="5" y="0"/>
                      <a:pt x="7" y="1"/>
                    </a:cubicBezTo>
                    <a:cubicBezTo>
                      <a:pt x="15" y="9"/>
                      <a:pt x="15" y="9"/>
                      <a:pt x="15" y="9"/>
                    </a:cubicBezTo>
                    <a:cubicBezTo>
                      <a:pt x="16" y="11"/>
                      <a:pt x="16" y="13"/>
                      <a:pt x="15" y="15"/>
                    </a:cubicBezTo>
                    <a:cubicBezTo>
                      <a:pt x="14" y="16"/>
                      <a:pt x="13" y="16"/>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grpSp>
      </p:grpSp>
      <p:grpSp>
        <p:nvGrpSpPr>
          <p:cNvPr id="28" name="Group 27">
            <a:extLst>
              <a:ext uri="{FF2B5EF4-FFF2-40B4-BE49-F238E27FC236}">
                <a16:creationId xmlns:a16="http://schemas.microsoft.com/office/drawing/2014/main" id="{D2222A0B-3122-4105-8489-77CF018DFD99}"/>
              </a:ext>
            </a:extLst>
          </p:cNvPr>
          <p:cNvGrpSpPr/>
          <p:nvPr/>
        </p:nvGrpSpPr>
        <p:grpSpPr>
          <a:xfrm>
            <a:off x="8484659" y="5640917"/>
            <a:ext cx="1008000" cy="336000"/>
            <a:chOff x="8487833" y="5640917"/>
            <a:chExt cx="1008000" cy="336000"/>
          </a:xfrm>
        </p:grpSpPr>
        <p:sp>
          <p:nvSpPr>
            <p:cNvPr id="29" name="Rechteck 61">
              <a:extLst>
                <a:ext uri="{FF2B5EF4-FFF2-40B4-BE49-F238E27FC236}">
                  <a16:creationId xmlns:a16="http://schemas.microsoft.com/office/drawing/2014/main" id="{1AEDFEE2-B696-456F-8DAD-23B526F960D7}"/>
                </a:ext>
              </a:extLst>
            </p:cNvPr>
            <p:cNvSpPr>
              <a:spLocks/>
            </p:cNvSpPr>
            <p:nvPr/>
          </p:nvSpPr>
          <p:spPr bwMode="gray">
            <a:xfrm>
              <a:off x="8487833" y="5640917"/>
              <a:ext cx="1008000" cy="336000"/>
            </a:xfrm>
            <a:prstGeom prst="rect">
              <a:avLst/>
            </a:prstGeom>
            <a:solidFill>
              <a:schemeClr val="accent6"/>
            </a:solidFill>
            <a:ln w="6350">
              <a:noFill/>
              <a:miter lim="800000"/>
              <a:headEnd/>
              <a:tailEnd/>
            </a:ln>
            <a:effectLst/>
          </p:spPr>
          <p:txBody>
            <a:bodyPr vert="horz" wrap="square" lIns="96000" tIns="96000" rIns="96000" bIns="96000" numCol="1" rtlCol="0" anchor="ctr" anchorCtr="0" compatLnSpc="1">
              <a:prstTxWarp prst="textNoShape">
                <a:avLst/>
              </a:prstTxWarp>
              <a:noAutofit/>
            </a:bodyPr>
            <a:lstStyle/>
            <a:p>
              <a:pPr marL="0" marR="0" lvl="0" indent="0" algn="l" defTabSz="1219140" rtl="0" eaLnBrk="1" fontAlgn="base" latinLnBrk="0" hangingPunct="1">
                <a:lnSpc>
                  <a:spcPct val="100000"/>
                </a:lnSpc>
                <a:spcBef>
                  <a:spcPct val="0"/>
                </a:spcBef>
                <a:spcAft>
                  <a:spcPts val="40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latin typeface="Verdana"/>
                <a:ea typeface="+mn-ea"/>
                <a:cs typeface="Arial" pitchFamily="34" charset="0"/>
              </a:endParaRPr>
            </a:p>
          </p:txBody>
        </p:sp>
        <p:sp>
          <p:nvSpPr>
            <p:cNvPr id="30" name="TextBox 67">
              <a:extLst>
                <a:ext uri="{FF2B5EF4-FFF2-40B4-BE49-F238E27FC236}">
                  <a16:creationId xmlns:a16="http://schemas.microsoft.com/office/drawing/2014/main" id="{DBE72D86-D710-43C2-8D1C-52B6B82F214B}"/>
                </a:ext>
              </a:extLst>
            </p:cNvPr>
            <p:cNvSpPr txBox="1"/>
            <p:nvPr/>
          </p:nvSpPr>
          <p:spPr>
            <a:xfrm>
              <a:off x="8676217" y="5664200"/>
              <a:ext cx="819616" cy="287130"/>
            </a:xfrm>
            <a:prstGeom prst="rect">
              <a:avLst/>
            </a:prstGeom>
            <a:noFill/>
          </p:spPr>
          <p:txBody>
            <a:bodyPr wrap="square" lIns="0" tIns="0" rIns="0" bIns="0" rtlCol="0">
              <a:spAutoFit/>
            </a:bodyPr>
            <a:lstStyle/>
            <a:p>
              <a:pPr marL="0" marR="0" lvl="0" indent="0" algn="ctr" defTabSz="1219170" rtl="0" eaLnBrk="1" fontAlgn="base" latinLnBrk="0" hangingPunct="1">
                <a:lnSpc>
                  <a:spcPct val="100000"/>
                </a:lnSpc>
                <a:spcBef>
                  <a:spcPct val="0"/>
                </a:spcBef>
                <a:spcAft>
                  <a:spcPct val="0"/>
                </a:spcAft>
                <a:buClrTx/>
                <a:buSzTx/>
                <a:buFontTx/>
                <a:buNone/>
                <a:tabLst/>
                <a:defRPr/>
              </a:pPr>
              <a:r>
                <a:rPr kumimoji="0" lang="en-GB" sz="933" b="0"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Product Life Extension</a:t>
              </a:r>
            </a:p>
          </p:txBody>
        </p:sp>
        <p:grpSp>
          <p:nvGrpSpPr>
            <p:cNvPr id="31" name="Gruppieren 175">
              <a:extLst>
                <a:ext uri="{FF2B5EF4-FFF2-40B4-BE49-F238E27FC236}">
                  <a16:creationId xmlns:a16="http://schemas.microsoft.com/office/drawing/2014/main" id="{FDF13D2D-28B6-476D-8783-924ECF860B84}"/>
                </a:ext>
              </a:extLst>
            </p:cNvPr>
            <p:cNvGrpSpPr>
              <a:grpSpLocks noChangeAspect="1"/>
            </p:cNvGrpSpPr>
            <p:nvPr/>
          </p:nvGrpSpPr>
          <p:grpSpPr>
            <a:xfrm>
              <a:off x="8506884" y="5679018"/>
              <a:ext cx="236848" cy="236967"/>
              <a:chOff x="1125270" y="5805398"/>
              <a:chExt cx="984432" cy="984917"/>
            </a:xfrm>
            <a:solidFill>
              <a:schemeClr val="bg2"/>
            </a:solidFill>
          </p:grpSpPr>
          <p:sp>
            <p:nvSpPr>
              <p:cNvPr id="32" name="Freeform 144">
                <a:extLst>
                  <a:ext uri="{FF2B5EF4-FFF2-40B4-BE49-F238E27FC236}">
                    <a16:creationId xmlns:a16="http://schemas.microsoft.com/office/drawing/2014/main" id="{9D820119-E69A-4F50-8806-B37BB2BFD86D}"/>
                  </a:ext>
                </a:extLst>
              </p:cNvPr>
              <p:cNvSpPr>
                <a:spLocks/>
              </p:cNvSpPr>
              <p:nvPr/>
            </p:nvSpPr>
            <p:spPr bwMode="auto">
              <a:xfrm>
                <a:off x="1652324" y="6287296"/>
                <a:ext cx="453737" cy="503019"/>
              </a:xfrm>
              <a:custGeom>
                <a:avLst/>
                <a:gdLst>
                  <a:gd name="T0" fmla="*/ 168 w 260"/>
                  <a:gd name="T1" fmla="*/ 288 h 288"/>
                  <a:gd name="T2" fmla="*/ 166 w 260"/>
                  <a:gd name="T3" fmla="*/ 288 h 288"/>
                  <a:gd name="T4" fmla="*/ 44 w 260"/>
                  <a:gd name="T5" fmla="*/ 157 h 288"/>
                  <a:gd name="T6" fmla="*/ 44 w 260"/>
                  <a:gd name="T7" fmla="*/ 151 h 288"/>
                  <a:gd name="T8" fmla="*/ 0 w 260"/>
                  <a:gd name="T9" fmla="*/ 107 h 288"/>
                  <a:gd name="T10" fmla="*/ 14 w 260"/>
                  <a:gd name="T11" fmla="*/ 94 h 288"/>
                  <a:gd name="T12" fmla="*/ 63 w 260"/>
                  <a:gd name="T13" fmla="*/ 144 h 288"/>
                  <a:gd name="T14" fmla="*/ 63 w 260"/>
                  <a:gd name="T15" fmla="*/ 157 h 288"/>
                  <a:gd name="T16" fmla="*/ 164 w 260"/>
                  <a:gd name="T17" fmla="*/ 269 h 288"/>
                  <a:gd name="T18" fmla="*/ 169 w 260"/>
                  <a:gd name="T19" fmla="*/ 267 h 288"/>
                  <a:gd name="T20" fmla="*/ 115 w 260"/>
                  <a:gd name="T21" fmla="*/ 213 h 288"/>
                  <a:gd name="T22" fmla="*/ 185 w 260"/>
                  <a:gd name="T23" fmla="*/ 144 h 288"/>
                  <a:gd name="T24" fmla="*/ 239 w 260"/>
                  <a:gd name="T25" fmla="*/ 197 h 288"/>
                  <a:gd name="T26" fmla="*/ 241 w 260"/>
                  <a:gd name="T27" fmla="*/ 192 h 288"/>
                  <a:gd name="T28" fmla="*/ 129 w 260"/>
                  <a:gd name="T29" fmla="*/ 91 h 288"/>
                  <a:gd name="T30" fmla="*/ 115 w 260"/>
                  <a:gd name="T31" fmla="*/ 91 h 288"/>
                  <a:gd name="T32" fmla="*/ 38 w 260"/>
                  <a:gd name="T33" fmla="*/ 14 h 288"/>
                  <a:gd name="T34" fmla="*/ 51 w 260"/>
                  <a:gd name="T35" fmla="*/ 0 h 288"/>
                  <a:gd name="T36" fmla="*/ 123 w 260"/>
                  <a:gd name="T37" fmla="*/ 73 h 288"/>
                  <a:gd name="T38" fmla="*/ 129 w 260"/>
                  <a:gd name="T39" fmla="*/ 73 h 288"/>
                  <a:gd name="T40" fmla="*/ 260 w 260"/>
                  <a:gd name="T41" fmla="*/ 194 h 288"/>
                  <a:gd name="T42" fmla="*/ 260 w 260"/>
                  <a:gd name="T43" fmla="*/ 197 h 288"/>
                  <a:gd name="T44" fmla="*/ 244 w 260"/>
                  <a:gd name="T45" fmla="*/ 229 h 288"/>
                  <a:gd name="T46" fmla="*/ 185 w 260"/>
                  <a:gd name="T47" fmla="*/ 170 h 288"/>
                  <a:gd name="T48" fmla="*/ 142 w 260"/>
                  <a:gd name="T49" fmla="*/ 213 h 288"/>
                  <a:gd name="T50" fmla="*/ 201 w 260"/>
                  <a:gd name="T51" fmla="*/ 272 h 288"/>
                  <a:gd name="T52" fmla="*/ 168 w 260"/>
                  <a:gd name="T5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0" h="288">
                    <a:moveTo>
                      <a:pt x="168" y="288"/>
                    </a:moveTo>
                    <a:cubicBezTo>
                      <a:pt x="166" y="288"/>
                      <a:pt x="166" y="288"/>
                      <a:pt x="166" y="288"/>
                    </a:cubicBezTo>
                    <a:cubicBezTo>
                      <a:pt x="84" y="288"/>
                      <a:pt x="44" y="245"/>
                      <a:pt x="44" y="157"/>
                    </a:cubicBezTo>
                    <a:cubicBezTo>
                      <a:pt x="44" y="151"/>
                      <a:pt x="44" y="151"/>
                      <a:pt x="44" y="151"/>
                    </a:cubicBezTo>
                    <a:cubicBezTo>
                      <a:pt x="0" y="107"/>
                      <a:pt x="0" y="107"/>
                      <a:pt x="0" y="107"/>
                    </a:cubicBezTo>
                    <a:cubicBezTo>
                      <a:pt x="14" y="94"/>
                      <a:pt x="14" y="94"/>
                      <a:pt x="14" y="94"/>
                    </a:cubicBezTo>
                    <a:cubicBezTo>
                      <a:pt x="63" y="144"/>
                      <a:pt x="63" y="144"/>
                      <a:pt x="63" y="144"/>
                    </a:cubicBezTo>
                    <a:cubicBezTo>
                      <a:pt x="63" y="157"/>
                      <a:pt x="63" y="157"/>
                      <a:pt x="63" y="157"/>
                    </a:cubicBezTo>
                    <a:cubicBezTo>
                      <a:pt x="63" y="234"/>
                      <a:pt x="94" y="269"/>
                      <a:pt x="164" y="269"/>
                    </a:cubicBezTo>
                    <a:cubicBezTo>
                      <a:pt x="169" y="267"/>
                      <a:pt x="169" y="267"/>
                      <a:pt x="169" y="267"/>
                    </a:cubicBezTo>
                    <a:cubicBezTo>
                      <a:pt x="115" y="213"/>
                      <a:pt x="115" y="213"/>
                      <a:pt x="115" y="213"/>
                    </a:cubicBezTo>
                    <a:cubicBezTo>
                      <a:pt x="185" y="144"/>
                      <a:pt x="185" y="144"/>
                      <a:pt x="185" y="144"/>
                    </a:cubicBezTo>
                    <a:cubicBezTo>
                      <a:pt x="239" y="197"/>
                      <a:pt x="239" y="197"/>
                      <a:pt x="239" y="197"/>
                    </a:cubicBezTo>
                    <a:cubicBezTo>
                      <a:pt x="241" y="192"/>
                      <a:pt x="241" y="192"/>
                      <a:pt x="241" y="192"/>
                    </a:cubicBezTo>
                    <a:cubicBezTo>
                      <a:pt x="240" y="122"/>
                      <a:pt x="206" y="91"/>
                      <a:pt x="129" y="91"/>
                    </a:cubicBezTo>
                    <a:cubicBezTo>
                      <a:pt x="115" y="91"/>
                      <a:pt x="115" y="91"/>
                      <a:pt x="115" y="91"/>
                    </a:cubicBezTo>
                    <a:cubicBezTo>
                      <a:pt x="38" y="14"/>
                      <a:pt x="38" y="14"/>
                      <a:pt x="38" y="14"/>
                    </a:cubicBezTo>
                    <a:cubicBezTo>
                      <a:pt x="51" y="0"/>
                      <a:pt x="51" y="0"/>
                      <a:pt x="51" y="0"/>
                    </a:cubicBezTo>
                    <a:cubicBezTo>
                      <a:pt x="123" y="73"/>
                      <a:pt x="123" y="73"/>
                      <a:pt x="123" y="73"/>
                    </a:cubicBezTo>
                    <a:cubicBezTo>
                      <a:pt x="129" y="73"/>
                      <a:pt x="129" y="73"/>
                      <a:pt x="129" y="73"/>
                    </a:cubicBezTo>
                    <a:cubicBezTo>
                      <a:pt x="217" y="73"/>
                      <a:pt x="260" y="112"/>
                      <a:pt x="260" y="194"/>
                    </a:cubicBezTo>
                    <a:cubicBezTo>
                      <a:pt x="260" y="197"/>
                      <a:pt x="260" y="197"/>
                      <a:pt x="260" y="197"/>
                    </a:cubicBezTo>
                    <a:cubicBezTo>
                      <a:pt x="244" y="229"/>
                      <a:pt x="244" y="229"/>
                      <a:pt x="244" y="229"/>
                    </a:cubicBezTo>
                    <a:cubicBezTo>
                      <a:pt x="185" y="170"/>
                      <a:pt x="185" y="170"/>
                      <a:pt x="185" y="170"/>
                    </a:cubicBezTo>
                    <a:cubicBezTo>
                      <a:pt x="142" y="213"/>
                      <a:pt x="142" y="213"/>
                      <a:pt x="142" y="213"/>
                    </a:cubicBezTo>
                    <a:cubicBezTo>
                      <a:pt x="201" y="272"/>
                      <a:pt x="201" y="272"/>
                      <a:pt x="201" y="272"/>
                    </a:cubicBezTo>
                    <a:lnTo>
                      <a:pt x="168" y="2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33" name="Freeform 145">
                <a:extLst>
                  <a:ext uri="{FF2B5EF4-FFF2-40B4-BE49-F238E27FC236}">
                    <a16:creationId xmlns:a16="http://schemas.microsoft.com/office/drawing/2014/main" id="{69E61C61-B912-41BC-A4A0-CD0B54EAAB2D}"/>
                  </a:ext>
                </a:extLst>
              </p:cNvPr>
              <p:cNvSpPr>
                <a:spLocks/>
              </p:cNvSpPr>
              <p:nvPr/>
            </p:nvSpPr>
            <p:spPr bwMode="auto">
              <a:xfrm>
                <a:off x="1125270" y="5809040"/>
                <a:ext cx="500834" cy="452280"/>
              </a:xfrm>
              <a:custGeom>
                <a:avLst/>
                <a:gdLst>
                  <a:gd name="T0" fmla="*/ 180 w 287"/>
                  <a:gd name="T1" fmla="*/ 259 h 259"/>
                  <a:gd name="T2" fmla="*/ 136 w 287"/>
                  <a:gd name="T3" fmla="*/ 215 h 259"/>
                  <a:gd name="T4" fmla="*/ 131 w 287"/>
                  <a:gd name="T5" fmla="*/ 215 h 259"/>
                  <a:gd name="T6" fmla="*/ 0 w 287"/>
                  <a:gd name="T7" fmla="*/ 93 h 259"/>
                  <a:gd name="T8" fmla="*/ 0 w 287"/>
                  <a:gd name="T9" fmla="*/ 91 h 259"/>
                  <a:gd name="T10" fmla="*/ 16 w 287"/>
                  <a:gd name="T11" fmla="*/ 59 h 259"/>
                  <a:gd name="T12" fmla="*/ 75 w 287"/>
                  <a:gd name="T13" fmla="*/ 118 h 259"/>
                  <a:gd name="T14" fmla="*/ 118 w 287"/>
                  <a:gd name="T15" fmla="*/ 75 h 259"/>
                  <a:gd name="T16" fmla="*/ 59 w 287"/>
                  <a:gd name="T17" fmla="*/ 16 h 259"/>
                  <a:gd name="T18" fmla="*/ 91 w 287"/>
                  <a:gd name="T19" fmla="*/ 0 h 259"/>
                  <a:gd name="T20" fmla="*/ 93 w 287"/>
                  <a:gd name="T21" fmla="*/ 0 h 259"/>
                  <a:gd name="T22" fmla="*/ 215 w 287"/>
                  <a:gd name="T23" fmla="*/ 131 h 259"/>
                  <a:gd name="T24" fmla="*/ 215 w 287"/>
                  <a:gd name="T25" fmla="*/ 136 h 259"/>
                  <a:gd name="T26" fmla="*/ 287 w 287"/>
                  <a:gd name="T27" fmla="*/ 209 h 259"/>
                  <a:gd name="T28" fmla="*/ 274 w 287"/>
                  <a:gd name="T29" fmla="*/ 222 h 259"/>
                  <a:gd name="T30" fmla="*/ 196 w 287"/>
                  <a:gd name="T31" fmla="*/ 144 h 259"/>
                  <a:gd name="T32" fmla="*/ 196 w 287"/>
                  <a:gd name="T33" fmla="*/ 131 h 259"/>
                  <a:gd name="T34" fmla="*/ 96 w 287"/>
                  <a:gd name="T35" fmla="*/ 19 h 259"/>
                  <a:gd name="T36" fmla="*/ 90 w 287"/>
                  <a:gd name="T37" fmla="*/ 21 h 259"/>
                  <a:gd name="T38" fmla="*/ 144 w 287"/>
                  <a:gd name="T39" fmla="*/ 75 h 259"/>
                  <a:gd name="T40" fmla="*/ 75 w 287"/>
                  <a:gd name="T41" fmla="*/ 144 h 259"/>
                  <a:gd name="T42" fmla="*/ 21 w 287"/>
                  <a:gd name="T43" fmla="*/ 91 h 259"/>
                  <a:gd name="T44" fmla="*/ 18 w 287"/>
                  <a:gd name="T45" fmla="*/ 96 h 259"/>
                  <a:gd name="T46" fmla="*/ 131 w 287"/>
                  <a:gd name="T47" fmla="*/ 197 h 259"/>
                  <a:gd name="T48" fmla="*/ 144 w 287"/>
                  <a:gd name="T49" fmla="*/ 197 h 259"/>
                  <a:gd name="T50" fmla="*/ 194 w 287"/>
                  <a:gd name="T51" fmla="*/ 246 h 259"/>
                  <a:gd name="T52" fmla="*/ 180 w 287"/>
                  <a:gd name="T5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7" h="259">
                    <a:moveTo>
                      <a:pt x="180" y="259"/>
                    </a:moveTo>
                    <a:cubicBezTo>
                      <a:pt x="136" y="215"/>
                      <a:pt x="136" y="215"/>
                      <a:pt x="136" y="215"/>
                    </a:cubicBezTo>
                    <a:cubicBezTo>
                      <a:pt x="131" y="215"/>
                      <a:pt x="131" y="215"/>
                      <a:pt x="131" y="215"/>
                    </a:cubicBezTo>
                    <a:cubicBezTo>
                      <a:pt x="43" y="215"/>
                      <a:pt x="0" y="175"/>
                      <a:pt x="0" y="93"/>
                    </a:cubicBezTo>
                    <a:cubicBezTo>
                      <a:pt x="0" y="91"/>
                      <a:pt x="0" y="91"/>
                      <a:pt x="0" y="91"/>
                    </a:cubicBezTo>
                    <a:cubicBezTo>
                      <a:pt x="16" y="59"/>
                      <a:pt x="16" y="59"/>
                      <a:pt x="16" y="59"/>
                    </a:cubicBezTo>
                    <a:cubicBezTo>
                      <a:pt x="75" y="118"/>
                      <a:pt x="75" y="118"/>
                      <a:pt x="75" y="118"/>
                    </a:cubicBezTo>
                    <a:cubicBezTo>
                      <a:pt x="118" y="75"/>
                      <a:pt x="118" y="75"/>
                      <a:pt x="118" y="75"/>
                    </a:cubicBezTo>
                    <a:cubicBezTo>
                      <a:pt x="59" y="16"/>
                      <a:pt x="59" y="16"/>
                      <a:pt x="59" y="16"/>
                    </a:cubicBezTo>
                    <a:cubicBezTo>
                      <a:pt x="91" y="0"/>
                      <a:pt x="91" y="0"/>
                      <a:pt x="91" y="0"/>
                    </a:cubicBezTo>
                    <a:cubicBezTo>
                      <a:pt x="93" y="0"/>
                      <a:pt x="93" y="0"/>
                      <a:pt x="93" y="0"/>
                    </a:cubicBezTo>
                    <a:cubicBezTo>
                      <a:pt x="175" y="0"/>
                      <a:pt x="215" y="43"/>
                      <a:pt x="215" y="131"/>
                    </a:cubicBezTo>
                    <a:cubicBezTo>
                      <a:pt x="215" y="136"/>
                      <a:pt x="215" y="136"/>
                      <a:pt x="215" y="136"/>
                    </a:cubicBezTo>
                    <a:cubicBezTo>
                      <a:pt x="287" y="209"/>
                      <a:pt x="287" y="209"/>
                      <a:pt x="287" y="209"/>
                    </a:cubicBezTo>
                    <a:cubicBezTo>
                      <a:pt x="274" y="222"/>
                      <a:pt x="274" y="222"/>
                      <a:pt x="274" y="222"/>
                    </a:cubicBezTo>
                    <a:cubicBezTo>
                      <a:pt x="196" y="144"/>
                      <a:pt x="196" y="144"/>
                      <a:pt x="196" y="144"/>
                    </a:cubicBezTo>
                    <a:cubicBezTo>
                      <a:pt x="196" y="131"/>
                      <a:pt x="196" y="131"/>
                      <a:pt x="196" y="131"/>
                    </a:cubicBezTo>
                    <a:cubicBezTo>
                      <a:pt x="196" y="54"/>
                      <a:pt x="165" y="19"/>
                      <a:pt x="96" y="19"/>
                    </a:cubicBezTo>
                    <a:cubicBezTo>
                      <a:pt x="90" y="21"/>
                      <a:pt x="90" y="21"/>
                      <a:pt x="90" y="21"/>
                    </a:cubicBezTo>
                    <a:cubicBezTo>
                      <a:pt x="144" y="75"/>
                      <a:pt x="144" y="75"/>
                      <a:pt x="144" y="75"/>
                    </a:cubicBezTo>
                    <a:cubicBezTo>
                      <a:pt x="75" y="144"/>
                      <a:pt x="75" y="144"/>
                      <a:pt x="75" y="144"/>
                    </a:cubicBezTo>
                    <a:cubicBezTo>
                      <a:pt x="21" y="91"/>
                      <a:pt x="21" y="91"/>
                      <a:pt x="21" y="91"/>
                    </a:cubicBezTo>
                    <a:cubicBezTo>
                      <a:pt x="18" y="96"/>
                      <a:pt x="18" y="96"/>
                      <a:pt x="18" y="96"/>
                    </a:cubicBezTo>
                    <a:cubicBezTo>
                      <a:pt x="19" y="165"/>
                      <a:pt x="54" y="197"/>
                      <a:pt x="131" y="197"/>
                    </a:cubicBezTo>
                    <a:cubicBezTo>
                      <a:pt x="144" y="197"/>
                      <a:pt x="144" y="197"/>
                      <a:pt x="144" y="197"/>
                    </a:cubicBezTo>
                    <a:cubicBezTo>
                      <a:pt x="194" y="246"/>
                      <a:pt x="194" y="246"/>
                      <a:pt x="194" y="246"/>
                    </a:cubicBezTo>
                    <a:lnTo>
                      <a:pt x="180" y="2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34" name="Freeform 146">
                <a:extLst>
                  <a:ext uri="{FF2B5EF4-FFF2-40B4-BE49-F238E27FC236}">
                    <a16:creationId xmlns:a16="http://schemas.microsoft.com/office/drawing/2014/main" id="{44A46B2A-1F37-4B53-8530-CA0172B7BD6C}"/>
                  </a:ext>
                </a:extLst>
              </p:cNvPr>
              <p:cNvSpPr>
                <a:spLocks noEditPoints="1"/>
              </p:cNvSpPr>
              <p:nvPr/>
            </p:nvSpPr>
            <p:spPr bwMode="auto">
              <a:xfrm>
                <a:off x="1125270" y="6259377"/>
                <a:ext cx="528753" cy="530938"/>
              </a:xfrm>
              <a:custGeom>
                <a:avLst/>
                <a:gdLst>
                  <a:gd name="T0" fmla="*/ 697 w 2178"/>
                  <a:gd name="T1" fmla="*/ 2187 h 2187"/>
                  <a:gd name="T2" fmla="*/ 510 w 2178"/>
                  <a:gd name="T3" fmla="*/ 2187 h 2187"/>
                  <a:gd name="T4" fmla="*/ 0 w 2178"/>
                  <a:gd name="T5" fmla="*/ 1676 h 2187"/>
                  <a:gd name="T6" fmla="*/ 0 w 2178"/>
                  <a:gd name="T7" fmla="*/ 1482 h 2187"/>
                  <a:gd name="T8" fmla="*/ 1481 w 2178"/>
                  <a:gd name="T9" fmla="*/ 0 h 2187"/>
                  <a:gd name="T10" fmla="*/ 2178 w 2178"/>
                  <a:gd name="T11" fmla="*/ 705 h 2187"/>
                  <a:gd name="T12" fmla="*/ 697 w 2178"/>
                  <a:gd name="T13" fmla="*/ 2187 h 2187"/>
                  <a:gd name="T14" fmla="*/ 561 w 2178"/>
                  <a:gd name="T15" fmla="*/ 2050 h 2187"/>
                  <a:gd name="T16" fmla="*/ 640 w 2178"/>
                  <a:gd name="T17" fmla="*/ 2050 h 2187"/>
                  <a:gd name="T18" fmla="*/ 1991 w 2178"/>
                  <a:gd name="T19" fmla="*/ 705 h 2187"/>
                  <a:gd name="T20" fmla="*/ 1481 w 2178"/>
                  <a:gd name="T21" fmla="*/ 195 h 2187"/>
                  <a:gd name="T22" fmla="*/ 129 w 2178"/>
                  <a:gd name="T23" fmla="*/ 1539 h 2187"/>
                  <a:gd name="T24" fmla="*/ 129 w 2178"/>
                  <a:gd name="T25" fmla="*/ 1619 h 2187"/>
                  <a:gd name="T26" fmla="*/ 561 w 2178"/>
                  <a:gd name="T27" fmla="*/ 2050 h 2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8" h="2187">
                    <a:moveTo>
                      <a:pt x="697" y="2187"/>
                    </a:moveTo>
                    <a:lnTo>
                      <a:pt x="510" y="2187"/>
                    </a:lnTo>
                    <a:lnTo>
                      <a:pt x="0" y="1676"/>
                    </a:lnTo>
                    <a:lnTo>
                      <a:pt x="0" y="1482"/>
                    </a:lnTo>
                    <a:lnTo>
                      <a:pt x="1481" y="0"/>
                    </a:lnTo>
                    <a:lnTo>
                      <a:pt x="2178" y="705"/>
                    </a:lnTo>
                    <a:lnTo>
                      <a:pt x="697" y="2187"/>
                    </a:lnTo>
                    <a:close/>
                    <a:moveTo>
                      <a:pt x="561" y="2050"/>
                    </a:moveTo>
                    <a:lnTo>
                      <a:pt x="640" y="2050"/>
                    </a:lnTo>
                    <a:lnTo>
                      <a:pt x="1991" y="705"/>
                    </a:lnTo>
                    <a:lnTo>
                      <a:pt x="1481" y="195"/>
                    </a:lnTo>
                    <a:lnTo>
                      <a:pt x="129" y="1539"/>
                    </a:lnTo>
                    <a:lnTo>
                      <a:pt x="129" y="1619"/>
                    </a:lnTo>
                    <a:lnTo>
                      <a:pt x="561" y="20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35" name="Freeform 147">
                <a:extLst>
                  <a:ext uri="{FF2B5EF4-FFF2-40B4-BE49-F238E27FC236}">
                    <a16:creationId xmlns:a16="http://schemas.microsoft.com/office/drawing/2014/main" id="{5D01C3C9-4195-4884-8BDA-709586F1EACA}"/>
                  </a:ext>
                </a:extLst>
              </p:cNvPr>
              <p:cNvSpPr>
                <a:spLocks/>
              </p:cNvSpPr>
              <p:nvPr/>
            </p:nvSpPr>
            <p:spPr bwMode="auto">
              <a:xfrm>
                <a:off x="1498650" y="6228060"/>
                <a:ext cx="188632" cy="186690"/>
              </a:xfrm>
              <a:custGeom>
                <a:avLst/>
                <a:gdLst>
                  <a:gd name="T0" fmla="*/ 67 w 108"/>
                  <a:gd name="T1" fmla="*/ 107 h 107"/>
                  <a:gd name="T2" fmla="*/ 60 w 108"/>
                  <a:gd name="T3" fmla="*/ 104 h 107"/>
                  <a:gd name="T4" fmla="*/ 60 w 108"/>
                  <a:gd name="T5" fmla="*/ 91 h 107"/>
                  <a:gd name="T6" fmla="*/ 82 w 108"/>
                  <a:gd name="T7" fmla="*/ 69 h 107"/>
                  <a:gd name="T8" fmla="*/ 39 w 108"/>
                  <a:gd name="T9" fmla="*/ 26 h 107"/>
                  <a:gd name="T10" fmla="*/ 17 w 108"/>
                  <a:gd name="T11" fmla="*/ 48 h 107"/>
                  <a:gd name="T12" fmla="*/ 4 w 108"/>
                  <a:gd name="T13" fmla="*/ 48 h 107"/>
                  <a:gd name="T14" fmla="*/ 4 w 108"/>
                  <a:gd name="T15" fmla="*/ 34 h 107"/>
                  <a:gd name="T16" fmla="*/ 39 w 108"/>
                  <a:gd name="T17" fmla="*/ 0 h 107"/>
                  <a:gd name="T18" fmla="*/ 108 w 108"/>
                  <a:gd name="T19" fmla="*/ 69 h 107"/>
                  <a:gd name="T20" fmla="*/ 73 w 108"/>
                  <a:gd name="T21" fmla="*/ 104 h 107"/>
                  <a:gd name="T22" fmla="*/ 67 w 108"/>
                  <a:gd name="T23"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 h="107">
                    <a:moveTo>
                      <a:pt x="67" y="107"/>
                    </a:moveTo>
                    <a:cubicBezTo>
                      <a:pt x="64" y="107"/>
                      <a:pt x="62" y="106"/>
                      <a:pt x="60" y="104"/>
                    </a:cubicBezTo>
                    <a:cubicBezTo>
                      <a:pt x="56" y="100"/>
                      <a:pt x="56" y="94"/>
                      <a:pt x="60" y="91"/>
                    </a:cubicBezTo>
                    <a:cubicBezTo>
                      <a:pt x="82" y="69"/>
                      <a:pt x="82" y="69"/>
                      <a:pt x="82" y="69"/>
                    </a:cubicBezTo>
                    <a:cubicBezTo>
                      <a:pt x="39" y="26"/>
                      <a:pt x="39" y="26"/>
                      <a:pt x="39" y="26"/>
                    </a:cubicBezTo>
                    <a:cubicBezTo>
                      <a:pt x="17" y="48"/>
                      <a:pt x="17" y="48"/>
                      <a:pt x="17" y="48"/>
                    </a:cubicBezTo>
                    <a:cubicBezTo>
                      <a:pt x="14" y="51"/>
                      <a:pt x="8" y="51"/>
                      <a:pt x="4" y="48"/>
                    </a:cubicBezTo>
                    <a:cubicBezTo>
                      <a:pt x="0" y="44"/>
                      <a:pt x="0" y="38"/>
                      <a:pt x="4" y="34"/>
                    </a:cubicBezTo>
                    <a:cubicBezTo>
                      <a:pt x="39" y="0"/>
                      <a:pt x="39" y="0"/>
                      <a:pt x="39" y="0"/>
                    </a:cubicBezTo>
                    <a:cubicBezTo>
                      <a:pt x="108" y="69"/>
                      <a:pt x="108" y="69"/>
                      <a:pt x="108" y="69"/>
                    </a:cubicBezTo>
                    <a:cubicBezTo>
                      <a:pt x="73" y="104"/>
                      <a:pt x="73" y="104"/>
                      <a:pt x="73" y="104"/>
                    </a:cubicBezTo>
                    <a:cubicBezTo>
                      <a:pt x="72" y="106"/>
                      <a:pt x="69" y="107"/>
                      <a:pt x="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36" name="Freeform 148">
                <a:extLst>
                  <a:ext uri="{FF2B5EF4-FFF2-40B4-BE49-F238E27FC236}">
                    <a16:creationId xmlns:a16="http://schemas.microsoft.com/office/drawing/2014/main" id="{66623E63-0F30-4BA0-809F-3C93328EBF25}"/>
                  </a:ext>
                </a:extLst>
              </p:cNvPr>
              <p:cNvSpPr>
                <a:spLocks/>
              </p:cNvSpPr>
              <p:nvPr/>
            </p:nvSpPr>
            <p:spPr bwMode="auto">
              <a:xfrm>
                <a:off x="1580706" y="5805398"/>
                <a:ext cx="528996" cy="527296"/>
              </a:xfrm>
              <a:custGeom>
                <a:avLst/>
                <a:gdLst>
                  <a:gd name="T0" fmla="*/ 39 w 303"/>
                  <a:gd name="T1" fmla="*/ 302 h 302"/>
                  <a:gd name="T2" fmla="*/ 32 w 303"/>
                  <a:gd name="T3" fmla="*/ 299 h 302"/>
                  <a:gd name="T4" fmla="*/ 32 w 303"/>
                  <a:gd name="T5" fmla="*/ 286 h 302"/>
                  <a:gd name="T6" fmla="*/ 222 w 303"/>
                  <a:gd name="T7" fmla="*/ 95 h 302"/>
                  <a:gd name="T8" fmla="*/ 248 w 303"/>
                  <a:gd name="T9" fmla="*/ 95 h 302"/>
                  <a:gd name="T10" fmla="*/ 280 w 303"/>
                  <a:gd name="T11" fmla="*/ 32 h 302"/>
                  <a:gd name="T12" fmla="*/ 271 w 303"/>
                  <a:gd name="T13" fmla="*/ 23 h 302"/>
                  <a:gd name="T14" fmla="*/ 207 w 303"/>
                  <a:gd name="T15" fmla="*/ 54 h 302"/>
                  <a:gd name="T16" fmla="*/ 207 w 303"/>
                  <a:gd name="T17" fmla="*/ 81 h 302"/>
                  <a:gd name="T18" fmla="*/ 17 w 303"/>
                  <a:gd name="T19" fmla="*/ 271 h 302"/>
                  <a:gd name="T20" fmla="*/ 4 w 303"/>
                  <a:gd name="T21" fmla="*/ 271 h 302"/>
                  <a:gd name="T22" fmla="*/ 4 w 303"/>
                  <a:gd name="T23" fmla="*/ 258 h 302"/>
                  <a:gd name="T24" fmla="*/ 188 w 303"/>
                  <a:gd name="T25" fmla="*/ 73 h 302"/>
                  <a:gd name="T26" fmla="*/ 188 w 303"/>
                  <a:gd name="T27" fmla="*/ 43 h 302"/>
                  <a:gd name="T28" fmla="*/ 275 w 303"/>
                  <a:gd name="T29" fmla="*/ 0 h 302"/>
                  <a:gd name="T30" fmla="*/ 303 w 303"/>
                  <a:gd name="T31" fmla="*/ 28 h 302"/>
                  <a:gd name="T32" fmla="*/ 260 w 303"/>
                  <a:gd name="T33" fmla="*/ 114 h 302"/>
                  <a:gd name="T34" fmla="*/ 230 w 303"/>
                  <a:gd name="T35" fmla="*/ 114 h 302"/>
                  <a:gd name="T36" fmla="*/ 45 w 303"/>
                  <a:gd name="T37" fmla="*/ 299 h 302"/>
                  <a:gd name="T38" fmla="*/ 39 w 303"/>
                  <a:gd name="T39" fmla="*/ 302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3" h="302">
                    <a:moveTo>
                      <a:pt x="39" y="302"/>
                    </a:moveTo>
                    <a:cubicBezTo>
                      <a:pt x="36" y="302"/>
                      <a:pt x="34" y="301"/>
                      <a:pt x="32" y="299"/>
                    </a:cubicBezTo>
                    <a:cubicBezTo>
                      <a:pt x="28" y="295"/>
                      <a:pt x="28" y="289"/>
                      <a:pt x="32" y="286"/>
                    </a:cubicBezTo>
                    <a:cubicBezTo>
                      <a:pt x="222" y="95"/>
                      <a:pt x="222" y="95"/>
                      <a:pt x="222" y="95"/>
                    </a:cubicBezTo>
                    <a:cubicBezTo>
                      <a:pt x="248" y="95"/>
                      <a:pt x="248" y="95"/>
                      <a:pt x="248" y="95"/>
                    </a:cubicBezTo>
                    <a:cubicBezTo>
                      <a:pt x="280" y="32"/>
                      <a:pt x="280" y="32"/>
                      <a:pt x="280" y="32"/>
                    </a:cubicBezTo>
                    <a:cubicBezTo>
                      <a:pt x="271" y="23"/>
                      <a:pt x="271" y="23"/>
                      <a:pt x="271" y="23"/>
                    </a:cubicBezTo>
                    <a:cubicBezTo>
                      <a:pt x="207" y="54"/>
                      <a:pt x="207" y="54"/>
                      <a:pt x="207" y="54"/>
                    </a:cubicBezTo>
                    <a:cubicBezTo>
                      <a:pt x="207" y="81"/>
                      <a:pt x="207" y="81"/>
                      <a:pt x="207" y="81"/>
                    </a:cubicBezTo>
                    <a:cubicBezTo>
                      <a:pt x="17" y="271"/>
                      <a:pt x="17" y="271"/>
                      <a:pt x="17" y="271"/>
                    </a:cubicBezTo>
                    <a:cubicBezTo>
                      <a:pt x="13" y="274"/>
                      <a:pt x="7" y="274"/>
                      <a:pt x="4" y="271"/>
                    </a:cubicBezTo>
                    <a:cubicBezTo>
                      <a:pt x="0" y="267"/>
                      <a:pt x="0" y="261"/>
                      <a:pt x="4" y="258"/>
                    </a:cubicBezTo>
                    <a:cubicBezTo>
                      <a:pt x="188" y="73"/>
                      <a:pt x="188" y="73"/>
                      <a:pt x="188" y="73"/>
                    </a:cubicBezTo>
                    <a:cubicBezTo>
                      <a:pt x="188" y="43"/>
                      <a:pt x="188" y="43"/>
                      <a:pt x="188" y="43"/>
                    </a:cubicBezTo>
                    <a:cubicBezTo>
                      <a:pt x="275" y="0"/>
                      <a:pt x="275" y="0"/>
                      <a:pt x="275" y="0"/>
                    </a:cubicBezTo>
                    <a:cubicBezTo>
                      <a:pt x="303" y="28"/>
                      <a:pt x="303" y="28"/>
                      <a:pt x="303" y="28"/>
                    </a:cubicBezTo>
                    <a:cubicBezTo>
                      <a:pt x="260" y="114"/>
                      <a:pt x="260" y="114"/>
                      <a:pt x="260" y="114"/>
                    </a:cubicBezTo>
                    <a:cubicBezTo>
                      <a:pt x="230" y="114"/>
                      <a:pt x="230" y="114"/>
                      <a:pt x="230" y="114"/>
                    </a:cubicBezTo>
                    <a:cubicBezTo>
                      <a:pt x="45" y="299"/>
                      <a:pt x="45" y="299"/>
                      <a:pt x="45" y="299"/>
                    </a:cubicBezTo>
                    <a:cubicBezTo>
                      <a:pt x="43" y="301"/>
                      <a:pt x="41" y="302"/>
                      <a:pt x="39"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37" name="Freeform 149">
                <a:extLst>
                  <a:ext uri="{FF2B5EF4-FFF2-40B4-BE49-F238E27FC236}">
                    <a16:creationId xmlns:a16="http://schemas.microsoft.com/office/drawing/2014/main" id="{E7879D8E-D035-404D-84C1-141F48FF28EC}"/>
                  </a:ext>
                </a:extLst>
              </p:cNvPr>
              <p:cNvSpPr>
                <a:spLocks/>
              </p:cNvSpPr>
              <p:nvPr/>
            </p:nvSpPr>
            <p:spPr bwMode="auto">
              <a:xfrm>
                <a:off x="1205384" y="6362555"/>
                <a:ext cx="296908" cy="296665"/>
              </a:xfrm>
              <a:custGeom>
                <a:avLst/>
                <a:gdLst>
                  <a:gd name="T0" fmla="*/ 10 w 170"/>
                  <a:gd name="T1" fmla="*/ 170 h 170"/>
                  <a:gd name="T2" fmla="*/ 3 w 170"/>
                  <a:gd name="T3" fmla="*/ 167 h 170"/>
                  <a:gd name="T4" fmla="*/ 3 w 170"/>
                  <a:gd name="T5" fmla="*/ 154 h 170"/>
                  <a:gd name="T6" fmla="*/ 153 w 170"/>
                  <a:gd name="T7" fmla="*/ 4 h 170"/>
                  <a:gd name="T8" fmla="*/ 166 w 170"/>
                  <a:gd name="T9" fmla="*/ 4 h 170"/>
                  <a:gd name="T10" fmla="*/ 166 w 170"/>
                  <a:gd name="T11" fmla="*/ 17 h 170"/>
                  <a:gd name="T12" fmla="*/ 16 w 170"/>
                  <a:gd name="T13" fmla="*/ 167 h 170"/>
                  <a:gd name="T14" fmla="*/ 10 w 170"/>
                  <a:gd name="T15" fmla="*/ 17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170">
                    <a:moveTo>
                      <a:pt x="10" y="170"/>
                    </a:moveTo>
                    <a:cubicBezTo>
                      <a:pt x="7" y="170"/>
                      <a:pt x="5" y="169"/>
                      <a:pt x="3" y="167"/>
                    </a:cubicBezTo>
                    <a:cubicBezTo>
                      <a:pt x="0" y="164"/>
                      <a:pt x="0" y="158"/>
                      <a:pt x="3" y="154"/>
                    </a:cubicBezTo>
                    <a:cubicBezTo>
                      <a:pt x="153" y="4"/>
                      <a:pt x="153" y="4"/>
                      <a:pt x="153" y="4"/>
                    </a:cubicBezTo>
                    <a:cubicBezTo>
                      <a:pt x="157" y="0"/>
                      <a:pt x="163" y="0"/>
                      <a:pt x="166" y="4"/>
                    </a:cubicBezTo>
                    <a:cubicBezTo>
                      <a:pt x="170" y="8"/>
                      <a:pt x="170" y="14"/>
                      <a:pt x="166" y="17"/>
                    </a:cubicBezTo>
                    <a:cubicBezTo>
                      <a:pt x="16" y="167"/>
                      <a:pt x="16" y="167"/>
                      <a:pt x="16" y="167"/>
                    </a:cubicBezTo>
                    <a:cubicBezTo>
                      <a:pt x="15" y="169"/>
                      <a:pt x="12" y="170"/>
                      <a:pt x="10" y="1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sp>
            <p:nvSpPr>
              <p:cNvPr id="38" name="Freeform 150">
                <a:extLst>
                  <a:ext uri="{FF2B5EF4-FFF2-40B4-BE49-F238E27FC236}">
                    <a16:creationId xmlns:a16="http://schemas.microsoft.com/office/drawing/2014/main" id="{30E4D288-01B4-45A7-84C5-946659D14D36}"/>
                  </a:ext>
                </a:extLst>
              </p:cNvPr>
              <p:cNvSpPr>
                <a:spLocks/>
              </p:cNvSpPr>
              <p:nvPr/>
            </p:nvSpPr>
            <p:spPr bwMode="auto">
              <a:xfrm>
                <a:off x="1254424" y="6413051"/>
                <a:ext cx="296665" cy="295208"/>
              </a:xfrm>
              <a:custGeom>
                <a:avLst/>
                <a:gdLst>
                  <a:gd name="T0" fmla="*/ 10 w 170"/>
                  <a:gd name="T1" fmla="*/ 169 h 169"/>
                  <a:gd name="T2" fmla="*/ 3 w 170"/>
                  <a:gd name="T3" fmla="*/ 166 h 169"/>
                  <a:gd name="T4" fmla="*/ 3 w 170"/>
                  <a:gd name="T5" fmla="*/ 153 h 169"/>
                  <a:gd name="T6" fmla="*/ 153 w 170"/>
                  <a:gd name="T7" fmla="*/ 3 h 169"/>
                  <a:gd name="T8" fmla="*/ 167 w 170"/>
                  <a:gd name="T9" fmla="*/ 3 h 169"/>
                  <a:gd name="T10" fmla="*/ 167 w 170"/>
                  <a:gd name="T11" fmla="*/ 17 h 169"/>
                  <a:gd name="T12" fmla="*/ 17 w 170"/>
                  <a:gd name="T13" fmla="*/ 166 h 169"/>
                  <a:gd name="T14" fmla="*/ 10 w 170"/>
                  <a:gd name="T15" fmla="*/ 169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169">
                    <a:moveTo>
                      <a:pt x="10" y="169"/>
                    </a:moveTo>
                    <a:cubicBezTo>
                      <a:pt x="8" y="169"/>
                      <a:pt x="5" y="168"/>
                      <a:pt x="3" y="166"/>
                    </a:cubicBezTo>
                    <a:cubicBezTo>
                      <a:pt x="0" y="163"/>
                      <a:pt x="0" y="157"/>
                      <a:pt x="3" y="153"/>
                    </a:cubicBezTo>
                    <a:cubicBezTo>
                      <a:pt x="153" y="3"/>
                      <a:pt x="153" y="3"/>
                      <a:pt x="153" y="3"/>
                    </a:cubicBezTo>
                    <a:cubicBezTo>
                      <a:pt x="157" y="0"/>
                      <a:pt x="163" y="0"/>
                      <a:pt x="167" y="3"/>
                    </a:cubicBezTo>
                    <a:cubicBezTo>
                      <a:pt x="170" y="7"/>
                      <a:pt x="170" y="13"/>
                      <a:pt x="167" y="17"/>
                    </a:cubicBezTo>
                    <a:cubicBezTo>
                      <a:pt x="17" y="166"/>
                      <a:pt x="17" y="166"/>
                      <a:pt x="17" y="166"/>
                    </a:cubicBezTo>
                    <a:cubicBezTo>
                      <a:pt x="15" y="168"/>
                      <a:pt x="12" y="169"/>
                      <a:pt x="10"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mn-ea"/>
                  <a:cs typeface="+mn-cs"/>
                </a:endParaRPr>
              </a:p>
            </p:txBody>
          </p:sp>
        </p:grpSp>
      </p:grpSp>
      <p:grpSp>
        <p:nvGrpSpPr>
          <p:cNvPr id="39" name="Group 38">
            <a:extLst>
              <a:ext uri="{FF2B5EF4-FFF2-40B4-BE49-F238E27FC236}">
                <a16:creationId xmlns:a16="http://schemas.microsoft.com/office/drawing/2014/main" id="{F8893799-5EE7-4EA5-BEE3-470D140154AC}"/>
              </a:ext>
            </a:extLst>
          </p:cNvPr>
          <p:cNvGrpSpPr/>
          <p:nvPr/>
        </p:nvGrpSpPr>
        <p:grpSpPr>
          <a:xfrm>
            <a:off x="10752667" y="5640917"/>
            <a:ext cx="1008000" cy="336000"/>
            <a:chOff x="10752667" y="5640917"/>
            <a:chExt cx="1008000" cy="336000"/>
          </a:xfrm>
        </p:grpSpPr>
        <p:sp>
          <p:nvSpPr>
            <p:cNvPr id="40" name="Rechteck 77">
              <a:extLst>
                <a:ext uri="{FF2B5EF4-FFF2-40B4-BE49-F238E27FC236}">
                  <a16:creationId xmlns:a16="http://schemas.microsoft.com/office/drawing/2014/main" id="{E9144C5A-DACD-46F7-9EAA-7934EEBF59F2}"/>
                </a:ext>
              </a:extLst>
            </p:cNvPr>
            <p:cNvSpPr>
              <a:spLocks/>
            </p:cNvSpPr>
            <p:nvPr/>
          </p:nvSpPr>
          <p:spPr bwMode="gray">
            <a:xfrm>
              <a:off x="10752667" y="5640917"/>
              <a:ext cx="1008000" cy="336000"/>
            </a:xfrm>
            <a:prstGeom prst="rect">
              <a:avLst/>
            </a:prstGeom>
            <a:solidFill>
              <a:schemeClr val="accent3"/>
            </a:solidFill>
            <a:ln w="6350">
              <a:noFill/>
              <a:miter lim="800000"/>
              <a:headEnd/>
              <a:tailEnd/>
            </a:ln>
            <a:effectLst/>
          </p:spPr>
          <p:txBody>
            <a:bodyPr vert="horz" wrap="square" lIns="96000" tIns="96000" rIns="96000" bIns="96000" numCol="1" rtlCol="0" anchor="t" anchorCtr="0" compatLnSpc="1">
              <a:prstTxWarp prst="textNoShape">
                <a:avLst/>
              </a:prstTxWarp>
              <a:noAutofit/>
            </a:bodyPr>
            <a:lstStyle/>
            <a:p>
              <a:pPr marL="0" marR="0" lvl="0" indent="0" algn="l" defTabSz="1219140" rtl="0" eaLnBrk="1" fontAlgn="base" latinLnBrk="0" hangingPunct="1">
                <a:lnSpc>
                  <a:spcPct val="100000"/>
                </a:lnSpc>
                <a:spcBef>
                  <a:spcPct val="0"/>
                </a:spcBef>
                <a:spcAft>
                  <a:spcPts val="40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latin typeface="Verdana"/>
                <a:ea typeface="+mn-ea"/>
                <a:cs typeface="Arial" pitchFamily="34" charset="0"/>
              </a:endParaRPr>
            </a:p>
          </p:txBody>
        </p:sp>
        <p:sp>
          <p:nvSpPr>
            <p:cNvPr id="41" name="TextBox 69">
              <a:extLst>
                <a:ext uri="{FF2B5EF4-FFF2-40B4-BE49-F238E27FC236}">
                  <a16:creationId xmlns:a16="http://schemas.microsoft.com/office/drawing/2014/main" id="{D57F97CD-2FDD-4942-894A-A39F477ECA88}"/>
                </a:ext>
              </a:extLst>
            </p:cNvPr>
            <p:cNvSpPr txBox="1"/>
            <p:nvPr/>
          </p:nvSpPr>
          <p:spPr>
            <a:xfrm>
              <a:off x="11019367" y="5664201"/>
              <a:ext cx="733349" cy="287130"/>
            </a:xfrm>
            <a:prstGeom prst="rect">
              <a:avLst/>
            </a:prstGeom>
            <a:noFill/>
          </p:spPr>
          <p:txBody>
            <a:bodyPr wrap="square" lIns="0" tIns="0" rIns="0" bIns="0" rtlCol="0">
              <a:spAutoFit/>
            </a:bodyPr>
            <a:lstStyle/>
            <a:p>
              <a:pPr marL="0" marR="0" lvl="0" indent="0" algn="ctr" defTabSz="1219170" rtl="0" eaLnBrk="1" fontAlgn="base" latinLnBrk="0" hangingPunct="1">
                <a:lnSpc>
                  <a:spcPct val="100000"/>
                </a:lnSpc>
                <a:spcBef>
                  <a:spcPct val="0"/>
                </a:spcBef>
                <a:spcAft>
                  <a:spcPct val="0"/>
                </a:spcAft>
                <a:buClrTx/>
                <a:buSzTx/>
                <a:buFontTx/>
                <a:buNone/>
                <a:tabLst/>
                <a:defRPr/>
              </a:pPr>
              <a:r>
                <a:rPr kumimoji="0" lang="en-GB" sz="933" b="0"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Product as a Service</a:t>
              </a:r>
            </a:p>
          </p:txBody>
        </p:sp>
        <p:grpSp>
          <p:nvGrpSpPr>
            <p:cNvPr id="42" name="Gruppieren 185">
              <a:extLst>
                <a:ext uri="{FF2B5EF4-FFF2-40B4-BE49-F238E27FC236}">
                  <a16:creationId xmlns:a16="http://schemas.microsoft.com/office/drawing/2014/main" id="{CC03F431-4171-47E2-AFCA-4B03CA718A21}"/>
                </a:ext>
              </a:extLst>
            </p:cNvPr>
            <p:cNvGrpSpPr>
              <a:grpSpLocks noChangeAspect="1"/>
            </p:cNvGrpSpPr>
            <p:nvPr/>
          </p:nvGrpSpPr>
          <p:grpSpPr>
            <a:xfrm>
              <a:off x="10767485" y="5668434"/>
              <a:ext cx="281439" cy="281599"/>
              <a:chOff x="-58778776" y="-14732000"/>
              <a:chExt cx="11266487" cy="11272838"/>
            </a:xfrm>
            <a:solidFill>
              <a:schemeClr val="bg2"/>
            </a:solidFill>
          </p:grpSpPr>
          <p:sp>
            <p:nvSpPr>
              <p:cNvPr id="43" name="Freeform 662">
                <a:extLst>
                  <a:ext uri="{FF2B5EF4-FFF2-40B4-BE49-F238E27FC236}">
                    <a16:creationId xmlns:a16="http://schemas.microsoft.com/office/drawing/2014/main" id="{1836C6D3-E6A5-4DDE-AA69-E1FF35450BDA}"/>
                  </a:ext>
                </a:extLst>
              </p:cNvPr>
              <p:cNvSpPr>
                <a:spLocks/>
              </p:cNvSpPr>
              <p:nvPr/>
            </p:nvSpPr>
            <p:spPr bwMode="auto">
              <a:xfrm>
                <a:off x="-51209576" y="-7862888"/>
                <a:ext cx="1057275" cy="2466975"/>
              </a:xfrm>
              <a:custGeom>
                <a:avLst/>
                <a:gdLst>
                  <a:gd name="T0" fmla="*/ 666 w 666"/>
                  <a:gd name="T1" fmla="*/ 1554 h 1554"/>
                  <a:gd name="T2" fmla="*/ 0 w 666"/>
                  <a:gd name="T3" fmla="*/ 1554 h 1554"/>
                  <a:gd name="T4" fmla="*/ 0 w 666"/>
                  <a:gd name="T5" fmla="*/ 0 h 1554"/>
                  <a:gd name="T6" fmla="*/ 222 w 666"/>
                  <a:gd name="T7" fmla="*/ 0 h 1554"/>
                  <a:gd name="T8" fmla="*/ 222 w 666"/>
                  <a:gd name="T9" fmla="*/ 1332 h 1554"/>
                  <a:gd name="T10" fmla="*/ 666 w 666"/>
                  <a:gd name="T11" fmla="*/ 1332 h 1554"/>
                  <a:gd name="T12" fmla="*/ 666 w 666"/>
                  <a:gd name="T13" fmla="*/ 1554 h 1554"/>
                </a:gdLst>
                <a:ahLst/>
                <a:cxnLst>
                  <a:cxn ang="0">
                    <a:pos x="T0" y="T1"/>
                  </a:cxn>
                  <a:cxn ang="0">
                    <a:pos x="T2" y="T3"/>
                  </a:cxn>
                  <a:cxn ang="0">
                    <a:pos x="T4" y="T5"/>
                  </a:cxn>
                  <a:cxn ang="0">
                    <a:pos x="T6" y="T7"/>
                  </a:cxn>
                  <a:cxn ang="0">
                    <a:pos x="T8" y="T9"/>
                  </a:cxn>
                  <a:cxn ang="0">
                    <a:pos x="T10" y="T11"/>
                  </a:cxn>
                  <a:cxn ang="0">
                    <a:pos x="T12" y="T13"/>
                  </a:cxn>
                </a:cxnLst>
                <a:rect l="0" t="0" r="r" b="b"/>
                <a:pathLst>
                  <a:path w="666" h="1554">
                    <a:moveTo>
                      <a:pt x="666" y="1554"/>
                    </a:moveTo>
                    <a:lnTo>
                      <a:pt x="0" y="1554"/>
                    </a:lnTo>
                    <a:lnTo>
                      <a:pt x="0" y="0"/>
                    </a:lnTo>
                    <a:lnTo>
                      <a:pt x="222" y="0"/>
                    </a:lnTo>
                    <a:lnTo>
                      <a:pt x="222" y="1332"/>
                    </a:lnTo>
                    <a:lnTo>
                      <a:pt x="666" y="1332"/>
                    </a:lnTo>
                    <a:lnTo>
                      <a:pt x="666" y="15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4" name="Freeform 663">
                <a:extLst>
                  <a:ext uri="{FF2B5EF4-FFF2-40B4-BE49-F238E27FC236}">
                    <a16:creationId xmlns:a16="http://schemas.microsoft.com/office/drawing/2014/main" id="{C1D62819-7E3B-40CE-8C83-9D1E9513E6F2}"/>
                  </a:ext>
                </a:extLst>
              </p:cNvPr>
              <p:cNvSpPr>
                <a:spLocks/>
              </p:cNvSpPr>
              <p:nvPr/>
            </p:nvSpPr>
            <p:spPr bwMode="auto">
              <a:xfrm>
                <a:off x="-52265263" y="-7334250"/>
                <a:ext cx="2112962" cy="3875088"/>
              </a:xfrm>
              <a:custGeom>
                <a:avLst/>
                <a:gdLst>
                  <a:gd name="T0" fmla="*/ 887 w 1331"/>
                  <a:gd name="T1" fmla="*/ 2441 h 2441"/>
                  <a:gd name="T2" fmla="*/ 0 w 1331"/>
                  <a:gd name="T3" fmla="*/ 2441 h 2441"/>
                  <a:gd name="T4" fmla="*/ 0 w 1331"/>
                  <a:gd name="T5" fmla="*/ 0 h 2441"/>
                  <a:gd name="T6" fmla="*/ 222 w 1331"/>
                  <a:gd name="T7" fmla="*/ 0 h 2441"/>
                  <a:gd name="T8" fmla="*/ 222 w 1331"/>
                  <a:gd name="T9" fmla="*/ 2219 h 2441"/>
                  <a:gd name="T10" fmla="*/ 665 w 1331"/>
                  <a:gd name="T11" fmla="*/ 2219 h 2441"/>
                  <a:gd name="T12" fmla="*/ 665 w 1331"/>
                  <a:gd name="T13" fmla="*/ 1887 h 2441"/>
                  <a:gd name="T14" fmla="*/ 1109 w 1331"/>
                  <a:gd name="T15" fmla="*/ 1887 h 2441"/>
                  <a:gd name="T16" fmla="*/ 1109 w 1331"/>
                  <a:gd name="T17" fmla="*/ 1665 h 2441"/>
                  <a:gd name="T18" fmla="*/ 665 w 1331"/>
                  <a:gd name="T19" fmla="*/ 1665 h 2441"/>
                  <a:gd name="T20" fmla="*/ 665 w 1331"/>
                  <a:gd name="T21" fmla="*/ 1443 h 2441"/>
                  <a:gd name="T22" fmla="*/ 1331 w 1331"/>
                  <a:gd name="T23" fmla="*/ 1443 h 2441"/>
                  <a:gd name="T24" fmla="*/ 1331 w 1331"/>
                  <a:gd name="T25" fmla="*/ 2108 h 2441"/>
                  <a:gd name="T26" fmla="*/ 887 w 1331"/>
                  <a:gd name="T27" fmla="*/ 2108 h 2441"/>
                  <a:gd name="T28" fmla="*/ 887 w 1331"/>
                  <a:gd name="T29" fmla="*/ 2441 h 2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31" h="2441">
                    <a:moveTo>
                      <a:pt x="887" y="2441"/>
                    </a:moveTo>
                    <a:lnTo>
                      <a:pt x="0" y="2441"/>
                    </a:lnTo>
                    <a:lnTo>
                      <a:pt x="0" y="0"/>
                    </a:lnTo>
                    <a:lnTo>
                      <a:pt x="222" y="0"/>
                    </a:lnTo>
                    <a:lnTo>
                      <a:pt x="222" y="2219"/>
                    </a:lnTo>
                    <a:lnTo>
                      <a:pt x="665" y="2219"/>
                    </a:lnTo>
                    <a:lnTo>
                      <a:pt x="665" y="1887"/>
                    </a:lnTo>
                    <a:lnTo>
                      <a:pt x="1109" y="1887"/>
                    </a:lnTo>
                    <a:lnTo>
                      <a:pt x="1109" y="1665"/>
                    </a:lnTo>
                    <a:lnTo>
                      <a:pt x="665" y="1665"/>
                    </a:lnTo>
                    <a:lnTo>
                      <a:pt x="665" y="1443"/>
                    </a:lnTo>
                    <a:lnTo>
                      <a:pt x="1331" y="1443"/>
                    </a:lnTo>
                    <a:lnTo>
                      <a:pt x="1331" y="2108"/>
                    </a:lnTo>
                    <a:lnTo>
                      <a:pt x="887" y="2108"/>
                    </a:lnTo>
                    <a:lnTo>
                      <a:pt x="887" y="24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5" name="Freeform 664">
                <a:extLst>
                  <a:ext uri="{FF2B5EF4-FFF2-40B4-BE49-F238E27FC236}">
                    <a16:creationId xmlns:a16="http://schemas.microsoft.com/office/drawing/2014/main" id="{C5048AAE-7CBB-4568-94C1-B0C82A8A3F5B}"/>
                  </a:ext>
                </a:extLst>
              </p:cNvPr>
              <p:cNvSpPr>
                <a:spLocks noEditPoints="1"/>
              </p:cNvSpPr>
              <p:nvPr/>
            </p:nvSpPr>
            <p:spPr bwMode="auto">
              <a:xfrm>
                <a:off x="-52441476" y="-11561763"/>
                <a:ext cx="1760537" cy="1762125"/>
              </a:xfrm>
              <a:custGeom>
                <a:avLst/>
                <a:gdLst>
                  <a:gd name="T0" fmla="*/ 20 w 40"/>
                  <a:gd name="T1" fmla="*/ 40 h 40"/>
                  <a:gd name="T2" fmla="*/ 0 w 40"/>
                  <a:gd name="T3" fmla="*/ 20 h 40"/>
                  <a:gd name="T4" fmla="*/ 20 w 40"/>
                  <a:gd name="T5" fmla="*/ 0 h 40"/>
                  <a:gd name="T6" fmla="*/ 40 w 40"/>
                  <a:gd name="T7" fmla="*/ 20 h 40"/>
                  <a:gd name="T8" fmla="*/ 20 w 40"/>
                  <a:gd name="T9" fmla="*/ 40 h 40"/>
                  <a:gd name="T10" fmla="*/ 20 w 40"/>
                  <a:gd name="T11" fmla="*/ 8 h 40"/>
                  <a:gd name="T12" fmla="*/ 8 w 40"/>
                  <a:gd name="T13" fmla="*/ 20 h 40"/>
                  <a:gd name="T14" fmla="*/ 20 w 40"/>
                  <a:gd name="T15" fmla="*/ 32 h 40"/>
                  <a:gd name="T16" fmla="*/ 32 w 40"/>
                  <a:gd name="T17" fmla="*/ 20 h 40"/>
                  <a:gd name="T18" fmla="*/ 20 w 40"/>
                  <a:gd name="T19"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8"/>
                    </a:moveTo>
                    <a:cubicBezTo>
                      <a:pt x="13" y="8"/>
                      <a:pt x="8" y="13"/>
                      <a:pt x="8" y="20"/>
                    </a:cubicBezTo>
                    <a:cubicBezTo>
                      <a:pt x="8" y="27"/>
                      <a:pt x="13" y="32"/>
                      <a:pt x="20" y="32"/>
                    </a:cubicBezTo>
                    <a:cubicBezTo>
                      <a:pt x="27" y="32"/>
                      <a:pt x="32" y="27"/>
                      <a:pt x="32" y="20"/>
                    </a:cubicBezTo>
                    <a:cubicBezTo>
                      <a:pt x="32" y="13"/>
                      <a:pt x="27" y="8"/>
                      <a:pt x="2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6" name="Freeform 665">
                <a:extLst>
                  <a:ext uri="{FF2B5EF4-FFF2-40B4-BE49-F238E27FC236}">
                    <a16:creationId xmlns:a16="http://schemas.microsoft.com/office/drawing/2014/main" id="{1710A1C2-FB39-4BB8-A414-BE4F997F5336}"/>
                  </a:ext>
                </a:extLst>
              </p:cNvPr>
              <p:cNvSpPr>
                <a:spLocks noEditPoints="1"/>
              </p:cNvSpPr>
              <p:nvPr/>
            </p:nvSpPr>
            <p:spPr bwMode="auto">
              <a:xfrm>
                <a:off x="-53849588" y="-12266613"/>
                <a:ext cx="4576762" cy="4579938"/>
              </a:xfrm>
              <a:custGeom>
                <a:avLst/>
                <a:gdLst>
                  <a:gd name="T0" fmla="*/ 52 w 104"/>
                  <a:gd name="T1" fmla="*/ 104 h 104"/>
                  <a:gd name="T2" fmla="*/ 0 w 104"/>
                  <a:gd name="T3" fmla="*/ 52 h 104"/>
                  <a:gd name="T4" fmla="*/ 52 w 104"/>
                  <a:gd name="T5" fmla="*/ 0 h 104"/>
                  <a:gd name="T6" fmla="*/ 104 w 104"/>
                  <a:gd name="T7" fmla="*/ 52 h 104"/>
                  <a:gd name="T8" fmla="*/ 52 w 104"/>
                  <a:gd name="T9" fmla="*/ 104 h 104"/>
                  <a:gd name="T10" fmla="*/ 52 w 104"/>
                  <a:gd name="T11" fmla="*/ 8 h 104"/>
                  <a:gd name="T12" fmla="*/ 8 w 104"/>
                  <a:gd name="T13" fmla="*/ 52 h 104"/>
                  <a:gd name="T14" fmla="*/ 52 w 104"/>
                  <a:gd name="T15" fmla="*/ 96 h 104"/>
                  <a:gd name="T16" fmla="*/ 96 w 104"/>
                  <a:gd name="T17" fmla="*/ 52 h 104"/>
                  <a:gd name="T18" fmla="*/ 52 w 104"/>
                  <a:gd name="T19" fmla="*/ 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04">
                    <a:moveTo>
                      <a:pt x="52" y="104"/>
                    </a:moveTo>
                    <a:cubicBezTo>
                      <a:pt x="23" y="104"/>
                      <a:pt x="0" y="81"/>
                      <a:pt x="0" y="52"/>
                    </a:cubicBezTo>
                    <a:cubicBezTo>
                      <a:pt x="0" y="23"/>
                      <a:pt x="23" y="0"/>
                      <a:pt x="52" y="0"/>
                    </a:cubicBezTo>
                    <a:cubicBezTo>
                      <a:pt x="81" y="0"/>
                      <a:pt x="104" y="23"/>
                      <a:pt x="104" y="52"/>
                    </a:cubicBezTo>
                    <a:cubicBezTo>
                      <a:pt x="104" y="81"/>
                      <a:pt x="81" y="104"/>
                      <a:pt x="52" y="104"/>
                    </a:cubicBezTo>
                    <a:close/>
                    <a:moveTo>
                      <a:pt x="52" y="8"/>
                    </a:moveTo>
                    <a:cubicBezTo>
                      <a:pt x="28" y="8"/>
                      <a:pt x="8" y="28"/>
                      <a:pt x="8" y="52"/>
                    </a:cubicBezTo>
                    <a:cubicBezTo>
                      <a:pt x="8" y="76"/>
                      <a:pt x="28" y="96"/>
                      <a:pt x="52" y="96"/>
                    </a:cubicBezTo>
                    <a:cubicBezTo>
                      <a:pt x="76" y="96"/>
                      <a:pt x="96" y="76"/>
                      <a:pt x="96" y="52"/>
                    </a:cubicBezTo>
                    <a:cubicBezTo>
                      <a:pt x="96" y="28"/>
                      <a:pt x="76" y="8"/>
                      <a:pt x="5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7" name="Freeform 666">
                <a:extLst>
                  <a:ext uri="{FF2B5EF4-FFF2-40B4-BE49-F238E27FC236}">
                    <a16:creationId xmlns:a16="http://schemas.microsoft.com/office/drawing/2014/main" id="{078E9D09-B51C-499D-BE99-A0925136CE7F}"/>
                  </a:ext>
                </a:extLst>
              </p:cNvPr>
              <p:cNvSpPr>
                <a:spLocks/>
              </p:cNvSpPr>
              <p:nvPr/>
            </p:nvSpPr>
            <p:spPr bwMode="auto">
              <a:xfrm>
                <a:off x="-58778776" y="-10283825"/>
                <a:ext cx="4005262" cy="4359275"/>
              </a:xfrm>
              <a:custGeom>
                <a:avLst/>
                <a:gdLst>
                  <a:gd name="T0" fmla="*/ 1109 w 2523"/>
                  <a:gd name="T1" fmla="*/ 2746 h 2746"/>
                  <a:gd name="T2" fmla="*/ 0 w 2523"/>
                  <a:gd name="T3" fmla="*/ 2746 h 2746"/>
                  <a:gd name="T4" fmla="*/ 0 w 2523"/>
                  <a:gd name="T5" fmla="*/ 2025 h 2746"/>
                  <a:gd name="T6" fmla="*/ 2024 w 2523"/>
                  <a:gd name="T7" fmla="*/ 0 h 2746"/>
                  <a:gd name="T8" fmla="*/ 2190 w 2523"/>
                  <a:gd name="T9" fmla="*/ 166 h 2746"/>
                  <a:gd name="T10" fmla="*/ 222 w 2523"/>
                  <a:gd name="T11" fmla="*/ 2136 h 2746"/>
                  <a:gd name="T12" fmla="*/ 222 w 2523"/>
                  <a:gd name="T13" fmla="*/ 2524 h 2746"/>
                  <a:gd name="T14" fmla="*/ 887 w 2523"/>
                  <a:gd name="T15" fmla="*/ 2524 h 2746"/>
                  <a:gd name="T16" fmla="*/ 887 w 2523"/>
                  <a:gd name="T17" fmla="*/ 2191 h 2746"/>
                  <a:gd name="T18" fmla="*/ 1331 w 2523"/>
                  <a:gd name="T19" fmla="*/ 2191 h 2746"/>
                  <a:gd name="T20" fmla="*/ 1331 w 2523"/>
                  <a:gd name="T21" fmla="*/ 1747 h 2746"/>
                  <a:gd name="T22" fmla="*/ 1774 w 2523"/>
                  <a:gd name="T23" fmla="*/ 1747 h 2746"/>
                  <a:gd name="T24" fmla="*/ 1774 w 2523"/>
                  <a:gd name="T25" fmla="*/ 1359 h 2746"/>
                  <a:gd name="T26" fmla="*/ 2356 w 2523"/>
                  <a:gd name="T27" fmla="*/ 776 h 2746"/>
                  <a:gd name="T28" fmla="*/ 2523 w 2523"/>
                  <a:gd name="T29" fmla="*/ 943 h 2746"/>
                  <a:gd name="T30" fmla="*/ 1996 w 2523"/>
                  <a:gd name="T31" fmla="*/ 1470 h 2746"/>
                  <a:gd name="T32" fmla="*/ 1996 w 2523"/>
                  <a:gd name="T33" fmla="*/ 1969 h 2746"/>
                  <a:gd name="T34" fmla="*/ 1553 w 2523"/>
                  <a:gd name="T35" fmla="*/ 1969 h 2746"/>
                  <a:gd name="T36" fmla="*/ 1553 w 2523"/>
                  <a:gd name="T37" fmla="*/ 2413 h 2746"/>
                  <a:gd name="T38" fmla="*/ 1109 w 2523"/>
                  <a:gd name="T39" fmla="*/ 2413 h 2746"/>
                  <a:gd name="T40" fmla="*/ 1109 w 2523"/>
                  <a:gd name="T41" fmla="*/ 2746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23" h="2746">
                    <a:moveTo>
                      <a:pt x="1109" y="2746"/>
                    </a:moveTo>
                    <a:lnTo>
                      <a:pt x="0" y="2746"/>
                    </a:lnTo>
                    <a:lnTo>
                      <a:pt x="0" y="2025"/>
                    </a:lnTo>
                    <a:lnTo>
                      <a:pt x="2024" y="0"/>
                    </a:lnTo>
                    <a:lnTo>
                      <a:pt x="2190" y="166"/>
                    </a:lnTo>
                    <a:lnTo>
                      <a:pt x="222" y="2136"/>
                    </a:lnTo>
                    <a:lnTo>
                      <a:pt x="222" y="2524"/>
                    </a:lnTo>
                    <a:lnTo>
                      <a:pt x="887" y="2524"/>
                    </a:lnTo>
                    <a:lnTo>
                      <a:pt x="887" y="2191"/>
                    </a:lnTo>
                    <a:lnTo>
                      <a:pt x="1331" y="2191"/>
                    </a:lnTo>
                    <a:lnTo>
                      <a:pt x="1331" y="1747"/>
                    </a:lnTo>
                    <a:lnTo>
                      <a:pt x="1774" y="1747"/>
                    </a:lnTo>
                    <a:lnTo>
                      <a:pt x="1774" y="1359"/>
                    </a:lnTo>
                    <a:lnTo>
                      <a:pt x="2356" y="776"/>
                    </a:lnTo>
                    <a:lnTo>
                      <a:pt x="2523" y="943"/>
                    </a:lnTo>
                    <a:lnTo>
                      <a:pt x="1996" y="1470"/>
                    </a:lnTo>
                    <a:lnTo>
                      <a:pt x="1996" y="1969"/>
                    </a:lnTo>
                    <a:lnTo>
                      <a:pt x="1553" y="1969"/>
                    </a:lnTo>
                    <a:lnTo>
                      <a:pt x="1553" y="2413"/>
                    </a:lnTo>
                    <a:lnTo>
                      <a:pt x="1109" y="2413"/>
                    </a:lnTo>
                    <a:lnTo>
                      <a:pt x="1109" y="27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8" name="Freeform 667">
                <a:extLst>
                  <a:ext uri="{FF2B5EF4-FFF2-40B4-BE49-F238E27FC236}">
                    <a16:creationId xmlns:a16="http://schemas.microsoft.com/office/drawing/2014/main" id="{C9C16AF8-F2D2-4D6D-8EFB-37F1F9AF3F70}"/>
                  </a:ext>
                </a:extLst>
              </p:cNvPr>
              <p:cNvSpPr>
                <a:spLocks/>
              </p:cNvSpPr>
              <p:nvPr/>
            </p:nvSpPr>
            <p:spPr bwMode="auto">
              <a:xfrm>
                <a:off x="-55786338" y="-13498513"/>
                <a:ext cx="4005262" cy="4446588"/>
              </a:xfrm>
              <a:custGeom>
                <a:avLst/>
                <a:gdLst>
                  <a:gd name="T0" fmla="*/ 35 w 91"/>
                  <a:gd name="T1" fmla="*/ 101 h 101"/>
                  <a:gd name="T2" fmla="*/ 0 w 91"/>
                  <a:gd name="T3" fmla="*/ 52 h 101"/>
                  <a:gd name="T4" fmla="*/ 52 w 91"/>
                  <a:gd name="T5" fmla="*/ 0 h 101"/>
                  <a:gd name="T6" fmla="*/ 91 w 91"/>
                  <a:gd name="T7" fmla="*/ 17 h 101"/>
                  <a:gd name="T8" fmla="*/ 85 w 91"/>
                  <a:gd name="T9" fmla="*/ 23 h 101"/>
                  <a:gd name="T10" fmla="*/ 52 w 91"/>
                  <a:gd name="T11" fmla="*/ 8 h 101"/>
                  <a:gd name="T12" fmla="*/ 8 w 91"/>
                  <a:gd name="T13" fmla="*/ 52 h 101"/>
                  <a:gd name="T14" fmla="*/ 38 w 91"/>
                  <a:gd name="T15" fmla="*/ 94 h 101"/>
                  <a:gd name="T16" fmla="*/ 35 w 91"/>
                  <a:gd name="T1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101">
                    <a:moveTo>
                      <a:pt x="35" y="101"/>
                    </a:moveTo>
                    <a:cubicBezTo>
                      <a:pt x="14" y="94"/>
                      <a:pt x="0" y="74"/>
                      <a:pt x="0" y="52"/>
                    </a:cubicBezTo>
                    <a:cubicBezTo>
                      <a:pt x="0" y="23"/>
                      <a:pt x="23" y="0"/>
                      <a:pt x="52" y="0"/>
                    </a:cubicBezTo>
                    <a:cubicBezTo>
                      <a:pt x="67" y="0"/>
                      <a:pt x="81" y="6"/>
                      <a:pt x="91" y="17"/>
                    </a:cubicBezTo>
                    <a:cubicBezTo>
                      <a:pt x="85" y="23"/>
                      <a:pt x="85" y="23"/>
                      <a:pt x="85" y="23"/>
                    </a:cubicBezTo>
                    <a:cubicBezTo>
                      <a:pt x="76" y="13"/>
                      <a:pt x="64" y="8"/>
                      <a:pt x="52" y="8"/>
                    </a:cubicBezTo>
                    <a:cubicBezTo>
                      <a:pt x="28" y="8"/>
                      <a:pt x="8" y="28"/>
                      <a:pt x="8" y="52"/>
                    </a:cubicBezTo>
                    <a:cubicBezTo>
                      <a:pt x="8" y="71"/>
                      <a:pt x="20" y="87"/>
                      <a:pt x="38" y="94"/>
                    </a:cubicBezTo>
                    <a:lnTo>
                      <a:pt x="35"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49" name="Freeform 668">
                <a:extLst>
                  <a:ext uri="{FF2B5EF4-FFF2-40B4-BE49-F238E27FC236}">
                    <a16:creationId xmlns:a16="http://schemas.microsoft.com/office/drawing/2014/main" id="{13784794-69BE-4E8D-9498-864438004ED1}"/>
                  </a:ext>
                </a:extLst>
              </p:cNvPr>
              <p:cNvSpPr>
                <a:spLocks/>
              </p:cNvSpPr>
              <p:nvPr/>
            </p:nvSpPr>
            <p:spPr bwMode="auto">
              <a:xfrm>
                <a:off x="-55081488" y="-12793663"/>
                <a:ext cx="1584325" cy="1584325"/>
              </a:xfrm>
              <a:custGeom>
                <a:avLst/>
                <a:gdLst>
                  <a:gd name="T0" fmla="*/ 8 w 36"/>
                  <a:gd name="T1" fmla="*/ 36 h 36"/>
                  <a:gd name="T2" fmla="*/ 0 w 36"/>
                  <a:gd name="T3" fmla="*/ 36 h 36"/>
                  <a:gd name="T4" fmla="*/ 36 w 36"/>
                  <a:gd name="T5" fmla="*/ 0 h 36"/>
                  <a:gd name="T6" fmla="*/ 36 w 36"/>
                  <a:gd name="T7" fmla="*/ 8 h 36"/>
                  <a:gd name="T8" fmla="*/ 8 w 36"/>
                  <a:gd name="T9" fmla="*/ 36 h 36"/>
                </a:gdLst>
                <a:ahLst/>
                <a:cxnLst>
                  <a:cxn ang="0">
                    <a:pos x="T0" y="T1"/>
                  </a:cxn>
                  <a:cxn ang="0">
                    <a:pos x="T2" y="T3"/>
                  </a:cxn>
                  <a:cxn ang="0">
                    <a:pos x="T4" y="T5"/>
                  </a:cxn>
                  <a:cxn ang="0">
                    <a:pos x="T6" y="T7"/>
                  </a:cxn>
                  <a:cxn ang="0">
                    <a:pos x="T8" y="T9"/>
                  </a:cxn>
                </a:cxnLst>
                <a:rect l="0" t="0" r="r" b="b"/>
                <a:pathLst>
                  <a:path w="36" h="36">
                    <a:moveTo>
                      <a:pt x="8" y="36"/>
                    </a:moveTo>
                    <a:cubicBezTo>
                      <a:pt x="0" y="36"/>
                      <a:pt x="0" y="36"/>
                      <a:pt x="0" y="36"/>
                    </a:cubicBezTo>
                    <a:cubicBezTo>
                      <a:pt x="0" y="16"/>
                      <a:pt x="16" y="0"/>
                      <a:pt x="36" y="0"/>
                    </a:cubicBezTo>
                    <a:cubicBezTo>
                      <a:pt x="36" y="8"/>
                      <a:pt x="36" y="8"/>
                      <a:pt x="36" y="8"/>
                    </a:cubicBezTo>
                    <a:cubicBezTo>
                      <a:pt x="21" y="8"/>
                      <a:pt x="8" y="21"/>
                      <a:pt x="8"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50" name="Freeform 669">
                <a:extLst>
                  <a:ext uri="{FF2B5EF4-FFF2-40B4-BE49-F238E27FC236}">
                    <a16:creationId xmlns:a16="http://schemas.microsoft.com/office/drawing/2014/main" id="{12CA61FE-4B8A-43DA-AA45-A1186B9213CF}"/>
                  </a:ext>
                </a:extLst>
              </p:cNvPr>
              <p:cNvSpPr>
                <a:spLocks/>
              </p:cNvSpPr>
              <p:nvPr/>
            </p:nvSpPr>
            <p:spPr bwMode="auto">
              <a:xfrm>
                <a:off x="-52044601" y="-14732000"/>
                <a:ext cx="4532312" cy="4932363"/>
              </a:xfrm>
              <a:custGeom>
                <a:avLst/>
                <a:gdLst>
                  <a:gd name="T0" fmla="*/ 47 w 103"/>
                  <a:gd name="T1" fmla="*/ 112 h 112"/>
                  <a:gd name="T2" fmla="*/ 7 w 103"/>
                  <a:gd name="T3" fmla="*/ 95 h 112"/>
                  <a:gd name="T4" fmla="*/ 13 w 103"/>
                  <a:gd name="T5" fmla="*/ 90 h 112"/>
                  <a:gd name="T6" fmla="*/ 47 w 103"/>
                  <a:gd name="T7" fmla="*/ 104 h 112"/>
                  <a:gd name="T8" fmla="*/ 95 w 103"/>
                  <a:gd name="T9" fmla="*/ 56 h 112"/>
                  <a:gd name="T10" fmla="*/ 47 w 103"/>
                  <a:gd name="T11" fmla="*/ 8 h 112"/>
                  <a:gd name="T12" fmla="*/ 7 w 103"/>
                  <a:gd name="T13" fmla="*/ 30 h 112"/>
                  <a:gd name="T14" fmla="*/ 0 w 103"/>
                  <a:gd name="T15" fmla="*/ 26 h 112"/>
                  <a:gd name="T16" fmla="*/ 47 w 103"/>
                  <a:gd name="T17" fmla="*/ 0 h 112"/>
                  <a:gd name="T18" fmla="*/ 103 w 103"/>
                  <a:gd name="T19" fmla="*/ 56 h 112"/>
                  <a:gd name="T20" fmla="*/ 47 w 103"/>
                  <a:gd name="T21"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112">
                    <a:moveTo>
                      <a:pt x="47" y="112"/>
                    </a:moveTo>
                    <a:cubicBezTo>
                      <a:pt x="32" y="112"/>
                      <a:pt x="18" y="106"/>
                      <a:pt x="7" y="95"/>
                    </a:cubicBezTo>
                    <a:cubicBezTo>
                      <a:pt x="13" y="90"/>
                      <a:pt x="13" y="90"/>
                      <a:pt x="13" y="90"/>
                    </a:cubicBezTo>
                    <a:cubicBezTo>
                      <a:pt x="22" y="99"/>
                      <a:pt x="34" y="104"/>
                      <a:pt x="47" y="104"/>
                    </a:cubicBezTo>
                    <a:cubicBezTo>
                      <a:pt x="73" y="104"/>
                      <a:pt x="95" y="82"/>
                      <a:pt x="95" y="56"/>
                    </a:cubicBezTo>
                    <a:cubicBezTo>
                      <a:pt x="95" y="30"/>
                      <a:pt x="73" y="8"/>
                      <a:pt x="47" y="8"/>
                    </a:cubicBezTo>
                    <a:cubicBezTo>
                      <a:pt x="31" y="8"/>
                      <a:pt x="15" y="16"/>
                      <a:pt x="7" y="30"/>
                    </a:cubicBezTo>
                    <a:cubicBezTo>
                      <a:pt x="0" y="26"/>
                      <a:pt x="0" y="26"/>
                      <a:pt x="0" y="26"/>
                    </a:cubicBezTo>
                    <a:cubicBezTo>
                      <a:pt x="10" y="10"/>
                      <a:pt x="28" y="0"/>
                      <a:pt x="47" y="0"/>
                    </a:cubicBezTo>
                    <a:cubicBezTo>
                      <a:pt x="78" y="0"/>
                      <a:pt x="103" y="25"/>
                      <a:pt x="103" y="56"/>
                    </a:cubicBezTo>
                    <a:cubicBezTo>
                      <a:pt x="103" y="87"/>
                      <a:pt x="78" y="112"/>
                      <a:pt x="47" y="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sp>
        <p:nvSpPr>
          <p:cNvPr id="52" name="Rechteck 50">
            <a:extLst>
              <a:ext uri="{FF2B5EF4-FFF2-40B4-BE49-F238E27FC236}">
                <a16:creationId xmlns:a16="http://schemas.microsoft.com/office/drawing/2014/main" id="{31FEF485-0D4F-4690-96F6-AE3F4539912D}"/>
              </a:ext>
            </a:extLst>
          </p:cNvPr>
          <p:cNvSpPr>
            <a:spLocks/>
          </p:cNvSpPr>
          <p:nvPr/>
        </p:nvSpPr>
        <p:spPr bwMode="gray">
          <a:xfrm>
            <a:off x="9618663" y="5640917"/>
            <a:ext cx="1008000" cy="336000"/>
          </a:xfrm>
          <a:prstGeom prst="rect">
            <a:avLst/>
          </a:prstGeom>
          <a:solidFill>
            <a:schemeClr val="accent5"/>
          </a:solidFill>
          <a:ln w="6350">
            <a:noFill/>
            <a:miter lim="800000"/>
            <a:headEnd/>
            <a:tailEnd/>
          </a:ln>
          <a:effectLst/>
        </p:spPr>
        <p:txBody>
          <a:bodyPr vert="horz" wrap="square" lIns="96000" tIns="96000" rIns="96000" bIns="96000" numCol="1" rtlCol="0" anchor="ctr" anchorCtr="0" compatLnSpc="1">
            <a:prstTxWarp prst="textNoShape">
              <a:avLst/>
            </a:prstTxWarp>
            <a:noAutofit/>
          </a:bodyPr>
          <a:lstStyle/>
          <a:p>
            <a:pPr marL="0" marR="0" lvl="0" indent="0" algn="l" defTabSz="1219140" rtl="0" eaLnBrk="1" fontAlgn="base" latinLnBrk="0" hangingPunct="1">
              <a:lnSpc>
                <a:spcPct val="100000"/>
              </a:lnSpc>
              <a:spcBef>
                <a:spcPct val="0"/>
              </a:spcBef>
              <a:spcAft>
                <a:spcPts val="400"/>
              </a:spcAft>
              <a:buClrTx/>
              <a:buSzTx/>
              <a:buFontTx/>
              <a:buNone/>
              <a:tabLst/>
              <a:defRPr/>
            </a:pPr>
            <a:endParaRPr kumimoji="0" lang="en-GB" sz="1200" b="0" i="0" u="none" strike="noStrike" kern="0" cap="none" spc="0" normalizeH="0" baseline="0" noProof="0" dirty="0">
              <a:ln>
                <a:noFill/>
              </a:ln>
              <a:solidFill>
                <a:srgbClr val="000000"/>
              </a:solidFill>
              <a:effectLst/>
              <a:uLnTx/>
              <a:uFillTx/>
              <a:latin typeface="Verdana"/>
              <a:ea typeface="+mn-ea"/>
              <a:cs typeface="Arial" pitchFamily="34" charset="0"/>
            </a:endParaRPr>
          </a:p>
        </p:txBody>
      </p:sp>
      <p:sp>
        <p:nvSpPr>
          <p:cNvPr id="53" name="TextBox 70">
            <a:extLst>
              <a:ext uri="{FF2B5EF4-FFF2-40B4-BE49-F238E27FC236}">
                <a16:creationId xmlns:a16="http://schemas.microsoft.com/office/drawing/2014/main" id="{AA038ABE-B49C-4C1E-A57C-1FAE852C9091}"/>
              </a:ext>
            </a:extLst>
          </p:cNvPr>
          <p:cNvSpPr txBox="1"/>
          <p:nvPr/>
        </p:nvSpPr>
        <p:spPr>
          <a:xfrm>
            <a:off x="9794347" y="5664200"/>
            <a:ext cx="832316" cy="287130"/>
          </a:xfrm>
          <a:prstGeom prst="rect">
            <a:avLst/>
          </a:prstGeom>
          <a:solidFill>
            <a:schemeClr val="accent5"/>
          </a:solidFill>
        </p:spPr>
        <p:txBody>
          <a:bodyPr wrap="square" lIns="0" tIns="0" rIns="0" bIns="0" rtlCol="0">
            <a:spAutoFit/>
          </a:bodyPr>
          <a:lstStyle/>
          <a:p>
            <a:pPr marL="0" marR="0" lvl="0" indent="0" algn="ctr" defTabSz="1219170" rtl="0" eaLnBrk="1" fontAlgn="base" latinLnBrk="0" hangingPunct="1">
              <a:lnSpc>
                <a:spcPct val="100000"/>
              </a:lnSpc>
              <a:spcBef>
                <a:spcPct val="0"/>
              </a:spcBef>
              <a:spcAft>
                <a:spcPct val="0"/>
              </a:spcAft>
              <a:buClrTx/>
              <a:buSzTx/>
              <a:buFontTx/>
              <a:buNone/>
              <a:tabLst/>
              <a:defRPr/>
            </a:pPr>
            <a:r>
              <a:rPr kumimoji="0" lang="en-GB" sz="933"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Recovery &amp; Recycling</a:t>
            </a:r>
          </a:p>
        </p:txBody>
      </p:sp>
      <p:grpSp>
        <p:nvGrpSpPr>
          <p:cNvPr id="54" name="Gruppieren 196">
            <a:extLst>
              <a:ext uri="{FF2B5EF4-FFF2-40B4-BE49-F238E27FC236}">
                <a16:creationId xmlns:a16="http://schemas.microsoft.com/office/drawing/2014/main" id="{F6180C65-CC74-47CE-8222-99770D337698}"/>
              </a:ext>
            </a:extLst>
          </p:cNvPr>
          <p:cNvGrpSpPr>
            <a:grpSpLocks noChangeAspect="1"/>
          </p:cNvGrpSpPr>
          <p:nvPr/>
        </p:nvGrpSpPr>
        <p:grpSpPr>
          <a:xfrm>
            <a:off x="9646180" y="5676901"/>
            <a:ext cx="208176" cy="256327"/>
            <a:chOff x="13119943" y="2414928"/>
            <a:chExt cx="799938" cy="984963"/>
          </a:xfrm>
          <a:solidFill>
            <a:schemeClr val="tx1"/>
          </a:solidFill>
        </p:grpSpPr>
        <p:grpSp>
          <p:nvGrpSpPr>
            <p:cNvPr id="55" name="Gruppieren 197">
              <a:extLst>
                <a:ext uri="{FF2B5EF4-FFF2-40B4-BE49-F238E27FC236}">
                  <a16:creationId xmlns:a16="http://schemas.microsoft.com/office/drawing/2014/main" id="{4B492E06-AC4F-420A-9D23-FD048FBAA7B8}"/>
                </a:ext>
              </a:extLst>
            </p:cNvPr>
            <p:cNvGrpSpPr/>
            <p:nvPr/>
          </p:nvGrpSpPr>
          <p:grpSpPr>
            <a:xfrm>
              <a:off x="13119943" y="2414928"/>
              <a:ext cx="799938" cy="984963"/>
              <a:chOff x="-17592675" y="8780462"/>
              <a:chExt cx="6472237" cy="7969251"/>
            </a:xfrm>
            <a:grpFill/>
          </p:grpSpPr>
          <p:sp>
            <p:nvSpPr>
              <p:cNvPr id="60" name="Freeform 10">
                <a:extLst>
                  <a:ext uri="{FF2B5EF4-FFF2-40B4-BE49-F238E27FC236}">
                    <a16:creationId xmlns:a16="http://schemas.microsoft.com/office/drawing/2014/main" id="{61819279-BAF0-403C-9922-72E35B555060}"/>
                  </a:ext>
                </a:extLst>
              </p:cNvPr>
              <p:cNvSpPr>
                <a:spLocks/>
              </p:cNvSpPr>
              <p:nvPr/>
            </p:nvSpPr>
            <p:spPr bwMode="auto">
              <a:xfrm>
                <a:off x="-15975013" y="8780462"/>
                <a:ext cx="3236912" cy="498475"/>
              </a:xfrm>
              <a:custGeom>
                <a:avLst/>
                <a:gdLst>
                  <a:gd name="T0" fmla="*/ 104 w 104"/>
                  <a:gd name="T1" fmla="*/ 16 h 16"/>
                  <a:gd name="T2" fmla="*/ 96 w 104"/>
                  <a:gd name="T3" fmla="*/ 16 h 16"/>
                  <a:gd name="T4" fmla="*/ 96 w 104"/>
                  <a:gd name="T5" fmla="*/ 8 h 16"/>
                  <a:gd name="T6" fmla="*/ 8 w 104"/>
                  <a:gd name="T7" fmla="*/ 8 h 16"/>
                  <a:gd name="T8" fmla="*/ 8 w 104"/>
                  <a:gd name="T9" fmla="*/ 16 h 16"/>
                  <a:gd name="T10" fmla="*/ 0 w 104"/>
                  <a:gd name="T11" fmla="*/ 16 h 16"/>
                  <a:gd name="T12" fmla="*/ 0 w 104"/>
                  <a:gd name="T13" fmla="*/ 4 h 16"/>
                  <a:gd name="T14" fmla="*/ 4 w 104"/>
                  <a:gd name="T15" fmla="*/ 0 h 16"/>
                  <a:gd name="T16" fmla="*/ 100 w 104"/>
                  <a:gd name="T17" fmla="*/ 0 h 16"/>
                  <a:gd name="T18" fmla="*/ 104 w 104"/>
                  <a:gd name="T19" fmla="*/ 4 h 16"/>
                  <a:gd name="T20" fmla="*/ 104 w 104"/>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4" h="16">
                    <a:moveTo>
                      <a:pt x="104" y="16"/>
                    </a:moveTo>
                    <a:cubicBezTo>
                      <a:pt x="96" y="16"/>
                      <a:pt x="96" y="16"/>
                      <a:pt x="96" y="16"/>
                    </a:cubicBezTo>
                    <a:cubicBezTo>
                      <a:pt x="96" y="8"/>
                      <a:pt x="96" y="8"/>
                      <a:pt x="96" y="8"/>
                    </a:cubicBezTo>
                    <a:cubicBezTo>
                      <a:pt x="8" y="8"/>
                      <a:pt x="8" y="8"/>
                      <a:pt x="8" y="8"/>
                    </a:cubicBezTo>
                    <a:cubicBezTo>
                      <a:pt x="8" y="16"/>
                      <a:pt x="8" y="16"/>
                      <a:pt x="8" y="16"/>
                    </a:cubicBezTo>
                    <a:cubicBezTo>
                      <a:pt x="0" y="16"/>
                      <a:pt x="0" y="16"/>
                      <a:pt x="0" y="16"/>
                    </a:cubicBezTo>
                    <a:cubicBezTo>
                      <a:pt x="0" y="4"/>
                      <a:pt x="0" y="4"/>
                      <a:pt x="0" y="4"/>
                    </a:cubicBezTo>
                    <a:cubicBezTo>
                      <a:pt x="0" y="2"/>
                      <a:pt x="2" y="0"/>
                      <a:pt x="4" y="0"/>
                    </a:cubicBezTo>
                    <a:cubicBezTo>
                      <a:pt x="100" y="0"/>
                      <a:pt x="100" y="0"/>
                      <a:pt x="100" y="0"/>
                    </a:cubicBezTo>
                    <a:cubicBezTo>
                      <a:pt x="102" y="0"/>
                      <a:pt x="104" y="2"/>
                      <a:pt x="104" y="4"/>
                    </a:cubicBezTo>
                    <a:lnTo>
                      <a:pt x="104"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61" name="Freeform 11">
                <a:extLst>
                  <a:ext uri="{FF2B5EF4-FFF2-40B4-BE49-F238E27FC236}">
                    <a16:creationId xmlns:a16="http://schemas.microsoft.com/office/drawing/2014/main" id="{D85890A0-4D51-498A-8387-510340735AE8}"/>
                  </a:ext>
                </a:extLst>
              </p:cNvPr>
              <p:cNvSpPr>
                <a:spLocks noEditPoints="1"/>
              </p:cNvSpPr>
              <p:nvPr/>
            </p:nvSpPr>
            <p:spPr bwMode="auto">
              <a:xfrm>
                <a:off x="-16970375" y="10274300"/>
                <a:ext cx="5227637" cy="6475413"/>
              </a:xfrm>
              <a:custGeom>
                <a:avLst/>
                <a:gdLst>
                  <a:gd name="T0" fmla="*/ 144 w 168"/>
                  <a:gd name="T1" fmla="*/ 208 h 208"/>
                  <a:gd name="T2" fmla="*/ 24 w 168"/>
                  <a:gd name="T3" fmla="*/ 208 h 208"/>
                  <a:gd name="T4" fmla="*/ 0 w 168"/>
                  <a:gd name="T5" fmla="*/ 184 h 208"/>
                  <a:gd name="T6" fmla="*/ 0 w 168"/>
                  <a:gd name="T7" fmla="*/ 0 h 208"/>
                  <a:gd name="T8" fmla="*/ 168 w 168"/>
                  <a:gd name="T9" fmla="*/ 0 h 208"/>
                  <a:gd name="T10" fmla="*/ 168 w 168"/>
                  <a:gd name="T11" fmla="*/ 184 h 208"/>
                  <a:gd name="T12" fmla="*/ 144 w 168"/>
                  <a:gd name="T13" fmla="*/ 208 h 208"/>
                  <a:gd name="T14" fmla="*/ 8 w 168"/>
                  <a:gd name="T15" fmla="*/ 8 h 208"/>
                  <a:gd name="T16" fmla="*/ 8 w 168"/>
                  <a:gd name="T17" fmla="*/ 184 h 208"/>
                  <a:gd name="T18" fmla="*/ 24 w 168"/>
                  <a:gd name="T19" fmla="*/ 200 h 208"/>
                  <a:gd name="T20" fmla="*/ 144 w 168"/>
                  <a:gd name="T21" fmla="*/ 200 h 208"/>
                  <a:gd name="T22" fmla="*/ 160 w 168"/>
                  <a:gd name="T23" fmla="*/ 184 h 208"/>
                  <a:gd name="T24" fmla="*/ 160 w 168"/>
                  <a:gd name="T25" fmla="*/ 8 h 208"/>
                  <a:gd name="T26" fmla="*/ 8 w 168"/>
                  <a:gd name="T27" fmla="*/ 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208">
                    <a:moveTo>
                      <a:pt x="144" y="208"/>
                    </a:moveTo>
                    <a:cubicBezTo>
                      <a:pt x="24" y="208"/>
                      <a:pt x="24" y="208"/>
                      <a:pt x="24" y="208"/>
                    </a:cubicBezTo>
                    <a:cubicBezTo>
                      <a:pt x="11" y="208"/>
                      <a:pt x="0" y="197"/>
                      <a:pt x="0" y="184"/>
                    </a:cubicBezTo>
                    <a:cubicBezTo>
                      <a:pt x="0" y="0"/>
                      <a:pt x="0" y="0"/>
                      <a:pt x="0" y="0"/>
                    </a:cubicBezTo>
                    <a:cubicBezTo>
                      <a:pt x="168" y="0"/>
                      <a:pt x="168" y="0"/>
                      <a:pt x="168" y="0"/>
                    </a:cubicBezTo>
                    <a:cubicBezTo>
                      <a:pt x="168" y="184"/>
                      <a:pt x="168" y="184"/>
                      <a:pt x="168" y="184"/>
                    </a:cubicBezTo>
                    <a:cubicBezTo>
                      <a:pt x="168" y="197"/>
                      <a:pt x="157" y="208"/>
                      <a:pt x="144" y="208"/>
                    </a:cubicBezTo>
                    <a:close/>
                    <a:moveTo>
                      <a:pt x="8" y="8"/>
                    </a:moveTo>
                    <a:cubicBezTo>
                      <a:pt x="8" y="184"/>
                      <a:pt x="8" y="184"/>
                      <a:pt x="8" y="184"/>
                    </a:cubicBezTo>
                    <a:cubicBezTo>
                      <a:pt x="8" y="193"/>
                      <a:pt x="15" y="200"/>
                      <a:pt x="24" y="200"/>
                    </a:cubicBezTo>
                    <a:cubicBezTo>
                      <a:pt x="144" y="200"/>
                      <a:pt x="144" y="200"/>
                      <a:pt x="144" y="200"/>
                    </a:cubicBezTo>
                    <a:cubicBezTo>
                      <a:pt x="153" y="200"/>
                      <a:pt x="160" y="193"/>
                      <a:pt x="160" y="184"/>
                    </a:cubicBezTo>
                    <a:cubicBezTo>
                      <a:pt x="160" y="8"/>
                      <a:pt x="160" y="8"/>
                      <a:pt x="160" y="8"/>
                    </a:cubicBez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sp>
            <p:nvSpPr>
              <p:cNvPr id="62" name="Freeform 12">
                <a:extLst>
                  <a:ext uri="{FF2B5EF4-FFF2-40B4-BE49-F238E27FC236}">
                    <a16:creationId xmlns:a16="http://schemas.microsoft.com/office/drawing/2014/main" id="{A30F0542-10B8-489D-AE4C-671A6425E740}"/>
                  </a:ext>
                </a:extLst>
              </p:cNvPr>
              <p:cNvSpPr>
                <a:spLocks/>
              </p:cNvSpPr>
              <p:nvPr/>
            </p:nvSpPr>
            <p:spPr bwMode="auto">
              <a:xfrm>
                <a:off x="-17592675" y="9526587"/>
                <a:ext cx="6472237" cy="996950"/>
              </a:xfrm>
              <a:custGeom>
                <a:avLst/>
                <a:gdLst>
                  <a:gd name="T0" fmla="*/ 4077 w 4077"/>
                  <a:gd name="T1" fmla="*/ 628 h 628"/>
                  <a:gd name="T2" fmla="*/ 3763 w 4077"/>
                  <a:gd name="T3" fmla="*/ 628 h 628"/>
                  <a:gd name="T4" fmla="*/ 3763 w 4077"/>
                  <a:gd name="T5" fmla="*/ 471 h 628"/>
                  <a:gd name="T6" fmla="*/ 3920 w 4077"/>
                  <a:gd name="T7" fmla="*/ 471 h 628"/>
                  <a:gd name="T8" fmla="*/ 3920 w 4077"/>
                  <a:gd name="T9" fmla="*/ 157 h 628"/>
                  <a:gd name="T10" fmla="*/ 157 w 4077"/>
                  <a:gd name="T11" fmla="*/ 157 h 628"/>
                  <a:gd name="T12" fmla="*/ 157 w 4077"/>
                  <a:gd name="T13" fmla="*/ 471 h 628"/>
                  <a:gd name="T14" fmla="*/ 314 w 4077"/>
                  <a:gd name="T15" fmla="*/ 471 h 628"/>
                  <a:gd name="T16" fmla="*/ 314 w 4077"/>
                  <a:gd name="T17" fmla="*/ 628 h 628"/>
                  <a:gd name="T18" fmla="*/ 0 w 4077"/>
                  <a:gd name="T19" fmla="*/ 628 h 628"/>
                  <a:gd name="T20" fmla="*/ 0 w 4077"/>
                  <a:gd name="T21" fmla="*/ 0 h 628"/>
                  <a:gd name="T22" fmla="*/ 4077 w 4077"/>
                  <a:gd name="T23" fmla="*/ 0 h 628"/>
                  <a:gd name="T24" fmla="*/ 4077 w 4077"/>
                  <a:gd name="T25" fmla="*/ 628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77" h="628">
                    <a:moveTo>
                      <a:pt x="4077" y="628"/>
                    </a:moveTo>
                    <a:lnTo>
                      <a:pt x="3763" y="628"/>
                    </a:lnTo>
                    <a:lnTo>
                      <a:pt x="3763" y="471"/>
                    </a:lnTo>
                    <a:lnTo>
                      <a:pt x="3920" y="471"/>
                    </a:lnTo>
                    <a:lnTo>
                      <a:pt x="3920" y="157"/>
                    </a:lnTo>
                    <a:lnTo>
                      <a:pt x="157" y="157"/>
                    </a:lnTo>
                    <a:lnTo>
                      <a:pt x="157" y="471"/>
                    </a:lnTo>
                    <a:lnTo>
                      <a:pt x="314" y="471"/>
                    </a:lnTo>
                    <a:lnTo>
                      <a:pt x="314" y="628"/>
                    </a:lnTo>
                    <a:lnTo>
                      <a:pt x="0" y="628"/>
                    </a:lnTo>
                    <a:lnTo>
                      <a:pt x="0" y="0"/>
                    </a:lnTo>
                    <a:lnTo>
                      <a:pt x="4077" y="0"/>
                    </a:lnTo>
                    <a:lnTo>
                      <a:pt x="4077" y="6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a:ea typeface="+mn-ea"/>
                  <a:cs typeface="+mn-cs"/>
                </a:endParaRPr>
              </a:p>
            </p:txBody>
          </p:sp>
        </p:grpSp>
        <p:grpSp>
          <p:nvGrpSpPr>
            <p:cNvPr id="56" name="Gruppieren 198">
              <a:extLst>
                <a:ext uri="{FF2B5EF4-FFF2-40B4-BE49-F238E27FC236}">
                  <a16:creationId xmlns:a16="http://schemas.microsoft.com/office/drawing/2014/main" id="{FB205C8E-E19F-43ED-B8BF-84076E4949DC}"/>
                </a:ext>
              </a:extLst>
            </p:cNvPr>
            <p:cNvGrpSpPr/>
            <p:nvPr/>
          </p:nvGrpSpPr>
          <p:grpSpPr>
            <a:xfrm>
              <a:off x="13333653" y="2800693"/>
              <a:ext cx="372516" cy="387821"/>
              <a:chOff x="13632312" y="6655193"/>
              <a:chExt cx="372516" cy="387821"/>
            </a:xfrm>
            <a:grpFill/>
          </p:grpSpPr>
          <p:sp>
            <p:nvSpPr>
              <p:cNvPr id="57" name="Freeform 7">
                <a:extLst>
                  <a:ext uri="{FF2B5EF4-FFF2-40B4-BE49-F238E27FC236}">
                    <a16:creationId xmlns:a16="http://schemas.microsoft.com/office/drawing/2014/main" id="{60CD88A8-399F-4DF4-A926-DB6871F05354}"/>
                  </a:ext>
                </a:extLst>
              </p:cNvPr>
              <p:cNvSpPr>
                <a:spLocks/>
              </p:cNvSpPr>
              <p:nvPr/>
            </p:nvSpPr>
            <p:spPr bwMode="auto">
              <a:xfrm>
                <a:off x="13728905" y="6655193"/>
                <a:ext cx="236209" cy="145200"/>
              </a:xfrm>
              <a:custGeom>
                <a:avLst/>
                <a:gdLst>
                  <a:gd name="T0" fmla="*/ 689 w 3084"/>
                  <a:gd name="T1" fmla="*/ 574 h 1899"/>
                  <a:gd name="T2" fmla="*/ 1209 w 3084"/>
                  <a:gd name="T3" fmla="*/ 273 h 1899"/>
                  <a:gd name="T4" fmla="*/ 1656 w 3084"/>
                  <a:gd name="T5" fmla="*/ 551 h 1899"/>
                  <a:gd name="T6" fmla="*/ 2260 w 3084"/>
                  <a:gd name="T7" fmla="*/ 1621 h 1899"/>
                  <a:gd name="T8" fmla="*/ 1512 w 3084"/>
                  <a:gd name="T9" fmla="*/ 1643 h 1899"/>
                  <a:gd name="T10" fmla="*/ 1387 w 3084"/>
                  <a:gd name="T11" fmla="*/ 1774 h 1899"/>
                  <a:gd name="T12" fmla="*/ 1515 w 3084"/>
                  <a:gd name="T13" fmla="*/ 1899 h 1899"/>
                  <a:gd name="T14" fmla="*/ 1519 w 3084"/>
                  <a:gd name="T15" fmla="*/ 1899 h 1899"/>
                  <a:gd name="T16" fmla="*/ 2485 w 3084"/>
                  <a:gd name="T17" fmla="*/ 1871 h 1899"/>
                  <a:gd name="T18" fmla="*/ 2593 w 3084"/>
                  <a:gd name="T19" fmla="*/ 1807 h 1899"/>
                  <a:gd name="T20" fmla="*/ 3049 w 3084"/>
                  <a:gd name="T21" fmla="*/ 1014 h 1899"/>
                  <a:gd name="T22" fmla="*/ 3002 w 3084"/>
                  <a:gd name="T23" fmla="*/ 839 h 1899"/>
                  <a:gd name="T24" fmla="*/ 2827 w 3084"/>
                  <a:gd name="T25" fmla="*/ 886 h 1899"/>
                  <a:gd name="T26" fmla="*/ 2480 w 3084"/>
                  <a:gd name="T27" fmla="*/ 1490 h 1899"/>
                  <a:gd name="T28" fmla="*/ 1879 w 3084"/>
                  <a:gd name="T29" fmla="*/ 425 h 1899"/>
                  <a:gd name="T30" fmla="*/ 1223 w 3084"/>
                  <a:gd name="T31" fmla="*/ 17 h 1899"/>
                  <a:gd name="T32" fmla="*/ 461 w 3084"/>
                  <a:gd name="T33" fmla="*/ 459 h 1899"/>
                  <a:gd name="T34" fmla="*/ 0 w 3084"/>
                  <a:gd name="T35" fmla="*/ 1374 h 1899"/>
                  <a:gd name="T36" fmla="*/ 229 w 3084"/>
                  <a:gd name="T37" fmla="*/ 1489 h 1899"/>
                  <a:gd name="T38" fmla="*/ 689 w 3084"/>
                  <a:gd name="T39" fmla="*/ 57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84" h="1899">
                    <a:moveTo>
                      <a:pt x="689" y="574"/>
                    </a:moveTo>
                    <a:cubicBezTo>
                      <a:pt x="787" y="379"/>
                      <a:pt x="991" y="261"/>
                      <a:pt x="1209" y="273"/>
                    </a:cubicBezTo>
                    <a:cubicBezTo>
                      <a:pt x="1396" y="283"/>
                      <a:pt x="1563" y="387"/>
                      <a:pt x="1656" y="551"/>
                    </a:cubicBezTo>
                    <a:cubicBezTo>
                      <a:pt x="2260" y="1621"/>
                      <a:pt x="2260" y="1621"/>
                      <a:pt x="2260" y="1621"/>
                    </a:cubicBezTo>
                    <a:cubicBezTo>
                      <a:pt x="1512" y="1643"/>
                      <a:pt x="1512" y="1643"/>
                      <a:pt x="1512" y="1643"/>
                    </a:cubicBezTo>
                    <a:cubicBezTo>
                      <a:pt x="1441" y="1645"/>
                      <a:pt x="1385" y="1703"/>
                      <a:pt x="1387" y="1774"/>
                    </a:cubicBezTo>
                    <a:cubicBezTo>
                      <a:pt x="1389" y="1844"/>
                      <a:pt x="1446" y="1899"/>
                      <a:pt x="1515" y="1899"/>
                    </a:cubicBezTo>
                    <a:cubicBezTo>
                      <a:pt x="1517" y="1899"/>
                      <a:pt x="1518" y="1899"/>
                      <a:pt x="1519" y="1899"/>
                    </a:cubicBezTo>
                    <a:cubicBezTo>
                      <a:pt x="2485" y="1871"/>
                      <a:pt x="2485" y="1871"/>
                      <a:pt x="2485" y="1871"/>
                    </a:cubicBezTo>
                    <a:cubicBezTo>
                      <a:pt x="2530" y="1870"/>
                      <a:pt x="2571" y="1846"/>
                      <a:pt x="2593" y="1807"/>
                    </a:cubicBezTo>
                    <a:cubicBezTo>
                      <a:pt x="3049" y="1014"/>
                      <a:pt x="3049" y="1014"/>
                      <a:pt x="3049" y="1014"/>
                    </a:cubicBezTo>
                    <a:cubicBezTo>
                      <a:pt x="3084" y="952"/>
                      <a:pt x="3063" y="874"/>
                      <a:pt x="3002" y="839"/>
                    </a:cubicBezTo>
                    <a:cubicBezTo>
                      <a:pt x="2941" y="804"/>
                      <a:pt x="2862" y="825"/>
                      <a:pt x="2827" y="886"/>
                    </a:cubicBezTo>
                    <a:cubicBezTo>
                      <a:pt x="2480" y="1490"/>
                      <a:pt x="2480" y="1490"/>
                      <a:pt x="2480" y="1490"/>
                    </a:cubicBezTo>
                    <a:cubicBezTo>
                      <a:pt x="1879" y="425"/>
                      <a:pt x="1879" y="425"/>
                      <a:pt x="1879" y="425"/>
                    </a:cubicBezTo>
                    <a:cubicBezTo>
                      <a:pt x="1743" y="185"/>
                      <a:pt x="1498" y="33"/>
                      <a:pt x="1223" y="17"/>
                    </a:cubicBezTo>
                    <a:cubicBezTo>
                      <a:pt x="902" y="0"/>
                      <a:pt x="604" y="173"/>
                      <a:pt x="461" y="459"/>
                    </a:cubicBezTo>
                    <a:cubicBezTo>
                      <a:pt x="0" y="1374"/>
                      <a:pt x="0" y="1374"/>
                      <a:pt x="0" y="1374"/>
                    </a:cubicBezTo>
                    <a:cubicBezTo>
                      <a:pt x="229" y="1489"/>
                      <a:pt x="229" y="1489"/>
                      <a:pt x="229" y="1489"/>
                    </a:cubicBezTo>
                    <a:lnTo>
                      <a:pt x="689" y="574"/>
                    </a:lnTo>
                    <a:close/>
                  </a:path>
                </a:pathLst>
              </a:custGeom>
              <a:solidFill>
                <a:schemeClr val="tx1"/>
              </a:solidFill>
              <a:ln w="1270">
                <a:solidFill>
                  <a:schemeClr val="tx1"/>
                </a:solidFill>
                <a:round/>
                <a:headEnd/>
                <a:tailEnd/>
              </a:ln>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Verdana"/>
                  <a:ea typeface="+mn-ea"/>
                  <a:cs typeface="+mn-cs"/>
                </a:endParaRPr>
              </a:p>
            </p:txBody>
          </p:sp>
          <p:sp>
            <p:nvSpPr>
              <p:cNvPr id="58" name="Freeform 8">
                <a:extLst>
                  <a:ext uri="{FF2B5EF4-FFF2-40B4-BE49-F238E27FC236}">
                    <a16:creationId xmlns:a16="http://schemas.microsoft.com/office/drawing/2014/main" id="{932C7368-559D-4B70-868E-02BDB2D10C74}"/>
                  </a:ext>
                </a:extLst>
              </p:cNvPr>
              <p:cNvSpPr>
                <a:spLocks/>
              </p:cNvSpPr>
              <p:nvPr/>
            </p:nvSpPr>
            <p:spPr bwMode="auto">
              <a:xfrm>
                <a:off x="13818053" y="6819629"/>
                <a:ext cx="186775" cy="223385"/>
              </a:xfrm>
              <a:custGeom>
                <a:avLst/>
                <a:gdLst>
                  <a:gd name="T0" fmla="*/ 1477 w 2440"/>
                  <a:gd name="T1" fmla="*/ 142 h 2923"/>
                  <a:gd name="T2" fmla="*/ 2046 w 2440"/>
                  <a:gd name="T3" fmla="*/ 994 h 2923"/>
                  <a:gd name="T4" fmla="*/ 2052 w 2440"/>
                  <a:gd name="T5" fmla="*/ 1594 h 2923"/>
                  <a:gd name="T6" fmla="*/ 1591 w 2440"/>
                  <a:gd name="T7" fmla="*/ 1846 h 2923"/>
                  <a:gd name="T8" fmla="*/ 1590 w 2440"/>
                  <a:gd name="T9" fmla="*/ 1846 h 2923"/>
                  <a:gd name="T10" fmla="*/ 366 w 2440"/>
                  <a:gd name="T11" fmla="*/ 1845 h 2923"/>
                  <a:gd name="T12" fmla="*/ 700 w 2440"/>
                  <a:gd name="T13" fmla="*/ 1213 h 2923"/>
                  <a:gd name="T14" fmla="*/ 647 w 2440"/>
                  <a:gd name="T15" fmla="*/ 1040 h 2923"/>
                  <a:gd name="T16" fmla="*/ 474 w 2440"/>
                  <a:gd name="T17" fmla="*/ 1093 h 2923"/>
                  <a:gd name="T18" fmla="*/ 21 w 2440"/>
                  <a:gd name="T19" fmla="*/ 1947 h 2923"/>
                  <a:gd name="T20" fmla="*/ 24 w 2440"/>
                  <a:gd name="T21" fmla="*/ 2072 h 2923"/>
                  <a:gd name="T22" fmla="*/ 490 w 2440"/>
                  <a:gd name="T23" fmla="*/ 2860 h 2923"/>
                  <a:gd name="T24" fmla="*/ 600 w 2440"/>
                  <a:gd name="T25" fmla="*/ 2923 h 2923"/>
                  <a:gd name="T26" fmla="*/ 665 w 2440"/>
                  <a:gd name="T27" fmla="*/ 2906 h 2923"/>
                  <a:gd name="T28" fmla="*/ 710 w 2440"/>
                  <a:gd name="T29" fmla="*/ 2730 h 2923"/>
                  <a:gd name="T30" fmla="*/ 338 w 2440"/>
                  <a:gd name="T31" fmla="*/ 2101 h 2923"/>
                  <a:gd name="T32" fmla="*/ 1590 w 2440"/>
                  <a:gd name="T33" fmla="*/ 2102 h 2923"/>
                  <a:gd name="T34" fmla="*/ 1591 w 2440"/>
                  <a:gd name="T35" fmla="*/ 2102 h 2923"/>
                  <a:gd name="T36" fmla="*/ 2268 w 2440"/>
                  <a:gd name="T37" fmla="*/ 1732 h 2923"/>
                  <a:gd name="T38" fmla="*/ 2259 w 2440"/>
                  <a:gd name="T39" fmla="*/ 852 h 2923"/>
                  <a:gd name="T40" fmla="*/ 1690 w 2440"/>
                  <a:gd name="T41" fmla="*/ 0 h 2923"/>
                  <a:gd name="T42" fmla="*/ 1477 w 2440"/>
                  <a:gd name="T43" fmla="*/ 142 h 2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0" h="2923">
                    <a:moveTo>
                      <a:pt x="1477" y="142"/>
                    </a:moveTo>
                    <a:cubicBezTo>
                      <a:pt x="2046" y="994"/>
                      <a:pt x="2046" y="994"/>
                      <a:pt x="2046" y="994"/>
                    </a:cubicBezTo>
                    <a:cubicBezTo>
                      <a:pt x="2167" y="1175"/>
                      <a:pt x="2170" y="1411"/>
                      <a:pt x="2052" y="1594"/>
                    </a:cubicBezTo>
                    <a:cubicBezTo>
                      <a:pt x="1951" y="1752"/>
                      <a:pt x="1778" y="1846"/>
                      <a:pt x="1591" y="1846"/>
                    </a:cubicBezTo>
                    <a:cubicBezTo>
                      <a:pt x="1591" y="1846"/>
                      <a:pt x="1590" y="1846"/>
                      <a:pt x="1590" y="1846"/>
                    </a:cubicBezTo>
                    <a:cubicBezTo>
                      <a:pt x="366" y="1845"/>
                      <a:pt x="366" y="1845"/>
                      <a:pt x="366" y="1845"/>
                    </a:cubicBezTo>
                    <a:cubicBezTo>
                      <a:pt x="700" y="1213"/>
                      <a:pt x="700" y="1213"/>
                      <a:pt x="700" y="1213"/>
                    </a:cubicBezTo>
                    <a:cubicBezTo>
                      <a:pt x="733" y="1150"/>
                      <a:pt x="709" y="1073"/>
                      <a:pt x="647" y="1040"/>
                    </a:cubicBezTo>
                    <a:cubicBezTo>
                      <a:pt x="584" y="1006"/>
                      <a:pt x="507" y="1031"/>
                      <a:pt x="474" y="1093"/>
                    </a:cubicBezTo>
                    <a:cubicBezTo>
                      <a:pt x="21" y="1947"/>
                      <a:pt x="21" y="1947"/>
                      <a:pt x="21" y="1947"/>
                    </a:cubicBezTo>
                    <a:cubicBezTo>
                      <a:pt x="0" y="1987"/>
                      <a:pt x="2" y="2034"/>
                      <a:pt x="24" y="2072"/>
                    </a:cubicBezTo>
                    <a:cubicBezTo>
                      <a:pt x="490" y="2860"/>
                      <a:pt x="490" y="2860"/>
                      <a:pt x="490" y="2860"/>
                    </a:cubicBezTo>
                    <a:cubicBezTo>
                      <a:pt x="514" y="2901"/>
                      <a:pt x="556" y="2923"/>
                      <a:pt x="600" y="2923"/>
                    </a:cubicBezTo>
                    <a:cubicBezTo>
                      <a:pt x="622" y="2923"/>
                      <a:pt x="645" y="2918"/>
                      <a:pt x="665" y="2906"/>
                    </a:cubicBezTo>
                    <a:cubicBezTo>
                      <a:pt x="726" y="2870"/>
                      <a:pt x="746" y="2791"/>
                      <a:pt x="710" y="2730"/>
                    </a:cubicBezTo>
                    <a:cubicBezTo>
                      <a:pt x="338" y="2101"/>
                      <a:pt x="338" y="2101"/>
                      <a:pt x="338" y="2101"/>
                    </a:cubicBezTo>
                    <a:cubicBezTo>
                      <a:pt x="1590" y="2102"/>
                      <a:pt x="1590" y="2102"/>
                      <a:pt x="1590" y="2102"/>
                    </a:cubicBezTo>
                    <a:cubicBezTo>
                      <a:pt x="1590" y="2102"/>
                      <a:pt x="1590" y="2102"/>
                      <a:pt x="1591" y="2102"/>
                    </a:cubicBezTo>
                    <a:cubicBezTo>
                      <a:pt x="1866" y="2102"/>
                      <a:pt x="2119" y="1964"/>
                      <a:pt x="2268" y="1732"/>
                    </a:cubicBezTo>
                    <a:cubicBezTo>
                      <a:pt x="2440" y="1463"/>
                      <a:pt x="2437" y="1117"/>
                      <a:pt x="2259" y="852"/>
                    </a:cubicBezTo>
                    <a:cubicBezTo>
                      <a:pt x="1690" y="0"/>
                      <a:pt x="1690" y="0"/>
                      <a:pt x="1690" y="0"/>
                    </a:cubicBezTo>
                    <a:lnTo>
                      <a:pt x="1477" y="142"/>
                    </a:lnTo>
                    <a:close/>
                  </a:path>
                </a:pathLst>
              </a:custGeom>
              <a:grpFill/>
              <a:ln w="1270">
                <a:solidFill>
                  <a:schemeClr val="tx1"/>
                </a:solidFill>
                <a:round/>
                <a:headEnd/>
                <a:tailEnd/>
              </a:ln>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srgbClr val="000000"/>
                  </a:solidFill>
                  <a:effectLst/>
                  <a:uLnTx/>
                  <a:uFillTx/>
                  <a:latin typeface="Verdana"/>
                  <a:ea typeface="+mn-ea"/>
                  <a:cs typeface="+mn-cs"/>
                </a:endParaRPr>
              </a:p>
            </p:txBody>
          </p:sp>
          <p:sp>
            <p:nvSpPr>
              <p:cNvPr id="59" name="Freeform 9">
                <a:extLst>
                  <a:ext uri="{FF2B5EF4-FFF2-40B4-BE49-F238E27FC236}">
                    <a16:creationId xmlns:a16="http://schemas.microsoft.com/office/drawing/2014/main" id="{689CDA05-4824-4C5D-B54E-5C526C67D7FD}"/>
                  </a:ext>
                </a:extLst>
              </p:cNvPr>
              <p:cNvSpPr>
                <a:spLocks/>
              </p:cNvSpPr>
              <p:nvPr/>
            </p:nvSpPr>
            <p:spPr bwMode="auto">
              <a:xfrm>
                <a:off x="13632312" y="6794395"/>
                <a:ext cx="156163" cy="193807"/>
              </a:xfrm>
              <a:custGeom>
                <a:avLst/>
                <a:gdLst>
                  <a:gd name="T0" fmla="*/ 132 w 2041"/>
                  <a:gd name="T1" fmla="*/ 278 h 2534"/>
                  <a:gd name="T2" fmla="*/ 864 w 2041"/>
                  <a:gd name="T3" fmla="*/ 263 h 2534"/>
                  <a:gd name="T4" fmla="*/ 258 w 2041"/>
                  <a:gd name="T5" fmla="*/ 1335 h 2534"/>
                  <a:gd name="T6" fmla="*/ 248 w 2041"/>
                  <a:gd name="T7" fmla="*/ 2107 h 2534"/>
                  <a:gd name="T8" fmla="*/ 958 w 2041"/>
                  <a:gd name="T9" fmla="*/ 2534 h 2534"/>
                  <a:gd name="T10" fmla="*/ 1020 w 2041"/>
                  <a:gd name="T11" fmla="*/ 2532 h 2534"/>
                  <a:gd name="T12" fmla="*/ 2041 w 2041"/>
                  <a:gd name="T13" fmla="*/ 2453 h 2534"/>
                  <a:gd name="T14" fmla="*/ 2021 w 2041"/>
                  <a:gd name="T15" fmla="*/ 2198 h 2534"/>
                  <a:gd name="T16" fmla="*/ 1000 w 2041"/>
                  <a:gd name="T17" fmla="*/ 2276 h 2534"/>
                  <a:gd name="T18" fmla="*/ 474 w 2041"/>
                  <a:gd name="T19" fmla="*/ 1987 h 2534"/>
                  <a:gd name="T20" fmla="*/ 481 w 2041"/>
                  <a:gd name="T21" fmla="*/ 1461 h 2534"/>
                  <a:gd name="T22" fmla="*/ 1073 w 2041"/>
                  <a:gd name="T23" fmla="*/ 413 h 2534"/>
                  <a:gd name="T24" fmla="*/ 1459 w 2041"/>
                  <a:gd name="T25" fmla="*/ 1013 h 2534"/>
                  <a:gd name="T26" fmla="*/ 1567 w 2041"/>
                  <a:gd name="T27" fmla="*/ 1072 h 2534"/>
                  <a:gd name="T28" fmla="*/ 1636 w 2041"/>
                  <a:gd name="T29" fmla="*/ 1052 h 2534"/>
                  <a:gd name="T30" fmla="*/ 1675 w 2041"/>
                  <a:gd name="T31" fmla="*/ 875 h 2534"/>
                  <a:gd name="T32" fmla="*/ 1152 w 2041"/>
                  <a:gd name="T33" fmla="*/ 61 h 2534"/>
                  <a:gd name="T34" fmla="*/ 1042 w 2041"/>
                  <a:gd name="T35" fmla="*/ 3 h 2534"/>
                  <a:gd name="T36" fmla="*/ 126 w 2041"/>
                  <a:gd name="T37" fmla="*/ 22 h 2534"/>
                  <a:gd name="T38" fmla="*/ 1 w 2041"/>
                  <a:gd name="T39" fmla="*/ 152 h 2534"/>
                  <a:gd name="T40" fmla="*/ 132 w 2041"/>
                  <a:gd name="T41" fmla="*/ 278 h 2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1" h="2534">
                    <a:moveTo>
                      <a:pt x="132" y="278"/>
                    </a:moveTo>
                    <a:cubicBezTo>
                      <a:pt x="864" y="263"/>
                      <a:pt x="864" y="263"/>
                      <a:pt x="864" y="263"/>
                    </a:cubicBezTo>
                    <a:cubicBezTo>
                      <a:pt x="258" y="1335"/>
                      <a:pt x="258" y="1335"/>
                      <a:pt x="258" y="1335"/>
                    </a:cubicBezTo>
                    <a:cubicBezTo>
                      <a:pt x="123" y="1575"/>
                      <a:pt x="119" y="1864"/>
                      <a:pt x="248" y="2107"/>
                    </a:cubicBezTo>
                    <a:cubicBezTo>
                      <a:pt x="388" y="2371"/>
                      <a:pt x="662" y="2534"/>
                      <a:pt x="958" y="2534"/>
                    </a:cubicBezTo>
                    <a:cubicBezTo>
                      <a:pt x="978" y="2534"/>
                      <a:pt x="999" y="2533"/>
                      <a:pt x="1020" y="2532"/>
                    </a:cubicBezTo>
                    <a:cubicBezTo>
                      <a:pt x="2041" y="2453"/>
                      <a:pt x="2041" y="2453"/>
                      <a:pt x="2041" y="2453"/>
                    </a:cubicBezTo>
                    <a:cubicBezTo>
                      <a:pt x="2021" y="2198"/>
                      <a:pt x="2021" y="2198"/>
                      <a:pt x="2021" y="2198"/>
                    </a:cubicBezTo>
                    <a:cubicBezTo>
                      <a:pt x="1000" y="2276"/>
                      <a:pt x="1000" y="2276"/>
                      <a:pt x="1000" y="2276"/>
                    </a:cubicBezTo>
                    <a:cubicBezTo>
                      <a:pt x="783" y="2293"/>
                      <a:pt x="576" y="2179"/>
                      <a:pt x="474" y="1987"/>
                    </a:cubicBezTo>
                    <a:cubicBezTo>
                      <a:pt x="386" y="1821"/>
                      <a:pt x="389" y="1625"/>
                      <a:pt x="481" y="1461"/>
                    </a:cubicBezTo>
                    <a:cubicBezTo>
                      <a:pt x="1073" y="413"/>
                      <a:pt x="1073" y="413"/>
                      <a:pt x="1073" y="413"/>
                    </a:cubicBezTo>
                    <a:cubicBezTo>
                      <a:pt x="1459" y="1013"/>
                      <a:pt x="1459" y="1013"/>
                      <a:pt x="1459" y="1013"/>
                    </a:cubicBezTo>
                    <a:cubicBezTo>
                      <a:pt x="1483" y="1051"/>
                      <a:pt x="1525" y="1072"/>
                      <a:pt x="1567" y="1072"/>
                    </a:cubicBezTo>
                    <a:cubicBezTo>
                      <a:pt x="1591" y="1072"/>
                      <a:pt x="1615" y="1065"/>
                      <a:pt x="1636" y="1052"/>
                    </a:cubicBezTo>
                    <a:cubicBezTo>
                      <a:pt x="1695" y="1013"/>
                      <a:pt x="1713" y="934"/>
                      <a:pt x="1675" y="875"/>
                    </a:cubicBezTo>
                    <a:cubicBezTo>
                      <a:pt x="1152" y="61"/>
                      <a:pt x="1152" y="61"/>
                      <a:pt x="1152" y="61"/>
                    </a:cubicBezTo>
                    <a:cubicBezTo>
                      <a:pt x="1128" y="24"/>
                      <a:pt x="1084" y="0"/>
                      <a:pt x="1042" y="3"/>
                    </a:cubicBezTo>
                    <a:cubicBezTo>
                      <a:pt x="126" y="22"/>
                      <a:pt x="126" y="22"/>
                      <a:pt x="126" y="22"/>
                    </a:cubicBezTo>
                    <a:cubicBezTo>
                      <a:pt x="56" y="23"/>
                      <a:pt x="0" y="82"/>
                      <a:pt x="1" y="152"/>
                    </a:cubicBezTo>
                    <a:cubicBezTo>
                      <a:pt x="3" y="223"/>
                      <a:pt x="60" y="277"/>
                      <a:pt x="132" y="278"/>
                    </a:cubicBezTo>
                    <a:close/>
                  </a:path>
                </a:pathLst>
              </a:custGeom>
              <a:grpFill/>
              <a:ln w="1270">
                <a:solidFill>
                  <a:schemeClr val="tx1"/>
                </a:solidFill>
                <a:round/>
                <a:headEnd/>
                <a:tailEnd/>
              </a:ln>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en-AU" sz="2400" b="0" i="0" u="none" strike="noStrike" kern="1200" cap="none" spc="0" normalizeH="0" baseline="0" noProof="0">
                  <a:ln>
                    <a:noFill/>
                  </a:ln>
                  <a:solidFill>
                    <a:srgbClr val="000000"/>
                  </a:solidFill>
                  <a:effectLst/>
                  <a:uLnTx/>
                  <a:uFillTx/>
                  <a:latin typeface="Verdana"/>
                  <a:ea typeface="+mn-ea"/>
                  <a:cs typeface="+mn-cs"/>
                </a:endParaRPr>
              </a:p>
            </p:txBody>
          </p:sp>
        </p:grpSp>
      </p:grpSp>
      <p:grpSp>
        <p:nvGrpSpPr>
          <p:cNvPr id="63" name="Group 62">
            <a:extLst>
              <a:ext uri="{FF2B5EF4-FFF2-40B4-BE49-F238E27FC236}">
                <a16:creationId xmlns:a16="http://schemas.microsoft.com/office/drawing/2014/main" id="{D193FBB6-D740-4200-9401-CC30A1186221}"/>
              </a:ext>
            </a:extLst>
          </p:cNvPr>
          <p:cNvGrpSpPr/>
          <p:nvPr/>
        </p:nvGrpSpPr>
        <p:grpSpPr>
          <a:xfrm>
            <a:off x="6212423" y="5640917"/>
            <a:ext cx="1008000" cy="336000"/>
            <a:chOff x="6216651" y="5640917"/>
            <a:chExt cx="1008000" cy="336000"/>
          </a:xfrm>
        </p:grpSpPr>
        <p:sp>
          <p:nvSpPr>
            <p:cNvPr id="64" name="Rechteck 48">
              <a:extLst>
                <a:ext uri="{FF2B5EF4-FFF2-40B4-BE49-F238E27FC236}">
                  <a16:creationId xmlns:a16="http://schemas.microsoft.com/office/drawing/2014/main" id="{0876D9FF-0EBB-4A3B-B955-938F9A6D065A}"/>
                </a:ext>
              </a:extLst>
            </p:cNvPr>
            <p:cNvSpPr>
              <a:spLocks/>
            </p:cNvSpPr>
            <p:nvPr/>
          </p:nvSpPr>
          <p:spPr bwMode="gray">
            <a:xfrm>
              <a:off x="6216651" y="5640917"/>
              <a:ext cx="1008000" cy="336000"/>
            </a:xfrm>
            <a:prstGeom prst="rect">
              <a:avLst/>
            </a:prstGeom>
            <a:solidFill>
              <a:schemeClr val="accent2"/>
            </a:solidFill>
            <a:ln w="6350">
              <a:noFill/>
              <a:miter lim="800000"/>
              <a:headEnd/>
              <a:tailEnd/>
            </a:ln>
            <a:effectLst/>
          </p:spPr>
          <p:txBody>
            <a:bodyPr vert="horz" wrap="square" lIns="96000" tIns="96000" rIns="96000" bIns="96000" numCol="1" rtlCol="0" anchor="t" anchorCtr="0" compatLnSpc="1">
              <a:prstTxWarp prst="textNoShape">
                <a:avLst/>
              </a:prstTxWarp>
              <a:noAutofit/>
            </a:bodyPr>
            <a:lstStyle/>
            <a:p>
              <a:pPr marL="0" marR="0" lvl="0" indent="0" algn="l" defTabSz="1219140" rtl="0" eaLnBrk="1" fontAlgn="base" latinLnBrk="0" hangingPunct="1">
                <a:lnSpc>
                  <a:spcPct val="100000"/>
                </a:lnSpc>
                <a:spcBef>
                  <a:spcPct val="0"/>
                </a:spcBef>
                <a:spcAft>
                  <a:spcPts val="40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latin typeface="Verdana"/>
                <a:ea typeface="+mn-ea"/>
                <a:cs typeface="Arial" pitchFamily="34" charset="0"/>
              </a:endParaRPr>
            </a:p>
          </p:txBody>
        </p:sp>
        <p:sp>
          <p:nvSpPr>
            <p:cNvPr id="65" name="TextBox 152">
              <a:extLst>
                <a:ext uri="{FF2B5EF4-FFF2-40B4-BE49-F238E27FC236}">
                  <a16:creationId xmlns:a16="http://schemas.microsoft.com/office/drawing/2014/main" id="{0A07300C-491A-4338-AFFE-B3E5FAAF5676}"/>
                </a:ext>
              </a:extLst>
            </p:cNvPr>
            <p:cNvSpPr txBox="1"/>
            <p:nvPr/>
          </p:nvSpPr>
          <p:spPr>
            <a:xfrm>
              <a:off x="6476903" y="5664201"/>
              <a:ext cx="721861" cy="287130"/>
            </a:xfrm>
            <a:prstGeom prst="rect">
              <a:avLst/>
            </a:prstGeom>
            <a:noFill/>
          </p:spPr>
          <p:txBody>
            <a:bodyPr wrap="square" lIns="0" tIns="0" rIns="0" bIns="0" rtlCol="0">
              <a:spAutoFit/>
            </a:bodyPr>
            <a:lstStyle/>
            <a:p>
              <a:pPr marL="0" marR="0" lvl="0" indent="0" algn="ctr" defTabSz="1219170" rtl="0" eaLnBrk="1" fontAlgn="base" latinLnBrk="0" hangingPunct="1">
                <a:lnSpc>
                  <a:spcPct val="100000"/>
                </a:lnSpc>
                <a:spcBef>
                  <a:spcPct val="0"/>
                </a:spcBef>
                <a:spcAft>
                  <a:spcPct val="0"/>
                </a:spcAft>
                <a:buClrTx/>
                <a:buSzTx/>
                <a:buFontTx/>
                <a:buNone/>
                <a:tabLst/>
                <a:defRPr/>
              </a:pPr>
              <a:r>
                <a:rPr kumimoji="0" lang="en-GB" sz="933" b="0"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Circular Supply Chain</a:t>
              </a:r>
            </a:p>
          </p:txBody>
        </p:sp>
        <p:grpSp>
          <p:nvGrpSpPr>
            <p:cNvPr id="66" name="Gruppieren 116">
              <a:extLst>
                <a:ext uri="{FF2B5EF4-FFF2-40B4-BE49-F238E27FC236}">
                  <a16:creationId xmlns:a16="http://schemas.microsoft.com/office/drawing/2014/main" id="{C96AD7F8-A77E-4233-B682-7881B49D8E79}"/>
                </a:ext>
              </a:extLst>
            </p:cNvPr>
            <p:cNvGrpSpPr>
              <a:grpSpLocks noChangeAspect="1"/>
            </p:cNvGrpSpPr>
            <p:nvPr/>
          </p:nvGrpSpPr>
          <p:grpSpPr>
            <a:xfrm>
              <a:off x="6229351" y="5681133"/>
              <a:ext cx="240000" cy="216896"/>
              <a:chOff x="4558278" y="4090957"/>
              <a:chExt cx="1049008" cy="948016"/>
            </a:xfrm>
            <a:solidFill>
              <a:schemeClr val="bg2"/>
            </a:solidFill>
          </p:grpSpPr>
          <p:sp>
            <p:nvSpPr>
              <p:cNvPr id="67" name="Freeform 202">
                <a:extLst>
                  <a:ext uri="{FF2B5EF4-FFF2-40B4-BE49-F238E27FC236}">
                    <a16:creationId xmlns:a16="http://schemas.microsoft.com/office/drawing/2014/main" id="{58B5900D-F750-40EA-8D03-F49E2AAA3828}"/>
                  </a:ext>
                </a:extLst>
              </p:cNvPr>
              <p:cNvSpPr>
                <a:spLocks/>
              </p:cNvSpPr>
              <p:nvPr/>
            </p:nvSpPr>
            <p:spPr bwMode="auto">
              <a:xfrm>
                <a:off x="4694472" y="4090957"/>
                <a:ext cx="912814" cy="654750"/>
              </a:xfrm>
              <a:custGeom>
                <a:avLst/>
                <a:gdLst>
                  <a:gd name="T0" fmla="*/ 448 w 523"/>
                  <a:gd name="T1" fmla="*/ 375 h 375"/>
                  <a:gd name="T2" fmla="*/ 440 w 523"/>
                  <a:gd name="T3" fmla="*/ 371 h 375"/>
                  <a:gd name="T4" fmla="*/ 374 w 523"/>
                  <a:gd name="T5" fmla="*/ 277 h 375"/>
                  <a:gd name="T6" fmla="*/ 374 w 523"/>
                  <a:gd name="T7" fmla="*/ 267 h 375"/>
                  <a:gd name="T8" fmla="*/ 382 w 523"/>
                  <a:gd name="T9" fmla="*/ 262 h 375"/>
                  <a:gd name="T10" fmla="*/ 400 w 523"/>
                  <a:gd name="T11" fmla="*/ 262 h 375"/>
                  <a:gd name="T12" fmla="*/ 223 w 523"/>
                  <a:gd name="T13" fmla="*/ 93 h 375"/>
                  <a:gd name="T14" fmla="*/ 64 w 523"/>
                  <a:gd name="T15" fmla="*/ 191 h 375"/>
                  <a:gd name="T16" fmla="*/ 47 w 523"/>
                  <a:gd name="T17" fmla="*/ 183 h 375"/>
                  <a:gd name="T18" fmla="*/ 223 w 523"/>
                  <a:gd name="T19" fmla="*/ 75 h 375"/>
                  <a:gd name="T20" fmla="*/ 419 w 523"/>
                  <a:gd name="T21" fmla="*/ 271 h 375"/>
                  <a:gd name="T22" fmla="*/ 410 w 523"/>
                  <a:gd name="T23" fmla="*/ 281 h 375"/>
                  <a:gd name="T24" fmla="*/ 400 w 523"/>
                  <a:gd name="T25" fmla="*/ 281 h 375"/>
                  <a:gd name="T26" fmla="*/ 448 w 523"/>
                  <a:gd name="T27" fmla="*/ 349 h 375"/>
                  <a:gd name="T28" fmla="*/ 495 w 523"/>
                  <a:gd name="T29" fmla="*/ 281 h 375"/>
                  <a:gd name="T30" fmla="*/ 485 w 523"/>
                  <a:gd name="T31" fmla="*/ 281 h 375"/>
                  <a:gd name="T32" fmla="*/ 476 w 523"/>
                  <a:gd name="T33" fmla="*/ 271 h 375"/>
                  <a:gd name="T34" fmla="*/ 223 w 523"/>
                  <a:gd name="T35" fmla="*/ 18 h 375"/>
                  <a:gd name="T36" fmla="*/ 15 w 523"/>
                  <a:gd name="T37" fmla="*/ 127 h 375"/>
                  <a:gd name="T38" fmla="*/ 0 w 523"/>
                  <a:gd name="T39" fmla="*/ 116 h 375"/>
                  <a:gd name="T40" fmla="*/ 223 w 523"/>
                  <a:gd name="T41" fmla="*/ 0 h 375"/>
                  <a:gd name="T42" fmla="*/ 494 w 523"/>
                  <a:gd name="T43" fmla="*/ 262 h 375"/>
                  <a:gd name="T44" fmla="*/ 513 w 523"/>
                  <a:gd name="T45" fmla="*/ 262 h 375"/>
                  <a:gd name="T46" fmla="*/ 521 w 523"/>
                  <a:gd name="T47" fmla="*/ 267 h 375"/>
                  <a:gd name="T48" fmla="*/ 521 w 523"/>
                  <a:gd name="T49" fmla="*/ 277 h 375"/>
                  <a:gd name="T50" fmla="*/ 455 w 523"/>
                  <a:gd name="T51" fmla="*/ 371 h 375"/>
                  <a:gd name="T52" fmla="*/ 448 w 523"/>
                  <a:gd name="T53"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3" h="375">
                    <a:moveTo>
                      <a:pt x="448" y="375"/>
                    </a:moveTo>
                    <a:cubicBezTo>
                      <a:pt x="444" y="375"/>
                      <a:pt x="442" y="373"/>
                      <a:pt x="440" y="371"/>
                    </a:cubicBezTo>
                    <a:cubicBezTo>
                      <a:pt x="374" y="277"/>
                      <a:pt x="374" y="277"/>
                      <a:pt x="374" y="277"/>
                    </a:cubicBezTo>
                    <a:cubicBezTo>
                      <a:pt x="372" y="274"/>
                      <a:pt x="372" y="270"/>
                      <a:pt x="374" y="267"/>
                    </a:cubicBezTo>
                    <a:cubicBezTo>
                      <a:pt x="375" y="264"/>
                      <a:pt x="378" y="262"/>
                      <a:pt x="382" y="262"/>
                    </a:cubicBezTo>
                    <a:cubicBezTo>
                      <a:pt x="400" y="262"/>
                      <a:pt x="400" y="262"/>
                      <a:pt x="400" y="262"/>
                    </a:cubicBezTo>
                    <a:cubicBezTo>
                      <a:pt x="396" y="168"/>
                      <a:pt x="318" y="93"/>
                      <a:pt x="223" y="93"/>
                    </a:cubicBezTo>
                    <a:cubicBezTo>
                      <a:pt x="155" y="93"/>
                      <a:pt x="94" y="131"/>
                      <a:pt x="64" y="191"/>
                    </a:cubicBezTo>
                    <a:cubicBezTo>
                      <a:pt x="47" y="183"/>
                      <a:pt x="47" y="183"/>
                      <a:pt x="47" y="183"/>
                    </a:cubicBezTo>
                    <a:cubicBezTo>
                      <a:pt x="81" y="116"/>
                      <a:pt x="148" y="75"/>
                      <a:pt x="223" y="75"/>
                    </a:cubicBezTo>
                    <a:cubicBezTo>
                      <a:pt x="331" y="75"/>
                      <a:pt x="419" y="163"/>
                      <a:pt x="419" y="271"/>
                    </a:cubicBezTo>
                    <a:cubicBezTo>
                      <a:pt x="419" y="277"/>
                      <a:pt x="415" y="281"/>
                      <a:pt x="410" y="281"/>
                    </a:cubicBezTo>
                    <a:cubicBezTo>
                      <a:pt x="400" y="281"/>
                      <a:pt x="400" y="281"/>
                      <a:pt x="400" y="281"/>
                    </a:cubicBezTo>
                    <a:cubicBezTo>
                      <a:pt x="448" y="349"/>
                      <a:pt x="448" y="349"/>
                      <a:pt x="448" y="349"/>
                    </a:cubicBezTo>
                    <a:cubicBezTo>
                      <a:pt x="495" y="281"/>
                      <a:pt x="495" y="281"/>
                      <a:pt x="495" y="281"/>
                    </a:cubicBezTo>
                    <a:cubicBezTo>
                      <a:pt x="485" y="281"/>
                      <a:pt x="485" y="281"/>
                      <a:pt x="485" y="281"/>
                    </a:cubicBezTo>
                    <a:cubicBezTo>
                      <a:pt x="480" y="281"/>
                      <a:pt x="476" y="277"/>
                      <a:pt x="476" y="271"/>
                    </a:cubicBezTo>
                    <a:cubicBezTo>
                      <a:pt x="476" y="132"/>
                      <a:pt x="362" y="18"/>
                      <a:pt x="223" y="18"/>
                    </a:cubicBezTo>
                    <a:cubicBezTo>
                      <a:pt x="140" y="18"/>
                      <a:pt x="62" y="59"/>
                      <a:pt x="15" y="127"/>
                    </a:cubicBezTo>
                    <a:cubicBezTo>
                      <a:pt x="0" y="116"/>
                      <a:pt x="0" y="116"/>
                      <a:pt x="0" y="116"/>
                    </a:cubicBezTo>
                    <a:cubicBezTo>
                      <a:pt x="50" y="43"/>
                      <a:pt x="134" y="0"/>
                      <a:pt x="223" y="0"/>
                    </a:cubicBezTo>
                    <a:cubicBezTo>
                      <a:pt x="369" y="0"/>
                      <a:pt x="489" y="117"/>
                      <a:pt x="494" y="262"/>
                    </a:cubicBezTo>
                    <a:cubicBezTo>
                      <a:pt x="513" y="262"/>
                      <a:pt x="513" y="262"/>
                      <a:pt x="513" y="262"/>
                    </a:cubicBezTo>
                    <a:cubicBezTo>
                      <a:pt x="517" y="262"/>
                      <a:pt x="520" y="264"/>
                      <a:pt x="521" y="267"/>
                    </a:cubicBezTo>
                    <a:cubicBezTo>
                      <a:pt x="523" y="270"/>
                      <a:pt x="523" y="274"/>
                      <a:pt x="521" y="277"/>
                    </a:cubicBezTo>
                    <a:cubicBezTo>
                      <a:pt x="455" y="371"/>
                      <a:pt x="455" y="371"/>
                      <a:pt x="455" y="371"/>
                    </a:cubicBezTo>
                    <a:cubicBezTo>
                      <a:pt x="453" y="373"/>
                      <a:pt x="451" y="375"/>
                      <a:pt x="448" y="3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Verdana" panose="020B0604030504040204" pitchFamily="34" charset="0"/>
                  <a:cs typeface="Verdana" panose="020B0604030504040204" pitchFamily="34" charset="0"/>
                  <a:sym typeface="Verdana" panose="020B0604030504040204" pitchFamily="34" charset="0"/>
                </a:endParaRPr>
              </a:p>
            </p:txBody>
          </p:sp>
          <p:sp>
            <p:nvSpPr>
              <p:cNvPr id="68" name="Freeform 203">
                <a:extLst>
                  <a:ext uri="{FF2B5EF4-FFF2-40B4-BE49-F238E27FC236}">
                    <a16:creationId xmlns:a16="http://schemas.microsoft.com/office/drawing/2014/main" id="{D5CBE7A8-E865-4476-B89C-DB73AB2C9CC6}"/>
                  </a:ext>
                </a:extLst>
              </p:cNvPr>
              <p:cNvSpPr>
                <a:spLocks/>
              </p:cNvSpPr>
              <p:nvPr/>
            </p:nvSpPr>
            <p:spPr bwMode="auto">
              <a:xfrm>
                <a:off x="4558278" y="4382524"/>
                <a:ext cx="914756" cy="656449"/>
              </a:xfrm>
              <a:custGeom>
                <a:avLst/>
                <a:gdLst>
                  <a:gd name="T0" fmla="*/ 301 w 524"/>
                  <a:gd name="T1" fmla="*/ 376 h 376"/>
                  <a:gd name="T2" fmla="*/ 29 w 524"/>
                  <a:gd name="T3" fmla="*/ 114 h 376"/>
                  <a:gd name="T4" fmla="*/ 10 w 524"/>
                  <a:gd name="T5" fmla="*/ 114 h 376"/>
                  <a:gd name="T6" fmla="*/ 2 w 524"/>
                  <a:gd name="T7" fmla="*/ 109 h 376"/>
                  <a:gd name="T8" fmla="*/ 2 w 524"/>
                  <a:gd name="T9" fmla="*/ 99 h 376"/>
                  <a:gd name="T10" fmla="*/ 68 w 524"/>
                  <a:gd name="T11" fmla="*/ 5 h 376"/>
                  <a:gd name="T12" fmla="*/ 83 w 524"/>
                  <a:gd name="T13" fmla="*/ 5 h 376"/>
                  <a:gd name="T14" fmla="*/ 149 w 524"/>
                  <a:gd name="T15" fmla="*/ 99 h 376"/>
                  <a:gd name="T16" fmla="*/ 150 w 524"/>
                  <a:gd name="T17" fmla="*/ 109 h 376"/>
                  <a:gd name="T18" fmla="*/ 141 w 524"/>
                  <a:gd name="T19" fmla="*/ 114 h 376"/>
                  <a:gd name="T20" fmla="*/ 123 w 524"/>
                  <a:gd name="T21" fmla="*/ 114 h 376"/>
                  <a:gd name="T22" fmla="*/ 301 w 524"/>
                  <a:gd name="T23" fmla="*/ 283 h 376"/>
                  <a:gd name="T24" fmla="*/ 460 w 524"/>
                  <a:gd name="T25" fmla="*/ 185 h 376"/>
                  <a:gd name="T26" fmla="*/ 476 w 524"/>
                  <a:gd name="T27" fmla="*/ 193 h 376"/>
                  <a:gd name="T28" fmla="*/ 301 w 524"/>
                  <a:gd name="T29" fmla="*/ 301 h 376"/>
                  <a:gd name="T30" fmla="*/ 104 w 524"/>
                  <a:gd name="T31" fmla="*/ 104 h 376"/>
                  <a:gd name="T32" fmla="*/ 113 w 524"/>
                  <a:gd name="T33" fmla="*/ 95 h 376"/>
                  <a:gd name="T34" fmla="*/ 123 w 524"/>
                  <a:gd name="T35" fmla="*/ 95 h 376"/>
                  <a:gd name="T36" fmla="*/ 76 w 524"/>
                  <a:gd name="T37" fmla="*/ 27 h 376"/>
                  <a:gd name="T38" fmla="*/ 28 w 524"/>
                  <a:gd name="T39" fmla="*/ 95 h 376"/>
                  <a:gd name="T40" fmla="*/ 38 w 524"/>
                  <a:gd name="T41" fmla="*/ 95 h 376"/>
                  <a:gd name="T42" fmla="*/ 48 w 524"/>
                  <a:gd name="T43" fmla="*/ 104 h 376"/>
                  <a:gd name="T44" fmla="*/ 301 w 524"/>
                  <a:gd name="T45" fmla="*/ 358 h 376"/>
                  <a:gd name="T46" fmla="*/ 508 w 524"/>
                  <a:gd name="T47" fmla="*/ 249 h 376"/>
                  <a:gd name="T48" fmla="*/ 524 w 524"/>
                  <a:gd name="T49" fmla="*/ 260 h 376"/>
                  <a:gd name="T50" fmla="*/ 301 w 524"/>
                  <a:gd name="T51" fmla="*/ 37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4" h="376">
                    <a:moveTo>
                      <a:pt x="301" y="376"/>
                    </a:moveTo>
                    <a:cubicBezTo>
                      <a:pt x="154" y="376"/>
                      <a:pt x="34" y="259"/>
                      <a:pt x="29" y="114"/>
                    </a:cubicBezTo>
                    <a:cubicBezTo>
                      <a:pt x="10" y="114"/>
                      <a:pt x="10" y="114"/>
                      <a:pt x="10" y="114"/>
                    </a:cubicBezTo>
                    <a:cubicBezTo>
                      <a:pt x="7" y="114"/>
                      <a:pt x="3" y="112"/>
                      <a:pt x="2" y="109"/>
                    </a:cubicBezTo>
                    <a:cubicBezTo>
                      <a:pt x="0" y="106"/>
                      <a:pt x="0" y="102"/>
                      <a:pt x="2" y="99"/>
                    </a:cubicBezTo>
                    <a:cubicBezTo>
                      <a:pt x="68" y="5"/>
                      <a:pt x="68" y="5"/>
                      <a:pt x="68" y="5"/>
                    </a:cubicBezTo>
                    <a:cubicBezTo>
                      <a:pt x="72" y="0"/>
                      <a:pt x="80" y="0"/>
                      <a:pt x="83" y="5"/>
                    </a:cubicBezTo>
                    <a:cubicBezTo>
                      <a:pt x="149" y="99"/>
                      <a:pt x="149" y="99"/>
                      <a:pt x="149" y="99"/>
                    </a:cubicBezTo>
                    <a:cubicBezTo>
                      <a:pt x="151" y="102"/>
                      <a:pt x="151" y="106"/>
                      <a:pt x="150" y="109"/>
                    </a:cubicBezTo>
                    <a:cubicBezTo>
                      <a:pt x="148" y="112"/>
                      <a:pt x="145" y="114"/>
                      <a:pt x="141" y="114"/>
                    </a:cubicBezTo>
                    <a:cubicBezTo>
                      <a:pt x="123" y="114"/>
                      <a:pt x="123" y="114"/>
                      <a:pt x="123" y="114"/>
                    </a:cubicBezTo>
                    <a:cubicBezTo>
                      <a:pt x="128" y="208"/>
                      <a:pt x="206" y="283"/>
                      <a:pt x="301" y="283"/>
                    </a:cubicBezTo>
                    <a:cubicBezTo>
                      <a:pt x="368" y="283"/>
                      <a:pt x="429" y="245"/>
                      <a:pt x="460" y="185"/>
                    </a:cubicBezTo>
                    <a:cubicBezTo>
                      <a:pt x="476" y="193"/>
                      <a:pt x="476" y="193"/>
                      <a:pt x="476" y="193"/>
                    </a:cubicBezTo>
                    <a:cubicBezTo>
                      <a:pt x="443" y="260"/>
                      <a:pt x="375" y="301"/>
                      <a:pt x="301" y="301"/>
                    </a:cubicBezTo>
                    <a:cubicBezTo>
                      <a:pt x="192" y="301"/>
                      <a:pt x="104" y="213"/>
                      <a:pt x="104" y="104"/>
                    </a:cubicBezTo>
                    <a:cubicBezTo>
                      <a:pt x="104" y="99"/>
                      <a:pt x="108" y="95"/>
                      <a:pt x="113" y="95"/>
                    </a:cubicBezTo>
                    <a:cubicBezTo>
                      <a:pt x="123" y="95"/>
                      <a:pt x="123" y="95"/>
                      <a:pt x="123" y="95"/>
                    </a:cubicBezTo>
                    <a:cubicBezTo>
                      <a:pt x="76" y="27"/>
                      <a:pt x="76" y="27"/>
                      <a:pt x="76" y="27"/>
                    </a:cubicBezTo>
                    <a:cubicBezTo>
                      <a:pt x="28" y="95"/>
                      <a:pt x="28" y="95"/>
                      <a:pt x="28" y="95"/>
                    </a:cubicBezTo>
                    <a:cubicBezTo>
                      <a:pt x="38" y="95"/>
                      <a:pt x="38" y="95"/>
                      <a:pt x="38" y="95"/>
                    </a:cubicBezTo>
                    <a:cubicBezTo>
                      <a:pt x="43" y="95"/>
                      <a:pt x="48" y="99"/>
                      <a:pt x="48" y="104"/>
                    </a:cubicBezTo>
                    <a:cubicBezTo>
                      <a:pt x="48" y="244"/>
                      <a:pt x="161" y="358"/>
                      <a:pt x="301" y="358"/>
                    </a:cubicBezTo>
                    <a:cubicBezTo>
                      <a:pt x="383" y="358"/>
                      <a:pt x="461" y="317"/>
                      <a:pt x="508" y="249"/>
                    </a:cubicBezTo>
                    <a:cubicBezTo>
                      <a:pt x="524" y="260"/>
                      <a:pt x="524" y="260"/>
                      <a:pt x="524" y="260"/>
                    </a:cubicBezTo>
                    <a:cubicBezTo>
                      <a:pt x="473" y="333"/>
                      <a:pt x="389" y="376"/>
                      <a:pt x="301" y="3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Verdana" panose="020B0604030504040204" pitchFamily="34" charset="0"/>
                  <a:cs typeface="Verdana" panose="020B0604030504040204" pitchFamily="34" charset="0"/>
                  <a:sym typeface="Verdana" panose="020B0604030504040204" pitchFamily="34" charset="0"/>
                </a:endParaRPr>
              </a:p>
            </p:txBody>
          </p:sp>
          <p:sp>
            <p:nvSpPr>
              <p:cNvPr id="69" name="Freeform 204">
                <a:extLst>
                  <a:ext uri="{FF2B5EF4-FFF2-40B4-BE49-F238E27FC236}">
                    <a16:creationId xmlns:a16="http://schemas.microsoft.com/office/drawing/2014/main" id="{95FA7015-1EBC-4385-B4A5-6A479263BFC5}"/>
                  </a:ext>
                </a:extLst>
              </p:cNvPr>
              <p:cNvSpPr>
                <a:spLocks noEditPoints="1"/>
              </p:cNvSpPr>
              <p:nvPr/>
            </p:nvSpPr>
            <p:spPr bwMode="auto">
              <a:xfrm>
                <a:off x="4903982" y="4384223"/>
                <a:ext cx="359542" cy="361484"/>
              </a:xfrm>
              <a:custGeom>
                <a:avLst/>
                <a:gdLst>
                  <a:gd name="T0" fmla="*/ 103 w 206"/>
                  <a:gd name="T1" fmla="*/ 207 h 207"/>
                  <a:gd name="T2" fmla="*/ 0 w 206"/>
                  <a:gd name="T3" fmla="*/ 103 h 207"/>
                  <a:gd name="T4" fmla="*/ 103 w 206"/>
                  <a:gd name="T5" fmla="*/ 0 h 207"/>
                  <a:gd name="T6" fmla="*/ 206 w 206"/>
                  <a:gd name="T7" fmla="*/ 103 h 207"/>
                  <a:gd name="T8" fmla="*/ 103 w 206"/>
                  <a:gd name="T9" fmla="*/ 207 h 207"/>
                  <a:gd name="T10" fmla="*/ 103 w 206"/>
                  <a:gd name="T11" fmla="*/ 19 h 207"/>
                  <a:gd name="T12" fmla="*/ 18 w 206"/>
                  <a:gd name="T13" fmla="*/ 103 h 207"/>
                  <a:gd name="T14" fmla="*/ 103 w 206"/>
                  <a:gd name="T15" fmla="*/ 188 h 207"/>
                  <a:gd name="T16" fmla="*/ 187 w 206"/>
                  <a:gd name="T17" fmla="*/ 103 h 207"/>
                  <a:gd name="T18" fmla="*/ 103 w 206"/>
                  <a:gd name="T19" fmla="*/ 1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6" h="207">
                    <a:moveTo>
                      <a:pt x="103" y="207"/>
                    </a:moveTo>
                    <a:cubicBezTo>
                      <a:pt x="46" y="207"/>
                      <a:pt x="0" y="160"/>
                      <a:pt x="0" y="103"/>
                    </a:cubicBezTo>
                    <a:cubicBezTo>
                      <a:pt x="0" y="47"/>
                      <a:pt x="46" y="0"/>
                      <a:pt x="103" y="0"/>
                    </a:cubicBezTo>
                    <a:cubicBezTo>
                      <a:pt x="159" y="0"/>
                      <a:pt x="206" y="47"/>
                      <a:pt x="206" y="103"/>
                    </a:cubicBezTo>
                    <a:cubicBezTo>
                      <a:pt x="206" y="160"/>
                      <a:pt x="159" y="207"/>
                      <a:pt x="103" y="207"/>
                    </a:cubicBezTo>
                    <a:close/>
                    <a:moveTo>
                      <a:pt x="103" y="19"/>
                    </a:moveTo>
                    <a:cubicBezTo>
                      <a:pt x="56" y="19"/>
                      <a:pt x="18" y="57"/>
                      <a:pt x="18" y="103"/>
                    </a:cubicBezTo>
                    <a:cubicBezTo>
                      <a:pt x="18" y="150"/>
                      <a:pt x="56" y="188"/>
                      <a:pt x="103" y="188"/>
                    </a:cubicBezTo>
                    <a:cubicBezTo>
                      <a:pt x="149" y="188"/>
                      <a:pt x="187" y="150"/>
                      <a:pt x="187" y="103"/>
                    </a:cubicBezTo>
                    <a:cubicBezTo>
                      <a:pt x="187" y="57"/>
                      <a:pt x="149" y="19"/>
                      <a:pt x="10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Verdana" panose="020B0604030504040204" pitchFamily="34" charset="0"/>
                  <a:cs typeface="Verdana" panose="020B0604030504040204" pitchFamily="34" charset="0"/>
                  <a:sym typeface="Verdana" panose="020B0604030504040204" pitchFamily="34" charset="0"/>
                </a:endParaRPr>
              </a:p>
            </p:txBody>
          </p:sp>
          <p:sp>
            <p:nvSpPr>
              <p:cNvPr id="70" name="Rectangle 206">
                <a:extLst>
                  <a:ext uri="{FF2B5EF4-FFF2-40B4-BE49-F238E27FC236}">
                    <a16:creationId xmlns:a16="http://schemas.microsoft.com/office/drawing/2014/main" id="{AA66D14C-6ABB-42C8-9010-544A69F8A744}"/>
                  </a:ext>
                </a:extLst>
              </p:cNvPr>
              <p:cNvSpPr>
                <a:spLocks noChangeArrowheads="1"/>
              </p:cNvSpPr>
              <p:nvPr/>
            </p:nvSpPr>
            <p:spPr bwMode="auto">
              <a:xfrm>
                <a:off x="5066152" y="4548335"/>
                <a:ext cx="33259" cy="332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Verdana" panose="020B0604030504040204" pitchFamily="34" charset="0"/>
                  <a:cs typeface="Verdana" panose="020B0604030504040204" pitchFamily="34" charset="0"/>
                  <a:sym typeface="Verdana" panose="020B0604030504040204" pitchFamily="34" charset="0"/>
                </a:endParaRPr>
              </a:p>
            </p:txBody>
          </p:sp>
          <p:sp>
            <p:nvSpPr>
              <p:cNvPr id="71" name="Rectangle 207">
                <a:extLst>
                  <a:ext uri="{FF2B5EF4-FFF2-40B4-BE49-F238E27FC236}">
                    <a16:creationId xmlns:a16="http://schemas.microsoft.com/office/drawing/2014/main" id="{DC5BFC58-87DA-4553-8B82-7F9317599957}"/>
                  </a:ext>
                </a:extLst>
              </p:cNvPr>
              <p:cNvSpPr>
                <a:spLocks noChangeArrowheads="1"/>
              </p:cNvSpPr>
              <p:nvPr/>
            </p:nvSpPr>
            <p:spPr bwMode="auto">
              <a:xfrm>
                <a:off x="5001576" y="4548335"/>
                <a:ext cx="31560" cy="332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Verdana" panose="020B0604030504040204" pitchFamily="34" charset="0"/>
                  <a:cs typeface="Verdana" panose="020B0604030504040204" pitchFamily="34" charset="0"/>
                  <a:sym typeface="Verdana" panose="020B0604030504040204" pitchFamily="34" charset="0"/>
                </a:endParaRPr>
              </a:p>
            </p:txBody>
          </p:sp>
          <p:sp>
            <p:nvSpPr>
              <p:cNvPr id="72" name="Rectangle 208">
                <a:extLst>
                  <a:ext uri="{FF2B5EF4-FFF2-40B4-BE49-F238E27FC236}">
                    <a16:creationId xmlns:a16="http://schemas.microsoft.com/office/drawing/2014/main" id="{7517C551-921E-4DB3-BF14-BF66BE8B7FA5}"/>
                  </a:ext>
                </a:extLst>
              </p:cNvPr>
              <p:cNvSpPr>
                <a:spLocks noChangeArrowheads="1"/>
              </p:cNvSpPr>
              <p:nvPr/>
            </p:nvSpPr>
            <p:spPr bwMode="auto">
              <a:xfrm>
                <a:off x="5132671" y="4548335"/>
                <a:ext cx="31317" cy="332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marL="0" marR="0" lvl="0" indent="0" algn="l"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000000"/>
                  </a:solidFill>
                  <a:effectLst/>
                  <a:uLnTx/>
                  <a:uFillTx/>
                  <a:latin typeface="Verdana"/>
                  <a:ea typeface="Verdana" panose="020B0604030504040204" pitchFamily="34" charset="0"/>
                  <a:cs typeface="Verdana" panose="020B0604030504040204" pitchFamily="34" charset="0"/>
                  <a:sym typeface="Verdana" panose="020B0604030504040204" pitchFamily="34" charset="0"/>
                </a:endParaRPr>
              </a:p>
            </p:txBody>
          </p:sp>
        </p:grpSp>
      </p:grpSp>
      <p:sp>
        <p:nvSpPr>
          <p:cNvPr id="73" name="Tekstin paikkamerkki 2">
            <a:extLst>
              <a:ext uri="{FF2B5EF4-FFF2-40B4-BE49-F238E27FC236}">
                <a16:creationId xmlns:a16="http://schemas.microsoft.com/office/drawing/2014/main" id="{CA99ED16-69D4-4D1F-A972-767634B51AD3}"/>
              </a:ext>
            </a:extLst>
          </p:cNvPr>
          <p:cNvSpPr>
            <a:spLocks noGrp="1"/>
          </p:cNvSpPr>
          <p:nvPr>
            <p:custDataLst>
              <p:tags r:id="rId8"/>
            </p:custDataLst>
          </p:nvPr>
        </p:nvSpPr>
        <p:spPr bwMode="auto">
          <a:xfrm>
            <a:off x="6626225" y="6084888"/>
            <a:ext cx="188913" cy="188913"/>
          </a:xfrm>
          <a:prstGeom prst="rect">
            <a:avLst/>
          </a:prstGeom>
          <a:noFill/>
          <a:ln w="19050">
            <a:solidFill>
              <a:schemeClr val="tx2"/>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457200" rtl="0" eaLnBrk="1" latinLnBrk="0" hangingPunct="1">
              <a:spcBef>
                <a:spcPct val="20000"/>
              </a:spcBef>
              <a:buFont typeface="Arial" panose="020B0604020202020204" pitchFamily="34" charset="0"/>
              <a:buChar char="•"/>
              <a:defRPr lang="en-GB" sz="1400" b="0" i="0" kern="1200" noProof="0" dirty="0" smtClean="0">
                <a:solidFill>
                  <a:schemeClr val="tx1"/>
                </a:solidFill>
                <a:latin typeface="+mn-lt"/>
                <a:ea typeface="+mn-ea"/>
                <a:cs typeface="Georgia"/>
              </a:defRPr>
            </a:lvl1pPr>
            <a:lvl2pPr marL="465137" indent="-285750" algn="l" defTabSz="457200" rtl="0" eaLnBrk="1" latinLnBrk="0" hangingPunct="1">
              <a:spcBef>
                <a:spcPct val="20000"/>
              </a:spcBef>
              <a:buFont typeface="Arial" panose="020B0604020202020204" pitchFamily="34" charset="0"/>
              <a:buChar char="•"/>
              <a:defRPr lang="en-GB" sz="1200" b="0" i="0" kern="1200" noProof="0" dirty="0" smtClean="0">
                <a:solidFill>
                  <a:schemeClr val="tx1"/>
                </a:solidFill>
                <a:latin typeface="+mn-lt"/>
                <a:ea typeface="+mn-ea"/>
                <a:cs typeface="Georgia"/>
              </a:defRPr>
            </a:lvl2pPr>
            <a:lvl3pPr marL="53657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3pPr>
            <a:lvl4pPr marL="720725" indent="-171450" algn="l" defTabSz="457200" rtl="0" eaLnBrk="1" latinLnBrk="0" hangingPunct="1">
              <a:spcBef>
                <a:spcPct val="20000"/>
              </a:spcBef>
              <a:buFont typeface="Arial" panose="020B0604020202020204" pitchFamily="34" charset="0"/>
              <a:buChar char="•"/>
              <a:defRPr lang="en-GB" sz="1100" b="0" i="0" kern="1200" noProof="0" dirty="0" smtClean="0">
                <a:solidFill>
                  <a:schemeClr val="tx1"/>
                </a:solidFill>
                <a:latin typeface="+mn-lt"/>
                <a:ea typeface="+mn-ea"/>
                <a:cs typeface="Georgia"/>
              </a:defRPr>
            </a:lvl4pPr>
            <a:lvl5pPr marL="1828800" indent="0" algn="ctr" defTabSz="457200" rtl="0" eaLnBrk="1" latinLnBrk="0" hangingPunct="1">
              <a:spcBef>
                <a:spcPct val="20000"/>
              </a:spcBef>
              <a:buFont typeface="Arial"/>
              <a:buNone/>
              <a:defRPr sz="1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defTabSz="609585">
              <a:lnSpc>
                <a:spcPct val="90000"/>
              </a:lnSpc>
              <a:spcBef>
                <a:spcPct val="0"/>
              </a:spcBef>
              <a:spcAft>
                <a:spcPct val="0"/>
              </a:spcAft>
              <a:buNone/>
            </a:pPr>
            <a:r>
              <a:rPr lang="en-GB" sz="2489" dirty="0">
                <a:solidFill>
                  <a:srgbClr val="000000"/>
                </a:solidFill>
                <a:latin typeface="Arial" panose="020B0604020202020204" pitchFamily="34" charset="0"/>
                <a:cs typeface="Arial" panose="020B0604020202020204" pitchFamily="34" charset="0"/>
                <a:sym typeface="Arial" panose="020B0604020202020204" pitchFamily="34" charset="0"/>
              </a:rPr>
              <a:t> </a:t>
            </a:r>
          </a:p>
        </p:txBody>
      </p:sp>
      <p:sp>
        <p:nvSpPr>
          <p:cNvPr id="74" name="Rectangle 107">
            <a:extLst>
              <a:ext uri="{FF2B5EF4-FFF2-40B4-BE49-F238E27FC236}">
                <a16:creationId xmlns:a16="http://schemas.microsoft.com/office/drawing/2014/main" id="{411F3B29-4A3A-4309-A8AF-5D47C82A4496}"/>
              </a:ext>
            </a:extLst>
          </p:cNvPr>
          <p:cNvSpPr>
            <a:spLocks/>
          </p:cNvSpPr>
          <p:nvPr/>
        </p:nvSpPr>
        <p:spPr>
          <a:xfrm>
            <a:off x="6212423" y="5265515"/>
            <a:ext cx="3592989" cy="369332"/>
          </a:xfrm>
          <a:prstGeom prst="rect">
            <a:avLst/>
          </a:prstGeom>
        </p:spPr>
        <p:txBody>
          <a:bodyPr wrap="square" lIns="0" tIns="60960" rIns="48000" bIns="60960" anchor="t" anchorCtr="0">
            <a:noAutofit/>
          </a:bodyPr>
          <a:lstStyle/>
          <a:p>
            <a:pPr marL="0" marR="0" lvl="0" indent="0" algn="l" defTabSz="1219170" rtl="0" eaLnBrk="1" fontAlgn="base" latinLnBrk="0" hangingPunct="1">
              <a:lnSpc>
                <a:spcPct val="100000"/>
              </a:lnSpc>
              <a:spcBef>
                <a:spcPts val="0"/>
              </a:spcBef>
              <a:spcAft>
                <a:spcPct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Applied business model</a:t>
            </a:r>
          </a:p>
        </p:txBody>
      </p:sp>
      <p:sp>
        <p:nvSpPr>
          <p:cNvPr id="76" name="Rectangle 75">
            <a:extLst>
              <a:ext uri="{FF2B5EF4-FFF2-40B4-BE49-F238E27FC236}">
                <a16:creationId xmlns:a16="http://schemas.microsoft.com/office/drawing/2014/main" id="{D86656B4-CFB2-4F63-A559-302C510007B5}"/>
              </a:ext>
            </a:extLst>
          </p:cNvPr>
          <p:cNvSpPr/>
          <p:nvPr/>
        </p:nvSpPr>
        <p:spPr>
          <a:xfrm>
            <a:off x="426181" y="1814002"/>
            <a:ext cx="5424217" cy="1714500"/>
          </a:xfrm>
          <a:prstGeom prst="rect">
            <a:avLst/>
          </a:prstGeom>
          <a:noFill/>
        </p:spPr>
        <p:txBody>
          <a:bodyPr rot="0" spcFirstLastPara="0" vertOverflow="overflow" horzOverflow="overflow" vert="horz" wrap="square" lIns="48000" tIns="60960" rIns="48000" bIns="60960" numCol="1" spcCol="0" rtlCol="0" fromWordArt="0" anchor="t" anchorCtr="0" forceAA="0" compatLnSpc="1">
            <a:prstTxWarp prst="textNoShape">
              <a:avLst/>
            </a:prstTxWarp>
            <a:noAutofit/>
          </a:bodyPr>
          <a:lstStyle/>
          <a:p>
            <a:pPr lvl="0" defTabSz="1219170" fontAlgn="base">
              <a:spcBef>
                <a:spcPct val="0"/>
              </a:spcBef>
              <a:spcAft>
                <a:spcPct val="0"/>
              </a:spcAft>
              <a:defRPr/>
            </a:pPr>
            <a:r>
              <a:rPr lang="en-US" sz="1000" dirty="0">
                <a:solidFill>
                  <a:srgbClr val="000000"/>
                </a:solidFill>
                <a:latin typeface="Georgia" panose="02040502050405020303" pitchFamily="18" charset="0"/>
              </a:rPr>
              <a:t>Sisu Axles is an independent axle manufacturer for heavy duty truck, military, container handling and industrial applications. The company specializes in heavy duty rigid planetary reduction axles and independent suspension systems.</a:t>
            </a:r>
          </a:p>
          <a:p>
            <a:pPr lvl="0" defTabSz="1219170" fontAlgn="base">
              <a:spcBef>
                <a:spcPct val="0"/>
              </a:spcBef>
              <a:spcAft>
                <a:spcPct val="0"/>
              </a:spcAft>
              <a:defRPr/>
            </a:pPr>
            <a:endParaRPr kumimoji="0" lang="en-US" sz="10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a:p>
            <a:pPr lvl="0" defTabSz="1219170" fontAlgn="base">
              <a:spcBef>
                <a:spcPct val="0"/>
              </a:spcBef>
              <a:spcAft>
                <a:spcPct val="0"/>
              </a:spcAft>
              <a:defRPr/>
            </a:pPr>
            <a:r>
              <a:rPr lang="en-US" sz="1000" dirty="0" err="1">
                <a:solidFill>
                  <a:srgbClr val="000000"/>
                </a:solidFill>
                <a:latin typeface="Georgia" panose="02040502050405020303" pitchFamily="18" charset="0"/>
              </a:rPr>
              <a:t>Sisu</a:t>
            </a:r>
            <a:r>
              <a:rPr lang="en-US" sz="1000" dirty="0">
                <a:solidFill>
                  <a:srgbClr val="000000"/>
                </a:solidFill>
                <a:latin typeface="Georgia" panose="02040502050405020303" pitchFamily="18" charset="0"/>
              </a:rPr>
              <a:t> Axles serves its international customers from its assembly plant located in the southern part of Finland, the town of Hämeenlinna. The majority of its products end-up being exported to various locations around the globe. The company’s axles can be found on virtually every continent, from the United States to Australia and Russia to Antarctica. </a:t>
            </a:r>
          </a:p>
          <a:p>
            <a:pPr lvl="0" defTabSz="1219170" fontAlgn="base">
              <a:spcBef>
                <a:spcPct val="0"/>
              </a:spcBef>
              <a:spcAft>
                <a:spcPct val="0"/>
              </a:spcAft>
              <a:defRPr/>
            </a:pPr>
            <a:endParaRPr kumimoji="0" lang="en-GB" sz="10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
        <p:nvSpPr>
          <p:cNvPr id="77" name="Rectangle 76">
            <a:extLst>
              <a:ext uri="{FF2B5EF4-FFF2-40B4-BE49-F238E27FC236}">
                <a16:creationId xmlns:a16="http://schemas.microsoft.com/office/drawing/2014/main" id="{C75F7FFC-7C08-46AC-81CD-41E1A6B302AC}"/>
              </a:ext>
            </a:extLst>
          </p:cNvPr>
          <p:cNvSpPr/>
          <p:nvPr/>
        </p:nvSpPr>
        <p:spPr>
          <a:xfrm>
            <a:off x="426181" y="1478046"/>
            <a:ext cx="3744384" cy="338554"/>
          </a:xfrm>
          <a:prstGeom prst="rect">
            <a:avLst/>
          </a:prstGeom>
        </p:spPr>
        <p:txBody>
          <a:bodyPr wrap="square" lIns="48000" rIns="4800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Company description</a:t>
            </a:r>
          </a:p>
        </p:txBody>
      </p:sp>
      <p:sp>
        <p:nvSpPr>
          <p:cNvPr id="79" name="Rectangle 78">
            <a:extLst>
              <a:ext uri="{FF2B5EF4-FFF2-40B4-BE49-F238E27FC236}">
                <a16:creationId xmlns:a16="http://schemas.microsoft.com/office/drawing/2014/main" id="{F4970F5E-59E3-49FF-A45F-0C74005A52CB}"/>
              </a:ext>
            </a:extLst>
          </p:cNvPr>
          <p:cNvSpPr/>
          <p:nvPr/>
        </p:nvSpPr>
        <p:spPr>
          <a:xfrm>
            <a:off x="426181" y="3662282"/>
            <a:ext cx="5424217" cy="1015663"/>
          </a:xfrm>
          <a:prstGeom prst="rect">
            <a:avLst/>
          </a:prstGeom>
        </p:spPr>
        <p:txBody>
          <a:bodyPr wrap="square" lIns="48000" rIns="4800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lang="en-US" sz="1000" dirty="0">
                <a:solidFill>
                  <a:srgbClr val="000000"/>
                </a:solidFill>
                <a:latin typeface="Georgia" panose="02040502050405020303" pitchFamily="18" charset="0"/>
              </a:rPr>
              <a:t>The products of </a:t>
            </a:r>
            <a:r>
              <a:rPr lang="en-US" sz="1000" dirty="0" err="1">
                <a:solidFill>
                  <a:srgbClr val="000000"/>
                </a:solidFill>
                <a:latin typeface="Georgia" panose="02040502050405020303" pitchFamily="18" charset="0"/>
              </a:rPr>
              <a:t>Sisu</a:t>
            </a:r>
            <a:r>
              <a:rPr lang="en-US" sz="1000" dirty="0">
                <a:solidFill>
                  <a:srgbClr val="000000"/>
                </a:solidFill>
                <a:latin typeface="Georgia" panose="02040502050405020303" pitchFamily="18" charset="0"/>
              </a:rPr>
              <a:t> Axles are often used in applications where the operators are selling availability or a certain output per operating hours. In this type of operations it is crucial to be able to minimize vehicle downtime and especially eliminate unexpected maintenance needs. </a:t>
            </a:r>
          </a:p>
          <a:p>
            <a:pPr marL="0" marR="0" lvl="0" indent="0" algn="l" defTabSz="1219170" rtl="0" eaLnBrk="1" fontAlgn="base" latinLnBrk="0" hangingPunct="1">
              <a:lnSpc>
                <a:spcPct val="100000"/>
              </a:lnSpc>
              <a:spcBef>
                <a:spcPct val="0"/>
              </a:spcBef>
              <a:spcAft>
                <a:spcPct val="0"/>
              </a:spcAft>
              <a:buClrTx/>
              <a:buSzTx/>
              <a:buFontTx/>
              <a:buNone/>
              <a:tabLst/>
              <a:defRPr/>
            </a:pPr>
            <a:endParaRPr lang="en-US" sz="1000" dirty="0">
              <a:solidFill>
                <a:srgbClr val="000000"/>
              </a:solidFill>
              <a:latin typeface="Georgia" panose="02040502050405020303" pitchFamily="18" charset="0"/>
            </a:endParaRPr>
          </a:p>
          <a:p>
            <a:pPr lvl="0" defTabSz="1219170" fontAlgn="base">
              <a:spcBef>
                <a:spcPct val="0"/>
              </a:spcBef>
              <a:spcAft>
                <a:spcPct val="0"/>
              </a:spcAft>
              <a:defRPr/>
            </a:pPr>
            <a:r>
              <a:rPr lang="en-US" sz="1000" dirty="0">
                <a:solidFill>
                  <a:srgbClr val="000000"/>
                </a:solidFill>
                <a:latin typeface="Georgia" panose="02040502050405020303" pitchFamily="18" charset="0"/>
              </a:rPr>
              <a:t>To help its customers in their continuous effort to increase productivity and availability, </a:t>
            </a:r>
            <a:r>
              <a:rPr lang="en-US" sz="1000" dirty="0" err="1">
                <a:solidFill>
                  <a:srgbClr val="000000"/>
                </a:solidFill>
                <a:latin typeface="Georgia" panose="02040502050405020303" pitchFamily="18" charset="0"/>
              </a:rPr>
              <a:t>Sisu</a:t>
            </a:r>
            <a:r>
              <a:rPr lang="en-US" sz="1000" dirty="0">
                <a:solidFill>
                  <a:srgbClr val="000000"/>
                </a:solidFill>
                <a:latin typeface="Georgia" panose="02040502050405020303" pitchFamily="18" charset="0"/>
              </a:rPr>
              <a:t> Axles is now exploring opportunities of predictive maintenance.</a:t>
            </a:r>
            <a:endParaRPr kumimoji="0" lang="en-GB" sz="10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
        <p:nvSpPr>
          <p:cNvPr id="80" name="Rectangle 79">
            <a:extLst>
              <a:ext uri="{FF2B5EF4-FFF2-40B4-BE49-F238E27FC236}">
                <a16:creationId xmlns:a16="http://schemas.microsoft.com/office/drawing/2014/main" id="{928FCDFB-7253-4278-90AB-9BB96CED8EC0}"/>
              </a:ext>
            </a:extLst>
          </p:cNvPr>
          <p:cNvSpPr/>
          <p:nvPr/>
        </p:nvSpPr>
        <p:spPr>
          <a:xfrm>
            <a:off x="426181" y="5151998"/>
            <a:ext cx="5424217" cy="932890"/>
          </a:xfrm>
          <a:prstGeom prst="rect">
            <a:avLst/>
          </a:prstGeom>
          <a:noFill/>
        </p:spPr>
        <p:txBody>
          <a:bodyPr rot="0" spcFirstLastPara="0" vertOverflow="overflow" horzOverflow="overflow" vert="horz" wrap="square" lIns="48000" tIns="60960" rIns="48000" bIns="60960" numCol="1" spcCol="0" rtlCol="0" fromWordArt="0" anchor="t" anchorCtr="0" forceAA="0" compatLnSpc="1">
            <a:prstTxWarp prst="textNoShape">
              <a:avLst/>
            </a:prstTxWarp>
            <a:noAutofit/>
          </a:bodyPr>
          <a:lstStyle/>
          <a:p>
            <a:pPr lvl="0" defTabSz="1219170" fontAlgn="base">
              <a:spcBef>
                <a:spcPct val="0"/>
              </a:spcBef>
              <a:spcAft>
                <a:spcPct val="0"/>
              </a:spcAft>
              <a:defRPr/>
            </a:pPr>
            <a:r>
              <a:rPr kumimoji="0" lang="en-US" sz="10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Typically, customers of </a:t>
            </a:r>
            <a:r>
              <a:rPr kumimoji="0" lang="en-US" sz="1000" b="0" i="0" u="none" strike="noStrike" kern="1200" cap="none" spc="0" normalizeH="0" baseline="0" noProof="0" dirty="0" err="1">
                <a:ln>
                  <a:noFill/>
                </a:ln>
                <a:solidFill>
                  <a:srgbClr val="000000"/>
                </a:solidFill>
                <a:effectLst/>
                <a:uLnTx/>
                <a:uFillTx/>
                <a:latin typeface="Georgia" panose="02040502050405020303" pitchFamily="18" charset="0"/>
                <a:ea typeface="+mn-ea"/>
                <a:cs typeface="+mn-cs"/>
              </a:rPr>
              <a:t>Sisu</a:t>
            </a:r>
            <a:r>
              <a:rPr kumimoji="0" lang="en-US" sz="10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 Axles are doing preventive maintenance based on a predefined maintenance regime</a:t>
            </a:r>
            <a:r>
              <a:rPr lang="en-US" sz="1000" dirty="0">
                <a:solidFill>
                  <a:srgbClr val="000000"/>
                </a:solidFill>
                <a:latin typeface="Georgia" panose="02040502050405020303" pitchFamily="18" charset="0"/>
              </a:rPr>
              <a:t>. With predictive maintenance, operators can call vehicles into service only on a need to service basis, reducing unnecessary maintenance and allowing the vehicle to continue in operations. Furthermore, the operators can get early warning messages of commencing component problems, preventing potential catastrophic failures. As a result, vehicles have higher availability, and they can be kept longer in use. </a:t>
            </a:r>
            <a:endParaRPr kumimoji="0" lang="en-US" sz="10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
        <p:nvSpPr>
          <p:cNvPr id="81" name="Rectangle 80">
            <a:extLst>
              <a:ext uri="{FF2B5EF4-FFF2-40B4-BE49-F238E27FC236}">
                <a16:creationId xmlns:a16="http://schemas.microsoft.com/office/drawing/2014/main" id="{15EBC918-EE65-4A22-97E5-E36724B73957}"/>
              </a:ext>
            </a:extLst>
          </p:cNvPr>
          <p:cNvSpPr/>
          <p:nvPr/>
        </p:nvSpPr>
        <p:spPr>
          <a:xfrm>
            <a:off x="426181" y="4876569"/>
            <a:ext cx="3744384" cy="338554"/>
          </a:xfrm>
          <a:prstGeom prst="rect">
            <a:avLst/>
          </a:prstGeom>
        </p:spPr>
        <p:txBody>
          <a:bodyPr wrap="square" lIns="48000" rIns="4800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Benefits</a:t>
            </a:r>
          </a:p>
        </p:txBody>
      </p:sp>
      <p:sp>
        <p:nvSpPr>
          <p:cNvPr id="87" name="Rectangle 86">
            <a:extLst>
              <a:ext uri="{FF2B5EF4-FFF2-40B4-BE49-F238E27FC236}">
                <a16:creationId xmlns:a16="http://schemas.microsoft.com/office/drawing/2014/main" id="{A8271D56-7004-4734-AB62-026BD65203BF}"/>
              </a:ext>
            </a:extLst>
          </p:cNvPr>
          <p:cNvSpPr/>
          <p:nvPr/>
        </p:nvSpPr>
        <p:spPr>
          <a:xfrm>
            <a:off x="426181" y="3338973"/>
            <a:ext cx="3121367" cy="369332"/>
          </a:xfrm>
          <a:prstGeom prst="rect">
            <a:avLst/>
          </a:prstGeom>
        </p:spPr>
        <p:txBody>
          <a:bodyPr wrap="square" lIns="48000" rIns="4800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The </a:t>
            </a:r>
            <a:r>
              <a:rPr kumimoji="0" lang="en-GB" sz="1600" b="1" i="0" u="none" strike="noStrike" kern="1200" cap="none" spc="0" normalizeH="0" baseline="0" noProof="0">
                <a:ln>
                  <a:noFill/>
                </a:ln>
                <a:solidFill>
                  <a:srgbClr val="000000"/>
                </a:solidFill>
                <a:effectLst/>
                <a:uLnTx/>
                <a:uFillTx/>
                <a:latin typeface="Georgia" panose="02040502050405020303" pitchFamily="18" charset="0"/>
                <a:ea typeface="+mn-ea"/>
                <a:cs typeface="+mn-cs"/>
              </a:rPr>
              <a:t>circular opportunity</a:t>
            </a:r>
            <a:endParaRPr kumimoji="0" lang="en-GB"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pic>
        <p:nvPicPr>
          <p:cNvPr id="4107" name="Picture 11" descr="Kuvahaun tulos haulle sisu axles logo">
            <a:extLst>
              <a:ext uri="{FF2B5EF4-FFF2-40B4-BE49-F238E27FC236}">
                <a16:creationId xmlns:a16="http://schemas.microsoft.com/office/drawing/2014/main" id="{4EE3E07F-1030-4379-938E-77BA7334ADF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646180" y="623350"/>
            <a:ext cx="2114020" cy="425041"/>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3">
            <a:extLst>
              <a:ext uri="{FF2B5EF4-FFF2-40B4-BE49-F238E27FC236}">
                <a16:creationId xmlns:a16="http://schemas.microsoft.com/office/drawing/2014/main" id="{9F9D3215-A2E2-4524-B03A-F448D74E9463}"/>
              </a:ext>
            </a:extLst>
          </p:cNvPr>
          <p:cNvPicPr>
            <a:picLocks noChangeAspect="1"/>
          </p:cNvPicPr>
          <p:nvPr/>
        </p:nvPicPr>
        <p:blipFill rotWithShape="1">
          <a:blip r:embed="rId13">
            <a:extLst>
              <a:ext uri="{28A0092B-C50C-407E-A947-70E740481C1C}">
                <a14:useLocalDpi xmlns:a14="http://schemas.microsoft.com/office/drawing/2010/main" val="0"/>
              </a:ext>
            </a:extLst>
          </a:blip>
          <a:srcRect l="135" t="6194" r="-135" b="4716"/>
          <a:stretch/>
        </p:blipFill>
        <p:spPr>
          <a:xfrm>
            <a:off x="6212423" y="1478046"/>
            <a:ext cx="5547777" cy="3706916"/>
          </a:xfrm>
          <a:prstGeom prst="rect">
            <a:avLst/>
          </a:prstGeom>
        </p:spPr>
      </p:pic>
    </p:spTree>
    <p:extLst>
      <p:ext uri="{BB962C8B-B14F-4D97-AF65-F5344CB8AC3E}">
        <p14:creationId xmlns:p14="http://schemas.microsoft.com/office/powerpoint/2010/main" val="40028665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LU7._CpcQDab_spelsUFG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KSfRln63RHa5rya_9FKtE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nQADfN81TeKPey30DB2Y9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rSUK20RcRU.PtW4ic5bew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E_lhHRERTZiSs_Zonj_yo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MXa8gg8SSoWKanfYUSuqV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heme/theme1.xml><?xml version="1.0" encoding="utf-8"?>
<a:theme xmlns:a="http://schemas.openxmlformats.org/drawingml/2006/main" name="Sitra theme">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 theme" id="{C0F806E8-29BF-461A-B4DD-9ED749C5AD91}" vid="{9E2C37BE-46E4-44E1-9220-CADF83A8BE07}"/>
    </a:ext>
  </a:extLst>
</a:theme>
</file>

<file path=ppt/theme/theme2.xml><?xml version="1.0" encoding="utf-8"?>
<a:theme xmlns:a="http://schemas.openxmlformats.org/drawingml/2006/main" name="1_Sitra theme">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 theme" id="{C0F806E8-29BF-461A-B4DD-9ED749C5AD91}" vid="{9E2C37BE-46E4-44E1-9220-CADF83A8BE07}"/>
    </a:ext>
  </a:extLst>
</a:theme>
</file>

<file path=docProps/app.xml><?xml version="1.0" encoding="utf-8"?>
<Properties xmlns="http://schemas.openxmlformats.org/officeDocument/2006/extended-properties" xmlns:vt="http://schemas.openxmlformats.org/officeDocument/2006/docPropsVTypes">
  <TotalTime>186</TotalTime>
  <Words>284</Words>
  <Application>Microsoft Office PowerPoint</Application>
  <PresentationFormat>Widescreen</PresentationFormat>
  <Paragraphs>22</Paragraphs>
  <Slides>1</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10" baseType="lpstr">
      <vt:lpstr>Arial</vt:lpstr>
      <vt:lpstr>Arial Black</vt:lpstr>
      <vt:lpstr>Georgia</vt:lpstr>
      <vt:lpstr>Times New Roman</vt:lpstr>
      <vt:lpstr>Verdana</vt:lpstr>
      <vt:lpstr>Wingdings</vt:lpstr>
      <vt:lpstr>Sitra theme</vt:lpstr>
      <vt:lpstr>1_Sitra theme</vt:lpstr>
      <vt:lpstr>think-cell Slide</vt:lpstr>
      <vt:lpstr>Sisu Axles: Predictive axle maintenance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Piiroinen: Meeting room as a service</dc:title>
  <dc:creator>Reponen, Sara</dc:creator>
  <cp:lastModifiedBy>Reponen, Sara</cp:lastModifiedBy>
  <cp:revision>16</cp:revision>
  <dcterms:created xsi:type="dcterms:W3CDTF">2018-09-26T10:42:57Z</dcterms:created>
  <dcterms:modified xsi:type="dcterms:W3CDTF">2018-10-04T10:59:32Z</dcterms:modified>
</cp:coreProperties>
</file>