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6.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7.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8.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9.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drawings/drawing1.xml" ContentType="application/vnd.openxmlformats-officedocument.drawingml.chartshapes+xml"/>
  <Override PartName="/ppt/charts/chart19.xml" ContentType="application/vnd.openxmlformats-officedocument.drawingml.chart+xml"/>
  <Override PartName="/ppt/charts/style1.xml" ContentType="application/vnd.ms-office.chartstyle+xml"/>
  <Override PartName="/ppt/charts/colors1.xml" ContentType="application/vnd.ms-office.chartcolorstyle+xml"/>
  <Override PartName="/ppt/charts/chart20.xml" ContentType="application/vnd.openxmlformats-officedocument.drawingml.chart+xml"/>
  <Override PartName="/ppt/charts/style2.xml" ContentType="application/vnd.ms-office.chartstyle+xml"/>
  <Override PartName="/ppt/charts/colors2.xml" ContentType="application/vnd.ms-office.chartcolorstyl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2.xml" ContentType="application/vnd.openxmlformats-officedocument.presentationml.notesSlide+xml"/>
  <Override PartName="/ppt/charts/chart24.xml" ContentType="application/vnd.openxmlformats-officedocument.drawingml.chart+xml"/>
  <Override PartName="/ppt/charts/style3.xml" ContentType="application/vnd.ms-office.chartstyle+xml"/>
  <Override PartName="/ppt/charts/colors3.xml" ContentType="application/vnd.ms-office.chartcolorstyle+xml"/>
  <Override PartName="/ppt/charts/chart25.xml" ContentType="application/vnd.openxmlformats-officedocument.drawingml.chart+xml"/>
  <Override PartName="/ppt/charts/style4.xml" ContentType="application/vnd.ms-office.chartstyle+xml"/>
  <Override PartName="/ppt/charts/colors4.xml" ContentType="application/vnd.ms-office.chartcolorstyl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theme/themeOverride1.xml" ContentType="application/vnd.openxmlformats-officedocument.themeOverride+xml"/>
  <Override PartName="/ppt/charts/chart30.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9" r:id="rId2"/>
    <p:sldMasterId id="2147483739" r:id="rId3"/>
    <p:sldMasterId id="2147484249" r:id="rId4"/>
    <p:sldMasterId id="2147484267" r:id="rId5"/>
    <p:sldMasterId id="2147484285" r:id="rId6"/>
    <p:sldMasterId id="2147484303" r:id="rId7"/>
    <p:sldMasterId id="2147484375" r:id="rId8"/>
    <p:sldMasterId id="2147484465" r:id="rId9"/>
    <p:sldMasterId id="2147484503" r:id="rId10"/>
  </p:sldMasterIdLst>
  <p:notesMasterIdLst>
    <p:notesMasterId r:id="rId79"/>
  </p:notesMasterIdLst>
  <p:handoutMasterIdLst>
    <p:handoutMasterId r:id="rId80"/>
  </p:handoutMasterIdLst>
  <p:sldIdLst>
    <p:sldId id="257" r:id="rId11"/>
    <p:sldId id="258" r:id="rId12"/>
    <p:sldId id="259" r:id="rId13"/>
    <p:sldId id="395" r:id="rId14"/>
    <p:sldId id="452" r:id="rId15"/>
    <p:sldId id="547" r:id="rId16"/>
    <p:sldId id="540" r:id="rId17"/>
    <p:sldId id="454" r:id="rId18"/>
    <p:sldId id="455" r:id="rId19"/>
    <p:sldId id="624" r:id="rId20"/>
    <p:sldId id="625" r:id="rId21"/>
    <p:sldId id="551" r:id="rId22"/>
    <p:sldId id="626" r:id="rId23"/>
    <p:sldId id="627" r:id="rId24"/>
    <p:sldId id="628" r:id="rId25"/>
    <p:sldId id="629" r:id="rId26"/>
    <p:sldId id="630" r:id="rId27"/>
    <p:sldId id="631" r:id="rId28"/>
    <p:sldId id="632" r:id="rId29"/>
    <p:sldId id="633" r:id="rId30"/>
    <p:sldId id="634" r:id="rId31"/>
    <p:sldId id="635" r:id="rId32"/>
    <p:sldId id="563" r:id="rId33"/>
    <p:sldId id="469" r:id="rId34"/>
    <p:sldId id="470" r:id="rId35"/>
    <p:sldId id="471" r:id="rId36"/>
    <p:sldId id="472" r:id="rId37"/>
    <p:sldId id="618" r:id="rId38"/>
    <p:sldId id="619" r:id="rId39"/>
    <p:sldId id="575" r:id="rId40"/>
    <p:sldId id="596" r:id="rId41"/>
    <p:sldId id="474" r:id="rId42"/>
    <p:sldId id="475" r:id="rId43"/>
    <p:sldId id="483" r:id="rId44"/>
    <p:sldId id="476" r:id="rId45"/>
    <p:sldId id="599" r:id="rId46"/>
    <p:sldId id="479" r:id="rId47"/>
    <p:sldId id="484" r:id="rId48"/>
    <p:sldId id="485" r:id="rId49"/>
    <p:sldId id="482" r:id="rId50"/>
    <p:sldId id="486" r:id="rId51"/>
    <p:sldId id="487" r:id="rId52"/>
    <p:sldId id="597" r:id="rId53"/>
    <p:sldId id="489" r:id="rId54"/>
    <p:sldId id="490" r:id="rId55"/>
    <p:sldId id="491" r:id="rId56"/>
    <p:sldId id="621" r:id="rId57"/>
    <p:sldId id="622" r:id="rId58"/>
    <p:sldId id="494" r:id="rId59"/>
    <p:sldId id="495" r:id="rId60"/>
    <p:sldId id="598" r:id="rId61"/>
    <p:sldId id="623" r:id="rId62"/>
    <p:sldId id="502" r:id="rId63"/>
    <p:sldId id="576" r:id="rId64"/>
    <p:sldId id="620" r:id="rId65"/>
    <p:sldId id="578" r:id="rId66"/>
    <p:sldId id="504" r:id="rId67"/>
    <p:sldId id="637" r:id="rId68"/>
    <p:sldId id="638" r:id="rId69"/>
    <p:sldId id="639" r:id="rId70"/>
    <p:sldId id="579" r:id="rId71"/>
    <p:sldId id="583" r:id="rId72"/>
    <p:sldId id="636" r:id="rId73"/>
    <p:sldId id="505" r:id="rId74"/>
    <p:sldId id="506" r:id="rId75"/>
    <p:sldId id="507" r:id="rId76"/>
    <p:sldId id="584" r:id="rId77"/>
    <p:sldId id="585" r:id="rId78"/>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4580" autoAdjust="0"/>
    <p:restoredTop sz="86410" autoAdjust="0"/>
  </p:normalViewPr>
  <p:slideViewPr>
    <p:cSldViewPr showGuides="1">
      <p:cViewPr varScale="1">
        <p:scale>
          <a:sx n="91" d="100"/>
          <a:sy n="91" d="100"/>
        </p:scale>
        <p:origin x="1168" y="48"/>
      </p:cViewPr>
      <p:guideLst>
        <p:guide orient="horz" pos="1620"/>
        <p:guide pos="2880"/>
      </p:guideLst>
    </p:cSldViewPr>
  </p:slideViewPr>
  <p:outlineViewPr>
    <p:cViewPr>
      <p:scale>
        <a:sx n="33" d="100"/>
        <a:sy n="33" d="100"/>
      </p:scale>
      <p:origin x="0" y="-6355"/>
    </p:cViewPr>
  </p:outlineViewPr>
  <p:notesTextViewPr>
    <p:cViewPr>
      <p:scale>
        <a:sx n="3" d="2"/>
        <a:sy n="3" d="2"/>
      </p:scale>
      <p:origin x="0" y="0"/>
    </p:cViewPr>
  </p:notesTextViewPr>
  <p:sorterViewPr>
    <p:cViewPr varScale="1">
      <p:scale>
        <a:sx n="100" d="100"/>
        <a:sy n="100" d="100"/>
      </p:scale>
      <p:origin x="0" y="0"/>
    </p:cViewPr>
  </p:sorterViewPr>
  <p:notesViewPr>
    <p:cSldViewPr snapToObjects="1">
      <p:cViewPr varScale="1">
        <p:scale>
          <a:sx n="79" d="100"/>
          <a:sy n="79" d="100"/>
        </p:scale>
        <p:origin x="3954" y="102"/>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presProps" Target="presProps.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xml"/><Relationship Id="rId1" Type="http://schemas.microsoft.com/office/2011/relationships/chartStyle" Target="style2.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3.xml"/><Relationship Id="rId1" Type="http://schemas.microsoft.com/office/2011/relationships/chartStyle" Target="style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4.xml"/><Relationship Id="rId1" Type="http://schemas.microsoft.com/office/2011/relationships/chartStyle" Target="style4.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2017</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DF-47D3-929D-B46C84054D1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DF-47D3-929D-B46C84054D1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ADF-47D3-929D-B46C84054D1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ADF-47D3-929D-B46C84054D1E}"/>
              </c:ext>
            </c:extLst>
          </c:dPt>
          <c:dLbls>
            <c:dLbl>
              <c:idx val="0"/>
              <c:layout>
                <c:manualLayout>
                  <c:x val="4.5653794233983261E-2"/>
                  <c:y val="1.832945013481533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accent1"/>
                      </a:solidFill>
                      <a:latin typeface="Verdana" panose="020B0604030504040204" pitchFamily="34" charset="0"/>
                      <a:ea typeface="+mn-ea"/>
                      <a:cs typeface="+mn-cs"/>
                    </a:defRPr>
                  </a:pPr>
                  <a:endParaRPr lang="fi-FI"/>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ADF-47D3-929D-B46C84054D1E}"/>
                </c:ext>
              </c:extLst>
            </c:dLbl>
            <c:dLbl>
              <c:idx val="1"/>
              <c:tx>
                <c:rich>
                  <a:bodyPr/>
                  <a:lstStyle/>
                  <a:p>
                    <a:fld id="{58FA348D-0661-45D2-85CA-8136D22FE98B}" type="CATEGORYNAME">
                      <a:rPr lang="en-US">
                        <a:solidFill>
                          <a:schemeClr val="accent2"/>
                        </a:solidFill>
                      </a:rPr>
                      <a:pPr/>
                      <a:t>[LUOKAN NIMI]</a:t>
                    </a:fld>
                    <a:r>
                      <a:rPr lang="en-US" baseline="0" dirty="0">
                        <a:solidFill>
                          <a:schemeClr val="accent2"/>
                        </a:solidFill>
                      </a:rPr>
                      <a:t>; </a:t>
                    </a:r>
                    <a:fld id="{99CA1A3D-AD4A-457E-ACFC-68ED4422D961}" type="VALUE">
                      <a:rPr lang="en-US" baseline="0">
                        <a:solidFill>
                          <a:schemeClr val="accent2"/>
                        </a:solidFill>
                      </a:rPr>
                      <a:pPr/>
                      <a:t>[ARVO]</a:t>
                    </a:fld>
                    <a:r>
                      <a:rPr lang="en-US" baseline="0" dirty="0">
                        <a:solidFill>
                          <a:schemeClr val="accent2"/>
                        </a:solidFill>
                      </a:rPr>
                      <a:t>; </a:t>
                    </a:r>
                    <a:fld id="{1018DE2E-110A-4489-B9E0-2BABFCDC3485}" type="PERCENTAGE">
                      <a:rPr lang="en-US" baseline="0">
                        <a:solidFill>
                          <a:schemeClr val="accent2"/>
                        </a:solidFill>
                      </a:rPr>
                      <a:pPr/>
                      <a:t>[PROSENTTI]</a:t>
                    </a:fld>
                    <a:endParaRPr lang="en-US" baseline="0" dirty="0">
                      <a:solidFill>
                        <a:schemeClr val="accent2"/>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ADF-47D3-929D-B46C84054D1E}"/>
                </c:ext>
              </c:extLst>
            </c:dLbl>
            <c:dLbl>
              <c:idx val="2"/>
              <c:tx>
                <c:rich>
                  <a:bodyPr/>
                  <a:lstStyle/>
                  <a:p>
                    <a:fld id="{A39C67E8-C550-4C5A-AA8D-4517B14B8D46}" type="CATEGORYNAME">
                      <a:rPr lang="en-US">
                        <a:solidFill>
                          <a:schemeClr val="accent3"/>
                        </a:solidFill>
                      </a:rPr>
                      <a:pPr/>
                      <a:t>[LUOKAN NIMI]</a:t>
                    </a:fld>
                    <a:r>
                      <a:rPr lang="en-US" baseline="0" dirty="0">
                        <a:solidFill>
                          <a:schemeClr val="accent3"/>
                        </a:solidFill>
                      </a:rPr>
                      <a:t>; </a:t>
                    </a:r>
                    <a:fld id="{2EBDE021-1278-42AF-8E86-418F33D51E60}" type="VALUE">
                      <a:rPr lang="en-US" baseline="0">
                        <a:solidFill>
                          <a:schemeClr val="accent3"/>
                        </a:solidFill>
                      </a:rPr>
                      <a:pPr/>
                      <a:t>[ARVO]</a:t>
                    </a:fld>
                    <a:r>
                      <a:rPr lang="en-US" baseline="0" dirty="0">
                        <a:solidFill>
                          <a:schemeClr val="accent3"/>
                        </a:solidFill>
                      </a:rPr>
                      <a:t>; </a:t>
                    </a:r>
                    <a:fld id="{D29D9F41-0DF4-4E42-A4AD-0BF9417F3AFF}" type="PERCENTAGE">
                      <a:rPr lang="en-US" baseline="0">
                        <a:solidFill>
                          <a:schemeClr val="accent3"/>
                        </a:solidFill>
                      </a:rPr>
                      <a:pPr/>
                      <a:t>[PROSENTTI]</a:t>
                    </a:fld>
                    <a:endParaRPr lang="en-US" baseline="0" dirty="0">
                      <a:solidFill>
                        <a:schemeClr val="accent3"/>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ADF-47D3-929D-B46C84054D1E}"/>
                </c:ext>
              </c:extLst>
            </c:dLbl>
            <c:dLbl>
              <c:idx val="3"/>
              <c:layout>
                <c:manualLayout>
                  <c:x val="-2.8959952286927267E-2"/>
                  <c:y val="3.1308193355599277E-2"/>
                </c:manualLayout>
              </c:layout>
              <c:tx>
                <c:rich>
                  <a:bodyPr/>
                  <a:lstStyle/>
                  <a:p>
                    <a:fld id="{497FF42E-C89B-45C4-8AA7-FD647A9D407E}" type="CATEGORYNAME">
                      <a:rPr lang="en-US">
                        <a:solidFill>
                          <a:schemeClr val="accent4"/>
                        </a:solidFill>
                      </a:rPr>
                      <a:pPr/>
                      <a:t>[LUOKAN NIMI]</a:t>
                    </a:fld>
                    <a:r>
                      <a:rPr lang="en-US" baseline="0" dirty="0">
                        <a:solidFill>
                          <a:schemeClr val="accent4"/>
                        </a:solidFill>
                      </a:rPr>
                      <a:t>; </a:t>
                    </a:r>
                    <a:fld id="{7226EFB1-DD7B-46F1-85B7-80C2BEE7AA39}" type="VALUE">
                      <a:rPr lang="en-US" baseline="0">
                        <a:solidFill>
                          <a:schemeClr val="accent4"/>
                        </a:solidFill>
                      </a:rPr>
                      <a:pPr/>
                      <a:t>[ARVO]</a:t>
                    </a:fld>
                    <a:r>
                      <a:rPr lang="en-US" baseline="0" dirty="0">
                        <a:solidFill>
                          <a:schemeClr val="accent4"/>
                        </a:solidFill>
                      </a:rPr>
                      <a:t>; </a:t>
                    </a:r>
                    <a:fld id="{54807882-765C-45F2-99CF-569CF1C9DD6F}" type="PERCENTAGE">
                      <a:rPr lang="en-US" baseline="0">
                        <a:solidFill>
                          <a:schemeClr val="accent4"/>
                        </a:solidFill>
                      </a:rPr>
                      <a:pPr/>
                      <a:t>[PROSENTTI]</a:t>
                    </a:fld>
                    <a:endParaRPr lang="en-US" baseline="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ADF-47D3-929D-B46C84054D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Verdana" panose="020B0604030504040204" pitchFamily="34" charset="0"/>
                    <a:ea typeface="+mn-ea"/>
                    <a:cs typeface="+mn-cs"/>
                  </a:defRPr>
                </a:pPr>
                <a:endParaRPr lang="fi-FI"/>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Technology industry</c:v>
                </c:pt>
                <c:pt idx="1">
                  <c:v>Forest industry</c:v>
                </c:pt>
                <c:pt idx="2">
                  <c:v>Chemical industry</c:v>
                </c:pt>
                <c:pt idx="3">
                  <c:v>Other branches</c:v>
                </c:pt>
              </c:strCache>
            </c:strRef>
          </c:cat>
          <c:val>
            <c:numRef>
              <c:f>Taul1!$B$2:$B$5</c:f>
              <c:numCache>
                <c:formatCode>General</c:formatCode>
                <c:ptCount val="4"/>
                <c:pt idx="0">
                  <c:v>43.6</c:v>
                </c:pt>
                <c:pt idx="1">
                  <c:v>12.9</c:v>
                </c:pt>
                <c:pt idx="2">
                  <c:v>13</c:v>
                </c:pt>
                <c:pt idx="3">
                  <c:v>16.100000000000001</c:v>
                </c:pt>
              </c:numCache>
            </c:numRef>
          </c:val>
          <c:extLst>
            <c:ext xmlns:c16="http://schemas.microsoft.com/office/drawing/2014/chart" uri="{C3380CC4-5D6E-409C-BE32-E72D297353CC}">
              <c16:uniqueId val="{00000008-EADF-47D3-929D-B46C84054D1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Domestic</c:v>
                </c:pt>
              </c:strCache>
            </c:strRef>
          </c:tx>
          <c:spPr>
            <a:solidFill>
              <a:schemeClr val="accent2"/>
            </a:solidFill>
            <a:ln w="11167">
              <a:solidFill>
                <a:schemeClr val="accent2"/>
              </a:solidFill>
              <a:prstDash val="solid"/>
            </a:ln>
          </c:spPr>
          <c:cat>
            <c:strRef>
              <c:f>Sheet1!$A$2:$A$43</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Sheet1!$B$2:$B$43</c:f>
              <c:numCache>
                <c:formatCode>General</c:formatCode>
                <c:ptCount val="42"/>
                <c:pt idx="0">
                  <c:v>190.9</c:v>
                </c:pt>
                <c:pt idx="1">
                  <c:v>198.7</c:v>
                </c:pt>
                <c:pt idx="2">
                  <c:v>202.1</c:v>
                </c:pt>
                <c:pt idx="3">
                  <c:v>205.5</c:v>
                </c:pt>
                <c:pt idx="4">
                  <c:v>193</c:v>
                </c:pt>
                <c:pt idx="5">
                  <c:v>180.6</c:v>
                </c:pt>
                <c:pt idx="6">
                  <c:v>180</c:v>
                </c:pt>
                <c:pt idx="7">
                  <c:v>179.5</c:v>
                </c:pt>
                <c:pt idx="8">
                  <c:v>178.7</c:v>
                </c:pt>
                <c:pt idx="9">
                  <c:v>177.8</c:v>
                </c:pt>
                <c:pt idx="10">
                  <c:v>177.6</c:v>
                </c:pt>
                <c:pt idx="11">
                  <c:v>177.3</c:v>
                </c:pt>
                <c:pt idx="12">
                  <c:v>196.9</c:v>
                </c:pt>
                <c:pt idx="13">
                  <c:v>216.6</c:v>
                </c:pt>
                <c:pt idx="14">
                  <c:v>226.3</c:v>
                </c:pt>
                <c:pt idx="15">
                  <c:v>235.6</c:v>
                </c:pt>
                <c:pt idx="16">
                  <c:v>223.6</c:v>
                </c:pt>
                <c:pt idx="17">
                  <c:v>239.8</c:v>
                </c:pt>
                <c:pt idx="18">
                  <c:v>280.60000000000002</c:v>
                </c:pt>
                <c:pt idx="19">
                  <c:v>234.6</c:v>
                </c:pt>
                <c:pt idx="20">
                  <c:v>233.3</c:v>
                </c:pt>
                <c:pt idx="21">
                  <c:v>270.3</c:v>
                </c:pt>
                <c:pt idx="22">
                  <c:v>293.8</c:v>
                </c:pt>
                <c:pt idx="23">
                  <c:v>285.39999999999998</c:v>
                </c:pt>
                <c:pt idx="24">
                  <c:v>290.5</c:v>
                </c:pt>
                <c:pt idx="25">
                  <c:v>316.5</c:v>
                </c:pt>
                <c:pt idx="26">
                  <c:v>336.9</c:v>
                </c:pt>
                <c:pt idx="27">
                  <c:v>324.3</c:v>
                </c:pt>
                <c:pt idx="28">
                  <c:v>350.7</c:v>
                </c:pt>
                <c:pt idx="29">
                  <c:v>363.4</c:v>
                </c:pt>
                <c:pt idx="30">
                  <c:v>398.6</c:v>
                </c:pt>
                <c:pt idx="31">
                  <c:v>408.7</c:v>
                </c:pt>
                <c:pt idx="32">
                  <c:v>426.2</c:v>
                </c:pt>
                <c:pt idx="33">
                  <c:v>451.8</c:v>
                </c:pt>
                <c:pt idx="34">
                  <c:v>444.5</c:v>
                </c:pt>
                <c:pt idx="35">
                  <c:v>440.2</c:v>
                </c:pt>
                <c:pt idx="36">
                  <c:v>444</c:v>
                </c:pt>
                <c:pt idx="37">
                  <c:v>454.8</c:v>
                </c:pt>
                <c:pt idx="38">
                  <c:v>461.6</c:v>
                </c:pt>
                <c:pt idx="39">
                  <c:v>467.6</c:v>
                </c:pt>
                <c:pt idx="40">
                  <c:v>526.70000000000005</c:v>
                </c:pt>
                <c:pt idx="41">
                  <c:v>594.70000000000005</c:v>
                </c:pt>
              </c:numCache>
            </c:numRef>
          </c:val>
          <c:extLst>
            <c:ext xmlns:c16="http://schemas.microsoft.com/office/drawing/2014/chart" uri="{C3380CC4-5D6E-409C-BE32-E72D297353CC}">
              <c16:uniqueId val="{00000000-DC42-468F-9483-51375BDE5FDB}"/>
            </c:ext>
          </c:extLst>
        </c:ser>
        <c:ser>
          <c:idx val="0"/>
          <c:order val="1"/>
          <c:tx>
            <c:strRef>
              <c:f>Sheet1!$C$1</c:f>
              <c:strCache>
                <c:ptCount val="1"/>
                <c:pt idx="0">
                  <c:v>Export</c:v>
                </c:pt>
              </c:strCache>
            </c:strRef>
          </c:tx>
          <c:spPr>
            <a:solidFill>
              <a:schemeClr val="accent1">
                <a:lumMod val="60000"/>
                <a:lumOff val="40000"/>
              </a:schemeClr>
            </a:solidFill>
            <a:ln w="25400">
              <a:noFill/>
            </a:ln>
          </c:spPr>
          <c:cat>
            <c:strRef>
              <c:f>Sheet1!$A$2:$A$43</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Sheet1!$C$2:$C$43</c:f>
              <c:numCache>
                <c:formatCode>0.0</c:formatCode>
                <c:ptCount val="42"/>
                <c:pt idx="0">
                  <c:v>331.8</c:v>
                </c:pt>
                <c:pt idx="1">
                  <c:v>335.9</c:v>
                </c:pt>
                <c:pt idx="2">
                  <c:v>312.39999999999998</c:v>
                </c:pt>
                <c:pt idx="3">
                  <c:v>289</c:v>
                </c:pt>
                <c:pt idx="4">
                  <c:v>237.1</c:v>
                </c:pt>
                <c:pt idx="5">
                  <c:v>185.3</c:v>
                </c:pt>
                <c:pt idx="6">
                  <c:v>171.6</c:v>
                </c:pt>
                <c:pt idx="7">
                  <c:v>157.9</c:v>
                </c:pt>
                <c:pt idx="8">
                  <c:v>145.30000000000001</c:v>
                </c:pt>
                <c:pt idx="9">
                  <c:v>132.6</c:v>
                </c:pt>
                <c:pt idx="10">
                  <c:v>144.30000000000001</c:v>
                </c:pt>
                <c:pt idx="11">
                  <c:v>156</c:v>
                </c:pt>
                <c:pt idx="12">
                  <c:v>136.80000000000001</c:v>
                </c:pt>
                <c:pt idx="13">
                  <c:v>143.80000000000001</c:v>
                </c:pt>
                <c:pt idx="14">
                  <c:v>140.9</c:v>
                </c:pt>
                <c:pt idx="15">
                  <c:v>127.5</c:v>
                </c:pt>
                <c:pt idx="16">
                  <c:v>116.7</c:v>
                </c:pt>
                <c:pt idx="17">
                  <c:v>120.1</c:v>
                </c:pt>
                <c:pt idx="18">
                  <c:v>136</c:v>
                </c:pt>
                <c:pt idx="19">
                  <c:v>109.8</c:v>
                </c:pt>
                <c:pt idx="20">
                  <c:v>100</c:v>
                </c:pt>
                <c:pt idx="21">
                  <c:v>108.8</c:v>
                </c:pt>
                <c:pt idx="22">
                  <c:v>121.7</c:v>
                </c:pt>
                <c:pt idx="23">
                  <c:v>105.1</c:v>
                </c:pt>
                <c:pt idx="24">
                  <c:v>111.3</c:v>
                </c:pt>
                <c:pt idx="25">
                  <c:v>112.5</c:v>
                </c:pt>
                <c:pt idx="26">
                  <c:v>117.5</c:v>
                </c:pt>
                <c:pt idx="27">
                  <c:v>114.5</c:v>
                </c:pt>
                <c:pt idx="28">
                  <c:v>117.7</c:v>
                </c:pt>
                <c:pt idx="29">
                  <c:v>106.9</c:v>
                </c:pt>
                <c:pt idx="30">
                  <c:v>106.4</c:v>
                </c:pt>
                <c:pt idx="31">
                  <c:v>104.4</c:v>
                </c:pt>
                <c:pt idx="32">
                  <c:v>95</c:v>
                </c:pt>
                <c:pt idx="33">
                  <c:v>104.5</c:v>
                </c:pt>
                <c:pt idx="34">
                  <c:v>101.1</c:v>
                </c:pt>
                <c:pt idx="35">
                  <c:v>160.4</c:v>
                </c:pt>
                <c:pt idx="36">
                  <c:v>158.69999999999999</c:v>
                </c:pt>
                <c:pt idx="37">
                  <c:v>177</c:v>
                </c:pt>
                <c:pt idx="38" formatCode="General">
                  <c:v>179.2</c:v>
                </c:pt>
                <c:pt idx="39" formatCode="General">
                  <c:v>170.2</c:v>
                </c:pt>
                <c:pt idx="40" formatCode="General">
                  <c:v>155.9</c:v>
                </c:pt>
                <c:pt idx="41" formatCode="General">
                  <c:v>159.9</c:v>
                </c:pt>
              </c:numCache>
            </c:numRef>
          </c:val>
          <c:extLst>
            <c:ext xmlns:c16="http://schemas.microsoft.com/office/drawing/2014/chart" uri="{C3380CC4-5D6E-409C-BE32-E72D297353CC}">
              <c16:uniqueId val="{00000001-DC42-468F-9483-51375BDE5FDB}"/>
            </c:ext>
          </c:extLst>
        </c:ser>
        <c:dLbls>
          <c:showLegendKey val="0"/>
          <c:showVal val="0"/>
          <c:showCatName val="0"/>
          <c:showSerName val="0"/>
          <c:showPercent val="0"/>
          <c:showBubbleSize val="0"/>
        </c:dLbls>
        <c:axId val="374518216"/>
        <c:axId val="374518608"/>
      </c:areaChart>
      <c:catAx>
        <c:axId val="3745182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4518608"/>
        <c:crosses val="autoZero"/>
        <c:auto val="1"/>
        <c:lblAlgn val="ctr"/>
        <c:lblOffset val="100"/>
        <c:tickLblSkip val="11"/>
        <c:tickMarkSkip val="4"/>
        <c:noMultiLvlLbl val="0"/>
      </c:catAx>
      <c:valAx>
        <c:axId val="374518608"/>
        <c:scaling>
          <c:orientation val="minMax"/>
          <c:max val="8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518216"/>
        <c:crosses val="autoZero"/>
        <c:crossBetween val="midCat"/>
        <c:majorUnit val="100"/>
      </c:valAx>
      <c:spPr>
        <a:noFill/>
        <a:ln w="11167">
          <a:solidFill>
            <a:schemeClr val="tx1"/>
          </a:solidFill>
          <a:prstDash val="solid"/>
        </a:ln>
      </c:spPr>
    </c:plotArea>
    <c:legend>
      <c:legendPos val="r"/>
      <c:layout>
        <c:manualLayout>
          <c:xMode val="edge"/>
          <c:yMode val="edge"/>
          <c:x val="0.83047518529687181"/>
          <c:y val="0.2495533379956586"/>
          <c:w val="0.15751975951927688"/>
          <c:h val="0.31765608274844237"/>
        </c:manualLayout>
      </c:layout>
      <c:overlay val="0"/>
      <c:spPr>
        <a:solidFill>
          <a:schemeClr val="bg1"/>
        </a:solidFill>
        <a:ln w="2792">
          <a:noFill/>
          <a:prstDash val="solid"/>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c:v>
                </c:pt>
              </c:strCache>
            </c:strRef>
          </c:tx>
          <c:spPr>
            <a:ln w="38100">
              <a:solidFill>
                <a:schemeClr val="tx1"/>
              </a:solidFill>
            </a:ln>
          </c:spPr>
          <c:marker>
            <c:symbol val="none"/>
          </c:marker>
          <c:cat>
            <c:strRef>
              <c:f>Sheet1!$A$2:$A$46</c:f>
              <c:strCache>
                <c:ptCount val="42"/>
                <c:pt idx="0">
                  <c:v>2004,IV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474.68</c:v>
                </c:pt>
                <c:pt idx="2">
                  <c:v>554.41</c:v>
                </c:pt>
                <c:pt idx="3">
                  <c:v>295.08999999999997</c:v>
                </c:pt>
                <c:pt idx="4">
                  <c:v>460.61</c:v>
                </c:pt>
                <c:pt idx="5">
                  <c:v>398.3</c:v>
                </c:pt>
                <c:pt idx="6">
                  <c:v>462.42</c:v>
                </c:pt>
                <c:pt idx="7">
                  <c:v>411.74</c:v>
                </c:pt>
                <c:pt idx="8">
                  <c:v>545.42999999999995</c:v>
                </c:pt>
                <c:pt idx="9">
                  <c:v>440.41</c:v>
                </c:pt>
                <c:pt idx="10">
                  <c:v>335.05</c:v>
                </c:pt>
                <c:pt idx="11">
                  <c:v>331.62</c:v>
                </c:pt>
                <c:pt idx="12">
                  <c:v>542.58000000000004</c:v>
                </c:pt>
                <c:pt idx="13">
                  <c:v>662.98</c:v>
                </c:pt>
                <c:pt idx="14">
                  <c:v>397.76</c:v>
                </c:pt>
                <c:pt idx="15">
                  <c:v>356.16</c:v>
                </c:pt>
                <c:pt idx="16">
                  <c:v>529.47</c:v>
                </c:pt>
                <c:pt idx="17">
                  <c:v>593.19000000000005</c:v>
                </c:pt>
                <c:pt idx="18">
                  <c:v>585.91</c:v>
                </c:pt>
                <c:pt idx="19">
                  <c:v>401.17</c:v>
                </c:pt>
                <c:pt idx="20">
                  <c:v>508.79</c:v>
                </c:pt>
                <c:pt idx="21">
                  <c:v>731.07</c:v>
                </c:pt>
                <c:pt idx="22">
                  <c:v>620.29</c:v>
                </c:pt>
                <c:pt idx="23">
                  <c:v>510.5</c:v>
                </c:pt>
                <c:pt idx="24">
                  <c:v>661.84</c:v>
                </c:pt>
                <c:pt idx="25">
                  <c:v>704.42</c:v>
                </c:pt>
                <c:pt idx="26">
                  <c:v>538.41</c:v>
                </c:pt>
                <c:pt idx="27">
                  <c:v>599.83000000000004</c:v>
                </c:pt>
                <c:pt idx="28">
                  <c:v>649.87</c:v>
                </c:pt>
                <c:pt idx="29">
                  <c:v>583.41</c:v>
                </c:pt>
                <c:pt idx="30">
                  <c:v>615.67999999999995</c:v>
                </c:pt>
                <c:pt idx="31">
                  <c:v>596.21</c:v>
                </c:pt>
                <c:pt idx="32">
                  <c:v>711.06</c:v>
                </c:pt>
                <c:pt idx="33">
                  <c:v>492.79</c:v>
                </c:pt>
                <c:pt idx="34">
                  <c:v>485.07</c:v>
                </c:pt>
                <c:pt idx="35">
                  <c:v>461.9</c:v>
                </c:pt>
                <c:pt idx="36">
                  <c:v>700.78</c:v>
                </c:pt>
                <c:pt idx="37">
                  <c:v>550.34</c:v>
                </c:pt>
                <c:pt idx="38">
                  <c:v>481.37</c:v>
                </c:pt>
                <c:pt idx="39">
                  <c:v>424.48</c:v>
                </c:pt>
                <c:pt idx="40">
                  <c:v>601.16999999999996</c:v>
                </c:pt>
                <c:pt idx="41">
                  <c:v>963.47</c:v>
                </c:pt>
              </c:numCache>
            </c:numRef>
          </c:val>
          <c:smooth val="0"/>
          <c:extLst>
            <c:ext xmlns:c16="http://schemas.microsoft.com/office/drawing/2014/chart" uri="{C3380CC4-5D6E-409C-BE32-E72D297353CC}">
              <c16:uniqueId val="{00000000-92E2-4320-B377-E5F7CCFCF046}"/>
            </c:ext>
          </c:extLst>
        </c:ser>
        <c:dLbls>
          <c:showLegendKey val="0"/>
          <c:showVal val="0"/>
          <c:showCatName val="0"/>
          <c:showSerName val="0"/>
          <c:showPercent val="0"/>
          <c:showBubbleSize val="0"/>
        </c:dLbls>
        <c:smooth val="0"/>
        <c:axId val="376821656"/>
        <c:axId val="376822048"/>
      </c:lineChart>
      <c:catAx>
        <c:axId val="37682165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6822048"/>
        <c:crosses val="autoZero"/>
        <c:auto val="1"/>
        <c:lblAlgn val="ctr"/>
        <c:lblOffset val="100"/>
        <c:tickLblSkip val="3"/>
        <c:tickMarkSkip val="4"/>
        <c:noMultiLvlLbl val="0"/>
      </c:catAx>
      <c:valAx>
        <c:axId val="376822048"/>
        <c:scaling>
          <c:orientation val="minMax"/>
          <c:max val="1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21656"/>
        <c:crosses val="autoZero"/>
        <c:crossBetween val="midCat"/>
        <c:majorUnit val="50"/>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Yhteensä</c:v>
                </c:pt>
              </c:strCache>
            </c:strRef>
          </c:tx>
          <c:spPr>
            <a:solidFill>
              <a:schemeClr val="accent1">
                <a:lumMod val="60000"/>
                <a:lumOff val="40000"/>
              </a:schemeClr>
            </a:solidFill>
            <a:ln w="11167">
              <a:solidFill>
                <a:schemeClr val="accent1">
                  <a:lumMod val="60000"/>
                  <a:lumOff val="40000"/>
                </a:schemeClr>
              </a:solidFill>
              <a:prstDash val="solid"/>
            </a:ln>
          </c:spPr>
          <c:cat>
            <c:strRef>
              <c:f>Sheet1!$A$2:$A$43</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Sheet1!$B$2:$B$43</c:f>
              <c:numCache>
                <c:formatCode>General</c:formatCode>
                <c:ptCount val="42"/>
                <c:pt idx="0">
                  <c:v>875.6</c:v>
                </c:pt>
                <c:pt idx="1">
                  <c:v>942.2</c:v>
                </c:pt>
                <c:pt idx="2">
                  <c:v>1058.5</c:v>
                </c:pt>
                <c:pt idx="3">
                  <c:v>988.3</c:v>
                </c:pt>
                <c:pt idx="4">
                  <c:v>980.1</c:v>
                </c:pt>
                <c:pt idx="5">
                  <c:v>964.4</c:v>
                </c:pt>
                <c:pt idx="6">
                  <c:v>1002.4</c:v>
                </c:pt>
                <c:pt idx="7">
                  <c:v>1048.3</c:v>
                </c:pt>
                <c:pt idx="8">
                  <c:v>1138.7</c:v>
                </c:pt>
                <c:pt idx="9">
                  <c:v>1141.5</c:v>
                </c:pt>
                <c:pt idx="10">
                  <c:v>1026.2</c:v>
                </c:pt>
                <c:pt idx="11">
                  <c:v>1012.6</c:v>
                </c:pt>
                <c:pt idx="12">
                  <c:v>1075.7</c:v>
                </c:pt>
                <c:pt idx="13">
                  <c:v>1306.5</c:v>
                </c:pt>
                <c:pt idx="14">
                  <c:v>1265.4000000000001</c:v>
                </c:pt>
                <c:pt idx="15">
                  <c:v>1228</c:v>
                </c:pt>
                <c:pt idx="16">
                  <c:v>1265.2</c:v>
                </c:pt>
                <c:pt idx="17">
                  <c:v>1391.3</c:v>
                </c:pt>
                <c:pt idx="18">
                  <c:v>1507.8</c:v>
                </c:pt>
                <c:pt idx="19">
                  <c:v>1455.6</c:v>
                </c:pt>
                <c:pt idx="20">
                  <c:v>1387.8</c:v>
                </c:pt>
                <c:pt idx="21">
                  <c:v>1406.4</c:v>
                </c:pt>
                <c:pt idx="22">
                  <c:v>1444.2</c:v>
                </c:pt>
                <c:pt idx="23">
                  <c:v>1414.2</c:v>
                </c:pt>
                <c:pt idx="24">
                  <c:v>1380.9</c:v>
                </c:pt>
                <c:pt idx="25">
                  <c:v>1471.8</c:v>
                </c:pt>
                <c:pt idx="26">
                  <c:v>1449.6</c:v>
                </c:pt>
                <c:pt idx="27">
                  <c:v>1523.3</c:v>
                </c:pt>
                <c:pt idx="28">
                  <c:v>1567.5</c:v>
                </c:pt>
                <c:pt idx="29">
                  <c:v>1570.6</c:v>
                </c:pt>
                <c:pt idx="30">
                  <c:v>1515.7</c:v>
                </c:pt>
                <c:pt idx="31">
                  <c:v>1630</c:v>
                </c:pt>
                <c:pt idx="32">
                  <c:v>1713.2</c:v>
                </c:pt>
                <c:pt idx="33">
                  <c:v>1608.9</c:v>
                </c:pt>
                <c:pt idx="34">
                  <c:v>1538.9</c:v>
                </c:pt>
                <c:pt idx="35">
                  <c:v>1534</c:v>
                </c:pt>
                <c:pt idx="36">
                  <c:v>1607.6</c:v>
                </c:pt>
                <c:pt idx="37">
                  <c:v>1596.3</c:v>
                </c:pt>
                <c:pt idx="38">
                  <c:v>1514.7</c:v>
                </c:pt>
                <c:pt idx="39">
                  <c:v>1455.4</c:v>
                </c:pt>
                <c:pt idx="40">
                  <c:v>1420.6</c:v>
                </c:pt>
                <c:pt idx="41">
                  <c:v>1659.3</c:v>
                </c:pt>
              </c:numCache>
            </c:numRef>
          </c:val>
          <c:extLst>
            <c:ext xmlns:c16="http://schemas.microsoft.com/office/drawing/2014/chart" uri="{C3380CC4-5D6E-409C-BE32-E72D297353CC}">
              <c16:uniqueId val="{00000000-B25A-4FEE-875E-9432EA522F45}"/>
            </c:ext>
          </c:extLst>
        </c:ser>
        <c:dLbls>
          <c:showLegendKey val="0"/>
          <c:showVal val="0"/>
          <c:showCatName val="0"/>
          <c:showSerName val="0"/>
          <c:showPercent val="0"/>
          <c:showBubbleSize val="0"/>
        </c:dLbls>
        <c:axId val="376832240"/>
        <c:axId val="376832632"/>
      </c:areaChart>
      <c:catAx>
        <c:axId val="37683224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6832632"/>
        <c:crosses val="autoZero"/>
        <c:auto val="1"/>
        <c:lblAlgn val="ctr"/>
        <c:lblOffset val="100"/>
        <c:tickLblSkip val="11"/>
        <c:tickMarkSkip val="4"/>
        <c:noMultiLvlLbl val="0"/>
      </c:catAx>
      <c:valAx>
        <c:axId val="376832632"/>
        <c:scaling>
          <c:orientation val="minMax"/>
          <c:max val="2000"/>
          <c:min val="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32240"/>
        <c:crosses val="autoZero"/>
        <c:crossBetween val="midCat"/>
        <c:majorUnit val="200"/>
      </c:valAx>
      <c:spPr>
        <a:noFill/>
        <a:ln w="11167">
          <a:solidFill>
            <a:schemeClr val="tx1"/>
          </a:solidFill>
          <a:prstDash val="solid"/>
        </a:ln>
      </c:spPr>
    </c:plotArea>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03541862351988E-2"/>
          <c:y val="5.4502466874448915E-2"/>
          <c:w val="0.89992105254298349"/>
          <c:h val="0.75536511728124778"/>
        </c:manualLayout>
      </c:layout>
      <c:barChart>
        <c:barDir val="col"/>
        <c:grouping val="clustered"/>
        <c:varyColors val="0"/>
        <c:ser>
          <c:idx val="4"/>
          <c:order val="0"/>
          <c:tx>
            <c:strRef>
              <c:f>Sheet1!$B$1</c:f>
              <c:strCache>
                <c:ptCount val="1"/>
                <c:pt idx="0">
                  <c:v>Number of individuals retired</c:v>
                </c:pt>
              </c:strCache>
            </c:strRef>
          </c:tx>
          <c:spPr>
            <a:solidFill>
              <a:schemeClr val="accent1">
                <a:lumMod val="60000"/>
                <a:lumOff val="40000"/>
              </a:schemeClr>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3506</c:v>
                </c:pt>
                <c:pt idx="1">
                  <c:v>3893</c:v>
                </c:pt>
                <c:pt idx="2">
                  <c:v>4263</c:v>
                </c:pt>
                <c:pt idx="3">
                  <c:v>4416</c:v>
                </c:pt>
                <c:pt idx="4">
                  <c:v>4508</c:v>
                </c:pt>
                <c:pt idx="5">
                  <c:v>4964</c:v>
                </c:pt>
                <c:pt idx="6">
                  <c:v>4828</c:v>
                </c:pt>
                <c:pt idx="7">
                  <c:v>5279</c:v>
                </c:pt>
                <c:pt idx="8">
                  <c:v>6241</c:v>
                </c:pt>
                <c:pt idx="9">
                  <c:v>6506</c:v>
                </c:pt>
                <c:pt idx="10">
                  <c:v>5305</c:v>
                </c:pt>
                <c:pt idx="11">
                  <c:v>4932</c:v>
                </c:pt>
                <c:pt idx="12">
                  <c:v>5355</c:v>
                </c:pt>
                <c:pt idx="13">
                  <c:v>5625</c:v>
                </c:pt>
                <c:pt idx="14">
                  <c:v>5242</c:v>
                </c:pt>
                <c:pt idx="15">
                  <c:v>5516</c:v>
                </c:pt>
                <c:pt idx="16">
                  <c:v>5806</c:v>
                </c:pt>
              </c:numCache>
            </c:numRef>
          </c:val>
          <c:extLst>
            <c:ext xmlns:c16="http://schemas.microsoft.com/office/drawing/2014/chart" uri="{C3380CC4-5D6E-409C-BE32-E72D297353CC}">
              <c16:uniqueId val="{00000000-781B-4E86-9000-30D580E222E8}"/>
            </c:ext>
          </c:extLst>
        </c:ser>
        <c:ser>
          <c:idx val="0"/>
          <c:order val="1"/>
          <c:tx>
            <c:strRef>
              <c:f>Sheet1!$C$1</c:f>
              <c:strCache>
                <c:ptCount val="1"/>
                <c:pt idx="0">
                  <c:v>Number of individuals retiring (estimation)</c:v>
                </c:pt>
              </c:strCache>
            </c:strRef>
          </c:tx>
          <c:spPr>
            <a:solidFill>
              <a:schemeClr val="accent6"/>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17">
                  <c:v>6009</c:v>
                </c:pt>
                <c:pt idx="18">
                  <c:v>6279</c:v>
                </c:pt>
                <c:pt idx="19">
                  <c:v>6551</c:v>
                </c:pt>
                <c:pt idx="20">
                  <c:v>6742</c:v>
                </c:pt>
                <c:pt idx="21">
                  <c:v>6946</c:v>
                </c:pt>
                <c:pt idx="22">
                  <c:v>7325</c:v>
                </c:pt>
                <c:pt idx="23">
                  <c:v>7489</c:v>
                </c:pt>
                <c:pt idx="24">
                  <c:v>7707</c:v>
                </c:pt>
                <c:pt idx="25">
                  <c:v>7880</c:v>
                </c:pt>
                <c:pt idx="26">
                  <c:v>7909</c:v>
                </c:pt>
                <c:pt idx="27">
                  <c:v>8108</c:v>
                </c:pt>
                <c:pt idx="28">
                  <c:v>8103</c:v>
                </c:pt>
                <c:pt idx="29">
                  <c:v>8152</c:v>
                </c:pt>
                <c:pt idx="30">
                  <c:v>8166</c:v>
                </c:pt>
              </c:numCache>
            </c:numRef>
          </c:val>
          <c:extLst>
            <c:ext xmlns:c16="http://schemas.microsoft.com/office/drawing/2014/chart" uri="{C3380CC4-5D6E-409C-BE32-E72D297353CC}">
              <c16:uniqueId val="{00000001-781B-4E86-9000-30D580E222E8}"/>
            </c:ext>
          </c:extLst>
        </c:ser>
        <c:dLbls>
          <c:showLegendKey val="0"/>
          <c:showVal val="0"/>
          <c:showCatName val="0"/>
          <c:showSerName val="0"/>
          <c:showPercent val="0"/>
          <c:showBubbleSize val="0"/>
        </c:dLbls>
        <c:gapWidth val="60"/>
        <c:overlap val="100"/>
        <c:axId val="672664288"/>
        <c:axId val="672664680"/>
      </c:barChart>
      <c:lineChart>
        <c:grouping val="standard"/>
        <c:varyColors val="0"/>
        <c:ser>
          <c:idx val="1"/>
          <c:order val="2"/>
          <c:tx>
            <c:strRef>
              <c:f>Sheet1!$D$1</c:f>
              <c:strCache>
                <c:ptCount val="1"/>
              </c:strCache>
            </c:strRef>
          </c:tx>
          <c:spPr>
            <a:ln w="39244">
              <a:solidFill>
                <a:srgbClr val="000000"/>
              </a:solidFill>
              <a:prstDash val="solid"/>
            </a:ln>
          </c:spPr>
          <c:marker>
            <c:symbol val="none"/>
          </c:marker>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1720</c:v>
                </c:pt>
                <c:pt idx="1">
                  <c:v>1868</c:v>
                </c:pt>
                <c:pt idx="2">
                  <c:v>2061</c:v>
                </c:pt>
                <c:pt idx="3">
                  <c:v>2124</c:v>
                </c:pt>
                <c:pt idx="4">
                  <c:v>2230</c:v>
                </c:pt>
                <c:pt idx="5">
                  <c:v>2454</c:v>
                </c:pt>
                <c:pt idx="6">
                  <c:v>2297</c:v>
                </c:pt>
                <c:pt idx="7">
                  <c:v>2526</c:v>
                </c:pt>
                <c:pt idx="8">
                  <c:v>3030</c:v>
                </c:pt>
                <c:pt idx="9">
                  <c:v>3113</c:v>
                </c:pt>
                <c:pt idx="10">
                  <c:v>2237</c:v>
                </c:pt>
                <c:pt idx="11">
                  <c:v>2078</c:v>
                </c:pt>
                <c:pt idx="12">
                  <c:v>2077</c:v>
                </c:pt>
                <c:pt idx="13">
                  <c:v>2384</c:v>
                </c:pt>
                <c:pt idx="14">
                  <c:v>2234</c:v>
                </c:pt>
                <c:pt idx="15">
                  <c:v>2219</c:v>
                </c:pt>
                <c:pt idx="16">
                  <c:v>2388</c:v>
                </c:pt>
                <c:pt idx="17">
                  <c:v>2539</c:v>
                </c:pt>
                <c:pt idx="18">
                  <c:v>2598</c:v>
                </c:pt>
                <c:pt idx="19">
                  <c:v>2693</c:v>
                </c:pt>
                <c:pt idx="20">
                  <c:v>2648</c:v>
                </c:pt>
                <c:pt idx="21">
                  <c:v>2603</c:v>
                </c:pt>
                <c:pt idx="22">
                  <c:v>2650</c:v>
                </c:pt>
                <c:pt idx="23">
                  <c:v>2639</c:v>
                </c:pt>
                <c:pt idx="24">
                  <c:v>2653</c:v>
                </c:pt>
                <c:pt idx="25">
                  <c:v>2648</c:v>
                </c:pt>
                <c:pt idx="26">
                  <c:v>2646</c:v>
                </c:pt>
                <c:pt idx="27">
                  <c:v>2629</c:v>
                </c:pt>
                <c:pt idx="28">
                  <c:v>2607</c:v>
                </c:pt>
                <c:pt idx="29">
                  <c:v>2553</c:v>
                </c:pt>
                <c:pt idx="30">
                  <c:v>2524</c:v>
                </c:pt>
              </c:numCache>
            </c:numRef>
          </c:val>
          <c:smooth val="0"/>
          <c:extLst>
            <c:ext xmlns:c16="http://schemas.microsoft.com/office/drawing/2014/chart" uri="{C3380CC4-5D6E-409C-BE32-E72D297353CC}">
              <c16:uniqueId val="{00000002-781B-4E86-9000-30D580E222E8}"/>
            </c:ext>
          </c:extLst>
        </c:ser>
        <c:dLbls>
          <c:showLegendKey val="0"/>
          <c:showVal val="0"/>
          <c:showCatName val="0"/>
          <c:showSerName val="0"/>
          <c:showPercent val="0"/>
          <c:showBubbleSize val="0"/>
        </c:dLbls>
        <c:marker val="1"/>
        <c:smooth val="0"/>
        <c:axId val="672664288"/>
        <c:axId val="672664680"/>
      </c:lineChart>
      <c:catAx>
        <c:axId val="672664288"/>
        <c:scaling>
          <c:orientation val="minMax"/>
        </c:scaling>
        <c:delete val="0"/>
        <c:axPos val="b"/>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672664680"/>
        <c:crosses val="autoZero"/>
        <c:auto val="1"/>
        <c:lblAlgn val="ctr"/>
        <c:lblOffset val="100"/>
        <c:tickLblSkip val="2"/>
        <c:tickMarkSkip val="1"/>
        <c:noMultiLvlLbl val="0"/>
      </c:catAx>
      <c:valAx>
        <c:axId val="672664680"/>
        <c:scaling>
          <c:orientation val="minMax"/>
        </c:scaling>
        <c:delete val="0"/>
        <c:axPos val="l"/>
        <c:majorGridlines>
          <c:spPr>
            <a:ln w="3175">
              <a:solidFill>
                <a:schemeClr val="tx1"/>
              </a:solidFill>
              <a:prstDash val="dash"/>
            </a:ln>
          </c:spPr>
        </c:majorGridlines>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672664288"/>
        <c:crosses val="autoZero"/>
        <c:crossBetween val="between"/>
      </c:valAx>
      <c:spPr>
        <a:noFill/>
        <a:ln w="13081">
          <a:solidFill>
            <a:schemeClr val="tx1"/>
          </a:solidFill>
          <a:prstDash val="solid"/>
        </a:ln>
      </c:spPr>
    </c:plotArea>
    <c:legend>
      <c:legendPos val="b"/>
      <c:legendEntry>
        <c:idx val="2"/>
        <c:delete val="1"/>
      </c:legendEntry>
      <c:layout>
        <c:manualLayout>
          <c:xMode val="edge"/>
          <c:yMode val="edge"/>
          <c:x val="9.6536684333300551E-2"/>
          <c:y val="0.91148207420592064"/>
          <c:w val="0.87866552285436306"/>
          <c:h val="8.7677725118483416E-2"/>
        </c:manualLayout>
      </c:layout>
      <c:overlay val="0"/>
      <c:spPr>
        <a:solidFill>
          <a:schemeClr val="bg1"/>
        </a:solidFill>
        <a:ln w="3270">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54" b="1" i="0" u="none" strike="noStrike" baseline="0">
          <a:solidFill>
            <a:schemeClr val="tx1"/>
          </a:solidFill>
          <a:latin typeface="Arial"/>
          <a:ea typeface="Arial"/>
          <a:cs typeface="Arial"/>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5228189234294E-2"/>
          <c:y val="2.4742948211505619E-2"/>
          <c:w val="0.90742822468411055"/>
          <c:h val="0.78827131438467912"/>
        </c:manualLayout>
      </c:layout>
      <c:barChart>
        <c:barDir val="col"/>
        <c:grouping val="stacked"/>
        <c:varyColors val="0"/>
        <c:ser>
          <c:idx val="4"/>
          <c:order val="0"/>
          <c:tx>
            <c:strRef>
              <c:f>Sheet1!$B$1</c:f>
              <c:strCache>
                <c:ptCount val="1"/>
                <c:pt idx="0">
                  <c:v>Mechanical engineering</c:v>
                </c:pt>
              </c:strCache>
            </c:strRef>
          </c:tx>
          <c:spPr>
            <a:solidFill>
              <a:schemeClr val="accent1"/>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1171</c:v>
                </c:pt>
                <c:pt idx="1">
                  <c:v>1290</c:v>
                </c:pt>
                <c:pt idx="2">
                  <c:v>1419</c:v>
                </c:pt>
                <c:pt idx="3">
                  <c:v>1505</c:v>
                </c:pt>
                <c:pt idx="4">
                  <c:v>1642</c:v>
                </c:pt>
                <c:pt idx="5">
                  <c:v>1816</c:v>
                </c:pt>
                <c:pt idx="6">
                  <c:v>1671</c:v>
                </c:pt>
                <c:pt idx="7">
                  <c:v>1871</c:v>
                </c:pt>
                <c:pt idx="8">
                  <c:v>2309</c:v>
                </c:pt>
                <c:pt idx="9">
                  <c:v>2391</c:v>
                </c:pt>
                <c:pt idx="10">
                  <c:v>1747</c:v>
                </c:pt>
                <c:pt idx="11">
                  <c:v>1561</c:v>
                </c:pt>
                <c:pt idx="12">
                  <c:v>1543</c:v>
                </c:pt>
                <c:pt idx="13">
                  <c:v>1752</c:v>
                </c:pt>
                <c:pt idx="14">
                  <c:v>1664</c:v>
                </c:pt>
                <c:pt idx="15">
                  <c:v>1737</c:v>
                </c:pt>
                <c:pt idx="16">
                  <c:v>1802</c:v>
                </c:pt>
                <c:pt idx="17">
                  <c:v>1746</c:v>
                </c:pt>
                <c:pt idx="18">
                  <c:v>1829</c:v>
                </c:pt>
                <c:pt idx="19">
                  <c:v>1908</c:v>
                </c:pt>
                <c:pt idx="20">
                  <c:v>1907</c:v>
                </c:pt>
                <c:pt idx="21">
                  <c:v>1934</c:v>
                </c:pt>
                <c:pt idx="22">
                  <c:v>2024</c:v>
                </c:pt>
                <c:pt idx="23">
                  <c:v>2047</c:v>
                </c:pt>
                <c:pt idx="24">
                  <c:v>2050</c:v>
                </c:pt>
                <c:pt idx="25">
                  <c:v>2052</c:v>
                </c:pt>
                <c:pt idx="26">
                  <c:v>2015</c:v>
                </c:pt>
                <c:pt idx="27">
                  <c:v>2030</c:v>
                </c:pt>
                <c:pt idx="28">
                  <c:v>1966</c:v>
                </c:pt>
                <c:pt idx="29">
                  <c:v>1941</c:v>
                </c:pt>
                <c:pt idx="30">
                  <c:v>1901</c:v>
                </c:pt>
              </c:numCache>
            </c:numRef>
          </c:val>
          <c:extLst>
            <c:ext xmlns:c16="http://schemas.microsoft.com/office/drawing/2014/chart" uri="{C3380CC4-5D6E-409C-BE32-E72D297353CC}">
              <c16:uniqueId val="{00000000-667B-42F9-BF20-D509583514B5}"/>
            </c:ext>
          </c:extLst>
        </c:ser>
        <c:ser>
          <c:idx val="0"/>
          <c:order val="1"/>
          <c:tx>
            <c:strRef>
              <c:f>Sheet1!$C$1</c:f>
              <c:strCache>
                <c:ptCount val="1"/>
                <c:pt idx="0">
                  <c:v>Metals industry</c:v>
                </c:pt>
              </c:strCache>
            </c:strRef>
          </c:tx>
          <c:spPr>
            <a:solidFill>
              <a:schemeClr val="accent6">
                <a:lumMod val="75000"/>
              </a:schemeClr>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0">
                  <c:v>184</c:v>
                </c:pt>
                <c:pt idx="1">
                  <c:v>199</c:v>
                </c:pt>
                <c:pt idx="2">
                  <c:v>224</c:v>
                </c:pt>
                <c:pt idx="3">
                  <c:v>238</c:v>
                </c:pt>
                <c:pt idx="4">
                  <c:v>220</c:v>
                </c:pt>
                <c:pt idx="5">
                  <c:v>252</c:v>
                </c:pt>
                <c:pt idx="6">
                  <c:v>271</c:v>
                </c:pt>
                <c:pt idx="7">
                  <c:v>268</c:v>
                </c:pt>
                <c:pt idx="8">
                  <c:v>303</c:v>
                </c:pt>
                <c:pt idx="9">
                  <c:v>296</c:v>
                </c:pt>
                <c:pt idx="10">
                  <c:v>228</c:v>
                </c:pt>
                <c:pt idx="11">
                  <c:v>227</c:v>
                </c:pt>
                <c:pt idx="12">
                  <c:v>264</c:v>
                </c:pt>
                <c:pt idx="13">
                  <c:v>266</c:v>
                </c:pt>
                <c:pt idx="14">
                  <c:v>247</c:v>
                </c:pt>
                <c:pt idx="15">
                  <c:v>251</c:v>
                </c:pt>
                <c:pt idx="16">
                  <c:v>240</c:v>
                </c:pt>
                <c:pt idx="17">
                  <c:v>237</c:v>
                </c:pt>
                <c:pt idx="18">
                  <c:v>250</c:v>
                </c:pt>
                <c:pt idx="19">
                  <c:v>288</c:v>
                </c:pt>
                <c:pt idx="20">
                  <c:v>286</c:v>
                </c:pt>
                <c:pt idx="21">
                  <c:v>292</c:v>
                </c:pt>
                <c:pt idx="22">
                  <c:v>299</c:v>
                </c:pt>
                <c:pt idx="23">
                  <c:v>287</c:v>
                </c:pt>
                <c:pt idx="24">
                  <c:v>280</c:v>
                </c:pt>
                <c:pt idx="25">
                  <c:v>282</c:v>
                </c:pt>
                <c:pt idx="26">
                  <c:v>291</c:v>
                </c:pt>
                <c:pt idx="27">
                  <c:v>277</c:v>
                </c:pt>
                <c:pt idx="28">
                  <c:v>286</c:v>
                </c:pt>
                <c:pt idx="29">
                  <c:v>291</c:v>
                </c:pt>
                <c:pt idx="30">
                  <c:v>299</c:v>
                </c:pt>
              </c:numCache>
            </c:numRef>
          </c:val>
          <c:extLst>
            <c:ext xmlns:c16="http://schemas.microsoft.com/office/drawing/2014/chart" uri="{C3380CC4-5D6E-409C-BE32-E72D297353CC}">
              <c16:uniqueId val="{00000001-667B-42F9-BF20-D509583514B5}"/>
            </c:ext>
          </c:extLst>
        </c:ser>
        <c:ser>
          <c:idx val="1"/>
          <c:order val="2"/>
          <c:tx>
            <c:strRef>
              <c:f>Sheet1!$D$1</c:f>
              <c:strCache>
                <c:ptCount val="1"/>
                <c:pt idx="0">
                  <c:v>Electronics and electrotechnical industry</c:v>
                </c:pt>
              </c:strCache>
            </c:strRef>
          </c:tx>
          <c:spPr>
            <a:solidFill>
              <a:schemeClr val="accent2"/>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365</c:v>
                </c:pt>
                <c:pt idx="1">
                  <c:v>379</c:v>
                </c:pt>
                <c:pt idx="2">
                  <c:v>418</c:v>
                </c:pt>
                <c:pt idx="3">
                  <c:v>381</c:v>
                </c:pt>
                <c:pt idx="4">
                  <c:v>368</c:v>
                </c:pt>
                <c:pt idx="5">
                  <c:v>386</c:v>
                </c:pt>
                <c:pt idx="6">
                  <c:v>355</c:v>
                </c:pt>
                <c:pt idx="7">
                  <c:v>387</c:v>
                </c:pt>
                <c:pt idx="8">
                  <c:v>418</c:v>
                </c:pt>
                <c:pt idx="9">
                  <c:v>426</c:v>
                </c:pt>
                <c:pt idx="10">
                  <c:v>262</c:v>
                </c:pt>
                <c:pt idx="11">
                  <c:v>290</c:v>
                </c:pt>
                <c:pt idx="12">
                  <c:v>270</c:v>
                </c:pt>
                <c:pt idx="13">
                  <c:v>366</c:v>
                </c:pt>
                <c:pt idx="14">
                  <c:v>322</c:v>
                </c:pt>
                <c:pt idx="15">
                  <c:v>317</c:v>
                </c:pt>
                <c:pt idx="16">
                  <c:v>322</c:v>
                </c:pt>
                <c:pt idx="17">
                  <c:v>302</c:v>
                </c:pt>
                <c:pt idx="18">
                  <c:v>338</c:v>
                </c:pt>
                <c:pt idx="19">
                  <c:v>346</c:v>
                </c:pt>
                <c:pt idx="20">
                  <c:v>347</c:v>
                </c:pt>
                <c:pt idx="21">
                  <c:v>350</c:v>
                </c:pt>
                <c:pt idx="22">
                  <c:v>369</c:v>
                </c:pt>
                <c:pt idx="23">
                  <c:v>380</c:v>
                </c:pt>
                <c:pt idx="24">
                  <c:v>393</c:v>
                </c:pt>
                <c:pt idx="25">
                  <c:v>389</c:v>
                </c:pt>
                <c:pt idx="26">
                  <c:v>405</c:v>
                </c:pt>
                <c:pt idx="27">
                  <c:v>405</c:v>
                </c:pt>
                <c:pt idx="28">
                  <c:v>405</c:v>
                </c:pt>
                <c:pt idx="29">
                  <c:v>387</c:v>
                </c:pt>
                <c:pt idx="30">
                  <c:v>387</c:v>
                </c:pt>
              </c:numCache>
            </c:numRef>
          </c:val>
          <c:extLst>
            <c:ext xmlns:c16="http://schemas.microsoft.com/office/drawing/2014/chart" uri="{C3380CC4-5D6E-409C-BE32-E72D297353CC}">
              <c16:uniqueId val="{00000002-667B-42F9-BF20-D509583514B5}"/>
            </c:ext>
          </c:extLst>
        </c:ser>
        <c:dLbls>
          <c:showLegendKey val="0"/>
          <c:showVal val="0"/>
          <c:showCatName val="0"/>
          <c:showSerName val="0"/>
          <c:showPercent val="0"/>
          <c:showBubbleSize val="0"/>
        </c:dLbls>
        <c:gapWidth val="60"/>
        <c:overlap val="100"/>
        <c:axId val="672665464"/>
        <c:axId val="673288176"/>
      </c:barChart>
      <c:catAx>
        <c:axId val="672665464"/>
        <c:scaling>
          <c:orientation val="minMax"/>
        </c:scaling>
        <c:delete val="0"/>
        <c:axPos val="b"/>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673288176"/>
        <c:crosses val="autoZero"/>
        <c:auto val="1"/>
        <c:lblAlgn val="ctr"/>
        <c:lblOffset val="100"/>
        <c:tickLblSkip val="2"/>
        <c:tickMarkSkip val="1"/>
        <c:noMultiLvlLbl val="0"/>
      </c:catAx>
      <c:valAx>
        <c:axId val="673288176"/>
        <c:scaling>
          <c:orientation val="minMax"/>
          <c:max val="3500"/>
        </c:scaling>
        <c:delete val="0"/>
        <c:axPos val="l"/>
        <c:majorGridlines>
          <c:spPr>
            <a:ln w="3175">
              <a:solidFill>
                <a:schemeClr val="tx1"/>
              </a:solidFill>
              <a:prstDash val="dash"/>
            </a:ln>
          </c:spPr>
        </c:majorGridlines>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672665464"/>
        <c:crosses val="autoZero"/>
        <c:crossBetween val="between"/>
      </c:valAx>
      <c:spPr>
        <a:noFill/>
        <a:ln w="12620">
          <a:solidFill>
            <a:schemeClr val="tx1"/>
          </a:solidFill>
          <a:prstDash val="solid"/>
        </a:ln>
      </c:spPr>
    </c:plotArea>
    <c:legend>
      <c:legendPos val="b"/>
      <c:layout>
        <c:manualLayout>
          <c:xMode val="edge"/>
          <c:yMode val="edge"/>
          <c:x val="7.4938662455655905E-2"/>
          <c:y val="0.88514756323370913"/>
          <c:w val="0.90823909726739438"/>
          <c:h val="0.11485243676629089"/>
        </c:manualLayout>
      </c:layout>
      <c:overlay val="0"/>
      <c:spPr>
        <a:solidFill>
          <a:schemeClr val="bg1"/>
        </a:solidFill>
        <a:ln w="3155">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38" b="1" i="0" u="none" strike="noStrike" baseline="0">
          <a:solidFill>
            <a:schemeClr val="tx1"/>
          </a:solidFill>
          <a:latin typeface="Arial"/>
          <a:ea typeface="Arial"/>
          <a:cs typeface="Arial"/>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Taul1!$B$1</c:f>
              <c:strCache>
                <c:ptCount val="1"/>
                <c:pt idx="0">
                  <c:v>Suomi</c:v>
                </c:pt>
              </c:strCache>
            </c:strRef>
          </c:tx>
          <c:spPr>
            <a:ln w="50800">
              <a:solidFill>
                <a:schemeClr val="accent5"/>
              </a:solidFill>
            </a:ln>
          </c:spPr>
          <c:marker>
            <c:symbol val="none"/>
          </c:marker>
          <c:cat>
            <c:strRef>
              <c:f>Taul1!$A$2:$A$45</c:f>
              <c:strCache>
                <c:ptCount val="44"/>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2018(1-2)</c:v>
                </c:pt>
              </c:strCache>
            </c:strRef>
          </c:cat>
          <c:val>
            <c:numRef>
              <c:f>Taul1!$B$2:$B$45</c:f>
              <c:numCache>
                <c:formatCode>General</c:formatCode>
                <c:ptCount val="44"/>
                <c:pt idx="0">
                  <c:v>24.5</c:v>
                </c:pt>
                <c:pt idx="1">
                  <c:v>32.799999999999997</c:v>
                </c:pt>
                <c:pt idx="2">
                  <c:v>31.7</c:v>
                </c:pt>
                <c:pt idx="3">
                  <c:v>30.9</c:v>
                </c:pt>
                <c:pt idx="4">
                  <c:v>22.1</c:v>
                </c:pt>
                <c:pt idx="5">
                  <c:v>22</c:v>
                </c:pt>
                <c:pt idx="6">
                  <c:v>30</c:v>
                </c:pt>
                <c:pt idx="7">
                  <c:v>34.9</c:v>
                </c:pt>
                <c:pt idx="8">
                  <c:v>40.1</c:v>
                </c:pt>
                <c:pt idx="9">
                  <c:v>26.8</c:v>
                </c:pt>
                <c:pt idx="10">
                  <c:v>30.7</c:v>
                </c:pt>
                <c:pt idx="11">
                  <c:v>27.2</c:v>
                </c:pt>
                <c:pt idx="12">
                  <c:v>30.8</c:v>
                </c:pt>
                <c:pt idx="13">
                  <c:v>21.3</c:v>
                </c:pt>
                <c:pt idx="14">
                  <c:v>20.100000000000001</c:v>
                </c:pt>
                <c:pt idx="15">
                  <c:v>16.100000000000001</c:v>
                </c:pt>
                <c:pt idx="16">
                  <c:v>6.2</c:v>
                </c:pt>
                <c:pt idx="17">
                  <c:v>3.7</c:v>
                </c:pt>
                <c:pt idx="18">
                  <c:v>5.8</c:v>
                </c:pt>
                <c:pt idx="19">
                  <c:v>5.0999999999999996</c:v>
                </c:pt>
                <c:pt idx="20">
                  <c:v>4.4000000000000004</c:v>
                </c:pt>
                <c:pt idx="21">
                  <c:v>4.8</c:v>
                </c:pt>
                <c:pt idx="22">
                  <c:v>6.1</c:v>
                </c:pt>
                <c:pt idx="23">
                  <c:v>5.2</c:v>
                </c:pt>
                <c:pt idx="24">
                  <c:v>3.6</c:v>
                </c:pt>
                <c:pt idx="25">
                  <c:v>3.8</c:v>
                </c:pt>
                <c:pt idx="26">
                  <c:v>5.4</c:v>
                </c:pt>
                <c:pt idx="27">
                  <c:v>6.3</c:v>
                </c:pt>
                <c:pt idx="28">
                  <c:v>7.6</c:v>
                </c:pt>
                <c:pt idx="29">
                  <c:v>10</c:v>
                </c:pt>
                <c:pt idx="30">
                  <c:v>12.6</c:v>
                </c:pt>
                <c:pt idx="31">
                  <c:v>10.8</c:v>
                </c:pt>
                <c:pt idx="32">
                  <c:v>10.7</c:v>
                </c:pt>
                <c:pt idx="33">
                  <c:v>12.4</c:v>
                </c:pt>
                <c:pt idx="34">
                  <c:v>7.7</c:v>
                </c:pt>
                <c:pt idx="35">
                  <c:v>8.3000000000000007</c:v>
                </c:pt>
                <c:pt idx="36">
                  <c:v>8.9</c:v>
                </c:pt>
                <c:pt idx="37">
                  <c:v>9.6</c:v>
                </c:pt>
                <c:pt idx="38">
                  <c:v>9.4</c:v>
                </c:pt>
                <c:pt idx="39">
                  <c:v>8.1</c:v>
                </c:pt>
                <c:pt idx="40">
                  <c:v>5.2</c:v>
                </c:pt>
                <c:pt idx="41">
                  <c:v>5.5</c:v>
                </c:pt>
                <c:pt idx="42">
                  <c:v>5.8</c:v>
                </c:pt>
                <c:pt idx="43">
                  <c:v>4.9000000000000004</c:v>
                </c:pt>
              </c:numCache>
            </c:numRef>
          </c:val>
          <c:smooth val="0"/>
          <c:extLst>
            <c:ext xmlns:c16="http://schemas.microsoft.com/office/drawing/2014/chart" uri="{C3380CC4-5D6E-409C-BE32-E72D297353CC}">
              <c16:uniqueId val="{00000000-CDF3-47AE-A425-54127165BD15}"/>
            </c:ext>
          </c:extLst>
        </c:ser>
        <c:dLbls>
          <c:showLegendKey val="0"/>
          <c:showVal val="0"/>
          <c:showCatName val="0"/>
          <c:showSerName val="0"/>
          <c:showPercent val="0"/>
          <c:showBubbleSize val="0"/>
        </c:dLbls>
        <c:smooth val="0"/>
        <c:axId val="673288960"/>
        <c:axId val="673289352"/>
      </c:lineChart>
      <c:catAx>
        <c:axId val="673288960"/>
        <c:scaling>
          <c:orientation val="minMax"/>
        </c:scaling>
        <c:delete val="0"/>
        <c:axPos val="b"/>
        <c:numFmt formatCode="0" sourceLinked="0"/>
        <c:majorTickMark val="out"/>
        <c:minorTickMark val="none"/>
        <c:tickLblPos val="nextTo"/>
        <c:txPr>
          <a:bodyPr rot="-5400000" vert="horz" anchor="ctr" anchorCtr="0"/>
          <a:lstStyle/>
          <a:p>
            <a:pPr>
              <a:defRPr sz="1050" b="0" i="0" kern="1200" baseline="0">
                <a:solidFill>
                  <a:schemeClr val="tx2"/>
                </a:solidFill>
                <a:latin typeface="Verdana" panose="020B0604030504040204" pitchFamily="34" charset="0"/>
              </a:defRPr>
            </a:pPr>
            <a:endParaRPr lang="fi-FI"/>
          </a:p>
        </c:txPr>
        <c:crossAx val="673289352"/>
        <c:crosses val="autoZero"/>
        <c:auto val="1"/>
        <c:lblAlgn val="ctr"/>
        <c:lblOffset val="100"/>
        <c:noMultiLvlLbl val="0"/>
      </c:catAx>
      <c:valAx>
        <c:axId val="673289352"/>
        <c:scaling>
          <c:orientation val="minMax"/>
          <c:max val="42"/>
          <c:min val="0"/>
        </c:scaling>
        <c:delete val="0"/>
        <c:axPos val="l"/>
        <c:majorGridlines>
          <c:spPr>
            <a:ln w="3175" cmpd="sng">
              <a:solidFill>
                <a:schemeClr val="tx2">
                  <a:alpha val="20000"/>
                </a:schemeClr>
              </a:solidFill>
              <a:prstDash val="dash"/>
            </a:ln>
          </c:spPr>
        </c:majorGridlines>
        <c:numFmt formatCode="General" sourceLinked="1"/>
        <c:majorTickMark val="out"/>
        <c:minorTickMark val="none"/>
        <c:tickLblPos val="nextTo"/>
        <c:txPr>
          <a:bodyPr/>
          <a:lstStyle/>
          <a:p>
            <a:pPr>
              <a:defRPr sz="1050" baseline="0">
                <a:solidFill>
                  <a:schemeClr val="tx2"/>
                </a:solidFill>
                <a:latin typeface="Verdana" panose="020B0604030504040204" pitchFamily="34" charset="0"/>
              </a:defRPr>
            </a:pPr>
            <a:endParaRPr lang="fi-FI"/>
          </a:p>
        </c:txPr>
        <c:crossAx val="673288960"/>
        <c:crosses val="autoZero"/>
        <c:crossBetween val="between"/>
        <c:majorUnit val="2"/>
      </c:valAx>
    </c:plotArea>
    <c:plotVisOnly val="1"/>
    <c:dispBlanksAs val="gap"/>
    <c:showDLblsOverMax val="0"/>
  </c:chart>
  <c:txPr>
    <a:bodyPr/>
    <a:lstStyle/>
    <a:p>
      <a:pPr>
        <a:defRPr sz="1800"/>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2624"/>
        <c:crossesAt val="-5"/>
        <c:auto val="0"/>
        <c:lblAlgn val="ctr"/>
        <c:lblOffset val="100"/>
        <c:tickLblSkip val="2"/>
        <c:tickMarkSkip val="1"/>
        <c:noMultiLvlLbl val="0"/>
      </c:catAx>
      <c:valAx>
        <c:axId val="405222624"/>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8B48-439C-BC97-86839F8FFF96}"/>
            </c:ext>
          </c:extLst>
        </c:ser>
        <c:dLbls>
          <c:showLegendKey val="0"/>
          <c:showVal val="0"/>
          <c:showCatName val="0"/>
          <c:showSerName val="0"/>
          <c:showPercent val="0"/>
          <c:showBubbleSize val="0"/>
        </c:dLbls>
        <c:gapWidth val="75"/>
        <c:axId val="405223408"/>
        <c:axId val="405223800"/>
      </c:barChart>
      <c:catAx>
        <c:axId val="40522340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3800"/>
        <c:crossesAt val="-5"/>
        <c:auto val="0"/>
        <c:lblAlgn val="ctr"/>
        <c:lblOffset val="100"/>
        <c:tickLblSkip val="2"/>
        <c:tickMarkSkip val="1"/>
        <c:noMultiLvlLbl val="0"/>
      </c:catAx>
      <c:valAx>
        <c:axId val="405223800"/>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522340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Industrial production, with capacity in full use (theoretical level), left axis</c:v>
                </c:pt>
              </c:strCache>
            </c:strRef>
          </c:tx>
          <c:spPr>
            <a:ln w="44450">
              <a:solidFill>
                <a:schemeClr val="accent1"/>
              </a:solidFill>
              <a:prstDash val="sysDash"/>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Sheet1!$B$2:$B$41</c:f>
              <c:numCache>
                <c:formatCode>General</c:formatCode>
                <c:ptCount val="40"/>
                <c:pt idx="0">
                  <c:v>122.8798994</c:v>
                </c:pt>
                <c:pt idx="1">
                  <c:v>118.6748149</c:v>
                </c:pt>
                <c:pt idx="2">
                  <c:v>122.19083670000001</c:v>
                </c:pt>
                <c:pt idx="3">
                  <c:v>118.77292919999999</c:v>
                </c:pt>
                <c:pt idx="4">
                  <c:v>105.3643526</c:v>
                </c:pt>
                <c:pt idx="5">
                  <c:v>105.6820506</c:v>
                </c:pt>
                <c:pt idx="6">
                  <c:v>106.8680263</c:v>
                </c:pt>
                <c:pt idx="7">
                  <c:v>104.6284677</c:v>
                </c:pt>
                <c:pt idx="8">
                  <c:v>100.789384</c:v>
                </c:pt>
                <c:pt idx="9">
                  <c:v>104.5897751</c:v>
                </c:pt>
                <c:pt idx="10">
                  <c:v>105.7230619</c:v>
                </c:pt>
                <c:pt idx="11">
                  <c:v>104.6579131</c:v>
                </c:pt>
                <c:pt idx="12">
                  <c:v>102.5478698</c:v>
                </c:pt>
                <c:pt idx="13">
                  <c:v>99.978097500000004</c:v>
                </c:pt>
                <c:pt idx="14">
                  <c:v>104.53515849999999</c:v>
                </c:pt>
                <c:pt idx="15">
                  <c:v>103.5188155</c:v>
                </c:pt>
                <c:pt idx="16">
                  <c:v>102.1341528</c:v>
                </c:pt>
                <c:pt idx="17">
                  <c:v>100.4374633</c:v>
                </c:pt>
                <c:pt idx="18">
                  <c:v>102.0873027</c:v>
                </c:pt>
                <c:pt idx="19">
                  <c:v>100.3096242</c:v>
                </c:pt>
                <c:pt idx="20">
                  <c:v>99.029138149999994</c:v>
                </c:pt>
                <c:pt idx="21">
                  <c:v>96.581617539999996</c:v>
                </c:pt>
                <c:pt idx="22">
                  <c:v>99.071294870000003</c:v>
                </c:pt>
                <c:pt idx="23">
                  <c:v>97.75896075</c:v>
                </c:pt>
                <c:pt idx="24">
                  <c:v>97.87174186</c:v>
                </c:pt>
                <c:pt idx="25">
                  <c:v>95.516999580000004</c:v>
                </c:pt>
                <c:pt idx="26">
                  <c:v>97.386869669999996</c:v>
                </c:pt>
                <c:pt idx="27">
                  <c:v>96.545215810000002</c:v>
                </c:pt>
                <c:pt idx="28">
                  <c:v>95.266629420000001</c:v>
                </c:pt>
                <c:pt idx="29">
                  <c:v>93.835731249999995</c:v>
                </c:pt>
                <c:pt idx="30">
                  <c:v>96.246012010000001</c:v>
                </c:pt>
                <c:pt idx="31">
                  <c:v>95.13870652</c:v>
                </c:pt>
                <c:pt idx="32">
                  <c:v>94.423578710000001</c:v>
                </c:pt>
                <c:pt idx="33">
                  <c:v>93.998714899999996</c:v>
                </c:pt>
                <c:pt idx="34">
                  <c:v>98.373124739999994</c:v>
                </c:pt>
                <c:pt idx="35">
                  <c:v>96.643609440000006</c:v>
                </c:pt>
                <c:pt idx="36">
                  <c:v>95.699650790000007</c:v>
                </c:pt>
                <c:pt idx="37">
                  <c:v>98.131163569999998</c:v>
                </c:pt>
                <c:pt idx="38">
                  <c:v>101.04623549999999</c:v>
                </c:pt>
                <c:pt idx="39">
                  <c:v>100.0574941</c:v>
                </c:pt>
              </c:numCache>
            </c:numRef>
          </c:val>
          <c:smooth val="0"/>
          <c:extLst>
            <c:ext xmlns:c16="http://schemas.microsoft.com/office/drawing/2014/chart" uri="{C3380CC4-5D6E-409C-BE32-E72D297353CC}">
              <c16:uniqueId val="{00000000-2D31-4E97-AEB7-D0DF7AC12FE4}"/>
            </c:ext>
          </c:extLst>
        </c:ser>
        <c:ser>
          <c:idx val="1"/>
          <c:order val="1"/>
          <c:tx>
            <c:strRef>
              <c:f>Sheet1!$C$1</c:f>
              <c:strCache>
                <c:ptCount val="1"/>
                <c:pt idx="0">
                  <c:v>Industrial production, at fixed prices (2008 = 100), left axis</c:v>
                </c:pt>
              </c:strCache>
            </c:strRef>
          </c:tx>
          <c:spPr>
            <a:ln w="44450">
              <a:solidFill>
                <a:schemeClr val="accent1"/>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Sheet1!$C$2:$C$41</c:f>
              <c:numCache>
                <c:formatCode>General</c:formatCode>
                <c:ptCount val="40"/>
                <c:pt idx="0">
                  <c:v>103.11499999999999</c:v>
                </c:pt>
                <c:pt idx="1">
                  <c:v>101.6343</c:v>
                </c:pt>
                <c:pt idx="2">
                  <c:v>100.88</c:v>
                </c:pt>
                <c:pt idx="3">
                  <c:v>94.370720000000006</c:v>
                </c:pt>
                <c:pt idx="4">
                  <c:v>80.681659999999994</c:v>
                </c:pt>
                <c:pt idx="5">
                  <c:v>79.005449999999996</c:v>
                </c:pt>
                <c:pt idx="6">
                  <c:v>79.647999999999996</c:v>
                </c:pt>
                <c:pt idx="7">
                  <c:v>79.592119999999994</c:v>
                </c:pt>
                <c:pt idx="8">
                  <c:v>79.620059999999995</c:v>
                </c:pt>
                <c:pt idx="9">
                  <c:v>83.363600000000005</c:v>
                </c:pt>
                <c:pt idx="10">
                  <c:v>84.173770000000005</c:v>
                </c:pt>
                <c:pt idx="11">
                  <c:v>85.430930000000004</c:v>
                </c:pt>
                <c:pt idx="12">
                  <c:v>86.241100000000003</c:v>
                </c:pt>
                <c:pt idx="13">
                  <c:v>85.570610000000002</c:v>
                </c:pt>
                <c:pt idx="14">
                  <c:v>85.570610000000002</c:v>
                </c:pt>
                <c:pt idx="15">
                  <c:v>86.045540000000003</c:v>
                </c:pt>
                <c:pt idx="16">
                  <c:v>85.738230000000001</c:v>
                </c:pt>
                <c:pt idx="17">
                  <c:v>85.822040000000001</c:v>
                </c:pt>
                <c:pt idx="18">
                  <c:v>84.285510000000002</c:v>
                </c:pt>
                <c:pt idx="19">
                  <c:v>83.475350000000006</c:v>
                </c:pt>
                <c:pt idx="20">
                  <c:v>82.274060000000006</c:v>
                </c:pt>
                <c:pt idx="21">
                  <c:v>81.156589999999994</c:v>
                </c:pt>
                <c:pt idx="22">
                  <c:v>81.491829999999993</c:v>
                </c:pt>
                <c:pt idx="23">
                  <c:v>81.240399999999994</c:v>
                </c:pt>
                <c:pt idx="24">
                  <c:v>81.044839999999994</c:v>
                </c:pt>
                <c:pt idx="25">
                  <c:v>80.067049999999995</c:v>
                </c:pt>
                <c:pt idx="26">
                  <c:v>79.787679999999995</c:v>
                </c:pt>
                <c:pt idx="27">
                  <c:v>79.927359999999993</c:v>
                </c:pt>
                <c:pt idx="28">
                  <c:v>79.480369999999994</c:v>
                </c:pt>
                <c:pt idx="29">
                  <c:v>78.809889999999996</c:v>
                </c:pt>
                <c:pt idx="30">
                  <c:v>79.005449999999996</c:v>
                </c:pt>
                <c:pt idx="31">
                  <c:v>79.647999999999996</c:v>
                </c:pt>
                <c:pt idx="32">
                  <c:v>79.312749999999994</c:v>
                </c:pt>
                <c:pt idx="33">
                  <c:v>80.569909999999993</c:v>
                </c:pt>
                <c:pt idx="34">
                  <c:v>81.547700000000006</c:v>
                </c:pt>
                <c:pt idx="35">
                  <c:v>81.994690000000006</c:v>
                </c:pt>
                <c:pt idx="36">
                  <c:v>82.525490000000005</c:v>
                </c:pt>
                <c:pt idx="37">
                  <c:v>84.285510000000002</c:v>
                </c:pt>
                <c:pt idx="38">
                  <c:v>84.872190000000003</c:v>
                </c:pt>
                <c:pt idx="39">
                  <c:v>85.542670000000001</c:v>
                </c:pt>
              </c:numCache>
            </c:numRef>
          </c:val>
          <c:smooth val="0"/>
          <c:extLst>
            <c:ext xmlns:c16="http://schemas.microsoft.com/office/drawing/2014/chart" uri="{C3380CC4-5D6E-409C-BE32-E72D297353CC}">
              <c16:uniqueId val="{00000001-2D31-4E97-AEB7-D0DF7AC12FE4}"/>
            </c:ext>
          </c:extLst>
        </c:ser>
        <c:dLbls>
          <c:showLegendKey val="0"/>
          <c:showVal val="0"/>
          <c:showCatName val="0"/>
          <c:showSerName val="0"/>
          <c:showPercent val="0"/>
          <c:showBubbleSize val="0"/>
        </c:dLbls>
        <c:marker val="1"/>
        <c:smooth val="0"/>
        <c:axId val="410357024"/>
        <c:axId val="410357416"/>
      </c:lineChart>
      <c:lineChart>
        <c:grouping val="standard"/>
        <c:varyColors val="0"/>
        <c:ser>
          <c:idx val="2"/>
          <c:order val="2"/>
          <c:tx>
            <c:strRef>
              <c:f>Sheet1!$D$1</c:f>
              <c:strCache>
                <c:ptCount val="1"/>
                <c:pt idx="0">
                  <c:v>Industrial capacity utilization,%, right axis</c:v>
                </c:pt>
              </c:strCache>
            </c:strRef>
          </c:tx>
          <c:spPr>
            <a:ln w="44450">
              <a:solidFill>
                <a:schemeClr val="accent3"/>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Sheet1!$D$2:$D$41</c:f>
              <c:numCache>
                <c:formatCode>General</c:formatCode>
                <c:ptCount val="40"/>
                <c:pt idx="0">
                  <c:v>80.83</c:v>
                </c:pt>
                <c:pt idx="1">
                  <c:v>83.23</c:v>
                </c:pt>
                <c:pt idx="2">
                  <c:v>78.900000000000006</c:v>
                </c:pt>
                <c:pt idx="3">
                  <c:v>73.599999999999994</c:v>
                </c:pt>
                <c:pt idx="4">
                  <c:v>69.400000000000006</c:v>
                </c:pt>
                <c:pt idx="5">
                  <c:v>66.23</c:v>
                </c:pt>
                <c:pt idx="6">
                  <c:v>65.83</c:v>
                </c:pt>
                <c:pt idx="7">
                  <c:v>68.53</c:v>
                </c:pt>
                <c:pt idx="8">
                  <c:v>73.400000000000006</c:v>
                </c:pt>
                <c:pt idx="9">
                  <c:v>74.47</c:v>
                </c:pt>
                <c:pt idx="10">
                  <c:v>74.37</c:v>
                </c:pt>
                <c:pt idx="11">
                  <c:v>77.5</c:v>
                </c:pt>
                <c:pt idx="12">
                  <c:v>81.099999999999994</c:v>
                </c:pt>
                <c:pt idx="13">
                  <c:v>83.17</c:v>
                </c:pt>
                <c:pt idx="14">
                  <c:v>77.8</c:v>
                </c:pt>
                <c:pt idx="15">
                  <c:v>79.7</c:v>
                </c:pt>
                <c:pt idx="16">
                  <c:v>80.87</c:v>
                </c:pt>
                <c:pt idx="17">
                  <c:v>82.97</c:v>
                </c:pt>
                <c:pt idx="18">
                  <c:v>78.900000000000006</c:v>
                </c:pt>
                <c:pt idx="19">
                  <c:v>79.83</c:v>
                </c:pt>
                <c:pt idx="20">
                  <c:v>79.63</c:v>
                </c:pt>
                <c:pt idx="21">
                  <c:v>81</c:v>
                </c:pt>
                <c:pt idx="22">
                  <c:v>78.430000000000007</c:v>
                </c:pt>
                <c:pt idx="23">
                  <c:v>79.67</c:v>
                </c:pt>
                <c:pt idx="24">
                  <c:v>79.23</c:v>
                </c:pt>
                <c:pt idx="25">
                  <c:v>80.7</c:v>
                </c:pt>
                <c:pt idx="26">
                  <c:v>77.930000000000007</c:v>
                </c:pt>
                <c:pt idx="27">
                  <c:v>79.2</c:v>
                </c:pt>
                <c:pt idx="28">
                  <c:v>80.13</c:v>
                </c:pt>
                <c:pt idx="29">
                  <c:v>80.930000000000007</c:v>
                </c:pt>
                <c:pt idx="30">
                  <c:v>78.17</c:v>
                </c:pt>
                <c:pt idx="31">
                  <c:v>80.569999999999993</c:v>
                </c:pt>
                <c:pt idx="32">
                  <c:v>80.930000000000007</c:v>
                </c:pt>
                <c:pt idx="33">
                  <c:v>83.33</c:v>
                </c:pt>
                <c:pt idx="34">
                  <c:v>79.37</c:v>
                </c:pt>
                <c:pt idx="35">
                  <c:v>82.13</c:v>
                </c:pt>
                <c:pt idx="36">
                  <c:v>84.03</c:v>
                </c:pt>
                <c:pt idx="37">
                  <c:v>83.57</c:v>
                </c:pt>
                <c:pt idx="38">
                  <c:v>80.930000000000007</c:v>
                </c:pt>
                <c:pt idx="39">
                  <c:v>83.03</c:v>
                </c:pt>
              </c:numCache>
            </c:numRef>
          </c:val>
          <c:smooth val="0"/>
          <c:extLst>
            <c:ext xmlns:c16="http://schemas.microsoft.com/office/drawing/2014/chart" uri="{C3380CC4-5D6E-409C-BE32-E72D297353CC}">
              <c16:uniqueId val="{00000002-2D31-4E97-AEB7-D0DF7AC12FE4}"/>
            </c:ext>
          </c:extLst>
        </c:ser>
        <c:dLbls>
          <c:showLegendKey val="0"/>
          <c:showVal val="0"/>
          <c:showCatName val="0"/>
          <c:showSerName val="0"/>
          <c:showPercent val="0"/>
          <c:showBubbleSize val="0"/>
        </c:dLbls>
        <c:marker val="1"/>
        <c:smooth val="0"/>
        <c:axId val="410358200"/>
        <c:axId val="410357808"/>
      </c:lineChart>
      <c:catAx>
        <c:axId val="410357024"/>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410357416"/>
        <c:crossesAt val="10"/>
        <c:auto val="1"/>
        <c:lblAlgn val="ctr"/>
        <c:lblOffset val="100"/>
        <c:tickLblSkip val="1"/>
        <c:tickMarkSkip val="4"/>
        <c:noMultiLvlLbl val="0"/>
      </c:catAx>
      <c:valAx>
        <c:axId val="410357416"/>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410357024"/>
        <c:crosses val="autoZero"/>
        <c:crossBetween val="between"/>
        <c:majorUnit val="5"/>
      </c:valAx>
      <c:valAx>
        <c:axId val="410357808"/>
        <c:scaling>
          <c:orientation val="minMax"/>
          <c:max val="100"/>
          <c:min val="55"/>
        </c:scaling>
        <c:delete val="0"/>
        <c:axPos val="r"/>
        <c:numFmt formatCode="0%" sourceLinked="0"/>
        <c:majorTickMark val="out"/>
        <c:minorTickMark val="none"/>
        <c:tickLblPos val="nextTo"/>
        <c:txPr>
          <a:bodyPr/>
          <a:lstStyle/>
          <a:p>
            <a:pPr>
              <a:defRPr sz="1050" b="0" i="0" baseline="0">
                <a:latin typeface="Verdana" panose="020B0604030504040204" pitchFamily="34" charset="0"/>
              </a:defRPr>
            </a:pPr>
            <a:endParaRPr lang="fi-FI"/>
          </a:p>
        </c:txPr>
        <c:crossAx val="410358200"/>
        <c:crosses val="max"/>
        <c:crossBetween val="between"/>
        <c:dispUnits>
          <c:builtInUnit val="hundreds"/>
        </c:dispUnits>
      </c:valAx>
      <c:catAx>
        <c:axId val="410358200"/>
        <c:scaling>
          <c:orientation val="minMax"/>
        </c:scaling>
        <c:delete val="1"/>
        <c:axPos val="b"/>
        <c:numFmt formatCode="General" sourceLinked="1"/>
        <c:majorTickMark val="out"/>
        <c:minorTickMark val="none"/>
        <c:tickLblPos val="nextTo"/>
        <c:crossAx val="410357808"/>
        <c:crosses val="autoZero"/>
        <c:auto val="1"/>
        <c:lblAlgn val="ctr"/>
        <c:lblOffset val="100"/>
        <c:noMultiLvlLbl val="0"/>
      </c:catAx>
      <c:spPr>
        <a:noFill/>
        <a:ln w="13275">
          <a:solidFill>
            <a:schemeClr val="tx1"/>
          </a:solidFill>
          <a:prstDash val="solid"/>
        </a:ln>
      </c:spPr>
    </c:plotArea>
    <c:legend>
      <c:legendPos val="r"/>
      <c:layout>
        <c:manualLayout>
          <c:xMode val="edge"/>
          <c:yMode val="edge"/>
          <c:x val="0.77979258835551357"/>
          <c:y val="6.2788866567203422E-2"/>
          <c:w val="0.22020741164448654"/>
          <c:h val="0.89710926423813719"/>
        </c:manualLayout>
      </c:layout>
      <c:overlay val="0"/>
      <c:spPr>
        <a:solidFill>
          <a:schemeClr val="bg1"/>
        </a:solidFill>
        <a:ln w="26550">
          <a:noFill/>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08778201816714E-2"/>
          <c:y val="4.3830157608547311E-2"/>
          <c:w val="0.93833004132145226"/>
          <c:h val="0.85488762392301831"/>
        </c:manualLayout>
      </c:layout>
      <c:lineChart>
        <c:grouping val="standard"/>
        <c:varyColors val="0"/>
        <c:ser>
          <c:idx val="0"/>
          <c:order val="0"/>
          <c:tx>
            <c:strRef>
              <c:f>Taul1!$B$1</c:f>
              <c:strCache>
                <c:ptCount val="1"/>
                <c:pt idx="0">
                  <c:v>Yritysten investoinnit</c:v>
                </c:pt>
              </c:strCache>
            </c:strRef>
          </c:tx>
          <c:spPr>
            <a:ln w="381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29.617999999999999</c:v>
                </c:pt>
                <c:pt idx="1">
                  <c:v>24.773</c:v>
                </c:pt>
                <c:pt idx="2">
                  <c:v>23.728000000000002</c:v>
                </c:pt>
                <c:pt idx="3">
                  <c:v>24.655999999999999</c:v>
                </c:pt>
                <c:pt idx="4">
                  <c:v>23.895</c:v>
                </c:pt>
                <c:pt idx="5">
                  <c:v>22.105</c:v>
                </c:pt>
                <c:pt idx="6">
                  <c:v>21.388000000000002</c:v>
                </c:pt>
                <c:pt idx="7">
                  <c:v>22.504999999999999</c:v>
                </c:pt>
                <c:pt idx="8">
                  <c:v>23.856000000000002</c:v>
                </c:pt>
              </c:numCache>
            </c:numRef>
          </c:val>
          <c:smooth val="0"/>
          <c:extLst>
            <c:ext xmlns:c16="http://schemas.microsoft.com/office/drawing/2014/chart" uri="{C3380CC4-5D6E-409C-BE32-E72D297353CC}">
              <c16:uniqueId val="{00000000-0A06-44AD-BA13-4D58E9FE1840}"/>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32"/>
          <c:min val="2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Combined</c:v>
                </c:pt>
              </c:strCache>
            </c:strRef>
          </c:tx>
          <c:spPr>
            <a:ln w="38100">
              <a:solidFill>
                <a:schemeClr val="tx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10784.26</c:v>
                </c:pt>
                <c:pt idx="2">
                  <c:v>10184.450000000001</c:v>
                </c:pt>
                <c:pt idx="3">
                  <c:v>10706.29</c:v>
                </c:pt>
                <c:pt idx="4">
                  <c:v>9113.49</c:v>
                </c:pt>
                <c:pt idx="5">
                  <c:v>6078.42</c:v>
                </c:pt>
                <c:pt idx="6">
                  <c:v>6267.37</c:v>
                </c:pt>
                <c:pt idx="7">
                  <c:v>6469.16</c:v>
                </c:pt>
                <c:pt idx="8">
                  <c:v>7516.86</c:v>
                </c:pt>
                <c:pt idx="9">
                  <c:v>6826.54</c:v>
                </c:pt>
                <c:pt idx="10">
                  <c:v>6986.26</c:v>
                </c:pt>
                <c:pt idx="11">
                  <c:v>6901.22</c:v>
                </c:pt>
                <c:pt idx="12">
                  <c:v>9036.7800000000007</c:v>
                </c:pt>
                <c:pt idx="13">
                  <c:v>8221.7199999999993</c:v>
                </c:pt>
                <c:pt idx="14">
                  <c:v>8426.01</c:v>
                </c:pt>
                <c:pt idx="15">
                  <c:v>7473.07</c:v>
                </c:pt>
                <c:pt idx="16">
                  <c:v>9301.9599999999991</c:v>
                </c:pt>
                <c:pt idx="17">
                  <c:v>8051.29</c:v>
                </c:pt>
                <c:pt idx="18">
                  <c:v>8428.4599999999991</c:v>
                </c:pt>
                <c:pt idx="19">
                  <c:v>7409.87</c:v>
                </c:pt>
                <c:pt idx="20">
                  <c:v>8702.85</c:v>
                </c:pt>
                <c:pt idx="21">
                  <c:v>6944.68</c:v>
                </c:pt>
                <c:pt idx="22">
                  <c:v>7292.12</c:v>
                </c:pt>
                <c:pt idx="23">
                  <c:v>6655.37</c:v>
                </c:pt>
                <c:pt idx="24">
                  <c:v>7490.77</c:v>
                </c:pt>
                <c:pt idx="25">
                  <c:v>7426.55</c:v>
                </c:pt>
                <c:pt idx="26">
                  <c:v>7540</c:v>
                </c:pt>
                <c:pt idx="27">
                  <c:v>8783.2199999999993</c:v>
                </c:pt>
                <c:pt idx="28">
                  <c:v>7794.72</c:v>
                </c:pt>
                <c:pt idx="29">
                  <c:v>6714.45</c:v>
                </c:pt>
                <c:pt idx="30">
                  <c:v>8566.2099999999991</c:v>
                </c:pt>
                <c:pt idx="31">
                  <c:v>7071.64</c:v>
                </c:pt>
                <c:pt idx="32">
                  <c:v>7982.58</c:v>
                </c:pt>
                <c:pt idx="33">
                  <c:v>6713</c:v>
                </c:pt>
                <c:pt idx="34">
                  <c:v>6401.91</c:v>
                </c:pt>
                <c:pt idx="35">
                  <c:v>6436.26</c:v>
                </c:pt>
                <c:pt idx="36">
                  <c:v>7921.76</c:v>
                </c:pt>
                <c:pt idx="37">
                  <c:v>7562.39</c:v>
                </c:pt>
                <c:pt idx="38">
                  <c:v>9517.9699999999993</c:v>
                </c:pt>
                <c:pt idx="39">
                  <c:v>7186.44</c:v>
                </c:pt>
                <c:pt idx="40">
                  <c:v>11069.09</c:v>
                </c:pt>
                <c:pt idx="41">
                  <c:v>8833.06</c:v>
                </c:pt>
              </c:numCache>
            </c:numRef>
          </c:val>
          <c:smooth val="0"/>
          <c:extLst>
            <c:ext xmlns:c16="http://schemas.microsoft.com/office/drawing/2014/chart" uri="{C3380CC4-5D6E-409C-BE32-E72D297353CC}">
              <c16:uniqueId val="{00000000-3439-479B-85F0-B6B7B0DB066C}"/>
            </c:ext>
          </c:extLst>
        </c:ser>
        <c:ser>
          <c:idx val="1"/>
          <c:order val="1"/>
          <c:tx>
            <c:strRef>
              <c:f>Sheet1!$C$1</c:f>
              <c:strCache>
                <c:ptCount val="1"/>
                <c:pt idx="0">
                  <c:v>Export</c:v>
                </c:pt>
              </c:strCache>
            </c:strRef>
          </c:tx>
          <c:spPr>
            <a:ln w="38100">
              <a:solidFill>
                <a:schemeClr val="accent1">
                  <a:lumMod val="60000"/>
                  <a:lumOff val="40000"/>
                </a:schemeClr>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8982.65</c:v>
                </c:pt>
                <c:pt idx="2">
                  <c:v>8155.8</c:v>
                </c:pt>
                <c:pt idx="3">
                  <c:v>9056.89</c:v>
                </c:pt>
                <c:pt idx="4">
                  <c:v>7448.58</c:v>
                </c:pt>
                <c:pt idx="5">
                  <c:v>4858.43</c:v>
                </c:pt>
                <c:pt idx="6">
                  <c:v>4864.75</c:v>
                </c:pt>
                <c:pt idx="7">
                  <c:v>5167.66</c:v>
                </c:pt>
                <c:pt idx="8">
                  <c:v>5914.88</c:v>
                </c:pt>
                <c:pt idx="9">
                  <c:v>5213.18</c:v>
                </c:pt>
                <c:pt idx="10">
                  <c:v>5598.42</c:v>
                </c:pt>
                <c:pt idx="11">
                  <c:v>5484.82</c:v>
                </c:pt>
                <c:pt idx="12">
                  <c:v>6858.52</c:v>
                </c:pt>
                <c:pt idx="13">
                  <c:v>5928.47</c:v>
                </c:pt>
                <c:pt idx="14">
                  <c:v>6679.5</c:v>
                </c:pt>
                <c:pt idx="15">
                  <c:v>5778.96</c:v>
                </c:pt>
                <c:pt idx="16">
                  <c:v>7202.24</c:v>
                </c:pt>
                <c:pt idx="17">
                  <c:v>6122.68</c:v>
                </c:pt>
                <c:pt idx="18">
                  <c:v>6620.45</c:v>
                </c:pt>
                <c:pt idx="19">
                  <c:v>6051.56</c:v>
                </c:pt>
                <c:pt idx="20">
                  <c:v>7083.78</c:v>
                </c:pt>
                <c:pt idx="21">
                  <c:v>5216.6000000000004</c:v>
                </c:pt>
                <c:pt idx="22">
                  <c:v>5559.92</c:v>
                </c:pt>
                <c:pt idx="23">
                  <c:v>5256.17</c:v>
                </c:pt>
                <c:pt idx="24">
                  <c:v>5905.55</c:v>
                </c:pt>
                <c:pt idx="25">
                  <c:v>5477.38</c:v>
                </c:pt>
                <c:pt idx="26">
                  <c:v>5666.49</c:v>
                </c:pt>
                <c:pt idx="27">
                  <c:v>6623.14</c:v>
                </c:pt>
                <c:pt idx="28">
                  <c:v>5945.46</c:v>
                </c:pt>
                <c:pt idx="29">
                  <c:v>4837.17</c:v>
                </c:pt>
                <c:pt idx="30">
                  <c:v>6445.69</c:v>
                </c:pt>
                <c:pt idx="31">
                  <c:v>5491.37</c:v>
                </c:pt>
                <c:pt idx="32">
                  <c:v>5786.02</c:v>
                </c:pt>
                <c:pt idx="33">
                  <c:v>4820.54</c:v>
                </c:pt>
                <c:pt idx="34">
                  <c:v>4624.43</c:v>
                </c:pt>
                <c:pt idx="35">
                  <c:v>4720.26</c:v>
                </c:pt>
                <c:pt idx="36">
                  <c:v>5662.63</c:v>
                </c:pt>
                <c:pt idx="37">
                  <c:v>5674.25</c:v>
                </c:pt>
                <c:pt idx="38">
                  <c:v>7522.09</c:v>
                </c:pt>
                <c:pt idx="39">
                  <c:v>5239.8100000000004</c:v>
                </c:pt>
                <c:pt idx="40">
                  <c:v>8341.59</c:v>
                </c:pt>
                <c:pt idx="41">
                  <c:v>6022.59</c:v>
                </c:pt>
              </c:numCache>
            </c:numRef>
          </c:val>
          <c:smooth val="0"/>
          <c:extLst>
            <c:ext xmlns:c16="http://schemas.microsoft.com/office/drawing/2014/chart" uri="{C3380CC4-5D6E-409C-BE32-E72D297353CC}">
              <c16:uniqueId val="{00000001-3439-479B-85F0-B6B7B0DB066C}"/>
            </c:ext>
          </c:extLst>
        </c:ser>
        <c:ser>
          <c:idx val="2"/>
          <c:order val="2"/>
          <c:tx>
            <c:strRef>
              <c:f>Sheet1!$D$1</c:f>
              <c:strCache>
                <c:ptCount val="1"/>
                <c:pt idx="0">
                  <c:v>Domestic</c:v>
                </c:pt>
              </c:strCache>
            </c:strRef>
          </c:tx>
          <c:spPr>
            <a:ln w="38100">
              <a:solidFill>
                <a:schemeClr val="accent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Sheet1!$D$2:$D$46</c:f>
              <c:numCache>
                <c:formatCode>General</c:formatCode>
                <c:ptCount val="45"/>
                <c:pt idx="1">
                  <c:v>1779.62</c:v>
                </c:pt>
                <c:pt idx="2">
                  <c:v>2024.2</c:v>
                </c:pt>
                <c:pt idx="3">
                  <c:v>1621.31</c:v>
                </c:pt>
                <c:pt idx="4">
                  <c:v>1651.89</c:v>
                </c:pt>
                <c:pt idx="5">
                  <c:v>1200.24</c:v>
                </c:pt>
                <c:pt idx="6">
                  <c:v>1393.36</c:v>
                </c:pt>
                <c:pt idx="7">
                  <c:v>1285.07</c:v>
                </c:pt>
                <c:pt idx="8">
                  <c:v>1595.84</c:v>
                </c:pt>
                <c:pt idx="9">
                  <c:v>1607.23</c:v>
                </c:pt>
                <c:pt idx="10">
                  <c:v>1377.01</c:v>
                </c:pt>
                <c:pt idx="11">
                  <c:v>1385.74</c:v>
                </c:pt>
                <c:pt idx="12">
                  <c:v>2125.67</c:v>
                </c:pt>
                <c:pt idx="13">
                  <c:v>2222.12</c:v>
                </c:pt>
                <c:pt idx="14">
                  <c:v>1706.18</c:v>
                </c:pt>
                <c:pt idx="15">
                  <c:v>1632.57</c:v>
                </c:pt>
                <c:pt idx="16">
                  <c:v>2043.48</c:v>
                </c:pt>
                <c:pt idx="17">
                  <c:v>1832.63</c:v>
                </c:pt>
                <c:pt idx="18">
                  <c:v>1753.23</c:v>
                </c:pt>
                <c:pt idx="19">
                  <c:v>1317.65</c:v>
                </c:pt>
                <c:pt idx="20">
                  <c:v>1576.73</c:v>
                </c:pt>
                <c:pt idx="21">
                  <c:v>1654.57</c:v>
                </c:pt>
                <c:pt idx="22">
                  <c:v>1669.2</c:v>
                </c:pt>
                <c:pt idx="23">
                  <c:v>1339.99</c:v>
                </c:pt>
                <c:pt idx="24">
                  <c:v>1522.67</c:v>
                </c:pt>
                <c:pt idx="25">
                  <c:v>1874.05</c:v>
                </c:pt>
                <c:pt idx="26">
                  <c:v>1799.03</c:v>
                </c:pt>
                <c:pt idx="27">
                  <c:v>2107.36</c:v>
                </c:pt>
                <c:pt idx="28">
                  <c:v>1747.65</c:v>
                </c:pt>
                <c:pt idx="29">
                  <c:v>1773.63</c:v>
                </c:pt>
                <c:pt idx="30">
                  <c:v>2020.86</c:v>
                </c:pt>
                <c:pt idx="31">
                  <c:v>1503.67</c:v>
                </c:pt>
                <c:pt idx="32">
                  <c:v>2112.69</c:v>
                </c:pt>
                <c:pt idx="33">
                  <c:v>1777.08</c:v>
                </c:pt>
                <c:pt idx="34">
                  <c:v>1661.22</c:v>
                </c:pt>
                <c:pt idx="35">
                  <c:v>1615.08</c:v>
                </c:pt>
                <c:pt idx="36">
                  <c:v>2148.31</c:v>
                </c:pt>
                <c:pt idx="37">
                  <c:v>1750.6</c:v>
                </c:pt>
                <c:pt idx="38">
                  <c:v>1856.56</c:v>
                </c:pt>
                <c:pt idx="39">
                  <c:v>1840.74</c:v>
                </c:pt>
                <c:pt idx="40">
                  <c:v>2576.35</c:v>
                </c:pt>
                <c:pt idx="41">
                  <c:v>2603.86</c:v>
                </c:pt>
              </c:numCache>
            </c:numRef>
          </c:val>
          <c:smooth val="0"/>
          <c:extLst>
            <c:ext xmlns:c16="http://schemas.microsoft.com/office/drawing/2014/chart" uri="{C3380CC4-5D6E-409C-BE32-E72D297353CC}">
              <c16:uniqueId val="{00000002-3439-479B-85F0-B6B7B0DB066C}"/>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3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1000"/>
        <c:minorUnit val="500"/>
      </c:valAx>
      <c:spPr>
        <a:noFill/>
        <a:ln w="11372">
          <a:solidFill>
            <a:schemeClr val="tx1"/>
          </a:solidFill>
          <a:prstDash val="solid"/>
        </a:ln>
      </c:spPr>
    </c:plotArea>
    <c:legend>
      <c:legendPos val="r"/>
      <c:layout>
        <c:manualLayout>
          <c:xMode val="edge"/>
          <c:yMode val="edge"/>
          <c:x val="0.83403364695204085"/>
          <c:y val="0.19757124334097242"/>
          <c:w val="0.16596635304795915"/>
          <c:h val="0.61234378114075594"/>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Corporate investments, at fixed prices, index 2008=100</a:t>
            </a:r>
          </a:p>
        </c:rich>
      </c:tx>
      <c:layout>
        <c:manualLayout>
          <c:xMode val="edge"/>
          <c:yMode val="edge"/>
          <c:x val="6.1980152594433076E-2"/>
          <c:y val="5.607168476226910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USA</c:v>
                </c:pt>
              </c:strCache>
            </c:strRef>
          </c:tx>
          <c:spPr>
            <a:ln w="50800" cap="rnd">
              <a:solidFill>
                <a:srgbClr val="FF0000"/>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Taul1!$B$2:$B$12</c:f>
              <c:numCache>
                <c:formatCode>General</c:formatCode>
                <c:ptCount val="11"/>
                <c:pt idx="0">
                  <c:v>100</c:v>
                </c:pt>
                <c:pt idx="1">
                  <c:v>84.4</c:v>
                </c:pt>
                <c:pt idx="2">
                  <c:v>86.51</c:v>
                </c:pt>
                <c:pt idx="3">
                  <c:v>93.171270000000007</c:v>
                </c:pt>
                <c:pt idx="4">
                  <c:v>101.55670000000001</c:v>
                </c:pt>
                <c:pt idx="5">
                  <c:v>105.1112</c:v>
                </c:pt>
                <c:pt idx="6">
                  <c:v>112.3638</c:v>
                </c:pt>
                <c:pt idx="7">
                  <c:v>114.9482</c:v>
                </c:pt>
                <c:pt idx="8">
                  <c:v>114.2585</c:v>
                </c:pt>
                <c:pt idx="9">
                  <c:v>119.51439999999999</c:v>
                </c:pt>
                <c:pt idx="10">
                  <c:v>125.3706</c:v>
                </c:pt>
              </c:numCache>
            </c:numRef>
          </c:val>
          <c:smooth val="0"/>
          <c:extLst>
            <c:ext xmlns:c16="http://schemas.microsoft.com/office/drawing/2014/chart" uri="{C3380CC4-5D6E-409C-BE32-E72D297353CC}">
              <c16:uniqueId val="{00000000-66B4-4A22-919B-025746D3DA33}"/>
            </c:ext>
          </c:extLst>
        </c:ser>
        <c:ser>
          <c:idx val="1"/>
          <c:order val="1"/>
          <c:tx>
            <c:strRef>
              <c:f>Taul1!$C$1</c:f>
              <c:strCache>
                <c:ptCount val="1"/>
                <c:pt idx="0">
                  <c:v>Netherlands</c:v>
                </c:pt>
              </c:strCache>
            </c:strRef>
          </c:tx>
          <c:spPr>
            <a:ln w="50800" cap="rnd">
              <a:solidFill>
                <a:schemeClr val="accent3"/>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Taul1!$C$2:$C$12</c:f>
              <c:numCache>
                <c:formatCode>General</c:formatCode>
                <c:ptCount val="11"/>
                <c:pt idx="0">
                  <c:v>100</c:v>
                </c:pt>
                <c:pt idx="1">
                  <c:v>89.5</c:v>
                </c:pt>
                <c:pt idx="2">
                  <c:v>86.635999999999996</c:v>
                </c:pt>
                <c:pt idx="3">
                  <c:v>97.725409999999997</c:v>
                </c:pt>
                <c:pt idx="4">
                  <c:v>93.914119999999997</c:v>
                </c:pt>
                <c:pt idx="5">
                  <c:v>91.848010000000002</c:v>
                </c:pt>
                <c:pt idx="6">
                  <c:v>94.3279</c:v>
                </c:pt>
                <c:pt idx="7">
                  <c:v>103.855</c:v>
                </c:pt>
                <c:pt idx="8">
                  <c:v>106.97069999999999</c:v>
                </c:pt>
                <c:pt idx="9">
                  <c:v>114.3516</c:v>
                </c:pt>
                <c:pt idx="10">
                  <c:v>118.2396</c:v>
                </c:pt>
              </c:numCache>
            </c:numRef>
          </c:val>
          <c:smooth val="0"/>
          <c:extLst>
            <c:ext xmlns:c16="http://schemas.microsoft.com/office/drawing/2014/chart" uri="{C3380CC4-5D6E-409C-BE32-E72D297353CC}">
              <c16:uniqueId val="{00000001-66B4-4A22-919B-025746D3DA33}"/>
            </c:ext>
          </c:extLst>
        </c:ser>
        <c:ser>
          <c:idx val="2"/>
          <c:order val="2"/>
          <c:tx>
            <c:strRef>
              <c:f>Taul1!$D$1</c:f>
              <c:strCache>
                <c:ptCount val="1"/>
                <c:pt idx="0">
                  <c:v>Sweden</c:v>
                </c:pt>
              </c:strCache>
            </c:strRef>
          </c:tx>
          <c:spPr>
            <a:ln w="50800" cap="rnd">
              <a:solidFill>
                <a:schemeClr val="tx2"/>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Taul1!$D$2:$D$12</c:f>
              <c:numCache>
                <c:formatCode>General</c:formatCode>
                <c:ptCount val="11"/>
                <c:pt idx="0">
                  <c:v>100</c:v>
                </c:pt>
                <c:pt idx="1">
                  <c:v>84.8</c:v>
                </c:pt>
                <c:pt idx="2">
                  <c:v>87.683199999999999</c:v>
                </c:pt>
                <c:pt idx="3">
                  <c:v>93.996390000000005</c:v>
                </c:pt>
                <c:pt idx="4">
                  <c:v>96.816280000000006</c:v>
                </c:pt>
                <c:pt idx="5">
                  <c:v>97.590810000000005</c:v>
                </c:pt>
                <c:pt idx="6">
                  <c:v>101.7872</c:v>
                </c:pt>
                <c:pt idx="7">
                  <c:v>107.0802</c:v>
                </c:pt>
                <c:pt idx="8">
                  <c:v>109.1147</c:v>
                </c:pt>
                <c:pt idx="9">
                  <c:v>114.0248</c:v>
                </c:pt>
                <c:pt idx="10">
                  <c:v>116.6474</c:v>
                </c:pt>
              </c:numCache>
            </c:numRef>
          </c:val>
          <c:smooth val="0"/>
          <c:extLst>
            <c:ext xmlns:c16="http://schemas.microsoft.com/office/drawing/2014/chart" uri="{C3380CC4-5D6E-409C-BE32-E72D297353CC}">
              <c16:uniqueId val="{00000002-66B4-4A22-919B-025746D3DA33}"/>
            </c:ext>
          </c:extLst>
        </c:ser>
        <c:ser>
          <c:idx val="3"/>
          <c:order val="3"/>
          <c:tx>
            <c:strRef>
              <c:f>Taul1!$E$1</c:f>
              <c:strCache>
                <c:ptCount val="1"/>
                <c:pt idx="0">
                  <c:v>Switzerland</c:v>
                </c:pt>
              </c:strCache>
            </c:strRef>
          </c:tx>
          <c:spPr>
            <a:ln w="50800" cap="rnd">
              <a:solidFill>
                <a:schemeClr val="accent5"/>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Taul1!$E$2:$E$12</c:f>
              <c:numCache>
                <c:formatCode>General</c:formatCode>
                <c:ptCount val="11"/>
                <c:pt idx="0">
                  <c:v>100</c:v>
                </c:pt>
                <c:pt idx="1">
                  <c:v>89</c:v>
                </c:pt>
                <c:pt idx="2">
                  <c:v>93.539000000000001</c:v>
                </c:pt>
                <c:pt idx="3">
                  <c:v>98.309489999999997</c:v>
                </c:pt>
                <c:pt idx="4">
                  <c:v>102.4385</c:v>
                </c:pt>
                <c:pt idx="5">
                  <c:v>102.84820000000001</c:v>
                </c:pt>
                <c:pt idx="6">
                  <c:v>106.0365</c:v>
                </c:pt>
                <c:pt idx="7">
                  <c:v>108.05119999999999</c:v>
                </c:pt>
                <c:pt idx="8">
                  <c:v>110.9686</c:v>
                </c:pt>
                <c:pt idx="9">
                  <c:v>113.40989999999999</c:v>
                </c:pt>
                <c:pt idx="10">
                  <c:v>116.2452</c:v>
                </c:pt>
              </c:numCache>
            </c:numRef>
          </c:val>
          <c:smooth val="0"/>
          <c:extLst>
            <c:ext xmlns:c16="http://schemas.microsoft.com/office/drawing/2014/chart" uri="{C3380CC4-5D6E-409C-BE32-E72D297353CC}">
              <c16:uniqueId val="{00000003-66B4-4A22-919B-025746D3DA33}"/>
            </c:ext>
          </c:extLst>
        </c:ser>
        <c:ser>
          <c:idx val="4"/>
          <c:order val="4"/>
          <c:tx>
            <c:strRef>
              <c:f>Taul1!$F$1</c:f>
              <c:strCache>
                <c:ptCount val="1"/>
                <c:pt idx="0">
                  <c:v>Germany</c:v>
                </c:pt>
              </c:strCache>
            </c:strRef>
          </c:tx>
          <c:spPr>
            <a:ln w="50800" cap="rnd">
              <a:solidFill>
                <a:schemeClr val="bg1">
                  <a:lumMod val="75000"/>
                </a:schemeClr>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Taul1!$F$2:$F$12</c:f>
              <c:numCache>
                <c:formatCode>General</c:formatCode>
                <c:ptCount val="11"/>
                <c:pt idx="0">
                  <c:v>100</c:v>
                </c:pt>
                <c:pt idx="1">
                  <c:v>84.5</c:v>
                </c:pt>
                <c:pt idx="2">
                  <c:v>89.739000000000004</c:v>
                </c:pt>
                <c:pt idx="3">
                  <c:v>96.289950000000005</c:v>
                </c:pt>
                <c:pt idx="4">
                  <c:v>94.556730000000002</c:v>
                </c:pt>
                <c:pt idx="5">
                  <c:v>93.800269999999998</c:v>
                </c:pt>
                <c:pt idx="6">
                  <c:v>98.39649</c:v>
                </c:pt>
                <c:pt idx="7">
                  <c:v>99.774039999999999</c:v>
                </c:pt>
                <c:pt idx="8">
                  <c:v>102.2684</c:v>
                </c:pt>
                <c:pt idx="9">
                  <c:v>106.4614</c:v>
                </c:pt>
                <c:pt idx="10">
                  <c:v>110.71980000000001</c:v>
                </c:pt>
              </c:numCache>
            </c:numRef>
          </c:val>
          <c:smooth val="0"/>
          <c:extLst>
            <c:ext xmlns:c16="http://schemas.microsoft.com/office/drawing/2014/chart" uri="{C3380CC4-5D6E-409C-BE32-E72D297353CC}">
              <c16:uniqueId val="{00000004-66B4-4A22-919B-025746D3DA33}"/>
            </c:ext>
          </c:extLst>
        </c:ser>
        <c:ser>
          <c:idx val="5"/>
          <c:order val="5"/>
          <c:tx>
            <c:strRef>
              <c:f>Taul1!$G$1</c:f>
              <c:strCache>
                <c:ptCount val="1"/>
                <c:pt idx="0">
                  <c:v>Finland</c:v>
                </c:pt>
              </c:strCache>
            </c:strRef>
          </c:tx>
          <c:spPr>
            <a:ln w="50800" cap="rnd">
              <a:solidFill>
                <a:schemeClr val="accent1"/>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Taul1!$G$2:$G$12</c:f>
              <c:numCache>
                <c:formatCode>General</c:formatCode>
                <c:ptCount val="11"/>
                <c:pt idx="0">
                  <c:v>100</c:v>
                </c:pt>
                <c:pt idx="1">
                  <c:v>84.5</c:v>
                </c:pt>
                <c:pt idx="2">
                  <c:v>79.345500000000001</c:v>
                </c:pt>
                <c:pt idx="3">
                  <c:v>81.805210000000002</c:v>
                </c:pt>
                <c:pt idx="4">
                  <c:v>79.26925</c:v>
                </c:pt>
                <c:pt idx="5">
                  <c:v>73.482590000000002</c:v>
                </c:pt>
                <c:pt idx="6">
                  <c:v>72.159909999999996</c:v>
                </c:pt>
                <c:pt idx="7">
                  <c:v>73.819580000000002</c:v>
                </c:pt>
                <c:pt idx="8">
                  <c:v>78.691680000000005</c:v>
                </c:pt>
                <c:pt idx="9">
                  <c:v>86.560850000000002</c:v>
                </c:pt>
                <c:pt idx="10">
                  <c:v>89.590469999999996</c:v>
                </c:pt>
              </c:numCache>
            </c:numRef>
          </c:val>
          <c:smooth val="0"/>
          <c:extLst>
            <c:ext xmlns:c16="http://schemas.microsoft.com/office/drawing/2014/chart" uri="{C3380CC4-5D6E-409C-BE32-E72D297353CC}">
              <c16:uniqueId val="{00000005-66B4-4A22-919B-025746D3DA33}"/>
            </c:ext>
          </c:extLst>
        </c:ser>
        <c:dLbls>
          <c:showLegendKey val="0"/>
          <c:showVal val="0"/>
          <c:showCatName val="0"/>
          <c:showSerName val="0"/>
          <c:showPercent val="0"/>
          <c:showBubbleSize val="0"/>
        </c:dLbls>
        <c:smooth val="0"/>
        <c:axId val="410789272"/>
        <c:axId val="410789664"/>
      </c:lineChart>
      <c:catAx>
        <c:axId val="410789272"/>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664"/>
        <c:crosses val="autoZero"/>
        <c:auto val="1"/>
        <c:lblAlgn val="ctr"/>
        <c:lblOffset val="100"/>
        <c:noMultiLvlLbl val="0"/>
      </c:catAx>
      <c:valAx>
        <c:axId val="410789664"/>
        <c:scaling>
          <c:orientation val="minMax"/>
          <c:min val="7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272"/>
        <c:crosses val="autoZero"/>
        <c:crossBetween val="between"/>
        <c:majorUnit val="5"/>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84522019337891E-2"/>
          <c:y val="5.7188818432342671E-2"/>
          <c:w val="0.87671290829405835"/>
          <c:h val="0.7330331716278925"/>
        </c:manualLayout>
      </c:layout>
      <c:barChart>
        <c:barDir val="col"/>
        <c:grouping val="clustered"/>
        <c:varyColors val="0"/>
        <c:ser>
          <c:idx val="0"/>
          <c:order val="0"/>
          <c:tx>
            <c:strRef>
              <c:f>Taul1!$B$1</c:f>
              <c:strCache>
                <c:ptCount val="1"/>
                <c:pt idx="0">
                  <c:v>Manufacturing industry (incl. technology industry)</c:v>
                </c:pt>
              </c:strCache>
            </c:strRef>
          </c:tx>
          <c:spPr>
            <a:solidFill>
              <a:srgbClr val="C00000"/>
            </a:solidFill>
          </c:spPr>
          <c:invertIfNegative val="0"/>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Taul1!$B$2:$B$15</c:f>
              <c:numCache>
                <c:formatCode>General</c:formatCode>
                <c:ptCount val="14"/>
                <c:pt idx="0">
                  <c:v>8052</c:v>
                </c:pt>
                <c:pt idx="1">
                  <c:v>8383</c:v>
                </c:pt>
                <c:pt idx="2">
                  <c:v>9979</c:v>
                </c:pt>
                <c:pt idx="3">
                  <c:v>10594</c:v>
                </c:pt>
                <c:pt idx="4">
                  <c:v>8937</c:v>
                </c:pt>
                <c:pt idx="5">
                  <c:v>8431</c:v>
                </c:pt>
                <c:pt idx="6">
                  <c:v>8623</c:v>
                </c:pt>
                <c:pt idx="7">
                  <c:v>8195</c:v>
                </c:pt>
                <c:pt idx="8">
                  <c:v>7721</c:v>
                </c:pt>
                <c:pt idx="9">
                  <c:v>8079</c:v>
                </c:pt>
                <c:pt idx="10">
                  <c:v>8328</c:v>
                </c:pt>
                <c:pt idx="11">
                  <c:v>8193</c:v>
                </c:pt>
                <c:pt idx="12">
                  <c:v>8784</c:v>
                </c:pt>
                <c:pt idx="13">
                  <c:v>8504</c:v>
                </c:pt>
              </c:numCache>
            </c:numRef>
          </c:val>
          <c:extLst>
            <c:ext xmlns:c16="http://schemas.microsoft.com/office/drawing/2014/chart" uri="{C3380CC4-5D6E-409C-BE32-E72D297353CC}">
              <c16:uniqueId val="{00000000-5B7E-4E6E-BC09-250690F059D8}"/>
            </c:ext>
          </c:extLst>
        </c:ser>
        <c:ser>
          <c:idx val="1"/>
          <c:order val="1"/>
          <c:tx>
            <c:strRef>
              <c:f>Taul1!$C$1</c:f>
              <c:strCache>
                <c:ptCount val="1"/>
                <c:pt idx="0">
                  <c:v>Technology industry (incl. information technology and consulting engineering)</c:v>
                </c:pt>
              </c:strCache>
            </c:strRef>
          </c:tx>
          <c:spPr>
            <a:solidFill>
              <a:schemeClr val="accent3"/>
            </a:solidFill>
          </c:spPr>
          <c:invertIfNegative val="0"/>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Taul1!$C$2:$C$15</c:f>
              <c:numCache>
                <c:formatCode>General</c:formatCode>
                <c:ptCount val="14"/>
                <c:pt idx="0">
                  <c:v>5154</c:v>
                </c:pt>
                <c:pt idx="1">
                  <c:v>5361</c:v>
                </c:pt>
                <c:pt idx="2">
                  <c:v>6161</c:v>
                </c:pt>
                <c:pt idx="3">
                  <c:v>7463</c:v>
                </c:pt>
                <c:pt idx="4">
                  <c:v>6490</c:v>
                </c:pt>
                <c:pt idx="5">
                  <c:v>6374</c:v>
                </c:pt>
                <c:pt idx="6">
                  <c:v>6438</c:v>
                </c:pt>
                <c:pt idx="7">
                  <c:v>5745</c:v>
                </c:pt>
                <c:pt idx="8">
                  <c:v>5182</c:v>
                </c:pt>
                <c:pt idx="9">
                  <c:v>5748</c:v>
                </c:pt>
                <c:pt idx="10">
                  <c:v>5527</c:v>
                </c:pt>
                <c:pt idx="11">
                  <c:v>5158</c:v>
                </c:pt>
                <c:pt idx="12">
                  <c:v>5444</c:v>
                </c:pt>
                <c:pt idx="13">
                  <c:v>5836</c:v>
                </c:pt>
              </c:numCache>
            </c:numRef>
          </c:val>
          <c:extLst>
            <c:ext xmlns:c16="http://schemas.microsoft.com/office/drawing/2014/chart" uri="{C3380CC4-5D6E-409C-BE32-E72D297353CC}">
              <c16:uniqueId val="{00000001-5B7E-4E6E-BC09-250690F059D8}"/>
            </c:ext>
          </c:extLst>
        </c:ser>
        <c:dLbls>
          <c:showLegendKey val="0"/>
          <c:showVal val="0"/>
          <c:showCatName val="0"/>
          <c:showSerName val="0"/>
          <c:showPercent val="0"/>
          <c:showBubbleSize val="0"/>
        </c:dLbls>
        <c:gapWidth val="150"/>
        <c:axId val="411492840"/>
        <c:axId val="411493232"/>
      </c:barChart>
      <c:catAx>
        <c:axId val="411492840"/>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3232"/>
        <c:crosses val="autoZero"/>
        <c:auto val="1"/>
        <c:lblAlgn val="ctr"/>
        <c:lblOffset val="100"/>
        <c:noMultiLvlLbl val="0"/>
      </c:catAx>
      <c:valAx>
        <c:axId val="411493232"/>
        <c:scaling>
          <c:orientation val="minMax"/>
          <c:max val="12000"/>
          <c:min val="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2840"/>
        <c:crosses val="autoZero"/>
        <c:crossBetween val="between"/>
        <c:majorUnit val="1000"/>
      </c:valAx>
    </c:plotArea>
    <c:legend>
      <c:legendPos val="b"/>
      <c:layout>
        <c:manualLayout>
          <c:xMode val="edge"/>
          <c:yMode val="edge"/>
          <c:x val="0.11249631817846019"/>
          <c:y val="0.88403746184290777"/>
          <c:w val="0.76129935439798979"/>
          <c:h val="9.3346530950836892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79480595005079535"/>
          <c:h val="0.86779757619835696"/>
        </c:manualLayout>
      </c:layout>
      <c:lineChart>
        <c:grouping val="standard"/>
        <c:varyColors val="0"/>
        <c:ser>
          <c:idx val="0"/>
          <c:order val="0"/>
          <c:tx>
            <c:strRef>
              <c:f>Taul1!$B$1</c:f>
              <c:strCache>
                <c:ptCount val="1"/>
                <c:pt idx="0">
                  <c:v>EU countries</c:v>
                </c:pt>
              </c:strCache>
            </c:strRef>
          </c:tx>
          <c:spPr>
            <a:ln w="38100">
              <a:solidFill>
                <a:schemeClr val="tx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Taul1!$B$2:$B$41</c:f>
              <c:numCache>
                <c:formatCode>General</c:formatCode>
                <c:ptCount val="40"/>
                <c:pt idx="0">
                  <c:v>101.8657</c:v>
                </c:pt>
                <c:pt idx="1">
                  <c:v>100.8205</c:v>
                </c:pt>
                <c:pt idx="2">
                  <c:v>100.3698</c:v>
                </c:pt>
                <c:pt idx="3">
                  <c:v>96.944029999999998</c:v>
                </c:pt>
                <c:pt idx="4">
                  <c:v>92.030079999999998</c:v>
                </c:pt>
                <c:pt idx="5">
                  <c:v>94.36</c:v>
                </c:pt>
                <c:pt idx="6">
                  <c:v>96.730530000000002</c:v>
                </c:pt>
                <c:pt idx="7">
                  <c:v>98.997330000000005</c:v>
                </c:pt>
                <c:pt idx="8">
                  <c:v>104.2069</c:v>
                </c:pt>
                <c:pt idx="9">
                  <c:v>106.12949999999999</c:v>
                </c:pt>
                <c:pt idx="10">
                  <c:v>107.70529999999999</c:v>
                </c:pt>
                <c:pt idx="11">
                  <c:v>109.0758</c:v>
                </c:pt>
                <c:pt idx="12">
                  <c:v>110.81059999999999</c:v>
                </c:pt>
                <c:pt idx="13">
                  <c:v>111.1836</c:v>
                </c:pt>
                <c:pt idx="14">
                  <c:v>111.6952</c:v>
                </c:pt>
                <c:pt idx="15">
                  <c:v>111.24769999999999</c:v>
                </c:pt>
                <c:pt idx="16">
                  <c:v>110.7923</c:v>
                </c:pt>
                <c:pt idx="17">
                  <c:v>111.2847</c:v>
                </c:pt>
                <c:pt idx="18">
                  <c:v>112.0665</c:v>
                </c:pt>
                <c:pt idx="19">
                  <c:v>110.7919</c:v>
                </c:pt>
                <c:pt idx="20">
                  <c:v>111.43640000000001</c:v>
                </c:pt>
                <c:pt idx="21">
                  <c:v>111.7696</c:v>
                </c:pt>
                <c:pt idx="22">
                  <c:v>111.68729999999999</c:v>
                </c:pt>
                <c:pt idx="23">
                  <c:v>113.20820000000001</c:v>
                </c:pt>
                <c:pt idx="24">
                  <c:v>115.28270000000001</c:v>
                </c:pt>
                <c:pt idx="25">
                  <c:v>115.5515</c:v>
                </c:pt>
                <c:pt idx="26">
                  <c:v>115.61320000000001</c:v>
                </c:pt>
                <c:pt idx="27">
                  <c:v>115.605</c:v>
                </c:pt>
                <c:pt idx="28">
                  <c:v>118.6003</c:v>
                </c:pt>
                <c:pt idx="29">
                  <c:v>118.9401</c:v>
                </c:pt>
                <c:pt idx="30">
                  <c:v>119.61660000000001</c:v>
                </c:pt>
                <c:pt idx="31">
                  <c:v>119.8801</c:v>
                </c:pt>
                <c:pt idx="32">
                  <c:v>120.1382</c:v>
                </c:pt>
                <c:pt idx="33">
                  <c:v>119.768</c:v>
                </c:pt>
                <c:pt idx="34">
                  <c:v>120.7002</c:v>
                </c:pt>
                <c:pt idx="35">
                  <c:v>121.5164</c:v>
                </c:pt>
                <c:pt idx="36">
                  <c:v>121.2898</c:v>
                </c:pt>
                <c:pt idx="37">
                  <c:v>122.11799999999999</c:v>
                </c:pt>
                <c:pt idx="38">
                  <c:v>123.468</c:v>
                </c:pt>
                <c:pt idx="39">
                  <c:v>125.6431</c:v>
                </c:pt>
              </c:numCache>
            </c:numRef>
          </c:val>
          <c:smooth val="0"/>
          <c:extLst>
            <c:ext xmlns:c16="http://schemas.microsoft.com/office/drawing/2014/chart" uri="{C3380CC4-5D6E-409C-BE32-E72D297353CC}">
              <c16:uniqueId val="{0000000A-6472-4554-AA4A-BD192B6CD6AA}"/>
            </c:ext>
          </c:extLst>
        </c:ser>
        <c:ser>
          <c:idx val="1"/>
          <c:order val="1"/>
          <c:tx>
            <c:strRef>
              <c:f>Taul1!$C$1</c:f>
              <c:strCache>
                <c:ptCount val="1"/>
                <c:pt idx="0">
                  <c:v>Sweden</c:v>
                </c:pt>
              </c:strCache>
            </c:strRef>
          </c:tx>
          <c:spPr>
            <a:ln w="38100">
              <a:solidFill>
                <a:srgbClr val="C00000"/>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Taul1!$C$2:$C$41</c:f>
              <c:numCache>
                <c:formatCode>General</c:formatCode>
                <c:ptCount val="40"/>
                <c:pt idx="0">
                  <c:v>100.4893</c:v>
                </c:pt>
                <c:pt idx="1">
                  <c:v>100.1378</c:v>
                </c:pt>
                <c:pt idx="2">
                  <c:v>102.5269</c:v>
                </c:pt>
                <c:pt idx="3">
                  <c:v>96.84599</c:v>
                </c:pt>
                <c:pt idx="4">
                  <c:v>87.661569999999998</c:v>
                </c:pt>
                <c:pt idx="5">
                  <c:v>90.12379</c:v>
                </c:pt>
                <c:pt idx="6">
                  <c:v>92.588350000000005</c:v>
                </c:pt>
                <c:pt idx="7">
                  <c:v>93.842690000000005</c:v>
                </c:pt>
                <c:pt idx="8">
                  <c:v>104.92359999999999</c:v>
                </c:pt>
                <c:pt idx="9">
                  <c:v>108.4712</c:v>
                </c:pt>
                <c:pt idx="10">
                  <c:v>109.861</c:v>
                </c:pt>
                <c:pt idx="11">
                  <c:v>116.5896</c:v>
                </c:pt>
                <c:pt idx="12">
                  <c:v>118.3434</c:v>
                </c:pt>
                <c:pt idx="13">
                  <c:v>113.63420000000001</c:v>
                </c:pt>
                <c:pt idx="14">
                  <c:v>113.4888</c:v>
                </c:pt>
                <c:pt idx="15">
                  <c:v>110.1814</c:v>
                </c:pt>
                <c:pt idx="16">
                  <c:v>109.2379</c:v>
                </c:pt>
                <c:pt idx="17">
                  <c:v>109.93210000000001</c:v>
                </c:pt>
                <c:pt idx="18">
                  <c:v>111.65860000000001</c:v>
                </c:pt>
                <c:pt idx="19">
                  <c:v>107.5176</c:v>
                </c:pt>
                <c:pt idx="20">
                  <c:v>113.7895</c:v>
                </c:pt>
                <c:pt idx="21">
                  <c:v>109.0853</c:v>
                </c:pt>
                <c:pt idx="22">
                  <c:v>111.2479</c:v>
                </c:pt>
                <c:pt idx="23">
                  <c:v>112.4896</c:v>
                </c:pt>
                <c:pt idx="24">
                  <c:v>110.28870000000001</c:v>
                </c:pt>
                <c:pt idx="25">
                  <c:v>113.5873</c:v>
                </c:pt>
                <c:pt idx="26">
                  <c:v>109.5419</c:v>
                </c:pt>
                <c:pt idx="27">
                  <c:v>116.5836</c:v>
                </c:pt>
                <c:pt idx="28">
                  <c:v>104.0979</c:v>
                </c:pt>
                <c:pt idx="29">
                  <c:v>112.1202</c:v>
                </c:pt>
                <c:pt idx="30">
                  <c:v>112.4836</c:v>
                </c:pt>
                <c:pt idx="31">
                  <c:v>114.6225</c:v>
                </c:pt>
                <c:pt idx="32">
                  <c:v>113.6675</c:v>
                </c:pt>
                <c:pt idx="33">
                  <c:v>111.9862</c:v>
                </c:pt>
                <c:pt idx="34">
                  <c:v>116.6336</c:v>
                </c:pt>
                <c:pt idx="35">
                  <c:v>115.05549999999999</c:v>
                </c:pt>
                <c:pt idx="36">
                  <c:v>116.30759999999999</c:v>
                </c:pt>
                <c:pt idx="37">
                  <c:v>116.7107</c:v>
                </c:pt>
                <c:pt idx="38">
                  <c:v>118.1658</c:v>
                </c:pt>
                <c:pt idx="39">
                  <c:v>119.2936</c:v>
                </c:pt>
              </c:numCache>
            </c:numRef>
          </c:val>
          <c:smooth val="0"/>
          <c:extLst>
            <c:ext xmlns:c16="http://schemas.microsoft.com/office/drawing/2014/chart" uri="{C3380CC4-5D6E-409C-BE32-E72D297353CC}">
              <c16:uniqueId val="{0000000B-6472-4554-AA4A-BD192B6CD6AA}"/>
            </c:ext>
          </c:extLst>
        </c:ser>
        <c:ser>
          <c:idx val="2"/>
          <c:order val="2"/>
          <c:tx>
            <c:strRef>
              <c:f>Taul1!$D$1</c:f>
              <c:strCache>
                <c:ptCount val="1"/>
                <c:pt idx="0">
                  <c:v>Germany</c:v>
                </c:pt>
              </c:strCache>
            </c:strRef>
          </c:tx>
          <c:spPr>
            <a:ln w="38100"/>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Taul1!$D$2:$D$41</c:f>
              <c:numCache>
                <c:formatCode>General</c:formatCode>
                <c:ptCount val="40"/>
                <c:pt idx="0">
                  <c:v>102.5562</c:v>
                </c:pt>
                <c:pt idx="1">
                  <c:v>100.84569999999999</c:v>
                </c:pt>
                <c:pt idx="2">
                  <c:v>100.3685</c:v>
                </c:pt>
                <c:pt idx="3">
                  <c:v>96.229560000000006</c:v>
                </c:pt>
                <c:pt idx="4">
                  <c:v>84.5608</c:v>
                </c:pt>
                <c:pt idx="5">
                  <c:v>88.296030000000002</c:v>
                </c:pt>
                <c:pt idx="6">
                  <c:v>91.118859999999998</c:v>
                </c:pt>
                <c:pt idx="7">
                  <c:v>92.683179999999993</c:v>
                </c:pt>
                <c:pt idx="8">
                  <c:v>101.351</c:v>
                </c:pt>
                <c:pt idx="9">
                  <c:v>103.30970000000001</c:v>
                </c:pt>
                <c:pt idx="10">
                  <c:v>103.9131</c:v>
                </c:pt>
                <c:pt idx="11">
                  <c:v>105.48099999999999</c:v>
                </c:pt>
                <c:pt idx="12">
                  <c:v>108.3018</c:v>
                </c:pt>
                <c:pt idx="13">
                  <c:v>108.3584</c:v>
                </c:pt>
                <c:pt idx="14">
                  <c:v>108.79040000000001</c:v>
                </c:pt>
                <c:pt idx="15">
                  <c:v>106.8545</c:v>
                </c:pt>
                <c:pt idx="16">
                  <c:v>105.446</c:v>
                </c:pt>
                <c:pt idx="17">
                  <c:v>106.66970000000001</c:v>
                </c:pt>
                <c:pt idx="18">
                  <c:v>106.616</c:v>
                </c:pt>
                <c:pt idx="19">
                  <c:v>103.3454</c:v>
                </c:pt>
                <c:pt idx="20">
                  <c:v>104.5638</c:v>
                </c:pt>
                <c:pt idx="21">
                  <c:v>104.3411</c:v>
                </c:pt>
                <c:pt idx="22">
                  <c:v>104.0681</c:v>
                </c:pt>
                <c:pt idx="23">
                  <c:v>106.3531</c:v>
                </c:pt>
                <c:pt idx="24">
                  <c:v>109.7517</c:v>
                </c:pt>
                <c:pt idx="25">
                  <c:v>108.83710000000001</c:v>
                </c:pt>
                <c:pt idx="26">
                  <c:v>109.2765</c:v>
                </c:pt>
                <c:pt idx="27">
                  <c:v>110.0698</c:v>
                </c:pt>
                <c:pt idx="28">
                  <c:v>109.9684</c:v>
                </c:pt>
                <c:pt idx="29">
                  <c:v>110.3528</c:v>
                </c:pt>
                <c:pt idx="30">
                  <c:v>111.4075</c:v>
                </c:pt>
                <c:pt idx="31">
                  <c:v>111.3789</c:v>
                </c:pt>
                <c:pt idx="32">
                  <c:v>113.70269999999999</c:v>
                </c:pt>
                <c:pt idx="33">
                  <c:v>112.9692</c:v>
                </c:pt>
                <c:pt idx="34">
                  <c:v>113.7944</c:v>
                </c:pt>
                <c:pt idx="35">
                  <c:v>113.9204</c:v>
                </c:pt>
                <c:pt idx="36">
                  <c:v>114.782</c:v>
                </c:pt>
                <c:pt idx="37">
                  <c:v>115.3061</c:v>
                </c:pt>
                <c:pt idx="38">
                  <c:v>117.6764</c:v>
                </c:pt>
                <c:pt idx="39">
                  <c:v>119.1742</c:v>
                </c:pt>
              </c:numCache>
            </c:numRef>
          </c:val>
          <c:smooth val="0"/>
          <c:extLst>
            <c:ext xmlns:c16="http://schemas.microsoft.com/office/drawing/2014/chart" uri="{C3380CC4-5D6E-409C-BE32-E72D297353CC}">
              <c16:uniqueId val="{0000000C-6472-4554-AA4A-BD192B6CD6AA}"/>
            </c:ext>
          </c:extLst>
        </c:ser>
        <c:ser>
          <c:idx val="3"/>
          <c:order val="3"/>
          <c:tx>
            <c:strRef>
              <c:f>Taul1!$E$1</c:f>
              <c:strCache>
                <c:ptCount val="1"/>
                <c:pt idx="0">
                  <c:v>Finland</c:v>
                </c:pt>
              </c:strCache>
            </c:strRef>
          </c:tx>
          <c:spPr>
            <a:ln w="38100">
              <a:solidFill>
                <a:schemeClr val="accent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Taul1!$E$2:$E$41</c:f>
              <c:numCache>
                <c:formatCode>General</c:formatCode>
                <c:ptCount val="40"/>
                <c:pt idx="0">
                  <c:v>102.7338</c:v>
                </c:pt>
                <c:pt idx="1">
                  <c:v>101.6103</c:v>
                </c:pt>
                <c:pt idx="2">
                  <c:v>97.7911</c:v>
                </c:pt>
                <c:pt idx="3">
                  <c:v>97.864829999999998</c:v>
                </c:pt>
                <c:pt idx="4">
                  <c:v>86.075509999999994</c:v>
                </c:pt>
                <c:pt idx="5">
                  <c:v>88.157589999999999</c:v>
                </c:pt>
                <c:pt idx="6">
                  <c:v>87.848370000000003</c:v>
                </c:pt>
                <c:pt idx="7">
                  <c:v>90.196479999999994</c:v>
                </c:pt>
                <c:pt idx="8">
                  <c:v>94.087739999999997</c:v>
                </c:pt>
                <c:pt idx="9">
                  <c:v>96.313140000000004</c:v>
                </c:pt>
                <c:pt idx="10">
                  <c:v>99.126199999999997</c:v>
                </c:pt>
                <c:pt idx="11">
                  <c:v>100.86409999999999</c:v>
                </c:pt>
                <c:pt idx="12">
                  <c:v>99.602069999999998</c:v>
                </c:pt>
                <c:pt idx="13">
                  <c:v>96.414599999999993</c:v>
                </c:pt>
                <c:pt idx="14">
                  <c:v>94.760890000000003</c:v>
                </c:pt>
                <c:pt idx="15">
                  <c:v>93.168000000000006</c:v>
                </c:pt>
                <c:pt idx="16">
                  <c:v>87.653350000000003</c:v>
                </c:pt>
                <c:pt idx="17">
                  <c:v>84.520989999999998</c:v>
                </c:pt>
                <c:pt idx="18">
                  <c:v>85.527600000000007</c:v>
                </c:pt>
                <c:pt idx="19">
                  <c:v>86.092619999999997</c:v>
                </c:pt>
                <c:pt idx="20">
                  <c:v>87.781319999999994</c:v>
                </c:pt>
                <c:pt idx="21">
                  <c:v>89.677670000000006</c:v>
                </c:pt>
                <c:pt idx="22">
                  <c:v>94.010249999999999</c:v>
                </c:pt>
                <c:pt idx="23">
                  <c:v>93.005759999999995</c:v>
                </c:pt>
                <c:pt idx="24">
                  <c:v>92.036190000000005</c:v>
                </c:pt>
                <c:pt idx="25">
                  <c:v>93.866020000000006</c:v>
                </c:pt>
                <c:pt idx="26">
                  <c:v>94.378110000000007</c:v>
                </c:pt>
                <c:pt idx="27">
                  <c:v>93.218810000000005</c:v>
                </c:pt>
                <c:pt idx="28">
                  <c:v>92.576089999999994</c:v>
                </c:pt>
                <c:pt idx="29">
                  <c:v>94.576880000000003</c:v>
                </c:pt>
                <c:pt idx="30">
                  <c:v>92.075620000000001</c:v>
                </c:pt>
                <c:pt idx="31">
                  <c:v>95.378910000000005</c:v>
                </c:pt>
                <c:pt idx="32">
                  <c:v>92.762479999999996</c:v>
                </c:pt>
                <c:pt idx="33">
                  <c:v>96.440650000000005</c:v>
                </c:pt>
                <c:pt idx="34">
                  <c:v>98.508039999999994</c:v>
                </c:pt>
                <c:pt idx="35">
                  <c:v>98.557270000000003</c:v>
                </c:pt>
                <c:pt idx="36">
                  <c:v>102.29349999999999</c:v>
                </c:pt>
                <c:pt idx="37">
                  <c:v>99.792029999999997</c:v>
                </c:pt>
                <c:pt idx="38">
                  <c:v>98.641149999999996</c:v>
                </c:pt>
                <c:pt idx="39">
                  <c:v>99.426270000000002</c:v>
                </c:pt>
              </c:numCache>
            </c:numRef>
          </c:val>
          <c:smooth val="0"/>
          <c:extLst>
            <c:ext xmlns:c16="http://schemas.microsoft.com/office/drawing/2014/chart" uri="{C3380CC4-5D6E-409C-BE32-E72D297353CC}">
              <c16:uniqueId val="{0000000D-6472-4554-AA4A-BD192B6CD6AA}"/>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30"/>
          <c:min val="80"/>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r"/>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79480595005079535"/>
          <c:h val="0.86779757619835696"/>
        </c:manualLayout>
      </c:layout>
      <c:lineChart>
        <c:grouping val="standard"/>
        <c:varyColors val="0"/>
        <c:ser>
          <c:idx val="0"/>
          <c:order val="0"/>
          <c:tx>
            <c:strRef>
              <c:f>Taul1!$B$1</c:f>
              <c:strCache>
                <c:ptCount val="1"/>
                <c:pt idx="0">
                  <c:v>EU countries</c:v>
                </c:pt>
              </c:strCache>
            </c:strRef>
          </c:tx>
          <c:spPr>
            <a:ln w="38100">
              <a:solidFill>
                <a:schemeClr val="tx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Taul1!$B$2:$B$41</c:f>
              <c:numCache>
                <c:formatCode>General</c:formatCode>
                <c:ptCount val="40"/>
                <c:pt idx="0">
                  <c:v>100.5746</c:v>
                </c:pt>
                <c:pt idx="1">
                  <c:v>100.4958</c:v>
                </c:pt>
                <c:pt idx="2">
                  <c:v>100.0988</c:v>
                </c:pt>
                <c:pt idx="3">
                  <c:v>98.830770000000001</c:v>
                </c:pt>
                <c:pt idx="4">
                  <c:v>97.655259999999998</c:v>
                </c:pt>
                <c:pt idx="5">
                  <c:v>98.240170000000006</c:v>
                </c:pt>
                <c:pt idx="6">
                  <c:v>99.039360000000002</c:v>
                </c:pt>
                <c:pt idx="7">
                  <c:v>99.930139999999994</c:v>
                </c:pt>
                <c:pt idx="8">
                  <c:v>100.733</c:v>
                </c:pt>
                <c:pt idx="9">
                  <c:v>101.4422</c:v>
                </c:pt>
                <c:pt idx="10">
                  <c:v>101.9641</c:v>
                </c:pt>
                <c:pt idx="11">
                  <c:v>102.3531</c:v>
                </c:pt>
                <c:pt idx="12">
                  <c:v>102.6798</c:v>
                </c:pt>
                <c:pt idx="13">
                  <c:v>103.14490000000001</c:v>
                </c:pt>
                <c:pt idx="14">
                  <c:v>103.4539</c:v>
                </c:pt>
                <c:pt idx="15">
                  <c:v>103.51049999999999</c:v>
                </c:pt>
                <c:pt idx="16">
                  <c:v>103.827</c:v>
                </c:pt>
                <c:pt idx="17">
                  <c:v>104.17829999999999</c:v>
                </c:pt>
                <c:pt idx="18">
                  <c:v>104.37520000000001</c:v>
                </c:pt>
                <c:pt idx="19">
                  <c:v>104.34780000000001</c:v>
                </c:pt>
                <c:pt idx="20">
                  <c:v>104.8223</c:v>
                </c:pt>
                <c:pt idx="21">
                  <c:v>105.0046</c:v>
                </c:pt>
                <c:pt idx="22">
                  <c:v>105.15219999999999</c:v>
                </c:pt>
                <c:pt idx="23">
                  <c:v>105.4335</c:v>
                </c:pt>
                <c:pt idx="24">
                  <c:v>105.5484</c:v>
                </c:pt>
                <c:pt idx="25">
                  <c:v>105.64190000000001</c:v>
                </c:pt>
                <c:pt idx="26">
                  <c:v>105.78360000000001</c:v>
                </c:pt>
                <c:pt idx="27">
                  <c:v>106.02070000000001</c:v>
                </c:pt>
                <c:pt idx="28">
                  <c:v>107.0322</c:v>
                </c:pt>
                <c:pt idx="29">
                  <c:v>107.03789999999999</c:v>
                </c:pt>
                <c:pt idx="30">
                  <c:v>107.1285</c:v>
                </c:pt>
                <c:pt idx="31">
                  <c:v>107.3655</c:v>
                </c:pt>
                <c:pt idx="32">
                  <c:v>107.53700000000001</c:v>
                </c:pt>
                <c:pt idx="33">
                  <c:v>107.62260000000001</c:v>
                </c:pt>
                <c:pt idx="34">
                  <c:v>108.0219</c:v>
                </c:pt>
                <c:pt idx="35">
                  <c:v>108.5457</c:v>
                </c:pt>
                <c:pt idx="36">
                  <c:v>108.5643</c:v>
                </c:pt>
                <c:pt idx="37">
                  <c:v>108.8835</c:v>
                </c:pt>
                <c:pt idx="38">
                  <c:v>109.21040000000001</c:v>
                </c:pt>
                <c:pt idx="39">
                  <c:v>109.8596</c:v>
                </c:pt>
              </c:numCache>
            </c:numRef>
          </c:val>
          <c:smooth val="0"/>
          <c:extLst>
            <c:ext xmlns:c16="http://schemas.microsoft.com/office/drawing/2014/chart" uri="{C3380CC4-5D6E-409C-BE32-E72D297353CC}">
              <c16:uniqueId val="{0000000A-6472-4554-AA4A-BD192B6CD6AA}"/>
            </c:ext>
          </c:extLst>
        </c:ser>
        <c:ser>
          <c:idx val="1"/>
          <c:order val="1"/>
          <c:tx>
            <c:strRef>
              <c:f>Taul1!$C$1</c:f>
              <c:strCache>
                <c:ptCount val="1"/>
                <c:pt idx="0">
                  <c:v>Sweden</c:v>
                </c:pt>
              </c:strCache>
            </c:strRef>
          </c:tx>
          <c:spPr>
            <a:ln w="38100">
              <a:solidFill>
                <a:srgbClr val="C00000"/>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Taul1!$C$2:$C$41</c:f>
              <c:numCache>
                <c:formatCode>General</c:formatCode>
                <c:ptCount val="40"/>
                <c:pt idx="0">
                  <c:v>100.91840000000001</c:v>
                </c:pt>
                <c:pt idx="1">
                  <c:v>99.947550000000007</c:v>
                </c:pt>
                <c:pt idx="2">
                  <c:v>101.346</c:v>
                </c:pt>
                <c:pt idx="3">
                  <c:v>97.78801</c:v>
                </c:pt>
                <c:pt idx="4">
                  <c:v>96.34281</c:v>
                </c:pt>
                <c:pt idx="5">
                  <c:v>97.6935</c:v>
                </c:pt>
                <c:pt idx="6">
                  <c:v>97.170810000000003</c:v>
                </c:pt>
                <c:pt idx="7">
                  <c:v>98.240620000000007</c:v>
                </c:pt>
                <c:pt idx="8">
                  <c:v>99.61748</c:v>
                </c:pt>
                <c:pt idx="9">
                  <c:v>100.8732</c:v>
                </c:pt>
                <c:pt idx="10">
                  <c:v>100.7428</c:v>
                </c:pt>
                <c:pt idx="11">
                  <c:v>102.5052</c:v>
                </c:pt>
                <c:pt idx="12">
                  <c:v>101.6494</c:v>
                </c:pt>
                <c:pt idx="13">
                  <c:v>101.3849</c:v>
                </c:pt>
                <c:pt idx="14">
                  <c:v>102.6842</c:v>
                </c:pt>
                <c:pt idx="15">
                  <c:v>100.98269999999999</c:v>
                </c:pt>
                <c:pt idx="16">
                  <c:v>100.5475</c:v>
                </c:pt>
                <c:pt idx="17">
                  <c:v>101.7559</c:v>
                </c:pt>
                <c:pt idx="18">
                  <c:v>101.54349999999999</c:v>
                </c:pt>
                <c:pt idx="19">
                  <c:v>100.1778</c:v>
                </c:pt>
                <c:pt idx="20">
                  <c:v>102.6914</c:v>
                </c:pt>
                <c:pt idx="21">
                  <c:v>100.7923</c:v>
                </c:pt>
                <c:pt idx="22">
                  <c:v>101.8612</c:v>
                </c:pt>
                <c:pt idx="23">
                  <c:v>101.9816</c:v>
                </c:pt>
                <c:pt idx="24">
                  <c:v>102.26309999999999</c:v>
                </c:pt>
                <c:pt idx="25">
                  <c:v>103.0256</c:v>
                </c:pt>
                <c:pt idx="26">
                  <c:v>101.7501</c:v>
                </c:pt>
                <c:pt idx="27">
                  <c:v>103.8323</c:v>
                </c:pt>
                <c:pt idx="28">
                  <c:v>104.7518</c:v>
                </c:pt>
                <c:pt idx="29">
                  <c:v>106.0633</c:v>
                </c:pt>
                <c:pt idx="30">
                  <c:v>106.3693</c:v>
                </c:pt>
                <c:pt idx="31">
                  <c:v>107.4571</c:v>
                </c:pt>
                <c:pt idx="32">
                  <c:v>106.7628</c:v>
                </c:pt>
                <c:pt idx="33">
                  <c:v>106.0737</c:v>
                </c:pt>
                <c:pt idx="34">
                  <c:v>107.7135</c:v>
                </c:pt>
                <c:pt idx="35">
                  <c:v>108.0444</c:v>
                </c:pt>
                <c:pt idx="36">
                  <c:v>107.5265</c:v>
                </c:pt>
                <c:pt idx="37">
                  <c:v>108.1123</c:v>
                </c:pt>
                <c:pt idx="38">
                  <c:v>108.23390000000001</c:v>
                </c:pt>
                <c:pt idx="39">
                  <c:v>108.047</c:v>
                </c:pt>
              </c:numCache>
            </c:numRef>
          </c:val>
          <c:smooth val="0"/>
          <c:extLst>
            <c:ext xmlns:c16="http://schemas.microsoft.com/office/drawing/2014/chart" uri="{C3380CC4-5D6E-409C-BE32-E72D297353CC}">
              <c16:uniqueId val="{0000000B-6472-4554-AA4A-BD192B6CD6AA}"/>
            </c:ext>
          </c:extLst>
        </c:ser>
        <c:ser>
          <c:idx val="2"/>
          <c:order val="2"/>
          <c:tx>
            <c:strRef>
              <c:f>Taul1!$D$1</c:f>
              <c:strCache>
                <c:ptCount val="1"/>
                <c:pt idx="0">
                  <c:v>Germany</c:v>
                </c:pt>
              </c:strCache>
            </c:strRef>
          </c:tx>
          <c:spPr>
            <a:ln w="38100"/>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Taul1!$D$2:$D$41</c:f>
              <c:numCache>
                <c:formatCode>General</c:formatCode>
                <c:ptCount val="40"/>
                <c:pt idx="0">
                  <c:v>100.2443</c:v>
                </c:pt>
                <c:pt idx="1">
                  <c:v>100.34099999999999</c:v>
                </c:pt>
                <c:pt idx="2">
                  <c:v>100.346</c:v>
                </c:pt>
                <c:pt idx="3">
                  <c:v>99.068640000000002</c:v>
                </c:pt>
                <c:pt idx="4">
                  <c:v>95.753190000000004</c:v>
                </c:pt>
                <c:pt idx="5">
                  <c:v>97.211299999999994</c:v>
                </c:pt>
                <c:pt idx="6">
                  <c:v>97.924859999999995</c:v>
                </c:pt>
                <c:pt idx="7">
                  <c:v>99.184100000000001</c:v>
                </c:pt>
                <c:pt idx="8">
                  <c:v>99.105069999999998</c:v>
                </c:pt>
                <c:pt idx="9">
                  <c:v>100.10720000000001</c:v>
                </c:pt>
                <c:pt idx="10">
                  <c:v>100.54470000000001</c:v>
                </c:pt>
                <c:pt idx="11">
                  <c:v>100.53530000000001</c:v>
                </c:pt>
                <c:pt idx="12">
                  <c:v>101.7948</c:v>
                </c:pt>
                <c:pt idx="13">
                  <c:v>101.95189999999999</c:v>
                </c:pt>
                <c:pt idx="14">
                  <c:v>102.1674</c:v>
                </c:pt>
                <c:pt idx="15">
                  <c:v>102.0192</c:v>
                </c:pt>
                <c:pt idx="16">
                  <c:v>102.26139999999999</c:v>
                </c:pt>
                <c:pt idx="17">
                  <c:v>102.7221</c:v>
                </c:pt>
                <c:pt idx="18">
                  <c:v>102.6584</c:v>
                </c:pt>
                <c:pt idx="19">
                  <c:v>102.04179999999999</c:v>
                </c:pt>
                <c:pt idx="20">
                  <c:v>102.9794</c:v>
                </c:pt>
                <c:pt idx="21">
                  <c:v>103.2062</c:v>
                </c:pt>
                <c:pt idx="22">
                  <c:v>103.027</c:v>
                </c:pt>
                <c:pt idx="23">
                  <c:v>103.3873</c:v>
                </c:pt>
                <c:pt idx="24">
                  <c:v>103.75709999999999</c:v>
                </c:pt>
                <c:pt idx="25">
                  <c:v>103.8156</c:v>
                </c:pt>
                <c:pt idx="26">
                  <c:v>103.98260000000001</c:v>
                </c:pt>
                <c:pt idx="27">
                  <c:v>104.5395</c:v>
                </c:pt>
                <c:pt idx="28">
                  <c:v>104.4526</c:v>
                </c:pt>
                <c:pt idx="29">
                  <c:v>104.6795</c:v>
                </c:pt>
                <c:pt idx="30">
                  <c:v>105.2213</c:v>
                </c:pt>
                <c:pt idx="31">
                  <c:v>105.57550000000001</c:v>
                </c:pt>
                <c:pt idx="32">
                  <c:v>105.9666</c:v>
                </c:pt>
                <c:pt idx="33">
                  <c:v>106.23260000000001</c:v>
                </c:pt>
                <c:pt idx="34">
                  <c:v>106.2923</c:v>
                </c:pt>
                <c:pt idx="35">
                  <c:v>106.5565</c:v>
                </c:pt>
                <c:pt idx="36">
                  <c:v>107.09990000000001</c:v>
                </c:pt>
                <c:pt idx="37">
                  <c:v>107.0489</c:v>
                </c:pt>
                <c:pt idx="38">
                  <c:v>107.2042</c:v>
                </c:pt>
                <c:pt idx="39">
                  <c:v>107.7559</c:v>
                </c:pt>
              </c:numCache>
            </c:numRef>
          </c:val>
          <c:smooth val="0"/>
          <c:extLst>
            <c:ext xmlns:c16="http://schemas.microsoft.com/office/drawing/2014/chart" uri="{C3380CC4-5D6E-409C-BE32-E72D297353CC}">
              <c16:uniqueId val="{0000000C-6472-4554-AA4A-BD192B6CD6AA}"/>
            </c:ext>
          </c:extLst>
        </c:ser>
        <c:ser>
          <c:idx val="3"/>
          <c:order val="3"/>
          <c:tx>
            <c:strRef>
              <c:f>Taul1!$E$1</c:f>
              <c:strCache>
                <c:ptCount val="1"/>
                <c:pt idx="0">
                  <c:v>Finland</c:v>
                </c:pt>
              </c:strCache>
            </c:strRef>
          </c:tx>
          <c:spPr>
            <a:ln w="38100">
              <a:solidFill>
                <a:schemeClr val="accent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Taul1!$E$2:$E$41</c:f>
              <c:numCache>
                <c:formatCode>General</c:formatCode>
                <c:ptCount val="40"/>
                <c:pt idx="0">
                  <c:v>101.7135</c:v>
                </c:pt>
                <c:pt idx="1">
                  <c:v>100.4888</c:v>
                </c:pt>
                <c:pt idx="2">
                  <c:v>99.701660000000004</c:v>
                </c:pt>
                <c:pt idx="3">
                  <c:v>98.09599</c:v>
                </c:pt>
                <c:pt idx="4">
                  <c:v>94.941550000000007</c:v>
                </c:pt>
                <c:pt idx="5">
                  <c:v>94.596199999999996</c:v>
                </c:pt>
                <c:pt idx="6">
                  <c:v>95.596350000000001</c:v>
                </c:pt>
                <c:pt idx="7">
                  <c:v>96.290199999999999</c:v>
                </c:pt>
                <c:pt idx="8">
                  <c:v>95.713279999999997</c:v>
                </c:pt>
                <c:pt idx="9">
                  <c:v>98.727279999999993</c:v>
                </c:pt>
                <c:pt idx="10">
                  <c:v>99.163529999999994</c:v>
                </c:pt>
                <c:pt idx="11">
                  <c:v>100.2664</c:v>
                </c:pt>
                <c:pt idx="12">
                  <c:v>100.88160000000001</c:v>
                </c:pt>
                <c:pt idx="13">
                  <c:v>99.199629999999999</c:v>
                </c:pt>
                <c:pt idx="14">
                  <c:v>100.3083</c:v>
                </c:pt>
                <c:pt idx="15">
                  <c:v>99.780510000000007</c:v>
                </c:pt>
                <c:pt idx="16">
                  <c:v>99.477310000000003</c:v>
                </c:pt>
                <c:pt idx="17">
                  <c:v>98.760419999999996</c:v>
                </c:pt>
                <c:pt idx="18">
                  <c:v>97.971500000000006</c:v>
                </c:pt>
                <c:pt idx="19">
                  <c:v>97.774760000000001</c:v>
                </c:pt>
                <c:pt idx="20">
                  <c:v>98.170169999999999</c:v>
                </c:pt>
                <c:pt idx="21">
                  <c:v>98.547389999999993</c:v>
                </c:pt>
                <c:pt idx="22">
                  <c:v>100.15949999999999</c:v>
                </c:pt>
                <c:pt idx="23">
                  <c:v>99.39949</c:v>
                </c:pt>
                <c:pt idx="24">
                  <c:v>99.438900000000004</c:v>
                </c:pt>
                <c:pt idx="25">
                  <c:v>99.2654</c:v>
                </c:pt>
                <c:pt idx="26">
                  <c:v>99.039360000000002</c:v>
                </c:pt>
                <c:pt idx="27">
                  <c:v>98.742440000000002</c:v>
                </c:pt>
                <c:pt idx="28">
                  <c:v>98.671019999999999</c:v>
                </c:pt>
                <c:pt idx="29">
                  <c:v>99.7928</c:v>
                </c:pt>
                <c:pt idx="30">
                  <c:v>98.808700000000002</c:v>
                </c:pt>
                <c:pt idx="31">
                  <c:v>100.0214</c:v>
                </c:pt>
                <c:pt idx="32">
                  <c:v>100.4312</c:v>
                </c:pt>
                <c:pt idx="33">
                  <c:v>100.55329999999999</c:v>
                </c:pt>
                <c:pt idx="34">
                  <c:v>101.1678</c:v>
                </c:pt>
                <c:pt idx="35">
                  <c:v>103.3432</c:v>
                </c:pt>
                <c:pt idx="36">
                  <c:v>102.8593</c:v>
                </c:pt>
                <c:pt idx="37">
                  <c:v>103.5244</c:v>
                </c:pt>
                <c:pt idx="38">
                  <c:v>103.2186</c:v>
                </c:pt>
                <c:pt idx="39">
                  <c:v>103.5909</c:v>
                </c:pt>
              </c:numCache>
            </c:numRef>
          </c:val>
          <c:smooth val="0"/>
          <c:extLst>
            <c:ext xmlns:c16="http://schemas.microsoft.com/office/drawing/2014/chart" uri="{C3380CC4-5D6E-409C-BE32-E72D297353CC}">
              <c16:uniqueId val="{0000000D-6472-4554-AA4A-BD192B6CD6AA}"/>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12"/>
          <c:min val="94"/>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2"/>
      </c:valAx>
    </c:plotArea>
    <c:legend>
      <c:legendPos val="r"/>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sz="1200" b="0" baseline="0" dirty="0">
                <a:solidFill>
                  <a:schemeClr val="tx1"/>
                </a:solidFill>
              </a:rPr>
              <a:t>Companies’ fixed investment compared to GDP, % </a:t>
            </a:r>
          </a:p>
        </c:rich>
      </c:tx>
      <c:layout>
        <c:manualLayout>
          <c:xMode val="edge"/>
          <c:yMode val="edge"/>
          <c:x val="5.8953289181644573E-2"/>
          <c:y val="8.90335122850179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77060141035151541"/>
          <c:h val="0.85021772723054978"/>
        </c:manualLayout>
      </c:layout>
      <c:lineChart>
        <c:grouping val="standard"/>
        <c:varyColors val="0"/>
        <c:ser>
          <c:idx val="1"/>
          <c:order val="0"/>
          <c:tx>
            <c:strRef>
              <c:f>Taul1!$B$1</c:f>
              <c:strCache>
                <c:ptCount val="1"/>
                <c:pt idx="0">
                  <c:v>Switzerland</c:v>
                </c:pt>
              </c:strCache>
            </c:strRef>
          </c:tx>
          <c:spPr>
            <a:ln w="63500" cap="rnd">
              <a:solidFill>
                <a:schemeClr val="accent5"/>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16.489999999999998</c:v>
                </c:pt>
                <c:pt idx="1">
                  <c:v>16.78</c:v>
                </c:pt>
                <c:pt idx="2">
                  <c:v>17.100000000000001</c:v>
                </c:pt>
                <c:pt idx="3">
                  <c:v>16.84</c:v>
                </c:pt>
                <c:pt idx="4">
                  <c:v>15.36</c:v>
                </c:pt>
                <c:pt idx="5">
                  <c:v>15.49</c:v>
                </c:pt>
                <c:pt idx="6">
                  <c:v>16.260000000000002</c:v>
                </c:pt>
                <c:pt idx="7">
                  <c:v>16.809999999999999</c:v>
                </c:pt>
                <c:pt idx="8">
                  <c:v>16.64</c:v>
                </c:pt>
                <c:pt idx="9">
                  <c:v>16.93</c:v>
                </c:pt>
                <c:pt idx="10">
                  <c:v>16.75</c:v>
                </c:pt>
                <c:pt idx="11">
                  <c:v>17.03</c:v>
                </c:pt>
              </c:numCache>
            </c:numRef>
          </c:val>
          <c:smooth val="0"/>
          <c:extLst>
            <c:ext xmlns:c16="http://schemas.microsoft.com/office/drawing/2014/chart" uri="{C3380CC4-5D6E-409C-BE32-E72D297353CC}">
              <c16:uniqueId val="{0000000A-E517-4532-9752-FD16A3A81DF9}"/>
            </c:ext>
          </c:extLst>
        </c:ser>
        <c:ser>
          <c:idx val="2"/>
          <c:order val="1"/>
          <c:tx>
            <c:strRef>
              <c:f>Taul1!$C$1</c:f>
              <c:strCache>
                <c:ptCount val="1"/>
                <c:pt idx="0">
                  <c:v>Sweden</c:v>
                </c:pt>
              </c:strCache>
            </c:strRef>
          </c:tx>
          <c:spPr>
            <a:ln w="63500"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15.17</c:v>
                </c:pt>
                <c:pt idx="1">
                  <c:v>15.79</c:v>
                </c:pt>
                <c:pt idx="2">
                  <c:v>16.53</c:v>
                </c:pt>
                <c:pt idx="3">
                  <c:v>17</c:v>
                </c:pt>
                <c:pt idx="4">
                  <c:v>15.03</c:v>
                </c:pt>
                <c:pt idx="5">
                  <c:v>14.73</c:v>
                </c:pt>
                <c:pt idx="6">
                  <c:v>15.42</c:v>
                </c:pt>
                <c:pt idx="7">
                  <c:v>15.65</c:v>
                </c:pt>
                <c:pt idx="8">
                  <c:v>15.43</c:v>
                </c:pt>
                <c:pt idx="9">
                  <c:v>16.21</c:v>
                </c:pt>
                <c:pt idx="10">
                  <c:v>16.41</c:v>
                </c:pt>
                <c:pt idx="11">
                  <c:v>16.66</c:v>
                </c:pt>
              </c:numCache>
            </c:numRef>
          </c:val>
          <c:smooth val="0"/>
          <c:extLst>
            <c:ext xmlns:c16="http://schemas.microsoft.com/office/drawing/2014/chart" uri="{C3380CC4-5D6E-409C-BE32-E72D297353CC}">
              <c16:uniqueId val="{0000000B-E517-4532-9752-FD16A3A81DF9}"/>
            </c:ext>
          </c:extLst>
        </c:ser>
        <c:ser>
          <c:idx val="3"/>
          <c:order val="2"/>
          <c:tx>
            <c:strRef>
              <c:f>Taul1!$D$1</c:f>
              <c:strCache>
                <c:ptCount val="1"/>
                <c:pt idx="0">
                  <c:v>Belgium</c:v>
                </c:pt>
              </c:strCache>
            </c:strRef>
          </c:tx>
          <c:spPr>
            <a:ln w="63500" cap="rnd">
              <a:solidFill>
                <a:srgbClr val="C0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13.87</c:v>
                </c:pt>
                <c:pt idx="1">
                  <c:v>13.9</c:v>
                </c:pt>
                <c:pt idx="2">
                  <c:v>14.52</c:v>
                </c:pt>
                <c:pt idx="3">
                  <c:v>15.09</c:v>
                </c:pt>
                <c:pt idx="4">
                  <c:v>14.01</c:v>
                </c:pt>
                <c:pt idx="5">
                  <c:v>13.37</c:v>
                </c:pt>
                <c:pt idx="6">
                  <c:v>14.24</c:v>
                </c:pt>
                <c:pt idx="7">
                  <c:v>14.25</c:v>
                </c:pt>
                <c:pt idx="8">
                  <c:v>14.14</c:v>
                </c:pt>
                <c:pt idx="9">
                  <c:v>14.79</c:v>
                </c:pt>
                <c:pt idx="10">
                  <c:v>15.04</c:v>
                </c:pt>
                <c:pt idx="11">
                  <c:v>15.43</c:v>
                </c:pt>
              </c:numCache>
            </c:numRef>
          </c:val>
          <c:smooth val="0"/>
          <c:extLst>
            <c:ext xmlns:c16="http://schemas.microsoft.com/office/drawing/2014/chart" uri="{C3380CC4-5D6E-409C-BE32-E72D297353CC}">
              <c16:uniqueId val="{0000000C-E517-4532-9752-FD16A3A81DF9}"/>
            </c:ext>
          </c:extLst>
        </c:ser>
        <c:ser>
          <c:idx val="4"/>
          <c:order val="3"/>
          <c:tx>
            <c:strRef>
              <c:f>Taul1!$E$1</c:f>
              <c:strCache>
                <c:ptCount val="1"/>
                <c:pt idx="0">
                  <c:v>Austria</c:v>
                </c:pt>
              </c:strCache>
            </c:strRef>
          </c:tx>
          <c:spPr>
            <a:ln w="63500"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14.71</c:v>
                </c:pt>
                <c:pt idx="1">
                  <c:v>14.44</c:v>
                </c:pt>
                <c:pt idx="2">
                  <c:v>14.67</c:v>
                </c:pt>
                <c:pt idx="3">
                  <c:v>14.71</c:v>
                </c:pt>
                <c:pt idx="4">
                  <c:v>13.8</c:v>
                </c:pt>
                <c:pt idx="5">
                  <c:v>13.05</c:v>
                </c:pt>
                <c:pt idx="6">
                  <c:v>14.15</c:v>
                </c:pt>
                <c:pt idx="7">
                  <c:v>14.44</c:v>
                </c:pt>
                <c:pt idx="8">
                  <c:v>14.73</c:v>
                </c:pt>
                <c:pt idx="9">
                  <c:v>14.6</c:v>
                </c:pt>
                <c:pt idx="10">
                  <c:v>14.55</c:v>
                </c:pt>
                <c:pt idx="11">
                  <c:v>15.05</c:v>
                </c:pt>
              </c:numCache>
            </c:numRef>
          </c:val>
          <c:smooth val="0"/>
          <c:extLst>
            <c:ext xmlns:c16="http://schemas.microsoft.com/office/drawing/2014/chart" uri="{C3380CC4-5D6E-409C-BE32-E72D297353CC}">
              <c16:uniqueId val="{0000000D-E517-4532-9752-FD16A3A81DF9}"/>
            </c:ext>
          </c:extLst>
        </c:ser>
        <c:ser>
          <c:idx val="5"/>
          <c:order val="4"/>
          <c:tx>
            <c:strRef>
              <c:f>Taul1!$F$1</c:f>
              <c:strCache>
                <c:ptCount val="1"/>
                <c:pt idx="0">
                  <c:v>Euro countries</c:v>
                </c:pt>
              </c:strCache>
            </c:strRef>
          </c:tx>
          <c:spPr>
            <a:ln w="63500" cap="rnd">
              <a:solidFill>
                <a:schemeClr val="bg2">
                  <a:lumMod val="65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Taul1!$F$2:$F$13</c:f>
              <c:numCache>
                <c:formatCode>General</c:formatCode>
                <c:ptCount val="12"/>
                <c:pt idx="0">
                  <c:v>12.21</c:v>
                </c:pt>
                <c:pt idx="1">
                  <c:v>12.61</c:v>
                </c:pt>
                <c:pt idx="2">
                  <c:v>12.93</c:v>
                </c:pt>
                <c:pt idx="3">
                  <c:v>12.96</c:v>
                </c:pt>
                <c:pt idx="4">
                  <c:v>11.47</c:v>
                </c:pt>
                <c:pt idx="5">
                  <c:v>11.5</c:v>
                </c:pt>
                <c:pt idx="6">
                  <c:v>12</c:v>
                </c:pt>
                <c:pt idx="7">
                  <c:v>11.9</c:v>
                </c:pt>
                <c:pt idx="8">
                  <c:v>11.63</c:v>
                </c:pt>
                <c:pt idx="9">
                  <c:v>11.88</c:v>
                </c:pt>
                <c:pt idx="10">
                  <c:v>12.14</c:v>
                </c:pt>
                <c:pt idx="11">
                  <c:v>12.67</c:v>
                </c:pt>
              </c:numCache>
            </c:numRef>
          </c:val>
          <c:smooth val="0"/>
          <c:extLst>
            <c:ext xmlns:c16="http://schemas.microsoft.com/office/drawing/2014/chart" uri="{C3380CC4-5D6E-409C-BE32-E72D297353CC}">
              <c16:uniqueId val="{0000000E-E517-4532-9752-FD16A3A81DF9}"/>
            </c:ext>
          </c:extLst>
        </c:ser>
        <c:ser>
          <c:idx val="6"/>
          <c:order val="5"/>
          <c:tx>
            <c:strRef>
              <c:f>Taul1!$G$1</c:f>
              <c:strCache>
                <c:ptCount val="1"/>
                <c:pt idx="0">
                  <c:v>Finland</c:v>
                </c:pt>
              </c:strCache>
            </c:strRef>
          </c:tx>
          <c:spPr>
            <a:ln w="635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Taul1!$G$2:$G$13</c:f>
              <c:numCache>
                <c:formatCode>General</c:formatCode>
                <c:ptCount val="12"/>
                <c:pt idx="0">
                  <c:v>12.28</c:v>
                </c:pt>
                <c:pt idx="1">
                  <c:v>12.26</c:v>
                </c:pt>
                <c:pt idx="2">
                  <c:v>13.6</c:v>
                </c:pt>
                <c:pt idx="3">
                  <c:v>14.38</c:v>
                </c:pt>
                <c:pt idx="4">
                  <c:v>12.94</c:v>
                </c:pt>
                <c:pt idx="5">
                  <c:v>11.76</c:v>
                </c:pt>
                <c:pt idx="6">
                  <c:v>11.88</c:v>
                </c:pt>
                <c:pt idx="7">
                  <c:v>11.77</c:v>
                </c:pt>
                <c:pt idx="8">
                  <c:v>10.84</c:v>
                </c:pt>
                <c:pt idx="9">
                  <c:v>10.46</c:v>
                </c:pt>
                <c:pt idx="10">
                  <c:v>10.82</c:v>
                </c:pt>
                <c:pt idx="11">
                  <c:v>11.26</c:v>
                </c:pt>
              </c:numCache>
            </c:numRef>
          </c:val>
          <c:smooth val="0"/>
          <c:extLst>
            <c:ext xmlns:c16="http://schemas.microsoft.com/office/drawing/2014/chart" uri="{C3380CC4-5D6E-409C-BE32-E72D297353CC}">
              <c16:uniqueId val="{0000000F-E517-4532-9752-FD16A3A81DF9}"/>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20"/>
          <c:min val="1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5726760034678E-2"/>
          <c:y val="2.4569951555112431E-2"/>
          <c:w val="0.70177184719106478"/>
          <c:h val="0.85490337707200748"/>
        </c:manualLayout>
      </c:layout>
      <c:lineChart>
        <c:grouping val="standard"/>
        <c:varyColors val="0"/>
        <c:ser>
          <c:idx val="0"/>
          <c:order val="0"/>
          <c:tx>
            <c:strRef>
              <c:f>Taul1!$B$1</c:f>
              <c:strCache>
                <c:ptCount val="1"/>
                <c:pt idx="0">
                  <c:v>Corporate wages and social security costs*</c:v>
                </c:pt>
              </c:strCache>
            </c:strRef>
          </c:tx>
          <c:spPr>
            <a:ln w="381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100</c:v>
                </c:pt>
                <c:pt idx="1">
                  <c:v>96.2577</c:v>
                </c:pt>
                <c:pt idx="2">
                  <c:v>96.956879999999998</c:v>
                </c:pt>
                <c:pt idx="3">
                  <c:v>102.2807</c:v>
                </c:pt>
                <c:pt idx="4">
                  <c:v>105.9114</c:v>
                </c:pt>
                <c:pt idx="5">
                  <c:v>106.24939999999999</c:v>
                </c:pt>
                <c:pt idx="6">
                  <c:v>106.5141</c:v>
                </c:pt>
                <c:pt idx="7">
                  <c:v>108.40349999999999</c:v>
                </c:pt>
                <c:pt idx="8">
                  <c:v>111.6464</c:v>
                </c:pt>
              </c:numCache>
            </c:numRef>
          </c:val>
          <c:smooth val="0"/>
          <c:extLst>
            <c:ext xmlns:c16="http://schemas.microsoft.com/office/drawing/2014/chart" uri="{C3380CC4-5D6E-409C-BE32-E72D297353CC}">
              <c16:uniqueId val="{00000000-0A06-44AD-BA13-4D58E9FE1840}"/>
            </c:ext>
          </c:extLst>
        </c:ser>
        <c:ser>
          <c:idx val="1"/>
          <c:order val="1"/>
          <c:tx>
            <c:strRef>
              <c:f>Taul1!$C$1</c:f>
              <c:strCache>
                <c:ptCount val="1"/>
                <c:pt idx="0">
                  <c:v>Corporate production and R&amp;D investments*</c:v>
                </c:pt>
              </c:strCache>
            </c:strRef>
          </c:tx>
          <c:spPr>
            <a:ln w="28575" cap="rnd">
              <a:solidFill>
                <a:schemeClr val="accent2"/>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Taul1!$C$2:$C$10</c:f>
              <c:numCache>
                <c:formatCode>General</c:formatCode>
                <c:ptCount val="9"/>
                <c:pt idx="0">
                  <c:v>100</c:v>
                </c:pt>
                <c:pt idx="1">
                  <c:v>84.013779999999997</c:v>
                </c:pt>
                <c:pt idx="2">
                  <c:v>79.425349999999995</c:v>
                </c:pt>
                <c:pt idx="3">
                  <c:v>84.431579999999997</c:v>
                </c:pt>
                <c:pt idx="4">
                  <c:v>84.662459999999996</c:v>
                </c:pt>
                <c:pt idx="5">
                  <c:v>79.348380000000006</c:v>
                </c:pt>
                <c:pt idx="6">
                  <c:v>77.248410000000007</c:v>
                </c:pt>
                <c:pt idx="7">
                  <c:v>81.664590000000004</c:v>
                </c:pt>
                <c:pt idx="8">
                  <c:v>87.429450000000003</c:v>
                </c:pt>
              </c:numCache>
            </c:numRef>
          </c:val>
          <c:smooth val="0"/>
          <c:extLst>
            <c:ext xmlns:c16="http://schemas.microsoft.com/office/drawing/2014/chart" uri="{C3380CC4-5D6E-409C-BE32-E72D297353CC}">
              <c16:uniqueId val="{00000000-62A2-42E2-B58A-6951D8DED0BF}"/>
            </c:ext>
          </c:extLst>
        </c:ser>
        <c:ser>
          <c:idx val="2"/>
          <c:order val="2"/>
          <c:tx>
            <c:strRef>
              <c:f>Taul1!$D$1</c:f>
              <c:strCache>
                <c:ptCount val="1"/>
                <c:pt idx="0">
                  <c:v>Corporate profits after taxes</c:v>
                </c:pt>
              </c:strCache>
            </c:strRef>
          </c:tx>
          <c:spPr>
            <a:ln w="28575" cap="rnd">
              <a:solidFill>
                <a:schemeClr val="accent3"/>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Taul1!$D$2:$D$10</c:f>
              <c:numCache>
                <c:formatCode>General</c:formatCode>
                <c:ptCount val="9"/>
                <c:pt idx="0">
                  <c:v>100</c:v>
                </c:pt>
                <c:pt idx="1">
                  <c:v>62.060290000000002</c:v>
                </c:pt>
                <c:pt idx="2">
                  <c:v>73.719859999999997</c:v>
                </c:pt>
                <c:pt idx="3">
                  <c:v>74.440830000000005</c:v>
                </c:pt>
                <c:pt idx="4">
                  <c:v>63.492170000000002</c:v>
                </c:pt>
                <c:pt idx="5">
                  <c:v>65.192310000000006</c:v>
                </c:pt>
                <c:pt idx="6">
                  <c:v>66.925989999999999</c:v>
                </c:pt>
                <c:pt idx="7">
                  <c:v>73.984780000000001</c:v>
                </c:pt>
                <c:pt idx="8">
                  <c:v>79.122100000000003</c:v>
                </c:pt>
              </c:numCache>
            </c:numRef>
          </c:val>
          <c:smooth val="0"/>
          <c:extLst>
            <c:ext xmlns:c16="http://schemas.microsoft.com/office/drawing/2014/chart" uri="{C3380CC4-5D6E-409C-BE32-E72D297353CC}">
              <c16:uniqueId val="{00000001-62A2-42E2-B58A-6951D8DED0BF}"/>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115"/>
          <c:min val="5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6798210098879527"/>
          <c:y val="8.8725045880668624E-2"/>
          <c:w val="0.22293730877283929"/>
          <c:h val="0.7211756864921430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24819176555621E-2"/>
          <c:y val="5.7843260303424397E-2"/>
          <c:w val="0.70577988748548304"/>
          <c:h val="0.90286796776447087"/>
        </c:manualLayout>
      </c:layout>
      <c:lineChart>
        <c:grouping val="standard"/>
        <c:varyColors val="0"/>
        <c:ser>
          <c:idx val="0"/>
          <c:order val="0"/>
          <c:tx>
            <c:strRef>
              <c:f>Sheet1!$B$1</c:f>
              <c:strCache>
                <c:ptCount val="1"/>
                <c:pt idx="0">
                  <c:v>2000=100</c:v>
                </c:pt>
              </c:strCache>
            </c:strRef>
          </c:tx>
          <c:spPr>
            <a:ln>
              <a:solidFill>
                <a:schemeClr val="accent1"/>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Sheet1!$B$2:$B$73</c:f>
              <c:numCache>
                <c:formatCode>General</c:formatCode>
                <c:ptCount val="72"/>
                <c:pt idx="0">
                  <c:v>99.062489999999997</c:v>
                </c:pt>
                <c:pt idx="1">
                  <c:v>100.92659999999999</c:v>
                </c:pt>
                <c:pt idx="2">
                  <c:v>100.0204</c:v>
                </c:pt>
                <c:pt idx="3">
                  <c:v>100.0046</c:v>
                </c:pt>
                <c:pt idx="4">
                  <c:v>101.8381</c:v>
                </c:pt>
                <c:pt idx="5">
                  <c:v>101.4341</c:v>
                </c:pt>
                <c:pt idx="6">
                  <c:v>100.85550000000001</c:v>
                </c:pt>
                <c:pt idx="7">
                  <c:v>101.3325</c:v>
                </c:pt>
                <c:pt idx="8">
                  <c:v>100.28959999999999</c:v>
                </c:pt>
                <c:pt idx="9">
                  <c:v>99.988140000000001</c:v>
                </c:pt>
                <c:pt idx="10">
                  <c:v>100.02979999999999</c:v>
                </c:pt>
                <c:pt idx="11">
                  <c:v>99.195300000000003</c:v>
                </c:pt>
                <c:pt idx="12">
                  <c:v>99.314340000000001</c:v>
                </c:pt>
                <c:pt idx="13">
                  <c:v>98.020759999999996</c:v>
                </c:pt>
                <c:pt idx="14">
                  <c:v>96.632720000000006</c:v>
                </c:pt>
                <c:pt idx="15">
                  <c:v>97.622690000000006</c:v>
                </c:pt>
                <c:pt idx="16">
                  <c:v>97.936520000000002</c:v>
                </c:pt>
                <c:pt idx="17">
                  <c:v>96.953760000000003</c:v>
                </c:pt>
                <c:pt idx="18">
                  <c:v>97.420060000000007</c:v>
                </c:pt>
                <c:pt idx="19">
                  <c:v>96.110730000000004</c:v>
                </c:pt>
                <c:pt idx="20">
                  <c:v>96.603070000000002</c:v>
                </c:pt>
                <c:pt idx="21">
                  <c:v>98.052019999999999</c:v>
                </c:pt>
                <c:pt idx="22">
                  <c:v>99.466440000000006</c:v>
                </c:pt>
                <c:pt idx="23">
                  <c:v>98.023120000000006</c:v>
                </c:pt>
                <c:pt idx="24">
                  <c:v>97.871279999999999</c:v>
                </c:pt>
                <c:pt idx="25">
                  <c:v>98.24691</c:v>
                </c:pt>
                <c:pt idx="26">
                  <c:v>98.489909999999995</c:v>
                </c:pt>
                <c:pt idx="27">
                  <c:v>98.09</c:v>
                </c:pt>
                <c:pt idx="28">
                  <c:v>97.224969999999999</c:v>
                </c:pt>
                <c:pt idx="29">
                  <c:v>95.994470000000007</c:v>
                </c:pt>
                <c:pt idx="30">
                  <c:v>96.376159999999999</c:v>
                </c:pt>
                <c:pt idx="31">
                  <c:v>95.272369999999995</c:v>
                </c:pt>
                <c:pt idx="32">
                  <c:v>97.476600000000005</c:v>
                </c:pt>
                <c:pt idx="33">
                  <c:v>97.875590000000003</c:v>
                </c:pt>
                <c:pt idx="34">
                  <c:v>97.588930000000005</c:v>
                </c:pt>
                <c:pt idx="35">
                  <c:v>98.946889999999996</c:v>
                </c:pt>
                <c:pt idx="36">
                  <c:v>103.48860000000001</c:v>
                </c:pt>
                <c:pt idx="37">
                  <c:v>103.0956</c:v>
                </c:pt>
                <c:pt idx="38">
                  <c:v>101.8874</c:v>
                </c:pt>
                <c:pt idx="39">
                  <c:v>102.51479999999999</c:v>
                </c:pt>
                <c:pt idx="40">
                  <c:v>102.086</c:v>
                </c:pt>
                <c:pt idx="41">
                  <c:v>100.43600000000001</c:v>
                </c:pt>
                <c:pt idx="42">
                  <c:v>102.44759999999999</c:v>
                </c:pt>
                <c:pt idx="43">
                  <c:v>101.43640000000001</c:v>
                </c:pt>
                <c:pt idx="44">
                  <c:v>101.7745</c:v>
                </c:pt>
                <c:pt idx="45">
                  <c:v>102.35590000000001</c:v>
                </c:pt>
                <c:pt idx="46">
                  <c:v>103.95269999999999</c:v>
                </c:pt>
                <c:pt idx="47">
                  <c:v>103.2668</c:v>
                </c:pt>
                <c:pt idx="48">
                  <c:v>105.1259</c:v>
                </c:pt>
                <c:pt idx="49">
                  <c:v>106.2436</c:v>
                </c:pt>
                <c:pt idx="50">
                  <c:v>105.6138</c:v>
                </c:pt>
                <c:pt idx="51">
                  <c:v>106.31100000000001</c:v>
                </c:pt>
                <c:pt idx="52">
                  <c:v>105.6233</c:v>
                </c:pt>
                <c:pt idx="53">
                  <c:v>105.83159999999999</c:v>
                </c:pt>
                <c:pt idx="54">
                  <c:v>105.91800000000001</c:v>
                </c:pt>
                <c:pt idx="55">
                  <c:v>105.8737</c:v>
                </c:pt>
                <c:pt idx="56">
                  <c:v>106.4765</c:v>
                </c:pt>
                <c:pt idx="57">
                  <c:v>106.4109</c:v>
                </c:pt>
                <c:pt idx="58">
                  <c:v>106.70489999999999</c:v>
                </c:pt>
                <c:pt idx="59">
                  <c:v>107.6641</c:v>
                </c:pt>
                <c:pt idx="60">
                  <c:v>109.87050000000001</c:v>
                </c:pt>
                <c:pt idx="61">
                  <c:v>108.79649999999999</c:v>
                </c:pt>
                <c:pt idx="62">
                  <c:v>108.9457</c:v>
                </c:pt>
                <c:pt idx="63">
                  <c:v>108.5719</c:v>
                </c:pt>
                <c:pt idx="64">
                  <c:v>108.31440000000001</c:v>
                </c:pt>
                <c:pt idx="65">
                  <c:v>107.83839999999999</c:v>
                </c:pt>
                <c:pt idx="66">
                  <c:v>107.4192</c:v>
                </c:pt>
                <c:pt idx="67">
                  <c:v>106.2178</c:v>
                </c:pt>
                <c:pt idx="68">
                  <c:v>104.461</c:v>
                </c:pt>
                <c:pt idx="69">
                  <c:v>104.2291</c:v>
                </c:pt>
                <c:pt idx="70">
                  <c:v>103.62439999999999</c:v>
                </c:pt>
                <c:pt idx="71">
                  <c:v>103.2966</c:v>
                </c:pt>
              </c:numCache>
            </c:numRef>
          </c:val>
          <c:smooth val="0"/>
          <c:extLst>
            <c:ext xmlns:c16="http://schemas.microsoft.com/office/drawing/2014/chart" uri="{C3380CC4-5D6E-409C-BE32-E72D297353CC}">
              <c16:uniqueId val="{00000000-6973-486A-863E-BF043B8AF190}"/>
            </c:ext>
          </c:extLst>
        </c:ser>
        <c:ser>
          <c:idx val="8"/>
          <c:order val="1"/>
          <c:tx>
            <c:strRef>
              <c:f>Sheet1!$C$1</c:f>
              <c:strCache>
                <c:ptCount val="1"/>
                <c:pt idx="0">
                  <c:v>2005=100</c:v>
                </c:pt>
              </c:strCache>
            </c:strRef>
          </c:tx>
          <c:spPr>
            <a:ln>
              <a:solidFill>
                <a:schemeClr val="tx2"/>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Sheet1!$C$2:$C$73</c:f>
              <c:numCache>
                <c:formatCode>General</c:formatCode>
                <c:ptCount val="72"/>
                <c:pt idx="20">
                  <c:v>98.54495</c:v>
                </c:pt>
                <c:pt idx="21">
                  <c:v>100.023</c:v>
                </c:pt>
                <c:pt idx="22">
                  <c:v>101.4659</c:v>
                </c:pt>
                <c:pt idx="23">
                  <c:v>99.993539999999996</c:v>
                </c:pt>
                <c:pt idx="24">
                  <c:v>99.838650000000001</c:v>
                </c:pt>
                <c:pt idx="25">
                  <c:v>100.2218</c:v>
                </c:pt>
                <c:pt idx="26">
                  <c:v>100.4697</c:v>
                </c:pt>
                <c:pt idx="27">
                  <c:v>100.06180000000001</c:v>
                </c:pt>
                <c:pt idx="28">
                  <c:v>99.179339999999996</c:v>
                </c:pt>
                <c:pt idx="29">
                  <c:v>97.924109999999999</c:v>
                </c:pt>
                <c:pt idx="30">
                  <c:v>98.313469999999995</c:v>
                </c:pt>
                <c:pt idx="31">
                  <c:v>97.1875</c:v>
                </c:pt>
                <c:pt idx="32">
                  <c:v>99.436030000000002</c:v>
                </c:pt>
                <c:pt idx="33">
                  <c:v>99.843040000000002</c:v>
                </c:pt>
                <c:pt idx="34">
                  <c:v>99.550619999999995</c:v>
                </c:pt>
                <c:pt idx="35">
                  <c:v>100.9359</c:v>
                </c:pt>
                <c:pt idx="36">
                  <c:v>105.5689</c:v>
                </c:pt>
                <c:pt idx="37">
                  <c:v>105.1679</c:v>
                </c:pt>
                <c:pt idx="38">
                  <c:v>103.9355</c:v>
                </c:pt>
                <c:pt idx="39">
                  <c:v>104.57550000000001</c:v>
                </c:pt>
                <c:pt idx="40">
                  <c:v>104.13809999999999</c:v>
                </c:pt>
                <c:pt idx="41">
                  <c:v>102.455</c:v>
                </c:pt>
                <c:pt idx="42">
                  <c:v>104.50700000000001</c:v>
                </c:pt>
                <c:pt idx="43">
                  <c:v>103.4755</c:v>
                </c:pt>
                <c:pt idx="44">
                  <c:v>103.82040000000001</c:v>
                </c:pt>
                <c:pt idx="45">
                  <c:v>104.4134</c:v>
                </c:pt>
                <c:pt idx="46">
                  <c:v>106.0424</c:v>
                </c:pt>
                <c:pt idx="47">
                  <c:v>105.34269999999999</c:v>
                </c:pt>
                <c:pt idx="48">
                  <c:v>107.23909999999999</c:v>
                </c:pt>
                <c:pt idx="49">
                  <c:v>108.3792</c:v>
                </c:pt>
                <c:pt idx="50">
                  <c:v>107.7368</c:v>
                </c:pt>
                <c:pt idx="51">
                  <c:v>108.44799999999999</c:v>
                </c:pt>
                <c:pt idx="52">
                  <c:v>107.7465</c:v>
                </c:pt>
                <c:pt idx="53">
                  <c:v>107.959</c:v>
                </c:pt>
                <c:pt idx="54">
                  <c:v>108.0471</c:v>
                </c:pt>
                <c:pt idx="55">
                  <c:v>108.00190000000001</c:v>
                </c:pt>
                <c:pt idx="56">
                  <c:v>108.6168</c:v>
                </c:pt>
                <c:pt idx="57">
                  <c:v>108.54989999999999</c:v>
                </c:pt>
                <c:pt idx="58">
                  <c:v>108.84990000000001</c:v>
                </c:pt>
                <c:pt idx="59">
                  <c:v>109.8283</c:v>
                </c:pt>
                <c:pt idx="60">
                  <c:v>112.07899999999999</c:v>
                </c:pt>
                <c:pt idx="61">
                  <c:v>110.98350000000001</c:v>
                </c:pt>
                <c:pt idx="62">
                  <c:v>111.1356</c:v>
                </c:pt>
                <c:pt idx="63">
                  <c:v>110.7544</c:v>
                </c:pt>
                <c:pt idx="64">
                  <c:v>110.49169999999999</c:v>
                </c:pt>
                <c:pt idx="65">
                  <c:v>110.0061</c:v>
                </c:pt>
                <c:pt idx="66">
                  <c:v>109.57850000000001</c:v>
                </c:pt>
                <c:pt idx="67">
                  <c:v>108.35299999999999</c:v>
                </c:pt>
                <c:pt idx="68">
                  <c:v>106.5608</c:v>
                </c:pt>
                <c:pt idx="69">
                  <c:v>106.32429999999999</c:v>
                </c:pt>
                <c:pt idx="70">
                  <c:v>105.7075</c:v>
                </c:pt>
                <c:pt idx="71">
                  <c:v>105.373</c:v>
                </c:pt>
              </c:numCache>
            </c:numRef>
          </c:val>
          <c:smooth val="0"/>
          <c:extLst>
            <c:ext xmlns:c16="http://schemas.microsoft.com/office/drawing/2014/chart" uri="{C3380CC4-5D6E-409C-BE32-E72D297353CC}">
              <c16:uniqueId val="{00000008-6973-486A-863E-BF043B8AF190}"/>
            </c:ext>
          </c:extLst>
        </c:ser>
        <c:ser>
          <c:idx val="1"/>
          <c:order val="2"/>
          <c:tx>
            <c:strRef>
              <c:f>Sheet1!$D$1</c:f>
              <c:strCache>
                <c:ptCount val="1"/>
                <c:pt idx="0">
                  <c:v>2008=100</c:v>
                </c:pt>
              </c:strCache>
            </c:strRef>
          </c:tx>
          <c:spPr>
            <a:ln>
              <a:solidFill>
                <a:srgbClr val="FF0000"/>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Sheet1!$D$2:$D$73</c:f>
              <c:numCache>
                <c:formatCode>General</c:formatCode>
                <c:ptCount val="72"/>
                <c:pt idx="32">
                  <c:v>99.498459999999994</c:v>
                </c:pt>
                <c:pt idx="33">
                  <c:v>99.905730000000005</c:v>
                </c:pt>
                <c:pt idx="34">
                  <c:v>99.613119999999995</c:v>
                </c:pt>
                <c:pt idx="35">
                  <c:v>100.99930000000001</c:v>
                </c:pt>
                <c:pt idx="36">
                  <c:v>105.63509999999999</c:v>
                </c:pt>
                <c:pt idx="37">
                  <c:v>105.23399999999999</c:v>
                </c:pt>
                <c:pt idx="38">
                  <c:v>104.0008</c:v>
                </c:pt>
                <c:pt idx="39">
                  <c:v>104.6412</c:v>
                </c:pt>
                <c:pt idx="40">
                  <c:v>104.20350000000001</c:v>
                </c:pt>
                <c:pt idx="41">
                  <c:v>102.5193</c:v>
                </c:pt>
                <c:pt idx="42">
                  <c:v>104.57259999999999</c:v>
                </c:pt>
                <c:pt idx="43">
                  <c:v>103.54040000000001</c:v>
                </c:pt>
                <c:pt idx="44">
                  <c:v>103.88549999999999</c:v>
                </c:pt>
                <c:pt idx="45">
                  <c:v>104.4789</c:v>
                </c:pt>
                <c:pt idx="46">
                  <c:v>106.10890000000001</c:v>
                </c:pt>
                <c:pt idx="47">
                  <c:v>105.4088</c:v>
                </c:pt>
                <c:pt idx="48">
                  <c:v>107.3064</c:v>
                </c:pt>
                <c:pt idx="49">
                  <c:v>108.4473</c:v>
                </c:pt>
                <c:pt idx="50">
                  <c:v>107.8044</c:v>
                </c:pt>
                <c:pt idx="51">
                  <c:v>108.51609999999999</c:v>
                </c:pt>
                <c:pt idx="52">
                  <c:v>107.8142</c:v>
                </c:pt>
                <c:pt idx="53">
                  <c:v>108.02679999999999</c:v>
                </c:pt>
                <c:pt idx="54">
                  <c:v>108.11499999999999</c:v>
                </c:pt>
                <c:pt idx="55">
                  <c:v>108.0697</c:v>
                </c:pt>
                <c:pt idx="56">
                  <c:v>108.685</c:v>
                </c:pt>
                <c:pt idx="57">
                  <c:v>108.6181</c:v>
                </c:pt>
                <c:pt idx="58">
                  <c:v>108.9182</c:v>
                </c:pt>
                <c:pt idx="59">
                  <c:v>109.8972</c:v>
                </c:pt>
                <c:pt idx="60">
                  <c:v>112.1494</c:v>
                </c:pt>
                <c:pt idx="61">
                  <c:v>111.0532</c:v>
                </c:pt>
                <c:pt idx="62">
                  <c:v>111.2054</c:v>
                </c:pt>
                <c:pt idx="63">
                  <c:v>110.82389999999999</c:v>
                </c:pt>
                <c:pt idx="64">
                  <c:v>110.56100000000001</c:v>
                </c:pt>
                <c:pt idx="65">
                  <c:v>110.0752</c:v>
                </c:pt>
                <c:pt idx="66">
                  <c:v>109.6473</c:v>
                </c:pt>
                <c:pt idx="67">
                  <c:v>108.42100000000001</c:v>
                </c:pt>
                <c:pt idx="68">
                  <c:v>106.6277</c:v>
                </c:pt>
                <c:pt idx="69">
                  <c:v>106.39109999999999</c:v>
                </c:pt>
                <c:pt idx="70">
                  <c:v>105.77379999999999</c:v>
                </c:pt>
                <c:pt idx="71">
                  <c:v>105.4392</c:v>
                </c:pt>
              </c:numCache>
            </c:numRef>
          </c:val>
          <c:smooth val="0"/>
          <c:extLst>
            <c:ext xmlns:c16="http://schemas.microsoft.com/office/drawing/2014/chart" uri="{C3380CC4-5D6E-409C-BE32-E72D297353CC}">
              <c16:uniqueId val="{00000000-CF8D-4FF5-939E-163C4FE9CDC3}"/>
            </c:ext>
          </c:extLst>
        </c:ser>
        <c:dLbls>
          <c:showLegendKey val="0"/>
          <c:showVal val="0"/>
          <c:showCatName val="0"/>
          <c:showSerName val="0"/>
          <c:showPercent val="0"/>
          <c:showBubbleSize val="0"/>
        </c:dLbls>
        <c:smooth val="0"/>
        <c:axId val="415684336"/>
        <c:axId val="415684728"/>
      </c:lineChart>
      <c:catAx>
        <c:axId val="415684336"/>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none"/>
        <c:spPr>
          <a:ln w="13883">
            <a:solidFill>
              <a:schemeClr val="tx1"/>
            </a:solidFill>
            <a:prstDash val="solid"/>
          </a:ln>
        </c:spPr>
        <c:crossAx val="415684728"/>
        <c:crossesAt val="82"/>
        <c:auto val="0"/>
        <c:lblAlgn val="ctr"/>
        <c:lblOffset val="100"/>
        <c:tickLblSkip val="4"/>
        <c:tickMarkSkip val="4"/>
        <c:noMultiLvlLbl val="0"/>
      </c:catAx>
      <c:valAx>
        <c:axId val="415684728"/>
        <c:scaling>
          <c:orientation val="minMax"/>
          <c:max val="114"/>
          <c:min val="94"/>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sz="900" baseline="0"/>
            </a:pPr>
            <a:endParaRPr lang="fi-FI"/>
          </a:p>
        </c:txPr>
        <c:crossAx val="415684336"/>
        <c:crosses val="autoZero"/>
        <c:crossBetween val="between"/>
        <c:majorUnit val="2"/>
        <c:minorUnit val="1"/>
      </c:valAx>
      <c:spPr>
        <a:noFill/>
        <a:ln w="25400">
          <a:noFill/>
        </a:ln>
      </c:spPr>
    </c:plotArea>
    <c:legend>
      <c:legendPos val="r"/>
      <c:layout>
        <c:manualLayout>
          <c:xMode val="edge"/>
          <c:yMode val="edge"/>
          <c:x val="0.86751611689852648"/>
          <c:y val="0.23029688287976827"/>
          <c:w val="0.12932513074330163"/>
          <c:h val="0.58742722933598868"/>
        </c:manualLayout>
      </c:layout>
      <c:overlay val="0"/>
      <c:spPr>
        <a:solidFill>
          <a:schemeClr val="bg1"/>
        </a:solidFill>
        <a:ln w="27765">
          <a:noFill/>
        </a:ln>
      </c:spPr>
      <c:txPr>
        <a:bodyPr/>
        <a:lstStyle/>
        <a:p>
          <a:pPr>
            <a:defRPr sz="1050" baseline="0"/>
          </a:pPr>
          <a:endParaRPr lang="fi-FI"/>
        </a:p>
      </c:txPr>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chemeClr val="bg1"/>
              </a:solidFill>
            </a:ln>
            <a:effectLst/>
          </c:spPr>
          <c:dPt>
            <c:idx val="0"/>
            <c:bubble3D val="0"/>
            <c:spPr>
              <a:solidFill>
                <a:srgbClr val="FF00B8"/>
              </a:solidFill>
              <a:ln>
                <a:solidFill>
                  <a:schemeClr val="bg1"/>
                </a:solidFill>
              </a:ln>
              <a:effectLst/>
            </c:spPr>
            <c:extLst>
              <c:ext xmlns:c16="http://schemas.microsoft.com/office/drawing/2014/chart" uri="{C3380CC4-5D6E-409C-BE32-E72D297353CC}">
                <c16:uniqueId val="{00000001-AE4D-4EF8-9BFA-E573CDAFC50A}"/>
              </c:ext>
            </c:extLst>
          </c:dPt>
          <c:dPt>
            <c:idx val="1"/>
            <c:bubble3D val="0"/>
            <c:spPr>
              <a:solidFill>
                <a:srgbClr val="FF805C"/>
              </a:solidFill>
              <a:ln>
                <a:solidFill>
                  <a:schemeClr val="bg1"/>
                </a:solidFill>
              </a:ln>
              <a:effectLst/>
            </c:spPr>
            <c:extLst>
              <c:ext xmlns:c16="http://schemas.microsoft.com/office/drawing/2014/chart" uri="{C3380CC4-5D6E-409C-BE32-E72D297353CC}">
                <c16:uniqueId val="{00000003-AE4D-4EF8-9BFA-E573CDAFC50A}"/>
              </c:ext>
            </c:extLst>
          </c:dPt>
          <c:dPt>
            <c:idx val="2"/>
            <c:bubble3D val="0"/>
            <c:spPr>
              <a:solidFill>
                <a:srgbClr val="0F78B2"/>
              </a:solidFill>
              <a:ln>
                <a:solidFill>
                  <a:schemeClr val="bg1"/>
                </a:solidFill>
              </a:ln>
              <a:effectLst/>
            </c:spPr>
            <c:extLst>
              <c:ext xmlns:c16="http://schemas.microsoft.com/office/drawing/2014/chart" uri="{C3380CC4-5D6E-409C-BE32-E72D297353CC}">
                <c16:uniqueId val="{00000005-AE4D-4EF8-9BFA-E573CDAFC50A}"/>
              </c:ext>
            </c:extLst>
          </c:dPt>
          <c:dPt>
            <c:idx val="3"/>
            <c:bubble3D val="0"/>
            <c:spPr>
              <a:solidFill>
                <a:srgbClr val="85E869"/>
              </a:solidFill>
              <a:ln>
                <a:solidFill>
                  <a:schemeClr val="bg1"/>
                </a:solidFill>
              </a:ln>
              <a:effectLst/>
            </c:spPr>
            <c:extLst>
              <c:ext xmlns:c16="http://schemas.microsoft.com/office/drawing/2014/chart" uri="{C3380CC4-5D6E-409C-BE32-E72D297353CC}">
                <c16:uniqueId val="{00000007-AE4D-4EF8-9BFA-E573CDAFC50A}"/>
              </c:ext>
            </c:extLst>
          </c:dPt>
          <c:dPt>
            <c:idx val="13"/>
            <c:bubble3D val="0"/>
            <c:explosion val="4"/>
            <c:extLst>
              <c:ext xmlns:c16="http://schemas.microsoft.com/office/drawing/2014/chart" uri="{C3380CC4-5D6E-409C-BE32-E72D297353CC}">
                <c16:uniqueId val="{00000008-AE4D-4EF8-9BFA-E573CDAFC50A}"/>
              </c:ext>
            </c:extLst>
          </c:dPt>
          <c:dLbls>
            <c:dLbl>
              <c:idx val="0"/>
              <c:layout>
                <c:manualLayout>
                  <c:x val="-0.20355801181012811"/>
                  <c:y val="0.12361607377916445"/>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5567697043767007"/>
                      <c:h val="0.18407102514713225"/>
                    </c:manualLayout>
                  </c15:layout>
                </c:ext>
                <c:ext xmlns:c16="http://schemas.microsoft.com/office/drawing/2014/chart" uri="{C3380CC4-5D6E-409C-BE32-E72D297353CC}">
                  <c16:uniqueId val="{00000001-AE4D-4EF8-9BFA-E573CDAFC50A}"/>
                </c:ext>
              </c:extLst>
            </c:dLbl>
            <c:dLbl>
              <c:idx val="1"/>
              <c:layout>
                <c:manualLayout>
                  <c:x val="-0.13823293305815615"/>
                  <c:y val="-0.11608016240900131"/>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4652521560669649"/>
                      <c:h val="0.18407102514713225"/>
                    </c:manualLayout>
                  </c15:layout>
                </c:ext>
                <c:ext xmlns:c16="http://schemas.microsoft.com/office/drawing/2014/chart" uri="{C3380CC4-5D6E-409C-BE32-E72D297353CC}">
                  <c16:uniqueId val="{00000003-AE4D-4EF8-9BFA-E573CDAFC50A}"/>
                </c:ext>
              </c:extLst>
            </c:dLbl>
            <c:dLbl>
              <c:idx val="2"/>
              <c:layout>
                <c:manualLayout>
                  <c:x val="0.17336306092330397"/>
                  <c:y val="-0.2033188231667368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6940460268413041"/>
                      <c:h val="0.18407102514713225"/>
                    </c:manualLayout>
                  </c15:layout>
                </c:ext>
                <c:ext xmlns:c16="http://schemas.microsoft.com/office/drawing/2014/chart" uri="{C3380CC4-5D6E-409C-BE32-E72D297353CC}">
                  <c16:uniqueId val="{00000005-AE4D-4EF8-9BFA-E573CDAFC50A}"/>
                </c:ext>
              </c:extLst>
            </c:dLbl>
            <c:dLbl>
              <c:idx val="3"/>
              <c:layout>
                <c:manualLayout>
                  <c:x val="0.16576198900702019"/>
                  <c:y val="0.1522993256292173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7267725333513915"/>
                      <c:h val="0.18018598899408736"/>
                    </c:manualLayout>
                  </c15:layout>
                </c:ext>
                <c:ext xmlns:c16="http://schemas.microsoft.com/office/drawing/2014/chart" uri="{C3380CC4-5D6E-409C-BE32-E72D297353CC}">
                  <c16:uniqueId val="{00000007-AE4D-4EF8-9BFA-E573CDAFC50A}"/>
                </c:ext>
              </c:extLst>
            </c:dLbl>
            <c:spPr>
              <a:noFill/>
              <a:ln>
                <a:noFill/>
              </a:ln>
              <a:effectLst/>
            </c:spPr>
            <c:txPr>
              <a:bodyPr wrap="square" lIns="38100" tIns="19050" rIns="38100" bIns="19050" anchor="ctr">
                <a:spAutoFit/>
              </a:bodyPr>
              <a:lstStyle/>
              <a:p>
                <a:pPr>
                  <a:defRPr sz="1050">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69035</c:v>
                </c:pt>
                <c:pt idx="1">
                  <c:v>29787</c:v>
                </c:pt>
                <c:pt idx="2">
                  <c:v>28016</c:v>
                </c:pt>
                <c:pt idx="3">
                  <c:v>50683</c:v>
                </c:pt>
              </c:numCache>
            </c:numRef>
          </c:val>
          <c:extLst>
            <c:ext xmlns:c16="http://schemas.microsoft.com/office/drawing/2014/chart" uri="{C3380CC4-5D6E-409C-BE32-E72D297353CC}">
              <c16:uniqueId val="{00000009-AE4D-4EF8-9BFA-E573CDAFC50A}"/>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marL="0" algn="l" defTabSz="914069" rtl="0" eaLnBrk="1" latinLnBrk="0" hangingPunct="1">
        <a:defRPr lang="fi-FI" sz="1200" b="1" kern="0">
          <a:solidFill>
            <a:srgbClr val="002664"/>
          </a:solidFill>
          <a:latin typeface="+mn-lt"/>
          <a:ea typeface="ＭＳ Ｐゴシック" pitchFamily="-128" charset="-128"/>
          <a:cs typeface="Arial Unicode MS"/>
        </a:defRPr>
      </a:pPr>
      <a:endParaRPr lang="fi-FI"/>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1063535265002992E-2"/>
          <c:y val="1.9424747012697172E-2"/>
          <c:w val="0.88948542243392692"/>
          <c:h val="0.96751091192375105"/>
        </c:manualLayout>
      </c:layout>
      <c:pieChart>
        <c:varyColors val="1"/>
        <c:ser>
          <c:idx val="0"/>
          <c:order val="0"/>
          <c:tx>
            <c:strRef>
              <c:f>Taul1!$B$1</c:f>
              <c:strCache>
                <c:ptCount val="1"/>
                <c:pt idx="0">
                  <c:v>Yritysten määrä</c:v>
                </c:pt>
              </c:strCache>
            </c:strRef>
          </c:tx>
          <c:spPr>
            <a:ln>
              <a:solidFill>
                <a:schemeClr val="bg1"/>
              </a:solidFill>
            </a:ln>
            <a:effectLst/>
          </c:spPr>
          <c:explosion val="32"/>
          <c:dPt>
            <c:idx val="0"/>
            <c:bubble3D val="0"/>
            <c:spPr>
              <a:solidFill>
                <a:srgbClr val="FF00B8"/>
              </a:solidFill>
              <a:ln>
                <a:solidFill>
                  <a:schemeClr val="bg1"/>
                </a:solidFill>
              </a:ln>
              <a:effectLst/>
            </c:spPr>
            <c:extLst>
              <c:ext xmlns:c16="http://schemas.microsoft.com/office/drawing/2014/chart" uri="{C3380CC4-5D6E-409C-BE32-E72D297353CC}">
                <c16:uniqueId val="{00000001-4254-431A-84D5-E4D7277C4D3D}"/>
              </c:ext>
            </c:extLst>
          </c:dPt>
          <c:dPt>
            <c:idx val="1"/>
            <c:bubble3D val="0"/>
            <c:explosion val="12"/>
            <c:spPr>
              <a:solidFill>
                <a:srgbClr val="FF805C"/>
              </a:solidFill>
              <a:ln>
                <a:solidFill>
                  <a:schemeClr val="bg1"/>
                </a:solidFill>
              </a:ln>
              <a:effectLst/>
            </c:spPr>
            <c:extLst>
              <c:ext xmlns:c16="http://schemas.microsoft.com/office/drawing/2014/chart" uri="{C3380CC4-5D6E-409C-BE32-E72D297353CC}">
                <c16:uniqueId val="{00000003-4254-431A-84D5-E4D7277C4D3D}"/>
              </c:ext>
            </c:extLst>
          </c:dPt>
          <c:dPt>
            <c:idx val="2"/>
            <c:bubble3D val="0"/>
            <c:explosion val="4"/>
            <c:spPr>
              <a:solidFill>
                <a:srgbClr val="0F78B2"/>
              </a:solidFill>
              <a:ln>
                <a:solidFill>
                  <a:schemeClr val="bg1"/>
                </a:solidFill>
              </a:ln>
              <a:effectLst/>
            </c:spPr>
            <c:extLst>
              <c:ext xmlns:c16="http://schemas.microsoft.com/office/drawing/2014/chart" uri="{C3380CC4-5D6E-409C-BE32-E72D297353CC}">
                <c16:uniqueId val="{00000005-4254-431A-84D5-E4D7277C4D3D}"/>
              </c:ext>
            </c:extLst>
          </c:dPt>
          <c:dPt>
            <c:idx val="3"/>
            <c:bubble3D val="0"/>
            <c:explosion val="0"/>
            <c:spPr>
              <a:solidFill>
                <a:srgbClr val="85E869"/>
              </a:solidFill>
              <a:ln>
                <a:solidFill>
                  <a:schemeClr val="bg1"/>
                </a:solidFill>
              </a:ln>
              <a:effectLst/>
            </c:spPr>
            <c:extLst>
              <c:ext xmlns:c16="http://schemas.microsoft.com/office/drawing/2014/chart" uri="{C3380CC4-5D6E-409C-BE32-E72D297353CC}">
                <c16:uniqueId val="{00000007-4254-431A-84D5-E4D7277C4D3D}"/>
              </c:ext>
            </c:extLst>
          </c:dPt>
          <c:dPt>
            <c:idx val="13"/>
            <c:bubble3D val="0"/>
            <c:extLst>
              <c:ext xmlns:c16="http://schemas.microsoft.com/office/drawing/2014/chart" uri="{C3380CC4-5D6E-409C-BE32-E72D297353CC}">
                <c16:uniqueId val="{00000008-4254-431A-84D5-E4D7277C4D3D}"/>
              </c:ext>
            </c:extLst>
          </c:dPt>
          <c:dLbls>
            <c:dLbl>
              <c:idx val="0"/>
              <c:layout>
                <c:manualLayout>
                  <c:x val="-0.2486771156575541"/>
                  <c:y val="-0.15251337288264485"/>
                </c:manualLayout>
              </c:layout>
              <c:tx>
                <c:rich>
                  <a:bodyPr anchorCtr="0"/>
                  <a:lstStyle/>
                  <a:p>
                    <a:pPr algn="ctr" rtl="0">
                      <a:defRPr lang="fi-FI" sz="1050" b="1" i="0" u="none" strike="noStrike" kern="0" baseline="0">
                        <a:solidFill>
                          <a:schemeClr val="bg1"/>
                        </a:solidFill>
                        <a:latin typeface="+mn-lt"/>
                        <a:ea typeface="ＭＳ Ｐゴシック" pitchFamily="-128" charset="-128"/>
                        <a:cs typeface="Arial Unicode MS"/>
                      </a:defRPr>
                    </a:pPr>
                    <a:fld id="{6030248F-1243-4024-9544-6AEF55D51877}" type="VALUE">
                      <a:rPr lang="en-US" sz="1050" b="1" i="0" u="none" strike="noStrike" kern="0" baseline="0">
                        <a:solidFill>
                          <a:schemeClr val="bg1"/>
                        </a:solidFill>
                        <a:latin typeface="+mn-lt"/>
                        <a:ea typeface="ＭＳ Ｐゴシック" pitchFamily="-128" charset="-128"/>
                        <a:cs typeface="Arial Unicode MS"/>
                      </a:rPr>
                      <a:pPr algn="ctr" rtl="0">
                        <a:defRPr lang="fi-FI" sz="1050" b="1" i="0" u="none" strike="noStrike" kern="0" baseline="0">
                          <a:solidFill>
                            <a:schemeClr val="bg1"/>
                          </a:solidFill>
                          <a:latin typeface="+mn-lt"/>
                          <a:ea typeface="ＭＳ Ｐゴシック" pitchFamily="-128" charset="-128"/>
                          <a:cs typeface="Arial Unicode MS"/>
                        </a:defRPr>
                      </a:pPr>
                      <a:t>[ARVO]</a:t>
                    </a:fld>
                    <a:r>
                      <a:rPr lang="en-US" sz="1050" b="1" i="0" u="none" strike="noStrike" kern="0" baseline="0" dirty="0">
                        <a:solidFill>
                          <a:schemeClr val="bg1"/>
                        </a:solidFill>
                        <a:latin typeface="+mn-lt"/>
                        <a:ea typeface="ＭＳ Ｐゴシック" pitchFamily="-128" charset="-128"/>
                        <a:cs typeface="Arial Unicode MS"/>
                      </a:rPr>
                      <a:t> </a:t>
                    </a:r>
                    <a:br>
                      <a:rPr lang="en-US" sz="1050" b="1" i="0" u="none" strike="noStrike" kern="0" baseline="0" dirty="0">
                        <a:solidFill>
                          <a:schemeClr val="bg1"/>
                        </a:solidFill>
                        <a:latin typeface="+mn-lt"/>
                        <a:ea typeface="ＭＳ Ｐゴシック" pitchFamily="-128" charset="-128"/>
                        <a:cs typeface="Arial Unicode MS"/>
                      </a:rPr>
                    </a:br>
                    <a:r>
                      <a:rPr lang="en-US" sz="1050" b="1" i="0" u="none" strike="noStrike" kern="0" baseline="0" dirty="0">
                        <a:solidFill>
                          <a:schemeClr val="bg1"/>
                        </a:solidFill>
                        <a:latin typeface="+mn-lt"/>
                        <a:ea typeface="ＭＳ Ｐゴシック" pitchFamily="-128" charset="-128"/>
                        <a:cs typeface="Arial Unicode MS"/>
                      </a:rPr>
                      <a:t>92 %</a:t>
                    </a:r>
                  </a:p>
                </c:rich>
              </c:tx>
              <c:spPr/>
              <c:showLegendKey val="0"/>
              <c:showVal val="1"/>
              <c:showCatName val="0"/>
              <c:showSerName val="0"/>
              <c:showPercent val="1"/>
              <c:showBubbleSize val="0"/>
              <c:extLst>
                <c:ext xmlns:c15="http://schemas.microsoft.com/office/drawing/2012/chart" uri="{CE6537A1-D6FC-4f65-9D91-7224C49458BB}">
                  <c15:layout>
                    <c:manualLayout>
                      <c:w val="0.4649662573503725"/>
                      <c:h val="0.28250009896346095"/>
                    </c:manualLayout>
                  </c15:layout>
                  <c15:dlblFieldTable/>
                  <c15:showDataLabelsRange val="0"/>
                </c:ext>
                <c:ext xmlns:c16="http://schemas.microsoft.com/office/drawing/2014/chart" uri="{C3380CC4-5D6E-409C-BE32-E72D297353CC}">
                  <c16:uniqueId val="{00000001-4254-431A-84D5-E4D7277C4D3D}"/>
                </c:ext>
              </c:extLst>
            </c:dLbl>
            <c:dLbl>
              <c:idx val="1"/>
              <c:layout>
                <c:manualLayout>
                  <c:x val="-6.7720058945050246E-2"/>
                  <c:y val="3.4955919848067528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84</a:t>
                    </a: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5 %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4254-431A-84D5-E4D7277C4D3D}"/>
                </c:ext>
              </c:extLst>
            </c:dLbl>
            <c:dLbl>
              <c:idx val="2"/>
              <c:layout>
                <c:manualLayout>
                  <c:x val="7.0556760246150846E-2"/>
                  <c:y val="0"/>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40</a:t>
                    </a: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5-4254-431A-84D5-E4D7277C4D3D}"/>
                </c:ext>
              </c:extLst>
            </c:dLbl>
            <c:dLbl>
              <c:idx val="3"/>
              <c:layout>
                <c:manualLayout>
                  <c:x val="0.27034979156331884"/>
                  <c:y val="4.6912841923836976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22</a:t>
                    </a: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1 %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7-4254-431A-84D5-E4D7277C4D3D}"/>
                </c:ext>
              </c:extLst>
            </c:dLbl>
            <c:spPr>
              <a:noFill/>
              <a:ln>
                <a:noFill/>
              </a:ln>
              <a:effectLst/>
            </c:spPr>
            <c:txPr>
              <a:bodyPr anchorCtr="0"/>
              <a:lstStyle/>
              <a:p>
                <a:pPr algn="ctr" rtl="0">
                  <a:defRPr lang="fi-FI" sz="1050" b="1" i="0" u="none" strike="noStrike" kern="0" baseline="0">
                    <a:solidFill>
                      <a:srgbClr val="002664"/>
                    </a:solidFill>
                    <a:latin typeface="+mn-lt"/>
                    <a:ea typeface="ＭＳ Ｐゴシック" pitchFamily="-128" charset="-128"/>
                    <a:cs typeface="Arial Unicode MS"/>
                  </a:defRPr>
                </a:pPr>
                <a:endParaRPr lang="fi-FI"/>
              </a:p>
            </c:txP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1421</c:v>
                </c:pt>
                <c:pt idx="1">
                  <c:v>84</c:v>
                </c:pt>
                <c:pt idx="2">
                  <c:v>40</c:v>
                </c:pt>
                <c:pt idx="3">
                  <c:v>22</c:v>
                </c:pt>
              </c:numCache>
            </c:numRef>
          </c:val>
          <c:extLst>
            <c:ext xmlns:c16="http://schemas.microsoft.com/office/drawing/2014/chart" uri="{C3380CC4-5D6E-409C-BE32-E72D297353CC}">
              <c16:uniqueId val="{00000009-4254-431A-84D5-E4D7277C4D3D}"/>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i-FI"/>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Yritysten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E7E6-4B41-ACA6-AFB5BF9FA914}"/>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E7E6-4B41-ACA6-AFB5BF9FA914}"/>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E7E6-4B41-ACA6-AFB5BF9FA914}"/>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E7E6-4B41-ACA6-AFB5BF9FA914}"/>
              </c:ext>
            </c:extLst>
          </c:dPt>
          <c:dPt>
            <c:idx val="13"/>
            <c:bubble3D val="0"/>
            <c:extLst>
              <c:ext xmlns:c16="http://schemas.microsoft.com/office/drawing/2014/chart" uri="{C3380CC4-5D6E-409C-BE32-E72D297353CC}">
                <c16:uniqueId val="{00000008-E7E6-4B41-ACA6-AFB5BF9FA914}"/>
              </c:ext>
            </c:extLst>
          </c:dPt>
          <c:dLbls>
            <c:dLbl>
              <c:idx val="0"/>
              <c:layout>
                <c:manualLayout>
                  <c:x val="-0.14969768551658316"/>
                  <c:y val="0.10393678067066126"/>
                </c:manualLayout>
              </c:layout>
              <c:tx>
                <c:rich>
                  <a:bodyPr/>
                  <a:lstStyle/>
                  <a:p>
                    <a:fld id="{BE197F50-49C2-4628-8194-9DEA51B85E44}" type="VALUE">
                      <a:rPr lang="en-US" smtClean="0"/>
                      <a:pPr/>
                      <a:t>[ARVO]</a:t>
                    </a:fld>
                    <a:endParaRPr lang="en-US" baseline="0" dirty="0"/>
                  </a:p>
                  <a:p>
                    <a:r>
                      <a:rPr lang="en-US" baseline="0" dirty="0"/>
                      <a:t>  </a:t>
                    </a:r>
                    <a:fld id="{26ABA2E0-67F3-499A-B366-246B45595405}" type="PERCENTAGE">
                      <a:rPr lang="en-US" baseline="0"/>
                      <a:pPr/>
                      <a:t>[PROSENTTI]</a:t>
                    </a:fld>
                    <a:endParaRPr lang="en-US" baseline="0" dirty="0"/>
                  </a:p>
                </c:rich>
              </c:tx>
              <c:dLblPos val="bestFit"/>
              <c:showLegendKey val="0"/>
              <c:showVal val="1"/>
              <c:showCatName val="0"/>
              <c:showSerName val="0"/>
              <c:showPercent val="1"/>
              <c:showBubbleSize val="0"/>
              <c:separator> kpl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7E6-4B41-ACA6-AFB5BF9FA914}"/>
                </c:ext>
              </c:extLst>
            </c:dLbl>
            <c:dLbl>
              <c:idx val="1"/>
              <c:layout>
                <c:manualLayout>
                  <c:x val="8.1603435934144597E-2"/>
                  <c:y val="-0.13365390822159376"/>
                </c:manualLayout>
              </c:layout>
              <c:tx>
                <c:rich>
                  <a:bodyPr/>
                  <a:lstStyle/>
                  <a:p>
                    <a:r>
                      <a:rPr lang="en-US" dirty="0"/>
                      <a:t>479   33 %</a:t>
                    </a:r>
                  </a:p>
                </c:rich>
              </c:tx>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E7E6-4B41-ACA6-AFB5BF9FA914}"/>
                </c:ext>
              </c:extLst>
            </c:dLbl>
            <c:dLbl>
              <c:idx val="2"/>
              <c:layout>
                <c:manualLayout>
                  <c:x val="8.9390360295872107E-2"/>
                  <c:y val="3.0689499183603874E-2"/>
                </c:manualLayout>
              </c:layout>
              <c:tx>
                <c:rich>
                  <a:bodyPr/>
                  <a:lstStyle/>
                  <a:p>
                    <a:fld id="{DD4F0975-5900-40EC-BBB2-C9D6DCDA9627}" type="VALUE">
                      <a:rPr lang="en-US" smtClean="0"/>
                      <a:pPr/>
                      <a:t>[ARVO]</a:t>
                    </a:fld>
                    <a:endParaRPr lang="en-US" baseline="0" dirty="0"/>
                  </a:p>
                  <a:p>
                    <a:r>
                      <a:rPr lang="en-US" baseline="0" dirty="0"/>
                      <a:t>  </a:t>
                    </a:r>
                    <a:fld id="{93D51C0D-B8BA-44EC-A35F-E5AFC34BA9D2}" type="PERCENTAGE">
                      <a:rPr lang="en-US" baseline="0"/>
                      <a:pPr/>
                      <a:t>[PROSENTTI]</a:t>
                    </a:fld>
                    <a:endParaRPr lang="en-US" baseline="0" dirty="0"/>
                  </a:p>
                </c:rich>
              </c:tx>
              <c:dLblPos val="bestFit"/>
              <c:showLegendKey val="0"/>
              <c:showVal val="1"/>
              <c:showCatName val="0"/>
              <c:showSerName val="0"/>
              <c:showPercent val="1"/>
              <c:showBubbleSize val="0"/>
              <c:separator> kpl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E7E6-4B41-ACA6-AFB5BF9FA914}"/>
                </c:ext>
              </c:extLst>
            </c:dLbl>
            <c:dLbl>
              <c:idx val="3"/>
              <c:layout>
                <c:manualLayout>
                  <c:x val="0.18088188976377953"/>
                  <c:y val="0.15067825557403491"/>
                </c:manualLayout>
              </c:layout>
              <c:tx>
                <c:rich>
                  <a:bodyPr/>
                  <a:lstStyle/>
                  <a:p>
                    <a:fld id="{75B27956-D44A-4CAA-9485-F9911DF8B333}" type="VALUE">
                      <a:rPr lang="en-US" smtClean="0"/>
                      <a:pPr/>
                      <a:t>[ARVO]</a:t>
                    </a:fld>
                    <a:endParaRPr lang="en-US" baseline="0" dirty="0"/>
                  </a:p>
                  <a:p>
                    <a:r>
                      <a:rPr lang="en-US" baseline="0" dirty="0"/>
                      <a:t>  </a:t>
                    </a:r>
                    <a:fld id="{A0EE8FCD-8688-4092-9019-CE06608D54E0}" type="PERCENTAGE">
                      <a:rPr lang="en-US" baseline="0"/>
                      <a:pPr/>
                      <a:t>[PROSENTTI]</a:t>
                    </a:fld>
                    <a:endParaRPr lang="en-US" baseline="0" dirty="0"/>
                  </a:p>
                </c:rich>
              </c:tx>
              <c:dLblPos val="bestFit"/>
              <c:showLegendKey val="0"/>
              <c:showVal val="1"/>
              <c:showCatName val="0"/>
              <c:showSerName val="0"/>
              <c:showPercent val="1"/>
              <c:showBubbleSize val="0"/>
              <c:separator> kpl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E7E6-4B41-ACA6-AFB5BF9FA914}"/>
                </c:ext>
              </c:extLst>
            </c:dLbl>
            <c:spPr>
              <a:noFill/>
              <a:ln>
                <a:noFill/>
              </a:ln>
              <a:effectLst/>
            </c:spPr>
            <c:txPr>
              <a:bodyPr/>
              <a:lstStyle/>
              <a:p>
                <a:pPr>
                  <a:defRPr sz="1050" b="1">
                    <a:solidFill>
                      <a:schemeClr val="bg1"/>
                    </a:solidFill>
                  </a:defRPr>
                </a:pPr>
                <a:endParaRPr lang="fi-FI"/>
              </a:p>
            </c:txPr>
            <c:dLblPos val="ct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1–19</c:v>
                </c:pt>
                <c:pt idx="1">
                  <c:v>20–49</c:v>
                </c:pt>
                <c:pt idx="2">
                  <c:v>50–99</c:v>
                </c:pt>
                <c:pt idx="3">
                  <c:v>100–249</c:v>
                </c:pt>
              </c:strCache>
            </c:strRef>
          </c:cat>
          <c:val>
            <c:numRef>
              <c:f>Taul1!$B$2:$B$5</c:f>
              <c:numCache>
                <c:formatCode>#,##0</c:formatCode>
                <c:ptCount val="4"/>
                <c:pt idx="0">
                  <c:v>481</c:v>
                </c:pt>
                <c:pt idx="1">
                  <c:v>479</c:v>
                </c:pt>
                <c:pt idx="2">
                  <c:v>258</c:v>
                </c:pt>
                <c:pt idx="3">
                  <c:v>203</c:v>
                </c:pt>
              </c:numCache>
            </c:numRef>
          </c:val>
          <c:extLst>
            <c:ext xmlns:c16="http://schemas.microsoft.com/office/drawing/2014/chart" uri="{C3380CC4-5D6E-409C-BE32-E72D297353CC}">
              <c16:uniqueId val="{00000009-E7E6-4B41-ACA6-AFB5BF9FA914}"/>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Domestic</c:v>
                </c:pt>
              </c:strCache>
            </c:strRef>
          </c:tx>
          <c:spPr>
            <a:solidFill>
              <a:schemeClr val="accent2"/>
            </a:solidFill>
            <a:ln w="11167">
              <a:noFill/>
              <a:prstDash val="sysDash"/>
            </a:ln>
          </c:spPr>
          <c:cat>
            <c:strRef>
              <c:f>Sheet1!$A$2:$A$43</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Sheet1!$B$2:$B$43</c:f>
              <c:numCache>
                <c:formatCode>General</c:formatCode>
                <c:ptCount val="42"/>
                <c:pt idx="0">
                  <c:v>3767.8</c:v>
                </c:pt>
                <c:pt idx="1">
                  <c:v>3778</c:v>
                </c:pt>
                <c:pt idx="2">
                  <c:v>4024.1</c:v>
                </c:pt>
                <c:pt idx="3">
                  <c:v>3911.6</c:v>
                </c:pt>
                <c:pt idx="4">
                  <c:v>3679.4</c:v>
                </c:pt>
                <c:pt idx="5">
                  <c:v>3225.2</c:v>
                </c:pt>
                <c:pt idx="6">
                  <c:v>3085.1</c:v>
                </c:pt>
                <c:pt idx="7">
                  <c:v>3107.4</c:v>
                </c:pt>
                <c:pt idx="8">
                  <c:v>3199.2</c:v>
                </c:pt>
                <c:pt idx="9">
                  <c:v>3298.4</c:v>
                </c:pt>
                <c:pt idx="10">
                  <c:v>3083.7</c:v>
                </c:pt>
                <c:pt idx="11">
                  <c:v>3049.3</c:v>
                </c:pt>
                <c:pt idx="12">
                  <c:v>3440.1</c:v>
                </c:pt>
                <c:pt idx="13">
                  <c:v>4112.2</c:v>
                </c:pt>
                <c:pt idx="14">
                  <c:v>4208.1000000000004</c:v>
                </c:pt>
                <c:pt idx="15">
                  <c:v>4232.3999999999996</c:v>
                </c:pt>
                <c:pt idx="16">
                  <c:v>4170.8999999999996</c:v>
                </c:pt>
                <c:pt idx="17">
                  <c:v>4113</c:v>
                </c:pt>
                <c:pt idx="18">
                  <c:v>4554.2</c:v>
                </c:pt>
                <c:pt idx="19">
                  <c:v>3921.1</c:v>
                </c:pt>
                <c:pt idx="20">
                  <c:v>3928.4</c:v>
                </c:pt>
                <c:pt idx="21">
                  <c:v>3759.1</c:v>
                </c:pt>
                <c:pt idx="22">
                  <c:v>3845.3</c:v>
                </c:pt>
                <c:pt idx="23">
                  <c:v>3760.4</c:v>
                </c:pt>
                <c:pt idx="24">
                  <c:v>3518.2</c:v>
                </c:pt>
                <c:pt idx="25">
                  <c:v>3930.9</c:v>
                </c:pt>
                <c:pt idx="26">
                  <c:v>4068.2</c:v>
                </c:pt>
                <c:pt idx="27">
                  <c:v>4663.2</c:v>
                </c:pt>
                <c:pt idx="28">
                  <c:v>4784.3999999999996</c:v>
                </c:pt>
                <c:pt idx="29">
                  <c:v>5081.1000000000004</c:v>
                </c:pt>
                <c:pt idx="30">
                  <c:v>5095.5</c:v>
                </c:pt>
                <c:pt idx="31">
                  <c:v>4920.1000000000004</c:v>
                </c:pt>
                <c:pt idx="32">
                  <c:v>5288.8</c:v>
                </c:pt>
                <c:pt idx="33">
                  <c:v>5251.7</c:v>
                </c:pt>
                <c:pt idx="34">
                  <c:v>5072.3999999999996</c:v>
                </c:pt>
                <c:pt idx="35">
                  <c:v>4893</c:v>
                </c:pt>
                <c:pt idx="36">
                  <c:v>4935.1000000000004</c:v>
                </c:pt>
                <c:pt idx="37">
                  <c:v>4935.7</c:v>
                </c:pt>
                <c:pt idx="38">
                  <c:v>5047.1000000000004</c:v>
                </c:pt>
                <c:pt idx="39">
                  <c:v>4859.2</c:v>
                </c:pt>
                <c:pt idx="40">
                  <c:v>5159.1000000000004</c:v>
                </c:pt>
                <c:pt idx="41">
                  <c:v>5685.2</c:v>
                </c:pt>
              </c:numCache>
            </c:numRef>
          </c:val>
          <c:extLst>
            <c:ext xmlns:c16="http://schemas.microsoft.com/office/drawing/2014/chart" uri="{C3380CC4-5D6E-409C-BE32-E72D297353CC}">
              <c16:uniqueId val="{00000000-A4D9-48DF-B9E2-392C6345A84D}"/>
            </c:ext>
          </c:extLst>
        </c:ser>
        <c:ser>
          <c:idx val="2"/>
          <c:order val="1"/>
          <c:tx>
            <c:strRef>
              <c:f>Sheet1!$C$1</c:f>
              <c:strCache>
                <c:ptCount val="1"/>
                <c:pt idx="0">
                  <c:v>Export</c:v>
                </c:pt>
              </c:strCache>
            </c:strRef>
          </c:tx>
          <c:spPr>
            <a:solidFill>
              <a:schemeClr val="accent1">
                <a:lumMod val="60000"/>
                <a:lumOff val="40000"/>
              </a:schemeClr>
            </a:solidFill>
            <a:ln w="11167">
              <a:solidFill>
                <a:schemeClr val="accent1">
                  <a:lumMod val="60000"/>
                  <a:lumOff val="40000"/>
                </a:schemeClr>
              </a:solidFill>
              <a:prstDash val="solid"/>
            </a:ln>
          </c:spPr>
          <c:cat>
            <c:strRef>
              <c:f>Sheet1!$A$2:$A$43</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Sheet1!$C$2:$C$43</c:f>
              <c:numCache>
                <c:formatCode>General</c:formatCode>
                <c:ptCount val="42"/>
                <c:pt idx="0">
                  <c:v>18754.400000000001</c:v>
                </c:pt>
                <c:pt idx="1">
                  <c:v>18765.099999999999</c:v>
                </c:pt>
                <c:pt idx="2">
                  <c:v>18328.900000000001</c:v>
                </c:pt>
                <c:pt idx="3">
                  <c:v>19663.400000000001</c:v>
                </c:pt>
                <c:pt idx="4">
                  <c:v>18396.5</c:v>
                </c:pt>
                <c:pt idx="5">
                  <c:v>14492.2</c:v>
                </c:pt>
                <c:pt idx="6">
                  <c:v>13264.2</c:v>
                </c:pt>
                <c:pt idx="7">
                  <c:v>12894.7</c:v>
                </c:pt>
                <c:pt idx="8">
                  <c:v>12082.6</c:v>
                </c:pt>
                <c:pt idx="9">
                  <c:v>11274.4</c:v>
                </c:pt>
                <c:pt idx="10">
                  <c:v>11339.6</c:v>
                </c:pt>
                <c:pt idx="11">
                  <c:v>11221.7</c:v>
                </c:pt>
                <c:pt idx="12">
                  <c:v>11209.5</c:v>
                </c:pt>
                <c:pt idx="13">
                  <c:v>10092.9</c:v>
                </c:pt>
                <c:pt idx="14">
                  <c:v>10661.9</c:v>
                </c:pt>
                <c:pt idx="15">
                  <c:v>11040.7</c:v>
                </c:pt>
                <c:pt idx="16">
                  <c:v>11908.6</c:v>
                </c:pt>
                <c:pt idx="17">
                  <c:v>11176.6</c:v>
                </c:pt>
                <c:pt idx="18">
                  <c:v>11467.6</c:v>
                </c:pt>
                <c:pt idx="19">
                  <c:v>10867.9</c:v>
                </c:pt>
                <c:pt idx="20">
                  <c:v>11475.1</c:v>
                </c:pt>
                <c:pt idx="21">
                  <c:v>10502.6</c:v>
                </c:pt>
                <c:pt idx="22">
                  <c:v>10621.3</c:v>
                </c:pt>
                <c:pt idx="23">
                  <c:v>10312.299999999999</c:v>
                </c:pt>
                <c:pt idx="24">
                  <c:v>10211.200000000001</c:v>
                </c:pt>
                <c:pt idx="25">
                  <c:v>9974.5</c:v>
                </c:pt>
                <c:pt idx="26">
                  <c:v>10036.700000000001</c:v>
                </c:pt>
                <c:pt idx="27">
                  <c:v>11203.6</c:v>
                </c:pt>
                <c:pt idx="28">
                  <c:v>11293.6</c:v>
                </c:pt>
                <c:pt idx="29">
                  <c:v>10887</c:v>
                </c:pt>
                <c:pt idx="30">
                  <c:v>11959.1</c:v>
                </c:pt>
                <c:pt idx="31">
                  <c:v>12809.3</c:v>
                </c:pt>
                <c:pt idx="32">
                  <c:v>13683.7</c:v>
                </c:pt>
                <c:pt idx="33">
                  <c:v>13426.6</c:v>
                </c:pt>
                <c:pt idx="34">
                  <c:v>12544.8</c:v>
                </c:pt>
                <c:pt idx="35">
                  <c:v>13027.8</c:v>
                </c:pt>
                <c:pt idx="36">
                  <c:v>13284.9</c:v>
                </c:pt>
                <c:pt idx="37">
                  <c:v>13837.3</c:v>
                </c:pt>
                <c:pt idx="38">
                  <c:v>15720.1</c:v>
                </c:pt>
                <c:pt idx="39">
                  <c:v>15637.7</c:v>
                </c:pt>
                <c:pt idx="40">
                  <c:v>17849.3</c:v>
                </c:pt>
                <c:pt idx="41">
                  <c:v>17626.7</c:v>
                </c:pt>
              </c:numCache>
            </c:numRef>
          </c:val>
          <c:extLst>
            <c:ext xmlns:c16="http://schemas.microsoft.com/office/drawing/2014/chart" uri="{C3380CC4-5D6E-409C-BE32-E72D297353CC}">
              <c16:uniqueId val="{00000001-A4D9-48DF-B9E2-392C6345A84D}"/>
            </c:ext>
          </c:extLst>
        </c:ser>
        <c:dLbls>
          <c:showLegendKey val="0"/>
          <c:showVal val="0"/>
          <c:showCatName val="0"/>
          <c:showSerName val="0"/>
          <c:showPercent val="0"/>
          <c:showBubbleSize val="0"/>
        </c:dLbls>
        <c:axId val="372187016"/>
        <c:axId val="372187408"/>
      </c:areaChart>
      <c:catAx>
        <c:axId val="3721870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187408"/>
        <c:crosses val="autoZero"/>
        <c:auto val="1"/>
        <c:lblAlgn val="ctr"/>
        <c:lblOffset val="100"/>
        <c:tickLblSkip val="11"/>
        <c:tickMarkSkip val="4"/>
        <c:noMultiLvlLbl val="0"/>
      </c:catAx>
      <c:valAx>
        <c:axId val="372187408"/>
        <c:scaling>
          <c:orientation val="minMax"/>
          <c:max val="2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187016"/>
        <c:crosses val="autoZero"/>
        <c:crossBetween val="midCat"/>
        <c:majorUnit val="2000"/>
        <c:minorUnit val="1000"/>
      </c:valAx>
      <c:spPr>
        <a:noFill/>
        <a:ln w="11167">
          <a:solidFill>
            <a:schemeClr val="tx1"/>
          </a:solidFill>
          <a:prstDash val="solid"/>
        </a:ln>
      </c:spPr>
    </c:plotArea>
    <c:legend>
      <c:legendPos val="r"/>
      <c:layout>
        <c:manualLayout>
          <c:xMode val="edge"/>
          <c:yMode val="edge"/>
          <c:x val="0.84560946907743229"/>
          <c:y val="0.2495533379956586"/>
          <c:w val="0.14740729485999268"/>
          <c:h val="0.5492774381989054"/>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6036-4A59-854D-52C3E75C455A}"/>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6036-4A59-854D-52C3E75C455A}"/>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6036-4A59-854D-52C3E75C455A}"/>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6036-4A59-854D-52C3E75C455A}"/>
              </c:ext>
            </c:extLst>
          </c:dPt>
          <c:dPt>
            <c:idx val="13"/>
            <c:bubble3D val="0"/>
            <c:explosion val="4"/>
            <c:extLst>
              <c:ext xmlns:c16="http://schemas.microsoft.com/office/drawing/2014/chart" uri="{C3380CC4-5D6E-409C-BE32-E72D297353CC}">
                <c16:uniqueId val="{00000008-6036-4A59-854D-52C3E75C455A}"/>
              </c:ext>
            </c:extLst>
          </c:dPt>
          <c:dLbls>
            <c:dLbl>
              <c:idx val="0"/>
              <c:layout>
                <c:manualLayout>
                  <c:x val="-7.896488674983991E-2"/>
                  <c:y val="0.10133501280925239"/>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36-4A59-854D-52C3E75C455A}"/>
                </c:ext>
              </c:extLst>
            </c:dLbl>
            <c:dLbl>
              <c:idx val="1"/>
              <c:layout>
                <c:manualLayout>
                  <c:x val="-0.18348864384946389"/>
                  <c:y val="0.1142980005871668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36-4A59-854D-52C3E75C455A}"/>
                </c:ext>
              </c:extLst>
            </c:dLbl>
            <c:dLbl>
              <c:idx val="2"/>
              <c:layout>
                <c:manualLayout>
                  <c:x val="-0.18449458024050638"/>
                  <c:y val="-0.207266250939527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36-4A59-854D-52C3E75C455A}"/>
                </c:ext>
              </c:extLst>
            </c:dLbl>
            <c:dLbl>
              <c:idx val="3"/>
              <c:layout>
                <c:manualLayout>
                  <c:x val="0.24099299428356655"/>
                  <c:y val="1.4754943104504739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36-4A59-854D-52C3E75C455A}"/>
                </c:ext>
              </c:extLst>
            </c:dLbl>
            <c:spPr>
              <a:noFill/>
              <a:ln>
                <a:noFill/>
              </a:ln>
              <a:effectLst/>
            </c:spPr>
            <c:txPr>
              <a:bodyPr/>
              <a:lstStyle/>
              <a:p>
                <a:pPr>
                  <a:defRPr sz="1050" b="1">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–19</c:v>
                </c:pt>
                <c:pt idx="1">
                  <c:v>20–49</c:v>
                </c:pt>
                <c:pt idx="2">
                  <c:v>50–99</c:v>
                </c:pt>
                <c:pt idx="3">
                  <c:v>100–249</c:v>
                </c:pt>
              </c:strCache>
            </c:strRef>
          </c:cat>
          <c:val>
            <c:numRef>
              <c:f>Taul1!$B$2:$B$5</c:f>
              <c:numCache>
                <c:formatCode>#,##0</c:formatCode>
                <c:ptCount val="4"/>
                <c:pt idx="0">
                  <c:v>5109</c:v>
                </c:pt>
                <c:pt idx="1">
                  <c:v>15290</c:v>
                </c:pt>
                <c:pt idx="2">
                  <c:v>17924</c:v>
                </c:pt>
                <c:pt idx="3">
                  <c:v>30712</c:v>
                </c:pt>
              </c:numCache>
            </c:numRef>
          </c:val>
          <c:extLst>
            <c:ext xmlns:c16="http://schemas.microsoft.com/office/drawing/2014/chart" uri="{C3380CC4-5D6E-409C-BE32-E72D297353CC}">
              <c16:uniqueId val="{00000009-6036-4A59-854D-52C3E75C455A}"/>
            </c:ext>
          </c:extLst>
        </c:ser>
        <c:dLbls>
          <c:showLegendKey val="0"/>
          <c:showVal val="1"/>
          <c:showCatName val="0"/>
          <c:showSerName val="0"/>
          <c:showPercent val="0"/>
          <c:showBubbleSize val="0"/>
          <c:showLeaderLines val="1"/>
        </c:dLbls>
        <c:firstSliceAng val="0"/>
      </c:pieChart>
      <c:spPr>
        <a:effectLst/>
      </c:spPr>
    </c:plotArea>
    <c:plotVisOnly val="1"/>
    <c:dispBlanksAs val="gap"/>
    <c:showDLblsOverMax val="0"/>
  </c:chart>
  <c:txPr>
    <a:bodyPr/>
    <a:lstStyle/>
    <a:p>
      <a:pPr>
        <a:defRPr sz="18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b="1"/>
            </a:pPr>
            <a:r>
              <a:rPr lang="en-US" sz="1050" b="0" dirty="0">
                <a:solidFill>
                  <a:srgbClr val="002060"/>
                </a:solidFill>
              </a:rPr>
              <a:t>Balance figure</a:t>
            </a:r>
          </a:p>
        </c:rich>
      </c:tx>
      <c:layout>
        <c:manualLayout>
          <c:xMode val="edge"/>
          <c:yMode val="edge"/>
          <c:x val="0.8664547862277715"/>
          <c:y val="6.212333650788851E-2"/>
        </c:manualLayout>
      </c:layout>
      <c:overlay val="0"/>
    </c:title>
    <c:autoTitleDeleted val="0"/>
    <c:plotArea>
      <c:layout>
        <c:manualLayout>
          <c:layoutTarget val="inner"/>
          <c:xMode val="edge"/>
          <c:yMode val="edge"/>
          <c:x val="5.4089571849846953E-2"/>
          <c:y val="4.3372856072140871E-2"/>
          <c:w val="0.93307819253678703"/>
          <c:h val="0.93088245034184414"/>
        </c:manualLayout>
      </c:layout>
      <c:lineChart>
        <c:grouping val="standard"/>
        <c:varyColors val="0"/>
        <c:ser>
          <c:idx val="0"/>
          <c:order val="0"/>
          <c:tx>
            <c:strRef>
              <c:f>Taul1!$B$1</c:f>
              <c:strCache>
                <c:ptCount val="1"/>
                <c:pt idx="0">
                  <c:v>Saldoluku</c:v>
                </c:pt>
              </c:strCache>
            </c:strRef>
          </c:tx>
          <c:spPr>
            <a:ln w="41275">
              <a:solidFill>
                <a:schemeClr val="accent1"/>
              </a:solidFill>
            </a:ln>
          </c:spPr>
          <c:marker>
            <c:symbol val="none"/>
          </c:marker>
          <c:cat>
            <c:strRef>
              <c:f>Taul1!$A$2:$A$45</c:f>
              <c:strCache>
                <c:ptCount val="42"/>
                <c:pt idx="0">
                  <c:v>08(1)</c:v>
                </c:pt>
                <c:pt idx="1">
                  <c:v>08(4)</c:v>
                </c:pt>
                <c:pt idx="2">
                  <c:v>08(7)</c:v>
                </c:pt>
                <c:pt idx="3">
                  <c:v>08(10)</c:v>
                </c:pt>
                <c:pt idx="4">
                  <c:v>09(1)</c:v>
                </c:pt>
                <c:pt idx="5">
                  <c:v>09(4)</c:v>
                </c:pt>
                <c:pt idx="6">
                  <c:v>09(7)</c:v>
                </c:pt>
                <c:pt idx="7">
                  <c:v>09(10)</c:v>
                </c:pt>
                <c:pt idx="8">
                  <c:v>10(1)</c:v>
                </c:pt>
                <c:pt idx="9">
                  <c:v>10(4)</c:v>
                </c:pt>
                <c:pt idx="10">
                  <c:v>10(7)</c:v>
                </c:pt>
                <c:pt idx="11">
                  <c:v>10(10)</c:v>
                </c:pt>
                <c:pt idx="12">
                  <c:v>11(1)</c:v>
                </c:pt>
                <c:pt idx="13">
                  <c:v>11(4)</c:v>
                </c:pt>
                <c:pt idx="14">
                  <c:v>11(7)</c:v>
                </c:pt>
                <c:pt idx="15">
                  <c:v>11(10)</c:v>
                </c:pt>
                <c:pt idx="16">
                  <c:v>12(1)</c:v>
                </c:pt>
                <c:pt idx="17">
                  <c:v>12(4)</c:v>
                </c:pt>
                <c:pt idx="18">
                  <c:v>12(7)</c:v>
                </c:pt>
                <c:pt idx="19">
                  <c:v>12(10)</c:v>
                </c:pt>
                <c:pt idx="20">
                  <c:v>13(1)</c:v>
                </c:pt>
                <c:pt idx="21">
                  <c:v>13(4)</c:v>
                </c:pt>
                <c:pt idx="22">
                  <c:v>13(7)</c:v>
                </c:pt>
                <c:pt idx="23">
                  <c:v>13(10)</c:v>
                </c:pt>
                <c:pt idx="24">
                  <c:v>14(1)</c:v>
                </c:pt>
                <c:pt idx="25">
                  <c:v>14(4)</c:v>
                </c:pt>
                <c:pt idx="26">
                  <c:v>14(7)</c:v>
                </c:pt>
                <c:pt idx="27">
                  <c:v>14(10)</c:v>
                </c:pt>
                <c:pt idx="28">
                  <c:v>15(1)</c:v>
                </c:pt>
                <c:pt idx="29">
                  <c:v>15(4)</c:v>
                </c:pt>
                <c:pt idx="30">
                  <c:v>15(7)</c:v>
                </c:pt>
                <c:pt idx="31">
                  <c:v>15(10)</c:v>
                </c:pt>
                <c:pt idx="32">
                  <c:v>16(1)</c:v>
                </c:pt>
                <c:pt idx="33">
                  <c:v>16(4)</c:v>
                </c:pt>
                <c:pt idx="34">
                  <c:v>16(7)</c:v>
                </c:pt>
                <c:pt idx="35">
                  <c:v>16(10)</c:v>
                </c:pt>
                <c:pt idx="36">
                  <c:v>17(1)</c:v>
                </c:pt>
                <c:pt idx="37">
                  <c:v>17(4)</c:v>
                </c:pt>
                <c:pt idx="38">
                  <c:v>17(7)</c:v>
                </c:pt>
                <c:pt idx="39">
                  <c:v>17(10)</c:v>
                </c:pt>
                <c:pt idx="40">
                  <c:v>18(1)</c:v>
                </c:pt>
                <c:pt idx="41">
                  <c:v>18(4)</c:v>
                </c:pt>
              </c:strCache>
            </c:strRef>
          </c:cat>
          <c:val>
            <c:numRef>
              <c:f>Taul1!$B$2:$B$45</c:f>
              <c:numCache>
                <c:formatCode>General</c:formatCode>
                <c:ptCount val="44"/>
                <c:pt idx="0">
                  <c:v>-2</c:v>
                </c:pt>
                <c:pt idx="1">
                  <c:v>1</c:v>
                </c:pt>
                <c:pt idx="2">
                  <c:v>-14</c:v>
                </c:pt>
                <c:pt idx="3">
                  <c:v>-28</c:v>
                </c:pt>
                <c:pt idx="4">
                  <c:v>-56</c:v>
                </c:pt>
                <c:pt idx="5">
                  <c:v>-36</c:v>
                </c:pt>
                <c:pt idx="6">
                  <c:v>-21</c:v>
                </c:pt>
                <c:pt idx="7">
                  <c:v>2</c:v>
                </c:pt>
                <c:pt idx="8">
                  <c:v>10</c:v>
                </c:pt>
                <c:pt idx="9">
                  <c:v>33</c:v>
                </c:pt>
                <c:pt idx="10">
                  <c:v>27</c:v>
                </c:pt>
                <c:pt idx="11">
                  <c:v>19</c:v>
                </c:pt>
                <c:pt idx="12">
                  <c:v>26</c:v>
                </c:pt>
                <c:pt idx="13">
                  <c:v>30</c:v>
                </c:pt>
                <c:pt idx="14">
                  <c:v>18</c:v>
                </c:pt>
                <c:pt idx="15">
                  <c:v>-5</c:v>
                </c:pt>
                <c:pt idx="16">
                  <c:v>-5</c:v>
                </c:pt>
                <c:pt idx="17">
                  <c:v>8</c:v>
                </c:pt>
                <c:pt idx="18">
                  <c:v>-4</c:v>
                </c:pt>
                <c:pt idx="19">
                  <c:v>-24</c:v>
                </c:pt>
                <c:pt idx="20">
                  <c:v>-11</c:v>
                </c:pt>
                <c:pt idx="21">
                  <c:v>-2</c:v>
                </c:pt>
                <c:pt idx="22">
                  <c:v>-11</c:v>
                </c:pt>
                <c:pt idx="23">
                  <c:v>-13</c:v>
                </c:pt>
                <c:pt idx="24">
                  <c:v>5</c:v>
                </c:pt>
                <c:pt idx="25">
                  <c:v>15</c:v>
                </c:pt>
                <c:pt idx="26">
                  <c:v>3</c:v>
                </c:pt>
                <c:pt idx="27">
                  <c:v>-12</c:v>
                </c:pt>
                <c:pt idx="28">
                  <c:v>-4</c:v>
                </c:pt>
                <c:pt idx="29">
                  <c:v>10</c:v>
                </c:pt>
                <c:pt idx="30">
                  <c:v>1</c:v>
                </c:pt>
                <c:pt idx="31">
                  <c:v>-3</c:v>
                </c:pt>
                <c:pt idx="32">
                  <c:v>1</c:v>
                </c:pt>
                <c:pt idx="33">
                  <c:v>18</c:v>
                </c:pt>
                <c:pt idx="34">
                  <c:v>4</c:v>
                </c:pt>
                <c:pt idx="35">
                  <c:v>9</c:v>
                </c:pt>
                <c:pt idx="36">
                  <c:v>14</c:v>
                </c:pt>
                <c:pt idx="37">
                  <c:v>24</c:v>
                </c:pt>
                <c:pt idx="38">
                  <c:v>24</c:v>
                </c:pt>
                <c:pt idx="39">
                  <c:v>21.45</c:v>
                </c:pt>
                <c:pt idx="40">
                  <c:v>26.4</c:v>
                </c:pt>
                <c:pt idx="41">
                  <c:v>24.3</c:v>
                </c:pt>
              </c:numCache>
            </c:numRef>
          </c:val>
          <c:smooth val="0"/>
          <c:extLst>
            <c:ext xmlns:c16="http://schemas.microsoft.com/office/drawing/2014/chart" uri="{C3380CC4-5D6E-409C-BE32-E72D297353CC}">
              <c16:uniqueId val="{00000000-9AD0-4FF0-85C3-A9C09AA00740}"/>
            </c:ext>
          </c:extLst>
        </c:ser>
        <c:dLbls>
          <c:showLegendKey val="0"/>
          <c:showVal val="0"/>
          <c:showCatName val="0"/>
          <c:showSerName val="0"/>
          <c:showPercent val="0"/>
          <c:showBubbleSize val="0"/>
        </c:dLbls>
        <c:smooth val="0"/>
        <c:axId val="407343216"/>
        <c:axId val="407343608"/>
      </c:lineChart>
      <c:catAx>
        <c:axId val="407343216"/>
        <c:scaling>
          <c:orientation val="minMax"/>
        </c:scaling>
        <c:delete val="0"/>
        <c:axPos val="b"/>
        <c:numFmt formatCode="General" sourceLinked="0"/>
        <c:majorTickMark val="out"/>
        <c:minorTickMark val="none"/>
        <c:tickLblPos val="none"/>
        <c:txPr>
          <a:bodyPr/>
          <a:lstStyle/>
          <a:p>
            <a:pPr>
              <a:defRPr sz="1400" b="1" i="0" baseline="0">
                <a:latin typeface="Arial" panose="020B0604020202020204" pitchFamily="34" charset="0"/>
              </a:defRPr>
            </a:pPr>
            <a:endParaRPr lang="fi-FI"/>
          </a:p>
        </c:txPr>
        <c:crossAx val="407343608"/>
        <c:crosses val="autoZero"/>
        <c:auto val="1"/>
        <c:lblAlgn val="ctr"/>
        <c:lblOffset val="100"/>
        <c:tickLblSkip val="11"/>
        <c:tickMarkSkip val="4"/>
        <c:noMultiLvlLbl val="0"/>
      </c:catAx>
      <c:valAx>
        <c:axId val="407343608"/>
        <c:scaling>
          <c:orientation val="minMax"/>
          <c:max val="40"/>
          <c:min val="-60"/>
        </c:scaling>
        <c:delete val="0"/>
        <c:axPos val="l"/>
        <c:majorGridlines/>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7343216"/>
        <c:crosses val="autoZero"/>
        <c:crossBetween val="midCat"/>
        <c:majorUnit val="10"/>
        <c:minorUnit val="5"/>
      </c:valAx>
    </c:plotArea>
    <c:plotVisOnly val="1"/>
    <c:dispBlanksAs val="gap"/>
    <c:showDLblsOverMax val="0"/>
  </c:chart>
  <c:txPr>
    <a:bodyPr/>
    <a:lstStyle/>
    <a:p>
      <a:pPr>
        <a:defRPr sz="1800"/>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Combined</c:v>
                </c:pt>
              </c:strCache>
            </c:strRef>
          </c:tx>
          <c:spPr>
            <a:ln w="38100">
              <a:solidFill>
                <a:schemeClr val="tx2"/>
              </a:solidFill>
              <a:prstDash val="solid"/>
            </a:ln>
          </c:spPr>
          <c:marker>
            <c:symbol val="none"/>
          </c:marker>
          <c:cat>
            <c:strRef>
              <c:f>Sheet1!$A$2:$A$46</c:f>
              <c:strCache>
                <c:ptCount val="42"/>
                <c:pt idx="1">
                  <c:v>2008,I</c:v>
                </c:pt>
                <c:pt idx="5">
                  <c:v>2009,I</c:v>
                </c:pt>
                <c:pt idx="9">
                  <c:v>2010,I</c:v>
                </c:pt>
                <c:pt idx="13">
                  <c:v>2911,I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5950.94</c:v>
                </c:pt>
                <c:pt idx="2">
                  <c:v>5992.06</c:v>
                </c:pt>
                <c:pt idx="3">
                  <c:v>6225.39</c:v>
                </c:pt>
                <c:pt idx="4">
                  <c:v>6528.83</c:v>
                </c:pt>
                <c:pt idx="5">
                  <c:v>3883.06</c:v>
                </c:pt>
                <c:pt idx="6">
                  <c:v>4135.01</c:v>
                </c:pt>
                <c:pt idx="7">
                  <c:v>4133.95</c:v>
                </c:pt>
                <c:pt idx="8">
                  <c:v>4605.1000000000004</c:v>
                </c:pt>
                <c:pt idx="9">
                  <c:v>4308.13</c:v>
                </c:pt>
                <c:pt idx="10">
                  <c:v>4123.3999999999996</c:v>
                </c:pt>
                <c:pt idx="11">
                  <c:v>4219.97</c:v>
                </c:pt>
                <c:pt idx="12">
                  <c:v>5361.79</c:v>
                </c:pt>
                <c:pt idx="13">
                  <c:v>4295.68</c:v>
                </c:pt>
                <c:pt idx="14">
                  <c:v>3900.72</c:v>
                </c:pt>
                <c:pt idx="15">
                  <c:v>3973.67</c:v>
                </c:pt>
                <c:pt idx="16">
                  <c:v>5078.6899999999996</c:v>
                </c:pt>
                <c:pt idx="17">
                  <c:v>3952.57</c:v>
                </c:pt>
                <c:pt idx="18">
                  <c:v>4458.22</c:v>
                </c:pt>
                <c:pt idx="19">
                  <c:v>3978.08</c:v>
                </c:pt>
                <c:pt idx="20">
                  <c:v>4437.6099999999997</c:v>
                </c:pt>
                <c:pt idx="21">
                  <c:v>3137.36</c:v>
                </c:pt>
                <c:pt idx="22">
                  <c:v>3407.17</c:v>
                </c:pt>
                <c:pt idx="23">
                  <c:v>3072.6</c:v>
                </c:pt>
                <c:pt idx="24">
                  <c:v>3745.57</c:v>
                </c:pt>
                <c:pt idx="25">
                  <c:v>2983</c:v>
                </c:pt>
                <c:pt idx="26">
                  <c:v>3035.92</c:v>
                </c:pt>
                <c:pt idx="27">
                  <c:v>3686.79</c:v>
                </c:pt>
                <c:pt idx="28">
                  <c:v>3347.31</c:v>
                </c:pt>
                <c:pt idx="29">
                  <c:v>2726.26</c:v>
                </c:pt>
                <c:pt idx="30">
                  <c:v>2672.71</c:v>
                </c:pt>
                <c:pt idx="31">
                  <c:v>2390.17</c:v>
                </c:pt>
                <c:pt idx="32">
                  <c:v>3477.82</c:v>
                </c:pt>
                <c:pt idx="33">
                  <c:v>2796.72</c:v>
                </c:pt>
                <c:pt idx="34">
                  <c:v>2736.83</c:v>
                </c:pt>
                <c:pt idx="35">
                  <c:v>2857.04</c:v>
                </c:pt>
                <c:pt idx="36">
                  <c:v>3196.87</c:v>
                </c:pt>
                <c:pt idx="37">
                  <c:v>2946.11</c:v>
                </c:pt>
                <c:pt idx="38">
                  <c:v>3196.86</c:v>
                </c:pt>
                <c:pt idx="39">
                  <c:v>3034.75</c:v>
                </c:pt>
                <c:pt idx="40">
                  <c:v>3436.14</c:v>
                </c:pt>
                <c:pt idx="41">
                  <c:v>3332.21</c:v>
                </c:pt>
              </c:numCache>
            </c:numRef>
          </c:val>
          <c:smooth val="0"/>
          <c:extLst>
            <c:ext xmlns:c16="http://schemas.microsoft.com/office/drawing/2014/chart" uri="{C3380CC4-5D6E-409C-BE32-E72D297353CC}">
              <c16:uniqueId val="{00000000-4788-46F8-A7B6-E2A20C04D991}"/>
            </c:ext>
          </c:extLst>
        </c:ser>
        <c:ser>
          <c:idx val="1"/>
          <c:order val="1"/>
          <c:tx>
            <c:strRef>
              <c:f>Sheet1!$C$1</c:f>
              <c:strCache>
                <c:ptCount val="1"/>
                <c:pt idx="0">
                  <c:v>Export</c:v>
                </c:pt>
              </c:strCache>
            </c:strRef>
          </c:tx>
          <c:spPr>
            <a:ln w="38100">
              <a:solidFill>
                <a:schemeClr val="accent1">
                  <a:lumMod val="60000"/>
                  <a:lumOff val="40000"/>
                </a:schemeClr>
              </a:solidFill>
              <a:prstDash val="solid"/>
            </a:ln>
          </c:spPr>
          <c:marker>
            <c:symbol val="none"/>
          </c:marker>
          <c:cat>
            <c:strRef>
              <c:f>Sheet1!$A$2:$A$46</c:f>
              <c:strCache>
                <c:ptCount val="42"/>
                <c:pt idx="1">
                  <c:v>2008,I</c:v>
                </c:pt>
                <c:pt idx="5">
                  <c:v>2009,I</c:v>
                </c:pt>
                <c:pt idx="9">
                  <c:v>2010,I</c:v>
                </c:pt>
                <c:pt idx="13">
                  <c:v>2911,I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5304.02</c:v>
                </c:pt>
                <c:pt idx="2">
                  <c:v>5196.3500000000004</c:v>
                </c:pt>
                <c:pt idx="3">
                  <c:v>5474.87</c:v>
                </c:pt>
                <c:pt idx="4">
                  <c:v>5818.7</c:v>
                </c:pt>
                <c:pt idx="5">
                  <c:v>3463.87</c:v>
                </c:pt>
                <c:pt idx="6">
                  <c:v>3597.23</c:v>
                </c:pt>
                <c:pt idx="7">
                  <c:v>3573.85</c:v>
                </c:pt>
                <c:pt idx="8">
                  <c:v>3999.85</c:v>
                </c:pt>
                <c:pt idx="9">
                  <c:v>3530.27</c:v>
                </c:pt>
                <c:pt idx="10">
                  <c:v>3554.63</c:v>
                </c:pt>
                <c:pt idx="11">
                  <c:v>3504.51</c:v>
                </c:pt>
                <c:pt idx="12">
                  <c:v>4512.75</c:v>
                </c:pt>
                <c:pt idx="13">
                  <c:v>3447.74</c:v>
                </c:pt>
                <c:pt idx="14">
                  <c:v>3339.14</c:v>
                </c:pt>
                <c:pt idx="15">
                  <c:v>3222.6</c:v>
                </c:pt>
                <c:pt idx="16">
                  <c:v>4225.4799999999996</c:v>
                </c:pt>
                <c:pt idx="17">
                  <c:v>3350.8</c:v>
                </c:pt>
                <c:pt idx="18">
                  <c:v>3916.08</c:v>
                </c:pt>
                <c:pt idx="19">
                  <c:v>3612.2</c:v>
                </c:pt>
                <c:pt idx="20">
                  <c:v>3968.36</c:v>
                </c:pt>
                <c:pt idx="21">
                  <c:v>2737.37</c:v>
                </c:pt>
                <c:pt idx="22">
                  <c:v>3036.02</c:v>
                </c:pt>
                <c:pt idx="23">
                  <c:v>2753.67</c:v>
                </c:pt>
                <c:pt idx="24">
                  <c:v>3449.8</c:v>
                </c:pt>
                <c:pt idx="25">
                  <c:v>2599.77</c:v>
                </c:pt>
                <c:pt idx="26">
                  <c:v>2639.54</c:v>
                </c:pt>
                <c:pt idx="27">
                  <c:v>3293.62</c:v>
                </c:pt>
                <c:pt idx="28">
                  <c:v>2966.57</c:v>
                </c:pt>
                <c:pt idx="29">
                  <c:v>2245.9899999999998</c:v>
                </c:pt>
                <c:pt idx="30">
                  <c:v>2240.37</c:v>
                </c:pt>
                <c:pt idx="31">
                  <c:v>2030.9</c:v>
                </c:pt>
                <c:pt idx="32">
                  <c:v>2873.52</c:v>
                </c:pt>
                <c:pt idx="33">
                  <c:v>2331.29</c:v>
                </c:pt>
                <c:pt idx="34">
                  <c:v>2289.3200000000002</c:v>
                </c:pt>
                <c:pt idx="35">
                  <c:v>2334.88</c:v>
                </c:pt>
                <c:pt idx="36">
                  <c:v>2718.73</c:v>
                </c:pt>
                <c:pt idx="37">
                  <c:v>2449.85</c:v>
                </c:pt>
                <c:pt idx="38">
                  <c:v>2554.9499999999998</c:v>
                </c:pt>
                <c:pt idx="39">
                  <c:v>2264.4499999999998</c:v>
                </c:pt>
                <c:pt idx="40">
                  <c:v>2610.46</c:v>
                </c:pt>
                <c:pt idx="41">
                  <c:v>2662.09</c:v>
                </c:pt>
              </c:numCache>
            </c:numRef>
          </c:val>
          <c:smooth val="0"/>
          <c:extLst>
            <c:ext xmlns:c16="http://schemas.microsoft.com/office/drawing/2014/chart" uri="{C3380CC4-5D6E-409C-BE32-E72D297353CC}">
              <c16:uniqueId val="{00000001-4788-46F8-A7B6-E2A20C04D991}"/>
            </c:ext>
          </c:extLst>
        </c:ser>
        <c:ser>
          <c:idx val="2"/>
          <c:order val="2"/>
          <c:tx>
            <c:strRef>
              <c:f>Sheet1!$D$1</c:f>
              <c:strCache>
                <c:ptCount val="1"/>
                <c:pt idx="0">
                  <c:v>Domestic</c:v>
                </c:pt>
              </c:strCache>
            </c:strRef>
          </c:tx>
          <c:spPr>
            <a:ln w="38100">
              <a:solidFill>
                <a:schemeClr val="accent2"/>
              </a:solidFill>
              <a:prstDash val="solid"/>
            </a:ln>
          </c:spPr>
          <c:marker>
            <c:symbol val="none"/>
          </c:marker>
          <c:cat>
            <c:strRef>
              <c:f>Sheet1!$A$2:$A$46</c:f>
              <c:strCache>
                <c:ptCount val="42"/>
                <c:pt idx="1">
                  <c:v>2008,I</c:v>
                </c:pt>
                <c:pt idx="5">
                  <c:v>2009,I</c:v>
                </c:pt>
                <c:pt idx="9">
                  <c:v>2010,I</c:v>
                </c:pt>
                <c:pt idx="13">
                  <c:v>2911,I</c:v>
                </c:pt>
                <c:pt idx="17">
                  <c:v>2012,I</c:v>
                </c:pt>
                <c:pt idx="21">
                  <c:v>2013,I</c:v>
                </c:pt>
                <c:pt idx="25">
                  <c:v>2014,I</c:v>
                </c:pt>
                <c:pt idx="29">
                  <c:v>2015,I</c:v>
                </c:pt>
                <c:pt idx="33">
                  <c:v>2016,I</c:v>
                </c:pt>
                <c:pt idx="37">
                  <c:v>2017,I</c:v>
                </c:pt>
                <c:pt idx="41">
                  <c:v>2018,I</c:v>
                </c:pt>
              </c:strCache>
            </c:strRef>
          </c:cat>
          <c:val>
            <c:numRef>
              <c:f>Sheet1!$D$2:$D$46</c:f>
              <c:numCache>
                <c:formatCode>General</c:formatCode>
                <c:ptCount val="45"/>
                <c:pt idx="1">
                  <c:v>646.91999999999996</c:v>
                </c:pt>
                <c:pt idx="2">
                  <c:v>795.71</c:v>
                </c:pt>
                <c:pt idx="3">
                  <c:v>750.52</c:v>
                </c:pt>
                <c:pt idx="4">
                  <c:v>710.14</c:v>
                </c:pt>
                <c:pt idx="5">
                  <c:v>419.19</c:v>
                </c:pt>
                <c:pt idx="6">
                  <c:v>537.78</c:v>
                </c:pt>
                <c:pt idx="7">
                  <c:v>560.1</c:v>
                </c:pt>
                <c:pt idx="8">
                  <c:v>605.25</c:v>
                </c:pt>
                <c:pt idx="9">
                  <c:v>777.86</c:v>
                </c:pt>
                <c:pt idx="10">
                  <c:v>568.77</c:v>
                </c:pt>
                <c:pt idx="11">
                  <c:v>715.46</c:v>
                </c:pt>
                <c:pt idx="12">
                  <c:v>849.04</c:v>
                </c:pt>
                <c:pt idx="13">
                  <c:v>847.93</c:v>
                </c:pt>
                <c:pt idx="14">
                  <c:v>561.59</c:v>
                </c:pt>
                <c:pt idx="15">
                  <c:v>751.06</c:v>
                </c:pt>
                <c:pt idx="16">
                  <c:v>853.21</c:v>
                </c:pt>
                <c:pt idx="17">
                  <c:v>601.77</c:v>
                </c:pt>
                <c:pt idx="18">
                  <c:v>542.13</c:v>
                </c:pt>
                <c:pt idx="19">
                  <c:v>365.89</c:v>
                </c:pt>
                <c:pt idx="20">
                  <c:v>469.25</c:v>
                </c:pt>
                <c:pt idx="21">
                  <c:v>399.99</c:v>
                </c:pt>
                <c:pt idx="22">
                  <c:v>371.15</c:v>
                </c:pt>
                <c:pt idx="23">
                  <c:v>318.93</c:v>
                </c:pt>
                <c:pt idx="24">
                  <c:v>295.77</c:v>
                </c:pt>
                <c:pt idx="25">
                  <c:v>383.23</c:v>
                </c:pt>
                <c:pt idx="26">
                  <c:v>396.38</c:v>
                </c:pt>
                <c:pt idx="27">
                  <c:v>393.17</c:v>
                </c:pt>
                <c:pt idx="28">
                  <c:v>380.74</c:v>
                </c:pt>
                <c:pt idx="29">
                  <c:v>480.27</c:v>
                </c:pt>
                <c:pt idx="30">
                  <c:v>432.34</c:v>
                </c:pt>
                <c:pt idx="31">
                  <c:v>359.27</c:v>
                </c:pt>
                <c:pt idx="32">
                  <c:v>604.29999999999995</c:v>
                </c:pt>
                <c:pt idx="33">
                  <c:v>465.43</c:v>
                </c:pt>
                <c:pt idx="34">
                  <c:v>447.51</c:v>
                </c:pt>
                <c:pt idx="35">
                  <c:v>522.16</c:v>
                </c:pt>
                <c:pt idx="36">
                  <c:v>478.14</c:v>
                </c:pt>
                <c:pt idx="37">
                  <c:v>496.26</c:v>
                </c:pt>
                <c:pt idx="38">
                  <c:v>641.91</c:v>
                </c:pt>
                <c:pt idx="39">
                  <c:v>770.3</c:v>
                </c:pt>
                <c:pt idx="40">
                  <c:v>825.68</c:v>
                </c:pt>
                <c:pt idx="41">
                  <c:v>670.12</c:v>
                </c:pt>
              </c:numCache>
            </c:numRef>
          </c:val>
          <c:smooth val="0"/>
          <c:extLst>
            <c:ext xmlns:c16="http://schemas.microsoft.com/office/drawing/2014/chart" uri="{C3380CC4-5D6E-409C-BE32-E72D297353CC}">
              <c16:uniqueId val="{00000002-4788-46F8-A7B6-E2A20C04D991}"/>
            </c:ext>
          </c:extLst>
        </c:ser>
        <c:dLbls>
          <c:showLegendKey val="0"/>
          <c:showVal val="0"/>
          <c:showCatName val="0"/>
          <c:showSerName val="0"/>
          <c:showPercent val="0"/>
          <c:showBubbleSize val="0"/>
        </c:dLbls>
        <c:smooth val="0"/>
        <c:axId val="371307952"/>
        <c:axId val="371308344"/>
      </c:lineChart>
      <c:catAx>
        <c:axId val="37130795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1308344"/>
        <c:crosses val="autoZero"/>
        <c:auto val="1"/>
        <c:lblAlgn val="ctr"/>
        <c:lblOffset val="100"/>
        <c:tickLblSkip val="3"/>
        <c:tickMarkSkip val="4"/>
        <c:noMultiLvlLbl val="0"/>
      </c:catAx>
      <c:valAx>
        <c:axId val="371308344"/>
        <c:scaling>
          <c:orientation val="minMax"/>
          <c:max val="75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1307952"/>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914943524315194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5091952892948544"/>
          <c:h val="0.88516485812511014"/>
        </c:manualLayout>
      </c:layout>
      <c:areaChart>
        <c:grouping val="stacked"/>
        <c:varyColors val="0"/>
        <c:ser>
          <c:idx val="1"/>
          <c:order val="0"/>
          <c:tx>
            <c:strRef>
              <c:f>Sheet1!$B$1</c:f>
              <c:strCache>
                <c:ptCount val="1"/>
                <c:pt idx="0">
                  <c:v>Domestic</c:v>
                </c:pt>
              </c:strCache>
            </c:strRef>
          </c:tx>
          <c:spPr>
            <a:solidFill>
              <a:schemeClr val="accent2"/>
            </a:solidFill>
            <a:ln w="11167">
              <a:noFill/>
              <a:prstDash val="sysDash"/>
            </a:ln>
          </c:spPr>
          <c:cat>
            <c:strRef>
              <c:f>Sheet1!$A$2:$A$43</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Sheet1!$B$2:$B$43</c:f>
              <c:numCache>
                <c:formatCode>General</c:formatCode>
                <c:ptCount val="42"/>
                <c:pt idx="0">
                  <c:v>587.1</c:v>
                </c:pt>
                <c:pt idx="1">
                  <c:v>653.5</c:v>
                </c:pt>
                <c:pt idx="2">
                  <c:v>904.5</c:v>
                </c:pt>
                <c:pt idx="3">
                  <c:v>876.3</c:v>
                </c:pt>
                <c:pt idx="4">
                  <c:v>892.8</c:v>
                </c:pt>
                <c:pt idx="5">
                  <c:v>554.70000000000005</c:v>
                </c:pt>
                <c:pt idx="6">
                  <c:v>568.20000000000005</c:v>
                </c:pt>
                <c:pt idx="7">
                  <c:v>595.4</c:v>
                </c:pt>
                <c:pt idx="8">
                  <c:v>617.9</c:v>
                </c:pt>
                <c:pt idx="9">
                  <c:v>766.7</c:v>
                </c:pt>
                <c:pt idx="10">
                  <c:v>568.5</c:v>
                </c:pt>
                <c:pt idx="11">
                  <c:v>718.1</c:v>
                </c:pt>
                <c:pt idx="12">
                  <c:v>716.1</c:v>
                </c:pt>
                <c:pt idx="13">
                  <c:v>771.1</c:v>
                </c:pt>
                <c:pt idx="14">
                  <c:v>705.2</c:v>
                </c:pt>
                <c:pt idx="15">
                  <c:v>814.9</c:v>
                </c:pt>
                <c:pt idx="16">
                  <c:v>872.1</c:v>
                </c:pt>
                <c:pt idx="17">
                  <c:v>604.5</c:v>
                </c:pt>
                <c:pt idx="18">
                  <c:v>627.29999999999995</c:v>
                </c:pt>
                <c:pt idx="19">
                  <c:v>516.1</c:v>
                </c:pt>
                <c:pt idx="20">
                  <c:v>580.1</c:v>
                </c:pt>
                <c:pt idx="21">
                  <c:v>567.6</c:v>
                </c:pt>
                <c:pt idx="22">
                  <c:v>471</c:v>
                </c:pt>
                <c:pt idx="23">
                  <c:v>404.7</c:v>
                </c:pt>
                <c:pt idx="24">
                  <c:v>386.9</c:v>
                </c:pt>
                <c:pt idx="25">
                  <c:v>470.8</c:v>
                </c:pt>
                <c:pt idx="26">
                  <c:v>509.8</c:v>
                </c:pt>
                <c:pt idx="27">
                  <c:v>561.1</c:v>
                </c:pt>
                <c:pt idx="28">
                  <c:v>542.1</c:v>
                </c:pt>
                <c:pt idx="29">
                  <c:v>721.9</c:v>
                </c:pt>
                <c:pt idx="30">
                  <c:v>628.5</c:v>
                </c:pt>
                <c:pt idx="31">
                  <c:v>551.70000000000005</c:v>
                </c:pt>
                <c:pt idx="32">
                  <c:v>807.5</c:v>
                </c:pt>
                <c:pt idx="33">
                  <c:v>705</c:v>
                </c:pt>
                <c:pt idx="34">
                  <c:v>702.2</c:v>
                </c:pt>
                <c:pt idx="35">
                  <c:v>814.5</c:v>
                </c:pt>
                <c:pt idx="36">
                  <c:v>688.9</c:v>
                </c:pt>
                <c:pt idx="37">
                  <c:v>698.3</c:v>
                </c:pt>
                <c:pt idx="38">
                  <c:v>882.3</c:v>
                </c:pt>
                <c:pt idx="39">
                  <c:v>959.2</c:v>
                </c:pt>
                <c:pt idx="40">
                  <c:v>1016.3</c:v>
                </c:pt>
                <c:pt idx="41">
                  <c:v>854.3</c:v>
                </c:pt>
              </c:numCache>
            </c:numRef>
          </c:val>
          <c:extLst>
            <c:ext xmlns:c16="http://schemas.microsoft.com/office/drawing/2014/chart" uri="{C3380CC4-5D6E-409C-BE32-E72D297353CC}">
              <c16:uniqueId val="{00000000-F065-437E-B142-4D869A314F0D}"/>
            </c:ext>
          </c:extLst>
        </c:ser>
        <c:ser>
          <c:idx val="2"/>
          <c:order val="1"/>
          <c:tx>
            <c:strRef>
              <c:f>Sheet1!$C$1</c:f>
              <c:strCache>
                <c:ptCount val="1"/>
                <c:pt idx="0">
                  <c:v>Export</c:v>
                </c:pt>
              </c:strCache>
            </c:strRef>
          </c:tx>
          <c:spPr>
            <a:solidFill>
              <a:schemeClr val="accent1">
                <a:lumMod val="60000"/>
                <a:lumOff val="40000"/>
              </a:schemeClr>
            </a:solidFill>
            <a:ln w="11167">
              <a:solidFill>
                <a:schemeClr val="accent1">
                  <a:lumMod val="60000"/>
                  <a:lumOff val="40000"/>
                </a:schemeClr>
              </a:solidFill>
              <a:prstDash val="solid"/>
            </a:ln>
          </c:spPr>
          <c:cat>
            <c:strRef>
              <c:f>Sheet1!$A$2:$A$43</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Sheet1!$C$2:$C$43</c:f>
              <c:numCache>
                <c:formatCode>General</c:formatCode>
                <c:ptCount val="42"/>
                <c:pt idx="0">
                  <c:v>7116.2</c:v>
                </c:pt>
                <c:pt idx="1">
                  <c:v>6322</c:v>
                </c:pt>
                <c:pt idx="2">
                  <c:v>6083</c:v>
                </c:pt>
                <c:pt idx="3">
                  <c:v>6456.5</c:v>
                </c:pt>
                <c:pt idx="4">
                  <c:v>6783.2</c:v>
                </c:pt>
                <c:pt idx="5">
                  <c:v>4145.8999999999996</c:v>
                </c:pt>
                <c:pt idx="6">
                  <c:v>4238.3999999999996</c:v>
                </c:pt>
                <c:pt idx="7">
                  <c:v>4154</c:v>
                </c:pt>
                <c:pt idx="8">
                  <c:v>4594.8</c:v>
                </c:pt>
                <c:pt idx="9">
                  <c:v>4072.8</c:v>
                </c:pt>
                <c:pt idx="10">
                  <c:v>4122.8999999999996</c:v>
                </c:pt>
                <c:pt idx="11">
                  <c:v>4067.6</c:v>
                </c:pt>
                <c:pt idx="12">
                  <c:v>5032.8999999999996</c:v>
                </c:pt>
                <c:pt idx="13">
                  <c:v>3886.4</c:v>
                </c:pt>
                <c:pt idx="14">
                  <c:v>3683.5</c:v>
                </c:pt>
                <c:pt idx="15">
                  <c:v>3722.2</c:v>
                </c:pt>
                <c:pt idx="16">
                  <c:v>4538.1000000000004</c:v>
                </c:pt>
                <c:pt idx="17">
                  <c:v>3714</c:v>
                </c:pt>
                <c:pt idx="18">
                  <c:v>4339.3999999999996</c:v>
                </c:pt>
                <c:pt idx="19">
                  <c:v>4060.8</c:v>
                </c:pt>
                <c:pt idx="20">
                  <c:v>4361.3</c:v>
                </c:pt>
                <c:pt idx="21">
                  <c:v>3120.5</c:v>
                </c:pt>
                <c:pt idx="22">
                  <c:v>3484.1</c:v>
                </c:pt>
                <c:pt idx="23">
                  <c:v>3160.1</c:v>
                </c:pt>
                <c:pt idx="24">
                  <c:v>3711.2</c:v>
                </c:pt>
                <c:pt idx="25">
                  <c:v>2937.8</c:v>
                </c:pt>
                <c:pt idx="26">
                  <c:v>2970.1</c:v>
                </c:pt>
                <c:pt idx="27">
                  <c:v>3530.8</c:v>
                </c:pt>
                <c:pt idx="28">
                  <c:v>3520.6</c:v>
                </c:pt>
                <c:pt idx="29">
                  <c:v>2900.3</c:v>
                </c:pt>
                <c:pt idx="30">
                  <c:v>3012.5</c:v>
                </c:pt>
                <c:pt idx="31">
                  <c:v>2864</c:v>
                </c:pt>
                <c:pt idx="32">
                  <c:v>3622.7</c:v>
                </c:pt>
                <c:pt idx="33">
                  <c:v>3179.6</c:v>
                </c:pt>
                <c:pt idx="34">
                  <c:v>3228.9</c:v>
                </c:pt>
                <c:pt idx="35">
                  <c:v>3268.3</c:v>
                </c:pt>
                <c:pt idx="36">
                  <c:v>3549</c:v>
                </c:pt>
                <c:pt idx="37">
                  <c:v>3360.9</c:v>
                </c:pt>
                <c:pt idx="38">
                  <c:v>3497.4</c:v>
                </c:pt>
                <c:pt idx="39">
                  <c:v>3154.3</c:v>
                </c:pt>
                <c:pt idx="40">
                  <c:v>3415.5</c:v>
                </c:pt>
                <c:pt idx="41">
                  <c:v>3419.3</c:v>
                </c:pt>
              </c:numCache>
            </c:numRef>
          </c:val>
          <c:extLst>
            <c:ext xmlns:c16="http://schemas.microsoft.com/office/drawing/2014/chart" uri="{C3380CC4-5D6E-409C-BE32-E72D297353CC}">
              <c16:uniqueId val="{00000001-F065-437E-B142-4D869A314F0D}"/>
            </c:ext>
          </c:extLst>
        </c:ser>
        <c:dLbls>
          <c:showLegendKey val="0"/>
          <c:showVal val="0"/>
          <c:showCatName val="0"/>
          <c:showSerName val="0"/>
          <c:showPercent val="0"/>
          <c:showBubbleSize val="0"/>
        </c:dLbls>
        <c:axId val="372505984"/>
        <c:axId val="372506376"/>
      </c:areaChart>
      <c:catAx>
        <c:axId val="37250598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506376"/>
        <c:crosses val="autoZero"/>
        <c:auto val="1"/>
        <c:lblAlgn val="ctr"/>
        <c:lblOffset val="100"/>
        <c:tickLblSkip val="11"/>
        <c:tickMarkSkip val="4"/>
        <c:noMultiLvlLbl val="0"/>
      </c:catAx>
      <c:valAx>
        <c:axId val="372506376"/>
        <c:scaling>
          <c:orientation val="minMax"/>
          <c:max val="85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505984"/>
        <c:crosses val="autoZero"/>
        <c:crossBetween val="midCat"/>
        <c:majorUnit val="500"/>
      </c:valAx>
      <c:spPr>
        <a:noFill/>
        <a:ln w="11167">
          <a:solidFill>
            <a:schemeClr val="tx1"/>
          </a:solidFill>
          <a:prstDash val="solid"/>
        </a:ln>
      </c:spPr>
    </c:plotArea>
    <c:legend>
      <c:legendPos val="r"/>
      <c:layout>
        <c:manualLayout>
          <c:xMode val="edge"/>
          <c:yMode val="edge"/>
          <c:x val="0.85014976419661503"/>
          <c:y val="0.2495533379956586"/>
          <c:w val="0.14286699974080994"/>
          <c:h val="0.54192280265557202"/>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Combined</c:v>
                </c:pt>
              </c:strCache>
            </c:strRef>
          </c:tx>
          <c:spPr>
            <a:ln w="38100">
              <a:solidFill>
                <a:schemeClr val="tx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4221.87</c:v>
                </c:pt>
                <c:pt idx="2">
                  <c:v>3512.13</c:v>
                </c:pt>
                <c:pt idx="3">
                  <c:v>4070.88</c:v>
                </c:pt>
                <c:pt idx="4">
                  <c:v>2014.72</c:v>
                </c:pt>
                <c:pt idx="5">
                  <c:v>1693.33</c:v>
                </c:pt>
                <c:pt idx="6">
                  <c:v>1573.76</c:v>
                </c:pt>
                <c:pt idx="7">
                  <c:v>1834.82</c:v>
                </c:pt>
                <c:pt idx="8">
                  <c:v>2274.69</c:v>
                </c:pt>
                <c:pt idx="9">
                  <c:v>1983.36</c:v>
                </c:pt>
                <c:pt idx="10">
                  <c:v>2430.44</c:v>
                </c:pt>
                <c:pt idx="11">
                  <c:v>2249.5300000000002</c:v>
                </c:pt>
                <c:pt idx="12">
                  <c:v>2998.47</c:v>
                </c:pt>
                <c:pt idx="13">
                  <c:v>3103.23</c:v>
                </c:pt>
                <c:pt idx="14">
                  <c:v>3992.17</c:v>
                </c:pt>
                <c:pt idx="15">
                  <c:v>3004.65</c:v>
                </c:pt>
                <c:pt idx="16">
                  <c:v>3518.59</c:v>
                </c:pt>
                <c:pt idx="17">
                  <c:v>3324.79</c:v>
                </c:pt>
                <c:pt idx="18">
                  <c:v>3168.31</c:v>
                </c:pt>
                <c:pt idx="19">
                  <c:v>2897.89</c:v>
                </c:pt>
                <c:pt idx="20">
                  <c:v>3608.75</c:v>
                </c:pt>
                <c:pt idx="21">
                  <c:v>2907.6</c:v>
                </c:pt>
                <c:pt idx="22">
                  <c:v>3113.47</c:v>
                </c:pt>
                <c:pt idx="23">
                  <c:v>2932.94</c:v>
                </c:pt>
                <c:pt idx="24">
                  <c:v>2906.84</c:v>
                </c:pt>
                <c:pt idx="25">
                  <c:v>3559.32</c:v>
                </c:pt>
                <c:pt idx="26">
                  <c:v>3788.79</c:v>
                </c:pt>
                <c:pt idx="27">
                  <c:v>4363.1899999999996</c:v>
                </c:pt>
                <c:pt idx="28">
                  <c:v>3584.17</c:v>
                </c:pt>
                <c:pt idx="29">
                  <c:v>3223.53</c:v>
                </c:pt>
                <c:pt idx="30">
                  <c:v>5071.25</c:v>
                </c:pt>
                <c:pt idx="31">
                  <c:v>3939.8</c:v>
                </c:pt>
                <c:pt idx="32">
                  <c:v>3610.37</c:v>
                </c:pt>
                <c:pt idx="33">
                  <c:v>3219.9</c:v>
                </c:pt>
                <c:pt idx="34">
                  <c:v>2985.29</c:v>
                </c:pt>
                <c:pt idx="35">
                  <c:v>2884.34</c:v>
                </c:pt>
                <c:pt idx="36">
                  <c:v>3818.25</c:v>
                </c:pt>
                <c:pt idx="37">
                  <c:v>3843.83</c:v>
                </c:pt>
                <c:pt idx="38">
                  <c:v>5634.46</c:v>
                </c:pt>
                <c:pt idx="39">
                  <c:v>3555.54</c:v>
                </c:pt>
                <c:pt idx="40">
                  <c:v>6792.29</c:v>
                </c:pt>
                <c:pt idx="41">
                  <c:v>4230.74</c:v>
                </c:pt>
              </c:numCache>
            </c:numRef>
          </c:val>
          <c:smooth val="0"/>
          <c:extLst>
            <c:ext xmlns:c16="http://schemas.microsoft.com/office/drawing/2014/chart" uri="{C3380CC4-5D6E-409C-BE32-E72D297353CC}">
              <c16:uniqueId val="{00000000-3957-4983-A729-143E09D5A6F1}"/>
            </c:ext>
          </c:extLst>
        </c:ser>
        <c:ser>
          <c:idx val="1"/>
          <c:order val="1"/>
          <c:tx>
            <c:strRef>
              <c:f>Sheet1!$C$1</c:f>
              <c:strCache>
                <c:ptCount val="1"/>
                <c:pt idx="0">
                  <c:v>Export</c:v>
                </c:pt>
              </c:strCache>
            </c:strRef>
          </c:tx>
          <c:spPr>
            <a:ln w="38100">
              <a:solidFill>
                <a:schemeClr val="accent1">
                  <a:lumMod val="60000"/>
                  <a:lumOff val="40000"/>
                </a:schemeClr>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3563.85</c:v>
                </c:pt>
                <c:pt idx="2">
                  <c:v>2838.05</c:v>
                </c:pt>
                <c:pt idx="3">
                  <c:v>3495.18</c:v>
                </c:pt>
                <c:pt idx="4">
                  <c:v>1533.58</c:v>
                </c:pt>
                <c:pt idx="5">
                  <c:v>1310.5899999999999</c:v>
                </c:pt>
                <c:pt idx="6">
                  <c:v>1180.5999999999999</c:v>
                </c:pt>
                <c:pt idx="7">
                  <c:v>1521.6</c:v>
                </c:pt>
                <c:pt idx="8">
                  <c:v>1829.52</c:v>
                </c:pt>
                <c:pt idx="9">
                  <c:v>1594.4</c:v>
                </c:pt>
                <c:pt idx="10">
                  <c:v>1957.25</c:v>
                </c:pt>
                <c:pt idx="11">
                  <c:v>1910.87</c:v>
                </c:pt>
                <c:pt idx="12">
                  <c:v>2264.41</c:v>
                </c:pt>
                <c:pt idx="13">
                  <c:v>2392.0300000000002</c:v>
                </c:pt>
                <c:pt idx="14">
                  <c:v>3245.34</c:v>
                </c:pt>
                <c:pt idx="15">
                  <c:v>2479.31</c:v>
                </c:pt>
                <c:pt idx="16">
                  <c:v>2857.8</c:v>
                </c:pt>
                <c:pt idx="17">
                  <c:v>2687.12</c:v>
                </c:pt>
                <c:pt idx="18">
                  <c:v>2543.12</c:v>
                </c:pt>
                <c:pt idx="19">
                  <c:v>2347.3000000000002</c:v>
                </c:pt>
                <c:pt idx="20">
                  <c:v>3010.06</c:v>
                </c:pt>
                <c:pt idx="21">
                  <c:v>2384.09</c:v>
                </c:pt>
                <c:pt idx="22">
                  <c:v>2435.6999999999998</c:v>
                </c:pt>
                <c:pt idx="23">
                  <c:v>2422.38</c:v>
                </c:pt>
                <c:pt idx="24">
                  <c:v>2341.79</c:v>
                </c:pt>
                <c:pt idx="25">
                  <c:v>2772.92</c:v>
                </c:pt>
                <c:pt idx="26">
                  <c:v>2924.55</c:v>
                </c:pt>
                <c:pt idx="27">
                  <c:v>3248.83</c:v>
                </c:pt>
                <c:pt idx="28">
                  <c:v>2867.14</c:v>
                </c:pt>
                <c:pt idx="29">
                  <c:v>2513.59</c:v>
                </c:pt>
                <c:pt idx="30">
                  <c:v>4098.41</c:v>
                </c:pt>
                <c:pt idx="31">
                  <c:v>3391.62</c:v>
                </c:pt>
                <c:pt idx="32">
                  <c:v>2813.05</c:v>
                </c:pt>
                <c:pt idx="33">
                  <c:v>2401.04</c:v>
                </c:pt>
                <c:pt idx="34">
                  <c:v>2256.65</c:v>
                </c:pt>
                <c:pt idx="35">
                  <c:v>2253.3200000000002</c:v>
                </c:pt>
                <c:pt idx="36">
                  <c:v>2848.85</c:v>
                </c:pt>
                <c:pt idx="37">
                  <c:v>3139.83</c:v>
                </c:pt>
                <c:pt idx="38">
                  <c:v>4901.1899999999996</c:v>
                </c:pt>
                <c:pt idx="39">
                  <c:v>2909.57</c:v>
                </c:pt>
                <c:pt idx="40">
                  <c:v>5642.79</c:v>
                </c:pt>
                <c:pt idx="41">
                  <c:v>3260.47</c:v>
                </c:pt>
              </c:numCache>
            </c:numRef>
          </c:val>
          <c:smooth val="0"/>
          <c:extLst>
            <c:ext xmlns:c16="http://schemas.microsoft.com/office/drawing/2014/chart" uri="{C3380CC4-5D6E-409C-BE32-E72D297353CC}">
              <c16:uniqueId val="{00000001-3957-4983-A729-143E09D5A6F1}"/>
            </c:ext>
          </c:extLst>
        </c:ser>
        <c:ser>
          <c:idx val="2"/>
          <c:order val="2"/>
          <c:tx>
            <c:strRef>
              <c:f>Sheet1!$D$1</c:f>
              <c:strCache>
                <c:ptCount val="1"/>
                <c:pt idx="0">
                  <c:v>Domestic</c:v>
                </c:pt>
              </c:strCache>
            </c:strRef>
          </c:tx>
          <c:spPr>
            <a:ln w="38100">
              <a:solidFill>
                <a:schemeClr val="accent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Sheet1!$D$2:$D$46</c:f>
              <c:numCache>
                <c:formatCode>General</c:formatCode>
                <c:ptCount val="45"/>
                <c:pt idx="1">
                  <c:v>658.02</c:v>
                </c:pt>
                <c:pt idx="2">
                  <c:v>674.08</c:v>
                </c:pt>
                <c:pt idx="3">
                  <c:v>575.70000000000005</c:v>
                </c:pt>
                <c:pt idx="4">
                  <c:v>481.14</c:v>
                </c:pt>
                <c:pt idx="5">
                  <c:v>382.75</c:v>
                </c:pt>
                <c:pt idx="6">
                  <c:v>393.15</c:v>
                </c:pt>
                <c:pt idx="7">
                  <c:v>313.23</c:v>
                </c:pt>
                <c:pt idx="8">
                  <c:v>445.17</c:v>
                </c:pt>
                <c:pt idx="9">
                  <c:v>388.96</c:v>
                </c:pt>
                <c:pt idx="10">
                  <c:v>473.18</c:v>
                </c:pt>
                <c:pt idx="11">
                  <c:v>338.66</c:v>
                </c:pt>
                <c:pt idx="12">
                  <c:v>734.06</c:v>
                </c:pt>
                <c:pt idx="13">
                  <c:v>711.2</c:v>
                </c:pt>
                <c:pt idx="14">
                  <c:v>746.84</c:v>
                </c:pt>
                <c:pt idx="15">
                  <c:v>525.34</c:v>
                </c:pt>
                <c:pt idx="16">
                  <c:v>660.8</c:v>
                </c:pt>
                <c:pt idx="17">
                  <c:v>637.67999999999995</c:v>
                </c:pt>
                <c:pt idx="18">
                  <c:v>625.19000000000005</c:v>
                </c:pt>
                <c:pt idx="19">
                  <c:v>550.59</c:v>
                </c:pt>
                <c:pt idx="20">
                  <c:v>598.69000000000005</c:v>
                </c:pt>
                <c:pt idx="21">
                  <c:v>523.51</c:v>
                </c:pt>
                <c:pt idx="22">
                  <c:v>677.76</c:v>
                </c:pt>
                <c:pt idx="23">
                  <c:v>510.57</c:v>
                </c:pt>
                <c:pt idx="24">
                  <c:v>565.05999999999995</c:v>
                </c:pt>
                <c:pt idx="25">
                  <c:v>786.4</c:v>
                </c:pt>
                <c:pt idx="26">
                  <c:v>864.24</c:v>
                </c:pt>
                <c:pt idx="27">
                  <c:v>1114.3599999999999</c:v>
                </c:pt>
                <c:pt idx="28">
                  <c:v>717.03</c:v>
                </c:pt>
                <c:pt idx="29">
                  <c:v>709.95</c:v>
                </c:pt>
                <c:pt idx="30">
                  <c:v>972.84</c:v>
                </c:pt>
                <c:pt idx="31">
                  <c:v>548.17999999999995</c:v>
                </c:pt>
                <c:pt idx="32">
                  <c:v>797.33</c:v>
                </c:pt>
                <c:pt idx="33">
                  <c:v>818.86</c:v>
                </c:pt>
                <c:pt idx="34">
                  <c:v>728.65</c:v>
                </c:pt>
                <c:pt idx="35">
                  <c:v>631.02</c:v>
                </c:pt>
                <c:pt idx="36">
                  <c:v>969.39</c:v>
                </c:pt>
                <c:pt idx="37">
                  <c:v>704.01</c:v>
                </c:pt>
                <c:pt idx="38">
                  <c:v>733.27</c:v>
                </c:pt>
                <c:pt idx="39">
                  <c:v>645.97</c:v>
                </c:pt>
                <c:pt idx="40">
                  <c:v>1149.5</c:v>
                </c:pt>
                <c:pt idx="41">
                  <c:v>970.27</c:v>
                </c:pt>
              </c:numCache>
            </c:numRef>
          </c:val>
          <c:smooth val="0"/>
          <c:extLst>
            <c:ext xmlns:c16="http://schemas.microsoft.com/office/drawing/2014/chart" uri="{C3380CC4-5D6E-409C-BE32-E72D297353CC}">
              <c16:uniqueId val="{00000002-3957-4983-A729-143E09D5A6F1}"/>
            </c:ext>
          </c:extLst>
        </c:ser>
        <c:dLbls>
          <c:showLegendKey val="0"/>
          <c:showVal val="0"/>
          <c:showCatName val="0"/>
          <c:showSerName val="0"/>
          <c:showPercent val="0"/>
          <c:showBubbleSize val="0"/>
        </c:dLbls>
        <c:smooth val="0"/>
        <c:axId val="372611200"/>
        <c:axId val="372611592"/>
      </c:lineChart>
      <c:catAx>
        <c:axId val="37261120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2611592"/>
        <c:crosses val="autoZero"/>
        <c:auto val="1"/>
        <c:lblAlgn val="ctr"/>
        <c:lblOffset val="100"/>
        <c:tickLblSkip val="3"/>
        <c:tickMarkSkip val="4"/>
        <c:noMultiLvlLbl val="0"/>
      </c:catAx>
      <c:valAx>
        <c:axId val="372611592"/>
        <c:scaling>
          <c:orientation val="minMax"/>
          <c:max val="75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611200"/>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434551710498188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Domestic</c:v>
                </c:pt>
              </c:strCache>
            </c:strRef>
          </c:tx>
          <c:spPr>
            <a:solidFill>
              <a:schemeClr val="accent2"/>
            </a:solidFill>
            <a:ln w="11167">
              <a:solidFill>
                <a:schemeClr val="accent2"/>
              </a:solidFill>
              <a:prstDash val="solid"/>
            </a:ln>
          </c:spPr>
          <c:cat>
            <c:strRef>
              <c:f>Sheet1!$A$2:$A$43</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Sheet1!$B$2:$B$43</c:f>
              <c:numCache>
                <c:formatCode>General</c:formatCode>
                <c:ptCount val="42"/>
                <c:pt idx="0">
                  <c:v>2147.5</c:v>
                </c:pt>
                <c:pt idx="1">
                  <c:v>2001.9</c:v>
                </c:pt>
                <c:pt idx="2">
                  <c:v>1885.4</c:v>
                </c:pt>
                <c:pt idx="3">
                  <c:v>1860.7</c:v>
                </c:pt>
                <c:pt idx="4">
                  <c:v>1623.2</c:v>
                </c:pt>
                <c:pt idx="5">
                  <c:v>1538</c:v>
                </c:pt>
                <c:pt idx="6">
                  <c:v>1344</c:v>
                </c:pt>
                <c:pt idx="7">
                  <c:v>1292.3</c:v>
                </c:pt>
                <c:pt idx="8">
                  <c:v>1271.2</c:v>
                </c:pt>
                <c:pt idx="9">
                  <c:v>1230.4000000000001</c:v>
                </c:pt>
                <c:pt idx="10">
                  <c:v>1327.5</c:v>
                </c:pt>
                <c:pt idx="11">
                  <c:v>1153.9000000000001</c:v>
                </c:pt>
                <c:pt idx="12">
                  <c:v>1465</c:v>
                </c:pt>
                <c:pt idx="13">
                  <c:v>1833.6</c:v>
                </c:pt>
                <c:pt idx="14">
                  <c:v>2031</c:v>
                </c:pt>
                <c:pt idx="15">
                  <c:v>1970.3</c:v>
                </c:pt>
                <c:pt idx="16">
                  <c:v>1840.3</c:v>
                </c:pt>
                <c:pt idx="17">
                  <c:v>1903.9</c:v>
                </c:pt>
                <c:pt idx="18">
                  <c:v>2178.1</c:v>
                </c:pt>
                <c:pt idx="19">
                  <c:v>1751.3</c:v>
                </c:pt>
                <c:pt idx="20">
                  <c:v>1765.3</c:v>
                </c:pt>
                <c:pt idx="21">
                  <c:v>1554.8</c:v>
                </c:pt>
                <c:pt idx="22">
                  <c:v>1671.3</c:v>
                </c:pt>
                <c:pt idx="23">
                  <c:v>1685.1</c:v>
                </c:pt>
                <c:pt idx="24">
                  <c:v>1491</c:v>
                </c:pt>
                <c:pt idx="25">
                  <c:v>1695.2</c:v>
                </c:pt>
                <c:pt idx="26">
                  <c:v>1794.1</c:v>
                </c:pt>
                <c:pt idx="27">
                  <c:v>2276</c:v>
                </c:pt>
                <c:pt idx="28">
                  <c:v>2352.9</c:v>
                </c:pt>
                <c:pt idx="29">
                  <c:v>2455.8000000000002</c:v>
                </c:pt>
                <c:pt idx="30">
                  <c:v>2588.9</c:v>
                </c:pt>
                <c:pt idx="31">
                  <c:v>2360.9</c:v>
                </c:pt>
                <c:pt idx="32">
                  <c:v>2376.6</c:v>
                </c:pt>
                <c:pt idx="33">
                  <c:v>2519.4</c:v>
                </c:pt>
                <c:pt idx="34">
                  <c:v>2421.6999999999998</c:v>
                </c:pt>
                <c:pt idx="35">
                  <c:v>2133.4</c:v>
                </c:pt>
                <c:pt idx="36">
                  <c:v>2225.6</c:v>
                </c:pt>
                <c:pt idx="37">
                  <c:v>2216.8000000000002</c:v>
                </c:pt>
                <c:pt idx="38">
                  <c:v>2214.9</c:v>
                </c:pt>
                <c:pt idx="39">
                  <c:v>2003</c:v>
                </c:pt>
                <c:pt idx="40">
                  <c:v>2223</c:v>
                </c:pt>
                <c:pt idx="41">
                  <c:v>2607.4</c:v>
                </c:pt>
              </c:numCache>
            </c:numRef>
          </c:val>
          <c:extLst>
            <c:ext xmlns:c16="http://schemas.microsoft.com/office/drawing/2014/chart" uri="{C3380CC4-5D6E-409C-BE32-E72D297353CC}">
              <c16:uniqueId val="{00000000-00C2-404C-A77D-B489C3DDA620}"/>
            </c:ext>
          </c:extLst>
        </c:ser>
        <c:ser>
          <c:idx val="0"/>
          <c:order val="1"/>
          <c:tx>
            <c:strRef>
              <c:f>Sheet1!$C$1</c:f>
              <c:strCache>
                <c:ptCount val="1"/>
                <c:pt idx="0">
                  <c:v>Export</c:v>
                </c:pt>
              </c:strCache>
            </c:strRef>
          </c:tx>
          <c:spPr>
            <a:solidFill>
              <a:schemeClr val="accent1">
                <a:lumMod val="60000"/>
                <a:lumOff val="40000"/>
              </a:schemeClr>
            </a:solidFill>
            <a:ln w="25400">
              <a:noFill/>
            </a:ln>
          </c:spPr>
          <c:cat>
            <c:strRef>
              <c:f>Sheet1!$A$2:$A$43</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Sheet1!$C$2:$C$43</c:f>
              <c:numCache>
                <c:formatCode>General</c:formatCode>
                <c:ptCount val="42"/>
                <c:pt idx="0">
                  <c:v>11273.1</c:v>
                </c:pt>
                <c:pt idx="1">
                  <c:v>12089</c:v>
                </c:pt>
                <c:pt idx="2">
                  <c:v>11907</c:v>
                </c:pt>
                <c:pt idx="3">
                  <c:v>12898.6</c:v>
                </c:pt>
                <c:pt idx="4">
                  <c:v>11366.3</c:v>
                </c:pt>
                <c:pt idx="5">
                  <c:v>10148.6</c:v>
                </c:pt>
                <c:pt idx="6">
                  <c:v>8844.7000000000007</c:v>
                </c:pt>
                <c:pt idx="7">
                  <c:v>8574.6</c:v>
                </c:pt>
                <c:pt idx="8">
                  <c:v>7335.3</c:v>
                </c:pt>
                <c:pt idx="9">
                  <c:v>7050.9</c:v>
                </c:pt>
                <c:pt idx="10">
                  <c:v>7056.3</c:v>
                </c:pt>
                <c:pt idx="11">
                  <c:v>6985.5</c:v>
                </c:pt>
                <c:pt idx="12">
                  <c:v>6026.1</c:v>
                </c:pt>
                <c:pt idx="13">
                  <c:v>6046.9</c:v>
                </c:pt>
                <c:pt idx="14">
                  <c:v>6817.7</c:v>
                </c:pt>
                <c:pt idx="15">
                  <c:v>7174.5</c:v>
                </c:pt>
                <c:pt idx="16">
                  <c:v>7223.6</c:v>
                </c:pt>
                <c:pt idx="17">
                  <c:v>7316</c:v>
                </c:pt>
                <c:pt idx="18">
                  <c:v>6952.7</c:v>
                </c:pt>
                <c:pt idx="19">
                  <c:v>6660.8</c:v>
                </c:pt>
                <c:pt idx="20">
                  <c:v>6975.5</c:v>
                </c:pt>
                <c:pt idx="21">
                  <c:v>7233.3</c:v>
                </c:pt>
                <c:pt idx="22">
                  <c:v>6980.6</c:v>
                </c:pt>
                <c:pt idx="23">
                  <c:v>7018.2</c:v>
                </c:pt>
                <c:pt idx="24">
                  <c:v>6357.7</c:v>
                </c:pt>
                <c:pt idx="25">
                  <c:v>6900.8</c:v>
                </c:pt>
                <c:pt idx="26">
                  <c:v>6927</c:v>
                </c:pt>
                <c:pt idx="27">
                  <c:v>7536.7</c:v>
                </c:pt>
                <c:pt idx="28">
                  <c:v>7626.5</c:v>
                </c:pt>
                <c:pt idx="29">
                  <c:v>7849.1</c:v>
                </c:pt>
                <c:pt idx="30">
                  <c:v>8803.9</c:v>
                </c:pt>
                <c:pt idx="31">
                  <c:v>9809.7000000000007</c:v>
                </c:pt>
                <c:pt idx="32">
                  <c:v>9931.2999999999993</c:v>
                </c:pt>
                <c:pt idx="33">
                  <c:v>10109.1</c:v>
                </c:pt>
                <c:pt idx="34">
                  <c:v>9179.9</c:v>
                </c:pt>
                <c:pt idx="35">
                  <c:v>9569.9</c:v>
                </c:pt>
                <c:pt idx="36">
                  <c:v>9546.1</c:v>
                </c:pt>
                <c:pt idx="37">
                  <c:v>10268.799999999999</c:v>
                </c:pt>
                <c:pt idx="38">
                  <c:v>12017.1</c:v>
                </c:pt>
                <c:pt idx="39">
                  <c:v>12287.2</c:v>
                </c:pt>
                <c:pt idx="40">
                  <c:v>14250.3</c:v>
                </c:pt>
                <c:pt idx="41">
                  <c:v>14016.9</c:v>
                </c:pt>
              </c:numCache>
            </c:numRef>
          </c:val>
          <c:extLst>
            <c:ext xmlns:c16="http://schemas.microsoft.com/office/drawing/2014/chart" uri="{C3380CC4-5D6E-409C-BE32-E72D297353CC}">
              <c16:uniqueId val="{00000001-00C2-404C-A77D-B489C3DDA620}"/>
            </c:ext>
          </c:extLst>
        </c:ser>
        <c:dLbls>
          <c:showLegendKey val="0"/>
          <c:showVal val="0"/>
          <c:showCatName val="0"/>
          <c:showSerName val="0"/>
          <c:showPercent val="0"/>
          <c:showBubbleSize val="0"/>
        </c:dLbls>
        <c:axId val="373307088"/>
        <c:axId val="373307480"/>
      </c:areaChart>
      <c:catAx>
        <c:axId val="37330708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3307480"/>
        <c:crosses val="autoZero"/>
        <c:auto val="1"/>
        <c:lblAlgn val="ctr"/>
        <c:lblOffset val="100"/>
        <c:tickLblSkip val="11"/>
        <c:tickMarkSkip val="4"/>
        <c:noMultiLvlLbl val="0"/>
      </c:catAx>
      <c:valAx>
        <c:axId val="373307480"/>
        <c:scaling>
          <c:orientation val="minMax"/>
          <c:max val="18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3307088"/>
        <c:crosses val="autoZero"/>
        <c:crossBetween val="midCat"/>
        <c:majorUnit val="2000"/>
        <c:minorUnit val="500"/>
      </c:valAx>
      <c:spPr>
        <a:noFill/>
        <a:ln w="11167">
          <a:solidFill>
            <a:schemeClr val="tx1"/>
          </a:solidFill>
          <a:prstDash val="solid"/>
        </a:ln>
      </c:spPr>
    </c:plotArea>
    <c:legend>
      <c:legendPos val="r"/>
      <c:layout>
        <c:manualLayout>
          <c:xMode val="edge"/>
          <c:yMode val="edge"/>
          <c:x val="0.83047518529687181"/>
          <c:y val="0.2495533379956586"/>
          <c:w val="0.15751975951927688"/>
          <c:h val="0.35535770873475608"/>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Combined</c:v>
                </c:pt>
              </c:strCache>
            </c:strRef>
          </c:tx>
          <c:spPr>
            <a:ln w="38100">
              <a:solidFill>
                <a:schemeClr val="tx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136.76</c:v>
                </c:pt>
                <c:pt idx="2">
                  <c:v>125.84</c:v>
                </c:pt>
                <c:pt idx="3">
                  <c:v>114.93</c:v>
                </c:pt>
                <c:pt idx="4">
                  <c:v>109.33</c:v>
                </c:pt>
                <c:pt idx="5">
                  <c:v>103.72</c:v>
                </c:pt>
                <c:pt idx="6">
                  <c:v>96.19</c:v>
                </c:pt>
                <c:pt idx="7">
                  <c:v>88.65</c:v>
                </c:pt>
                <c:pt idx="8">
                  <c:v>91.64</c:v>
                </c:pt>
                <c:pt idx="9">
                  <c:v>94.64</c:v>
                </c:pt>
                <c:pt idx="10">
                  <c:v>97.37</c:v>
                </c:pt>
                <c:pt idx="11">
                  <c:v>100.1</c:v>
                </c:pt>
                <c:pt idx="12">
                  <c:v>133.94</c:v>
                </c:pt>
                <c:pt idx="13">
                  <c:v>159.82</c:v>
                </c:pt>
                <c:pt idx="14">
                  <c:v>135.35</c:v>
                </c:pt>
                <c:pt idx="15">
                  <c:v>138.6</c:v>
                </c:pt>
                <c:pt idx="16">
                  <c:v>175.21</c:v>
                </c:pt>
                <c:pt idx="17">
                  <c:v>180.74</c:v>
                </c:pt>
                <c:pt idx="18">
                  <c:v>216.03</c:v>
                </c:pt>
                <c:pt idx="19">
                  <c:v>132.72999999999999</c:v>
                </c:pt>
                <c:pt idx="20">
                  <c:v>147.69999999999999</c:v>
                </c:pt>
                <c:pt idx="21">
                  <c:v>168.65</c:v>
                </c:pt>
                <c:pt idx="22">
                  <c:v>151.19999999999999</c:v>
                </c:pt>
                <c:pt idx="23">
                  <c:v>139.33000000000001</c:v>
                </c:pt>
                <c:pt idx="24">
                  <c:v>176.52</c:v>
                </c:pt>
                <c:pt idx="25">
                  <c:v>179.81</c:v>
                </c:pt>
                <c:pt idx="26">
                  <c:v>176.88</c:v>
                </c:pt>
                <c:pt idx="27">
                  <c:v>133.41</c:v>
                </c:pt>
                <c:pt idx="28">
                  <c:v>213.36</c:v>
                </c:pt>
                <c:pt idx="29">
                  <c:v>181.25</c:v>
                </c:pt>
                <c:pt idx="30">
                  <c:v>206.57</c:v>
                </c:pt>
                <c:pt idx="31">
                  <c:v>145.46</c:v>
                </c:pt>
                <c:pt idx="32">
                  <c:v>183.33</c:v>
                </c:pt>
                <c:pt idx="33">
                  <c:v>203.6</c:v>
                </c:pt>
                <c:pt idx="34">
                  <c:v>194.72</c:v>
                </c:pt>
                <c:pt idx="35">
                  <c:v>232.99</c:v>
                </c:pt>
                <c:pt idx="36">
                  <c:v>205.86</c:v>
                </c:pt>
                <c:pt idx="37">
                  <c:v>222.11</c:v>
                </c:pt>
                <c:pt idx="38">
                  <c:v>205.27</c:v>
                </c:pt>
                <c:pt idx="39">
                  <c:v>171.67</c:v>
                </c:pt>
                <c:pt idx="40">
                  <c:v>239.49</c:v>
                </c:pt>
                <c:pt idx="41">
                  <c:v>306.64</c:v>
                </c:pt>
              </c:numCache>
            </c:numRef>
          </c:val>
          <c:smooth val="0"/>
          <c:extLst>
            <c:ext xmlns:c16="http://schemas.microsoft.com/office/drawing/2014/chart" uri="{C3380CC4-5D6E-409C-BE32-E72D297353CC}">
              <c16:uniqueId val="{00000000-2DF9-4D91-9354-3C5C33728D6D}"/>
            </c:ext>
          </c:extLst>
        </c:ser>
        <c:ser>
          <c:idx val="1"/>
          <c:order val="1"/>
          <c:tx>
            <c:strRef>
              <c:f>Sheet1!$C$1</c:f>
              <c:strCache>
                <c:ptCount val="1"/>
                <c:pt idx="0">
                  <c:v>Export</c:v>
                </c:pt>
              </c:strCache>
            </c:strRef>
          </c:tx>
          <c:spPr>
            <a:ln w="38100">
              <a:solidFill>
                <a:schemeClr val="accent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52.25</c:v>
                </c:pt>
                <c:pt idx="2">
                  <c:v>44.05</c:v>
                </c:pt>
                <c:pt idx="3">
                  <c:v>35.86</c:v>
                </c:pt>
                <c:pt idx="4">
                  <c:v>34.58</c:v>
                </c:pt>
                <c:pt idx="5">
                  <c:v>33.299999999999997</c:v>
                </c:pt>
                <c:pt idx="6">
                  <c:v>30.87</c:v>
                </c:pt>
                <c:pt idx="7">
                  <c:v>28.44</c:v>
                </c:pt>
                <c:pt idx="8">
                  <c:v>28.12</c:v>
                </c:pt>
                <c:pt idx="9">
                  <c:v>27.8</c:v>
                </c:pt>
                <c:pt idx="10">
                  <c:v>29.04</c:v>
                </c:pt>
                <c:pt idx="11">
                  <c:v>30.28</c:v>
                </c:pt>
                <c:pt idx="12">
                  <c:v>19.79</c:v>
                </c:pt>
                <c:pt idx="13">
                  <c:v>36.119999999999997</c:v>
                </c:pt>
                <c:pt idx="14">
                  <c:v>31.16</c:v>
                </c:pt>
                <c:pt idx="15">
                  <c:v>21.76</c:v>
                </c:pt>
                <c:pt idx="16">
                  <c:v>29.4</c:v>
                </c:pt>
                <c:pt idx="17">
                  <c:v>36.78</c:v>
                </c:pt>
                <c:pt idx="18">
                  <c:v>69.95</c:v>
                </c:pt>
                <c:pt idx="19">
                  <c:v>29.16</c:v>
                </c:pt>
                <c:pt idx="20">
                  <c:v>26.17</c:v>
                </c:pt>
                <c:pt idx="21">
                  <c:v>35.07</c:v>
                </c:pt>
                <c:pt idx="22">
                  <c:v>33.97</c:v>
                </c:pt>
                <c:pt idx="23">
                  <c:v>26.32</c:v>
                </c:pt>
                <c:pt idx="24">
                  <c:v>34.130000000000003</c:v>
                </c:pt>
                <c:pt idx="25">
                  <c:v>33.090000000000003</c:v>
                </c:pt>
                <c:pt idx="26">
                  <c:v>42.77</c:v>
                </c:pt>
                <c:pt idx="27">
                  <c:v>28.64</c:v>
                </c:pt>
                <c:pt idx="28">
                  <c:v>39.950000000000003</c:v>
                </c:pt>
                <c:pt idx="29">
                  <c:v>28.79</c:v>
                </c:pt>
                <c:pt idx="30">
                  <c:v>39.61</c:v>
                </c:pt>
                <c:pt idx="31">
                  <c:v>20.88</c:v>
                </c:pt>
                <c:pt idx="32">
                  <c:v>31.91</c:v>
                </c:pt>
                <c:pt idx="33">
                  <c:v>38.22</c:v>
                </c:pt>
                <c:pt idx="34">
                  <c:v>28.71</c:v>
                </c:pt>
                <c:pt idx="35">
                  <c:v>92.46</c:v>
                </c:pt>
                <c:pt idx="36">
                  <c:v>34.9</c:v>
                </c:pt>
                <c:pt idx="37">
                  <c:v>38.29</c:v>
                </c:pt>
                <c:pt idx="38">
                  <c:v>20.18</c:v>
                </c:pt>
                <c:pt idx="39">
                  <c:v>18.579999999999998</c:v>
                </c:pt>
                <c:pt idx="40">
                  <c:v>21.54</c:v>
                </c:pt>
                <c:pt idx="41">
                  <c:v>43.62</c:v>
                </c:pt>
              </c:numCache>
            </c:numRef>
          </c:val>
          <c:smooth val="0"/>
          <c:extLst>
            <c:ext xmlns:c16="http://schemas.microsoft.com/office/drawing/2014/chart" uri="{C3380CC4-5D6E-409C-BE32-E72D297353CC}">
              <c16:uniqueId val="{00000001-2DF9-4D91-9354-3C5C33728D6D}"/>
            </c:ext>
          </c:extLst>
        </c:ser>
        <c:ser>
          <c:idx val="2"/>
          <c:order val="2"/>
          <c:tx>
            <c:strRef>
              <c:f>Sheet1!$D$1</c:f>
              <c:strCache>
                <c:ptCount val="1"/>
                <c:pt idx="0">
                  <c:v>Domestic</c:v>
                </c:pt>
              </c:strCache>
            </c:strRef>
          </c:tx>
          <c:spPr>
            <a:ln w="38100">
              <a:solidFill>
                <a:schemeClr val="accent1">
                  <a:lumMod val="60000"/>
                  <a:lumOff val="40000"/>
                </a:schemeClr>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Sheet1!$D$2:$D$46</c:f>
              <c:numCache>
                <c:formatCode>General</c:formatCode>
                <c:ptCount val="45"/>
                <c:pt idx="1">
                  <c:v>84.51</c:v>
                </c:pt>
                <c:pt idx="2">
                  <c:v>81.790000000000006</c:v>
                </c:pt>
                <c:pt idx="3">
                  <c:v>79.069999999999993</c:v>
                </c:pt>
                <c:pt idx="4">
                  <c:v>74.739999999999995</c:v>
                </c:pt>
                <c:pt idx="5">
                  <c:v>70.42</c:v>
                </c:pt>
                <c:pt idx="6">
                  <c:v>65.31</c:v>
                </c:pt>
                <c:pt idx="7">
                  <c:v>60.21</c:v>
                </c:pt>
                <c:pt idx="8">
                  <c:v>63.52</c:v>
                </c:pt>
                <c:pt idx="9">
                  <c:v>66.84</c:v>
                </c:pt>
                <c:pt idx="10">
                  <c:v>68.33</c:v>
                </c:pt>
                <c:pt idx="11">
                  <c:v>69.819999999999993</c:v>
                </c:pt>
                <c:pt idx="12">
                  <c:v>114.15</c:v>
                </c:pt>
                <c:pt idx="13">
                  <c:v>123.71</c:v>
                </c:pt>
                <c:pt idx="14">
                  <c:v>104.2</c:v>
                </c:pt>
                <c:pt idx="15">
                  <c:v>116.84</c:v>
                </c:pt>
                <c:pt idx="16">
                  <c:v>145.81</c:v>
                </c:pt>
                <c:pt idx="17">
                  <c:v>143.96</c:v>
                </c:pt>
                <c:pt idx="18">
                  <c:v>146.08000000000001</c:v>
                </c:pt>
                <c:pt idx="19">
                  <c:v>103.57</c:v>
                </c:pt>
                <c:pt idx="20">
                  <c:v>121.54</c:v>
                </c:pt>
                <c:pt idx="21">
                  <c:v>133.58000000000001</c:v>
                </c:pt>
                <c:pt idx="22">
                  <c:v>117.23</c:v>
                </c:pt>
                <c:pt idx="23">
                  <c:v>113.01</c:v>
                </c:pt>
                <c:pt idx="24">
                  <c:v>142.38</c:v>
                </c:pt>
                <c:pt idx="25">
                  <c:v>146.72</c:v>
                </c:pt>
                <c:pt idx="26">
                  <c:v>134.11000000000001</c:v>
                </c:pt>
                <c:pt idx="27">
                  <c:v>104.78</c:v>
                </c:pt>
                <c:pt idx="28">
                  <c:v>173.41</c:v>
                </c:pt>
                <c:pt idx="29">
                  <c:v>152.46</c:v>
                </c:pt>
                <c:pt idx="30">
                  <c:v>166.96</c:v>
                </c:pt>
                <c:pt idx="31">
                  <c:v>124.58</c:v>
                </c:pt>
                <c:pt idx="32">
                  <c:v>151.41999999999999</c:v>
                </c:pt>
                <c:pt idx="33">
                  <c:v>165.38</c:v>
                </c:pt>
                <c:pt idx="34">
                  <c:v>166.01</c:v>
                </c:pt>
                <c:pt idx="35">
                  <c:v>140.53</c:v>
                </c:pt>
                <c:pt idx="36">
                  <c:v>170.96</c:v>
                </c:pt>
                <c:pt idx="37">
                  <c:v>183.82</c:v>
                </c:pt>
                <c:pt idx="38">
                  <c:v>185.09</c:v>
                </c:pt>
                <c:pt idx="39">
                  <c:v>153.09</c:v>
                </c:pt>
                <c:pt idx="40">
                  <c:v>217.95</c:v>
                </c:pt>
                <c:pt idx="41">
                  <c:v>263.02</c:v>
                </c:pt>
              </c:numCache>
            </c:numRef>
          </c:val>
          <c:smooth val="0"/>
          <c:extLst>
            <c:ext xmlns:c16="http://schemas.microsoft.com/office/drawing/2014/chart" uri="{C3380CC4-5D6E-409C-BE32-E72D297353CC}">
              <c16:uniqueId val="{00000002-2DF9-4D91-9354-3C5C33728D6D}"/>
            </c:ext>
          </c:extLst>
        </c:ser>
        <c:dLbls>
          <c:showLegendKey val="0"/>
          <c:showVal val="0"/>
          <c:showCatName val="0"/>
          <c:showSerName val="0"/>
          <c:showPercent val="0"/>
          <c:showBubbleSize val="0"/>
        </c:dLbls>
        <c:smooth val="0"/>
        <c:axId val="374855008"/>
        <c:axId val="374855400"/>
      </c:lineChart>
      <c:catAx>
        <c:axId val="37485500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4855400"/>
        <c:crosses val="autoZero"/>
        <c:auto val="1"/>
        <c:lblAlgn val="ctr"/>
        <c:lblOffset val="100"/>
        <c:tickLblSkip val="3"/>
        <c:tickMarkSkip val="4"/>
        <c:noMultiLvlLbl val="0"/>
      </c:catAx>
      <c:valAx>
        <c:axId val="374855400"/>
        <c:scaling>
          <c:orientation val="minMax"/>
          <c:max val="3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855008"/>
        <c:crosses val="autoZero"/>
        <c:crossBetween val="midCat"/>
        <c:majorUnit val="50"/>
      </c:valAx>
      <c:spPr>
        <a:noFill/>
        <a:ln w="11372">
          <a:solidFill>
            <a:schemeClr val="tx1"/>
          </a:solidFill>
          <a:prstDash val="solid"/>
        </a:ln>
      </c:spPr>
    </c:plotArea>
    <c:legend>
      <c:legendPos val="r"/>
      <c:layout>
        <c:manualLayout>
          <c:xMode val="edge"/>
          <c:yMode val="edge"/>
          <c:x val="0.83403364695204085"/>
          <c:y val="0.19757124334097242"/>
          <c:w val="0.16596635304795915"/>
          <c:h val="0.5456256092711991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drawings/drawing1.xml><?xml version="1.0" encoding="utf-8"?>
<c:userShapes xmlns:c="http://schemas.openxmlformats.org/drawingml/2006/chart">
  <cdr:relSizeAnchor xmlns:cdr="http://schemas.openxmlformats.org/drawingml/2006/chartDrawing">
    <cdr:from>
      <cdr:x>0.63932</cdr:x>
      <cdr:y>0.78454</cdr:y>
    </cdr:from>
    <cdr:to>
      <cdr:x>0.71396</cdr:x>
      <cdr:y>0.8599</cdr:y>
    </cdr:to>
    <cdr:sp macro="" textlink="">
      <cdr:nvSpPr>
        <cdr:cNvPr id="3" name="Tekstiruutu 2"/>
        <cdr:cNvSpPr txBox="1"/>
      </cdr:nvSpPr>
      <cdr:spPr>
        <a:xfrm xmlns:a="http://schemas.openxmlformats.org/drawingml/2006/main">
          <a:off x="5364870" y="2643444"/>
          <a:ext cx="626343"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-17 %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20</a:t>
            </a:fld>
            <a:endParaRPr lang="fi-FI" dirty="0"/>
          </a:p>
        </p:txBody>
      </p:sp>
    </p:spTree>
    <p:extLst>
      <p:ext uri="{BB962C8B-B14F-4D97-AF65-F5344CB8AC3E}">
        <p14:creationId xmlns:p14="http://schemas.microsoft.com/office/powerpoint/2010/main" val="188174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60</a:t>
            </a:fld>
            <a:endParaRPr lang="fi-FI" dirty="0"/>
          </a:p>
        </p:txBody>
      </p:sp>
    </p:spTree>
    <p:extLst>
      <p:ext uri="{BB962C8B-B14F-4D97-AF65-F5344CB8AC3E}">
        <p14:creationId xmlns:p14="http://schemas.microsoft.com/office/powerpoint/2010/main" val="2427407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Sisältö ja pieni kuva" preserve="1" userDrawn="1">
  <p:cSld name="Sisältö ja pieni kuva">
    <p:spTree>
      <p:nvGrpSpPr>
        <p:cNvPr id="1" name=""/>
        <p:cNvGrpSpPr/>
        <p:nvPr/>
      </p:nvGrpSpPr>
      <p:grpSpPr>
        <a:xfrm>
          <a:off x="0" y="0"/>
          <a:ext cx="0" cy="0"/>
          <a:chOff x="0" y="0"/>
          <a:chExt cx="0" cy="0"/>
        </a:xfrm>
      </p:grpSpPr>
      <p:sp>
        <p:nvSpPr>
          <p:cNvPr id="7" name="Rectangle 6"/>
          <p:cNvSpPr/>
          <p:nvPr userDrawn="1"/>
        </p:nvSpPr>
        <p:spPr>
          <a:xfrm>
            <a:off x="127477"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476" y="1178558"/>
            <a:ext cx="6857737"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6477145"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7"/>
          <p:cNvSpPr>
            <a:spLocks noGrp="1"/>
          </p:cNvSpPr>
          <p:nvPr>
            <p:ph type="pic" sz="quarter" idx="13"/>
          </p:nvPr>
        </p:nvSpPr>
        <p:spPr>
          <a:xfrm>
            <a:off x="7111903" y="1178559"/>
            <a:ext cx="1905233" cy="3858067"/>
          </a:xfr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49826069-2001-4433-96F2-3416E5B6B8ED}" type="datetime1">
              <a:rPr lang="fi-FI" smtClean="0">
                <a:solidFill>
                  <a:srgbClr val="B1BEB9"/>
                </a:solidFill>
              </a:rPr>
              <a:pPr/>
              <a:t>11.6.2018</a:t>
            </a:fld>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4"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2034229875"/>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isältö ja kuva" preserve="1" userDrawn="1">
  <p:cSld name="Sisältö ja kuva">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8" name="Rectangle 7"/>
          <p:cNvSpPr/>
          <p:nvPr userDrawn="1"/>
        </p:nvSpPr>
        <p:spPr>
          <a:xfrm>
            <a:off x="127170" y="1178558"/>
            <a:ext cx="4698820"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4318228"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4952989" y="1178558"/>
            <a:ext cx="4063841"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F508BB00-CA00-47EC-B811-48B2F4196821}" type="datetime1">
              <a:rPr lang="fi-FI" smtClean="0">
                <a:solidFill>
                  <a:srgbClr val="B1BEB9"/>
                </a:solidFill>
              </a:rPr>
              <a:pPr/>
              <a:t>11.6.2018</a:t>
            </a:fld>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5"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2938426130"/>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Otsikko ja kuva" preserve="1" userDrawn="1">
  <p:cSld name="Otsikko ja kuva">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C3C914BB-B84B-4F6A-B25E-6FED49957FF8}" type="datetime1">
              <a:rPr lang="fi-FI" smtClean="0">
                <a:solidFill>
                  <a:srgbClr val="B1BEB9"/>
                </a:solidFill>
              </a:rPr>
              <a:pPr/>
              <a:t>11.6.2018</a:t>
            </a:fld>
            <a:endParaRPr lang="fi-FI" dirty="0">
              <a:solidFill>
                <a:srgbClr val="B1BEB9"/>
              </a:solidFill>
            </a:endParaRPr>
          </a:p>
        </p:txBody>
      </p:sp>
      <p:sp>
        <p:nvSpPr>
          <p:cNvPr id="9" name="Picture Placeholder 7"/>
          <p:cNvSpPr>
            <a:spLocks noGrp="1"/>
          </p:cNvSpPr>
          <p:nvPr>
            <p:ph type="pic" sz="quarter" idx="13"/>
          </p:nvPr>
        </p:nvSpPr>
        <p:spPr>
          <a:xfrm>
            <a:off x="127171" y="1178558"/>
            <a:ext cx="8889659"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2486693338"/>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userDrawn="1"/>
        </p:nvSpPr>
        <p:spPr>
          <a:xfrm>
            <a:off x="127171" y="106873"/>
            <a:ext cx="8889659" cy="4929753"/>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6"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24F95BE8-3DC5-4411-B838-0425E430C292}" type="datetime1">
              <a:rPr lang="fi-FI" smtClean="0">
                <a:solidFill>
                  <a:srgbClr val="B1BEB9"/>
                </a:solidFill>
              </a:rPr>
              <a:pPr/>
              <a:t>11.6.2018</a:t>
            </a:fld>
            <a:endParaRPr lang="fi-FI" dirty="0">
              <a:solidFill>
                <a:srgbClr val="B1BEB9"/>
              </a:solidFill>
            </a:endParaRPr>
          </a:p>
        </p:txBody>
      </p:sp>
      <p:sp>
        <p:nvSpPr>
          <p:cNvPr id="8"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9"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987015"/>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etodia" preserve="1" userDrawn="1">
  <p:cSld name="Tietodia">
    <p:spTree>
      <p:nvGrpSpPr>
        <p:cNvPr id="1" name=""/>
        <p:cNvGrpSpPr/>
        <p:nvPr/>
      </p:nvGrpSpPr>
      <p:grpSpPr>
        <a:xfrm>
          <a:off x="0" y="0"/>
          <a:ext cx="0" cy="0"/>
          <a:chOff x="0" y="0"/>
          <a:chExt cx="0" cy="0"/>
        </a:xfrm>
      </p:grpSpPr>
      <p:sp>
        <p:nvSpPr>
          <p:cNvPr id="14" name="Rectangle 13"/>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dirty="0">
              <a:solidFill>
                <a:srgbClr val="FFFFFF"/>
              </a:solidFill>
            </a:endParaRPr>
          </a:p>
        </p:txBody>
      </p:sp>
      <p:sp>
        <p:nvSpPr>
          <p:cNvPr id="15" name="Rectangle 14"/>
          <p:cNvSpPr/>
          <p:nvPr userDrawn="1"/>
        </p:nvSpPr>
        <p:spPr>
          <a:xfrm>
            <a:off x="127171" y="1017806"/>
            <a:ext cx="8889658" cy="4018820"/>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7" name="Content Placeholder 2"/>
          <p:cNvSpPr>
            <a:spLocks noGrp="1"/>
          </p:cNvSpPr>
          <p:nvPr>
            <p:ph idx="1"/>
          </p:nvPr>
        </p:nvSpPr>
        <p:spPr>
          <a:xfrm>
            <a:off x="380767" y="1124974"/>
            <a:ext cx="8379303" cy="3482978"/>
          </a:xfrm>
        </p:spPr>
        <p:txBody>
          <a:bodyPr/>
          <a:lstStyle>
            <a:lvl1pPr marL="198380" indent="-198380">
              <a:lnSpc>
                <a:spcPct val="110000"/>
              </a:lnSpc>
              <a:spcAft>
                <a:spcPts val="149"/>
              </a:spcAft>
              <a:defRPr sz="893"/>
            </a:lvl1pPr>
            <a:lvl2pPr marL="401483" indent="-203103">
              <a:lnSpc>
                <a:spcPct val="110000"/>
              </a:lnSpc>
              <a:spcAft>
                <a:spcPts val="149"/>
              </a:spcAft>
              <a:defRPr sz="819"/>
            </a:lvl2pPr>
            <a:lvl3pPr marL="599862" indent="-198380">
              <a:lnSpc>
                <a:spcPct val="110000"/>
              </a:lnSpc>
              <a:spcAft>
                <a:spcPts val="149"/>
              </a:spcAft>
              <a:defRPr sz="819"/>
            </a:lvl3pPr>
            <a:lvl4pPr marL="797061" indent="-197198">
              <a:lnSpc>
                <a:spcPct val="110000"/>
              </a:lnSpc>
              <a:spcAft>
                <a:spcPts val="149"/>
              </a:spcAft>
              <a:defRPr sz="744"/>
            </a:lvl4pPr>
            <a:lvl5pPr marL="1001346" indent="-204284">
              <a:lnSpc>
                <a:spcPct val="110000"/>
              </a:lnSpc>
              <a:spcAft>
                <a:spcPts val="149"/>
              </a:spcAft>
              <a:defRPr sz="744"/>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itle 1"/>
          <p:cNvSpPr>
            <a:spLocks noGrp="1"/>
          </p:cNvSpPr>
          <p:nvPr>
            <p:ph type="title"/>
          </p:nvPr>
        </p:nvSpPr>
        <p:spPr>
          <a:xfrm>
            <a:off x="380944" y="214313"/>
            <a:ext cx="8382730" cy="375048"/>
          </a:xfrm>
          <a:prstGeom prst="rect">
            <a:avLst/>
          </a:prstGeom>
        </p:spPr>
        <p:txBody>
          <a:bodyPr lIns="36000" anchor="t" anchorCtr="0">
            <a:noAutofit/>
          </a:bodyPr>
          <a:lstStyle>
            <a:lvl1pPr>
              <a:lnSpc>
                <a:spcPct val="100000"/>
              </a:lnSpc>
              <a:defRPr sz="2232">
                <a:solidFill>
                  <a:srgbClr val="002964"/>
                </a:solidFill>
              </a:defRPr>
            </a:lvl1pPr>
          </a:lstStyle>
          <a:p>
            <a:r>
              <a:rPr lang="fi-FI"/>
              <a:t>Muokkaa perustyyl. napsautt.</a:t>
            </a:r>
            <a:endParaRPr lang="fi-FI" dirty="0"/>
          </a:p>
        </p:txBody>
      </p:sp>
      <p:sp>
        <p:nvSpPr>
          <p:cNvPr id="3" name="Text Placeholder 2"/>
          <p:cNvSpPr>
            <a:spLocks noGrp="1"/>
          </p:cNvSpPr>
          <p:nvPr>
            <p:ph type="body" sz="quarter" idx="13"/>
          </p:nvPr>
        </p:nvSpPr>
        <p:spPr>
          <a:xfrm>
            <a:off x="380943" y="589362"/>
            <a:ext cx="8380747" cy="375048"/>
          </a:xfrm>
        </p:spPr>
        <p:txBody>
          <a:bodyPr/>
          <a:lstStyle>
            <a:lvl1pPr marL="0" indent="0">
              <a:buFontTx/>
              <a:buNone/>
              <a:defRPr sz="1339">
                <a:solidFill>
                  <a:schemeClr val="accent1"/>
                </a:solidFill>
              </a:defRPr>
            </a:lvl1pPr>
          </a:lstStyle>
          <a:p>
            <a:pPr lvl="0"/>
            <a:r>
              <a:rPr lang="fi-FI"/>
              <a:t>Muokkaa tekstin perustyylejä napsauttamalla</a:t>
            </a:r>
          </a:p>
        </p:txBody>
      </p:sp>
      <p:sp>
        <p:nvSpPr>
          <p:cNvPr id="11"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04FA4A06-F79D-40A9-B9BA-8A269920389C}" type="datetime1">
              <a:rPr lang="fi-FI" smtClean="0">
                <a:solidFill>
                  <a:srgbClr val="B1BEB9"/>
                </a:solidFill>
              </a:rPr>
              <a:pPr/>
              <a:t>11.6.2018</a:t>
            </a:fld>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541301"/>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Otsikkodia 1" preserve="1" userDrawn="1">
  <p:cSld name="Otsikko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162" y="214043"/>
            <a:ext cx="3682859" cy="1661112"/>
          </a:xfrm>
          <a:prstGeom prst="rect">
            <a:avLst/>
          </a:prstGeom>
        </p:spPr>
        <p:txBody>
          <a:bodyPr lIns="36000" anchor="b" anchorCtr="0"/>
          <a:lstStyle>
            <a:lvl1pPr algn="l">
              <a:lnSpc>
                <a:spcPct val="85000"/>
              </a:lnSpc>
              <a:defRPr sz="2380" b="1">
                <a:solidFill>
                  <a:schemeClr val="accent2"/>
                </a:solidFill>
              </a:defRPr>
            </a:lvl1pPr>
          </a:lstStyle>
          <a:p>
            <a:r>
              <a:rPr lang="fi-FI"/>
              <a:t>Muokkaa perustyyl. napsautt.</a:t>
            </a:r>
            <a:endParaRPr lang="fi-FI" dirty="0"/>
          </a:p>
        </p:txBody>
      </p:sp>
      <p:sp>
        <p:nvSpPr>
          <p:cNvPr id="5" name="Rectangle 320"/>
          <p:cNvSpPr>
            <a:spLocks noGrp="1" noChangeArrowheads="1"/>
          </p:cNvSpPr>
          <p:nvPr>
            <p:ph type="subTitle" idx="1"/>
          </p:nvPr>
        </p:nvSpPr>
        <p:spPr>
          <a:xfrm>
            <a:off x="380944" y="1982398"/>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323" kern="1200" spc="-26"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8"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939409"/>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Otsikkodia 2" preserve="1" userDrawn="1">
  <p:cSld name="Otsikko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381162" y="214043"/>
            <a:ext cx="3682859" cy="1661112"/>
          </a:xfrm>
          <a:prstGeom prst="rect">
            <a:avLst/>
          </a:prstGeom>
        </p:spPr>
        <p:txBody>
          <a:bodyPr lIns="36000" anchor="b" anchorCtr="0"/>
          <a:lstStyle>
            <a:lvl1pPr algn="l">
              <a:lnSpc>
                <a:spcPct val="85000"/>
              </a:lnSpc>
              <a:defRPr sz="2380" b="1">
                <a:solidFill>
                  <a:schemeClr val="accent2"/>
                </a:solidFill>
              </a:defRPr>
            </a:lvl1pPr>
          </a:lstStyle>
          <a:p>
            <a:r>
              <a:rPr lang="fi-FI"/>
              <a:t>Muokkaa perustyyl. napsautt.</a:t>
            </a:r>
            <a:endParaRPr lang="fi-FI" dirty="0"/>
          </a:p>
        </p:txBody>
      </p:sp>
      <p:sp>
        <p:nvSpPr>
          <p:cNvPr id="8" name="Rectangle 320"/>
          <p:cNvSpPr>
            <a:spLocks noGrp="1" noChangeArrowheads="1"/>
          </p:cNvSpPr>
          <p:nvPr>
            <p:ph type="subTitle" idx="1"/>
          </p:nvPr>
        </p:nvSpPr>
        <p:spPr>
          <a:xfrm>
            <a:off x="380944" y="1982398"/>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323" kern="1200" spc="-26"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5"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555649"/>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Kiitos" preserve="1" userDrawn="1">
  <p:cSld name="Kii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8.6.2015</a:t>
            </a:r>
            <a:endParaRPr lang="fi-FI" dirty="0">
              <a:solidFill>
                <a:srgbClr val="B1BEB9"/>
              </a:solidFill>
            </a:endParaRPr>
          </a:p>
        </p:txBody>
      </p:sp>
      <p:sp>
        <p:nvSpPr>
          <p:cNvPr id="13" name="Title 1"/>
          <p:cNvSpPr>
            <a:spLocks noGrp="1"/>
          </p:cNvSpPr>
          <p:nvPr>
            <p:ph type="ctrTitle"/>
          </p:nvPr>
        </p:nvSpPr>
        <p:spPr>
          <a:xfrm>
            <a:off x="2730571" y="1553649"/>
            <a:ext cx="3682859" cy="1661112"/>
          </a:xfrm>
          <a:prstGeom prst="rect">
            <a:avLst/>
          </a:prstGeom>
        </p:spPr>
        <p:txBody>
          <a:bodyPr anchor="b" anchorCtr="0"/>
          <a:lstStyle>
            <a:lvl1pPr algn="ctr">
              <a:lnSpc>
                <a:spcPct val="85000"/>
              </a:lnSpc>
              <a:defRPr sz="2380" b="1">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2730571" y="3321932"/>
            <a:ext cx="3682859" cy="1179297"/>
          </a:xfrm>
        </p:spPr>
        <p:txBody>
          <a:bodyPr/>
          <a:lstStyle>
            <a:lvl1pPr marL="0" indent="0" algn="ctr">
              <a:buFontTx/>
              <a:buNone/>
              <a:defRPr sz="1323">
                <a:solidFill>
                  <a:srgbClr val="7D001B"/>
                </a:solidFill>
              </a:defRPr>
            </a:lvl1pPr>
          </a:lstStyle>
          <a:p>
            <a:pPr lvl="0"/>
            <a:r>
              <a:rPr lang="fi-FI"/>
              <a:t>Muokkaa tekstin perustyylejä napsauttamalla</a:t>
            </a:r>
          </a:p>
        </p:txBody>
      </p:sp>
      <p:pic>
        <p:nvPicPr>
          <p:cNvPr id="6"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892509"/>
      </p:ext>
    </p:extLst>
  </p:cSld>
  <p:clrMapOvr>
    <a:masterClrMapping/>
  </p:clrMapOvr>
  <p:transition spd="med">
    <p:fade/>
  </p:transition>
  <p:hf hdr="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Sininen" preserve="1"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spc="-99">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accent2"/>
                </a:solidFill>
              </a:defRPr>
            </a:lvl1pPr>
          </a:lstStyle>
          <a:p>
            <a:r>
              <a:rPr lang="en-US">
                <a:solidFill>
                  <a:srgbClr val="002964"/>
                </a:solidFill>
              </a:rPr>
              <a:t>8.6.2015</a:t>
            </a:r>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accent2"/>
                </a:solidFill>
              </a:defRPr>
            </a:lvl1pPr>
          </a:lstStyle>
          <a:p>
            <a:pPr defTabSz="604502"/>
            <a:fld id="{8BA1D61E-DCAC-4F3F-A9E2-B5195B305580}" type="slidenum">
              <a:rPr lang="fi-FI" smtClean="0">
                <a:solidFill>
                  <a:srgbClr val="002964"/>
                </a:solidFill>
              </a:rPr>
              <a:pPr defTabSz="604502"/>
              <a:t>‹#›</a:t>
            </a:fld>
            <a:endParaRPr lang="fi-FI" dirty="0">
              <a:solidFill>
                <a:srgbClr val="002964"/>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99150"/>
      </p:ext>
    </p:extLst>
  </p:cSld>
  <p:clrMapOvr>
    <a:masterClrMapping/>
  </p:clrMapOvr>
  <p:transition spd="med">
    <p:fade/>
  </p:transition>
  <p:hf hdr="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Punainen" preserve="1"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spc="-99">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rgbClr val="7D001B"/>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rgbClr val="7D001B"/>
                </a:solidFill>
              </a:defRPr>
            </a:lvl1pPr>
          </a:lstStyle>
          <a:p>
            <a:pPr defTabSz="604502"/>
            <a:fld id="{8BA1D61E-DCAC-4F3F-A9E2-B5195B305580}" type="slidenum">
              <a:rPr lang="fi-FI" smtClean="0"/>
              <a:pPr defTabSz="604502"/>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068888"/>
      </p:ext>
    </p:extLst>
  </p:cSld>
  <p:clrMapOvr>
    <a:masterClrMapping/>
  </p:clrMapOvr>
  <p:transition spd="med">
    <p:fade/>
  </p:transition>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11.6.2018</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Vihreä" preserve="1"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spc="-99">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rgbClr val="002964"/>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rgbClr val="002964"/>
                </a:solidFill>
              </a:defRPr>
            </a:lvl1pPr>
          </a:lstStyle>
          <a:p>
            <a:pPr defTabSz="604502"/>
            <a:fld id="{8BA1D61E-DCAC-4F3F-A9E2-B5195B305580}" type="slidenum">
              <a:rPr lang="fi-FI" smtClean="0"/>
              <a:pPr defTabSz="604502"/>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010605"/>
      </p:ext>
    </p:extLst>
  </p:cSld>
  <p:clrMapOvr>
    <a:masterClrMapping/>
  </p:clrMapOvr>
  <p:transition spd="med">
    <p:fade/>
  </p:transition>
  <p:hf hdr="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Keltainen" preserve="1" userDrawn="1">
  <p:cSld name="Kelt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5"/>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spc="-99">
                <a:solidFill>
                  <a:schemeClr val="accent4"/>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accent4"/>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accent4"/>
                </a:solidFill>
              </a:defRPr>
            </a:lvl1pPr>
          </a:lstStyle>
          <a:p>
            <a:r>
              <a:rPr lang="en-US">
                <a:solidFill>
                  <a:srgbClr val="F04B0D"/>
                </a:solidFill>
              </a:rPr>
              <a:t>8.6.2015</a:t>
            </a:r>
            <a:endParaRPr lang="fi-FI" dirty="0">
              <a:solidFill>
                <a:srgbClr val="F04B0D"/>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accent4"/>
                </a:solidFill>
              </a:defRPr>
            </a:lvl1pPr>
          </a:lstStyle>
          <a:p>
            <a:pPr defTabSz="604502"/>
            <a:fld id="{8BA1D61E-DCAC-4F3F-A9E2-B5195B305580}" type="slidenum">
              <a:rPr lang="fi-FI" smtClean="0">
                <a:solidFill>
                  <a:srgbClr val="F04B0D"/>
                </a:solidFill>
              </a:rPr>
              <a:pPr defTabSz="604502"/>
              <a:t>‹#›</a:t>
            </a:fld>
            <a:endParaRPr lang="fi-FI" dirty="0">
              <a:solidFill>
                <a:srgbClr val="F04B0D"/>
              </a:solidFill>
            </a:endParaRPr>
          </a:p>
        </p:txBody>
      </p:sp>
      <p:pic>
        <p:nvPicPr>
          <p:cNvPr id="14"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974457"/>
      </p:ext>
    </p:extLst>
  </p:cSld>
  <p:clrMapOvr>
    <a:masterClrMapping/>
  </p:clrMapOvr>
  <p:transition spd="med">
    <p:fade/>
  </p:transition>
  <p:hf hdr="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Tummansininen" preserve="1"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bg1"/>
                </a:solidFill>
              </a:defRPr>
            </a:lvl1pPr>
          </a:lstStyle>
          <a:p>
            <a:r>
              <a:rPr lang="en-US">
                <a:solidFill>
                  <a:srgbClr val="FFFFFF"/>
                </a:solidFill>
              </a:rPr>
              <a:t>8.6.2015</a:t>
            </a:r>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bg1"/>
                </a:solidFill>
              </a:defRPr>
            </a:lvl1pPr>
          </a:lstStyle>
          <a:p>
            <a:pPr defTabSz="604502"/>
            <a:fld id="{8BA1D61E-DCAC-4F3F-A9E2-B5195B305580}" type="slidenum">
              <a:rPr lang="fi-FI" smtClean="0">
                <a:solidFill>
                  <a:srgbClr val="FFFFFF"/>
                </a:solidFill>
              </a:rPr>
              <a:pPr defTabSz="604502"/>
              <a:t>‹#›</a:t>
            </a:fld>
            <a:endParaRPr lang="fi-FI" dirty="0">
              <a:solidFill>
                <a:srgbClr val="FFFFFF"/>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933772"/>
      </p:ext>
    </p:extLst>
  </p:cSld>
  <p:clrMapOvr>
    <a:masterClrMapping/>
  </p:clrMapOvr>
  <p:transition spd="med">
    <p:fade/>
  </p:transition>
  <p:hf hdr="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Tummanpunainen" preserve="1" userDrawn="1">
  <p:cSld name="Tumman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a:solidFill>
                  <a:srgbClr val="FFFFFF"/>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rgbClr val="FFFFFF"/>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rgbClr val="FFFFFF"/>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rgbClr val="FFFFFF"/>
                </a:solidFill>
              </a:defRPr>
            </a:lvl1pPr>
          </a:lstStyle>
          <a:p>
            <a:pPr defTabSz="604502"/>
            <a:fld id="{8BA1D61E-DCAC-4F3F-A9E2-B5195B305580}" type="slidenum">
              <a:rPr lang="fi-FI" smtClean="0"/>
              <a:pPr defTabSz="604502"/>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053108"/>
      </p:ext>
    </p:extLst>
  </p:cSld>
  <p:clrMapOvr>
    <a:masterClrMapping/>
  </p:clrMapOvr>
  <p:transition spd="med">
    <p:fade/>
  </p:transition>
  <p:hf hdr="0"/>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7" name="Rectangle 6"/>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9" name="Rectangle 8"/>
          <p:cNvSpPr/>
          <p:nvPr userDrawn="1"/>
        </p:nvSpPr>
        <p:spPr>
          <a:xfrm>
            <a:off x="127172"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3" name="Content Placeholder 2"/>
          <p:cNvSpPr>
            <a:spLocks noGrp="1"/>
          </p:cNvSpPr>
          <p:nvPr>
            <p:ph idx="1"/>
          </p:nvPr>
        </p:nvSpPr>
        <p:spPr>
          <a:xfrm>
            <a:off x="380767" y="1285288"/>
            <a:ext cx="8379303"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sp>
        <p:nvSpPr>
          <p:cNvPr id="13"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4"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618794"/>
      </p:ext>
    </p:extLst>
  </p:cSld>
  <p:clrMapOvr>
    <a:masterClrMapping/>
  </p:clrMapOvr>
  <p:transition spd="med">
    <p:fade/>
  </p:transition>
  <p:hf hdr="0"/>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7" name="Rectangle 6"/>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9" name="Rectangle 8"/>
          <p:cNvSpPr/>
          <p:nvPr userDrawn="1"/>
        </p:nvSpPr>
        <p:spPr>
          <a:xfrm>
            <a:off x="127172"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0"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sp>
        <p:nvSpPr>
          <p:cNvPr id="8"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24596"/>
      </p:ext>
    </p:extLst>
  </p:cSld>
  <p:clrMapOvr>
    <a:masterClrMapping/>
  </p:clrMapOvr>
  <p:transition spd="med">
    <p:fade/>
  </p:transition>
  <p:hf hdr="0"/>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10" name="Rectangle 9"/>
          <p:cNvSpPr/>
          <p:nvPr userDrawn="1"/>
        </p:nvSpPr>
        <p:spPr>
          <a:xfrm>
            <a:off x="4635497" y="1178558"/>
            <a:ext cx="4381332"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1" name="Rectangle 10"/>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2" name="Rectangle 11"/>
          <p:cNvSpPr/>
          <p:nvPr userDrawn="1"/>
        </p:nvSpPr>
        <p:spPr>
          <a:xfrm>
            <a:off x="127172" y="1178558"/>
            <a:ext cx="4381331"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3" name="Text Placeholder 2"/>
          <p:cNvSpPr>
            <a:spLocks noGrp="1"/>
          </p:cNvSpPr>
          <p:nvPr>
            <p:ph type="body" idx="1"/>
          </p:nvPr>
        </p:nvSpPr>
        <p:spPr>
          <a:xfrm>
            <a:off x="383963" y="1285288"/>
            <a:ext cx="4061438" cy="268031"/>
          </a:xfrm>
        </p:spPr>
        <p:txBody>
          <a:bodyPr anchor="t" anchorCtr="0"/>
          <a:lstStyle>
            <a:lvl1pPr marL="0" indent="0">
              <a:buNone/>
              <a:defRPr sz="1191" b="0">
                <a:solidFill>
                  <a:srgbClr val="008CD9"/>
                </a:solidFill>
              </a:defRPr>
            </a:lvl1pPr>
            <a:lvl2pPr marL="302251" indent="0">
              <a:buNone/>
              <a:defRPr sz="1389" b="1"/>
            </a:lvl2pPr>
            <a:lvl3pPr marL="604502" indent="0">
              <a:buNone/>
              <a:defRPr sz="1191" b="1"/>
            </a:lvl3pPr>
            <a:lvl4pPr marL="906754" indent="0">
              <a:buNone/>
              <a:defRPr sz="1058" b="1"/>
            </a:lvl4pPr>
            <a:lvl5pPr marL="1209005" indent="0">
              <a:buNone/>
              <a:defRPr sz="1058" b="1"/>
            </a:lvl5pPr>
            <a:lvl6pPr marL="1511256" indent="0">
              <a:buNone/>
              <a:defRPr sz="1058" b="1"/>
            </a:lvl6pPr>
            <a:lvl7pPr marL="1813506" indent="0">
              <a:buNone/>
              <a:defRPr sz="1058" b="1"/>
            </a:lvl7pPr>
            <a:lvl8pPr marL="2115758" indent="0">
              <a:buNone/>
              <a:defRPr sz="1058" b="1"/>
            </a:lvl8pPr>
            <a:lvl9pPr marL="2418010" indent="0">
              <a:buNone/>
              <a:defRPr sz="1058" b="1"/>
            </a:lvl9pPr>
          </a:lstStyle>
          <a:p>
            <a:pPr lvl="0"/>
            <a:r>
              <a:rPr lang="fi-FI"/>
              <a:t>Muokkaa tekstin perustyylejä napsauttamalla</a:t>
            </a:r>
          </a:p>
        </p:txBody>
      </p:sp>
      <p:sp>
        <p:nvSpPr>
          <p:cNvPr id="4" name="Content Placeholder 3"/>
          <p:cNvSpPr>
            <a:spLocks noGrp="1"/>
          </p:cNvSpPr>
          <p:nvPr>
            <p:ph sz="half" idx="2"/>
          </p:nvPr>
        </p:nvSpPr>
        <p:spPr>
          <a:xfrm>
            <a:off x="381161" y="1660821"/>
            <a:ext cx="4064238" cy="2840041"/>
          </a:xfrm>
        </p:spPr>
        <p:txBody>
          <a:bodyPr/>
          <a:lstStyle>
            <a:lvl1pPr>
              <a:defRPr sz="1389"/>
            </a:lvl1pPr>
            <a:lvl2pPr>
              <a:defRPr sz="1191"/>
            </a:lvl2pPr>
            <a:lvl3pPr>
              <a:defRPr sz="1058"/>
            </a:lvl3pPr>
            <a:lvl4pPr>
              <a:defRPr sz="926"/>
            </a:lvl4pPr>
            <a:lvl5pPr>
              <a:defRPr sz="926"/>
            </a:lvl5pPr>
            <a:lvl6pPr>
              <a:defRPr sz="1058"/>
            </a:lvl6pPr>
            <a:lvl7pPr>
              <a:defRPr sz="1058"/>
            </a:lvl7pPr>
            <a:lvl8pPr>
              <a:defRPr sz="1058"/>
            </a:lvl8pPr>
            <a:lvl9pPr>
              <a:defRPr sz="1058"/>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889489" y="1285288"/>
            <a:ext cx="4064239" cy="268031"/>
          </a:xfrm>
        </p:spPr>
        <p:txBody>
          <a:bodyPr anchor="t" anchorCtr="0"/>
          <a:lstStyle>
            <a:lvl1pPr marL="0" indent="0">
              <a:buNone/>
              <a:defRPr sz="1191" b="0">
                <a:solidFill>
                  <a:srgbClr val="008CD9"/>
                </a:solidFill>
              </a:defRPr>
            </a:lvl1pPr>
            <a:lvl2pPr marL="302251" indent="0">
              <a:buNone/>
              <a:defRPr sz="1389" b="1"/>
            </a:lvl2pPr>
            <a:lvl3pPr marL="604502" indent="0">
              <a:buNone/>
              <a:defRPr sz="1191" b="1"/>
            </a:lvl3pPr>
            <a:lvl4pPr marL="906754" indent="0">
              <a:buNone/>
              <a:defRPr sz="1058" b="1"/>
            </a:lvl4pPr>
            <a:lvl5pPr marL="1209005" indent="0">
              <a:buNone/>
              <a:defRPr sz="1058" b="1"/>
            </a:lvl5pPr>
            <a:lvl6pPr marL="1511256" indent="0">
              <a:buNone/>
              <a:defRPr sz="1058" b="1"/>
            </a:lvl6pPr>
            <a:lvl7pPr marL="1813506" indent="0">
              <a:buNone/>
              <a:defRPr sz="1058" b="1"/>
            </a:lvl7pPr>
            <a:lvl8pPr marL="2115758" indent="0">
              <a:buNone/>
              <a:defRPr sz="1058" b="1"/>
            </a:lvl8pPr>
            <a:lvl9pPr marL="2418010" indent="0">
              <a:buNone/>
              <a:defRPr sz="1058" b="1"/>
            </a:lvl9pPr>
          </a:lstStyle>
          <a:p>
            <a:pPr lvl="0"/>
            <a:r>
              <a:rPr lang="fi-FI"/>
              <a:t>Muokkaa tekstin perustyylejä napsauttamalla</a:t>
            </a:r>
          </a:p>
        </p:txBody>
      </p:sp>
      <p:sp>
        <p:nvSpPr>
          <p:cNvPr id="6" name="Content Placeholder 5"/>
          <p:cNvSpPr>
            <a:spLocks noGrp="1"/>
          </p:cNvSpPr>
          <p:nvPr>
            <p:ph sz="quarter" idx="4"/>
          </p:nvPr>
        </p:nvSpPr>
        <p:spPr>
          <a:xfrm>
            <a:off x="4889489" y="1660821"/>
            <a:ext cx="4064239" cy="2840041"/>
          </a:xfrm>
        </p:spPr>
        <p:txBody>
          <a:bodyPr/>
          <a:lstStyle>
            <a:lvl1pPr>
              <a:defRPr sz="1389"/>
            </a:lvl1pPr>
            <a:lvl2pPr>
              <a:defRPr sz="1191"/>
            </a:lvl2pPr>
            <a:lvl3pPr>
              <a:defRPr sz="1058"/>
            </a:lvl3pPr>
            <a:lvl4pPr>
              <a:defRPr sz="926"/>
            </a:lvl4pPr>
            <a:lvl5pPr>
              <a:defRPr sz="926"/>
            </a:lvl5pPr>
            <a:lvl6pPr>
              <a:defRPr sz="1058"/>
            </a:lvl6pPr>
            <a:lvl7pPr>
              <a:defRPr sz="1058"/>
            </a:lvl7pPr>
            <a:lvl8pPr>
              <a:defRPr sz="1058"/>
            </a:lvl8pPr>
            <a:lvl9pPr>
              <a:defRPr sz="1058"/>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
        <p:nvSpPr>
          <p:cNvPr id="14" name="Date Placeholder 3"/>
          <p:cNvSpPr>
            <a:spLocks noGrp="1"/>
          </p:cNvSpPr>
          <p:nvPr>
            <p:ph type="dt" sz="half" idx="10"/>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5" name="Slide Number Placeholder 5"/>
          <p:cNvSpPr>
            <a:spLocks noGrp="1"/>
          </p:cNvSpPr>
          <p:nvPr>
            <p:ph type="sldNum" sz="quarter" idx="11"/>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pic>
        <p:nvPicPr>
          <p:cNvPr id="17"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055444"/>
      </p:ext>
    </p:extLst>
  </p:cSld>
  <p:clrMapOvr>
    <a:masterClrMapping/>
  </p:clrMapOvr>
  <p:transition spd="med">
    <p:fade/>
  </p:transition>
  <p:hf hdr="0"/>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Sisältö ja pieni kuva" preserve="1" userDrawn="1">
  <p:cSld name="Sisältö ja pieni kuva">
    <p:spTree>
      <p:nvGrpSpPr>
        <p:cNvPr id="1" name=""/>
        <p:cNvGrpSpPr/>
        <p:nvPr/>
      </p:nvGrpSpPr>
      <p:grpSpPr>
        <a:xfrm>
          <a:off x="0" y="0"/>
          <a:ext cx="0" cy="0"/>
          <a:chOff x="0" y="0"/>
          <a:chExt cx="0" cy="0"/>
        </a:xfrm>
      </p:grpSpPr>
      <p:sp>
        <p:nvSpPr>
          <p:cNvPr id="7" name="Rectangle 6"/>
          <p:cNvSpPr/>
          <p:nvPr userDrawn="1"/>
        </p:nvSpPr>
        <p:spPr>
          <a:xfrm>
            <a:off x="127478"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9" name="Rectangle 8"/>
          <p:cNvSpPr/>
          <p:nvPr userDrawn="1"/>
        </p:nvSpPr>
        <p:spPr>
          <a:xfrm>
            <a:off x="127476" y="1178558"/>
            <a:ext cx="6857737"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1" name="Content Placeholder 2"/>
          <p:cNvSpPr>
            <a:spLocks noGrp="1"/>
          </p:cNvSpPr>
          <p:nvPr>
            <p:ph idx="1"/>
          </p:nvPr>
        </p:nvSpPr>
        <p:spPr>
          <a:xfrm>
            <a:off x="380767" y="1285288"/>
            <a:ext cx="6477145"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7"/>
          <p:cNvSpPr>
            <a:spLocks noGrp="1"/>
          </p:cNvSpPr>
          <p:nvPr>
            <p:ph type="pic" sz="quarter" idx="13"/>
          </p:nvPr>
        </p:nvSpPr>
        <p:spPr>
          <a:xfrm>
            <a:off x="7111904" y="1178560"/>
            <a:ext cx="1905233" cy="3858067"/>
          </a:xfr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p>
        </p:txBody>
      </p:sp>
      <p:sp>
        <p:nvSpPr>
          <p:cNvPr id="10"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sp>
        <p:nvSpPr>
          <p:cNvPr id="14"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863056050"/>
      </p:ext>
    </p:extLst>
  </p:cSld>
  <p:clrMapOvr>
    <a:masterClrMapping/>
  </p:clrMapOvr>
  <p:transition spd="med">
    <p:fade/>
  </p:transition>
  <p:hf hdr="0"/>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Sisältö ja kuva" preserve="1" userDrawn="1">
  <p:cSld name="Sisältö ja kuva">
    <p:spTree>
      <p:nvGrpSpPr>
        <p:cNvPr id="1" name=""/>
        <p:cNvGrpSpPr/>
        <p:nvPr/>
      </p:nvGrpSpPr>
      <p:grpSpPr>
        <a:xfrm>
          <a:off x="0" y="0"/>
          <a:ext cx="0" cy="0"/>
          <a:chOff x="0" y="0"/>
          <a:chExt cx="0" cy="0"/>
        </a:xfrm>
      </p:grpSpPr>
      <p:sp>
        <p:nvSpPr>
          <p:cNvPr id="7" name="Rectangle 6"/>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8" name="Rectangle 7"/>
          <p:cNvSpPr/>
          <p:nvPr userDrawn="1"/>
        </p:nvSpPr>
        <p:spPr>
          <a:xfrm>
            <a:off x="127170" y="1178558"/>
            <a:ext cx="4698820"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1" name="Content Placeholder 2"/>
          <p:cNvSpPr>
            <a:spLocks noGrp="1"/>
          </p:cNvSpPr>
          <p:nvPr>
            <p:ph idx="1"/>
          </p:nvPr>
        </p:nvSpPr>
        <p:spPr>
          <a:xfrm>
            <a:off x="380767" y="1285288"/>
            <a:ext cx="4318228"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4952990" y="1178558"/>
            <a:ext cx="4063841"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10"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sp>
        <p:nvSpPr>
          <p:cNvPr id="15"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097568028"/>
      </p:ext>
    </p:extLst>
  </p:cSld>
  <p:clrMapOvr>
    <a:masterClrMapping/>
  </p:clrMapOvr>
  <p:transition spd="med">
    <p:fade/>
  </p:transition>
  <p:hf hdr="0"/>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Otsikko ja kuva" preserve="1" userDrawn="1">
  <p:cSld name="Otsikko ja kuva">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8.6.2015</a:t>
            </a:r>
            <a:endParaRPr lang="fi-FI" dirty="0">
              <a:solidFill>
                <a:srgbClr val="B1BEB9"/>
              </a:solidFill>
            </a:endParaRPr>
          </a:p>
        </p:txBody>
      </p:sp>
      <p:sp>
        <p:nvSpPr>
          <p:cNvPr id="9" name="Picture Placeholder 7"/>
          <p:cNvSpPr>
            <a:spLocks noGrp="1"/>
          </p:cNvSpPr>
          <p:nvPr>
            <p:ph type="pic" sz="quarter" idx="13"/>
          </p:nvPr>
        </p:nvSpPr>
        <p:spPr>
          <a:xfrm>
            <a:off x="127171" y="1178558"/>
            <a:ext cx="8889659"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7" name="Rectangle 6"/>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0"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887148386"/>
      </p:ext>
    </p:extLst>
  </p:cSld>
  <p:clrMapOvr>
    <a:masterClrMapping/>
  </p:clrMapOvr>
  <p:transition spd="med">
    <p:fade/>
  </p:transition>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userDrawn="1"/>
        </p:nvSpPr>
        <p:spPr>
          <a:xfrm>
            <a:off x="127171" y="106874"/>
            <a:ext cx="8889659" cy="4929753"/>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6"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8"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pic>
        <p:nvPicPr>
          <p:cNvPr id="9"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68231"/>
      </p:ext>
    </p:extLst>
  </p:cSld>
  <p:clrMapOvr>
    <a:masterClrMapping/>
  </p:clrMapOvr>
  <p:transition spd="med">
    <p:fade/>
  </p:transition>
  <p:hf hdr="0"/>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etodia" preserve="1" userDrawn="1">
  <p:cSld name="Tietodia">
    <p:spTree>
      <p:nvGrpSpPr>
        <p:cNvPr id="1" name=""/>
        <p:cNvGrpSpPr/>
        <p:nvPr/>
      </p:nvGrpSpPr>
      <p:grpSpPr>
        <a:xfrm>
          <a:off x="0" y="0"/>
          <a:ext cx="0" cy="0"/>
          <a:chOff x="0" y="0"/>
          <a:chExt cx="0" cy="0"/>
        </a:xfrm>
      </p:grpSpPr>
      <p:sp>
        <p:nvSpPr>
          <p:cNvPr id="14" name="Rectangle 13"/>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dirty="0">
              <a:solidFill>
                <a:srgbClr val="FFFFFF"/>
              </a:solidFill>
            </a:endParaRPr>
          </a:p>
        </p:txBody>
      </p:sp>
      <p:sp>
        <p:nvSpPr>
          <p:cNvPr id="15" name="Rectangle 14"/>
          <p:cNvSpPr/>
          <p:nvPr userDrawn="1"/>
        </p:nvSpPr>
        <p:spPr>
          <a:xfrm>
            <a:off x="127172" y="1017806"/>
            <a:ext cx="8889658" cy="4018820"/>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7" name="Content Placeholder 2"/>
          <p:cNvSpPr>
            <a:spLocks noGrp="1"/>
          </p:cNvSpPr>
          <p:nvPr>
            <p:ph idx="1"/>
          </p:nvPr>
        </p:nvSpPr>
        <p:spPr>
          <a:xfrm>
            <a:off x="380767" y="1124974"/>
            <a:ext cx="8379303" cy="3482978"/>
          </a:xfrm>
        </p:spPr>
        <p:txBody>
          <a:bodyPr/>
          <a:lstStyle>
            <a:lvl1pPr marL="176313" indent="-176313">
              <a:lnSpc>
                <a:spcPct val="110000"/>
              </a:lnSpc>
              <a:spcAft>
                <a:spcPts val="132"/>
              </a:spcAft>
              <a:defRPr sz="793"/>
            </a:lvl1pPr>
            <a:lvl2pPr marL="356825" indent="-180510">
              <a:lnSpc>
                <a:spcPct val="110000"/>
              </a:lnSpc>
              <a:spcAft>
                <a:spcPts val="132"/>
              </a:spcAft>
              <a:defRPr sz="728"/>
            </a:lvl2pPr>
            <a:lvl3pPr marL="533137" indent="-176313">
              <a:lnSpc>
                <a:spcPct val="110000"/>
              </a:lnSpc>
              <a:spcAft>
                <a:spcPts val="132"/>
              </a:spcAft>
              <a:defRPr sz="728"/>
            </a:lvl3pPr>
            <a:lvl4pPr marL="708401" indent="-175263">
              <a:lnSpc>
                <a:spcPct val="110000"/>
              </a:lnSpc>
              <a:spcAft>
                <a:spcPts val="132"/>
              </a:spcAft>
              <a:defRPr sz="662"/>
            </a:lvl4pPr>
            <a:lvl5pPr marL="889963" indent="-181560">
              <a:lnSpc>
                <a:spcPct val="110000"/>
              </a:lnSpc>
              <a:spcAft>
                <a:spcPts val="132"/>
              </a:spcAft>
              <a:defRPr sz="662"/>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itle 1"/>
          <p:cNvSpPr>
            <a:spLocks noGrp="1"/>
          </p:cNvSpPr>
          <p:nvPr>
            <p:ph type="title"/>
          </p:nvPr>
        </p:nvSpPr>
        <p:spPr>
          <a:xfrm>
            <a:off x="380945" y="214313"/>
            <a:ext cx="8382730" cy="375048"/>
          </a:xfrm>
          <a:prstGeom prst="rect">
            <a:avLst/>
          </a:prstGeom>
        </p:spPr>
        <p:txBody>
          <a:bodyPr lIns="36000" anchor="t" anchorCtr="0">
            <a:noAutofit/>
          </a:bodyPr>
          <a:lstStyle>
            <a:lvl1pPr>
              <a:lnSpc>
                <a:spcPct val="100000"/>
              </a:lnSpc>
              <a:defRPr sz="1984">
                <a:solidFill>
                  <a:srgbClr val="002964"/>
                </a:solidFill>
              </a:defRPr>
            </a:lvl1pPr>
          </a:lstStyle>
          <a:p>
            <a:r>
              <a:rPr lang="fi-FI"/>
              <a:t>Muokkaa perustyyl. napsautt.</a:t>
            </a:r>
            <a:endParaRPr lang="fi-FI" dirty="0"/>
          </a:p>
        </p:txBody>
      </p:sp>
      <p:sp>
        <p:nvSpPr>
          <p:cNvPr id="3" name="Text Placeholder 2"/>
          <p:cNvSpPr>
            <a:spLocks noGrp="1"/>
          </p:cNvSpPr>
          <p:nvPr>
            <p:ph type="body" sz="quarter" idx="13"/>
          </p:nvPr>
        </p:nvSpPr>
        <p:spPr>
          <a:xfrm>
            <a:off x="380943" y="589361"/>
            <a:ext cx="8380747" cy="375048"/>
          </a:xfrm>
        </p:spPr>
        <p:txBody>
          <a:bodyPr/>
          <a:lstStyle>
            <a:lvl1pPr marL="0" indent="0">
              <a:buFontTx/>
              <a:buNone/>
              <a:defRPr sz="1191">
                <a:solidFill>
                  <a:schemeClr val="accent1"/>
                </a:solidFill>
              </a:defRPr>
            </a:lvl1pPr>
          </a:lstStyle>
          <a:p>
            <a:pPr lvl="0"/>
            <a:r>
              <a:rPr lang="fi-FI"/>
              <a:t>Muokkaa tekstin perustyylejä napsauttamalla</a:t>
            </a:r>
          </a:p>
        </p:txBody>
      </p:sp>
      <p:sp>
        <p:nvSpPr>
          <p:cNvPr id="11"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329107"/>
      </p:ext>
    </p:extLst>
  </p:cSld>
  <p:clrMapOvr>
    <a:masterClrMapping/>
  </p:clrMapOvr>
  <p:transition spd="med">
    <p:fade/>
  </p:transition>
  <p:hf hdr="0"/>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Otsikkodia 1" preserve="1" userDrawn="1">
  <p:cSld name="Otsikko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5"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8"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693754"/>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Otsikkodia 2" preserve="1" userDrawn="1">
  <p:cSld name="Otsikko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8"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5"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648459"/>
      </p:ext>
    </p:extLst>
  </p:cSld>
  <p:clrMapOvr>
    <a:masterClrMapping/>
  </p:clrMapOvr>
  <p:transition spd="med">
    <p:fade/>
  </p:transition>
  <p:hf hdr="0"/>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Kiitos" preserve="1" userDrawn="1">
  <p:cSld name="Kii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8.6.2015</a:t>
            </a:r>
            <a:endParaRPr lang="fi-FI" dirty="0">
              <a:solidFill>
                <a:srgbClr val="B1BEB9"/>
              </a:solidFill>
            </a:endParaRPr>
          </a:p>
        </p:txBody>
      </p:sp>
      <p:sp>
        <p:nvSpPr>
          <p:cNvPr id="13" name="Title 1"/>
          <p:cNvSpPr>
            <a:spLocks noGrp="1"/>
          </p:cNvSpPr>
          <p:nvPr>
            <p:ph type="ctrTitle"/>
          </p:nvPr>
        </p:nvSpPr>
        <p:spPr>
          <a:xfrm>
            <a:off x="2730571" y="1553649"/>
            <a:ext cx="3682859" cy="1661112"/>
          </a:xfrm>
          <a:prstGeom prst="rect">
            <a:avLst/>
          </a:prstGeom>
        </p:spPr>
        <p:txBody>
          <a:bodyPr anchor="b" anchorCtr="0"/>
          <a:lstStyle>
            <a:lvl1pPr algn="ctr">
              <a:lnSpc>
                <a:spcPct val="85000"/>
              </a:lnSpc>
              <a:defRPr sz="2679" b="1">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2730571" y="3321931"/>
            <a:ext cx="3682859" cy="1179297"/>
          </a:xfrm>
        </p:spPr>
        <p:txBody>
          <a:bodyPr/>
          <a:lstStyle>
            <a:lvl1pPr marL="0" indent="0" algn="ctr">
              <a:buFontTx/>
              <a:buNone/>
              <a:defRPr sz="1488">
                <a:solidFill>
                  <a:srgbClr val="7D001B"/>
                </a:solidFill>
              </a:defRPr>
            </a:lvl1pPr>
          </a:lstStyle>
          <a:p>
            <a:pPr lvl="0"/>
            <a:r>
              <a:rPr lang="fi-FI"/>
              <a:t>Muokkaa tekstin perustyylejä napsauttamalla</a:t>
            </a:r>
          </a:p>
        </p:txBody>
      </p:sp>
      <p:pic>
        <p:nvPicPr>
          <p:cNvPr id="6"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022928"/>
      </p:ext>
    </p:extLst>
  </p:cSld>
  <p:clrMapOvr>
    <a:masterClrMapping/>
  </p:clrMapOvr>
  <p:transition spd="med">
    <p:fade/>
  </p:transition>
  <p:hf hdr="0"/>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Sininen" preserve="1"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r>
              <a:rPr lang="en-US">
                <a:solidFill>
                  <a:srgbClr val="002964"/>
                </a:solidFill>
              </a:rPr>
              <a:t>8.6.2015</a:t>
            </a:r>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pPr defTabSz="680159"/>
            <a:fld id="{8BA1D61E-DCAC-4F3F-A9E2-B5195B305580}" type="slidenum">
              <a:rPr lang="fi-FI" smtClean="0">
                <a:solidFill>
                  <a:srgbClr val="002964"/>
                </a:solidFill>
              </a:rPr>
              <a:pPr defTabSz="680159"/>
              <a:t>‹#›</a:t>
            </a:fld>
            <a:endParaRPr lang="fi-FI" dirty="0">
              <a:solidFill>
                <a:srgbClr val="002964"/>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585865"/>
      </p:ext>
    </p:extLst>
  </p:cSld>
  <p:clrMapOvr>
    <a:masterClrMapping/>
  </p:clrMapOvr>
  <p:transition spd="med">
    <p:fade/>
  </p:transition>
  <p:hf hdr="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Punainen" preserve="1"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626998"/>
      </p:ext>
    </p:extLst>
  </p:cSld>
  <p:clrMapOvr>
    <a:masterClrMapping/>
  </p:clrMapOvr>
  <p:transition spd="med">
    <p:fade/>
  </p:transition>
  <p:hf hdr="0"/>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Vihreä" preserve="1"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054321"/>
      </p:ext>
    </p:extLst>
  </p:cSld>
  <p:clrMapOvr>
    <a:masterClrMapping/>
  </p:clrMapOvr>
  <p:transition spd="med">
    <p:fade/>
  </p:transition>
  <p:hf hdr="0"/>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Keltainen" preserve="1" userDrawn="1">
  <p:cSld name="Kelt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5"/>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4"/>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4"/>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r>
              <a:rPr lang="en-US">
                <a:solidFill>
                  <a:srgbClr val="F04B0D"/>
                </a:solidFill>
              </a:rPr>
              <a:t>8.6.2015</a:t>
            </a:r>
            <a:endParaRPr lang="fi-FI" dirty="0">
              <a:solidFill>
                <a:srgbClr val="F04B0D"/>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pPr defTabSz="680159"/>
            <a:fld id="{8BA1D61E-DCAC-4F3F-A9E2-B5195B305580}" type="slidenum">
              <a:rPr lang="fi-FI" smtClean="0">
                <a:solidFill>
                  <a:srgbClr val="F04B0D"/>
                </a:solidFill>
              </a:rPr>
              <a:pPr defTabSz="680159"/>
              <a:t>‹#›</a:t>
            </a:fld>
            <a:endParaRPr lang="fi-FI" dirty="0">
              <a:solidFill>
                <a:srgbClr val="F04B0D"/>
              </a:solidFill>
            </a:endParaRPr>
          </a:p>
        </p:txBody>
      </p:sp>
      <p:pic>
        <p:nvPicPr>
          <p:cNvPr id="14"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791472"/>
      </p:ext>
    </p:extLst>
  </p:cSld>
  <p:clrMapOvr>
    <a:masterClrMapping/>
  </p:clrMapOvr>
  <p:transition spd="med">
    <p:fade/>
  </p:transition>
  <p:hf hdr="0"/>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Tummansininen" preserve="1"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r>
              <a:rPr lang="en-US">
                <a:solidFill>
                  <a:srgbClr val="FFFFFF"/>
                </a:solidFill>
              </a:rPr>
              <a:t>8.6.2015</a:t>
            </a:r>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pPr defTabSz="680159"/>
            <a:fld id="{8BA1D61E-DCAC-4F3F-A9E2-B5195B305580}" type="slidenum">
              <a:rPr lang="fi-FI" smtClean="0">
                <a:solidFill>
                  <a:srgbClr val="FFFFFF"/>
                </a:solidFill>
              </a:rPr>
              <a:pPr defTabSz="680159"/>
              <a:t>‹#›</a:t>
            </a:fld>
            <a:endParaRPr lang="fi-FI" dirty="0">
              <a:solidFill>
                <a:srgbClr val="FFFFFF"/>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3402"/>
      </p:ext>
    </p:extLst>
  </p:cSld>
  <p:clrMapOvr>
    <a:masterClrMapping/>
  </p:clrMapOvr>
  <p:transition spd="med">
    <p:fade/>
  </p:transition>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Tummanpunainen" preserve="1" userDrawn="1">
  <p:cSld name="Tumman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rgbClr val="FFFFFF"/>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rgbClr val="FFFFFF"/>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747795"/>
      </p:ext>
    </p:extLst>
  </p:cSld>
  <p:clrMapOvr>
    <a:masterClrMapping/>
  </p:clrMapOvr>
  <p:transition spd="med">
    <p:fade/>
  </p:transition>
  <p:hf hdr="0"/>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Content Placeholder 2"/>
          <p:cNvSpPr>
            <a:spLocks noGrp="1"/>
          </p:cNvSpPr>
          <p:nvPr>
            <p:ph idx="1"/>
          </p:nvPr>
        </p:nvSpPr>
        <p:spPr>
          <a:xfrm>
            <a:off x="380767" y="1285287"/>
            <a:ext cx="8379303"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3"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4"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15129"/>
      </p:ext>
    </p:extLst>
  </p:cSld>
  <p:clrMapOvr>
    <a:masterClrMapping/>
  </p:clrMapOvr>
  <p:transition spd="med">
    <p:fade/>
  </p:transition>
  <p:hf hdr="0"/>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8"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808202"/>
      </p:ext>
    </p:extLst>
  </p:cSld>
  <p:clrMapOvr>
    <a:masterClrMapping/>
  </p:clrMapOvr>
  <p:transition spd="med">
    <p:fade/>
  </p:transition>
  <p:hf hdr="0"/>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10" name="Rectangle 9"/>
          <p:cNvSpPr/>
          <p:nvPr userDrawn="1"/>
        </p:nvSpPr>
        <p:spPr>
          <a:xfrm>
            <a:off x="4635497" y="1178558"/>
            <a:ext cx="4381332"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Rectangle 10"/>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2" name="Rectangle 11"/>
          <p:cNvSpPr/>
          <p:nvPr userDrawn="1"/>
        </p:nvSpPr>
        <p:spPr>
          <a:xfrm>
            <a:off x="127171" y="1178558"/>
            <a:ext cx="4381331"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Text Placeholder 2"/>
          <p:cNvSpPr>
            <a:spLocks noGrp="1"/>
          </p:cNvSpPr>
          <p:nvPr>
            <p:ph type="body" idx="1"/>
          </p:nvPr>
        </p:nvSpPr>
        <p:spPr>
          <a:xfrm>
            <a:off x="383963" y="1285287"/>
            <a:ext cx="4061438"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4" name="Content Placeholder 3"/>
          <p:cNvSpPr>
            <a:spLocks noGrp="1"/>
          </p:cNvSpPr>
          <p:nvPr>
            <p:ph sz="half" idx="2"/>
          </p:nvPr>
        </p:nvSpPr>
        <p:spPr>
          <a:xfrm>
            <a:off x="381161" y="1660820"/>
            <a:ext cx="4064238"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889488" y="1285287"/>
            <a:ext cx="4064239"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6" name="Content Placeholder 5"/>
          <p:cNvSpPr>
            <a:spLocks noGrp="1"/>
          </p:cNvSpPr>
          <p:nvPr>
            <p:ph sz="quarter" idx="4"/>
          </p:nvPr>
        </p:nvSpPr>
        <p:spPr>
          <a:xfrm>
            <a:off x="4889488" y="1660820"/>
            <a:ext cx="4064239"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
        <p:nvSpPr>
          <p:cNvPr id="14" name="Date Placeholder 3"/>
          <p:cNvSpPr>
            <a:spLocks noGrp="1"/>
          </p:cNvSpPr>
          <p:nvPr>
            <p:ph type="dt" sz="half" idx="10"/>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5" name="Slide Number Placeholder 5"/>
          <p:cNvSpPr>
            <a:spLocks noGrp="1"/>
          </p:cNvSpPr>
          <p:nvPr>
            <p:ph type="sldNum" sz="quarter" idx="11"/>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7"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648775"/>
      </p:ext>
    </p:extLst>
  </p:cSld>
  <p:clrMapOvr>
    <a:masterClrMapping/>
  </p:clrMapOvr>
  <p:transition spd="med">
    <p:fade/>
  </p:transition>
  <p:hf hdr="0"/>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Sisältö ja pieni kuva" preserve="1" userDrawn="1">
  <p:cSld name="Sisältö ja pieni kuva">
    <p:spTree>
      <p:nvGrpSpPr>
        <p:cNvPr id="1" name=""/>
        <p:cNvGrpSpPr/>
        <p:nvPr/>
      </p:nvGrpSpPr>
      <p:grpSpPr>
        <a:xfrm>
          <a:off x="0" y="0"/>
          <a:ext cx="0" cy="0"/>
          <a:chOff x="0" y="0"/>
          <a:chExt cx="0" cy="0"/>
        </a:xfrm>
      </p:grpSpPr>
      <p:sp>
        <p:nvSpPr>
          <p:cNvPr id="7" name="Rectangle 6"/>
          <p:cNvSpPr/>
          <p:nvPr userDrawn="1"/>
        </p:nvSpPr>
        <p:spPr>
          <a:xfrm>
            <a:off x="127477"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476" y="1178558"/>
            <a:ext cx="6857737"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6477145"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7"/>
          <p:cNvSpPr>
            <a:spLocks noGrp="1"/>
          </p:cNvSpPr>
          <p:nvPr>
            <p:ph type="pic" sz="quarter" idx="13"/>
          </p:nvPr>
        </p:nvSpPr>
        <p:spPr>
          <a:xfrm>
            <a:off x="7111903" y="1178559"/>
            <a:ext cx="1905233" cy="3858067"/>
          </a:xfr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4"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209119655"/>
      </p:ext>
    </p:extLst>
  </p:cSld>
  <p:clrMapOvr>
    <a:masterClrMapping/>
  </p:clrMapOvr>
  <p:transition spd="med">
    <p:fade/>
  </p:transition>
  <p:hf hdr="0"/>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isältö ja kuva" preserve="1" userDrawn="1">
  <p:cSld name="Sisältö ja kuva">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8" name="Rectangle 7"/>
          <p:cNvSpPr/>
          <p:nvPr userDrawn="1"/>
        </p:nvSpPr>
        <p:spPr>
          <a:xfrm>
            <a:off x="127170" y="1178558"/>
            <a:ext cx="4698820"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4318228"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4952989" y="1178558"/>
            <a:ext cx="4063841"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5"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439879531"/>
      </p:ext>
    </p:extLst>
  </p:cSld>
  <p:clrMapOvr>
    <a:masterClrMapping/>
  </p:clrMapOvr>
  <p:transition spd="med">
    <p:fade/>
  </p:transition>
  <p:hf hdr="0"/>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Otsikko ja kuva" preserve="1" userDrawn="1">
  <p:cSld name="Otsikko ja kuva">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8.6.2015</a:t>
            </a:r>
            <a:endParaRPr lang="fi-FI" dirty="0">
              <a:solidFill>
                <a:srgbClr val="B1BEB9"/>
              </a:solidFill>
            </a:endParaRPr>
          </a:p>
        </p:txBody>
      </p:sp>
      <p:sp>
        <p:nvSpPr>
          <p:cNvPr id="9" name="Picture Placeholder 7"/>
          <p:cNvSpPr>
            <a:spLocks noGrp="1"/>
          </p:cNvSpPr>
          <p:nvPr>
            <p:ph type="pic" sz="quarter" idx="13"/>
          </p:nvPr>
        </p:nvSpPr>
        <p:spPr>
          <a:xfrm>
            <a:off x="127171" y="1178558"/>
            <a:ext cx="8889659"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24985675"/>
      </p:ext>
    </p:extLst>
  </p:cSld>
  <p:clrMapOvr>
    <a:masterClrMapping/>
  </p:clrMapOvr>
  <p:transition spd="med">
    <p:fade/>
  </p:transition>
  <p:hf hdr="0"/>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userDrawn="1"/>
        </p:nvSpPr>
        <p:spPr>
          <a:xfrm>
            <a:off x="127171" y="106873"/>
            <a:ext cx="8889659" cy="4929753"/>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6"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8"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9"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411209"/>
      </p:ext>
    </p:extLst>
  </p:cSld>
  <p:clrMapOvr>
    <a:masterClrMapping/>
  </p:clrMapOvr>
  <p:transition spd="med">
    <p:fade/>
  </p:transition>
  <p:hf hdr="0"/>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etodia" preserve="1" userDrawn="1">
  <p:cSld name="Tietodia">
    <p:spTree>
      <p:nvGrpSpPr>
        <p:cNvPr id="1" name=""/>
        <p:cNvGrpSpPr/>
        <p:nvPr/>
      </p:nvGrpSpPr>
      <p:grpSpPr>
        <a:xfrm>
          <a:off x="0" y="0"/>
          <a:ext cx="0" cy="0"/>
          <a:chOff x="0" y="0"/>
          <a:chExt cx="0" cy="0"/>
        </a:xfrm>
      </p:grpSpPr>
      <p:sp>
        <p:nvSpPr>
          <p:cNvPr id="14" name="Rectangle 13"/>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dirty="0">
              <a:solidFill>
                <a:srgbClr val="FFFFFF"/>
              </a:solidFill>
            </a:endParaRPr>
          </a:p>
        </p:txBody>
      </p:sp>
      <p:sp>
        <p:nvSpPr>
          <p:cNvPr id="15" name="Rectangle 14"/>
          <p:cNvSpPr/>
          <p:nvPr userDrawn="1"/>
        </p:nvSpPr>
        <p:spPr>
          <a:xfrm>
            <a:off x="127171" y="1017806"/>
            <a:ext cx="8889658" cy="4018820"/>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7" name="Content Placeholder 2"/>
          <p:cNvSpPr>
            <a:spLocks noGrp="1"/>
          </p:cNvSpPr>
          <p:nvPr>
            <p:ph idx="1"/>
          </p:nvPr>
        </p:nvSpPr>
        <p:spPr>
          <a:xfrm>
            <a:off x="380767" y="1124974"/>
            <a:ext cx="8379303" cy="3482978"/>
          </a:xfrm>
        </p:spPr>
        <p:txBody>
          <a:bodyPr/>
          <a:lstStyle>
            <a:lvl1pPr marL="198380" indent="-198380">
              <a:lnSpc>
                <a:spcPct val="110000"/>
              </a:lnSpc>
              <a:spcAft>
                <a:spcPts val="149"/>
              </a:spcAft>
              <a:defRPr sz="893"/>
            </a:lvl1pPr>
            <a:lvl2pPr marL="401483" indent="-203103">
              <a:lnSpc>
                <a:spcPct val="110000"/>
              </a:lnSpc>
              <a:spcAft>
                <a:spcPts val="149"/>
              </a:spcAft>
              <a:defRPr sz="819"/>
            </a:lvl2pPr>
            <a:lvl3pPr marL="599862" indent="-198380">
              <a:lnSpc>
                <a:spcPct val="110000"/>
              </a:lnSpc>
              <a:spcAft>
                <a:spcPts val="149"/>
              </a:spcAft>
              <a:defRPr sz="819"/>
            </a:lvl3pPr>
            <a:lvl4pPr marL="797061" indent="-197198">
              <a:lnSpc>
                <a:spcPct val="110000"/>
              </a:lnSpc>
              <a:spcAft>
                <a:spcPts val="149"/>
              </a:spcAft>
              <a:defRPr sz="744"/>
            </a:lvl4pPr>
            <a:lvl5pPr marL="1001346" indent="-204284">
              <a:lnSpc>
                <a:spcPct val="110000"/>
              </a:lnSpc>
              <a:spcAft>
                <a:spcPts val="149"/>
              </a:spcAft>
              <a:defRPr sz="744"/>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itle 1"/>
          <p:cNvSpPr>
            <a:spLocks noGrp="1"/>
          </p:cNvSpPr>
          <p:nvPr>
            <p:ph type="title"/>
          </p:nvPr>
        </p:nvSpPr>
        <p:spPr>
          <a:xfrm>
            <a:off x="380944" y="214313"/>
            <a:ext cx="8382730" cy="375048"/>
          </a:xfrm>
          <a:prstGeom prst="rect">
            <a:avLst/>
          </a:prstGeom>
        </p:spPr>
        <p:txBody>
          <a:bodyPr lIns="36000" anchor="t" anchorCtr="0">
            <a:noAutofit/>
          </a:bodyPr>
          <a:lstStyle>
            <a:lvl1pPr>
              <a:lnSpc>
                <a:spcPct val="100000"/>
              </a:lnSpc>
              <a:defRPr sz="2232">
                <a:solidFill>
                  <a:srgbClr val="002964"/>
                </a:solidFill>
              </a:defRPr>
            </a:lvl1pPr>
          </a:lstStyle>
          <a:p>
            <a:r>
              <a:rPr lang="fi-FI"/>
              <a:t>Muokkaa perustyyl. napsautt.</a:t>
            </a:r>
            <a:endParaRPr lang="fi-FI" dirty="0"/>
          </a:p>
        </p:txBody>
      </p:sp>
      <p:sp>
        <p:nvSpPr>
          <p:cNvPr id="3" name="Text Placeholder 2"/>
          <p:cNvSpPr>
            <a:spLocks noGrp="1"/>
          </p:cNvSpPr>
          <p:nvPr>
            <p:ph type="body" sz="quarter" idx="13"/>
          </p:nvPr>
        </p:nvSpPr>
        <p:spPr>
          <a:xfrm>
            <a:off x="380943" y="589362"/>
            <a:ext cx="8380747" cy="375048"/>
          </a:xfrm>
        </p:spPr>
        <p:txBody>
          <a:bodyPr/>
          <a:lstStyle>
            <a:lvl1pPr marL="0" indent="0">
              <a:buFontTx/>
              <a:buNone/>
              <a:defRPr sz="1339">
                <a:solidFill>
                  <a:schemeClr val="accent1"/>
                </a:solidFill>
              </a:defRPr>
            </a:lvl1pPr>
          </a:lstStyle>
          <a:p>
            <a:pPr lvl="0"/>
            <a:r>
              <a:rPr lang="fi-FI"/>
              <a:t>Muokkaa tekstin perustyylejä napsauttamalla</a:t>
            </a:r>
          </a:p>
        </p:txBody>
      </p:sp>
      <p:sp>
        <p:nvSpPr>
          <p:cNvPr id="11"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025142"/>
      </p:ext>
    </p:extLst>
  </p:cSld>
  <p:clrMapOvr>
    <a:masterClrMapping/>
  </p:clrMapOvr>
  <p:transition spd="med">
    <p:fade/>
  </p:transition>
  <p:hf hdr="0"/>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Otsikkodia 1" preserve="1" userDrawn="1">
  <p:cSld name="Otsikko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5"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8"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10452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Otsikkodia 2" preserve="1" userDrawn="1">
  <p:cSld name="Otsikko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8"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5"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7265"/>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Kiitos" preserve="1" userDrawn="1">
  <p:cSld name="Kii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7.5.2015</a:t>
            </a:r>
            <a:endParaRPr lang="fi-FI" dirty="0">
              <a:solidFill>
                <a:srgbClr val="B1BEB9"/>
              </a:solidFill>
            </a:endParaRPr>
          </a:p>
        </p:txBody>
      </p:sp>
      <p:sp>
        <p:nvSpPr>
          <p:cNvPr id="13" name="Title 1"/>
          <p:cNvSpPr>
            <a:spLocks noGrp="1"/>
          </p:cNvSpPr>
          <p:nvPr>
            <p:ph type="ctrTitle"/>
          </p:nvPr>
        </p:nvSpPr>
        <p:spPr>
          <a:xfrm>
            <a:off x="2730571" y="1553649"/>
            <a:ext cx="3682859" cy="1661112"/>
          </a:xfrm>
          <a:prstGeom prst="rect">
            <a:avLst/>
          </a:prstGeom>
        </p:spPr>
        <p:txBody>
          <a:bodyPr anchor="b" anchorCtr="0"/>
          <a:lstStyle>
            <a:lvl1pPr algn="ctr">
              <a:lnSpc>
                <a:spcPct val="85000"/>
              </a:lnSpc>
              <a:defRPr sz="2679" b="1">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2730571" y="3321931"/>
            <a:ext cx="3682859" cy="1179297"/>
          </a:xfrm>
        </p:spPr>
        <p:txBody>
          <a:bodyPr/>
          <a:lstStyle>
            <a:lvl1pPr marL="0" indent="0" algn="ctr">
              <a:buFontTx/>
              <a:buNone/>
              <a:defRPr sz="1488">
                <a:solidFill>
                  <a:srgbClr val="7D001B"/>
                </a:solidFill>
              </a:defRPr>
            </a:lvl1pPr>
          </a:lstStyle>
          <a:p>
            <a:pPr lvl="0"/>
            <a:r>
              <a:rPr lang="fi-FI"/>
              <a:t>Muokkaa tekstin perustyylejä napsauttamalla</a:t>
            </a:r>
          </a:p>
        </p:txBody>
      </p:sp>
      <p:pic>
        <p:nvPicPr>
          <p:cNvPr id="6"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909082"/>
      </p:ext>
    </p:extLst>
  </p:cSld>
  <p:clrMapOvr>
    <a:masterClrMapping/>
  </p:clrMapOvr>
  <p:transition spd="med">
    <p:fade/>
  </p:transition>
  <p:hf hdr="0"/>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matchingName="Sininen" preserve="1"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r>
              <a:rPr lang="en-US">
                <a:solidFill>
                  <a:srgbClr val="002964"/>
                </a:solidFill>
              </a:rPr>
              <a:t>7.5.2015</a:t>
            </a:r>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pPr defTabSz="680159"/>
            <a:fld id="{8BA1D61E-DCAC-4F3F-A9E2-B5195B305580}" type="slidenum">
              <a:rPr lang="fi-FI" smtClean="0">
                <a:solidFill>
                  <a:srgbClr val="002964"/>
                </a:solidFill>
              </a:rPr>
              <a:pPr defTabSz="680159"/>
              <a:t>‹#›</a:t>
            </a:fld>
            <a:endParaRPr lang="fi-FI" dirty="0">
              <a:solidFill>
                <a:srgbClr val="002964"/>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838071"/>
      </p:ext>
    </p:extLst>
  </p:cSld>
  <p:clrMapOvr>
    <a:masterClrMapping/>
  </p:clrMapOvr>
  <p:transition spd="med">
    <p:fade/>
  </p:transition>
  <p:hf hdr="0"/>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matchingName="Punainen" preserve="1"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r>
              <a:rPr lang="en-US"/>
              <a:t>7.5.2015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798710"/>
      </p:ext>
    </p:extLst>
  </p:cSld>
  <p:clrMapOvr>
    <a:masterClrMapping/>
  </p:clrMapOvr>
  <p:transition spd="med">
    <p:fade/>
  </p:transition>
  <p:hf hdr="0"/>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matchingName="Vihreä" preserve="1"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r>
              <a:rPr lang="en-US"/>
              <a:t>7.5.2015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219433"/>
      </p:ext>
    </p:extLst>
  </p:cSld>
  <p:clrMapOvr>
    <a:masterClrMapping/>
  </p:clrMapOvr>
  <p:transition spd="med">
    <p:fade/>
  </p:transition>
  <p:hf hdr="0"/>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matchingName="Keltainen" preserve="1" userDrawn="1">
  <p:cSld name="Kelt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5"/>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4"/>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4"/>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r>
              <a:rPr lang="en-US">
                <a:solidFill>
                  <a:srgbClr val="F04B0D"/>
                </a:solidFill>
              </a:rPr>
              <a:t>7.5.2015</a:t>
            </a:r>
            <a:endParaRPr lang="fi-FI" dirty="0">
              <a:solidFill>
                <a:srgbClr val="F04B0D"/>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pPr defTabSz="680159"/>
            <a:fld id="{8BA1D61E-DCAC-4F3F-A9E2-B5195B305580}" type="slidenum">
              <a:rPr lang="fi-FI" smtClean="0">
                <a:solidFill>
                  <a:srgbClr val="F04B0D"/>
                </a:solidFill>
              </a:rPr>
              <a:pPr defTabSz="680159"/>
              <a:t>‹#›</a:t>
            </a:fld>
            <a:endParaRPr lang="fi-FI" dirty="0">
              <a:solidFill>
                <a:srgbClr val="F04B0D"/>
              </a:solidFill>
            </a:endParaRPr>
          </a:p>
        </p:txBody>
      </p:sp>
      <p:pic>
        <p:nvPicPr>
          <p:cNvPr id="14"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36237"/>
      </p:ext>
    </p:extLst>
  </p:cSld>
  <p:clrMapOvr>
    <a:masterClrMapping/>
  </p:clrMapOvr>
  <p:transition spd="med">
    <p:fade/>
  </p:transition>
  <p:hf hdr="0"/>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Tummansininen" preserve="1"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r>
              <a:rPr lang="en-US">
                <a:solidFill>
                  <a:srgbClr val="FFFFFF"/>
                </a:solidFill>
              </a:rPr>
              <a:t>7.5.2015</a:t>
            </a:r>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pPr defTabSz="680159"/>
            <a:fld id="{8BA1D61E-DCAC-4F3F-A9E2-B5195B305580}" type="slidenum">
              <a:rPr lang="fi-FI" smtClean="0">
                <a:solidFill>
                  <a:srgbClr val="FFFFFF"/>
                </a:solidFill>
              </a:rPr>
              <a:pPr defTabSz="680159"/>
              <a:t>‹#›</a:t>
            </a:fld>
            <a:endParaRPr lang="fi-FI" dirty="0">
              <a:solidFill>
                <a:srgbClr val="FFFFFF"/>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333851"/>
      </p:ext>
    </p:extLst>
  </p:cSld>
  <p:clrMapOvr>
    <a:masterClrMapping/>
  </p:clrMapOvr>
  <p:transition spd="med">
    <p:fade/>
  </p:transition>
  <p:hf hdr="0"/>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Tummanpunainen" preserve="1" userDrawn="1">
  <p:cSld name="Tumman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rgbClr val="FFFFFF"/>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rgbClr val="FFFFFF"/>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r>
              <a:rPr lang="en-US"/>
              <a:t>7.5.2015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157471"/>
      </p:ext>
    </p:extLst>
  </p:cSld>
  <p:clrMapOvr>
    <a:masterClrMapping/>
  </p:clrMapOvr>
  <p:transition spd="med">
    <p:fade/>
  </p:transition>
  <p:hf hdr="0"/>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Content Placeholder 2"/>
          <p:cNvSpPr>
            <a:spLocks noGrp="1"/>
          </p:cNvSpPr>
          <p:nvPr>
            <p:ph idx="1"/>
          </p:nvPr>
        </p:nvSpPr>
        <p:spPr>
          <a:xfrm>
            <a:off x="380767" y="1285287"/>
            <a:ext cx="8379303"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3"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4"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511249"/>
      </p:ext>
    </p:extLst>
  </p:cSld>
  <p:clrMapOvr>
    <a:masterClrMapping/>
  </p:clrMapOvr>
  <p:transition spd="med">
    <p:fade/>
  </p:transition>
  <p:hf hdr="0"/>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8"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501566"/>
      </p:ext>
    </p:extLst>
  </p:cSld>
  <p:clrMapOvr>
    <a:masterClrMapping/>
  </p:clrMapOvr>
  <p:transition spd="med">
    <p:fade/>
  </p:transition>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10" name="Rectangle 9"/>
          <p:cNvSpPr/>
          <p:nvPr userDrawn="1"/>
        </p:nvSpPr>
        <p:spPr>
          <a:xfrm>
            <a:off x="4635497" y="1178558"/>
            <a:ext cx="4381332"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Rectangle 10"/>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2" name="Rectangle 11"/>
          <p:cNvSpPr/>
          <p:nvPr userDrawn="1"/>
        </p:nvSpPr>
        <p:spPr>
          <a:xfrm>
            <a:off x="127171" y="1178558"/>
            <a:ext cx="4381331"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Text Placeholder 2"/>
          <p:cNvSpPr>
            <a:spLocks noGrp="1"/>
          </p:cNvSpPr>
          <p:nvPr>
            <p:ph type="body" idx="1"/>
          </p:nvPr>
        </p:nvSpPr>
        <p:spPr>
          <a:xfrm>
            <a:off x="383963" y="1285287"/>
            <a:ext cx="4061438"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4" name="Content Placeholder 3"/>
          <p:cNvSpPr>
            <a:spLocks noGrp="1"/>
          </p:cNvSpPr>
          <p:nvPr>
            <p:ph sz="half" idx="2"/>
          </p:nvPr>
        </p:nvSpPr>
        <p:spPr>
          <a:xfrm>
            <a:off x="381161" y="1660820"/>
            <a:ext cx="4064238"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889488" y="1285287"/>
            <a:ext cx="4064239"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6" name="Content Placeholder 5"/>
          <p:cNvSpPr>
            <a:spLocks noGrp="1"/>
          </p:cNvSpPr>
          <p:nvPr>
            <p:ph sz="quarter" idx="4"/>
          </p:nvPr>
        </p:nvSpPr>
        <p:spPr>
          <a:xfrm>
            <a:off x="4889488" y="1660820"/>
            <a:ext cx="4064239"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
        <p:nvSpPr>
          <p:cNvPr id="14" name="Date Placeholder 3"/>
          <p:cNvSpPr>
            <a:spLocks noGrp="1"/>
          </p:cNvSpPr>
          <p:nvPr>
            <p:ph type="dt" sz="half" idx="10"/>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5" name="Slide Number Placeholder 5"/>
          <p:cNvSpPr>
            <a:spLocks noGrp="1"/>
          </p:cNvSpPr>
          <p:nvPr>
            <p:ph type="sldNum" sz="quarter" idx="11"/>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7"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740012"/>
      </p:ext>
    </p:extLst>
  </p:cSld>
  <p:clrMapOvr>
    <a:masterClrMapping/>
  </p:clrMapOvr>
  <p:transition spd="med">
    <p:fade/>
  </p:transition>
  <p:hf hdr="0"/>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Sisältö ja pieni kuva" preserve="1" userDrawn="1">
  <p:cSld name="Sisältö ja pieni kuva">
    <p:spTree>
      <p:nvGrpSpPr>
        <p:cNvPr id="1" name=""/>
        <p:cNvGrpSpPr/>
        <p:nvPr/>
      </p:nvGrpSpPr>
      <p:grpSpPr>
        <a:xfrm>
          <a:off x="0" y="0"/>
          <a:ext cx="0" cy="0"/>
          <a:chOff x="0" y="0"/>
          <a:chExt cx="0" cy="0"/>
        </a:xfrm>
      </p:grpSpPr>
      <p:sp>
        <p:nvSpPr>
          <p:cNvPr id="7" name="Rectangle 6"/>
          <p:cNvSpPr/>
          <p:nvPr userDrawn="1"/>
        </p:nvSpPr>
        <p:spPr>
          <a:xfrm>
            <a:off x="127477"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476" y="1178558"/>
            <a:ext cx="6857737"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6477145"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7"/>
          <p:cNvSpPr>
            <a:spLocks noGrp="1"/>
          </p:cNvSpPr>
          <p:nvPr>
            <p:ph type="pic" sz="quarter" idx="13"/>
          </p:nvPr>
        </p:nvSpPr>
        <p:spPr>
          <a:xfrm>
            <a:off x="7111903" y="1178559"/>
            <a:ext cx="1905233" cy="3858067"/>
          </a:xfr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4"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834307816"/>
      </p:ext>
    </p:extLst>
  </p:cSld>
  <p:clrMapOvr>
    <a:masterClrMapping/>
  </p:clrMapOvr>
  <p:transition spd="med">
    <p:fade/>
  </p:transition>
  <p:hf hdr="0"/>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Sisältö ja kuva" preserve="1" userDrawn="1">
  <p:cSld name="Sisältö ja kuva">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8" name="Rectangle 7"/>
          <p:cNvSpPr/>
          <p:nvPr userDrawn="1"/>
        </p:nvSpPr>
        <p:spPr>
          <a:xfrm>
            <a:off x="127170" y="1178558"/>
            <a:ext cx="4698820"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4318228"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4952989" y="1178558"/>
            <a:ext cx="4063841"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5"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570191434"/>
      </p:ext>
    </p:extLst>
  </p:cSld>
  <p:clrMapOvr>
    <a:masterClrMapping/>
  </p:clrMapOvr>
  <p:transition spd="med">
    <p:fade/>
  </p:transition>
  <p:hf hdr="0"/>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Otsikko ja kuva" preserve="1" userDrawn="1">
  <p:cSld name="Otsikko ja kuva">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7.5.2015</a:t>
            </a:r>
            <a:endParaRPr lang="fi-FI" dirty="0">
              <a:solidFill>
                <a:srgbClr val="B1BEB9"/>
              </a:solidFill>
            </a:endParaRPr>
          </a:p>
        </p:txBody>
      </p:sp>
      <p:sp>
        <p:nvSpPr>
          <p:cNvPr id="9" name="Picture Placeholder 7"/>
          <p:cNvSpPr>
            <a:spLocks noGrp="1"/>
          </p:cNvSpPr>
          <p:nvPr>
            <p:ph type="pic" sz="quarter" idx="13"/>
          </p:nvPr>
        </p:nvSpPr>
        <p:spPr>
          <a:xfrm>
            <a:off x="127171" y="1178558"/>
            <a:ext cx="8889659"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1142050704"/>
      </p:ext>
    </p:extLst>
  </p:cSld>
  <p:clrMapOvr>
    <a:masterClrMapping/>
  </p:clrMapOvr>
  <p:transition spd="med">
    <p:fade/>
  </p:transition>
  <p:hf hdr="0"/>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userDrawn="1"/>
        </p:nvSpPr>
        <p:spPr>
          <a:xfrm>
            <a:off x="127171" y="106873"/>
            <a:ext cx="8889659" cy="4929753"/>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6"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8"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9"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09822"/>
      </p:ext>
    </p:extLst>
  </p:cSld>
  <p:clrMapOvr>
    <a:masterClrMapping/>
  </p:clrMapOvr>
  <p:transition spd="med">
    <p:fade/>
  </p:transition>
  <p:hf hdr="0"/>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etodia" preserve="1" userDrawn="1">
  <p:cSld name="Tietodia">
    <p:spTree>
      <p:nvGrpSpPr>
        <p:cNvPr id="1" name=""/>
        <p:cNvGrpSpPr/>
        <p:nvPr/>
      </p:nvGrpSpPr>
      <p:grpSpPr>
        <a:xfrm>
          <a:off x="0" y="0"/>
          <a:ext cx="0" cy="0"/>
          <a:chOff x="0" y="0"/>
          <a:chExt cx="0" cy="0"/>
        </a:xfrm>
      </p:grpSpPr>
      <p:sp>
        <p:nvSpPr>
          <p:cNvPr id="14" name="Rectangle 13"/>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dirty="0">
              <a:solidFill>
                <a:srgbClr val="FFFFFF"/>
              </a:solidFill>
            </a:endParaRPr>
          </a:p>
        </p:txBody>
      </p:sp>
      <p:sp>
        <p:nvSpPr>
          <p:cNvPr id="15" name="Rectangle 14"/>
          <p:cNvSpPr/>
          <p:nvPr userDrawn="1"/>
        </p:nvSpPr>
        <p:spPr>
          <a:xfrm>
            <a:off x="127171" y="1017806"/>
            <a:ext cx="8889658" cy="4018820"/>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7" name="Content Placeholder 2"/>
          <p:cNvSpPr>
            <a:spLocks noGrp="1"/>
          </p:cNvSpPr>
          <p:nvPr>
            <p:ph idx="1"/>
          </p:nvPr>
        </p:nvSpPr>
        <p:spPr>
          <a:xfrm>
            <a:off x="380767" y="1124974"/>
            <a:ext cx="8379303" cy="3482978"/>
          </a:xfrm>
        </p:spPr>
        <p:txBody>
          <a:bodyPr/>
          <a:lstStyle>
            <a:lvl1pPr marL="198380" indent="-198380">
              <a:lnSpc>
                <a:spcPct val="110000"/>
              </a:lnSpc>
              <a:spcAft>
                <a:spcPts val="149"/>
              </a:spcAft>
              <a:defRPr sz="893"/>
            </a:lvl1pPr>
            <a:lvl2pPr marL="401483" indent="-203103">
              <a:lnSpc>
                <a:spcPct val="110000"/>
              </a:lnSpc>
              <a:spcAft>
                <a:spcPts val="149"/>
              </a:spcAft>
              <a:defRPr sz="819"/>
            </a:lvl2pPr>
            <a:lvl3pPr marL="599862" indent="-198380">
              <a:lnSpc>
                <a:spcPct val="110000"/>
              </a:lnSpc>
              <a:spcAft>
                <a:spcPts val="149"/>
              </a:spcAft>
              <a:defRPr sz="819"/>
            </a:lvl3pPr>
            <a:lvl4pPr marL="797061" indent="-197198">
              <a:lnSpc>
                <a:spcPct val="110000"/>
              </a:lnSpc>
              <a:spcAft>
                <a:spcPts val="149"/>
              </a:spcAft>
              <a:defRPr sz="744"/>
            </a:lvl4pPr>
            <a:lvl5pPr marL="1001346" indent="-204284">
              <a:lnSpc>
                <a:spcPct val="110000"/>
              </a:lnSpc>
              <a:spcAft>
                <a:spcPts val="149"/>
              </a:spcAft>
              <a:defRPr sz="744"/>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itle 1"/>
          <p:cNvSpPr>
            <a:spLocks noGrp="1"/>
          </p:cNvSpPr>
          <p:nvPr>
            <p:ph type="title"/>
          </p:nvPr>
        </p:nvSpPr>
        <p:spPr>
          <a:xfrm>
            <a:off x="380944" y="214313"/>
            <a:ext cx="8382730" cy="375048"/>
          </a:xfrm>
          <a:prstGeom prst="rect">
            <a:avLst/>
          </a:prstGeom>
        </p:spPr>
        <p:txBody>
          <a:bodyPr lIns="36000" anchor="t" anchorCtr="0">
            <a:noAutofit/>
          </a:bodyPr>
          <a:lstStyle>
            <a:lvl1pPr>
              <a:lnSpc>
                <a:spcPct val="100000"/>
              </a:lnSpc>
              <a:defRPr sz="2232">
                <a:solidFill>
                  <a:srgbClr val="002964"/>
                </a:solidFill>
              </a:defRPr>
            </a:lvl1pPr>
          </a:lstStyle>
          <a:p>
            <a:r>
              <a:rPr lang="fi-FI"/>
              <a:t>Muokkaa perustyyl. napsautt.</a:t>
            </a:r>
            <a:endParaRPr lang="fi-FI" dirty="0"/>
          </a:p>
        </p:txBody>
      </p:sp>
      <p:sp>
        <p:nvSpPr>
          <p:cNvPr id="3" name="Text Placeholder 2"/>
          <p:cNvSpPr>
            <a:spLocks noGrp="1"/>
          </p:cNvSpPr>
          <p:nvPr>
            <p:ph type="body" sz="quarter" idx="13"/>
          </p:nvPr>
        </p:nvSpPr>
        <p:spPr>
          <a:xfrm>
            <a:off x="380943" y="589362"/>
            <a:ext cx="8380747" cy="375048"/>
          </a:xfrm>
        </p:spPr>
        <p:txBody>
          <a:bodyPr/>
          <a:lstStyle>
            <a:lvl1pPr marL="0" indent="0">
              <a:buFontTx/>
              <a:buNone/>
              <a:defRPr sz="1339">
                <a:solidFill>
                  <a:schemeClr val="accent1"/>
                </a:solidFill>
              </a:defRPr>
            </a:lvl1pPr>
          </a:lstStyle>
          <a:p>
            <a:pPr lvl="0"/>
            <a:r>
              <a:rPr lang="fi-FI"/>
              <a:t>Muokkaa tekstin perustyylejä napsauttamalla</a:t>
            </a:r>
          </a:p>
        </p:txBody>
      </p:sp>
      <p:sp>
        <p:nvSpPr>
          <p:cNvPr id="11"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998338"/>
      </p:ext>
    </p:extLst>
  </p:cSld>
  <p:clrMapOvr>
    <a:masterClrMapping/>
  </p:clrMapOvr>
  <p:transition spd="med">
    <p:fade/>
  </p:transition>
  <p:hf hdr="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2706316355"/>
      </p:ext>
    </p:extLst>
  </p:cSld>
  <p:clrMapOvr>
    <a:masterClrMapping/>
  </p:clrMapOvr>
  <p:transition spd="med">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010DB5D-D05F-42FA-A6C6-AB6B33FAEAF0}" type="datetime1">
              <a:rPr lang="en-US" smtClean="0">
                <a:solidFill>
                  <a:srgbClr val="FFFFFF"/>
                </a:solidFill>
              </a:rPr>
              <a:pPr/>
              <a:t>6/11/2018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23570118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1E00E6F-8D33-4515-8E96-EC6D63C57588}" type="datetime1">
              <a:rPr lang="en-US" smtClean="0">
                <a:solidFill>
                  <a:srgbClr val="FFFFFF"/>
                </a:solidFill>
              </a:rPr>
              <a:pPr/>
              <a:t>6/11/2018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22346565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A056C22-45A8-47B5-A6D7-BB7CD2C4EB10}" type="datetime1">
              <a:rPr lang="en-US" smtClean="0">
                <a:solidFill>
                  <a:srgbClr val="FFFFFF"/>
                </a:solidFill>
              </a:rPr>
              <a:pPr/>
              <a:t>6/11/2018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271090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1A12F6D-C4D5-4F69-B1C8-58486C607391}" type="datetime1">
              <a:rPr lang="en-US" smtClean="0">
                <a:solidFill>
                  <a:srgbClr val="FFFFFF"/>
                </a:solidFill>
              </a:rPr>
              <a:pPr/>
              <a:t>6/11/2018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30445079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8524F31-7927-4FF7-AF2F-588759863600}" type="datetime1">
              <a:rPr lang="en-US" smtClean="0">
                <a:solidFill>
                  <a:srgbClr val="FFFFFF"/>
                </a:solidFill>
              </a:rPr>
              <a:pPr/>
              <a:t>6/11/2018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504266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CB722BBE-49BA-464E-9D21-CF342899C60D}" type="datetime1">
              <a:rPr lang="en-US" smtClean="0">
                <a:solidFill>
                  <a:srgbClr val="FFFFFF"/>
                </a:solidFill>
              </a:rPr>
              <a:pPr/>
              <a:t>6/11/2018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42433106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20A5ED-6AB1-4AF1-A5CF-257A19B62523}" type="datetime1">
              <a:rPr lang="en-US" smtClean="0">
                <a:solidFill>
                  <a:srgbClr val="FFFFFF"/>
                </a:solidFill>
              </a:rPr>
              <a:pPr/>
              <a:t>6/11/2018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156479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829E41B-9EFE-4C4A-A95F-7439E186849E}" type="datetime1">
              <a:rPr lang="en-US" smtClean="0">
                <a:solidFill>
                  <a:srgbClr val="FFFFFF"/>
                </a:solidFill>
              </a:rPr>
              <a:pPr/>
              <a:t>6/11/2018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506398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CD9711-B79C-44AA-92AF-F487B44B99C1}" type="datetime1">
              <a:rPr lang="en-US" smtClean="0">
                <a:solidFill>
                  <a:srgbClr val="FFFFFF"/>
                </a:solidFill>
              </a:rPr>
              <a:pPr/>
              <a:t>6/11/2018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63556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E00F5C09-30E4-468F-B4DD-3CFFB8A0562D}" type="datetime1">
              <a:rPr lang="en-US" smtClean="0">
                <a:solidFill>
                  <a:srgbClr val="FFFFFF"/>
                </a:solidFill>
              </a:rPr>
              <a:pPr/>
              <a:t>6/11/2018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83095914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CDAF6C7-377E-4B08-AD5D-A0E3391FAA17}" type="datetime1">
              <a:rPr lang="en-US" smtClean="0">
                <a:solidFill>
                  <a:srgbClr val="FFFFFF"/>
                </a:solidFill>
              </a:rPr>
              <a:pPr/>
              <a:t>6/11/2018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654523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87EC0B6-2E25-4D18-9E30-E0B3C0C6522E}" type="datetime1">
              <a:rPr lang="en-US" smtClean="0">
                <a:solidFill>
                  <a:srgbClr val="FFFFFF"/>
                </a:solidFill>
              </a:rPr>
              <a:pPr/>
              <a:t>6/11/2018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3026107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CC09E36-3F44-42B7-8655-A8C000CE7DD4}" type="datetime1">
              <a:rPr lang="en-US" smtClean="0">
                <a:solidFill>
                  <a:srgbClr val="FFFFFF"/>
                </a:solidFill>
              </a:rPr>
              <a:pPr/>
              <a:t>6/11/2018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72617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3BCD378-01EB-4810-9C8E-3D1469448D83}" type="datetime1">
              <a:rPr lang="en-US" smtClean="0">
                <a:solidFill>
                  <a:srgbClr val="FFFFFF"/>
                </a:solidFill>
              </a:rPr>
              <a:pPr/>
              <a:t>6/11/2018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18257754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015ADCA-8E35-4E8D-BC4B-9F473597696F}" type="datetime1">
              <a:rPr lang="en-US" smtClean="0">
                <a:solidFill>
                  <a:srgbClr val="FFFFFF"/>
                </a:solidFill>
              </a:rPr>
              <a:pPr/>
              <a:t>6/11/2018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319946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823E4C3-436B-4D27-8703-03F6D6D87FC4}" type="datetime1">
              <a:rPr lang="en-US" smtClean="0"/>
              <a:pPr/>
              <a:t>6/11/2018</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6822111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2F7AA48-13C6-4B92-BA02-8193D7A1134B}" type="datetime1">
              <a:rPr lang="en-US" smtClean="0"/>
              <a:pPr/>
              <a:t>6/11/2018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948059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BFBA45B5-99AE-4DC6-AE90-F0CC4C496FAF}" type="datetime1">
              <a:rPr lang="en-US" smtClean="0">
                <a:solidFill>
                  <a:srgbClr val="29282E"/>
                </a:solidFill>
              </a:rPr>
              <a:pPr/>
              <a:t>6/11/2018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278419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B6805023-F229-4028-A7EF-BB668AB9EE9F}" type="datetime1">
              <a:rPr lang="en-US" smtClean="0">
                <a:solidFill>
                  <a:srgbClr val="29282E"/>
                </a:solidFill>
              </a:rPr>
              <a:pPr/>
              <a:t>6/11/2018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949156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0DE9654-8D3A-4D0F-9C7A-6BE18DC017F8}" type="datetime1">
              <a:rPr lang="en-US" smtClean="0">
                <a:solidFill>
                  <a:srgbClr val="29282E"/>
                </a:solidFill>
              </a:rPr>
              <a:pPr/>
              <a:t>6/11/2018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495721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688634B-769C-4DA7-B947-A5E1A37A12CA}" type="datetime1">
              <a:rPr lang="en-US" smtClean="0">
                <a:solidFill>
                  <a:srgbClr val="29282E"/>
                </a:solidFill>
              </a:rPr>
              <a:pPr/>
              <a:t>6/11/2018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770353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96311427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3047978"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3629FD3F-FAE6-4882-B622-8AEC5F7555EC}" type="datetime1">
              <a:rPr lang="en-US" smtClean="0">
                <a:solidFill>
                  <a:srgbClr val="29282E"/>
                </a:solidFill>
              </a:rPr>
              <a:pPr/>
              <a:t>6/11/2018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775664"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Tree>
    <p:extLst>
      <p:ext uri="{BB962C8B-B14F-4D97-AF65-F5344CB8AC3E}">
        <p14:creationId xmlns:p14="http://schemas.microsoft.com/office/powerpoint/2010/main" val="41350426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69623BB-AB23-4AFE-B23E-43D0AC6BAC09}" type="datetime1">
              <a:rPr lang="en-US" smtClean="0">
                <a:solidFill>
                  <a:srgbClr val="29282E"/>
                </a:solidFill>
              </a:rPr>
              <a:pPr/>
              <a:t>6/11/2018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5427184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6/11/2018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4802831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5ADDE7DF-11E5-41DD-A98E-E4FDFA50E2CA}" type="datetime1">
              <a:rPr lang="en-US" smtClean="0">
                <a:solidFill>
                  <a:srgbClr val="29282E"/>
                </a:solidFill>
              </a:rPr>
              <a:pPr/>
              <a:t>6/11/2018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Tree>
    <p:extLst>
      <p:ext uri="{BB962C8B-B14F-4D97-AF65-F5344CB8AC3E}">
        <p14:creationId xmlns:p14="http://schemas.microsoft.com/office/powerpoint/2010/main" val="216686871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EE15E6F7-FA86-41FD-A9AD-AFA2377AF82F}" type="datetime1">
              <a:rPr lang="en-US" smtClean="0">
                <a:solidFill>
                  <a:srgbClr val="29282E"/>
                </a:solidFill>
              </a:rPr>
              <a:pPr/>
              <a:t>6/11/2018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a:solidFill>
                  <a:srgbClr val="29282E"/>
                </a:solidFill>
              </a:rPr>
              <a:t>Technology Industries of Finland</a:t>
            </a:r>
            <a:endParaRPr lang="fi-FI" dirty="0">
              <a:solidFill>
                <a:srgbClr val="29282E"/>
              </a:solidFill>
            </a:endParaRP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7535839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D5984966-0882-4C80-8501-F671FCC519FE}" type="datetime1">
              <a:rPr lang="en-US" smtClean="0"/>
              <a:pPr/>
              <a:t>6/11/2018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608505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7_Sisältödia tekstille">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3572E11D-8BE7-44B4-8E52-EAF725507D01}" type="datetime5">
              <a:rPr lang="fi-FI" smtClean="0">
                <a:solidFill>
                  <a:srgbClr val="29282E"/>
                </a:solidFill>
              </a:rPr>
              <a:pPr/>
              <a:t>11-kesäk-18</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65735"/>
            <a:ext cx="7171200" cy="289419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050">
                <a:solidFill>
                  <a:srgbClr val="000000"/>
                </a:solidFill>
              </a:defRPr>
            </a:lvl3pPr>
            <a:lvl4pPr indent="-158400">
              <a:lnSpc>
                <a:spcPts val="1800"/>
              </a:lnSpc>
              <a:spcBef>
                <a:spcPts val="200"/>
              </a:spcBef>
              <a:spcAft>
                <a:spcPts val="200"/>
              </a:spcAft>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4900574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8_Sisältödia tekstille">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52183"/>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C8CB9859-4306-433D-9CC5-D72DAB9B4C04}" type="datetime5">
              <a:rPr lang="fi-FI" smtClean="0">
                <a:solidFill>
                  <a:srgbClr val="29282E"/>
                </a:solidFill>
              </a:rPr>
              <a:pPr/>
              <a:t>11-kesäk-18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41594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6_Sisältödia tekstille">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1B5B4897-5EEF-46B1-80D7-047EB15FD373}" type="datetime5">
              <a:rPr lang="fi-FI" smtClean="0">
                <a:solidFill>
                  <a:srgbClr val="29282E"/>
                </a:solidFill>
              </a:rPr>
              <a:pPr/>
              <a:t>11-kesäk-18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4998720" y="0"/>
            <a:ext cx="414528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52183"/>
            <a:ext cx="392592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92592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487988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1_Sisältödia tekstille">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AADD2E5E-71CC-43EB-9D61-C52FDA1A367D}" type="datetime5">
              <a:rPr lang="fi-FI" smtClean="0">
                <a:solidFill>
                  <a:srgbClr val="29282E"/>
                </a:solidFill>
              </a:rPr>
              <a:pPr/>
              <a:t>11-kesäk-18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52183"/>
            <a:ext cx="57024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7024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7077571" y="0"/>
            <a:ext cx="2066434"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0567868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5_Sisältödia tekst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F0B0F488-EA75-44E5-9942-56A8368940B8}" type="datetime5">
              <a:rPr lang="fi-FI" smtClean="0">
                <a:solidFill>
                  <a:srgbClr val="29282E"/>
                </a:solidFill>
              </a:rPr>
              <a:pPr/>
              <a:t>11-kesäk-18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2pPr>
              <a:lnSpc>
                <a:spcPts val="1800"/>
              </a:lnSpc>
              <a:spcBef>
                <a:spcPts val="200"/>
              </a:spcBef>
              <a:spcAft>
                <a:spcPts val="200"/>
              </a:spcAft>
              <a:defRPr/>
            </a:lvl2pPr>
            <a:lvl3pPr>
              <a:lnSpc>
                <a:spcPts val="1800"/>
              </a:lnSpc>
              <a:spcBef>
                <a:spcPts val="200"/>
              </a:spcBef>
              <a:spcAft>
                <a:spcPts val="200"/>
              </a:spcAft>
              <a:defRPr/>
            </a:lvl3pPr>
            <a:lvl4pPr>
              <a:lnSpc>
                <a:spcPts val="1800"/>
              </a:lnSpc>
              <a:spcBef>
                <a:spcPts val="200"/>
              </a:spcBef>
              <a:spcAft>
                <a:spcPts val="200"/>
              </a:spcAft>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3197304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11.6.2018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843704191"/>
      </p:ext>
    </p:extLst>
  </p:cSld>
  <p:clrMapOvr>
    <a:masterClrMapping/>
  </p:clrMapOvr>
  <p:transition spd="med">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4_Sisältödia tekstille">
    <p:bg>
      <p:bgPr>
        <a:solidFill>
          <a:srgbClr val="333333"/>
        </a:solidFill>
        <a:effectLst/>
      </p:bgPr>
    </p:bg>
    <p:spTree>
      <p:nvGrpSpPr>
        <p:cNvPr id="1" name=""/>
        <p:cNvGrpSpPr/>
        <p:nvPr/>
      </p:nvGrpSpPr>
      <p:grpSpPr>
        <a:xfrm>
          <a:off x="0" y="0"/>
          <a:ext cx="0" cy="0"/>
          <a:chOff x="0" y="0"/>
          <a:chExt cx="0" cy="0"/>
        </a:xfrm>
      </p:grpSpPr>
      <p:sp>
        <p:nvSpPr>
          <p:cNvPr id="7" name="Päivämäärän paikkamerkki 1"/>
          <p:cNvSpPr>
            <a:spLocks noGrp="1"/>
          </p:cNvSpPr>
          <p:nvPr>
            <p:ph type="dt" sz="half" idx="10"/>
          </p:nvPr>
        </p:nvSpPr>
        <p:spPr>
          <a:xfrm>
            <a:off x="240464" y="4763216"/>
            <a:ext cx="916709" cy="164690"/>
          </a:xfrm>
        </p:spPr>
        <p:txBody>
          <a:bodyPr/>
          <a:lstStyle>
            <a:lvl1pPr>
              <a:defRPr>
                <a:solidFill>
                  <a:schemeClr val="bg1"/>
                </a:solidFill>
              </a:defRPr>
            </a:lvl1pPr>
          </a:lstStyle>
          <a:p>
            <a:fld id="{857E0B19-528A-4C31-B2D7-64F4B71C3626}" type="datetime5">
              <a:rPr lang="fi-FI" smtClean="0">
                <a:solidFill>
                  <a:srgbClr val="FFFFFF"/>
                </a:solidFill>
              </a:rPr>
              <a:pPr/>
              <a:t>11-kesäk-18</a:t>
            </a:fld>
            <a:endParaRPr lang="fi-FI" dirty="0">
              <a:solidFill>
                <a:srgbClr val="FFFFFF"/>
              </a:solidFill>
            </a:endParaRPr>
          </a:p>
        </p:txBody>
      </p:sp>
      <p:sp>
        <p:nvSpPr>
          <p:cNvPr id="8" name="Alatunnisteen paikkamerkki 2"/>
          <p:cNvSpPr>
            <a:spLocks noGrp="1"/>
          </p:cNvSpPr>
          <p:nvPr>
            <p:ph type="ftr" sz="quarter" idx="11"/>
          </p:nvPr>
        </p:nvSpPr>
        <p:spPr>
          <a:xfrm>
            <a:off x="1202535" y="4763216"/>
            <a:ext cx="1295891" cy="164690"/>
          </a:xfrm>
        </p:spPr>
        <p:txBody>
          <a:bodyPr/>
          <a:lstStyle>
            <a:lvl1pPr>
              <a:defRPr>
                <a:solidFill>
                  <a:schemeClr val="bg1"/>
                </a:solidFill>
              </a:defRPr>
            </a:lvl1pPr>
          </a:lstStyle>
          <a:p>
            <a:r>
              <a:rPr lang="fi-FI" dirty="0">
                <a:solidFill>
                  <a:srgbClr val="FFFFFF"/>
                </a:solidFill>
              </a:rPr>
              <a:t>Teknologiateollisuus</a:t>
            </a:r>
          </a:p>
        </p:txBody>
      </p:sp>
      <p:sp>
        <p:nvSpPr>
          <p:cNvPr id="9" name="Dian numeron paikkamerkki 3"/>
          <p:cNvSpPr>
            <a:spLocks noGrp="1"/>
          </p:cNvSpPr>
          <p:nvPr>
            <p:ph type="sldNum" sz="quarter" idx="12"/>
          </p:nvPr>
        </p:nvSpPr>
        <p:spPr>
          <a:xfrm>
            <a:off x="8050082" y="4763221"/>
            <a:ext cx="863990" cy="165406"/>
          </a:xfrm>
        </p:spPr>
        <p:txBody>
          <a:bodyPr/>
          <a:lstStyle>
            <a:lvl1pPr>
              <a:defRPr sz="8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1"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1947743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6_Sisältödia tekstille">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CD28775-7307-4F9B-86F9-086C8CE4E765}" type="datetime5">
              <a:rPr lang="fi-FI" smtClean="0">
                <a:solidFill>
                  <a:srgbClr val="FFFFFF"/>
                </a:solidFill>
              </a:rPr>
              <a:pPr/>
              <a:t>11-kesäk-18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6263952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7_Sisältödia tekstille">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87DA0BE-3232-4BF9-BCA5-AC423CBC3648}" type="datetime5">
              <a:rPr lang="fi-FI" smtClean="0">
                <a:solidFill>
                  <a:srgbClr val="FFFFFF"/>
                </a:solidFill>
              </a:rPr>
              <a:pPr/>
              <a:t>11-kesäk-18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8921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8_Sisältödia tekstille">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FA977F3-ED5F-41E5-A9CD-A3F03C47AB7C}" type="datetime5">
              <a:rPr lang="fi-FI" smtClean="0">
                <a:solidFill>
                  <a:srgbClr val="FFFFFF"/>
                </a:solidFill>
              </a:rPr>
              <a:pPr/>
              <a:t>11-kesäk-18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807025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9_Sisältödia tekstille">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245D69E-D887-4FCC-9D34-A378E7D60D4B}" type="datetime5">
              <a:rPr lang="fi-FI" smtClean="0">
                <a:solidFill>
                  <a:srgbClr val="FFFFFF"/>
                </a:solidFill>
              </a:rPr>
              <a:pPr/>
              <a:t>11-kesäk-18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368253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0_Sisältödia tekstille">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11030A93-8067-43C9-86F0-523C08D855FF}" type="datetime5">
              <a:rPr lang="fi-FI" smtClean="0">
                <a:solidFill>
                  <a:srgbClr val="FFFFFF"/>
                </a:solidFill>
              </a:rPr>
              <a:pPr/>
              <a:t>11-kesäk-18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33807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1_Sisältödia tekstille">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C817AEC-55C1-4B42-A187-DA349898EF9E}" type="datetime5">
              <a:rPr lang="fi-FI" smtClean="0">
                <a:solidFill>
                  <a:srgbClr val="FFFFFF"/>
                </a:solidFill>
              </a:rPr>
              <a:pPr/>
              <a:t>11-kesäk-18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579952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2_Sisältödia tekstille">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36872BC-5C6E-4C89-B1EB-B5320CE11C8B}" type="datetime5">
              <a:rPr lang="fi-FI" smtClean="0">
                <a:solidFill>
                  <a:srgbClr val="FFFFFF"/>
                </a:solidFill>
              </a:rPr>
              <a:pPr/>
              <a:t>11-kesäk-18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7016810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3_Sisältödia tekstille">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1310AC0-7637-405D-8109-03F37915A2B8}" type="datetime5">
              <a:rPr lang="fi-FI" smtClean="0"/>
              <a:pPr/>
              <a:t>11-kesäk-18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68970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11.6.2018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11.6.2018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4_Sisältödia tekstille">
    <p:bg>
      <p:bgPr>
        <a:solidFill>
          <a:srgbClr val="333333"/>
        </a:solidFill>
        <a:effectLst/>
      </p:bgPr>
    </p:bg>
    <p:spTree>
      <p:nvGrpSpPr>
        <p:cNvPr id="1" name=""/>
        <p:cNvGrpSpPr/>
        <p:nvPr/>
      </p:nvGrpSpPr>
      <p:grpSpPr>
        <a:xfrm>
          <a:off x="0" y="0"/>
          <a:ext cx="0" cy="0"/>
          <a:chOff x="0" y="0"/>
          <a:chExt cx="0" cy="0"/>
        </a:xfrm>
      </p:grpSpPr>
      <p:sp>
        <p:nvSpPr>
          <p:cNvPr id="8"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3CAF816-605A-411F-9AC8-2A60CE94A980}" type="datetime5">
              <a:rPr lang="fi-FI" smtClean="0">
                <a:solidFill>
                  <a:srgbClr val="FFFFFF"/>
                </a:solidFill>
              </a:rPr>
              <a:pPr/>
              <a:t>11-kesäk-18</a:t>
            </a:fld>
            <a:endParaRPr lang="fi-FI" dirty="0">
              <a:solidFill>
                <a:srgbClr val="FFFFFF"/>
              </a:solidFill>
            </a:endParaRPr>
          </a:p>
        </p:txBody>
      </p:sp>
      <p:sp>
        <p:nvSpPr>
          <p:cNvPr id="9"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2"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2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623103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0_Sisältödia tekstille">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6F86C2-5B72-4F37-B67F-1613C6BF1103}" type="datetime5">
              <a:rPr lang="fi-FI" smtClean="0">
                <a:solidFill>
                  <a:srgbClr val="FFFFFF"/>
                </a:solidFill>
              </a:rPr>
              <a:pPr/>
              <a:t>11-kesäk-18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713599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2_Sisältödia tekstille">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1A00158-A6C6-4D31-8DE0-BC5D91F69E98}" type="datetime5">
              <a:rPr lang="fi-FI" smtClean="0">
                <a:solidFill>
                  <a:srgbClr val="FFFFFF"/>
                </a:solidFill>
              </a:rPr>
              <a:pPr/>
              <a:t>11-kesäk-18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127705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3_Sisältödia tekstille">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1A60F58-EA5A-4F7F-8122-E84B701BE71A}" type="datetime5">
              <a:rPr lang="fi-FI" smtClean="0">
                <a:solidFill>
                  <a:srgbClr val="FFFFFF"/>
                </a:solidFill>
              </a:rPr>
              <a:pPr/>
              <a:t>11-kesäk-18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1815665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4_Sisältödia tekstille">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20D19E8-09E2-4C28-ABC7-39A99D4736EA}" type="datetime5">
              <a:rPr lang="fi-FI" smtClean="0">
                <a:solidFill>
                  <a:srgbClr val="FFFFFF"/>
                </a:solidFill>
              </a:rPr>
              <a:pPr/>
              <a:t>11-kesäk-18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2409506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5_Sisältödia tekstille">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1269EF97-7243-4516-AF7A-DA6C858BE847}" type="datetime5">
              <a:rPr lang="fi-FI" smtClean="0">
                <a:solidFill>
                  <a:srgbClr val="FFFFFF"/>
                </a:solidFill>
              </a:rPr>
              <a:pPr/>
              <a:t>11-kesäk-18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2005089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6_Sisältödia tekstille">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CA5BF09-2F62-4DC9-8E06-E59653D3B9AB}" type="datetime5">
              <a:rPr lang="fi-FI" smtClean="0">
                <a:solidFill>
                  <a:srgbClr val="FFFFFF"/>
                </a:solidFill>
              </a:rPr>
              <a:pPr/>
              <a:t>11-kesäk-18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3686151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7_Sisältödia tekstille">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172B0731-F788-4364-BB92-9598221D85AE}" type="datetime5">
              <a:rPr lang="fi-FI" smtClean="0">
                <a:solidFill>
                  <a:srgbClr val="FFFFFF"/>
                </a:solidFill>
              </a:rPr>
              <a:pPr/>
              <a:t>11-kesäk-18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5304299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8_Sisältödia tekstille">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0567F39-C76C-47A9-BA41-10A5B0196CA8}" type="datetime5">
              <a:rPr lang="fi-FI" smtClean="0"/>
              <a:pPr/>
              <a:t>11-kesäk-18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defRPr sz="1300" baseline="0">
                <a:solidFill>
                  <a:srgbClr val="000000"/>
                </a:solidFill>
              </a:defRPr>
            </a:lvl2pPr>
            <a:lvl3pPr indent="-158400">
              <a:defRPr sz="1100">
                <a:solidFill>
                  <a:srgbClr val="000000"/>
                </a:solidFill>
              </a:defRPr>
            </a:lvl3pPr>
            <a:lvl4pPr indent="-1584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61981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fi-FI"/>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A85C6172-DA9D-401D-8415-D4C12A7896AF}" type="datetime5">
              <a:rPr lang="fi-FI" smtClean="0">
                <a:solidFill>
                  <a:srgbClr val="29282E"/>
                </a:solidFill>
              </a:rPr>
              <a:pPr/>
              <a:t>11-kesäk-18</a:t>
            </a:fld>
            <a:endParaRPr lang="en-US">
              <a:solidFill>
                <a:srgbClr val="29282E"/>
              </a:solidFill>
            </a:endParaRPr>
          </a:p>
        </p:txBody>
      </p:sp>
      <p:sp>
        <p:nvSpPr>
          <p:cNvPr id="5" name="Footer Placeholder 4"/>
          <p:cNvSpPr>
            <a:spLocks noGrp="1"/>
          </p:cNvSpPr>
          <p:nvPr>
            <p:ph type="ftr" sz="quarter" idx="11"/>
          </p:nvPr>
        </p:nvSpPr>
        <p:spPr/>
        <p:txBody>
          <a:bodyPr/>
          <a:lstStyle/>
          <a:p>
            <a:r>
              <a:rPr lang="fi-FI">
                <a:solidFill>
                  <a:srgbClr val="29282E"/>
                </a:solidFill>
              </a:rPr>
              <a:t>Teknologiateollisuus</a:t>
            </a:r>
            <a:endParaRPr lang="en-US">
              <a:solidFill>
                <a:srgbClr val="29282E"/>
              </a:solidFill>
            </a:endParaRPr>
          </a:p>
        </p:txBody>
      </p:sp>
      <p:sp>
        <p:nvSpPr>
          <p:cNvPr id="6" name="Slide Number Placeholder 5"/>
          <p:cNvSpPr>
            <a:spLocks noGrp="1"/>
          </p:cNvSpPr>
          <p:nvPr>
            <p:ph type="sldNum" sz="quarter" idx="12"/>
          </p:nvPr>
        </p:nvSpPr>
        <p:spPr/>
        <p:txBody>
          <a:bodyPr/>
          <a:lstStyle/>
          <a:p>
            <a:fld id="{B09AB271-E7C2-4D4A-BB6E-7E94B62CEE35}" type="slidenum">
              <a:rPr lang="en-US" smtClean="0">
                <a:solidFill>
                  <a:srgbClr val="29282E"/>
                </a:solidFill>
              </a:rPr>
              <a:pPr/>
              <a:t>‹#›</a:t>
            </a:fld>
            <a:endParaRPr lang="en-US">
              <a:solidFill>
                <a:srgbClr val="29282E"/>
              </a:solidFill>
            </a:endParaRPr>
          </a:p>
        </p:txBody>
      </p:sp>
    </p:spTree>
    <p:extLst>
      <p:ext uri="{BB962C8B-B14F-4D97-AF65-F5344CB8AC3E}">
        <p14:creationId xmlns:p14="http://schemas.microsoft.com/office/powerpoint/2010/main" val="208590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11.6.2018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28B55566-FFE4-4DE1-8085-462DAF3CC032}" type="datetime5">
              <a:rPr lang="fi-FI" smtClean="0">
                <a:solidFill>
                  <a:srgbClr val="29282E"/>
                </a:solidFill>
              </a:rPr>
              <a:pPr/>
              <a:t>11-kesäk-18</a:t>
            </a:fld>
            <a:endParaRPr lang="en-US">
              <a:solidFill>
                <a:srgbClr val="29282E"/>
              </a:solidFill>
            </a:endParaRPr>
          </a:p>
        </p:txBody>
      </p:sp>
      <p:sp>
        <p:nvSpPr>
          <p:cNvPr id="5" name="Footer Placeholder 4"/>
          <p:cNvSpPr>
            <a:spLocks noGrp="1"/>
          </p:cNvSpPr>
          <p:nvPr>
            <p:ph type="ftr" sz="quarter" idx="11"/>
          </p:nvPr>
        </p:nvSpPr>
        <p:spPr/>
        <p:txBody>
          <a:bodyPr/>
          <a:lstStyle/>
          <a:p>
            <a:r>
              <a:rPr lang="fi-FI">
                <a:solidFill>
                  <a:srgbClr val="29282E"/>
                </a:solidFill>
              </a:rPr>
              <a:t>Teknologiateollisuus</a:t>
            </a:r>
            <a:endParaRPr lang="en-US">
              <a:solidFill>
                <a:srgbClr val="29282E"/>
              </a:solidFill>
            </a:endParaRPr>
          </a:p>
        </p:txBody>
      </p:sp>
      <p:sp>
        <p:nvSpPr>
          <p:cNvPr id="6" name="Slide Number Placeholder 5"/>
          <p:cNvSpPr>
            <a:spLocks noGrp="1"/>
          </p:cNvSpPr>
          <p:nvPr>
            <p:ph type="sldNum" sz="quarter" idx="12"/>
          </p:nvPr>
        </p:nvSpPr>
        <p:spPr/>
        <p:txBody>
          <a:bodyPr/>
          <a:lstStyle/>
          <a:p>
            <a:fld id="{B09AB271-E7C2-4D4A-BB6E-7E94B62CEE35}" type="slidenum">
              <a:rPr lang="en-US" smtClean="0">
                <a:solidFill>
                  <a:srgbClr val="29282E"/>
                </a:solidFill>
              </a:rPr>
              <a:pPr/>
              <a:t>‹#›</a:t>
            </a:fld>
            <a:endParaRPr lang="en-US">
              <a:solidFill>
                <a:srgbClr val="29282E"/>
              </a:solidFill>
            </a:endParaRPr>
          </a:p>
        </p:txBody>
      </p:sp>
    </p:spTree>
    <p:extLst>
      <p:ext uri="{BB962C8B-B14F-4D97-AF65-F5344CB8AC3E}">
        <p14:creationId xmlns:p14="http://schemas.microsoft.com/office/powerpoint/2010/main" val="148321330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Vain otsikko" userDrawn="1">
  <p:cSld name="Vain otsikko">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6880" y="4709185"/>
            <a:ext cx="948685" cy="166689"/>
          </a:xfrm>
          <a:prstGeom prst="rect">
            <a:avLst/>
          </a:prstGeom>
        </p:spPr>
      </p:pic>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8FD999E6-3D6F-4800-A33E-4D315914261B}" type="datetime5">
              <a:rPr lang="fi-FI" smtClean="0">
                <a:solidFill>
                  <a:srgbClr val="B3B3B3"/>
                </a:solidFill>
              </a:rPr>
              <a:pPr/>
              <a:t>11-kesäk-18</a:t>
            </a:fld>
            <a:endParaRPr lang="fi-FI" dirty="0">
              <a:solidFill>
                <a:srgbClr val="B3B3B3"/>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8BA1D61E-DCAC-4F3F-A9E2-B5195B305580}" type="slidenum">
              <a:rPr lang="fi-FI" smtClean="0">
                <a:solidFill>
                  <a:srgbClr val="B3B3B3"/>
                </a:solidFill>
              </a:rPr>
              <a:pPr/>
              <a:t>‹#›</a:t>
            </a:fld>
            <a:endParaRPr lang="fi-FI" dirty="0">
              <a:solidFill>
                <a:srgbClr val="B3B3B3"/>
              </a:solidFill>
            </a:endParaRPr>
          </a:p>
        </p:txBody>
      </p:sp>
      <p:sp>
        <p:nvSpPr>
          <p:cNvPr id="8"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1022936494"/>
      </p:ext>
    </p:extLst>
  </p:cSld>
  <p:clrMapOvr>
    <a:masterClrMapping/>
  </p:clrMapOvr>
  <p:transition spd="med">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Content Blue">
    <p:spTree>
      <p:nvGrpSpPr>
        <p:cNvPr id="1" name=""/>
        <p:cNvGrpSpPr/>
        <p:nvPr/>
      </p:nvGrpSpPr>
      <p:grpSpPr>
        <a:xfrm>
          <a:off x="0" y="0"/>
          <a:ext cx="0" cy="0"/>
          <a:chOff x="0" y="0"/>
          <a:chExt cx="0" cy="0"/>
        </a:xfrm>
      </p:grpSpPr>
      <p:sp>
        <p:nvSpPr>
          <p:cNvPr id="2" name="Title 1"/>
          <p:cNvSpPr>
            <a:spLocks noGrp="1"/>
          </p:cNvSpPr>
          <p:nvPr>
            <p:ph type="ctrTitle"/>
          </p:nvPr>
        </p:nvSpPr>
        <p:spPr>
          <a:xfrm>
            <a:off x="468315" y="238602"/>
            <a:ext cx="8207375" cy="896848"/>
          </a:xfrm>
          <a:prstGeom prst="rect">
            <a:avLst/>
          </a:prstGeom>
        </p:spPr>
        <p:txBody>
          <a:bodyPr lIns="0" tIns="0" rIns="0" bIns="0" anchor="t" anchorCtr="0">
            <a:noAutofit/>
          </a:bodyPr>
          <a:lstStyle>
            <a:lvl1pPr algn="l">
              <a:lnSpc>
                <a:spcPct val="85000"/>
              </a:lnSpc>
              <a:defRPr sz="2700" b="1" spc="-75">
                <a:solidFill>
                  <a:srgbClr val="0065BD"/>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468314" y="1145992"/>
            <a:ext cx="8207374" cy="2991933"/>
          </a:xfrm>
          <a:prstGeom prst="rect">
            <a:avLst/>
          </a:prstGeom>
        </p:spPr>
        <p:txBody>
          <a:bodyPr vert="horz" lIns="0" tIns="0" rIns="0" bIns="0"/>
          <a:lstStyle>
            <a:lvl1pPr marL="0" indent="0">
              <a:buNone/>
              <a:defRPr sz="1575" b="1">
                <a:latin typeface="+mj-lt"/>
              </a:defRPr>
            </a:lvl1pPr>
            <a:lvl2pPr marL="178195" indent="-159295">
              <a:buFont typeface="Arial"/>
              <a:buChar char="•"/>
              <a:defRPr sz="1500">
                <a:latin typeface="Georgia"/>
              </a:defRPr>
            </a:lvl2pPr>
            <a:lvl3pPr marL="345590" indent="-172795">
              <a:buFont typeface="Lucida Grande"/>
              <a:buChar char="-"/>
              <a:defRPr sz="1200" i="1">
                <a:latin typeface="Georgia"/>
                <a:cs typeface="Georgia"/>
              </a:defRPr>
            </a:lvl3pPr>
            <a:lvl4pPr marL="593983" indent="-145796">
              <a:buFont typeface="Arial"/>
              <a:buChar char="•"/>
              <a:defRPr sz="1050" baseline="0">
                <a:latin typeface="Georgia"/>
              </a:defRPr>
            </a:lvl4pPr>
            <a:lvl5pPr marL="815377" indent="-171445">
              <a:buFont typeface="Courier New"/>
              <a:buChar char="o"/>
              <a:defRPr sz="975"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8503C4D9-630D-4449-8542-51D4D548AB04}" type="datetime5">
              <a:rPr lang="fi-FI" smtClean="0">
                <a:solidFill>
                  <a:prstClr val="black">
                    <a:tint val="75000"/>
                  </a:prstClr>
                </a:solidFill>
              </a:rPr>
              <a:pPr>
                <a:defRPr/>
              </a:pPr>
              <a:t>11-kesäk-18</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r>
              <a:rPr lang="fi-FI">
                <a:solidFill>
                  <a:prstClr val="black">
                    <a:tint val="75000"/>
                  </a:prstClr>
                </a:solidFill>
              </a:rPr>
              <a:t>Teknologiateollisuus</a:t>
            </a: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468315" y="4385706"/>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00" y="4241161"/>
            <a:ext cx="2113788" cy="868137"/>
          </a:xfrm>
          <a:prstGeom prst="rect">
            <a:avLst/>
          </a:prstGeom>
        </p:spPr>
      </p:pic>
    </p:spTree>
    <p:extLst>
      <p:ext uri="{BB962C8B-B14F-4D97-AF65-F5344CB8AC3E}">
        <p14:creationId xmlns:p14="http://schemas.microsoft.com/office/powerpoint/2010/main" val="138633407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81000" y="33468"/>
            <a:ext cx="8367464" cy="750304"/>
          </a:xfrm>
        </p:spPr>
        <p:txBody>
          <a:bodyPr wrap="square" anchor="b"/>
          <a:lstStyle/>
          <a:p>
            <a:r>
              <a:rPr lang="fi-FI"/>
              <a:t>Muokkaa perustyyl. napsautt.</a:t>
            </a:r>
            <a:endParaRPr lang="fi-FI" dirty="0"/>
          </a:p>
        </p:txBody>
      </p:sp>
      <p:sp>
        <p:nvSpPr>
          <p:cNvPr id="3" name="Sisällön paikkamerkki 2"/>
          <p:cNvSpPr>
            <a:spLocks noGrp="1"/>
          </p:cNvSpPr>
          <p:nvPr>
            <p:ph idx="1"/>
          </p:nvPr>
        </p:nvSpPr>
        <p:spPr>
          <a:xfrm>
            <a:off x="381000" y="1275606"/>
            <a:ext cx="8367464" cy="34563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lvl1pPr>
              <a:defRPr/>
            </a:lvl1pPr>
          </a:lstStyle>
          <a:p>
            <a:fld id="{27BB2B3F-E585-4339-BC58-3A338620BF0F}" type="datetime5">
              <a:rPr lang="fi-FI" smtClean="0">
                <a:solidFill>
                  <a:srgbClr val="002664"/>
                </a:solidFill>
              </a:rPr>
              <a:pPr/>
              <a:t>11-kesäk-18</a:t>
            </a:fld>
            <a:endParaRPr lang="fi-FI">
              <a:solidFill>
                <a:srgbClr val="002664"/>
              </a:solidFill>
            </a:endParaRPr>
          </a:p>
        </p:txBody>
      </p:sp>
      <p:sp>
        <p:nvSpPr>
          <p:cNvPr id="5" name="Dian numeron paikkamerkki 4"/>
          <p:cNvSpPr>
            <a:spLocks noGrp="1"/>
          </p:cNvSpPr>
          <p:nvPr>
            <p:ph type="sldNum" sz="quarter" idx="11"/>
          </p:nvPr>
        </p:nvSpPr>
        <p:spPr/>
        <p:txBody>
          <a:bodyPr/>
          <a:lstStyle>
            <a:lvl1pPr>
              <a:defRPr/>
            </a:lvl1pPr>
          </a:lstStyle>
          <a:p>
            <a:fld id="{A58CD3FC-5036-41D3-81AF-F809599C61A6}" type="slidenum">
              <a:rPr lang="fi-FI" smtClean="0">
                <a:solidFill>
                  <a:srgbClr val="002664"/>
                </a:solidFill>
              </a:rPr>
              <a:pPr/>
              <a:t>‹#›</a:t>
            </a:fld>
            <a:endParaRPr lang="fi-FI">
              <a:solidFill>
                <a:srgbClr val="002664"/>
              </a:solidFill>
            </a:endParaRPr>
          </a:p>
        </p:txBody>
      </p:sp>
      <p:pic>
        <p:nvPicPr>
          <p:cNvPr id="6" name="Picture 348" descr="TT_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6" y="4785997"/>
            <a:ext cx="1420813" cy="2155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20"/>
          <p:cNvSpPr>
            <a:spLocks noGrp="1" noChangeArrowheads="1"/>
          </p:cNvSpPr>
          <p:nvPr>
            <p:ph type="subTitle" idx="12"/>
          </p:nvPr>
        </p:nvSpPr>
        <p:spPr>
          <a:xfrm>
            <a:off x="381600" y="789552"/>
            <a:ext cx="8366400" cy="432048"/>
          </a:xfrm>
          <a:extLst>
            <a:ext uri="{909E8E84-426E-40DD-AFC4-6F175D3DCCD1}">
              <a14:hiddenFill xmlns:a14="http://schemas.microsoft.com/office/drawing/2010/main">
                <a:solidFill>
                  <a:schemeClr val="accent1"/>
                </a:solidFill>
              </a14:hiddenFill>
            </a:ext>
          </a:extLst>
        </p:spPr>
        <p:txBody>
          <a:bodyPr wrap="square" tIns="0" anchor="t"/>
          <a:lstStyle>
            <a:lvl1pPr marL="13499" indent="0">
              <a:buFontTx/>
              <a:buNone/>
              <a:defRPr>
                <a:solidFill>
                  <a:srgbClr val="002664"/>
                </a:solidFill>
              </a:defRPr>
            </a:lvl1pPr>
          </a:lstStyle>
          <a:p>
            <a:pPr lvl="0"/>
            <a:r>
              <a:rPr lang="fi-FI" noProof="0"/>
              <a:t>Muokkaa alaotsikon perustyyliä napsautt.</a:t>
            </a:r>
            <a:endParaRPr lang="fi-FI" noProof="0" dirty="0"/>
          </a:p>
        </p:txBody>
      </p:sp>
    </p:spTree>
    <p:extLst>
      <p:ext uri="{BB962C8B-B14F-4D97-AF65-F5344CB8AC3E}">
        <p14:creationId xmlns:p14="http://schemas.microsoft.com/office/powerpoint/2010/main" val="187955966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Kaksi sisältökohdetta">
  <p:cSld name="Kaksi sisältökohdetta">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381000" y="1275606"/>
            <a:ext cx="4086000" cy="3454794"/>
          </a:xfrm>
        </p:spPr>
        <p:txBody>
          <a:bodyPr/>
          <a:lstStyle>
            <a:lvl1pPr>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4644008" y="1275606"/>
            <a:ext cx="4086000" cy="3454794"/>
          </a:xfrm>
        </p:spPr>
        <p:txBody>
          <a:bodyPr/>
          <a:lstStyle>
            <a:lvl1pPr>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lvl1pPr>
          </a:lstStyle>
          <a:p>
            <a:fld id="{779BA389-3D5B-4A2F-8D7D-F5750137A40B}" type="datetime5">
              <a:rPr lang="fi-FI" smtClean="0">
                <a:solidFill>
                  <a:srgbClr val="002664"/>
                </a:solidFill>
              </a:rPr>
              <a:pPr/>
              <a:t>11-kesäk-18</a:t>
            </a:fld>
            <a:endParaRPr lang="fi-FI">
              <a:solidFill>
                <a:srgbClr val="002664"/>
              </a:solidFill>
            </a:endParaRPr>
          </a:p>
        </p:txBody>
      </p:sp>
      <p:sp>
        <p:nvSpPr>
          <p:cNvPr id="6" name="Dian numeron paikkamerkki 5"/>
          <p:cNvSpPr>
            <a:spLocks noGrp="1"/>
          </p:cNvSpPr>
          <p:nvPr>
            <p:ph type="sldNum" sz="quarter" idx="11"/>
          </p:nvPr>
        </p:nvSpPr>
        <p:spPr/>
        <p:txBody>
          <a:bodyPr/>
          <a:lstStyle>
            <a:lvl1pPr>
              <a:defRPr/>
            </a:lvl1pPr>
          </a:lstStyle>
          <a:p>
            <a:fld id="{A58CD3FC-5036-41D3-81AF-F809599C61A6}" type="slidenum">
              <a:rPr lang="fi-FI" smtClean="0">
                <a:solidFill>
                  <a:srgbClr val="002664"/>
                </a:solidFill>
              </a:rPr>
              <a:pPr/>
              <a:t>‹#›</a:t>
            </a:fld>
            <a:endParaRPr lang="fi-FI">
              <a:solidFill>
                <a:srgbClr val="002664"/>
              </a:solidFill>
            </a:endParaRPr>
          </a:p>
        </p:txBody>
      </p:sp>
      <p:pic>
        <p:nvPicPr>
          <p:cNvPr id="10" name="Picture 348" descr="TT_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6" y="4785997"/>
            <a:ext cx="1420813" cy="215503"/>
          </a:xfrm>
          <a:prstGeom prst="rect">
            <a:avLst/>
          </a:prstGeom>
          <a:noFill/>
          <a:extLst>
            <a:ext uri="{909E8E84-426E-40DD-AFC4-6F175D3DCCD1}">
              <a14:hiddenFill xmlns:a14="http://schemas.microsoft.com/office/drawing/2010/main">
                <a:solidFill>
                  <a:srgbClr val="FFFFFF"/>
                </a:solidFill>
              </a14:hiddenFill>
            </a:ext>
          </a:extLst>
        </p:spPr>
      </p:pic>
      <p:sp>
        <p:nvSpPr>
          <p:cNvPr id="9" name="Otsikko 1"/>
          <p:cNvSpPr>
            <a:spLocks noGrp="1"/>
          </p:cNvSpPr>
          <p:nvPr>
            <p:ph type="title"/>
          </p:nvPr>
        </p:nvSpPr>
        <p:spPr>
          <a:xfrm>
            <a:off x="381000" y="33468"/>
            <a:ext cx="8367464" cy="750304"/>
          </a:xfrm>
        </p:spPr>
        <p:txBody>
          <a:bodyPr wrap="square" anchor="b"/>
          <a:lstStyle/>
          <a:p>
            <a:r>
              <a:rPr lang="fi-FI"/>
              <a:t>Muokkaa perustyyl. napsautt.</a:t>
            </a:r>
            <a:endParaRPr lang="fi-FI" dirty="0"/>
          </a:p>
        </p:txBody>
      </p:sp>
      <p:sp>
        <p:nvSpPr>
          <p:cNvPr id="13" name="Rectangle 320"/>
          <p:cNvSpPr>
            <a:spLocks noGrp="1" noChangeArrowheads="1"/>
          </p:cNvSpPr>
          <p:nvPr>
            <p:ph type="subTitle" idx="12"/>
          </p:nvPr>
        </p:nvSpPr>
        <p:spPr>
          <a:xfrm>
            <a:off x="381600" y="789552"/>
            <a:ext cx="8366400" cy="432048"/>
          </a:xfrm>
          <a:extLst>
            <a:ext uri="{909E8E84-426E-40DD-AFC4-6F175D3DCCD1}">
              <a14:hiddenFill xmlns:a14="http://schemas.microsoft.com/office/drawing/2010/main">
                <a:solidFill>
                  <a:schemeClr val="accent1"/>
                </a:solidFill>
              </a14:hiddenFill>
            </a:ext>
          </a:extLst>
        </p:spPr>
        <p:txBody>
          <a:bodyPr wrap="square" tIns="0" anchor="t"/>
          <a:lstStyle>
            <a:lvl1pPr marL="13499" indent="0">
              <a:buFontTx/>
              <a:buNone/>
              <a:defRPr>
                <a:solidFill>
                  <a:srgbClr val="002664"/>
                </a:solidFill>
              </a:defRPr>
            </a:lvl1pPr>
          </a:lstStyle>
          <a:p>
            <a:pPr lvl="0"/>
            <a:r>
              <a:rPr lang="fi-FI" noProof="0"/>
              <a:t>Muokkaa alaotsikon perustyyliä napsautt.</a:t>
            </a:r>
            <a:endParaRPr lang="fi-FI" noProof="0" dirty="0"/>
          </a:p>
        </p:txBody>
      </p:sp>
    </p:spTree>
    <p:extLst>
      <p:ext uri="{BB962C8B-B14F-4D97-AF65-F5344CB8AC3E}">
        <p14:creationId xmlns:p14="http://schemas.microsoft.com/office/powerpoint/2010/main" val="49343726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matchingName="Tummansininen"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fld id="{A3A106F0-3586-4C34-B64A-18A9417A8F96}" type="datetime5">
              <a:rPr lang="fi-FI" smtClean="0">
                <a:solidFill>
                  <a:srgbClr val="FFFFFF"/>
                </a:solidFill>
              </a:rPr>
              <a:pPr/>
              <a:t>11-kesäk-18</a:t>
            </a:fld>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fld id="{8BA1D61E-DCAC-4F3F-A9E2-B5195B305580}" type="slidenum">
              <a:rPr lang="fi-FI" smtClean="0">
                <a:solidFill>
                  <a:srgbClr val="FFFFFF"/>
                </a:solidFill>
              </a:rPr>
              <a:pPr/>
              <a:t>‹#›</a:t>
            </a:fld>
            <a:endParaRPr lang="fi-FI" dirty="0">
              <a:solidFill>
                <a:srgbClr val="FFFFFF"/>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878" y="4715121"/>
            <a:ext cx="948689" cy="166689"/>
          </a:xfrm>
          <a:prstGeom prst="rect">
            <a:avLst/>
          </a:prstGeom>
        </p:spPr>
      </p:pic>
    </p:spTree>
    <p:extLst>
      <p:ext uri="{BB962C8B-B14F-4D97-AF65-F5344CB8AC3E}">
        <p14:creationId xmlns:p14="http://schemas.microsoft.com/office/powerpoint/2010/main" val="2077615085"/>
      </p:ext>
    </p:extLst>
  </p:cSld>
  <p:clrMapOvr>
    <a:masterClrMapping/>
  </p:clrMapOvr>
  <p:transition spd="med">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matchingName="Vihreä"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fld id="{19CC20B7-6165-456F-86D9-617BF4A4A6C0}" type="datetime5">
              <a:rPr lang="fi-FI" smtClean="0"/>
              <a:pPr/>
              <a:t>11-kesäk-18</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fld id="{8BA1D61E-DCAC-4F3F-A9E2-B5195B305580}" type="slidenum">
              <a:rPr lang="fi-FI" smtClean="0"/>
              <a:pPr/>
              <a:t>‹#›</a:t>
            </a:fld>
            <a:endParaRPr lang="fi-FI"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878" y="4715121"/>
            <a:ext cx="948689" cy="166689"/>
          </a:xfrm>
          <a:prstGeom prst="rect">
            <a:avLst/>
          </a:prstGeom>
        </p:spPr>
      </p:pic>
    </p:spTree>
    <p:extLst>
      <p:ext uri="{BB962C8B-B14F-4D97-AF65-F5344CB8AC3E}">
        <p14:creationId xmlns:p14="http://schemas.microsoft.com/office/powerpoint/2010/main" val="1182915529"/>
      </p:ext>
    </p:extLst>
  </p:cSld>
  <p:clrMapOvr>
    <a:masterClrMapping/>
  </p:clrMapOvr>
  <p:transition spd="med">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matchingName="Punainen"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fld id="{F1D0B20C-A1FF-4BDA-AD72-75EDB1021CAD}" type="datetime5">
              <a:rPr lang="fi-FI" smtClean="0"/>
              <a:pPr/>
              <a:t>11-kesäk-18</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fld id="{8BA1D61E-DCAC-4F3F-A9E2-B5195B305580}" type="slidenum">
              <a:rPr lang="fi-FI" smtClean="0"/>
              <a:pPr/>
              <a:t>‹#›</a:t>
            </a:fld>
            <a:endParaRPr lang="fi-FI"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878" y="4715121"/>
            <a:ext cx="948689" cy="166689"/>
          </a:xfrm>
          <a:prstGeom prst="rect">
            <a:avLst/>
          </a:prstGeom>
        </p:spPr>
      </p:pic>
    </p:spTree>
    <p:extLst>
      <p:ext uri="{BB962C8B-B14F-4D97-AF65-F5344CB8AC3E}">
        <p14:creationId xmlns:p14="http://schemas.microsoft.com/office/powerpoint/2010/main" val="1555237402"/>
      </p:ext>
    </p:extLst>
  </p:cSld>
  <p:clrMapOvr>
    <a:masterClrMapping/>
  </p:clrMapOvr>
  <p:transition spd="med">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Kuvadia - Vaaleat kuvat">
    <p:spTree>
      <p:nvGrpSpPr>
        <p:cNvPr id="1" name=""/>
        <p:cNvGrpSpPr/>
        <p:nvPr/>
      </p:nvGrpSpPr>
      <p:grpSpPr>
        <a:xfrm>
          <a:off x="0" y="0"/>
          <a:ext cx="0" cy="0"/>
          <a:chOff x="0" y="0"/>
          <a:chExt cx="0" cy="0"/>
        </a:xfrm>
      </p:grpSpPr>
      <p:sp>
        <p:nvSpPr>
          <p:cNvPr id="10" name="Dian numeron paikkamerkki 9"/>
          <p:cNvSpPr>
            <a:spLocks noGrp="1"/>
          </p:cNvSpPr>
          <p:nvPr>
            <p:ph type="sldNum" sz="quarter" idx="12"/>
          </p:nvPr>
        </p:nvSpPr>
        <p:spPr/>
        <p:txBody>
          <a:bodyPr/>
          <a:lstStyle/>
          <a:p>
            <a:pPr algn="l"/>
            <a:fld id="{B142173B-15BF-4EB6-9337-26FE14823897}" type="slidenum">
              <a:rPr lang="fi-FI" smtClean="0">
                <a:solidFill>
                  <a:srgbClr val="000000"/>
                </a:solidFill>
              </a:rPr>
              <a:pPr algn="l"/>
              <a:t>‹#›</a:t>
            </a:fld>
            <a:endParaRPr lang="fi-FI">
              <a:solidFill>
                <a:srgbClr val="000000"/>
              </a:solidFill>
            </a:endParaRPr>
          </a:p>
        </p:txBody>
      </p:sp>
      <p:sp>
        <p:nvSpPr>
          <p:cNvPr id="11" name="Alatunnisteen paikkamerkki 10"/>
          <p:cNvSpPr>
            <a:spLocks noGrp="1"/>
          </p:cNvSpPr>
          <p:nvPr>
            <p:ph type="ftr" sz="quarter" idx="13"/>
          </p:nvPr>
        </p:nvSpPr>
        <p:spPr/>
        <p:txBody>
          <a:bodyPr/>
          <a:lstStyle/>
          <a:p>
            <a:r>
              <a:rPr lang="fi-FI">
                <a:solidFill>
                  <a:srgbClr val="000000"/>
                </a:solidFill>
              </a:rPr>
              <a:t>Teknologiateollisuus</a:t>
            </a:r>
          </a:p>
        </p:txBody>
      </p:sp>
    </p:spTree>
    <p:extLst>
      <p:ext uri="{BB962C8B-B14F-4D97-AF65-F5344CB8AC3E}">
        <p14:creationId xmlns:p14="http://schemas.microsoft.com/office/powerpoint/2010/main" val="344889706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Tekstidia 1 Palsta">
    <p:spTree>
      <p:nvGrpSpPr>
        <p:cNvPr id="1" name=""/>
        <p:cNvGrpSpPr/>
        <p:nvPr/>
      </p:nvGrpSpPr>
      <p:grpSpPr>
        <a:xfrm>
          <a:off x="0" y="0"/>
          <a:ext cx="0" cy="0"/>
          <a:chOff x="0" y="0"/>
          <a:chExt cx="0" cy="0"/>
        </a:xfrm>
      </p:grpSpPr>
      <p:sp>
        <p:nvSpPr>
          <p:cNvPr id="7" name="Tekstin paikkamerkki 6"/>
          <p:cNvSpPr>
            <a:spLocks noGrp="1"/>
          </p:cNvSpPr>
          <p:nvPr>
            <p:ph type="body" sz="quarter" idx="11"/>
          </p:nvPr>
        </p:nvSpPr>
        <p:spPr>
          <a:xfrm>
            <a:off x="432000" y="1113247"/>
            <a:ext cx="8280000" cy="3422765"/>
          </a:xfrm>
        </p:spPr>
        <p:txBody>
          <a:bodyPr/>
          <a:lstStyle>
            <a:lvl1pPr>
              <a:lnSpc>
                <a:spcPct val="100000"/>
              </a:lnSpc>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Dian numeron paikkamerkki 14"/>
          <p:cNvSpPr>
            <a:spLocks noGrp="1"/>
          </p:cNvSpPr>
          <p:nvPr>
            <p:ph type="sldNum" sz="quarter" idx="12"/>
          </p:nvPr>
        </p:nvSpPr>
        <p:spPr/>
        <p:txBody>
          <a:bodyPr/>
          <a:lstStyle/>
          <a:p>
            <a:pPr algn="l"/>
            <a:fld id="{B142173B-15BF-4EB6-9337-26FE14823897}" type="slidenum">
              <a:rPr lang="fi-FI" smtClean="0">
                <a:solidFill>
                  <a:srgbClr val="000000"/>
                </a:solidFill>
              </a:rPr>
              <a:pPr algn="l"/>
              <a:t>‹#›</a:t>
            </a:fld>
            <a:endParaRPr lang="fi-FI">
              <a:solidFill>
                <a:srgbClr val="000000"/>
              </a:solidFill>
            </a:endParaRPr>
          </a:p>
        </p:txBody>
      </p:sp>
      <p:sp>
        <p:nvSpPr>
          <p:cNvPr id="16" name="Alatunnisteen paikkamerkki 15"/>
          <p:cNvSpPr>
            <a:spLocks noGrp="1"/>
          </p:cNvSpPr>
          <p:nvPr>
            <p:ph type="ftr" sz="quarter" idx="13"/>
          </p:nvPr>
        </p:nvSpPr>
        <p:spPr/>
        <p:txBody>
          <a:bodyPr/>
          <a:lstStyle/>
          <a:p>
            <a:r>
              <a:rPr lang="fi-FI">
                <a:solidFill>
                  <a:srgbClr val="000000"/>
                </a:solidFill>
              </a:rPr>
              <a:t>Teknologiateollisuus</a:t>
            </a:r>
          </a:p>
        </p:txBody>
      </p:sp>
      <p:sp>
        <p:nvSpPr>
          <p:cNvPr id="17" name="Otsikko 16"/>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1423939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11.6.2018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matchingName="Sininen"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fld id="{79687E97-FA4E-4A59-B344-DEBDD22EB2EE}" type="datetime5">
              <a:rPr lang="fi-FI" smtClean="0">
                <a:solidFill>
                  <a:srgbClr val="002964"/>
                </a:solidFill>
              </a:rPr>
              <a:pPr/>
              <a:t>11-kesäk-18</a:t>
            </a:fld>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fld id="{8BA1D61E-DCAC-4F3F-A9E2-B5195B305580}" type="slidenum">
              <a:rPr lang="fi-FI" smtClean="0">
                <a:solidFill>
                  <a:srgbClr val="002964"/>
                </a:solidFill>
              </a:rPr>
              <a:pPr/>
              <a:t>‹#›</a:t>
            </a:fld>
            <a:endParaRPr lang="fi-FI" dirty="0">
              <a:solidFill>
                <a:srgbClr val="002964"/>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878" y="4715121"/>
            <a:ext cx="948689" cy="166689"/>
          </a:xfrm>
          <a:prstGeom prst="rect">
            <a:avLst/>
          </a:prstGeom>
        </p:spPr>
      </p:pic>
    </p:spTree>
    <p:extLst>
      <p:ext uri="{BB962C8B-B14F-4D97-AF65-F5344CB8AC3E}">
        <p14:creationId xmlns:p14="http://schemas.microsoft.com/office/powerpoint/2010/main" val="1572750421"/>
      </p:ext>
    </p:extLst>
  </p:cSld>
  <p:clrMapOvr>
    <a:masterClrMapping/>
  </p:clrMapOvr>
  <p:transition spd="med">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1870353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1979678738"/>
      </p:ext>
    </p:extLst>
  </p:cSld>
  <p:clrMapOvr>
    <a:masterClrMapping/>
  </p:clrMapOvr>
  <p:transition spd="med">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010DB5D-D05F-42FA-A6C6-AB6B33FAEAF0}" type="datetime1">
              <a:rPr lang="en-US" smtClean="0"/>
              <a:t>6/11/2018</a:t>
            </a:fld>
            <a:endParaRPr lang="fi-FI" dirty="0"/>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14886735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1E00E6F-8D33-4515-8E96-EC6D63C57588}" type="datetime1">
              <a:rPr lang="en-US" smtClean="0"/>
              <a:t>6/11/2018</a:t>
            </a:fld>
            <a:endParaRPr lang="fi-FI" dirty="0"/>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8457367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A056C22-45A8-47B5-A6D7-BB7CD2C4EB10}" type="datetime1">
              <a:rPr lang="en-US" smtClean="0"/>
              <a:t>6/11/2018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9397129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1A12F6D-C4D5-4F69-B1C8-58486C607391}" type="datetime1">
              <a:rPr lang="en-US" smtClean="0"/>
              <a:t>6/11/2018</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4611734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8524F31-7927-4FF7-AF2F-588759863600}" type="datetime1">
              <a:rPr lang="en-US" smtClean="0"/>
              <a:t>6/11/2018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07239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CB722BBE-49BA-464E-9D21-CF342899C60D}" type="datetime1">
              <a:rPr lang="en-US" smtClean="0"/>
              <a:t>6/11/2018</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1278246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20A5ED-6AB1-4AF1-A5CF-257A19B62523}" type="datetime1">
              <a:rPr lang="en-US" smtClean="0"/>
              <a:t>6/11/2018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08222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829E41B-9EFE-4C4A-A95F-7439E186849E}" type="datetime1">
              <a:rPr lang="en-US" smtClean="0"/>
              <a:t>6/11/2018</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42049862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CD9711-B79C-44AA-92AF-F487B44B99C1}" type="datetime1">
              <a:rPr lang="en-US" smtClean="0"/>
              <a:t>6/11/2018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8010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E00F5C09-30E4-468F-B4DD-3CFFB8A0562D}" type="datetime1">
              <a:rPr lang="en-US" smtClean="0"/>
              <a:t>6/11/2018</a:t>
            </a:fld>
            <a:endParaRPr lang="fi-FI" dirty="0"/>
          </a:p>
        </p:txBody>
      </p:sp>
      <p:sp>
        <p:nvSpPr>
          <p:cNvPr id="18"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26868020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CDAF6C7-377E-4B08-AD5D-A0E3391FAA17}" type="datetime1">
              <a:rPr lang="en-US" smtClean="0"/>
              <a:t>6/11/2018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231137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87EC0B6-2E25-4D18-9E30-E0B3C0C6522E}" type="datetime1">
              <a:rPr lang="en-US" smtClean="0"/>
              <a:t>6/11/2018</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9076968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CC09E36-3F44-42B7-8655-A8C000CE7DD4}" type="datetime1">
              <a:rPr lang="en-US" smtClean="0"/>
              <a:t>6/11/2018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001645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3BCD378-01EB-4810-9C8E-3D1469448D83}" type="datetime1">
              <a:rPr lang="en-US" smtClean="0"/>
              <a:t>6/11/2018</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25012939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015ADCA-8E35-4E8D-BC4B-9F473597696F}" type="datetime1">
              <a:rPr lang="en-US" smtClean="0"/>
              <a:t>6/11/2018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447960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823E4C3-436B-4D27-8703-03F6D6D87FC4}" type="datetime1">
              <a:rPr lang="en-US" smtClean="0"/>
              <a:t>6/11/2018</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54048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2F7AA48-13C6-4B92-BA02-8193D7A1134B}" type="datetime1">
              <a:rPr lang="en-US" smtClean="0"/>
              <a:t>6/11/2018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0435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11.6.2018</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BFBA45B5-99AE-4DC6-AE90-F0CC4C496FAF}" type="datetime1">
              <a:rPr lang="en-US" smtClean="0"/>
              <a:t>6/11/2018</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439212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B6805023-F229-4028-A7EF-BB668AB9EE9F}" type="datetime1">
              <a:rPr lang="en-US" smtClean="0"/>
              <a:t>6/11/2018</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55679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0DE9654-8D3A-4D0F-9C7A-6BE18DC017F8}" type="datetime1">
              <a:rPr lang="en-US" smtClean="0"/>
              <a:t>6/11/2018</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462575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688634B-769C-4DA7-B947-A5E1A37A12CA}" type="datetime1">
              <a:rPr lang="en-US" smtClean="0"/>
              <a:t>6/11/2018</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91574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8227945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3047978"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3629FD3F-FAE6-4882-B622-8AEC5F7555EC}" type="datetime1">
              <a:rPr lang="en-US" smtClean="0"/>
              <a:t>6/11/2018</a:t>
            </a:fld>
            <a:endParaRPr lang="fi-FI" dirty="0"/>
          </a:p>
        </p:txBody>
      </p:sp>
      <p:sp>
        <p:nvSpPr>
          <p:cNvPr id="26"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224863327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69623BB-AB23-4AFE-B23E-43D0AC6BAC09}" type="datetime1">
              <a:rPr lang="en-US" smtClean="0"/>
              <a:t>6/11/2018</a:t>
            </a:fld>
            <a:endParaRPr lang="fi-FI" dirty="0"/>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1160557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CBE7DC44-C376-4F45-AAD9-CF0021B2BA36}" type="datetime1">
              <a:rPr lang="en-US" smtClean="0"/>
              <a:t>6/11/2018</a:t>
            </a:fld>
            <a:endParaRPr lang="fi-FI" dirty="0"/>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9464804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5ADDE7DF-11E5-41DD-A98E-E4FDFA50E2CA}" type="datetime1">
              <a:rPr lang="en-US" smtClean="0"/>
              <a:t>6/11/2018</a:t>
            </a:fld>
            <a:endParaRPr lang="fi-FI" dirty="0"/>
          </a:p>
        </p:txBody>
      </p:sp>
      <p:sp>
        <p:nvSpPr>
          <p:cNvPr id="5"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40092494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EE15E6F7-FA86-41FD-A9AD-AFA2377AF82F}" type="datetime1">
              <a:rPr lang="en-US" smtClean="0"/>
              <a:t>6/11/2018</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Industries of Finland</a:t>
            </a:r>
            <a:endParaRPr lang="fi-FI" dirty="0"/>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799836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11.6.2018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D5984966-0882-4C80-8501-F671FCC519FE}" type="datetime1">
              <a:rPr lang="en-US" smtClean="0"/>
              <a:t>6/11/2018</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9138010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11.6.2018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11.6.2018</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11.6.2018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11.6.2018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11.6.2018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11.6.2018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11.6.2018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11.6.2018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11.6.2018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11.6.2018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11.6.2018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11.6.2018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11.6.2018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11.6.2018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11.6.2018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Otsikkodia 1" preserve="1" userDrawn="1">
  <p:cSld name="Otsikko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5"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8"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511775"/>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Otsikkodia 2" preserve="1" userDrawn="1">
  <p:cSld name="Otsikko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8"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5"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7243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11.6.2018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Kiitos" preserve="1" userDrawn="1">
  <p:cSld name="Kii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4D6026E1-B74F-4BB9-BDF0-3CCB17B8DC3F}" type="datetime1">
              <a:rPr lang="fi-FI" smtClean="0">
                <a:solidFill>
                  <a:srgbClr val="B1BEB9"/>
                </a:solidFill>
              </a:rPr>
              <a:pPr/>
              <a:t>11.6.2018</a:t>
            </a:fld>
            <a:endParaRPr lang="fi-FI" dirty="0">
              <a:solidFill>
                <a:srgbClr val="B1BEB9"/>
              </a:solidFill>
            </a:endParaRPr>
          </a:p>
        </p:txBody>
      </p:sp>
      <p:sp>
        <p:nvSpPr>
          <p:cNvPr id="13" name="Title 1"/>
          <p:cNvSpPr>
            <a:spLocks noGrp="1"/>
          </p:cNvSpPr>
          <p:nvPr>
            <p:ph type="ctrTitle"/>
          </p:nvPr>
        </p:nvSpPr>
        <p:spPr>
          <a:xfrm>
            <a:off x="2730571" y="1553649"/>
            <a:ext cx="3682859" cy="1661112"/>
          </a:xfrm>
          <a:prstGeom prst="rect">
            <a:avLst/>
          </a:prstGeom>
        </p:spPr>
        <p:txBody>
          <a:bodyPr anchor="b" anchorCtr="0"/>
          <a:lstStyle>
            <a:lvl1pPr algn="ctr">
              <a:lnSpc>
                <a:spcPct val="85000"/>
              </a:lnSpc>
              <a:defRPr sz="2679" b="1">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2730571" y="3321931"/>
            <a:ext cx="3682859" cy="1179297"/>
          </a:xfrm>
        </p:spPr>
        <p:txBody>
          <a:bodyPr/>
          <a:lstStyle>
            <a:lvl1pPr marL="0" indent="0" algn="ctr">
              <a:buFontTx/>
              <a:buNone/>
              <a:defRPr sz="1488">
                <a:solidFill>
                  <a:srgbClr val="7D001B"/>
                </a:solidFill>
              </a:defRPr>
            </a:lvl1pPr>
          </a:lstStyle>
          <a:p>
            <a:pPr lvl="0"/>
            <a:r>
              <a:rPr lang="fi-FI"/>
              <a:t>Muokkaa tekstin perustyylejä napsauttamalla</a:t>
            </a:r>
          </a:p>
        </p:txBody>
      </p:sp>
      <p:pic>
        <p:nvPicPr>
          <p:cNvPr id="6"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353978"/>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Sininen" preserve="1"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fld id="{89DC76EA-B838-4727-8FFE-1736BDED8089}" type="datetime1">
              <a:rPr lang="fi-FI" smtClean="0">
                <a:solidFill>
                  <a:srgbClr val="002964"/>
                </a:solidFill>
              </a:rPr>
              <a:pPr/>
              <a:t>11.6.2018</a:t>
            </a:fld>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pPr defTabSz="680159"/>
            <a:fld id="{8BA1D61E-DCAC-4F3F-A9E2-B5195B305580}" type="slidenum">
              <a:rPr lang="fi-FI" smtClean="0">
                <a:solidFill>
                  <a:srgbClr val="002964"/>
                </a:solidFill>
              </a:rPr>
              <a:pPr defTabSz="680159"/>
              <a:t>‹#›</a:t>
            </a:fld>
            <a:endParaRPr lang="fi-FI" dirty="0">
              <a:solidFill>
                <a:srgbClr val="002964"/>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294072"/>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Punainen" preserve="1"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fld id="{55E9C134-3167-4F1A-BF85-D9C5B89CB438}" type="datetime1">
              <a:rPr lang="fi-FI" smtClean="0"/>
              <a:pPr/>
              <a:t>11.6.2018</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1115"/>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Vihreä" preserve="1"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fld id="{43C0032E-B8FF-4A5E-BC37-69B717629E96}" type="datetime1">
              <a:rPr lang="fi-FI" smtClean="0"/>
              <a:pPr/>
              <a:t>11.6.2018</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715442"/>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Keltainen" preserve="1" userDrawn="1">
  <p:cSld name="Kelt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5"/>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4"/>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4"/>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fld id="{FED52513-46EE-46A6-A277-5008A623FA72}" type="datetime1">
              <a:rPr lang="fi-FI" smtClean="0">
                <a:solidFill>
                  <a:srgbClr val="F04B0D"/>
                </a:solidFill>
              </a:rPr>
              <a:pPr/>
              <a:t>11.6.2018</a:t>
            </a:fld>
            <a:endParaRPr lang="fi-FI" dirty="0">
              <a:solidFill>
                <a:srgbClr val="F04B0D"/>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pPr defTabSz="680159"/>
            <a:fld id="{8BA1D61E-DCAC-4F3F-A9E2-B5195B305580}" type="slidenum">
              <a:rPr lang="fi-FI" smtClean="0">
                <a:solidFill>
                  <a:srgbClr val="F04B0D"/>
                </a:solidFill>
              </a:rPr>
              <a:pPr defTabSz="680159"/>
              <a:t>‹#›</a:t>
            </a:fld>
            <a:endParaRPr lang="fi-FI" dirty="0">
              <a:solidFill>
                <a:srgbClr val="F04B0D"/>
              </a:solidFill>
            </a:endParaRPr>
          </a:p>
        </p:txBody>
      </p:sp>
      <p:pic>
        <p:nvPicPr>
          <p:cNvPr id="14"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76703"/>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Tummansininen" preserve="1"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fld id="{3C5F44F5-E055-419E-A797-1040115B9443}" type="datetime1">
              <a:rPr lang="fi-FI" smtClean="0">
                <a:solidFill>
                  <a:srgbClr val="FFFFFF"/>
                </a:solidFill>
              </a:rPr>
              <a:pPr/>
              <a:t>11.6.2018</a:t>
            </a:fld>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pPr defTabSz="680159"/>
            <a:fld id="{8BA1D61E-DCAC-4F3F-A9E2-B5195B305580}" type="slidenum">
              <a:rPr lang="fi-FI" smtClean="0">
                <a:solidFill>
                  <a:srgbClr val="FFFFFF"/>
                </a:solidFill>
              </a:rPr>
              <a:pPr defTabSz="680159"/>
              <a:t>‹#›</a:t>
            </a:fld>
            <a:endParaRPr lang="fi-FI" dirty="0">
              <a:solidFill>
                <a:srgbClr val="FFFFFF"/>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678220"/>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Tummanpunainen" preserve="1" userDrawn="1">
  <p:cSld name="Tumman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rgbClr val="FFFFFF"/>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rgbClr val="FFFFFF"/>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fld id="{AF9A8557-B8DB-46F5-9879-042636E58E85}" type="datetime1">
              <a:rPr lang="fi-FI" smtClean="0"/>
              <a:pPr/>
              <a:t>11.6.2018</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037005"/>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Content Placeholder 2"/>
          <p:cNvSpPr>
            <a:spLocks noGrp="1"/>
          </p:cNvSpPr>
          <p:nvPr>
            <p:ph idx="1"/>
          </p:nvPr>
        </p:nvSpPr>
        <p:spPr>
          <a:xfrm>
            <a:off x="380767" y="1285287"/>
            <a:ext cx="8379303"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8993FE2C-E6E2-4EC3-8BBF-FECEBCB75B78}" type="datetime1">
              <a:rPr lang="fi-FI" smtClean="0">
                <a:solidFill>
                  <a:srgbClr val="B1BEB9"/>
                </a:solidFill>
              </a:rPr>
              <a:pPr/>
              <a:t>11.6.2018</a:t>
            </a:fld>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3"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4"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29671"/>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AA5B850E-9A9B-477B-A867-9BEAF1A5D67C}" type="datetime1">
              <a:rPr lang="fi-FI" smtClean="0">
                <a:solidFill>
                  <a:srgbClr val="B1BEB9"/>
                </a:solidFill>
              </a:rPr>
              <a:pPr/>
              <a:t>11.6.2018</a:t>
            </a:fld>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8"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446121"/>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10" name="Rectangle 9"/>
          <p:cNvSpPr/>
          <p:nvPr userDrawn="1"/>
        </p:nvSpPr>
        <p:spPr>
          <a:xfrm>
            <a:off x="4635497" y="1178558"/>
            <a:ext cx="4381332"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Rectangle 10"/>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2" name="Rectangle 11"/>
          <p:cNvSpPr/>
          <p:nvPr userDrawn="1"/>
        </p:nvSpPr>
        <p:spPr>
          <a:xfrm>
            <a:off x="127171" y="1178558"/>
            <a:ext cx="4381331"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Text Placeholder 2"/>
          <p:cNvSpPr>
            <a:spLocks noGrp="1"/>
          </p:cNvSpPr>
          <p:nvPr>
            <p:ph type="body" idx="1"/>
          </p:nvPr>
        </p:nvSpPr>
        <p:spPr>
          <a:xfrm>
            <a:off x="383963" y="1285287"/>
            <a:ext cx="4061438"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4" name="Content Placeholder 3"/>
          <p:cNvSpPr>
            <a:spLocks noGrp="1"/>
          </p:cNvSpPr>
          <p:nvPr>
            <p:ph sz="half" idx="2"/>
          </p:nvPr>
        </p:nvSpPr>
        <p:spPr>
          <a:xfrm>
            <a:off x="381161" y="1660820"/>
            <a:ext cx="4064238"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889488" y="1285287"/>
            <a:ext cx="4064239"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6" name="Content Placeholder 5"/>
          <p:cNvSpPr>
            <a:spLocks noGrp="1"/>
          </p:cNvSpPr>
          <p:nvPr>
            <p:ph sz="quarter" idx="4"/>
          </p:nvPr>
        </p:nvSpPr>
        <p:spPr>
          <a:xfrm>
            <a:off x="4889488" y="1660820"/>
            <a:ext cx="4064239"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
        <p:nvSpPr>
          <p:cNvPr id="14" name="Date Placeholder 3"/>
          <p:cNvSpPr>
            <a:spLocks noGrp="1"/>
          </p:cNvSpPr>
          <p:nvPr>
            <p:ph type="dt" sz="half" idx="10"/>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BE5302ED-C6C3-4AE7-8898-4CEE729BF56C}" type="datetime1">
              <a:rPr lang="fi-FI" smtClean="0">
                <a:solidFill>
                  <a:srgbClr val="B1BEB9"/>
                </a:solidFill>
              </a:rPr>
              <a:pPr/>
              <a:t>11.6.2018</a:t>
            </a:fld>
            <a:endParaRPr lang="fi-FI" dirty="0">
              <a:solidFill>
                <a:srgbClr val="B1BEB9"/>
              </a:solidFill>
            </a:endParaRPr>
          </a:p>
        </p:txBody>
      </p:sp>
      <p:sp>
        <p:nvSpPr>
          <p:cNvPr id="15" name="Slide Number Placeholder 5"/>
          <p:cNvSpPr>
            <a:spLocks noGrp="1"/>
          </p:cNvSpPr>
          <p:nvPr>
            <p:ph type="sldNum" sz="quarter" idx="11"/>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7"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1917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18" Type="http://schemas.openxmlformats.org/officeDocument/2006/relationships/slideLayout" Target="../slideLayouts/slideLayout239.xml"/><Relationship Id="rId26" Type="http://schemas.openxmlformats.org/officeDocument/2006/relationships/slideLayout" Target="../slideLayouts/slideLayout247.xml"/><Relationship Id="rId3" Type="http://schemas.openxmlformats.org/officeDocument/2006/relationships/slideLayout" Target="../slideLayouts/slideLayout224.xml"/><Relationship Id="rId21" Type="http://schemas.openxmlformats.org/officeDocument/2006/relationships/slideLayout" Target="../slideLayouts/slideLayout242.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25" Type="http://schemas.openxmlformats.org/officeDocument/2006/relationships/slideLayout" Target="../slideLayouts/slideLayout246.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20" Type="http://schemas.openxmlformats.org/officeDocument/2006/relationships/slideLayout" Target="../slideLayouts/slideLayout241.xml"/><Relationship Id="rId29" Type="http://schemas.openxmlformats.org/officeDocument/2006/relationships/slideLayout" Target="../slideLayouts/slideLayout250.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24" Type="http://schemas.openxmlformats.org/officeDocument/2006/relationships/slideLayout" Target="../slideLayouts/slideLayout245.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23" Type="http://schemas.openxmlformats.org/officeDocument/2006/relationships/slideLayout" Target="../slideLayouts/slideLayout244.xml"/><Relationship Id="rId28" Type="http://schemas.openxmlformats.org/officeDocument/2006/relationships/slideLayout" Target="../slideLayouts/slideLayout249.xml"/><Relationship Id="rId10" Type="http://schemas.openxmlformats.org/officeDocument/2006/relationships/slideLayout" Target="../slideLayouts/slideLayout231.xml"/><Relationship Id="rId19" Type="http://schemas.openxmlformats.org/officeDocument/2006/relationships/slideLayout" Target="../slideLayouts/slideLayout240.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 Id="rId22" Type="http://schemas.openxmlformats.org/officeDocument/2006/relationships/slideLayout" Target="../slideLayouts/slideLayout243.xml"/><Relationship Id="rId27" Type="http://schemas.openxmlformats.org/officeDocument/2006/relationships/slideLayout" Target="../slideLayouts/slideLayout248.xml"/><Relationship Id="rId30"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theme" Target="../theme/theme4.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image" Target="../media/image4.png"/><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theme" Target="../theme/theme5.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image" Target="../media/image4.png"/><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theme" Target="../theme/theme6.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19" Type="http://schemas.openxmlformats.org/officeDocument/2006/relationships/image" Target="../media/image4.png"/><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theme" Target="../theme/theme7.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19" Type="http://schemas.openxmlformats.org/officeDocument/2006/relationships/image" Target="../media/image4.png"/><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26" Type="http://schemas.openxmlformats.org/officeDocument/2006/relationships/slideLayout" Target="../slideLayouts/slideLayout181.xml"/><Relationship Id="rId3" Type="http://schemas.openxmlformats.org/officeDocument/2006/relationships/slideLayout" Target="../slideLayouts/slideLayout158.xml"/><Relationship Id="rId21" Type="http://schemas.openxmlformats.org/officeDocument/2006/relationships/slideLayout" Target="../slideLayouts/slideLayout176.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5" Type="http://schemas.openxmlformats.org/officeDocument/2006/relationships/slideLayout" Target="../slideLayouts/slideLayout180.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20" Type="http://schemas.openxmlformats.org/officeDocument/2006/relationships/slideLayout" Target="../slideLayouts/slideLayout175.xml"/><Relationship Id="rId29" Type="http://schemas.openxmlformats.org/officeDocument/2006/relationships/slideLayout" Target="../slideLayouts/slideLayout184.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24" Type="http://schemas.openxmlformats.org/officeDocument/2006/relationships/slideLayout" Target="../slideLayouts/slideLayout179.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23" Type="http://schemas.openxmlformats.org/officeDocument/2006/relationships/slideLayout" Target="../slideLayouts/slideLayout178.xml"/><Relationship Id="rId28" Type="http://schemas.openxmlformats.org/officeDocument/2006/relationships/slideLayout" Target="../slideLayouts/slideLayout183.xml"/><Relationship Id="rId10" Type="http://schemas.openxmlformats.org/officeDocument/2006/relationships/slideLayout" Target="../slideLayouts/slideLayout165.xml"/><Relationship Id="rId19" Type="http://schemas.openxmlformats.org/officeDocument/2006/relationships/slideLayout" Target="../slideLayouts/slideLayout174.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 Id="rId22" Type="http://schemas.openxmlformats.org/officeDocument/2006/relationships/slideLayout" Target="../slideLayouts/slideLayout177.xml"/><Relationship Id="rId27" Type="http://schemas.openxmlformats.org/officeDocument/2006/relationships/slideLayout" Target="../slideLayouts/slideLayout182.xml"/><Relationship Id="rId30"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26" Type="http://schemas.openxmlformats.org/officeDocument/2006/relationships/slideLayout" Target="../slideLayouts/slideLayout210.xml"/><Relationship Id="rId3" Type="http://schemas.openxmlformats.org/officeDocument/2006/relationships/slideLayout" Target="../slideLayouts/slideLayout187.xml"/><Relationship Id="rId21" Type="http://schemas.openxmlformats.org/officeDocument/2006/relationships/slideLayout" Target="../slideLayouts/slideLayout205.xml"/><Relationship Id="rId34" Type="http://schemas.openxmlformats.org/officeDocument/2006/relationships/slideLayout" Target="../slideLayouts/slideLayout218.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5" Type="http://schemas.openxmlformats.org/officeDocument/2006/relationships/slideLayout" Target="../slideLayouts/slideLayout209.xml"/><Relationship Id="rId33" Type="http://schemas.openxmlformats.org/officeDocument/2006/relationships/slideLayout" Target="../slideLayouts/slideLayout217.xml"/><Relationship Id="rId38" Type="http://schemas.openxmlformats.org/officeDocument/2006/relationships/theme" Target="../theme/theme9.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0" Type="http://schemas.openxmlformats.org/officeDocument/2006/relationships/slideLayout" Target="../slideLayouts/slideLayout204.xml"/><Relationship Id="rId29" Type="http://schemas.openxmlformats.org/officeDocument/2006/relationships/slideLayout" Target="../slideLayouts/slideLayout213.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24" Type="http://schemas.openxmlformats.org/officeDocument/2006/relationships/slideLayout" Target="../slideLayouts/slideLayout208.xml"/><Relationship Id="rId32" Type="http://schemas.openxmlformats.org/officeDocument/2006/relationships/slideLayout" Target="../slideLayouts/slideLayout216.xml"/><Relationship Id="rId37" Type="http://schemas.openxmlformats.org/officeDocument/2006/relationships/slideLayout" Target="../slideLayouts/slideLayout221.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23" Type="http://schemas.openxmlformats.org/officeDocument/2006/relationships/slideLayout" Target="../slideLayouts/slideLayout207.xml"/><Relationship Id="rId28" Type="http://schemas.openxmlformats.org/officeDocument/2006/relationships/slideLayout" Target="../slideLayouts/slideLayout212.xml"/><Relationship Id="rId36" Type="http://schemas.openxmlformats.org/officeDocument/2006/relationships/slideLayout" Target="../slideLayouts/slideLayout220.xml"/><Relationship Id="rId10" Type="http://schemas.openxmlformats.org/officeDocument/2006/relationships/slideLayout" Target="../slideLayouts/slideLayout194.xml"/><Relationship Id="rId19" Type="http://schemas.openxmlformats.org/officeDocument/2006/relationships/slideLayout" Target="../slideLayouts/slideLayout203.xml"/><Relationship Id="rId31" Type="http://schemas.openxmlformats.org/officeDocument/2006/relationships/slideLayout" Target="../slideLayouts/slideLayout215.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 Id="rId22" Type="http://schemas.openxmlformats.org/officeDocument/2006/relationships/slideLayout" Target="../slideLayouts/slideLayout206.xml"/><Relationship Id="rId27" Type="http://schemas.openxmlformats.org/officeDocument/2006/relationships/slideLayout" Target="../slideLayouts/slideLayout211.xml"/><Relationship Id="rId30" Type="http://schemas.openxmlformats.org/officeDocument/2006/relationships/slideLayout" Target="../slideLayouts/slideLayout214.xml"/><Relationship Id="rId35" Type="http://schemas.openxmlformats.org/officeDocument/2006/relationships/slideLayout" Target="../slideLayouts/slideLayout2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11.6.2018</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7E46FA-4437-4E43-8891-B8D611D31DE6}" type="datetime1">
              <a:rPr lang="en-US" smtClean="0"/>
              <a:t>6/11/2018</a:t>
            </a:fld>
            <a:endParaRPr lang="fi-FI" dirty="0"/>
          </a:p>
        </p:txBody>
      </p:sp>
      <p:sp>
        <p:nvSpPr>
          <p:cNvPr id="8" name="Alatunnisteen paikkamerkki 4"/>
          <p:cNvSpPr>
            <a:spLocks noGrp="1"/>
          </p:cNvSpPr>
          <p:nvPr>
            <p:ph type="ftr" sz="quarter" idx="3"/>
          </p:nvPr>
        </p:nvSpPr>
        <p:spPr>
          <a:xfrm>
            <a:off x="1111306" y="4728047"/>
            <a:ext cx="203507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Technology </a:t>
            </a:r>
            <a:r>
              <a:rPr lang="fi-FI" dirty="0" err="1"/>
              <a:t>Industries</a:t>
            </a:r>
            <a:r>
              <a:rPr lang="fi-FI" dirty="0"/>
              <a:t> of Finland</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23722574"/>
      </p:ext>
    </p:extLst>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 id="2147484515" r:id="rId12"/>
    <p:sldLayoutId id="2147484516" r:id="rId13"/>
    <p:sldLayoutId id="2147484517" r:id="rId14"/>
    <p:sldLayoutId id="2147484518" r:id="rId15"/>
    <p:sldLayoutId id="2147484519" r:id="rId16"/>
    <p:sldLayoutId id="2147484520" r:id="rId17"/>
    <p:sldLayoutId id="2147484521" r:id="rId18"/>
    <p:sldLayoutId id="2147484522" r:id="rId19"/>
    <p:sldLayoutId id="2147484523" r:id="rId20"/>
    <p:sldLayoutId id="2147484524" r:id="rId21"/>
    <p:sldLayoutId id="2147484525" r:id="rId22"/>
    <p:sldLayoutId id="2147484526" r:id="rId23"/>
    <p:sldLayoutId id="2147484527" r:id="rId24"/>
    <p:sldLayoutId id="2147484528" r:id="rId25"/>
    <p:sldLayoutId id="2147484529" r:id="rId26"/>
    <p:sldLayoutId id="2147484530" r:id="rId27"/>
    <p:sldLayoutId id="2147484531" r:id="rId28"/>
    <p:sldLayoutId id="2147484532"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11.6.2018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11.6.2018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767" y="1285287"/>
            <a:ext cx="8379303" cy="3215573"/>
          </a:xfrm>
          <a:prstGeom prst="rect">
            <a:avLst/>
          </a:prstGeom>
        </p:spPr>
        <p:txBody>
          <a:bodyPr vert="horz" lIns="35987" tIns="35987" rIns="35987" bIns="35987"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D411F6F2-64D4-4B60-8113-527FF7849312}" type="datetime1">
              <a:rPr lang="fi-FI" smtClean="0">
                <a:solidFill>
                  <a:srgbClr val="B1BEB9"/>
                </a:solidFill>
              </a:rPr>
              <a:pPr defTabSz="680159"/>
              <a:t>11.6.2018</a:t>
            </a:fld>
            <a:endParaRPr lang="fi-FI" dirty="0">
              <a:solidFill>
                <a:srgbClr val="B1BEB9"/>
              </a:solidFill>
            </a:endParaRPr>
          </a:p>
        </p:txBody>
      </p:sp>
      <p:pic>
        <p:nvPicPr>
          <p:cNvPr id="5" name="Picture 416" descr="TT_u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075142"/>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 id="2147484263" r:id="rId14"/>
    <p:sldLayoutId id="2147484264" r:id="rId15"/>
    <p:sldLayoutId id="2147484265" r:id="rId16"/>
    <p:sldLayoutId id="2147484266" r:id="rId17"/>
  </p:sldLayoutIdLst>
  <p:transition spd="med">
    <p:fade/>
  </p:transition>
  <p:hf hdr="0" ftr="0"/>
  <p:txStyles>
    <p:titleStyle>
      <a:lvl1pPr algn="l" defTabSz="680159" rtl="0" eaLnBrk="1" latinLnBrk="0" hangingPunct="1">
        <a:lnSpc>
          <a:spcPct val="95000"/>
        </a:lnSpc>
        <a:spcBef>
          <a:spcPct val="0"/>
        </a:spcBef>
        <a:buNone/>
        <a:defRPr sz="2232" b="1" kern="1200" spc="-30" baseline="0">
          <a:solidFill>
            <a:schemeClr val="tx1"/>
          </a:solidFill>
          <a:latin typeface="+mj-lt"/>
          <a:ea typeface="+mj-ea"/>
          <a:cs typeface="+mj-cs"/>
        </a:defRPr>
      </a:lvl1pPr>
    </p:titleStyle>
    <p:bodyStyle>
      <a:lvl1pPr marL="265688" indent="-265688" algn="l" defTabSz="680159" rtl="0" eaLnBrk="1" latinLnBrk="0" hangingPunct="1">
        <a:spcBef>
          <a:spcPts val="0"/>
        </a:spcBef>
        <a:spcAft>
          <a:spcPts val="446"/>
        </a:spcAft>
        <a:buClr>
          <a:schemeClr val="accent3"/>
        </a:buClr>
        <a:buFont typeface="Wingdings" pitchFamily="2" charset="2"/>
        <a:buChar char="§"/>
        <a:defRPr sz="1563" kern="1200" spc="-30" baseline="0">
          <a:solidFill>
            <a:schemeClr val="tx1"/>
          </a:solidFill>
          <a:latin typeface="+mn-lt"/>
          <a:ea typeface="+mn-ea"/>
          <a:cs typeface="+mn-cs"/>
        </a:defRPr>
      </a:lvl1pPr>
      <a:lvl2pPr marL="531374" indent="-265688" algn="l" defTabSz="680159" rtl="0" eaLnBrk="1" latinLnBrk="0" hangingPunct="1">
        <a:spcBef>
          <a:spcPts val="0"/>
        </a:spcBef>
        <a:spcAft>
          <a:spcPts val="446"/>
        </a:spcAft>
        <a:buFont typeface="Arial" pitchFamily="34" charset="0"/>
        <a:buChar char="–"/>
        <a:defRPr sz="1339" kern="1200" spc="-30" baseline="0">
          <a:solidFill>
            <a:schemeClr val="tx1"/>
          </a:solidFill>
          <a:latin typeface="+mn-lt"/>
          <a:ea typeface="+mn-ea"/>
          <a:cs typeface="+mn-cs"/>
        </a:defRPr>
      </a:lvl2pPr>
      <a:lvl3pPr marL="797061" indent="-265688" algn="l" defTabSz="680159" rtl="0" eaLnBrk="1" latinLnBrk="0" hangingPunct="1">
        <a:spcBef>
          <a:spcPts val="0"/>
        </a:spcBef>
        <a:spcAft>
          <a:spcPts val="446"/>
        </a:spcAft>
        <a:buClr>
          <a:schemeClr val="accent3"/>
        </a:buClr>
        <a:buFont typeface="Wingdings" pitchFamily="2" charset="2"/>
        <a:buChar char="§"/>
        <a:defRPr sz="1191" kern="1200" spc="-30" baseline="0">
          <a:solidFill>
            <a:schemeClr val="tx1"/>
          </a:solidFill>
          <a:latin typeface="+mn-lt"/>
          <a:ea typeface="+mn-ea"/>
          <a:cs typeface="+mn-cs"/>
        </a:defRPr>
      </a:lvl3pPr>
      <a:lvl4pPr marL="1069833" indent="-272773" algn="l" defTabSz="680159" rtl="0" eaLnBrk="1" latinLnBrk="0" hangingPunct="1">
        <a:spcBef>
          <a:spcPts val="0"/>
        </a:spcBef>
        <a:spcAft>
          <a:spcPts val="446"/>
        </a:spcAft>
        <a:buFont typeface="Arial" pitchFamily="34" charset="0"/>
        <a:buChar char="–"/>
        <a:defRPr sz="1042" kern="1200" spc="-30" baseline="0">
          <a:solidFill>
            <a:schemeClr val="tx1"/>
          </a:solidFill>
          <a:latin typeface="+mn-lt"/>
          <a:ea typeface="+mn-ea"/>
          <a:cs typeface="+mn-cs"/>
        </a:defRPr>
      </a:lvl4pPr>
      <a:lvl5pPr marL="1335520" indent="-265688" algn="l" defTabSz="680159" rtl="0" eaLnBrk="1" latinLnBrk="0" hangingPunct="1">
        <a:spcBef>
          <a:spcPts val="0"/>
        </a:spcBef>
        <a:spcAft>
          <a:spcPts val="446"/>
        </a:spcAft>
        <a:buClr>
          <a:schemeClr val="accent3"/>
        </a:buClr>
        <a:buFont typeface="Wingdings" pitchFamily="2" charset="2"/>
        <a:buChar char="§"/>
        <a:defRPr sz="1042" kern="1200" spc="-30" baseline="0">
          <a:solidFill>
            <a:schemeClr val="tx1"/>
          </a:solidFill>
          <a:latin typeface="+mn-lt"/>
          <a:ea typeface="+mn-ea"/>
          <a:cs typeface="+mn-cs"/>
        </a:defRPr>
      </a:lvl5pPr>
      <a:lvl6pPr marL="187043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6pPr>
      <a:lvl7pPr marL="221051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7pPr>
      <a:lvl8pPr marL="255059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8pPr>
      <a:lvl9pPr marL="289067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9pPr>
    </p:bodyStyle>
    <p:otherStyle>
      <a:defPPr>
        <a:defRPr lang="fi-FI"/>
      </a:defPPr>
      <a:lvl1pPr marL="0" algn="l" defTabSz="680159" rtl="0" eaLnBrk="1" latinLnBrk="0" hangingPunct="1">
        <a:defRPr sz="1339" kern="1200">
          <a:solidFill>
            <a:schemeClr val="tx1"/>
          </a:solidFill>
          <a:latin typeface="+mn-lt"/>
          <a:ea typeface="+mn-ea"/>
          <a:cs typeface="+mn-cs"/>
        </a:defRPr>
      </a:lvl1pPr>
      <a:lvl2pPr marL="340079" algn="l" defTabSz="680159" rtl="0" eaLnBrk="1" latinLnBrk="0" hangingPunct="1">
        <a:defRPr sz="1339" kern="1200">
          <a:solidFill>
            <a:schemeClr val="tx1"/>
          </a:solidFill>
          <a:latin typeface="+mn-lt"/>
          <a:ea typeface="+mn-ea"/>
          <a:cs typeface="+mn-cs"/>
        </a:defRPr>
      </a:lvl2pPr>
      <a:lvl3pPr marL="680159" algn="l" defTabSz="680159" rtl="0" eaLnBrk="1" latinLnBrk="0" hangingPunct="1">
        <a:defRPr sz="1339" kern="1200">
          <a:solidFill>
            <a:schemeClr val="tx1"/>
          </a:solidFill>
          <a:latin typeface="+mn-lt"/>
          <a:ea typeface="+mn-ea"/>
          <a:cs typeface="+mn-cs"/>
        </a:defRPr>
      </a:lvl3pPr>
      <a:lvl4pPr marL="1020238" algn="l" defTabSz="680159" rtl="0" eaLnBrk="1" latinLnBrk="0" hangingPunct="1">
        <a:defRPr sz="1339" kern="1200">
          <a:solidFill>
            <a:schemeClr val="tx1"/>
          </a:solidFill>
          <a:latin typeface="+mn-lt"/>
          <a:ea typeface="+mn-ea"/>
          <a:cs typeface="+mn-cs"/>
        </a:defRPr>
      </a:lvl4pPr>
      <a:lvl5pPr marL="1360318" algn="l" defTabSz="680159" rtl="0" eaLnBrk="1" latinLnBrk="0" hangingPunct="1">
        <a:defRPr sz="1339" kern="1200">
          <a:solidFill>
            <a:schemeClr val="tx1"/>
          </a:solidFill>
          <a:latin typeface="+mn-lt"/>
          <a:ea typeface="+mn-ea"/>
          <a:cs typeface="+mn-cs"/>
        </a:defRPr>
      </a:lvl5pPr>
      <a:lvl6pPr marL="1700397" algn="l" defTabSz="680159" rtl="0" eaLnBrk="1" latinLnBrk="0" hangingPunct="1">
        <a:defRPr sz="1339" kern="1200">
          <a:solidFill>
            <a:schemeClr val="tx1"/>
          </a:solidFill>
          <a:latin typeface="+mn-lt"/>
          <a:ea typeface="+mn-ea"/>
          <a:cs typeface="+mn-cs"/>
        </a:defRPr>
      </a:lvl6pPr>
      <a:lvl7pPr marL="2040476" algn="l" defTabSz="680159" rtl="0" eaLnBrk="1" latinLnBrk="0" hangingPunct="1">
        <a:defRPr sz="1339" kern="1200">
          <a:solidFill>
            <a:schemeClr val="tx1"/>
          </a:solidFill>
          <a:latin typeface="+mn-lt"/>
          <a:ea typeface="+mn-ea"/>
          <a:cs typeface="+mn-cs"/>
        </a:defRPr>
      </a:lvl7pPr>
      <a:lvl8pPr marL="2380557" algn="l" defTabSz="680159" rtl="0" eaLnBrk="1" latinLnBrk="0" hangingPunct="1">
        <a:defRPr sz="1339" kern="1200">
          <a:solidFill>
            <a:schemeClr val="tx1"/>
          </a:solidFill>
          <a:latin typeface="+mn-lt"/>
          <a:ea typeface="+mn-ea"/>
          <a:cs typeface="+mn-cs"/>
        </a:defRPr>
      </a:lvl8pPr>
      <a:lvl9pPr marL="2720636" algn="l" defTabSz="680159" rtl="0" eaLnBrk="1" latinLnBrk="0" hangingPunct="1">
        <a:defRPr sz="133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767" y="1285288"/>
            <a:ext cx="8379303" cy="3215573"/>
          </a:xfrm>
          <a:prstGeom prst="rect">
            <a:avLst/>
          </a:prstGeom>
        </p:spPr>
        <p:txBody>
          <a:bodyPr vert="horz" lIns="35987" tIns="35987" rIns="35987" bIns="35987"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r>
              <a:rPr lang="en-US">
                <a:solidFill>
                  <a:srgbClr val="B1BEB9"/>
                </a:solidFill>
              </a:rPr>
              <a:t>8.6.2015</a:t>
            </a:r>
            <a:endParaRPr lang="fi-FI" dirty="0">
              <a:solidFill>
                <a:srgbClr val="B1BEB9"/>
              </a:solidFill>
            </a:endParaRPr>
          </a:p>
        </p:txBody>
      </p:sp>
      <p:pic>
        <p:nvPicPr>
          <p:cNvPr id="5" name="Picture 416" descr="TT_u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389024"/>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 id="2147484280" r:id="rId13"/>
    <p:sldLayoutId id="2147484281" r:id="rId14"/>
    <p:sldLayoutId id="2147484282" r:id="rId15"/>
    <p:sldLayoutId id="2147484283" r:id="rId16"/>
    <p:sldLayoutId id="2147484284" r:id="rId17"/>
  </p:sldLayoutIdLst>
  <p:transition spd="med">
    <p:fade/>
  </p:transition>
  <p:hf hdr="0"/>
  <p:txStyles>
    <p:titleStyle>
      <a:lvl1pPr algn="l" defTabSz="604502" rtl="0" eaLnBrk="1" latinLnBrk="0" hangingPunct="1">
        <a:lnSpc>
          <a:spcPct val="95000"/>
        </a:lnSpc>
        <a:spcBef>
          <a:spcPct val="0"/>
        </a:spcBef>
        <a:buNone/>
        <a:defRPr sz="1984" b="1" kern="1200" spc="-26" baseline="0">
          <a:solidFill>
            <a:schemeClr val="tx1"/>
          </a:solidFill>
          <a:latin typeface="+mj-lt"/>
          <a:ea typeface="+mj-ea"/>
          <a:cs typeface="+mj-cs"/>
        </a:defRPr>
      </a:lvl1pPr>
    </p:titleStyle>
    <p:bodyStyle>
      <a:lvl1pPr marL="236134" indent="-236134" algn="l" defTabSz="604502" rtl="0" eaLnBrk="1" latinLnBrk="0" hangingPunct="1">
        <a:spcBef>
          <a:spcPts val="0"/>
        </a:spcBef>
        <a:spcAft>
          <a:spcPts val="397"/>
        </a:spcAft>
        <a:buClr>
          <a:schemeClr val="accent3"/>
        </a:buClr>
        <a:buFont typeface="Wingdings" pitchFamily="2" charset="2"/>
        <a:buChar char="§"/>
        <a:defRPr sz="1389" kern="1200" spc="-26" baseline="0">
          <a:solidFill>
            <a:schemeClr val="tx1"/>
          </a:solidFill>
          <a:latin typeface="+mn-lt"/>
          <a:ea typeface="+mn-ea"/>
          <a:cs typeface="+mn-cs"/>
        </a:defRPr>
      </a:lvl1pPr>
      <a:lvl2pPr marL="472268" indent="-236134" algn="l" defTabSz="604502" rtl="0" eaLnBrk="1" latinLnBrk="0" hangingPunct="1">
        <a:spcBef>
          <a:spcPts val="0"/>
        </a:spcBef>
        <a:spcAft>
          <a:spcPts val="397"/>
        </a:spcAft>
        <a:buFont typeface="Arial" pitchFamily="34" charset="0"/>
        <a:buChar char="–"/>
        <a:defRPr sz="1191" kern="1200" spc="-26" baseline="0">
          <a:solidFill>
            <a:schemeClr val="tx1"/>
          </a:solidFill>
          <a:latin typeface="+mn-lt"/>
          <a:ea typeface="+mn-ea"/>
          <a:cs typeface="+mn-cs"/>
        </a:defRPr>
      </a:lvl2pPr>
      <a:lvl3pPr marL="708401" indent="-236134" algn="l" defTabSz="604502" rtl="0" eaLnBrk="1" latinLnBrk="0" hangingPunct="1">
        <a:spcBef>
          <a:spcPts val="0"/>
        </a:spcBef>
        <a:spcAft>
          <a:spcPts val="397"/>
        </a:spcAft>
        <a:buClr>
          <a:schemeClr val="accent3"/>
        </a:buClr>
        <a:buFont typeface="Wingdings" pitchFamily="2" charset="2"/>
        <a:buChar char="§"/>
        <a:defRPr sz="1058" kern="1200" spc="-26" baseline="0">
          <a:solidFill>
            <a:schemeClr val="tx1"/>
          </a:solidFill>
          <a:latin typeface="+mn-lt"/>
          <a:ea typeface="+mn-ea"/>
          <a:cs typeface="+mn-cs"/>
        </a:defRPr>
      </a:lvl3pPr>
      <a:lvl4pPr marL="950832" indent="-242432" algn="l" defTabSz="604502" rtl="0" eaLnBrk="1" latinLnBrk="0" hangingPunct="1">
        <a:spcBef>
          <a:spcPts val="0"/>
        </a:spcBef>
        <a:spcAft>
          <a:spcPts val="397"/>
        </a:spcAft>
        <a:buFont typeface="Arial" pitchFamily="34" charset="0"/>
        <a:buChar char="–"/>
        <a:defRPr sz="926" kern="1200" spc="-26" baseline="0">
          <a:solidFill>
            <a:schemeClr val="tx1"/>
          </a:solidFill>
          <a:latin typeface="+mn-lt"/>
          <a:ea typeface="+mn-ea"/>
          <a:cs typeface="+mn-cs"/>
        </a:defRPr>
      </a:lvl4pPr>
      <a:lvl5pPr marL="1186965" indent="-236134" algn="l" defTabSz="604502" rtl="0" eaLnBrk="1" latinLnBrk="0" hangingPunct="1">
        <a:spcBef>
          <a:spcPts val="0"/>
        </a:spcBef>
        <a:spcAft>
          <a:spcPts val="397"/>
        </a:spcAft>
        <a:buClr>
          <a:schemeClr val="accent3"/>
        </a:buClr>
        <a:buFont typeface="Wingdings" pitchFamily="2" charset="2"/>
        <a:buChar char="§"/>
        <a:defRPr sz="926" kern="1200" spc="-26" baseline="0">
          <a:solidFill>
            <a:schemeClr val="tx1"/>
          </a:solidFill>
          <a:latin typeface="+mn-lt"/>
          <a:ea typeface="+mn-ea"/>
          <a:cs typeface="+mn-cs"/>
        </a:defRPr>
      </a:lvl5pPr>
      <a:lvl6pPr marL="1662382" indent="-151127" algn="l" defTabSz="604502" rtl="0" eaLnBrk="1" latinLnBrk="0" hangingPunct="1">
        <a:spcBef>
          <a:spcPct val="20000"/>
        </a:spcBef>
        <a:buFont typeface="Arial" pitchFamily="34" charset="0"/>
        <a:buChar char="•"/>
        <a:defRPr sz="1389" kern="1200">
          <a:solidFill>
            <a:schemeClr val="tx1"/>
          </a:solidFill>
          <a:latin typeface="+mn-lt"/>
          <a:ea typeface="+mn-ea"/>
          <a:cs typeface="+mn-cs"/>
        </a:defRPr>
      </a:lvl6pPr>
      <a:lvl7pPr marL="1964633" indent="-151127" algn="l" defTabSz="604502" rtl="0" eaLnBrk="1" latinLnBrk="0" hangingPunct="1">
        <a:spcBef>
          <a:spcPct val="20000"/>
        </a:spcBef>
        <a:buFont typeface="Arial" pitchFamily="34" charset="0"/>
        <a:buChar char="•"/>
        <a:defRPr sz="1389" kern="1200">
          <a:solidFill>
            <a:schemeClr val="tx1"/>
          </a:solidFill>
          <a:latin typeface="+mn-lt"/>
          <a:ea typeface="+mn-ea"/>
          <a:cs typeface="+mn-cs"/>
        </a:defRPr>
      </a:lvl7pPr>
      <a:lvl8pPr marL="2266884" indent="-151127" algn="l" defTabSz="604502" rtl="0" eaLnBrk="1" latinLnBrk="0" hangingPunct="1">
        <a:spcBef>
          <a:spcPct val="20000"/>
        </a:spcBef>
        <a:buFont typeface="Arial" pitchFamily="34" charset="0"/>
        <a:buChar char="•"/>
        <a:defRPr sz="1389" kern="1200">
          <a:solidFill>
            <a:schemeClr val="tx1"/>
          </a:solidFill>
          <a:latin typeface="+mn-lt"/>
          <a:ea typeface="+mn-ea"/>
          <a:cs typeface="+mn-cs"/>
        </a:defRPr>
      </a:lvl8pPr>
      <a:lvl9pPr marL="2569134" indent="-151127" algn="l" defTabSz="604502" rtl="0" eaLnBrk="1" latinLnBrk="0" hangingPunct="1">
        <a:spcBef>
          <a:spcPct val="20000"/>
        </a:spcBef>
        <a:buFont typeface="Arial" pitchFamily="34" charset="0"/>
        <a:buChar char="•"/>
        <a:defRPr sz="1389" kern="1200">
          <a:solidFill>
            <a:schemeClr val="tx1"/>
          </a:solidFill>
          <a:latin typeface="+mn-lt"/>
          <a:ea typeface="+mn-ea"/>
          <a:cs typeface="+mn-cs"/>
        </a:defRPr>
      </a:lvl9pPr>
    </p:bodyStyle>
    <p:otherStyle>
      <a:defPPr>
        <a:defRPr lang="fi-FI"/>
      </a:defPPr>
      <a:lvl1pPr marL="0" algn="l" defTabSz="604502" rtl="0" eaLnBrk="1" latinLnBrk="0" hangingPunct="1">
        <a:defRPr sz="1191" kern="1200">
          <a:solidFill>
            <a:schemeClr val="tx1"/>
          </a:solidFill>
          <a:latin typeface="+mn-lt"/>
          <a:ea typeface="+mn-ea"/>
          <a:cs typeface="+mn-cs"/>
        </a:defRPr>
      </a:lvl1pPr>
      <a:lvl2pPr marL="302251" algn="l" defTabSz="604502" rtl="0" eaLnBrk="1" latinLnBrk="0" hangingPunct="1">
        <a:defRPr sz="1191" kern="1200">
          <a:solidFill>
            <a:schemeClr val="tx1"/>
          </a:solidFill>
          <a:latin typeface="+mn-lt"/>
          <a:ea typeface="+mn-ea"/>
          <a:cs typeface="+mn-cs"/>
        </a:defRPr>
      </a:lvl2pPr>
      <a:lvl3pPr marL="604502" algn="l" defTabSz="604502" rtl="0" eaLnBrk="1" latinLnBrk="0" hangingPunct="1">
        <a:defRPr sz="1191" kern="1200">
          <a:solidFill>
            <a:schemeClr val="tx1"/>
          </a:solidFill>
          <a:latin typeface="+mn-lt"/>
          <a:ea typeface="+mn-ea"/>
          <a:cs typeface="+mn-cs"/>
        </a:defRPr>
      </a:lvl3pPr>
      <a:lvl4pPr marL="906754" algn="l" defTabSz="604502" rtl="0" eaLnBrk="1" latinLnBrk="0" hangingPunct="1">
        <a:defRPr sz="1191" kern="1200">
          <a:solidFill>
            <a:schemeClr val="tx1"/>
          </a:solidFill>
          <a:latin typeface="+mn-lt"/>
          <a:ea typeface="+mn-ea"/>
          <a:cs typeface="+mn-cs"/>
        </a:defRPr>
      </a:lvl4pPr>
      <a:lvl5pPr marL="1209005" algn="l" defTabSz="604502" rtl="0" eaLnBrk="1" latinLnBrk="0" hangingPunct="1">
        <a:defRPr sz="1191" kern="1200">
          <a:solidFill>
            <a:schemeClr val="tx1"/>
          </a:solidFill>
          <a:latin typeface="+mn-lt"/>
          <a:ea typeface="+mn-ea"/>
          <a:cs typeface="+mn-cs"/>
        </a:defRPr>
      </a:lvl5pPr>
      <a:lvl6pPr marL="1511256" algn="l" defTabSz="604502" rtl="0" eaLnBrk="1" latinLnBrk="0" hangingPunct="1">
        <a:defRPr sz="1191" kern="1200">
          <a:solidFill>
            <a:schemeClr val="tx1"/>
          </a:solidFill>
          <a:latin typeface="+mn-lt"/>
          <a:ea typeface="+mn-ea"/>
          <a:cs typeface="+mn-cs"/>
        </a:defRPr>
      </a:lvl6pPr>
      <a:lvl7pPr marL="1813506" algn="l" defTabSz="604502" rtl="0" eaLnBrk="1" latinLnBrk="0" hangingPunct="1">
        <a:defRPr sz="1191" kern="1200">
          <a:solidFill>
            <a:schemeClr val="tx1"/>
          </a:solidFill>
          <a:latin typeface="+mn-lt"/>
          <a:ea typeface="+mn-ea"/>
          <a:cs typeface="+mn-cs"/>
        </a:defRPr>
      </a:lvl7pPr>
      <a:lvl8pPr marL="2115758" algn="l" defTabSz="604502" rtl="0" eaLnBrk="1" latinLnBrk="0" hangingPunct="1">
        <a:defRPr sz="1191" kern="1200">
          <a:solidFill>
            <a:schemeClr val="tx1"/>
          </a:solidFill>
          <a:latin typeface="+mn-lt"/>
          <a:ea typeface="+mn-ea"/>
          <a:cs typeface="+mn-cs"/>
        </a:defRPr>
      </a:lvl8pPr>
      <a:lvl9pPr marL="2418010" algn="l" defTabSz="604502" rtl="0" eaLnBrk="1" latinLnBrk="0" hangingPunct="1">
        <a:defRPr sz="119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767" y="1285287"/>
            <a:ext cx="8379303" cy="3215573"/>
          </a:xfrm>
          <a:prstGeom prst="rect">
            <a:avLst/>
          </a:prstGeom>
        </p:spPr>
        <p:txBody>
          <a:bodyPr vert="horz" lIns="35987" tIns="35987" rIns="35987" bIns="35987"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r>
              <a:rPr lang="en-US">
                <a:solidFill>
                  <a:srgbClr val="B1BEB9"/>
                </a:solidFill>
              </a:rPr>
              <a:t>8.6.2015</a:t>
            </a:r>
            <a:endParaRPr lang="fi-FI" dirty="0">
              <a:solidFill>
                <a:srgbClr val="B1BEB9"/>
              </a:solidFill>
            </a:endParaRPr>
          </a:p>
        </p:txBody>
      </p:sp>
      <p:pic>
        <p:nvPicPr>
          <p:cNvPr id="5" name="Picture 416" descr="TT_u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456671"/>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 id="2147484299" r:id="rId14"/>
    <p:sldLayoutId id="2147484300" r:id="rId15"/>
    <p:sldLayoutId id="2147484301" r:id="rId16"/>
    <p:sldLayoutId id="2147484302" r:id="rId17"/>
  </p:sldLayoutIdLst>
  <p:transition spd="med">
    <p:fade/>
  </p:transition>
  <p:hf hdr="0"/>
  <p:txStyles>
    <p:titleStyle>
      <a:lvl1pPr algn="l" defTabSz="680159" rtl="0" eaLnBrk="1" latinLnBrk="0" hangingPunct="1">
        <a:lnSpc>
          <a:spcPct val="95000"/>
        </a:lnSpc>
        <a:spcBef>
          <a:spcPct val="0"/>
        </a:spcBef>
        <a:buNone/>
        <a:defRPr sz="2232" b="1" kern="1200" spc="-30" baseline="0">
          <a:solidFill>
            <a:schemeClr val="tx1"/>
          </a:solidFill>
          <a:latin typeface="+mj-lt"/>
          <a:ea typeface="+mj-ea"/>
          <a:cs typeface="+mj-cs"/>
        </a:defRPr>
      </a:lvl1pPr>
    </p:titleStyle>
    <p:bodyStyle>
      <a:lvl1pPr marL="265688" indent="-265688" algn="l" defTabSz="680159" rtl="0" eaLnBrk="1" latinLnBrk="0" hangingPunct="1">
        <a:spcBef>
          <a:spcPts val="0"/>
        </a:spcBef>
        <a:spcAft>
          <a:spcPts val="446"/>
        </a:spcAft>
        <a:buClr>
          <a:schemeClr val="accent3"/>
        </a:buClr>
        <a:buFont typeface="Wingdings" pitchFamily="2" charset="2"/>
        <a:buChar char="§"/>
        <a:defRPr sz="1563" kern="1200" spc="-30" baseline="0">
          <a:solidFill>
            <a:schemeClr val="tx1"/>
          </a:solidFill>
          <a:latin typeface="+mn-lt"/>
          <a:ea typeface="+mn-ea"/>
          <a:cs typeface="+mn-cs"/>
        </a:defRPr>
      </a:lvl1pPr>
      <a:lvl2pPr marL="531374" indent="-265688" algn="l" defTabSz="680159" rtl="0" eaLnBrk="1" latinLnBrk="0" hangingPunct="1">
        <a:spcBef>
          <a:spcPts val="0"/>
        </a:spcBef>
        <a:spcAft>
          <a:spcPts val="446"/>
        </a:spcAft>
        <a:buFont typeface="Arial" pitchFamily="34" charset="0"/>
        <a:buChar char="–"/>
        <a:defRPr sz="1339" kern="1200" spc="-30" baseline="0">
          <a:solidFill>
            <a:schemeClr val="tx1"/>
          </a:solidFill>
          <a:latin typeface="+mn-lt"/>
          <a:ea typeface="+mn-ea"/>
          <a:cs typeface="+mn-cs"/>
        </a:defRPr>
      </a:lvl2pPr>
      <a:lvl3pPr marL="797061" indent="-265688" algn="l" defTabSz="680159" rtl="0" eaLnBrk="1" latinLnBrk="0" hangingPunct="1">
        <a:spcBef>
          <a:spcPts val="0"/>
        </a:spcBef>
        <a:spcAft>
          <a:spcPts val="446"/>
        </a:spcAft>
        <a:buClr>
          <a:schemeClr val="accent3"/>
        </a:buClr>
        <a:buFont typeface="Wingdings" pitchFamily="2" charset="2"/>
        <a:buChar char="§"/>
        <a:defRPr sz="1191" kern="1200" spc="-30" baseline="0">
          <a:solidFill>
            <a:schemeClr val="tx1"/>
          </a:solidFill>
          <a:latin typeface="+mn-lt"/>
          <a:ea typeface="+mn-ea"/>
          <a:cs typeface="+mn-cs"/>
        </a:defRPr>
      </a:lvl3pPr>
      <a:lvl4pPr marL="1069833" indent="-272773" algn="l" defTabSz="680159" rtl="0" eaLnBrk="1" latinLnBrk="0" hangingPunct="1">
        <a:spcBef>
          <a:spcPts val="0"/>
        </a:spcBef>
        <a:spcAft>
          <a:spcPts val="446"/>
        </a:spcAft>
        <a:buFont typeface="Arial" pitchFamily="34" charset="0"/>
        <a:buChar char="–"/>
        <a:defRPr sz="1042" kern="1200" spc="-30" baseline="0">
          <a:solidFill>
            <a:schemeClr val="tx1"/>
          </a:solidFill>
          <a:latin typeface="+mn-lt"/>
          <a:ea typeface="+mn-ea"/>
          <a:cs typeface="+mn-cs"/>
        </a:defRPr>
      </a:lvl4pPr>
      <a:lvl5pPr marL="1335520" indent="-265688" algn="l" defTabSz="680159" rtl="0" eaLnBrk="1" latinLnBrk="0" hangingPunct="1">
        <a:spcBef>
          <a:spcPts val="0"/>
        </a:spcBef>
        <a:spcAft>
          <a:spcPts val="446"/>
        </a:spcAft>
        <a:buClr>
          <a:schemeClr val="accent3"/>
        </a:buClr>
        <a:buFont typeface="Wingdings" pitchFamily="2" charset="2"/>
        <a:buChar char="§"/>
        <a:defRPr sz="1042" kern="1200" spc="-30" baseline="0">
          <a:solidFill>
            <a:schemeClr val="tx1"/>
          </a:solidFill>
          <a:latin typeface="+mn-lt"/>
          <a:ea typeface="+mn-ea"/>
          <a:cs typeface="+mn-cs"/>
        </a:defRPr>
      </a:lvl5pPr>
      <a:lvl6pPr marL="187043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6pPr>
      <a:lvl7pPr marL="221051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7pPr>
      <a:lvl8pPr marL="255059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8pPr>
      <a:lvl9pPr marL="289067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9pPr>
    </p:bodyStyle>
    <p:otherStyle>
      <a:defPPr>
        <a:defRPr lang="fi-FI"/>
      </a:defPPr>
      <a:lvl1pPr marL="0" algn="l" defTabSz="680159" rtl="0" eaLnBrk="1" latinLnBrk="0" hangingPunct="1">
        <a:defRPr sz="1339" kern="1200">
          <a:solidFill>
            <a:schemeClr val="tx1"/>
          </a:solidFill>
          <a:latin typeface="+mn-lt"/>
          <a:ea typeface="+mn-ea"/>
          <a:cs typeface="+mn-cs"/>
        </a:defRPr>
      </a:lvl1pPr>
      <a:lvl2pPr marL="340079" algn="l" defTabSz="680159" rtl="0" eaLnBrk="1" latinLnBrk="0" hangingPunct="1">
        <a:defRPr sz="1339" kern="1200">
          <a:solidFill>
            <a:schemeClr val="tx1"/>
          </a:solidFill>
          <a:latin typeface="+mn-lt"/>
          <a:ea typeface="+mn-ea"/>
          <a:cs typeface="+mn-cs"/>
        </a:defRPr>
      </a:lvl2pPr>
      <a:lvl3pPr marL="680159" algn="l" defTabSz="680159" rtl="0" eaLnBrk="1" latinLnBrk="0" hangingPunct="1">
        <a:defRPr sz="1339" kern="1200">
          <a:solidFill>
            <a:schemeClr val="tx1"/>
          </a:solidFill>
          <a:latin typeface="+mn-lt"/>
          <a:ea typeface="+mn-ea"/>
          <a:cs typeface="+mn-cs"/>
        </a:defRPr>
      </a:lvl3pPr>
      <a:lvl4pPr marL="1020238" algn="l" defTabSz="680159" rtl="0" eaLnBrk="1" latinLnBrk="0" hangingPunct="1">
        <a:defRPr sz="1339" kern="1200">
          <a:solidFill>
            <a:schemeClr val="tx1"/>
          </a:solidFill>
          <a:latin typeface="+mn-lt"/>
          <a:ea typeface="+mn-ea"/>
          <a:cs typeface="+mn-cs"/>
        </a:defRPr>
      </a:lvl4pPr>
      <a:lvl5pPr marL="1360318" algn="l" defTabSz="680159" rtl="0" eaLnBrk="1" latinLnBrk="0" hangingPunct="1">
        <a:defRPr sz="1339" kern="1200">
          <a:solidFill>
            <a:schemeClr val="tx1"/>
          </a:solidFill>
          <a:latin typeface="+mn-lt"/>
          <a:ea typeface="+mn-ea"/>
          <a:cs typeface="+mn-cs"/>
        </a:defRPr>
      </a:lvl5pPr>
      <a:lvl6pPr marL="1700397" algn="l" defTabSz="680159" rtl="0" eaLnBrk="1" latinLnBrk="0" hangingPunct="1">
        <a:defRPr sz="1339" kern="1200">
          <a:solidFill>
            <a:schemeClr val="tx1"/>
          </a:solidFill>
          <a:latin typeface="+mn-lt"/>
          <a:ea typeface="+mn-ea"/>
          <a:cs typeface="+mn-cs"/>
        </a:defRPr>
      </a:lvl6pPr>
      <a:lvl7pPr marL="2040476" algn="l" defTabSz="680159" rtl="0" eaLnBrk="1" latinLnBrk="0" hangingPunct="1">
        <a:defRPr sz="1339" kern="1200">
          <a:solidFill>
            <a:schemeClr val="tx1"/>
          </a:solidFill>
          <a:latin typeface="+mn-lt"/>
          <a:ea typeface="+mn-ea"/>
          <a:cs typeface="+mn-cs"/>
        </a:defRPr>
      </a:lvl7pPr>
      <a:lvl8pPr marL="2380557" algn="l" defTabSz="680159" rtl="0" eaLnBrk="1" latinLnBrk="0" hangingPunct="1">
        <a:defRPr sz="1339" kern="1200">
          <a:solidFill>
            <a:schemeClr val="tx1"/>
          </a:solidFill>
          <a:latin typeface="+mn-lt"/>
          <a:ea typeface="+mn-ea"/>
          <a:cs typeface="+mn-cs"/>
        </a:defRPr>
      </a:lvl8pPr>
      <a:lvl9pPr marL="2720636" algn="l" defTabSz="680159" rtl="0" eaLnBrk="1" latinLnBrk="0" hangingPunct="1">
        <a:defRPr sz="133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767" y="1285287"/>
            <a:ext cx="8379303" cy="3215573"/>
          </a:xfrm>
          <a:prstGeom prst="rect">
            <a:avLst/>
          </a:prstGeom>
        </p:spPr>
        <p:txBody>
          <a:bodyPr vert="horz" lIns="35987" tIns="35987" rIns="35987" bIns="35987"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r>
              <a:rPr lang="en-US">
                <a:solidFill>
                  <a:srgbClr val="B1BEB9"/>
                </a:solidFill>
              </a:rPr>
              <a:t>7.5.2015</a:t>
            </a:r>
            <a:endParaRPr lang="fi-FI" dirty="0">
              <a:solidFill>
                <a:srgbClr val="B1BEB9"/>
              </a:solidFill>
            </a:endParaRPr>
          </a:p>
        </p:txBody>
      </p:sp>
      <p:pic>
        <p:nvPicPr>
          <p:cNvPr id="5" name="Picture 416" descr="TT_u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351824"/>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 id="2147484317" r:id="rId14"/>
    <p:sldLayoutId id="2147484318" r:id="rId15"/>
    <p:sldLayoutId id="2147484319" r:id="rId16"/>
    <p:sldLayoutId id="2147484320" r:id="rId17"/>
  </p:sldLayoutIdLst>
  <p:transition spd="med">
    <p:fade/>
  </p:transition>
  <p:hf hdr="0"/>
  <p:txStyles>
    <p:titleStyle>
      <a:lvl1pPr algn="l" defTabSz="680159" rtl="0" eaLnBrk="1" latinLnBrk="0" hangingPunct="1">
        <a:lnSpc>
          <a:spcPct val="95000"/>
        </a:lnSpc>
        <a:spcBef>
          <a:spcPct val="0"/>
        </a:spcBef>
        <a:buNone/>
        <a:defRPr sz="2232" b="1" kern="1200" spc="-30" baseline="0">
          <a:solidFill>
            <a:schemeClr val="tx1"/>
          </a:solidFill>
          <a:latin typeface="+mj-lt"/>
          <a:ea typeface="+mj-ea"/>
          <a:cs typeface="+mj-cs"/>
        </a:defRPr>
      </a:lvl1pPr>
    </p:titleStyle>
    <p:bodyStyle>
      <a:lvl1pPr marL="265688" indent="-265688" algn="l" defTabSz="680159" rtl="0" eaLnBrk="1" latinLnBrk="0" hangingPunct="1">
        <a:spcBef>
          <a:spcPts val="0"/>
        </a:spcBef>
        <a:spcAft>
          <a:spcPts val="446"/>
        </a:spcAft>
        <a:buClr>
          <a:schemeClr val="accent3"/>
        </a:buClr>
        <a:buFont typeface="Wingdings" pitchFamily="2" charset="2"/>
        <a:buChar char="§"/>
        <a:defRPr sz="1563" kern="1200" spc="-30" baseline="0">
          <a:solidFill>
            <a:schemeClr val="tx1"/>
          </a:solidFill>
          <a:latin typeface="+mn-lt"/>
          <a:ea typeface="+mn-ea"/>
          <a:cs typeface="+mn-cs"/>
        </a:defRPr>
      </a:lvl1pPr>
      <a:lvl2pPr marL="531374" indent="-265688" algn="l" defTabSz="680159" rtl="0" eaLnBrk="1" latinLnBrk="0" hangingPunct="1">
        <a:spcBef>
          <a:spcPts val="0"/>
        </a:spcBef>
        <a:spcAft>
          <a:spcPts val="446"/>
        </a:spcAft>
        <a:buFont typeface="Arial" pitchFamily="34" charset="0"/>
        <a:buChar char="–"/>
        <a:defRPr sz="1339" kern="1200" spc="-30" baseline="0">
          <a:solidFill>
            <a:schemeClr val="tx1"/>
          </a:solidFill>
          <a:latin typeface="+mn-lt"/>
          <a:ea typeface="+mn-ea"/>
          <a:cs typeface="+mn-cs"/>
        </a:defRPr>
      </a:lvl2pPr>
      <a:lvl3pPr marL="797061" indent="-265688" algn="l" defTabSz="680159" rtl="0" eaLnBrk="1" latinLnBrk="0" hangingPunct="1">
        <a:spcBef>
          <a:spcPts val="0"/>
        </a:spcBef>
        <a:spcAft>
          <a:spcPts val="446"/>
        </a:spcAft>
        <a:buClr>
          <a:schemeClr val="accent3"/>
        </a:buClr>
        <a:buFont typeface="Wingdings" pitchFamily="2" charset="2"/>
        <a:buChar char="§"/>
        <a:defRPr sz="1191" kern="1200" spc="-30" baseline="0">
          <a:solidFill>
            <a:schemeClr val="tx1"/>
          </a:solidFill>
          <a:latin typeface="+mn-lt"/>
          <a:ea typeface="+mn-ea"/>
          <a:cs typeface="+mn-cs"/>
        </a:defRPr>
      </a:lvl3pPr>
      <a:lvl4pPr marL="1069833" indent="-272773" algn="l" defTabSz="680159" rtl="0" eaLnBrk="1" latinLnBrk="0" hangingPunct="1">
        <a:spcBef>
          <a:spcPts val="0"/>
        </a:spcBef>
        <a:spcAft>
          <a:spcPts val="446"/>
        </a:spcAft>
        <a:buFont typeface="Arial" pitchFamily="34" charset="0"/>
        <a:buChar char="–"/>
        <a:defRPr sz="1042" kern="1200" spc="-30" baseline="0">
          <a:solidFill>
            <a:schemeClr val="tx1"/>
          </a:solidFill>
          <a:latin typeface="+mn-lt"/>
          <a:ea typeface="+mn-ea"/>
          <a:cs typeface="+mn-cs"/>
        </a:defRPr>
      </a:lvl4pPr>
      <a:lvl5pPr marL="1335520" indent="-265688" algn="l" defTabSz="680159" rtl="0" eaLnBrk="1" latinLnBrk="0" hangingPunct="1">
        <a:spcBef>
          <a:spcPts val="0"/>
        </a:spcBef>
        <a:spcAft>
          <a:spcPts val="446"/>
        </a:spcAft>
        <a:buClr>
          <a:schemeClr val="accent3"/>
        </a:buClr>
        <a:buFont typeface="Wingdings" pitchFamily="2" charset="2"/>
        <a:buChar char="§"/>
        <a:defRPr sz="1042" kern="1200" spc="-30" baseline="0">
          <a:solidFill>
            <a:schemeClr val="tx1"/>
          </a:solidFill>
          <a:latin typeface="+mn-lt"/>
          <a:ea typeface="+mn-ea"/>
          <a:cs typeface="+mn-cs"/>
        </a:defRPr>
      </a:lvl5pPr>
      <a:lvl6pPr marL="187043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6pPr>
      <a:lvl7pPr marL="221051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7pPr>
      <a:lvl8pPr marL="255059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8pPr>
      <a:lvl9pPr marL="289067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9pPr>
    </p:bodyStyle>
    <p:otherStyle>
      <a:defPPr>
        <a:defRPr lang="fi-FI"/>
      </a:defPPr>
      <a:lvl1pPr marL="0" algn="l" defTabSz="680159" rtl="0" eaLnBrk="1" latinLnBrk="0" hangingPunct="1">
        <a:defRPr sz="1339" kern="1200">
          <a:solidFill>
            <a:schemeClr val="tx1"/>
          </a:solidFill>
          <a:latin typeface="+mn-lt"/>
          <a:ea typeface="+mn-ea"/>
          <a:cs typeface="+mn-cs"/>
        </a:defRPr>
      </a:lvl1pPr>
      <a:lvl2pPr marL="340079" algn="l" defTabSz="680159" rtl="0" eaLnBrk="1" latinLnBrk="0" hangingPunct="1">
        <a:defRPr sz="1339" kern="1200">
          <a:solidFill>
            <a:schemeClr val="tx1"/>
          </a:solidFill>
          <a:latin typeface="+mn-lt"/>
          <a:ea typeface="+mn-ea"/>
          <a:cs typeface="+mn-cs"/>
        </a:defRPr>
      </a:lvl2pPr>
      <a:lvl3pPr marL="680159" algn="l" defTabSz="680159" rtl="0" eaLnBrk="1" latinLnBrk="0" hangingPunct="1">
        <a:defRPr sz="1339" kern="1200">
          <a:solidFill>
            <a:schemeClr val="tx1"/>
          </a:solidFill>
          <a:latin typeface="+mn-lt"/>
          <a:ea typeface="+mn-ea"/>
          <a:cs typeface="+mn-cs"/>
        </a:defRPr>
      </a:lvl3pPr>
      <a:lvl4pPr marL="1020238" algn="l" defTabSz="680159" rtl="0" eaLnBrk="1" latinLnBrk="0" hangingPunct="1">
        <a:defRPr sz="1339" kern="1200">
          <a:solidFill>
            <a:schemeClr val="tx1"/>
          </a:solidFill>
          <a:latin typeface="+mn-lt"/>
          <a:ea typeface="+mn-ea"/>
          <a:cs typeface="+mn-cs"/>
        </a:defRPr>
      </a:lvl4pPr>
      <a:lvl5pPr marL="1360318" algn="l" defTabSz="680159" rtl="0" eaLnBrk="1" latinLnBrk="0" hangingPunct="1">
        <a:defRPr sz="1339" kern="1200">
          <a:solidFill>
            <a:schemeClr val="tx1"/>
          </a:solidFill>
          <a:latin typeface="+mn-lt"/>
          <a:ea typeface="+mn-ea"/>
          <a:cs typeface="+mn-cs"/>
        </a:defRPr>
      </a:lvl5pPr>
      <a:lvl6pPr marL="1700397" algn="l" defTabSz="680159" rtl="0" eaLnBrk="1" latinLnBrk="0" hangingPunct="1">
        <a:defRPr sz="1339" kern="1200">
          <a:solidFill>
            <a:schemeClr val="tx1"/>
          </a:solidFill>
          <a:latin typeface="+mn-lt"/>
          <a:ea typeface="+mn-ea"/>
          <a:cs typeface="+mn-cs"/>
        </a:defRPr>
      </a:lvl6pPr>
      <a:lvl7pPr marL="2040476" algn="l" defTabSz="680159" rtl="0" eaLnBrk="1" latinLnBrk="0" hangingPunct="1">
        <a:defRPr sz="1339" kern="1200">
          <a:solidFill>
            <a:schemeClr val="tx1"/>
          </a:solidFill>
          <a:latin typeface="+mn-lt"/>
          <a:ea typeface="+mn-ea"/>
          <a:cs typeface="+mn-cs"/>
        </a:defRPr>
      </a:lvl7pPr>
      <a:lvl8pPr marL="2380557" algn="l" defTabSz="680159" rtl="0" eaLnBrk="1" latinLnBrk="0" hangingPunct="1">
        <a:defRPr sz="1339" kern="1200">
          <a:solidFill>
            <a:schemeClr val="tx1"/>
          </a:solidFill>
          <a:latin typeface="+mn-lt"/>
          <a:ea typeface="+mn-ea"/>
          <a:cs typeface="+mn-cs"/>
        </a:defRPr>
      </a:lvl8pPr>
      <a:lvl9pPr marL="2720636" algn="l" defTabSz="680159" rtl="0" eaLnBrk="1" latinLnBrk="0" hangingPunct="1">
        <a:defRPr sz="133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7E46FA-4437-4E43-8891-B8D611D31DE6}" type="datetime1">
              <a:rPr lang="en-US" smtClean="0">
                <a:solidFill>
                  <a:srgbClr val="29282E"/>
                </a:solidFill>
              </a:rPr>
              <a:pPr/>
              <a:t>6/11/2018</a:t>
            </a:fld>
            <a:endParaRPr lang="fi-FI" dirty="0">
              <a:solidFill>
                <a:srgbClr val="29282E"/>
              </a:solidFill>
            </a:endParaRPr>
          </a:p>
        </p:txBody>
      </p:sp>
      <p:sp>
        <p:nvSpPr>
          <p:cNvPr id="8" name="Alatunnisteen paikkamerkki 4"/>
          <p:cNvSpPr>
            <a:spLocks noGrp="1"/>
          </p:cNvSpPr>
          <p:nvPr>
            <p:ph type="ftr" sz="quarter" idx="3"/>
          </p:nvPr>
        </p:nvSpPr>
        <p:spPr>
          <a:xfrm>
            <a:off x="1111306" y="4728047"/>
            <a:ext cx="203507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182754057"/>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7" r:id="rId12"/>
    <p:sldLayoutId id="2147484388" r:id="rId13"/>
    <p:sldLayoutId id="2147484389" r:id="rId14"/>
    <p:sldLayoutId id="2147484390" r:id="rId15"/>
    <p:sldLayoutId id="2147484391" r:id="rId16"/>
    <p:sldLayoutId id="2147484392" r:id="rId17"/>
    <p:sldLayoutId id="2147484393" r:id="rId18"/>
    <p:sldLayoutId id="2147484394" r:id="rId19"/>
    <p:sldLayoutId id="2147484395" r:id="rId20"/>
    <p:sldLayoutId id="2147484396" r:id="rId21"/>
    <p:sldLayoutId id="2147484397" r:id="rId22"/>
    <p:sldLayoutId id="2147484398" r:id="rId23"/>
    <p:sldLayoutId id="2147484399" r:id="rId24"/>
    <p:sldLayoutId id="2147484400" r:id="rId25"/>
    <p:sldLayoutId id="2147484401" r:id="rId26"/>
    <p:sldLayoutId id="2147484402" r:id="rId27"/>
    <p:sldLayoutId id="2147484403" r:id="rId28"/>
    <p:sldLayoutId id="2147484404"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0249" y="4731666"/>
            <a:ext cx="949770" cy="164690"/>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84A0B58F-F03D-4E0D-B025-33E44B30A82A}" type="datetime5">
              <a:rPr lang="fi-FI" smtClean="0">
                <a:solidFill>
                  <a:srgbClr val="29282E"/>
                </a:solidFill>
              </a:rPr>
              <a:pPr/>
              <a:t>11-kesäk-18</a:t>
            </a:fld>
            <a:endParaRPr lang="fi-FI" dirty="0">
              <a:solidFill>
                <a:srgbClr val="29282E"/>
              </a:solidFill>
            </a:endParaRPr>
          </a:p>
        </p:txBody>
      </p:sp>
      <p:sp>
        <p:nvSpPr>
          <p:cNvPr id="8" name="Alatunnisteen paikkamerkki 4"/>
          <p:cNvSpPr>
            <a:spLocks noGrp="1"/>
          </p:cNvSpPr>
          <p:nvPr>
            <p:ph type="ftr" sz="quarter" idx="3"/>
          </p:nvPr>
        </p:nvSpPr>
        <p:spPr>
          <a:xfrm>
            <a:off x="1106545" y="4730070"/>
            <a:ext cx="1246229" cy="175403"/>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9" name="Dian numeron paikkamerkki 1"/>
          <p:cNvSpPr>
            <a:spLocks noGrp="1"/>
          </p:cNvSpPr>
          <p:nvPr>
            <p:ph type="sldNum" sz="quarter" idx="4"/>
          </p:nvPr>
        </p:nvSpPr>
        <p:spPr>
          <a:xfrm>
            <a:off x="8181978" y="4731671"/>
            <a:ext cx="682788" cy="165406"/>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Tekstin paikkamerkki 3"/>
          <p:cNvSpPr>
            <a:spLocks noGrp="1"/>
          </p:cNvSpPr>
          <p:nvPr>
            <p:ph type="body" idx="1"/>
          </p:nvPr>
        </p:nvSpPr>
        <p:spPr>
          <a:xfrm>
            <a:off x="1072801" y="1613517"/>
            <a:ext cx="7171199" cy="303468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1"/>
            <a:ext cx="7171199" cy="995036"/>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127778546"/>
      </p:ext>
    </p:extLst>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477" r:id="rId12"/>
    <p:sldLayoutId id="2147484478" r:id="rId13"/>
    <p:sldLayoutId id="2147484479" r:id="rId14"/>
    <p:sldLayoutId id="2147484480" r:id="rId15"/>
    <p:sldLayoutId id="2147484481" r:id="rId16"/>
    <p:sldLayoutId id="2147484482" r:id="rId17"/>
    <p:sldLayoutId id="2147484483" r:id="rId18"/>
    <p:sldLayoutId id="2147484484" r:id="rId19"/>
    <p:sldLayoutId id="2147484485" r:id="rId20"/>
    <p:sldLayoutId id="2147484486" r:id="rId21"/>
    <p:sldLayoutId id="2147484487" r:id="rId22"/>
    <p:sldLayoutId id="2147484488" r:id="rId23"/>
    <p:sldLayoutId id="2147484489" r:id="rId24"/>
    <p:sldLayoutId id="2147484490" r:id="rId25"/>
    <p:sldLayoutId id="2147484491" r:id="rId26"/>
    <p:sldLayoutId id="2147484492" r:id="rId27"/>
    <p:sldLayoutId id="2147484493" r:id="rId28"/>
    <p:sldLayoutId id="2147484494" r:id="rId29"/>
    <p:sldLayoutId id="2147484495" r:id="rId30"/>
    <p:sldLayoutId id="2147484496" r:id="rId31"/>
    <p:sldLayoutId id="2147484497" r:id="rId32"/>
    <p:sldLayoutId id="2147484498" r:id="rId33"/>
    <p:sldLayoutId id="2147484499" r:id="rId34"/>
    <p:sldLayoutId id="2147484500" r:id="rId35"/>
    <p:sldLayoutId id="2147484501" r:id="rId36"/>
    <p:sldLayoutId id="2147484502" r:id="rId37"/>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158400"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81.xml"/><Relationship Id="rId1" Type="http://schemas.openxmlformats.org/officeDocument/2006/relationships/vmlDrawing" Target="../drawings/vmlDrawing6.v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29.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31.emf"/></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33.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34.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35.emf"/></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39.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40.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vmlDrawing" Target="../drawings/vmlDrawing17.vml"/><Relationship Id="rId4" Type="http://schemas.openxmlformats.org/officeDocument/2006/relationships/image" Target="../media/image41.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6.xml"/><Relationship Id="rId1" Type="http://schemas.openxmlformats.org/officeDocument/2006/relationships/vmlDrawing" Target="../drawings/vmlDrawing18.vml"/><Relationship Id="rId4" Type="http://schemas.openxmlformats.org/officeDocument/2006/relationships/image" Target="../media/image42.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19.vml"/><Relationship Id="rId4" Type="http://schemas.openxmlformats.org/officeDocument/2006/relationships/image" Target="../media/image43.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6.xml"/><Relationship Id="rId1" Type="http://schemas.openxmlformats.org/officeDocument/2006/relationships/vmlDrawing" Target="../drawings/vmlDrawing20.vml"/><Relationship Id="rId4" Type="http://schemas.openxmlformats.org/officeDocument/2006/relationships/image" Target="../media/image44.emf"/></Relationships>
</file>

<file path=ppt/slides/_rels/slide4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5.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6.xml"/><Relationship Id="rId1" Type="http://schemas.openxmlformats.org/officeDocument/2006/relationships/vmlDrawing" Target="../drawings/vmlDrawing21.vml"/><Relationship Id="rId4" Type="http://schemas.openxmlformats.org/officeDocument/2006/relationships/image" Target="../media/image45.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6.xml"/><Relationship Id="rId1" Type="http://schemas.openxmlformats.org/officeDocument/2006/relationships/vmlDrawing" Target="../drawings/vmlDrawing22.vml"/><Relationship Id="rId4" Type="http://schemas.openxmlformats.org/officeDocument/2006/relationships/image" Target="../media/image46.emf"/></Relationships>
</file>

<file path=ppt/slides/_rels/slide5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6.xml"/><Relationship Id="rId1" Type="http://schemas.openxmlformats.org/officeDocument/2006/relationships/vmlDrawing" Target="../drawings/vmlDrawing23.vml"/><Relationship Id="rId4" Type="http://schemas.openxmlformats.org/officeDocument/2006/relationships/image" Target="../media/image47.emf"/></Relationships>
</file>

<file path=ppt/slides/_rels/slide5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84.xml"/><Relationship Id="rId1" Type="http://schemas.openxmlformats.org/officeDocument/2006/relationships/vmlDrawing" Target="../drawings/vmlDrawing24.vml"/><Relationship Id="rId4" Type="http://schemas.openxmlformats.org/officeDocument/2006/relationships/image" Target="../media/image48.emf"/></Relationships>
</file>

<file path=ppt/slides/_rels/slide5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84.xml"/></Relationships>
</file>

<file path=ppt/slides/_rels/slide6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6.xml"/><Relationship Id="rId1" Type="http://schemas.openxmlformats.org/officeDocument/2006/relationships/vmlDrawing" Target="../drawings/vmlDrawing25.vml"/><Relationship Id="rId4" Type="http://schemas.openxmlformats.org/officeDocument/2006/relationships/image" Target="../media/image49.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5.xml"/></Relationships>
</file>

<file path=ppt/slides/_rels/slide6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sz="3200" dirty="0"/>
              <a:t>Technology Industry /</a:t>
            </a:r>
            <a:br>
              <a:rPr lang="en-US" sz="3200" dirty="0"/>
            </a:br>
            <a:r>
              <a:rPr lang="en-US" sz="3200" dirty="0"/>
              <a:t>Finnish Economic Outlook</a:t>
            </a:r>
            <a:br>
              <a:rPr lang="en-US" sz="3200" dirty="0"/>
            </a:br>
            <a:br>
              <a:rPr lang="en-US" sz="3200" dirty="0"/>
            </a:br>
            <a:r>
              <a:rPr lang="en-US" sz="2400" dirty="0"/>
              <a:t>June 2018</a:t>
            </a:r>
            <a:endParaRPr lang="fi-FI" sz="2400" b="0"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9010DB5D-D05F-42FA-A6C6-AB6B33FAEAF0}" type="datetime1">
              <a:rPr lang="en-US" smtClean="0">
                <a:solidFill>
                  <a:srgbClr val="FFFFFF"/>
                </a:solidFill>
              </a:rPr>
              <a:pPr/>
              <a:t>6/11/2018</a:t>
            </a:fld>
            <a:endParaRPr lang="fi-FI" dirty="0"/>
          </a:p>
        </p:txBody>
      </p:sp>
      <p:sp>
        <p:nvSpPr>
          <p:cNvPr id="5" name="Alatunnisteen paikkamerkki 4"/>
          <p:cNvSpPr>
            <a:spLocks noGrp="1"/>
          </p:cNvSpPr>
          <p:nvPr>
            <p:ph type="ftr" sz="quarter" idx="11"/>
          </p:nvPr>
        </p:nvSpPr>
        <p:spPr>
          <a:xfrm>
            <a:off x="1111511" y="4728047"/>
            <a:ext cx="1646062" cy="164690"/>
          </a:xfrm>
        </p:spPr>
        <p:txBody>
          <a:bodyPr/>
          <a:lstStyle/>
          <a:p>
            <a:r>
              <a:rPr lang="fi-FI" dirty="0">
                <a:solidFill>
                  <a:srgbClr val="FFFFFF"/>
                </a:solidFill>
              </a:rPr>
              <a:t>Technology </a:t>
            </a:r>
            <a:r>
              <a:rPr lang="fi-FI" dirty="0" err="1">
                <a:solidFill>
                  <a:srgbClr val="FFFFFF"/>
                </a:solidFill>
              </a:rPr>
              <a:t>Industries</a:t>
            </a:r>
            <a:r>
              <a:rPr lang="fi-FI" dirty="0">
                <a:solidFill>
                  <a:srgbClr val="FFFFFF"/>
                </a:solidFill>
              </a:rPr>
              <a:t> </a:t>
            </a:r>
          </a:p>
          <a:p>
            <a:r>
              <a:rPr lang="fi-FI" dirty="0">
                <a:solidFill>
                  <a:srgbClr val="FFFFFF"/>
                </a:solidFill>
              </a:rPr>
              <a:t>of Finland</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421552" cy="648000"/>
          </a:xfrm>
        </p:spPr>
        <p:txBody>
          <a:bodyPr/>
          <a:lstStyle/>
          <a:p>
            <a:r>
              <a:rPr lang="fi-FI" dirty="0"/>
              <a:t>Value of New </a:t>
            </a:r>
            <a:r>
              <a:rPr lang="fi-FI" dirty="0" err="1"/>
              <a:t>Orders</a:t>
            </a:r>
            <a:r>
              <a:rPr lang="fi-FI" dirty="0"/>
              <a:t> in </a:t>
            </a:r>
            <a:r>
              <a:rPr lang="fi-FI" dirty="0" err="1"/>
              <a:t>the</a:t>
            </a:r>
            <a:r>
              <a:rPr lang="fi-FI" dirty="0"/>
              <a:t> Technology Industry*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574214">
                  <a:extLst>
                    <a:ext uri="{9D8B030D-6E8A-4147-A177-3AD203B41FA5}">
                      <a16:colId xmlns:a16="http://schemas.microsoft.com/office/drawing/2014/main" val="20000"/>
                    </a:ext>
                  </a:extLst>
                </a:gridCol>
                <a:gridCol w="580819">
                  <a:extLst>
                    <a:ext uri="{9D8B030D-6E8A-4147-A177-3AD203B41FA5}">
                      <a16:colId xmlns:a16="http://schemas.microsoft.com/office/drawing/2014/main" val="20001"/>
                    </a:ext>
                  </a:extLst>
                </a:gridCol>
                <a:gridCol w="573479">
                  <a:extLst>
                    <a:ext uri="{9D8B030D-6E8A-4147-A177-3AD203B41FA5}">
                      <a16:colId xmlns:a16="http://schemas.microsoft.com/office/drawing/2014/main" val="20002"/>
                    </a:ext>
                  </a:extLst>
                </a:gridCol>
                <a:gridCol w="573479">
                  <a:extLst>
                    <a:ext uri="{9D8B030D-6E8A-4147-A177-3AD203B41FA5}">
                      <a16:colId xmlns:a16="http://schemas.microsoft.com/office/drawing/2014/main" val="20003"/>
                    </a:ext>
                  </a:extLst>
                </a:gridCol>
                <a:gridCol w="573479">
                  <a:extLst>
                    <a:ext uri="{9D8B030D-6E8A-4147-A177-3AD203B41FA5}">
                      <a16:colId xmlns:a16="http://schemas.microsoft.com/office/drawing/2014/main" val="20004"/>
                    </a:ext>
                  </a:extLst>
                </a:gridCol>
                <a:gridCol w="573479">
                  <a:extLst>
                    <a:ext uri="{9D8B030D-6E8A-4147-A177-3AD203B41FA5}">
                      <a16:colId xmlns:a16="http://schemas.microsoft.com/office/drawing/2014/main" val="20005"/>
                    </a:ext>
                  </a:extLst>
                </a:gridCol>
                <a:gridCol w="573479">
                  <a:extLst>
                    <a:ext uri="{9D8B030D-6E8A-4147-A177-3AD203B41FA5}">
                      <a16:colId xmlns:a16="http://schemas.microsoft.com/office/drawing/2014/main" val="20006"/>
                    </a:ext>
                  </a:extLst>
                </a:gridCol>
                <a:gridCol w="573479">
                  <a:extLst>
                    <a:ext uri="{9D8B030D-6E8A-4147-A177-3AD203B41FA5}">
                      <a16:colId xmlns:a16="http://schemas.microsoft.com/office/drawing/2014/main" val="20007"/>
                    </a:ext>
                  </a:extLst>
                </a:gridCol>
                <a:gridCol w="572010">
                  <a:extLst>
                    <a:ext uri="{9D8B030D-6E8A-4147-A177-3AD203B41FA5}">
                      <a16:colId xmlns:a16="http://schemas.microsoft.com/office/drawing/2014/main" val="20008"/>
                    </a:ext>
                  </a:extLst>
                </a:gridCol>
                <a:gridCol w="572010">
                  <a:extLst>
                    <a:ext uri="{9D8B030D-6E8A-4147-A177-3AD203B41FA5}">
                      <a16:colId xmlns:a16="http://schemas.microsoft.com/office/drawing/2014/main" val="3822871466"/>
                    </a:ext>
                  </a:extLst>
                </a:gridCol>
                <a:gridCol w="572010">
                  <a:extLst>
                    <a:ext uri="{9D8B030D-6E8A-4147-A177-3AD203B41FA5}">
                      <a16:colId xmlns:a16="http://schemas.microsoft.com/office/drawing/2014/main" val="727455605"/>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chemeClr val="tx2"/>
                </a:solidFill>
                <a:latin typeface="+mj-lt"/>
                <a:ea typeface="ＭＳ Ｐゴシック" pitchFamily="34" charset="-128"/>
              </a:rPr>
              <a:t>Million</a:t>
            </a:r>
            <a:r>
              <a:rPr lang="fi-FI" sz="1050" dirty="0">
                <a:solidFill>
                  <a:schemeClr val="tx2"/>
                </a:solidFill>
                <a:latin typeface="+mj-lt"/>
                <a:ea typeface="ＭＳ Ｐゴシック" pitchFamily="34" charset="-128"/>
              </a:rPr>
              <a:t> </a:t>
            </a:r>
            <a:r>
              <a:rPr lang="fi-FI" sz="1050" dirty="0" err="1">
                <a:solidFill>
                  <a:schemeClr val="tx2"/>
                </a:solidFill>
                <a:latin typeface="+mj-lt"/>
                <a:ea typeface="ＭＳ Ｐゴシック" pitchFamily="34" charset="-128"/>
              </a:rPr>
              <a:t>euros</a:t>
            </a:r>
            <a:r>
              <a:rPr lang="fi-FI" sz="1050" dirty="0">
                <a:solidFill>
                  <a:schemeClr val="tx2"/>
                </a:solidFill>
                <a:latin typeface="+mj-lt"/>
                <a:ea typeface="ＭＳ Ｐゴシック" pitchFamily="34" charset="-128"/>
              </a:rPr>
              <a:t>, at </a:t>
            </a:r>
            <a:r>
              <a:rPr lang="fi-FI" sz="1050" dirty="0" err="1">
                <a:solidFill>
                  <a:schemeClr val="tx2"/>
                </a:solidFill>
                <a:latin typeface="+mj-lt"/>
                <a:ea typeface="ＭＳ Ｐゴシック" pitchFamily="34" charset="-128"/>
              </a:rPr>
              <a:t>current</a:t>
            </a:r>
            <a:r>
              <a:rPr lang="fi-FI" sz="1050" dirty="0">
                <a:solidFill>
                  <a:schemeClr val="tx2"/>
                </a:solidFill>
                <a:latin typeface="+mj-lt"/>
                <a:ea typeface="ＭＳ Ｐゴシック" pitchFamily="34" charset="-128"/>
              </a:rPr>
              <a:t> </a:t>
            </a:r>
            <a:r>
              <a:rPr lang="fi-FI" sz="1050" dirty="0" err="1">
                <a:solidFill>
                  <a:schemeClr val="tx2"/>
                </a:solidFill>
                <a:latin typeface="+mj-lt"/>
                <a:ea typeface="ＭＳ Ｐゴシック" pitchFamily="34" charset="-128"/>
              </a:rPr>
              <a:t>prices</a:t>
            </a:r>
            <a:endParaRPr lang="fi-FI" sz="1050" dirty="0">
              <a:solidFill>
                <a:schemeClr val="tx2"/>
              </a:solidFill>
              <a:latin typeface="+mj-lt"/>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IV,2017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6" name="Text Box 10"/>
          <p:cNvSpPr txBox="1">
            <a:spLocks noChangeArrowheads="1"/>
          </p:cNvSpPr>
          <p:nvPr/>
        </p:nvSpPr>
        <p:spPr bwMode="auto">
          <a:xfrm>
            <a:off x="7255083" y="3953871"/>
            <a:ext cx="1521649"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a:t>
            </a:r>
            <a:r>
              <a:rPr lang="fi-FI" sz="900" dirty="0" err="1">
                <a:solidFill>
                  <a:schemeClr val="tx2"/>
                </a:solidFill>
                <a:ea typeface="Arial Unicode MS"/>
              </a:rPr>
              <a:t>Excl</a:t>
            </a:r>
            <a:r>
              <a:rPr lang="fi-FI" sz="900" dirty="0">
                <a:solidFill>
                  <a:schemeClr val="tx2"/>
                </a:solidFill>
                <a:ea typeface="Arial Unicode MS"/>
              </a:rPr>
              <a:t>. </a:t>
            </a:r>
            <a:r>
              <a:rPr lang="fi-FI" sz="900" dirty="0" err="1">
                <a:solidFill>
                  <a:schemeClr val="tx2"/>
                </a:solidFill>
                <a:ea typeface="Arial Unicode MS"/>
              </a:rPr>
              <a:t>metals</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t>
            </a:r>
            <a:r>
              <a:rPr lang="fi-FI" sz="900" dirty="0" err="1">
                <a:solidFill>
                  <a:schemeClr val="tx2"/>
                </a:solidFill>
                <a:ea typeface="Arial Unicode MS"/>
              </a:rPr>
              <a:t>game</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and data center </a:t>
            </a:r>
            <a:r>
              <a:rPr lang="fi-FI" sz="900" dirty="0" err="1">
                <a:solidFill>
                  <a:schemeClr val="tx2"/>
                </a:solidFill>
                <a:ea typeface="Arial Unicode MS"/>
              </a:rPr>
              <a:t>companies</a:t>
            </a:r>
            <a:r>
              <a:rPr lang="fi-FI" sz="900" dirty="0">
                <a:solidFill>
                  <a:schemeClr val="tx2"/>
                </a:solidFill>
                <a:ea typeface="Arial Unicode MS"/>
              </a:rPr>
              <a:t> </a:t>
            </a:r>
          </a:p>
          <a:p>
            <a:pPr defTabSz="812394"/>
            <a:endParaRPr lang="fi-FI" sz="900" dirty="0">
              <a:solidFill>
                <a:schemeClr val="tx2"/>
              </a:solidFill>
              <a:ea typeface="Arial Unicode MS"/>
            </a:endParaRPr>
          </a:p>
        </p:txBody>
      </p:sp>
      <p:sp>
        <p:nvSpPr>
          <p:cNvPr id="14" name="Tekstin paikkamerkki 6">
            <a:extLst>
              <a:ext uri="{FF2B5EF4-FFF2-40B4-BE49-F238E27FC236}">
                <a16:creationId xmlns:a16="http://schemas.microsoft.com/office/drawing/2014/main" id="{A1E0A822-71CC-4AF7-88C9-B30C4CDD30DA}"/>
              </a:ext>
            </a:extLst>
          </p:cNvPr>
          <p:cNvSpPr>
            <a:spLocks noGrp="1"/>
          </p:cNvSpPr>
          <p:nvPr>
            <p:ph type="body" sz="quarter" idx="18"/>
          </p:nvPr>
        </p:nvSpPr>
        <p:spPr>
          <a:xfrm>
            <a:off x="2334682" y="4727574"/>
            <a:ext cx="4634955" cy="165163"/>
          </a:xfrm>
        </p:spPr>
        <p:txBody>
          <a:bodyPr/>
          <a:lstStyle/>
          <a:p>
            <a:r>
              <a:rPr lang="fi-FI" dirty="0"/>
              <a:t>Source: </a:t>
            </a:r>
            <a:r>
              <a:rPr lang="fi-FI" dirty="0" err="1"/>
              <a:t>The</a:t>
            </a:r>
            <a:r>
              <a:rPr lang="fi-FI" dirty="0"/>
              <a:t>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a:t>
            </a:r>
            <a:r>
              <a:rPr lang="fi-FI" dirty="0" err="1"/>
              <a:t>January-March</a:t>
            </a:r>
            <a:r>
              <a:rPr lang="fi-FI" dirty="0"/>
              <a:t> 2018. </a:t>
            </a:r>
          </a:p>
          <a:p>
            <a:endParaRPr lang="fi-FI" dirty="0"/>
          </a:p>
        </p:txBody>
      </p:sp>
    </p:spTree>
    <p:extLst>
      <p:ext uri="{BB962C8B-B14F-4D97-AF65-F5344CB8AC3E}">
        <p14:creationId xmlns:p14="http://schemas.microsoft.com/office/powerpoint/2010/main" val="79752891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a:t>
            </a:r>
            <a:r>
              <a:rPr lang="fi-FI" dirty="0" err="1"/>
              <a:t>the</a:t>
            </a:r>
            <a:r>
              <a:rPr lang="fi-FI" dirty="0"/>
              <a:t> Technology Industry* in Finland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8001" y="3653915"/>
          <a:ext cx="6609646" cy="252180"/>
        </p:xfrm>
        <a:graphic>
          <a:graphicData uri="http://schemas.openxmlformats.org/drawingml/2006/table">
            <a:tbl>
              <a:tblPr firstRow="1" bandRow="1">
                <a:tableStyleId>{073A0DAA-6AF3-43AB-8588-CEC1D06C72B9}</a:tableStyleId>
              </a:tblPr>
              <a:tblGrid>
                <a:gridCol w="614155">
                  <a:extLst>
                    <a:ext uri="{9D8B030D-6E8A-4147-A177-3AD203B41FA5}">
                      <a16:colId xmlns:a16="http://schemas.microsoft.com/office/drawing/2014/main" val="20004"/>
                    </a:ext>
                  </a:extLst>
                </a:gridCol>
                <a:gridCol w="621965">
                  <a:extLst>
                    <a:ext uri="{9D8B030D-6E8A-4147-A177-3AD203B41FA5}">
                      <a16:colId xmlns:a16="http://schemas.microsoft.com/office/drawing/2014/main" val="20005"/>
                    </a:ext>
                  </a:extLst>
                </a:gridCol>
                <a:gridCol w="550840">
                  <a:extLst>
                    <a:ext uri="{9D8B030D-6E8A-4147-A177-3AD203B41FA5}">
                      <a16:colId xmlns:a16="http://schemas.microsoft.com/office/drawing/2014/main" val="20006"/>
                    </a:ext>
                  </a:extLst>
                </a:gridCol>
                <a:gridCol w="610621">
                  <a:extLst>
                    <a:ext uri="{9D8B030D-6E8A-4147-A177-3AD203B41FA5}">
                      <a16:colId xmlns:a16="http://schemas.microsoft.com/office/drawing/2014/main" val="20007"/>
                    </a:ext>
                  </a:extLst>
                </a:gridCol>
                <a:gridCol w="648010">
                  <a:extLst>
                    <a:ext uri="{9D8B030D-6E8A-4147-A177-3AD203B41FA5}">
                      <a16:colId xmlns:a16="http://schemas.microsoft.com/office/drawing/2014/main" val="20008"/>
                    </a:ext>
                  </a:extLst>
                </a:gridCol>
                <a:gridCol w="648010">
                  <a:extLst>
                    <a:ext uri="{9D8B030D-6E8A-4147-A177-3AD203B41FA5}">
                      <a16:colId xmlns:a16="http://schemas.microsoft.com/office/drawing/2014/main" val="20009"/>
                    </a:ext>
                  </a:extLst>
                </a:gridCol>
                <a:gridCol w="583209">
                  <a:extLst>
                    <a:ext uri="{9D8B030D-6E8A-4147-A177-3AD203B41FA5}">
                      <a16:colId xmlns:a16="http://schemas.microsoft.com/office/drawing/2014/main" val="20010"/>
                    </a:ext>
                  </a:extLst>
                </a:gridCol>
                <a:gridCol w="583209">
                  <a:extLst>
                    <a:ext uri="{9D8B030D-6E8A-4147-A177-3AD203B41FA5}">
                      <a16:colId xmlns:a16="http://schemas.microsoft.com/office/drawing/2014/main" val="20011"/>
                    </a:ext>
                  </a:extLst>
                </a:gridCol>
                <a:gridCol w="648010">
                  <a:extLst>
                    <a:ext uri="{9D8B030D-6E8A-4147-A177-3AD203B41FA5}">
                      <a16:colId xmlns:a16="http://schemas.microsoft.com/office/drawing/2014/main" val="2608077099"/>
                    </a:ext>
                  </a:extLst>
                </a:gridCol>
                <a:gridCol w="529622">
                  <a:extLst>
                    <a:ext uri="{9D8B030D-6E8A-4147-A177-3AD203B41FA5}">
                      <a16:colId xmlns:a16="http://schemas.microsoft.com/office/drawing/2014/main" val="3221604342"/>
                    </a:ext>
                  </a:extLst>
                </a:gridCol>
                <a:gridCol w="571995">
                  <a:extLst>
                    <a:ext uri="{9D8B030D-6E8A-4147-A177-3AD203B41FA5}">
                      <a16:colId xmlns:a16="http://schemas.microsoft.com/office/drawing/2014/main" val="4272239868"/>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44243"/>
            <a:ext cx="2367711"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chemeClr val="tx2"/>
                </a:solidFill>
                <a:latin typeface="+mj-lt"/>
                <a:ea typeface="ＭＳ Ｐゴシック" pitchFamily="34" charset="-128"/>
              </a:rPr>
              <a:t>Million</a:t>
            </a:r>
            <a:r>
              <a:rPr lang="fi-FI" sz="1050" dirty="0">
                <a:solidFill>
                  <a:schemeClr val="tx2"/>
                </a:solidFill>
                <a:latin typeface="+mj-lt"/>
                <a:ea typeface="ＭＳ Ｐゴシック" pitchFamily="34" charset="-128"/>
              </a:rPr>
              <a:t> </a:t>
            </a:r>
            <a:r>
              <a:rPr lang="fi-FI" sz="1050" dirty="0" err="1">
                <a:solidFill>
                  <a:schemeClr val="tx2"/>
                </a:solidFill>
                <a:latin typeface="+mj-lt"/>
                <a:ea typeface="ＭＳ Ｐゴシック" pitchFamily="34" charset="-128"/>
              </a:rPr>
              <a:t>euros</a:t>
            </a:r>
            <a:r>
              <a:rPr lang="fi-FI" sz="1050" dirty="0">
                <a:solidFill>
                  <a:schemeClr val="tx2"/>
                </a:solidFill>
                <a:latin typeface="+mj-lt"/>
                <a:ea typeface="ＭＳ Ｐゴシック" pitchFamily="34" charset="-128"/>
              </a:rPr>
              <a:t>, at </a:t>
            </a:r>
            <a:r>
              <a:rPr lang="fi-FI" sz="1050" dirty="0" err="1">
                <a:solidFill>
                  <a:schemeClr val="tx2"/>
                </a:solidFill>
                <a:latin typeface="+mj-lt"/>
                <a:ea typeface="ＭＳ Ｐゴシック" pitchFamily="34" charset="-128"/>
              </a:rPr>
              <a:t>current</a:t>
            </a:r>
            <a:r>
              <a:rPr lang="fi-FI" sz="1050" dirty="0">
                <a:solidFill>
                  <a:schemeClr val="tx2"/>
                </a:solidFill>
                <a:latin typeface="+mj-lt"/>
                <a:ea typeface="ＭＳ Ｐゴシック" pitchFamily="34" charset="-128"/>
              </a:rPr>
              <a:t> </a:t>
            </a:r>
            <a:r>
              <a:rPr lang="fi-FI" sz="1050" dirty="0" err="1">
                <a:solidFill>
                  <a:schemeClr val="tx2"/>
                </a:solidFill>
                <a:latin typeface="+mj-lt"/>
                <a:ea typeface="ＭＳ Ｐゴシック" pitchFamily="34" charset="-128"/>
              </a:rPr>
              <a:t>prices</a:t>
            </a:r>
            <a:r>
              <a:rPr lang="fi-FI" sz="1050" dirty="0">
                <a:solidFill>
                  <a:schemeClr val="tx2"/>
                </a:solidFill>
                <a:latin typeface="+mj-lt"/>
                <a:ea typeface="ＭＳ Ｐゴシック" pitchFamily="34" charset="-128"/>
              </a:rPr>
              <a:t>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7255083" y="3953871"/>
            <a:ext cx="1521649"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a:t>
            </a:r>
            <a:r>
              <a:rPr lang="fi-FI" sz="900" dirty="0" err="1">
                <a:solidFill>
                  <a:schemeClr val="tx2"/>
                </a:solidFill>
                <a:ea typeface="Arial Unicode MS"/>
              </a:rPr>
              <a:t>Excl</a:t>
            </a:r>
            <a:r>
              <a:rPr lang="fi-FI" sz="900" dirty="0">
                <a:solidFill>
                  <a:schemeClr val="tx2"/>
                </a:solidFill>
                <a:ea typeface="Arial Unicode MS"/>
              </a:rPr>
              <a:t>. </a:t>
            </a:r>
            <a:r>
              <a:rPr lang="fi-FI" sz="900" dirty="0" err="1">
                <a:solidFill>
                  <a:schemeClr val="tx2"/>
                </a:solidFill>
                <a:ea typeface="Arial Unicode MS"/>
              </a:rPr>
              <a:t>metals</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t>
            </a:r>
            <a:r>
              <a:rPr lang="fi-FI" sz="900" dirty="0" err="1">
                <a:solidFill>
                  <a:schemeClr val="tx2"/>
                </a:solidFill>
                <a:ea typeface="Arial Unicode MS"/>
              </a:rPr>
              <a:t>game</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and data center </a:t>
            </a:r>
            <a:r>
              <a:rPr lang="fi-FI" sz="900" dirty="0" err="1">
                <a:solidFill>
                  <a:schemeClr val="tx2"/>
                </a:solidFill>
                <a:ea typeface="Arial Unicode MS"/>
              </a:rPr>
              <a:t>companies</a:t>
            </a:r>
            <a:r>
              <a:rPr lang="fi-FI" sz="900" dirty="0">
                <a:solidFill>
                  <a:schemeClr val="tx2"/>
                </a:solidFill>
                <a:ea typeface="Arial Unicode MS"/>
              </a:rPr>
              <a:t>   </a:t>
            </a:r>
          </a:p>
          <a:p>
            <a:pPr defTabSz="812394"/>
            <a:endParaRPr lang="fi-FI" sz="900" dirty="0">
              <a:solidFill>
                <a:schemeClr val="tx2"/>
              </a:solidFill>
              <a:ea typeface="Arial Unicode MS"/>
            </a:endParaRPr>
          </a:p>
        </p:txBody>
      </p:sp>
      <p:sp>
        <p:nvSpPr>
          <p:cNvPr id="13" name="Text Box 10"/>
          <p:cNvSpPr txBox="1">
            <a:spLocks noChangeArrowheads="1"/>
          </p:cNvSpPr>
          <p:nvPr/>
        </p:nvSpPr>
        <p:spPr bwMode="auto">
          <a:xfrm>
            <a:off x="6418828" y="11160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err="1">
                <a:solidFill>
                  <a:schemeClr val="tx2"/>
                </a:solidFill>
                <a:latin typeface="Verdana"/>
                <a:ea typeface="ＭＳ Ｐゴシック" pitchFamily="34" charset="-128"/>
              </a:rPr>
              <a:t>Combined</a:t>
            </a:r>
            <a:endParaRPr lang="fi-FI" sz="1050" dirty="0">
              <a:solidFill>
                <a:schemeClr val="tx2"/>
              </a:solidFill>
              <a:latin typeface="Verdana"/>
              <a:ea typeface="ＭＳ Ｐゴシック" pitchFamily="34" charset="-128"/>
            </a:endParaRPr>
          </a:p>
        </p:txBody>
      </p:sp>
      <p:sp>
        <p:nvSpPr>
          <p:cNvPr id="14" name="Tekstin paikkamerkki 6">
            <a:extLst>
              <a:ext uri="{FF2B5EF4-FFF2-40B4-BE49-F238E27FC236}">
                <a16:creationId xmlns:a16="http://schemas.microsoft.com/office/drawing/2014/main" id="{C994D0A1-ADF8-47F4-8DC1-A13684D584DE}"/>
              </a:ext>
            </a:extLst>
          </p:cNvPr>
          <p:cNvSpPr>
            <a:spLocks noGrp="1"/>
          </p:cNvSpPr>
          <p:nvPr>
            <p:ph type="body" sz="quarter" idx="18"/>
          </p:nvPr>
        </p:nvSpPr>
        <p:spPr>
          <a:xfrm>
            <a:off x="2334682" y="4727574"/>
            <a:ext cx="4570154" cy="241813"/>
          </a:xfrm>
        </p:spPr>
        <p:txBody>
          <a:bodyPr/>
          <a:lstStyle/>
          <a:p>
            <a:r>
              <a:rPr lang="fi-FI" dirty="0"/>
              <a:t>Source: </a:t>
            </a:r>
            <a:r>
              <a:rPr lang="fi-FI" dirty="0" err="1"/>
              <a:t>The</a:t>
            </a:r>
            <a:r>
              <a:rPr lang="fi-FI" dirty="0"/>
              <a:t>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31.3.2018    	</a:t>
            </a:r>
          </a:p>
          <a:p>
            <a:endParaRPr lang="fi-FI" dirty="0"/>
          </a:p>
        </p:txBody>
      </p:sp>
    </p:spTree>
    <p:extLst>
      <p:ext uri="{BB962C8B-B14F-4D97-AF65-F5344CB8AC3E}">
        <p14:creationId xmlns:p14="http://schemas.microsoft.com/office/powerpoint/2010/main" val="287787781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Tender</a:t>
            </a:r>
            <a:r>
              <a:rPr lang="fi-FI" dirty="0"/>
              <a:t> </a:t>
            </a:r>
            <a:r>
              <a:rPr lang="fi-FI" dirty="0" err="1"/>
              <a:t>Requests</a:t>
            </a:r>
            <a:r>
              <a:rPr lang="fi-FI" dirty="0"/>
              <a:t>* </a:t>
            </a:r>
            <a:r>
              <a:rPr lang="fi-FI" dirty="0" err="1"/>
              <a:t>Received</a:t>
            </a:r>
            <a:r>
              <a:rPr lang="fi-FI" dirty="0"/>
              <a:t> </a:t>
            </a:r>
            <a:r>
              <a:rPr lang="fi-FI" dirty="0" err="1"/>
              <a:t>by</a:t>
            </a:r>
            <a:r>
              <a:rPr lang="fi-FI" dirty="0"/>
              <a:t> Technology Industry </a:t>
            </a:r>
            <a:r>
              <a:rPr lang="fi-FI" dirty="0" err="1"/>
              <a:t>Companies</a:t>
            </a:r>
            <a:r>
              <a:rPr lang="fi-FI" dirty="0"/>
              <a:t>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829358" cy="241813"/>
          </a:xfrm>
        </p:spPr>
        <p:txBody>
          <a:bodyPr/>
          <a:lstStyle/>
          <a:p>
            <a:r>
              <a:rPr lang="fi-FI" dirty="0" err="1"/>
              <a:t>Source</a:t>
            </a:r>
            <a:r>
              <a:rPr lang="fi-FI" dirty="0"/>
              <a:t>: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a:t>
            </a:r>
            <a:r>
              <a:rPr lang="en-US" dirty="0"/>
              <a:t> the last questionnaire is April 2018</a:t>
            </a:r>
            <a:r>
              <a:rPr lang="fi-FI" dirty="0"/>
              <a:t> </a:t>
            </a:r>
          </a:p>
          <a:p>
            <a:endParaRPr lang="fi-FI" dirty="0"/>
          </a:p>
        </p:txBody>
      </p:sp>
      <p:graphicFrame>
        <p:nvGraphicFramePr>
          <p:cNvPr id="8" name="Sisällön paikkamerkki 7"/>
          <p:cNvGraphicFramePr>
            <a:graphicFrameLocks noGrp="1"/>
          </p:cNvGraphicFramePr>
          <p:nvPr>
            <p:ph sz="quarter" idx="17"/>
            <p:extLst>
              <p:ext uri="{D42A27DB-BD31-4B8C-83A1-F6EECF244321}">
                <p14:modId xmlns:p14="http://schemas.microsoft.com/office/powerpoint/2010/main" val="3789130999"/>
              </p:ext>
            </p:extLst>
          </p:nvPr>
        </p:nvGraphicFramePr>
        <p:xfrm>
          <a:off x="381000" y="1081328"/>
          <a:ext cx="8391525" cy="3175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ext uri="{D42A27DB-BD31-4B8C-83A1-F6EECF244321}">
                <p14:modId xmlns:p14="http://schemas.microsoft.com/office/powerpoint/2010/main" val="1384834692"/>
              </p:ext>
            </p:extLst>
          </p:nvPr>
        </p:nvGraphicFramePr>
        <p:xfrm>
          <a:off x="813541" y="2406738"/>
          <a:ext cx="7958983" cy="262214"/>
        </p:xfrm>
        <a:graphic>
          <a:graphicData uri="http://schemas.openxmlformats.org/drawingml/2006/table">
            <a:tbl>
              <a:tblPr firstRow="1" bandRow="1">
                <a:tableStyleId>{073A0DAA-6AF3-43AB-8588-CEC1D06C72B9}</a:tableStyleId>
              </a:tblPr>
              <a:tblGrid>
                <a:gridCol w="754733">
                  <a:extLst>
                    <a:ext uri="{9D8B030D-6E8A-4147-A177-3AD203B41FA5}">
                      <a16:colId xmlns:a16="http://schemas.microsoft.com/office/drawing/2014/main" val="20003"/>
                    </a:ext>
                  </a:extLst>
                </a:gridCol>
                <a:gridCol w="754733">
                  <a:extLst>
                    <a:ext uri="{9D8B030D-6E8A-4147-A177-3AD203B41FA5}">
                      <a16:colId xmlns:a16="http://schemas.microsoft.com/office/drawing/2014/main" val="20004"/>
                    </a:ext>
                  </a:extLst>
                </a:gridCol>
                <a:gridCol w="754733">
                  <a:extLst>
                    <a:ext uri="{9D8B030D-6E8A-4147-A177-3AD203B41FA5}">
                      <a16:colId xmlns:a16="http://schemas.microsoft.com/office/drawing/2014/main" val="20005"/>
                    </a:ext>
                  </a:extLst>
                </a:gridCol>
                <a:gridCol w="686119">
                  <a:extLst>
                    <a:ext uri="{9D8B030D-6E8A-4147-A177-3AD203B41FA5}">
                      <a16:colId xmlns:a16="http://schemas.microsoft.com/office/drawing/2014/main" val="20006"/>
                    </a:ext>
                  </a:extLst>
                </a:gridCol>
                <a:gridCol w="823345">
                  <a:extLst>
                    <a:ext uri="{9D8B030D-6E8A-4147-A177-3AD203B41FA5}">
                      <a16:colId xmlns:a16="http://schemas.microsoft.com/office/drawing/2014/main" val="20007"/>
                    </a:ext>
                  </a:extLst>
                </a:gridCol>
                <a:gridCol w="686119">
                  <a:extLst>
                    <a:ext uri="{9D8B030D-6E8A-4147-A177-3AD203B41FA5}">
                      <a16:colId xmlns:a16="http://schemas.microsoft.com/office/drawing/2014/main" val="20008"/>
                    </a:ext>
                  </a:extLst>
                </a:gridCol>
                <a:gridCol w="754733">
                  <a:extLst>
                    <a:ext uri="{9D8B030D-6E8A-4147-A177-3AD203B41FA5}">
                      <a16:colId xmlns:a16="http://schemas.microsoft.com/office/drawing/2014/main" val="20009"/>
                    </a:ext>
                  </a:extLst>
                </a:gridCol>
                <a:gridCol w="686117">
                  <a:extLst>
                    <a:ext uri="{9D8B030D-6E8A-4147-A177-3AD203B41FA5}">
                      <a16:colId xmlns:a16="http://schemas.microsoft.com/office/drawing/2014/main" val="20010"/>
                    </a:ext>
                  </a:extLst>
                </a:gridCol>
                <a:gridCol w="686117">
                  <a:extLst>
                    <a:ext uri="{9D8B030D-6E8A-4147-A177-3AD203B41FA5}">
                      <a16:colId xmlns:a16="http://schemas.microsoft.com/office/drawing/2014/main" val="20011"/>
                    </a:ext>
                  </a:extLst>
                </a:gridCol>
                <a:gridCol w="686117">
                  <a:extLst>
                    <a:ext uri="{9D8B030D-6E8A-4147-A177-3AD203B41FA5}">
                      <a16:colId xmlns:a16="http://schemas.microsoft.com/office/drawing/2014/main" val="2160887690"/>
                    </a:ext>
                  </a:extLst>
                </a:gridCol>
                <a:gridCol w="686117">
                  <a:extLst>
                    <a:ext uri="{9D8B030D-6E8A-4147-A177-3AD203B41FA5}">
                      <a16:colId xmlns:a16="http://schemas.microsoft.com/office/drawing/2014/main" val="2427530489"/>
                    </a:ext>
                  </a:extLst>
                </a:gridCol>
              </a:tblGrid>
              <a:tr h="262214">
                <a:tc>
                  <a:txBody>
                    <a:bodyPr/>
                    <a:lstStyle/>
                    <a:p>
                      <a:pPr algn="ctr"/>
                      <a:r>
                        <a:rPr lang="fi-FI" sz="1050" b="0" baseline="0" dirty="0">
                          <a:solidFill>
                            <a:schemeClr val="tx2"/>
                          </a:solidFill>
                          <a:latin typeface="+mj-lt"/>
                        </a:rPr>
                        <a:t>2008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2009</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2010</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2011</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2012</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2013</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2014</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2017</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Suorakulmio 5"/>
          <p:cNvSpPr/>
          <p:nvPr/>
        </p:nvSpPr>
        <p:spPr>
          <a:xfrm>
            <a:off x="813541" y="4312370"/>
            <a:ext cx="7840922" cy="338554"/>
          </a:xfrm>
          <a:prstGeom prst="rect">
            <a:avLst/>
          </a:prstGeom>
        </p:spPr>
        <p:txBody>
          <a:bodyPr wrap="square">
            <a:spAutoFit/>
          </a:bodyPr>
          <a:lstStyle/>
          <a:p>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Have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you</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experienced</a:t>
            </a:r>
            <a:r>
              <a:rPr lang="fi-FI" sz="800" kern="0" dirty="0">
                <a:solidFill>
                  <a:schemeClr val="tx2"/>
                </a:solidFill>
                <a:latin typeface="+mj-lt"/>
                <a:ea typeface="ＭＳ Ｐゴシック"/>
                <a:cs typeface="Arial" charset="0"/>
              </a:rPr>
              <a:t> a </a:t>
            </a:r>
            <a:r>
              <a:rPr lang="fi-FI" sz="800" kern="0" dirty="0" err="1">
                <a:solidFill>
                  <a:schemeClr val="tx2"/>
                </a:solidFill>
                <a:latin typeface="+mj-lt"/>
                <a:ea typeface="ＭＳ Ｐゴシック"/>
                <a:cs typeface="Arial" charset="0"/>
              </a:rPr>
              <a:t>notable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increase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or</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decrease</a:t>
            </a:r>
            <a:r>
              <a:rPr lang="fi-FI" sz="800" kern="0" dirty="0">
                <a:solidFill>
                  <a:schemeClr val="tx2"/>
                </a:solidFill>
                <a:latin typeface="+mj-lt"/>
                <a:ea typeface="ＭＳ Ｐゴシック"/>
                <a:cs typeface="Arial" charset="0"/>
              </a:rPr>
              <a:t> in </a:t>
            </a:r>
            <a:r>
              <a:rPr lang="fi-FI" sz="800" kern="0" dirty="0" err="1">
                <a:solidFill>
                  <a:schemeClr val="tx2"/>
                </a:solidFill>
                <a:latin typeface="+mj-lt"/>
                <a:ea typeface="ＭＳ Ｐゴシック"/>
                <a:cs typeface="Arial" charset="0"/>
              </a:rPr>
              <a:t>the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number</a:t>
            </a:r>
            <a:r>
              <a:rPr lang="fi-FI" sz="800" kern="0" dirty="0">
                <a:solidFill>
                  <a:schemeClr val="tx2"/>
                </a:solidFill>
                <a:latin typeface="+mj-lt"/>
                <a:ea typeface="ＭＳ Ｐゴシック"/>
                <a:cs typeface="Arial" charset="0"/>
              </a:rPr>
              <a:t> of </a:t>
            </a:r>
            <a:r>
              <a:rPr lang="fi-FI" sz="800" kern="0" dirty="0" err="1">
                <a:solidFill>
                  <a:schemeClr val="tx2"/>
                </a:solidFill>
                <a:latin typeface="+mj-lt"/>
                <a:ea typeface="ＭＳ Ｐゴシック"/>
                <a:cs typeface="Arial" charset="0"/>
              </a:rPr>
              <a:t>requests</a:t>
            </a:r>
            <a:r>
              <a:rPr lang="fi-FI" sz="800" kern="0" dirty="0">
                <a:solidFill>
                  <a:schemeClr val="tx2"/>
                </a:solidFill>
                <a:latin typeface="+mj-lt"/>
                <a:ea typeface="ＭＳ Ｐゴシック"/>
                <a:cs typeface="Arial" charset="0"/>
              </a:rPr>
              <a:t> for </a:t>
            </a:r>
            <a:r>
              <a:rPr lang="fi-FI" sz="800" kern="0" dirty="0" err="1">
                <a:solidFill>
                  <a:schemeClr val="tx2"/>
                </a:solidFill>
                <a:latin typeface="+mj-lt"/>
                <a:ea typeface="ＭＳ Ｐゴシック"/>
                <a:cs typeface="Arial" charset="0"/>
              </a:rPr>
              <a:t>tenders</a:t>
            </a:r>
            <a:r>
              <a:rPr lang="fi-FI" sz="800" kern="0" dirty="0">
                <a:solidFill>
                  <a:schemeClr val="tx2"/>
                </a:solidFill>
                <a:latin typeface="+mj-lt"/>
                <a:ea typeface="ＭＳ Ｐゴシック"/>
                <a:cs typeface="Arial" charset="0"/>
              </a:rPr>
              <a:t> in </a:t>
            </a:r>
            <a:r>
              <a:rPr lang="fi-FI" sz="800" kern="0" dirty="0" err="1">
                <a:solidFill>
                  <a:schemeClr val="tx2"/>
                </a:solidFill>
                <a:latin typeface="+mj-lt"/>
                <a:ea typeface="ＭＳ Ｐゴシック"/>
                <a:cs typeface="Arial" charset="0"/>
              </a:rPr>
              <a:t>recent</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weeks</a:t>
            </a:r>
            <a:r>
              <a:rPr lang="fi-FI" sz="800" kern="0" dirty="0">
                <a:solidFill>
                  <a:schemeClr val="tx2"/>
                </a:solidFill>
                <a:latin typeface="+mj-lt"/>
                <a:ea typeface="ＭＳ Ｐゴシック"/>
                <a:cs typeface="Arial" charset="0"/>
              </a:rPr>
              <a:t> in </a:t>
            </a:r>
            <a:r>
              <a:rPr lang="fi-FI" sz="800" kern="0" dirty="0" err="1">
                <a:solidFill>
                  <a:schemeClr val="tx2"/>
                </a:solidFill>
                <a:latin typeface="+mj-lt"/>
                <a:ea typeface="ＭＳ Ｐゴシック"/>
                <a:cs typeface="Arial" charset="0"/>
              </a:rPr>
              <a:t>comparison</a:t>
            </a:r>
            <a:r>
              <a:rPr lang="fi-FI" sz="800" kern="0" dirty="0">
                <a:solidFill>
                  <a:schemeClr val="tx2"/>
                </a:solidFill>
                <a:latin typeface="+mj-lt"/>
                <a:ea typeface="ＭＳ Ｐゴシック"/>
                <a:cs typeface="Arial" charset="0"/>
              </a:rPr>
              <a:t> to </a:t>
            </a:r>
            <a:r>
              <a:rPr lang="fi-FI" sz="800" kern="0" dirty="0" err="1">
                <a:solidFill>
                  <a:schemeClr val="tx2"/>
                </a:solidFill>
                <a:latin typeface="+mj-lt"/>
                <a:ea typeface="ＭＳ Ｐゴシック"/>
                <a:cs typeface="Arial" charset="0"/>
              </a:rPr>
              <a:t>the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situation</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three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months</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ago</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Balance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figure</a:t>
            </a:r>
            <a:r>
              <a:rPr lang="fi-FI" sz="800" kern="0" dirty="0">
                <a:solidFill>
                  <a:schemeClr val="tx2"/>
                </a:solidFill>
                <a:latin typeface="+mj-lt"/>
                <a:ea typeface="ＭＳ Ｐゴシック"/>
                <a:cs typeface="Arial" charset="0"/>
              </a:rPr>
              <a:t> = </a:t>
            </a:r>
            <a:r>
              <a:rPr lang="fi-FI" sz="800" kern="0" dirty="0" err="1">
                <a:solidFill>
                  <a:schemeClr val="tx2"/>
                </a:solidFill>
                <a:latin typeface="+mj-lt"/>
                <a:ea typeface="ＭＳ Ｐゴシック"/>
                <a:cs typeface="Arial" charset="0"/>
              </a:rPr>
              <a:t>the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number</a:t>
            </a:r>
            <a:r>
              <a:rPr lang="fi-FI" sz="800" kern="0" dirty="0">
                <a:solidFill>
                  <a:schemeClr val="tx2"/>
                </a:solidFill>
                <a:latin typeface="+mj-lt"/>
                <a:ea typeface="ＭＳ Ｐゴシック"/>
                <a:cs typeface="Arial" charset="0"/>
              </a:rPr>
              <a:t> of </a:t>
            </a:r>
            <a:r>
              <a:rPr lang="fi-FI" sz="800" kern="0" dirty="0" err="1">
                <a:solidFill>
                  <a:schemeClr val="tx2"/>
                </a:solidFill>
                <a:latin typeface="+mj-lt"/>
                <a:ea typeface="ＭＳ Ｐゴシック"/>
                <a:cs typeface="Arial" charset="0"/>
              </a:rPr>
              <a:t>companies</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receiving</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more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requests</a:t>
            </a:r>
            <a:r>
              <a:rPr lang="fi-FI" sz="800" kern="0" dirty="0">
                <a:solidFill>
                  <a:schemeClr val="tx2"/>
                </a:solidFill>
                <a:latin typeface="+mj-lt"/>
                <a:ea typeface="ＭＳ Ｐゴシック"/>
                <a:cs typeface="Arial" charset="0"/>
              </a:rPr>
              <a:t> - </a:t>
            </a:r>
            <a:r>
              <a:rPr lang="fi-FI" sz="800" kern="0" dirty="0" err="1">
                <a:solidFill>
                  <a:schemeClr val="tx2"/>
                </a:solidFill>
                <a:latin typeface="+mj-lt"/>
                <a:ea typeface="ＭＳ Ｐゴシック"/>
                <a:cs typeface="Arial" charset="0"/>
              </a:rPr>
              <a:t>the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number</a:t>
            </a:r>
            <a:r>
              <a:rPr lang="fi-FI" sz="800" kern="0" dirty="0">
                <a:solidFill>
                  <a:schemeClr val="tx2"/>
                </a:solidFill>
                <a:latin typeface="+mj-lt"/>
                <a:ea typeface="ＭＳ Ｐゴシック"/>
                <a:cs typeface="Arial" charset="0"/>
              </a:rPr>
              <a:t> of </a:t>
            </a:r>
            <a:r>
              <a:rPr lang="fi-FI" sz="800" kern="0" dirty="0" err="1">
                <a:solidFill>
                  <a:schemeClr val="tx2"/>
                </a:solidFill>
                <a:latin typeface="+mj-lt"/>
                <a:ea typeface="ＭＳ Ｐゴシック"/>
                <a:cs typeface="Arial" charset="0"/>
              </a:rPr>
              <a:t>companies</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receiving</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less</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requests</a:t>
            </a:r>
            <a:r>
              <a:rPr lang="fi-FI" sz="800" kern="0" dirty="0">
                <a:solidFill>
                  <a:schemeClr val="tx2"/>
                </a:solidFill>
                <a:latin typeface="+mj-lt"/>
                <a:ea typeface="ＭＳ Ｐゴシック"/>
                <a:cs typeface="Arial" charset="0"/>
              </a:rPr>
              <a:t>.</a:t>
            </a:r>
            <a:endParaRPr lang="fi-FI" sz="800" dirty="0">
              <a:solidFill>
                <a:schemeClr val="tx2"/>
              </a:solidFill>
              <a:latin typeface="+mj-lt"/>
            </a:endParaRPr>
          </a:p>
        </p:txBody>
      </p:sp>
      <p:sp>
        <p:nvSpPr>
          <p:cNvPr id="10" name="Päivämäärän paikkamerkki 3">
            <a:extLst>
              <a:ext uri="{FF2B5EF4-FFF2-40B4-BE49-F238E27FC236}">
                <a16:creationId xmlns:a16="http://schemas.microsoft.com/office/drawing/2014/main" id="{EA6C1CAB-3361-4F0B-BD14-12C8F1E0CB71}"/>
              </a:ext>
            </a:extLst>
          </p:cNvPr>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6/11/2018</a:t>
            </a:fld>
            <a:endParaRPr lang="fi-FI" dirty="0"/>
          </a:p>
        </p:txBody>
      </p:sp>
      <p:sp>
        <p:nvSpPr>
          <p:cNvPr id="11" name="Alatunnisteen paikkamerkki 4">
            <a:extLst>
              <a:ext uri="{FF2B5EF4-FFF2-40B4-BE49-F238E27FC236}">
                <a16:creationId xmlns:a16="http://schemas.microsoft.com/office/drawing/2014/main" id="{863C0F68-B604-4666-AFEF-30D85611F1D8}"/>
              </a:ext>
            </a:extLst>
          </p:cNvPr>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256476193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Value of New </a:t>
            </a:r>
            <a:r>
              <a:rPr lang="fi-FI" dirty="0" err="1"/>
              <a:t>Orders</a:t>
            </a:r>
            <a:r>
              <a:rPr lang="fi-FI" dirty="0"/>
              <a:t> in </a:t>
            </a:r>
            <a:r>
              <a:rPr lang="fi-FI" dirty="0" err="1"/>
              <a:t>the</a:t>
            </a:r>
            <a:r>
              <a:rPr lang="fi-FI" dirty="0"/>
              <a:t> </a:t>
            </a:r>
            <a:r>
              <a:rPr lang="fi-FI" dirty="0" err="1"/>
              <a:t>Electronics</a:t>
            </a:r>
            <a:r>
              <a:rPr lang="fi-FI" dirty="0"/>
              <a:t> and </a:t>
            </a:r>
            <a:r>
              <a:rPr lang="fi-FI" dirty="0" err="1"/>
              <a:t>Electrotechnical</a:t>
            </a:r>
            <a:r>
              <a:rPr lang="fi-FI" dirty="0"/>
              <a:t> Industry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3" cy="280504"/>
        </p:xfrm>
        <a:graphic>
          <a:graphicData uri="http://schemas.openxmlformats.org/drawingml/2006/table">
            <a:tbl>
              <a:tblPr firstRow="1" bandRow="1">
                <a:tableStyleId>{073A0DAA-6AF3-43AB-8588-CEC1D06C72B9}</a:tableStyleId>
              </a:tblPr>
              <a:tblGrid>
                <a:gridCol w="571227">
                  <a:extLst>
                    <a:ext uri="{9D8B030D-6E8A-4147-A177-3AD203B41FA5}">
                      <a16:colId xmlns:a16="http://schemas.microsoft.com/office/drawing/2014/main" val="20003"/>
                    </a:ext>
                  </a:extLst>
                </a:gridCol>
                <a:gridCol w="571227">
                  <a:extLst>
                    <a:ext uri="{9D8B030D-6E8A-4147-A177-3AD203B41FA5}">
                      <a16:colId xmlns:a16="http://schemas.microsoft.com/office/drawing/2014/main" val="20004"/>
                    </a:ext>
                  </a:extLst>
                </a:gridCol>
                <a:gridCol w="571227">
                  <a:extLst>
                    <a:ext uri="{9D8B030D-6E8A-4147-A177-3AD203B41FA5}">
                      <a16:colId xmlns:a16="http://schemas.microsoft.com/office/drawing/2014/main" val="20005"/>
                    </a:ext>
                  </a:extLst>
                </a:gridCol>
                <a:gridCol w="571227">
                  <a:extLst>
                    <a:ext uri="{9D8B030D-6E8A-4147-A177-3AD203B41FA5}">
                      <a16:colId xmlns:a16="http://schemas.microsoft.com/office/drawing/2014/main" val="20006"/>
                    </a:ext>
                  </a:extLst>
                </a:gridCol>
                <a:gridCol w="571227">
                  <a:extLst>
                    <a:ext uri="{9D8B030D-6E8A-4147-A177-3AD203B41FA5}">
                      <a16:colId xmlns:a16="http://schemas.microsoft.com/office/drawing/2014/main" val="20007"/>
                    </a:ext>
                  </a:extLst>
                </a:gridCol>
                <a:gridCol w="569763">
                  <a:extLst>
                    <a:ext uri="{9D8B030D-6E8A-4147-A177-3AD203B41FA5}">
                      <a16:colId xmlns:a16="http://schemas.microsoft.com/office/drawing/2014/main" val="20008"/>
                    </a:ext>
                  </a:extLst>
                </a:gridCol>
                <a:gridCol w="571959">
                  <a:extLst>
                    <a:ext uri="{9D8B030D-6E8A-4147-A177-3AD203B41FA5}">
                      <a16:colId xmlns:a16="http://schemas.microsoft.com/office/drawing/2014/main" val="20009"/>
                    </a:ext>
                  </a:extLst>
                </a:gridCol>
                <a:gridCol w="571959">
                  <a:extLst>
                    <a:ext uri="{9D8B030D-6E8A-4147-A177-3AD203B41FA5}">
                      <a16:colId xmlns:a16="http://schemas.microsoft.com/office/drawing/2014/main" val="20010"/>
                    </a:ext>
                  </a:extLst>
                </a:gridCol>
                <a:gridCol w="571959">
                  <a:extLst>
                    <a:ext uri="{9D8B030D-6E8A-4147-A177-3AD203B41FA5}">
                      <a16:colId xmlns:a16="http://schemas.microsoft.com/office/drawing/2014/main" val="20011"/>
                    </a:ext>
                  </a:extLst>
                </a:gridCol>
                <a:gridCol w="571959">
                  <a:extLst>
                    <a:ext uri="{9D8B030D-6E8A-4147-A177-3AD203B41FA5}">
                      <a16:colId xmlns:a16="http://schemas.microsoft.com/office/drawing/2014/main" val="3598797742"/>
                    </a:ext>
                  </a:extLst>
                </a:gridCol>
                <a:gridCol w="571959">
                  <a:extLst>
                    <a:ext uri="{9D8B030D-6E8A-4147-A177-3AD203B41FA5}">
                      <a16:colId xmlns:a16="http://schemas.microsoft.com/office/drawing/2014/main" val="3137109403"/>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31052" y="1139962"/>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IV,2017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4" name="Tekstin paikkamerkki 6">
            <a:extLst>
              <a:ext uri="{FF2B5EF4-FFF2-40B4-BE49-F238E27FC236}">
                <a16:creationId xmlns:a16="http://schemas.microsoft.com/office/drawing/2014/main" id="{378AC053-CDC2-4E75-9648-4C37B707E4C8}"/>
              </a:ext>
            </a:extLst>
          </p:cNvPr>
          <p:cNvSpPr>
            <a:spLocks noGrp="1"/>
          </p:cNvSpPr>
          <p:nvPr>
            <p:ph type="body" sz="quarter" idx="18"/>
          </p:nvPr>
        </p:nvSpPr>
        <p:spPr>
          <a:xfrm>
            <a:off x="2334682" y="4727574"/>
            <a:ext cx="4634955" cy="165163"/>
          </a:xfrm>
        </p:spPr>
        <p:txBody>
          <a:bodyPr/>
          <a:lstStyle/>
          <a:p>
            <a:r>
              <a:rPr lang="fi-FI" dirty="0"/>
              <a:t>Source: </a:t>
            </a:r>
            <a:r>
              <a:rPr lang="fi-FI" dirty="0" err="1"/>
              <a:t>The</a:t>
            </a:r>
            <a:r>
              <a:rPr lang="fi-FI" dirty="0"/>
              <a:t>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a:t>
            </a:r>
            <a:r>
              <a:rPr lang="fi-FI" dirty="0" err="1"/>
              <a:t>January-March</a:t>
            </a:r>
            <a:r>
              <a:rPr lang="fi-FI" dirty="0"/>
              <a:t> 2018. </a:t>
            </a:r>
          </a:p>
          <a:p>
            <a:r>
              <a:rPr lang="fi-FI" dirty="0"/>
              <a:t> </a:t>
            </a:r>
          </a:p>
          <a:p>
            <a:endParaRPr lang="fi-FI" dirty="0"/>
          </a:p>
        </p:txBody>
      </p:sp>
    </p:spTree>
    <p:extLst>
      <p:ext uri="{BB962C8B-B14F-4D97-AF65-F5344CB8AC3E}">
        <p14:creationId xmlns:p14="http://schemas.microsoft.com/office/powerpoint/2010/main" val="198747101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a:t>
            </a:r>
            <a:r>
              <a:rPr lang="fi-FI" dirty="0" err="1"/>
              <a:t>the</a:t>
            </a:r>
            <a:r>
              <a:rPr lang="fi-FI" dirty="0"/>
              <a:t> </a:t>
            </a:r>
            <a:r>
              <a:rPr lang="fi-FI" dirty="0" err="1"/>
              <a:t>Electronics</a:t>
            </a:r>
            <a:r>
              <a:rPr lang="fi-FI" dirty="0"/>
              <a:t> and </a:t>
            </a:r>
            <a:r>
              <a:rPr lang="fi-FI" dirty="0" err="1"/>
              <a:t>Electrotechnical</a:t>
            </a:r>
            <a:r>
              <a:rPr lang="fi-FI" dirty="0"/>
              <a:t> Industry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8" name="Object 3"/>
          <p:cNvGraphicFramePr>
            <a:graphicFrameLocks noGrp="1" noChangeAspect="1"/>
          </p:cNvGraphicFramePr>
          <p:nvPr>
            <p:ph sz="quarter" idx="17"/>
            <p:extLst/>
          </p:nvPr>
        </p:nvGraphicFramePr>
        <p:xfrm>
          <a:off x="359936" y="1081327"/>
          <a:ext cx="8412590"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43144" y="1109043"/>
            <a:ext cx="2367711"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r>
              <a:rPr lang="fi-FI" sz="1050" dirty="0">
                <a:solidFill>
                  <a:srgbClr val="29282E"/>
                </a:solidFill>
                <a:latin typeface="Verdana"/>
                <a:ea typeface="ＭＳ Ｐゴシック" pitchFamily="34" charset="-128"/>
              </a:rPr>
              <a:t>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418828" y="1995729"/>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err="1">
                <a:solidFill>
                  <a:schemeClr val="tx2"/>
                </a:solidFill>
                <a:latin typeface="Verdana"/>
                <a:ea typeface="ＭＳ Ｐゴシック" pitchFamily="34" charset="-128"/>
              </a:rPr>
              <a:t>Combined</a:t>
            </a:r>
            <a:endParaRPr lang="fi-FI" sz="1050" dirty="0">
              <a:solidFill>
                <a:schemeClr val="tx2"/>
              </a:solidFill>
              <a:latin typeface="Verdana"/>
              <a:ea typeface="ＭＳ Ｐゴシック" pitchFamily="34" charset="-128"/>
            </a:endParaRPr>
          </a:p>
        </p:txBody>
      </p:sp>
      <p:graphicFrame>
        <p:nvGraphicFramePr>
          <p:cNvPr id="14" name="Taulukko 13"/>
          <p:cNvGraphicFramePr>
            <a:graphicFrameLocks noGrp="1"/>
          </p:cNvGraphicFramePr>
          <p:nvPr>
            <p:extLst/>
          </p:nvPr>
        </p:nvGraphicFramePr>
        <p:xfrm>
          <a:off x="1007944" y="3628739"/>
          <a:ext cx="6674505" cy="295015"/>
        </p:xfrm>
        <a:graphic>
          <a:graphicData uri="http://schemas.openxmlformats.org/drawingml/2006/table">
            <a:tbl>
              <a:tblPr firstRow="1" bandRow="1">
                <a:tableStyleId>{073A0DAA-6AF3-43AB-8588-CEC1D06C72B9}</a:tableStyleId>
              </a:tblPr>
              <a:tblGrid>
                <a:gridCol w="609732">
                  <a:extLst>
                    <a:ext uri="{9D8B030D-6E8A-4147-A177-3AD203B41FA5}">
                      <a16:colId xmlns:a16="http://schemas.microsoft.com/office/drawing/2014/main" val="20003"/>
                    </a:ext>
                  </a:extLst>
                </a:gridCol>
                <a:gridCol w="609731">
                  <a:extLst>
                    <a:ext uri="{9D8B030D-6E8A-4147-A177-3AD203B41FA5}">
                      <a16:colId xmlns:a16="http://schemas.microsoft.com/office/drawing/2014/main" val="20004"/>
                    </a:ext>
                  </a:extLst>
                </a:gridCol>
                <a:gridCol w="643828">
                  <a:extLst>
                    <a:ext uri="{9D8B030D-6E8A-4147-A177-3AD203B41FA5}">
                      <a16:colId xmlns:a16="http://schemas.microsoft.com/office/drawing/2014/main" val="20005"/>
                    </a:ext>
                  </a:extLst>
                </a:gridCol>
                <a:gridCol w="646478">
                  <a:extLst>
                    <a:ext uri="{9D8B030D-6E8A-4147-A177-3AD203B41FA5}">
                      <a16:colId xmlns:a16="http://schemas.microsoft.com/office/drawing/2014/main" val="20006"/>
                    </a:ext>
                  </a:extLst>
                </a:gridCol>
                <a:gridCol w="564699">
                  <a:extLst>
                    <a:ext uri="{9D8B030D-6E8A-4147-A177-3AD203B41FA5}">
                      <a16:colId xmlns:a16="http://schemas.microsoft.com/office/drawing/2014/main" val="20007"/>
                    </a:ext>
                  </a:extLst>
                </a:gridCol>
                <a:gridCol w="589967">
                  <a:extLst>
                    <a:ext uri="{9D8B030D-6E8A-4147-A177-3AD203B41FA5}">
                      <a16:colId xmlns:a16="http://schemas.microsoft.com/office/drawing/2014/main" val="20008"/>
                    </a:ext>
                  </a:extLst>
                </a:gridCol>
                <a:gridCol w="654363">
                  <a:extLst>
                    <a:ext uri="{9D8B030D-6E8A-4147-A177-3AD203B41FA5}">
                      <a16:colId xmlns:a16="http://schemas.microsoft.com/office/drawing/2014/main" val="20009"/>
                    </a:ext>
                  </a:extLst>
                </a:gridCol>
                <a:gridCol w="654363">
                  <a:extLst>
                    <a:ext uri="{9D8B030D-6E8A-4147-A177-3AD203B41FA5}">
                      <a16:colId xmlns:a16="http://schemas.microsoft.com/office/drawing/2014/main" val="20010"/>
                    </a:ext>
                  </a:extLst>
                </a:gridCol>
                <a:gridCol w="588927">
                  <a:extLst>
                    <a:ext uri="{9D8B030D-6E8A-4147-A177-3AD203B41FA5}">
                      <a16:colId xmlns:a16="http://schemas.microsoft.com/office/drawing/2014/main" val="20011"/>
                    </a:ext>
                  </a:extLst>
                </a:gridCol>
                <a:gridCol w="588927">
                  <a:extLst>
                    <a:ext uri="{9D8B030D-6E8A-4147-A177-3AD203B41FA5}">
                      <a16:colId xmlns:a16="http://schemas.microsoft.com/office/drawing/2014/main" val="1616241093"/>
                    </a:ext>
                  </a:extLst>
                </a:gridCol>
                <a:gridCol w="523490">
                  <a:extLst>
                    <a:ext uri="{9D8B030D-6E8A-4147-A177-3AD203B41FA5}">
                      <a16:colId xmlns:a16="http://schemas.microsoft.com/office/drawing/2014/main" val="828707075"/>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Tekstin paikkamerkki 6">
            <a:extLst>
              <a:ext uri="{FF2B5EF4-FFF2-40B4-BE49-F238E27FC236}">
                <a16:creationId xmlns:a16="http://schemas.microsoft.com/office/drawing/2014/main" id="{E198D61A-499A-49D9-88AE-78B5F9E955B6}"/>
              </a:ext>
            </a:extLst>
          </p:cNvPr>
          <p:cNvSpPr>
            <a:spLocks noGrp="1"/>
          </p:cNvSpPr>
          <p:nvPr>
            <p:ph type="body" sz="quarter" idx="18"/>
          </p:nvPr>
        </p:nvSpPr>
        <p:spPr>
          <a:xfrm>
            <a:off x="2334682" y="4792375"/>
            <a:ext cx="4570154" cy="241813"/>
          </a:xfrm>
        </p:spPr>
        <p:txBody>
          <a:bodyPr/>
          <a:lstStyle/>
          <a:p>
            <a:r>
              <a:rPr lang="fi-FI" dirty="0"/>
              <a:t>Source: </a:t>
            </a:r>
            <a:r>
              <a:rPr lang="fi-FI" dirty="0" err="1"/>
              <a:t>The</a:t>
            </a:r>
            <a:r>
              <a:rPr lang="fi-FI" dirty="0"/>
              <a:t>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31.3.2018         	</a:t>
            </a:r>
          </a:p>
          <a:p>
            <a:endParaRPr lang="fi-FI" dirty="0"/>
          </a:p>
        </p:txBody>
      </p:sp>
    </p:spTree>
    <p:extLst>
      <p:ext uri="{BB962C8B-B14F-4D97-AF65-F5344CB8AC3E}">
        <p14:creationId xmlns:p14="http://schemas.microsoft.com/office/powerpoint/2010/main" val="365617478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Value of New </a:t>
            </a:r>
            <a:r>
              <a:rPr lang="fi-FI" dirty="0" err="1"/>
              <a:t>Orders</a:t>
            </a:r>
            <a:r>
              <a:rPr lang="fi-FI" dirty="0"/>
              <a:t> in </a:t>
            </a:r>
            <a:r>
              <a:rPr lang="fi-FI" dirty="0" err="1"/>
              <a:t>the</a:t>
            </a:r>
            <a:r>
              <a:rPr lang="fi-FI" dirty="0"/>
              <a:t> </a:t>
            </a:r>
            <a:r>
              <a:rPr lang="fi-FI" dirty="0" err="1"/>
              <a:t>Mechanical</a:t>
            </a:r>
            <a:r>
              <a:rPr lang="fi-FI" dirty="0"/>
              <a:t> Engineering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2" name="Object 5"/>
          <p:cNvGraphicFramePr>
            <a:graphicFrameLocks noGrp="1" noChangeAspect="1"/>
          </p:cNvGraphicFramePr>
          <p:nvPr>
            <p:ph sz="quarter" idx="17"/>
            <p:extLst/>
          </p:nvPr>
        </p:nvGraphicFramePr>
        <p:xfrm>
          <a:off x="282027" y="1058780"/>
          <a:ext cx="8391525" cy="3003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3" cy="280504"/>
        </p:xfrm>
        <a:graphic>
          <a:graphicData uri="http://schemas.openxmlformats.org/drawingml/2006/table">
            <a:tbl>
              <a:tblPr firstRow="1" bandRow="1">
                <a:tableStyleId>{073A0DAA-6AF3-43AB-8588-CEC1D06C72B9}</a:tableStyleId>
              </a:tblPr>
              <a:tblGrid>
                <a:gridCol w="571227">
                  <a:extLst>
                    <a:ext uri="{9D8B030D-6E8A-4147-A177-3AD203B41FA5}">
                      <a16:colId xmlns:a16="http://schemas.microsoft.com/office/drawing/2014/main" val="20003"/>
                    </a:ext>
                  </a:extLst>
                </a:gridCol>
                <a:gridCol w="571227">
                  <a:extLst>
                    <a:ext uri="{9D8B030D-6E8A-4147-A177-3AD203B41FA5}">
                      <a16:colId xmlns:a16="http://schemas.microsoft.com/office/drawing/2014/main" val="20004"/>
                    </a:ext>
                  </a:extLst>
                </a:gridCol>
                <a:gridCol w="571227">
                  <a:extLst>
                    <a:ext uri="{9D8B030D-6E8A-4147-A177-3AD203B41FA5}">
                      <a16:colId xmlns:a16="http://schemas.microsoft.com/office/drawing/2014/main" val="20005"/>
                    </a:ext>
                  </a:extLst>
                </a:gridCol>
                <a:gridCol w="571227">
                  <a:extLst>
                    <a:ext uri="{9D8B030D-6E8A-4147-A177-3AD203B41FA5}">
                      <a16:colId xmlns:a16="http://schemas.microsoft.com/office/drawing/2014/main" val="20006"/>
                    </a:ext>
                  </a:extLst>
                </a:gridCol>
                <a:gridCol w="571227">
                  <a:extLst>
                    <a:ext uri="{9D8B030D-6E8A-4147-A177-3AD203B41FA5}">
                      <a16:colId xmlns:a16="http://schemas.microsoft.com/office/drawing/2014/main" val="20007"/>
                    </a:ext>
                  </a:extLst>
                </a:gridCol>
                <a:gridCol w="569763">
                  <a:extLst>
                    <a:ext uri="{9D8B030D-6E8A-4147-A177-3AD203B41FA5}">
                      <a16:colId xmlns:a16="http://schemas.microsoft.com/office/drawing/2014/main" val="20008"/>
                    </a:ext>
                  </a:extLst>
                </a:gridCol>
                <a:gridCol w="571959">
                  <a:extLst>
                    <a:ext uri="{9D8B030D-6E8A-4147-A177-3AD203B41FA5}">
                      <a16:colId xmlns:a16="http://schemas.microsoft.com/office/drawing/2014/main" val="20009"/>
                    </a:ext>
                  </a:extLst>
                </a:gridCol>
                <a:gridCol w="571959">
                  <a:extLst>
                    <a:ext uri="{9D8B030D-6E8A-4147-A177-3AD203B41FA5}">
                      <a16:colId xmlns:a16="http://schemas.microsoft.com/office/drawing/2014/main" val="20010"/>
                    </a:ext>
                  </a:extLst>
                </a:gridCol>
                <a:gridCol w="571959">
                  <a:extLst>
                    <a:ext uri="{9D8B030D-6E8A-4147-A177-3AD203B41FA5}">
                      <a16:colId xmlns:a16="http://schemas.microsoft.com/office/drawing/2014/main" val="20011"/>
                    </a:ext>
                  </a:extLst>
                </a:gridCol>
                <a:gridCol w="571959">
                  <a:extLst>
                    <a:ext uri="{9D8B030D-6E8A-4147-A177-3AD203B41FA5}">
                      <a16:colId xmlns:a16="http://schemas.microsoft.com/office/drawing/2014/main" val="1310758030"/>
                    </a:ext>
                  </a:extLst>
                </a:gridCol>
                <a:gridCol w="571959">
                  <a:extLst>
                    <a:ext uri="{9D8B030D-6E8A-4147-A177-3AD203B41FA5}">
                      <a16:colId xmlns:a16="http://schemas.microsoft.com/office/drawing/2014/main" val="281500877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58392"/>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IV,2017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4" name="Tekstin paikkamerkki 6">
            <a:extLst>
              <a:ext uri="{FF2B5EF4-FFF2-40B4-BE49-F238E27FC236}">
                <a16:creationId xmlns:a16="http://schemas.microsoft.com/office/drawing/2014/main" id="{401FB132-4E3A-49EE-9FF6-AB13D4FF7E8D}"/>
              </a:ext>
            </a:extLst>
          </p:cNvPr>
          <p:cNvSpPr>
            <a:spLocks noGrp="1"/>
          </p:cNvSpPr>
          <p:nvPr>
            <p:ph type="body" sz="quarter" idx="18"/>
          </p:nvPr>
        </p:nvSpPr>
        <p:spPr>
          <a:xfrm>
            <a:off x="2334682" y="4727574"/>
            <a:ext cx="4634955" cy="165163"/>
          </a:xfrm>
        </p:spPr>
        <p:txBody>
          <a:bodyPr/>
          <a:lstStyle/>
          <a:p>
            <a:r>
              <a:rPr lang="fi-FI" dirty="0"/>
              <a:t>Source: </a:t>
            </a:r>
            <a:r>
              <a:rPr lang="fi-FI" dirty="0" err="1"/>
              <a:t>The</a:t>
            </a:r>
            <a:r>
              <a:rPr lang="fi-FI" dirty="0"/>
              <a:t>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a:t>
            </a:r>
            <a:r>
              <a:rPr lang="fi-FI" dirty="0" err="1"/>
              <a:t>January-March</a:t>
            </a:r>
            <a:r>
              <a:rPr lang="fi-FI" dirty="0"/>
              <a:t> 2018. </a:t>
            </a:r>
          </a:p>
          <a:p>
            <a:r>
              <a:rPr lang="fi-FI" dirty="0"/>
              <a:t> </a:t>
            </a:r>
          </a:p>
          <a:p>
            <a:endParaRPr lang="fi-FI" dirty="0"/>
          </a:p>
        </p:txBody>
      </p:sp>
    </p:spTree>
    <p:extLst>
      <p:ext uri="{BB962C8B-B14F-4D97-AF65-F5344CB8AC3E}">
        <p14:creationId xmlns:p14="http://schemas.microsoft.com/office/powerpoint/2010/main" val="366979322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a:t>
            </a:r>
            <a:r>
              <a:rPr lang="fi-FI" dirty="0" err="1"/>
              <a:t>the</a:t>
            </a:r>
            <a:r>
              <a:rPr lang="fi-FI" dirty="0"/>
              <a:t> </a:t>
            </a:r>
            <a:r>
              <a:rPr lang="fi-FI" dirty="0" err="1"/>
              <a:t>Mechanical</a:t>
            </a:r>
            <a:r>
              <a:rPr lang="fi-FI" dirty="0"/>
              <a:t> Engineering in Finland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87887" y="1191591"/>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11" name="Taulukko 10"/>
          <p:cNvGraphicFramePr>
            <a:graphicFrameLocks noGrp="1"/>
          </p:cNvGraphicFramePr>
          <p:nvPr>
            <p:extLst/>
          </p:nvPr>
        </p:nvGraphicFramePr>
        <p:xfrm>
          <a:off x="3405582" y="3923754"/>
          <a:ext cx="3900255" cy="772021"/>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323306" y="12464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err="1">
                <a:solidFill>
                  <a:schemeClr val="tx2"/>
                </a:solidFill>
                <a:latin typeface="Verdana"/>
                <a:ea typeface="ＭＳ Ｐゴシック" pitchFamily="34" charset="-128"/>
              </a:rPr>
              <a:t>Combined</a:t>
            </a:r>
            <a:endParaRPr lang="fi-FI" sz="1050" dirty="0">
              <a:solidFill>
                <a:schemeClr val="tx2"/>
              </a:solidFill>
              <a:latin typeface="Verdana"/>
              <a:ea typeface="ＭＳ Ｐゴシック" pitchFamily="34" charset="-128"/>
            </a:endParaRPr>
          </a:p>
        </p:txBody>
      </p:sp>
      <p:graphicFrame>
        <p:nvGraphicFramePr>
          <p:cNvPr id="6" name="Taulukko 5"/>
          <p:cNvGraphicFramePr>
            <a:graphicFrameLocks noGrp="1"/>
          </p:cNvGraphicFramePr>
          <p:nvPr>
            <p:extLst/>
          </p:nvPr>
        </p:nvGraphicFramePr>
        <p:xfrm>
          <a:off x="1007944" y="3628739"/>
          <a:ext cx="6674505" cy="295015"/>
        </p:xfrm>
        <a:graphic>
          <a:graphicData uri="http://schemas.openxmlformats.org/drawingml/2006/table">
            <a:tbl>
              <a:tblPr firstRow="1" bandRow="1">
                <a:tableStyleId>{073A0DAA-6AF3-43AB-8588-CEC1D06C72B9}</a:tableStyleId>
              </a:tblPr>
              <a:tblGrid>
                <a:gridCol w="604052">
                  <a:extLst>
                    <a:ext uri="{9D8B030D-6E8A-4147-A177-3AD203B41FA5}">
                      <a16:colId xmlns:a16="http://schemas.microsoft.com/office/drawing/2014/main" val="4228025223"/>
                    </a:ext>
                  </a:extLst>
                </a:gridCol>
                <a:gridCol w="604051">
                  <a:extLst>
                    <a:ext uri="{9D8B030D-6E8A-4147-A177-3AD203B41FA5}">
                      <a16:colId xmlns:a16="http://schemas.microsoft.com/office/drawing/2014/main" val="3765177212"/>
                    </a:ext>
                  </a:extLst>
                </a:gridCol>
                <a:gridCol w="668776">
                  <a:extLst>
                    <a:ext uri="{9D8B030D-6E8A-4147-A177-3AD203B41FA5}">
                      <a16:colId xmlns:a16="http://schemas.microsoft.com/office/drawing/2014/main" val="1631859761"/>
                    </a:ext>
                  </a:extLst>
                </a:gridCol>
                <a:gridCol w="547354">
                  <a:extLst>
                    <a:ext uri="{9D8B030D-6E8A-4147-A177-3AD203B41FA5}">
                      <a16:colId xmlns:a16="http://schemas.microsoft.com/office/drawing/2014/main" val="1571681010"/>
                    </a:ext>
                  </a:extLst>
                </a:gridCol>
                <a:gridCol w="621413">
                  <a:extLst>
                    <a:ext uri="{9D8B030D-6E8A-4147-A177-3AD203B41FA5}">
                      <a16:colId xmlns:a16="http://schemas.microsoft.com/office/drawing/2014/main" val="1646634047"/>
                    </a:ext>
                  </a:extLst>
                </a:gridCol>
                <a:gridCol w="583209">
                  <a:extLst>
                    <a:ext uri="{9D8B030D-6E8A-4147-A177-3AD203B41FA5}">
                      <a16:colId xmlns:a16="http://schemas.microsoft.com/office/drawing/2014/main" val="1927876813"/>
                    </a:ext>
                  </a:extLst>
                </a:gridCol>
                <a:gridCol w="648011">
                  <a:extLst>
                    <a:ext uri="{9D8B030D-6E8A-4147-A177-3AD203B41FA5}">
                      <a16:colId xmlns:a16="http://schemas.microsoft.com/office/drawing/2014/main" val="1145011917"/>
                    </a:ext>
                  </a:extLst>
                </a:gridCol>
                <a:gridCol w="583209">
                  <a:extLst>
                    <a:ext uri="{9D8B030D-6E8A-4147-A177-3AD203B41FA5}">
                      <a16:colId xmlns:a16="http://schemas.microsoft.com/office/drawing/2014/main" val="1196178682"/>
                    </a:ext>
                  </a:extLst>
                </a:gridCol>
                <a:gridCol w="583209">
                  <a:extLst>
                    <a:ext uri="{9D8B030D-6E8A-4147-A177-3AD203B41FA5}">
                      <a16:colId xmlns:a16="http://schemas.microsoft.com/office/drawing/2014/main" val="3912423379"/>
                    </a:ext>
                  </a:extLst>
                </a:gridCol>
                <a:gridCol w="648011">
                  <a:extLst>
                    <a:ext uri="{9D8B030D-6E8A-4147-A177-3AD203B41FA5}">
                      <a16:colId xmlns:a16="http://schemas.microsoft.com/office/drawing/2014/main" val="4212475879"/>
                    </a:ext>
                  </a:extLst>
                </a:gridCol>
                <a:gridCol w="583210">
                  <a:extLst>
                    <a:ext uri="{9D8B030D-6E8A-4147-A177-3AD203B41FA5}">
                      <a16:colId xmlns:a16="http://schemas.microsoft.com/office/drawing/2014/main" val="2631491985"/>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5078260"/>
                  </a:ext>
                </a:extLst>
              </a:tr>
            </a:tbl>
          </a:graphicData>
        </a:graphic>
      </p:graphicFrame>
      <p:sp>
        <p:nvSpPr>
          <p:cNvPr id="13" name="Tekstin paikkamerkki 6">
            <a:extLst>
              <a:ext uri="{FF2B5EF4-FFF2-40B4-BE49-F238E27FC236}">
                <a16:creationId xmlns:a16="http://schemas.microsoft.com/office/drawing/2014/main" id="{31869BE4-4706-4B5F-94CC-2B3DFA77D335}"/>
              </a:ext>
            </a:extLst>
          </p:cNvPr>
          <p:cNvSpPr>
            <a:spLocks noGrp="1"/>
          </p:cNvSpPr>
          <p:nvPr>
            <p:ph type="body" sz="quarter" idx="18"/>
          </p:nvPr>
        </p:nvSpPr>
        <p:spPr>
          <a:xfrm>
            <a:off x="2334682" y="4727574"/>
            <a:ext cx="4570154" cy="241813"/>
          </a:xfrm>
        </p:spPr>
        <p:txBody>
          <a:bodyPr/>
          <a:lstStyle/>
          <a:p>
            <a:r>
              <a:rPr lang="fi-FI" dirty="0"/>
              <a:t>Source: </a:t>
            </a:r>
            <a:r>
              <a:rPr lang="fi-FI" dirty="0" err="1"/>
              <a:t>The</a:t>
            </a:r>
            <a:r>
              <a:rPr lang="fi-FI" dirty="0"/>
              <a:t>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31.3.2018    	</a:t>
            </a:r>
          </a:p>
          <a:p>
            <a:endParaRPr lang="fi-FI" dirty="0"/>
          </a:p>
        </p:txBody>
      </p:sp>
    </p:spTree>
    <p:extLst>
      <p:ext uri="{BB962C8B-B14F-4D97-AF65-F5344CB8AC3E}">
        <p14:creationId xmlns:p14="http://schemas.microsoft.com/office/powerpoint/2010/main" val="265468789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New </a:t>
            </a:r>
            <a:r>
              <a:rPr lang="fi-FI" dirty="0" err="1"/>
              <a:t>Orders</a:t>
            </a:r>
            <a:r>
              <a:rPr lang="fi-FI" dirty="0"/>
              <a:t> in </a:t>
            </a:r>
            <a:r>
              <a:rPr lang="fi-FI" dirty="0" err="1"/>
              <a:t>the</a:t>
            </a:r>
            <a:r>
              <a:rPr lang="fi-FI" dirty="0"/>
              <a:t> Consulting Engineering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50492" cy="280504"/>
        </p:xfrm>
        <a:graphic>
          <a:graphicData uri="http://schemas.openxmlformats.org/drawingml/2006/table">
            <a:tbl>
              <a:tblPr firstRow="1" bandRow="1">
                <a:tableStyleId>{073A0DAA-6AF3-43AB-8588-CEC1D06C72B9}</a:tableStyleId>
              </a:tblPr>
              <a:tblGrid>
                <a:gridCol w="577117">
                  <a:extLst>
                    <a:ext uri="{9D8B030D-6E8A-4147-A177-3AD203B41FA5}">
                      <a16:colId xmlns:a16="http://schemas.microsoft.com/office/drawing/2014/main" val="20003"/>
                    </a:ext>
                  </a:extLst>
                </a:gridCol>
                <a:gridCol w="577117">
                  <a:extLst>
                    <a:ext uri="{9D8B030D-6E8A-4147-A177-3AD203B41FA5}">
                      <a16:colId xmlns:a16="http://schemas.microsoft.com/office/drawing/2014/main" val="20004"/>
                    </a:ext>
                  </a:extLst>
                </a:gridCol>
                <a:gridCol w="577117">
                  <a:extLst>
                    <a:ext uri="{9D8B030D-6E8A-4147-A177-3AD203B41FA5}">
                      <a16:colId xmlns:a16="http://schemas.microsoft.com/office/drawing/2014/main" val="20005"/>
                    </a:ext>
                  </a:extLst>
                </a:gridCol>
                <a:gridCol w="577117">
                  <a:extLst>
                    <a:ext uri="{9D8B030D-6E8A-4147-A177-3AD203B41FA5}">
                      <a16:colId xmlns:a16="http://schemas.microsoft.com/office/drawing/2014/main" val="20006"/>
                    </a:ext>
                  </a:extLst>
                </a:gridCol>
                <a:gridCol w="577117">
                  <a:extLst>
                    <a:ext uri="{9D8B030D-6E8A-4147-A177-3AD203B41FA5}">
                      <a16:colId xmlns:a16="http://schemas.microsoft.com/office/drawing/2014/main" val="20007"/>
                    </a:ext>
                  </a:extLst>
                </a:gridCol>
                <a:gridCol w="575637">
                  <a:extLst>
                    <a:ext uri="{9D8B030D-6E8A-4147-A177-3AD203B41FA5}">
                      <a16:colId xmlns:a16="http://schemas.microsoft.com/office/drawing/2014/main" val="20008"/>
                    </a:ext>
                  </a:extLst>
                </a:gridCol>
                <a:gridCol w="577854">
                  <a:extLst>
                    <a:ext uri="{9D8B030D-6E8A-4147-A177-3AD203B41FA5}">
                      <a16:colId xmlns:a16="http://schemas.microsoft.com/office/drawing/2014/main" val="20009"/>
                    </a:ext>
                  </a:extLst>
                </a:gridCol>
                <a:gridCol w="577854">
                  <a:extLst>
                    <a:ext uri="{9D8B030D-6E8A-4147-A177-3AD203B41FA5}">
                      <a16:colId xmlns:a16="http://schemas.microsoft.com/office/drawing/2014/main" val="20010"/>
                    </a:ext>
                  </a:extLst>
                </a:gridCol>
                <a:gridCol w="577854">
                  <a:extLst>
                    <a:ext uri="{9D8B030D-6E8A-4147-A177-3AD203B41FA5}">
                      <a16:colId xmlns:a16="http://schemas.microsoft.com/office/drawing/2014/main" val="20011"/>
                    </a:ext>
                  </a:extLst>
                </a:gridCol>
                <a:gridCol w="577854">
                  <a:extLst>
                    <a:ext uri="{9D8B030D-6E8A-4147-A177-3AD203B41FA5}">
                      <a16:colId xmlns:a16="http://schemas.microsoft.com/office/drawing/2014/main" val="1103030781"/>
                    </a:ext>
                  </a:extLst>
                </a:gridCol>
                <a:gridCol w="577854">
                  <a:extLst>
                    <a:ext uri="{9D8B030D-6E8A-4147-A177-3AD203B41FA5}">
                      <a16:colId xmlns:a16="http://schemas.microsoft.com/office/drawing/2014/main" val="673561477"/>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37599"/>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IV,2017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4" name="Tekstin paikkamerkki 6">
            <a:extLst>
              <a:ext uri="{FF2B5EF4-FFF2-40B4-BE49-F238E27FC236}">
                <a16:creationId xmlns:a16="http://schemas.microsoft.com/office/drawing/2014/main" id="{4BBFC6C3-D47D-4FAC-9DB5-16FB0AB3C09C}"/>
              </a:ext>
            </a:extLst>
          </p:cNvPr>
          <p:cNvSpPr>
            <a:spLocks noGrp="1"/>
          </p:cNvSpPr>
          <p:nvPr>
            <p:ph type="body" sz="quarter" idx="18"/>
          </p:nvPr>
        </p:nvSpPr>
        <p:spPr>
          <a:xfrm>
            <a:off x="2334682" y="4727574"/>
            <a:ext cx="4634955" cy="165163"/>
          </a:xfrm>
        </p:spPr>
        <p:txBody>
          <a:bodyPr/>
          <a:lstStyle/>
          <a:p>
            <a:r>
              <a:rPr lang="fi-FI" dirty="0"/>
              <a:t>Source: </a:t>
            </a:r>
            <a:r>
              <a:rPr lang="fi-FI" dirty="0" err="1"/>
              <a:t>The</a:t>
            </a:r>
            <a:r>
              <a:rPr lang="fi-FI" dirty="0"/>
              <a:t>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a:t>
            </a:r>
            <a:r>
              <a:rPr lang="fi-FI" dirty="0" err="1"/>
              <a:t>January-March</a:t>
            </a:r>
            <a:r>
              <a:rPr lang="fi-FI" dirty="0"/>
              <a:t> 2018. </a:t>
            </a:r>
          </a:p>
          <a:p>
            <a:r>
              <a:rPr lang="fi-FI" dirty="0"/>
              <a:t> </a:t>
            </a:r>
          </a:p>
          <a:p>
            <a:endParaRPr lang="fi-FI" dirty="0"/>
          </a:p>
        </p:txBody>
      </p:sp>
    </p:spTree>
    <p:extLst>
      <p:ext uri="{BB962C8B-B14F-4D97-AF65-F5344CB8AC3E}">
        <p14:creationId xmlns:p14="http://schemas.microsoft.com/office/powerpoint/2010/main" val="31318240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a:t>
            </a:r>
            <a:r>
              <a:rPr lang="fi-FI" dirty="0" err="1"/>
              <a:t>the</a:t>
            </a:r>
            <a:r>
              <a:rPr lang="fi-FI" dirty="0"/>
              <a:t> Consulting Engineering in Finland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7" y="3653915"/>
          <a:ext cx="6674499" cy="252180"/>
        </p:xfrm>
        <a:graphic>
          <a:graphicData uri="http://schemas.openxmlformats.org/drawingml/2006/table">
            <a:tbl>
              <a:tblPr firstRow="1" bandRow="1">
                <a:tableStyleId>{073A0DAA-6AF3-43AB-8588-CEC1D06C72B9}</a:tableStyleId>
              </a:tblPr>
              <a:tblGrid>
                <a:gridCol w="606626">
                  <a:extLst>
                    <a:ext uri="{9D8B030D-6E8A-4147-A177-3AD203B41FA5}">
                      <a16:colId xmlns:a16="http://schemas.microsoft.com/office/drawing/2014/main" val="20003"/>
                    </a:ext>
                  </a:extLst>
                </a:gridCol>
                <a:gridCol w="648692">
                  <a:extLst>
                    <a:ext uri="{9D8B030D-6E8A-4147-A177-3AD203B41FA5}">
                      <a16:colId xmlns:a16="http://schemas.microsoft.com/office/drawing/2014/main" val="20004"/>
                    </a:ext>
                  </a:extLst>
                </a:gridCol>
                <a:gridCol w="598755">
                  <a:extLst>
                    <a:ext uri="{9D8B030D-6E8A-4147-A177-3AD203B41FA5}">
                      <a16:colId xmlns:a16="http://schemas.microsoft.com/office/drawing/2014/main" val="20005"/>
                    </a:ext>
                  </a:extLst>
                </a:gridCol>
                <a:gridCol w="618025">
                  <a:extLst>
                    <a:ext uri="{9D8B030D-6E8A-4147-A177-3AD203B41FA5}">
                      <a16:colId xmlns:a16="http://schemas.microsoft.com/office/drawing/2014/main" val="20006"/>
                    </a:ext>
                  </a:extLst>
                </a:gridCol>
                <a:gridCol w="572413">
                  <a:extLst>
                    <a:ext uri="{9D8B030D-6E8A-4147-A177-3AD203B41FA5}">
                      <a16:colId xmlns:a16="http://schemas.microsoft.com/office/drawing/2014/main" val="20007"/>
                    </a:ext>
                  </a:extLst>
                </a:gridCol>
                <a:gridCol w="644030">
                  <a:extLst>
                    <a:ext uri="{9D8B030D-6E8A-4147-A177-3AD203B41FA5}">
                      <a16:colId xmlns:a16="http://schemas.microsoft.com/office/drawing/2014/main" val="20008"/>
                    </a:ext>
                  </a:extLst>
                </a:gridCol>
                <a:gridCol w="571783">
                  <a:extLst>
                    <a:ext uri="{9D8B030D-6E8A-4147-A177-3AD203B41FA5}">
                      <a16:colId xmlns:a16="http://schemas.microsoft.com/office/drawing/2014/main" val="20009"/>
                    </a:ext>
                  </a:extLst>
                </a:gridCol>
                <a:gridCol w="657729">
                  <a:extLst>
                    <a:ext uri="{9D8B030D-6E8A-4147-A177-3AD203B41FA5}">
                      <a16:colId xmlns:a16="http://schemas.microsoft.com/office/drawing/2014/main" val="20010"/>
                    </a:ext>
                  </a:extLst>
                </a:gridCol>
                <a:gridCol w="585482">
                  <a:extLst>
                    <a:ext uri="{9D8B030D-6E8A-4147-A177-3AD203B41FA5}">
                      <a16:colId xmlns:a16="http://schemas.microsoft.com/office/drawing/2014/main" val="20011"/>
                    </a:ext>
                  </a:extLst>
                </a:gridCol>
                <a:gridCol w="587757">
                  <a:extLst>
                    <a:ext uri="{9D8B030D-6E8A-4147-A177-3AD203B41FA5}">
                      <a16:colId xmlns:a16="http://schemas.microsoft.com/office/drawing/2014/main" val="498062259"/>
                    </a:ext>
                  </a:extLst>
                </a:gridCol>
                <a:gridCol w="583207">
                  <a:extLst>
                    <a:ext uri="{9D8B030D-6E8A-4147-A177-3AD203B41FA5}">
                      <a16:colId xmlns:a16="http://schemas.microsoft.com/office/drawing/2014/main" val="210274074"/>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99520" y="1095112"/>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386428" y="11160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err="1">
                <a:solidFill>
                  <a:schemeClr val="tx2"/>
                </a:solidFill>
                <a:latin typeface="Verdana"/>
                <a:ea typeface="ＭＳ Ｐゴシック" pitchFamily="34" charset="-128"/>
              </a:rPr>
              <a:t>Combined</a:t>
            </a:r>
            <a:endParaRPr lang="fi-FI" sz="1050" dirty="0">
              <a:solidFill>
                <a:schemeClr val="tx2"/>
              </a:solidFill>
              <a:latin typeface="Verdana"/>
              <a:ea typeface="ＭＳ Ｐゴシック" pitchFamily="34" charset="-128"/>
            </a:endParaRPr>
          </a:p>
        </p:txBody>
      </p:sp>
      <p:sp>
        <p:nvSpPr>
          <p:cNvPr id="13" name="Tekstin paikkamerkki 6">
            <a:extLst>
              <a:ext uri="{FF2B5EF4-FFF2-40B4-BE49-F238E27FC236}">
                <a16:creationId xmlns:a16="http://schemas.microsoft.com/office/drawing/2014/main" id="{1697B32D-0956-4C26-92BC-FBDF0FE1496A}"/>
              </a:ext>
            </a:extLst>
          </p:cNvPr>
          <p:cNvSpPr>
            <a:spLocks noGrp="1"/>
          </p:cNvSpPr>
          <p:nvPr>
            <p:ph type="body" sz="quarter" idx="18"/>
          </p:nvPr>
        </p:nvSpPr>
        <p:spPr>
          <a:xfrm>
            <a:off x="2334682" y="4727574"/>
            <a:ext cx="4570154" cy="241813"/>
          </a:xfrm>
        </p:spPr>
        <p:txBody>
          <a:bodyPr/>
          <a:lstStyle/>
          <a:p>
            <a:r>
              <a:rPr lang="fi-FI" dirty="0"/>
              <a:t>Source: </a:t>
            </a:r>
            <a:r>
              <a:rPr lang="fi-FI" dirty="0" err="1"/>
              <a:t>The</a:t>
            </a:r>
            <a:r>
              <a:rPr lang="fi-FI" dirty="0"/>
              <a:t>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31.3.2018.        	</a:t>
            </a:r>
          </a:p>
          <a:p>
            <a:endParaRPr lang="fi-FI" dirty="0"/>
          </a:p>
        </p:txBody>
      </p:sp>
    </p:spTree>
    <p:extLst>
      <p:ext uri="{BB962C8B-B14F-4D97-AF65-F5344CB8AC3E}">
        <p14:creationId xmlns:p14="http://schemas.microsoft.com/office/powerpoint/2010/main" val="281140742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New </a:t>
            </a:r>
            <a:r>
              <a:rPr lang="fi-FI" dirty="0" err="1"/>
              <a:t>Orders</a:t>
            </a:r>
            <a:r>
              <a:rPr lang="fi-FI" dirty="0"/>
              <a:t> in </a:t>
            </a:r>
            <a:r>
              <a:rPr lang="fi-FI" dirty="0" err="1"/>
              <a:t>the</a:t>
            </a:r>
            <a:r>
              <a:rPr lang="fi-FI" dirty="0"/>
              <a:t> </a:t>
            </a:r>
            <a:r>
              <a:rPr lang="fi-FI" dirty="0" err="1"/>
              <a:t>Information</a:t>
            </a:r>
            <a:r>
              <a:rPr lang="fi-FI" dirty="0"/>
              <a:t> Technology*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3" cy="280504"/>
        </p:xfrm>
        <a:graphic>
          <a:graphicData uri="http://schemas.openxmlformats.org/drawingml/2006/table">
            <a:tbl>
              <a:tblPr firstRow="1" bandRow="1">
                <a:tableStyleId>{073A0DAA-6AF3-43AB-8588-CEC1D06C72B9}</a:tableStyleId>
              </a:tblPr>
              <a:tblGrid>
                <a:gridCol w="571227">
                  <a:extLst>
                    <a:ext uri="{9D8B030D-6E8A-4147-A177-3AD203B41FA5}">
                      <a16:colId xmlns:a16="http://schemas.microsoft.com/office/drawing/2014/main" val="20003"/>
                    </a:ext>
                  </a:extLst>
                </a:gridCol>
                <a:gridCol w="571227">
                  <a:extLst>
                    <a:ext uri="{9D8B030D-6E8A-4147-A177-3AD203B41FA5}">
                      <a16:colId xmlns:a16="http://schemas.microsoft.com/office/drawing/2014/main" val="20004"/>
                    </a:ext>
                  </a:extLst>
                </a:gridCol>
                <a:gridCol w="571227">
                  <a:extLst>
                    <a:ext uri="{9D8B030D-6E8A-4147-A177-3AD203B41FA5}">
                      <a16:colId xmlns:a16="http://schemas.microsoft.com/office/drawing/2014/main" val="20005"/>
                    </a:ext>
                  </a:extLst>
                </a:gridCol>
                <a:gridCol w="571227">
                  <a:extLst>
                    <a:ext uri="{9D8B030D-6E8A-4147-A177-3AD203B41FA5}">
                      <a16:colId xmlns:a16="http://schemas.microsoft.com/office/drawing/2014/main" val="20006"/>
                    </a:ext>
                  </a:extLst>
                </a:gridCol>
                <a:gridCol w="571227">
                  <a:extLst>
                    <a:ext uri="{9D8B030D-6E8A-4147-A177-3AD203B41FA5}">
                      <a16:colId xmlns:a16="http://schemas.microsoft.com/office/drawing/2014/main" val="20007"/>
                    </a:ext>
                  </a:extLst>
                </a:gridCol>
                <a:gridCol w="569763">
                  <a:extLst>
                    <a:ext uri="{9D8B030D-6E8A-4147-A177-3AD203B41FA5}">
                      <a16:colId xmlns:a16="http://schemas.microsoft.com/office/drawing/2014/main" val="20008"/>
                    </a:ext>
                  </a:extLst>
                </a:gridCol>
                <a:gridCol w="571959">
                  <a:extLst>
                    <a:ext uri="{9D8B030D-6E8A-4147-A177-3AD203B41FA5}">
                      <a16:colId xmlns:a16="http://schemas.microsoft.com/office/drawing/2014/main" val="20009"/>
                    </a:ext>
                  </a:extLst>
                </a:gridCol>
                <a:gridCol w="571959">
                  <a:extLst>
                    <a:ext uri="{9D8B030D-6E8A-4147-A177-3AD203B41FA5}">
                      <a16:colId xmlns:a16="http://schemas.microsoft.com/office/drawing/2014/main" val="20010"/>
                    </a:ext>
                  </a:extLst>
                </a:gridCol>
                <a:gridCol w="571959">
                  <a:extLst>
                    <a:ext uri="{9D8B030D-6E8A-4147-A177-3AD203B41FA5}">
                      <a16:colId xmlns:a16="http://schemas.microsoft.com/office/drawing/2014/main" val="20011"/>
                    </a:ext>
                  </a:extLst>
                </a:gridCol>
                <a:gridCol w="571959">
                  <a:extLst>
                    <a:ext uri="{9D8B030D-6E8A-4147-A177-3AD203B41FA5}">
                      <a16:colId xmlns:a16="http://schemas.microsoft.com/office/drawing/2014/main" val="2873830935"/>
                    </a:ext>
                  </a:extLst>
                </a:gridCol>
                <a:gridCol w="571959">
                  <a:extLst>
                    <a:ext uri="{9D8B030D-6E8A-4147-A177-3AD203B41FA5}">
                      <a16:colId xmlns:a16="http://schemas.microsoft.com/office/drawing/2014/main" val="1779904262"/>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78741"/>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IV,2017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1" name="Text Box 10"/>
          <p:cNvSpPr txBox="1">
            <a:spLocks noChangeArrowheads="1"/>
          </p:cNvSpPr>
          <p:nvPr/>
        </p:nvSpPr>
        <p:spPr bwMode="auto">
          <a:xfrm>
            <a:off x="3325169" y="4358484"/>
            <a:ext cx="27372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a:t>
            </a:r>
            <a:r>
              <a:rPr lang="fi-FI" sz="900" dirty="0" err="1">
                <a:solidFill>
                  <a:schemeClr val="tx2"/>
                </a:solidFill>
                <a:ea typeface="Arial Unicode MS"/>
              </a:rPr>
              <a:t>Excl</a:t>
            </a:r>
            <a:r>
              <a:rPr lang="fi-FI" sz="900" dirty="0">
                <a:solidFill>
                  <a:schemeClr val="tx2"/>
                </a:solidFill>
                <a:ea typeface="Arial Unicode MS"/>
              </a:rPr>
              <a:t>. </a:t>
            </a:r>
            <a:r>
              <a:rPr lang="fi-FI" sz="900" dirty="0" err="1">
                <a:solidFill>
                  <a:schemeClr val="tx2"/>
                </a:solidFill>
                <a:ea typeface="Arial Unicode MS"/>
              </a:rPr>
              <a:t>game</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and data center </a:t>
            </a:r>
            <a:r>
              <a:rPr lang="fi-FI" sz="900" dirty="0" err="1">
                <a:solidFill>
                  <a:schemeClr val="tx2"/>
                </a:solidFill>
                <a:ea typeface="Arial Unicode MS"/>
              </a:rPr>
              <a:t>companies</a:t>
            </a:r>
            <a:r>
              <a:rPr lang="fi-FI" sz="900" dirty="0">
                <a:solidFill>
                  <a:schemeClr val="tx2"/>
                </a:solidFill>
                <a:ea typeface="Arial Unicode MS"/>
              </a:rPr>
              <a:t>.  </a:t>
            </a:r>
          </a:p>
        </p:txBody>
      </p:sp>
      <p:sp>
        <p:nvSpPr>
          <p:cNvPr id="14" name="Tekstin paikkamerkki 6">
            <a:extLst>
              <a:ext uri="{FF2B5EF4-FFF2-40B4-BE49-F238E27FC236}">
                <a16:creationId xmlns:a16="http://schemas.microsoft.com/office/drawing/2014/main" id="{B106FADC-7C8C-48D7-B918-E34C5F8CCA4F}"/>
              </a:ext>
            </a:extLst>
          </p:cNvPr>
          <p:cNvSpPr>
            <a:spLocks noGrp="1"/>
          </p:cNvSpPr>
          <p:nvPr>
            <p:ph type="body" sz="quarter" idx="18"/>
          </p:nvPr>
        </p:nvSpPr>
        <p:spPr>
          <a:xfrm>
            <a:off x="2334682" y="4727574"/>
            <a:ext cx="4634955" cy="165163"/>
          </a:xfrm>
        </p:spPr>
        <p:txBody>
          <a:bodyPr/>
          <a:lstStyle/>
          <a:p>
            <a:r>
              <a:rPr lang="fi-FI" dirty="0"/>
              <a:t>Source: </a:t>
            </a:r>
            <a:r>
              <a:rPr lang="fi-FI" dirty="0" err="1"/>
              <a:t>The</a:t>
            </a:r>
            <a:r>
              <a:rPr lang="fi-FI" dirty="0"/>
              <a:t>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a:t>
            </a:r>
            <a:r>
              <a:rPr lang="fi-FI" dirty="0" err="1"/>
              <a:t>January-March</a:t>
            </a:r>
            <a:r>
              <a:rPr lang="fi-FI" dirty="0"/>
              <a:t> 2018. </a:t>
            </a:r>
          </a:p>
          <a:p>
            <a:r>
              <a:rPr lang="fi-FI" dirty="0"/>
              <a:t> </a:t>
            </a:r>
          </a:p>
          <a:p>
            <a:endParaRPr lang="fi-FI" dirty="0"/>
          </a:p>
        </p:txBody>
      </p:sp>
    </p:spTree>
    <p:extLst>
      <p:ext uri="{BB962C8B-B14F-4D97-AF65-F5344CB8AC3E}">
        <p14:creationId xmlns:p14="http://schemas.microsoft.com/office/powerpoint/2010/main" val="164777348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The Finnish Technology Industry Is </a:t>
            </a:r>
            <a:r>
              <a:rPr lang="fi-FI" dirty="0" err="1"/>
              <a:t>Comprised</a:t>
            </a:r>
            <a:r>
              <a:rPr lang="fi-FI" dirty="0"/>
              <a:t> of </a:t>
            </a:r>
            <a:r>
              <a:rPr lang="fi-FI" dirty="0" err="1"/>
              <a:t>Five</a:t>
            </a:r>
            <a:r>
              <a:rPr lang="fi-FI" dirty="0"/>
              <a:t> Sub-</a:t>
            </a:r>
            <a:r>
              <a:rPr lang="fi-FI" dirty="0" err="1"/>
              <a:t>Sectors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dirty="0"/>
          </a:p>
        </p:txBody>
      </p:sp>
      <p:sp>
        <p:nvSpPr>
          <p:cNvPr id="4" name="Päivämäärän paikkamerkki 3"/>
          <p:cNvSpPr>
            <a:spLocks noGrp="1"/>
          </p:cNvSpPr>
          <p:nvPr>
            <p:ph type="dt" sz="half" idx="10"/>
          </p:nvPr>
        </p:nvSpPr>
        <p:spPr/>
        <p:txBody>
          <a:bodyPr/>
          <a:lstStyle/>
          <a:p>
            <a:fld id="{9010DB5D-D05F-42FA-A6C6-AB6B33FAEAF0}" type="datetime1">
              <a:rPr lang="en-US" smtClean="0">
                <a:solidFill>
                  <a:schemeClr val="tx2"/>
                </a:solidFill>
              </a:rPr>
              <a:pPr/>
              <a:t>6/11/2018</a:t>
            </a:fld>
            <a:endParaRPr lang="fi-FI" dirty="0"/>
          </a:p>
        </p:txBody>
      </p:sp>
      <p:sp>
        <p:nvSpPr>
          <p:cNvPr id="5"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27" name="Tekstiruutu 26"/>
          <p:cNvSpPr txBox="1"/>
          <p:nvPr/>
        </p:nvSpPr>
        <p:spPr>
          <a:xfrm>
            <a:off x="338848" y="1794150"/>
            <a:ext cx="3142279" cy="919089"/>
          </a:xfrm>
          <a:prstGeom prst="rect">
            <a:avLst/>
          </a:prstGeom>
          <a:noFill/>
        </p:spPr>
        <p:txBody>
          <a:bodyPr wrap="square" lIns="36000" tIns="36000" rIns="36000" bIns="36000" rtlCol="0">
            <a:spAutoFit/>
          </a:bodyPr>
          <a:lstStyle/>
          <a:p>
            <a:pPr>
              <a:lnSpc>
                <a:spcPts val="1182"/>
              </a:lnSpc>
            </a:pPr>
            <a:r>
              <a:rPr lang="fi-FI" sz="1050" b="1" spc="-33" dirty="0"/>
              <a:t>ELEKTRONICS AND ELECTROTECHNICAL </a:t>
            </a:r>
          </a:p>
          <a:p>
            <a:pPr>
              <a:lnSpc>
                <a:spcPts val="1182"/>
              </a:lnSpc>
            </a:pPr>
            <a:r>
              <a:rPr lang="fi-FI" sz="1050" b="1" spc="-33" dirty="0"/>
              <a:t>INDUSTRY</a:t>
            </a:r>
            <a:endParaRPr lang="fi-FI" sz="1050" b="1" spc="-40" dirty="0"/>
          </a:p>
          <a:p>
            <a:pPr>
              <a:lnSpc>
                <a:spcPts val="1400"/>
              </a:lnSpc>
            </a:pPr>
            <a:r>
              <a:rPr lang="fi-FI" sz="1050" spc="-40" dirty="0"/>
              <a:t>ABB, </a:t>
            </a:r>
            <a:r>
              <a:rPr lang="fi-FI" sz="1050" spc="-40" dirty="0" err="1"/>
              <a:t>Ensto</a:t>
            </a:r>
            <a:r>
              <a:rPr lang="fi-FI" sz="1050" spc="-40" dirty="0"/>
              <a:t>, Microsoft Mobile, </a:t>
            </a:r>
            <a:br>
              <a:rPr lang="fi-FI" sz="1050" spc="-40" dirty="0"/>
            </a:br>
            <a:r>
              <a:rPr lang="fi-FI" sz="1050" spc="-40" dirty="0" err="1"/>
              <a:t>Murata</a:t>
            </a:r>
            <a:r>
              <a:rPr lang="fi-FI" sz="1050" spc="-40" dirty="0"/>
              <a:t> </a:t>
            </a:r>
            <a:r>
              <a:rPr lang="fi-FI" sz="1050" spc="-40" dirty="0" err="1"/>
              <a:t>Electronics</a:t>
            </a:r>
            <a:r>
              <a:rPr lang="fi-FI" sz="1050" spc="-40" dirty="0"/>
              <a:t>, Nokia, </a:t>
            </a:r>
            <a:r>
              <a:rPr lang="fi-FI" sz="1050" spc="-40" dirty="0" err="1"/>
              <a:t>Planmeca</a:t>
            </a:r>
            <a:r>
              <a:rPr lang="fi-FI" sz="1050" spc="-40" dirty="0"/>
              <a:t>, </a:t>
            </a:r>
            <a:br>
              <a:rPr lang="fi-FI" sz="1050" spc="-40" dirty="0"/>
            </a:br>
            <a:r>
              <a:rPr lang="fi-FI" sz="1050" spc="-40" dirty="0"/>
              <a:t>Polar </a:t>
            </a:r>
            <a:r>
              <a:rPr lang="fi-FI" sz="1050" spc="-40" dirty="0" err="1"/>
              <a:t>Electro</a:t>
            </a:r>
            <a:r>
              <a:rPr lang="fi-FI" sz="1050" spc="-40" dirty="0"/>
              <a:t>, Suunto, </a:t>
            </a:r>
            <a:r>
              <a:rPr lang="fi-FI" sz="1050" spc="-40" dirty="0" err="1"/>
              <a:t>Vacon</a:t>
            </a:r>
            <a:r>
              <a:rPr lang="fi-FI" sz="1050" spc="-40" dirty="0"/>
              <a:t>, Vaisala…</a:t>
            </a:r>
          </a:p>
        </p:txBody>
      </p:sp>
      <p:sp>
        <p:nvSpPr>
          <p:cNvPr id="28" name="Tekstiruutu 27"/>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33" dirty="0"/>
              <a:t>METALS INDUSTRY</a:t>
            </a:r>
            <a:endParaRPr lang="fi-FI" sz="1050" b="1" spc="-40" dirty="0"/>
          </a:p>
          <a:p>
            <a:pPr>
              <a:lnSpc>
                <a:spcPts val="1400"/>
              </a:lnSpc>
            </a:pPr>
            <a:r>
              <a:rPr lang="fi-FI" sz="1050" spc="-40" dirty="0" err="1"/>
              <a:t>Boliden</a:t>
            </a:r>
            <a:r>
              <a:rPr lang="fi-FI" sz="1050" spc="-40" dirty="0"/>
              <a:t>, </a:t>
            </a:r>
            <a:r>
              <a:rPr lang="fi-FI" sz="1050" spc="-40" dirty="0" err="1"/>
              <a:t>Componenta</a:t>
            </a:r>
            <a:r>
              <a:rPr lang="fi-FI" sz="1050" spc="-40" dirty="0"/>
              <a:t>, Kuusakoski, Luvata, Outokumpu, Outotec, </a:t>
            </a:r>
            <a:br>
              <a:rPr lang="fi-FI" sz="1050" spc="-40" dirty="0"/>
            </a:br>
            <a:r>
              <a:rPr lang="fi-FI" sz="1050" spc="-40" dirty="0" err="1"/>
              <a:t>Ovako</a:t>
            </a:r>
            <a:r>
              <a:rPr lang="fi-FI" sz="1050" spc="-40" dirty="0"/>
              <a:t>, </a:t>
            </a:r>
            <a:r>
              <a:rPr lang="fi-FI" sz="1050" spc="-40" dirty="0" err="1"/>
              <a:t>Sacotec</a:t>
            </a:r>
            <a:r>
              <a:rPr lang="fi-FI" sz="1050" spc="-40" dirty="0"/>
              <a:t>, SSAB …</a:t>
            </a:r>
          </a:p>
          <a:p>
            <a:pPr>
              <a:lnSpc>
                <a:spcPts val="1400"/>
              </a:lnSpc>
            </a:pPr>
            <a:endParaRPr lang="fi-FI" sz="1050" spc="-40" dirty="0"/>
          </a:p>
        </p:txBody>
      </p:sp>
      <p:sp>
        <p:nvSpPr>
          <p:cNvPr id="29" name="Tekstiruutu 28"/>
          <p:cNvSpPr txBox="1"/>
          <p:nvPr/>
        </p:nvSpPr>
        <p:spPr>
          <a:xfrm>
            <a:off x="5954716" y="1778493"/>
            <a:ext cx="2882290" cy="1329457"/>
          </a:xfrm>
          <a:prstGeom prst="rect">
            <a:avLst/>
          </a:prstGeom>
          <a:noFill/>
        </p:spPr>
        <p:txBody>
          <a:bodyPr wrap="square" lIns="36000" tIns="36000" rIns="36000" bIns="36000" rtlCol="0">
            <a:spAutoFit/>
          </a:bodyPr>
          <a:lstStyle/>
          <a:p>
            <a:pPr>
              <a:lnSpc>
                <a:spcPts val="1400"/>
              </a:lnSpc>
            </a:pPr>
            <a:r>
              <a:rPr lang="fi-FI" sz="1050" b="1" spc="-33" dirty="0"/>
              <a:t>MECHANICAL ENGINEERING</a:t>
            </a:r>
            <a:endParaRPr lang="fi-FI" sz="1050" b="1" spc="-40" dirty="0"/>
          </a:p>
          <a:p>
            <a:pPr>
              <a:lnSpc>
                <a:spcPts val="1400"/>
              </a:lnSpc>
            </a:pPr>
            <a:r>
              <a:rPr lang="fi-FI" sz="1050" spc="-40" dirty="0"/>
              <a:t>Abloy, Cargotec, Finn-Power, Fiskars, Glaston, Kone, Konecranes, Metso, </a:t>
            </a:r>
            <a:br>
              <a:rPr lang="fi-FI" sz="1050" spc="-40" dirty="0"/>
            </a:br>
            <a:r>
              <a:rPr lang="fi-FI" sz="1050" spc="-40" dirty="0"/>
              <a:t>Meyer Turku, </a:t>
            </a:r>
            <a:r>
              <a:rPr lang="fi-FI" sz="1050" spc="-40" dirty="0" err="1"/>
              <a:t>Normet</a:t>
            </a:r>
            <a:r>
              <a:rPr lang="fi-FI" sz="1050" spc="-40" dirty="0"/>
              <a:t>, Oras, Patria, </a:t>
            </a:r>
            <a:r>
              <a:rPr lang="fi-FI" sz="1050" spc="-40" dirty="0" err="1"/>
              <a:t>Pemamek</a:t>
            </a:r>
            <a:r>
              <a:rPr lang="fi-FI" sz="1050" spc="-40" dirty="0"/>
              <a:t>, </a:t>
            </a:r>
            <a:r>
              <a:rPr lang="fi-FI" sz="1050" spc="-40" dirty="0" err="1"/>
              <a:t>Ponsse</a:t>
            </a:r>
            <a:r>
              <a:rPr lang="fi-FI" sz="1050" spc="-40" dirty="0"/>
              <a:t>, </a:t>
            </a:r>
            <a:r>
              <a:rPr lang="fi-FI" sz="1050" spc="-40" dirty="0" err="1"/>
              <a:t>Stala</a:t>
            </a:r>
            <a:r>
              <a:rPr lang="fi-FI" sz="1050" spc="-40" dirty="0"/>
              <a:t>, Valmet, </a:t>
            </a:r>
            <a:br>
              <a:rPr lang="fi-FI" sz="1050" spc="-40" dirty="0"/>
            </a:br>
            <a:r>
              <a:rPr lang="fi-FI" sz="1050" spc="-40" dirty="0"/>
              <a:t>Valtra, Wärtsilä…</a:t>
            </a:r>
          </a:p>
          <a:p>
            <a:pPr>
              <a:lnSpc>
                <a:spcPts val="1400"/>
              </a:lnSpc>
            </a:pPr>
            <a:endParaRPr lang="fi-FI" sz="1050" spc="-40" dirty="0"/>
          </a:p>
        </p:txBody>
      </p:sp>
      <p:sp>
        <p:nvSpPr>
          <p:cNvPr id="30" name="Tekstiruutu 29"/>
          <p:cNvSpPr txBox="1"/>
          <p:nvPr/>
        </p:nvSpPr>
        <p:spPr>
          <a:xfrm>
            <a:off x="350260" y="3342320"/>
            <a:ext cx="2834890" cy="1149921"/>
          </a:xfrm>
          <a:prstGeom prst="rect">
            <a:avLst/>
          </a:prstGeom>
          <a:noFill/>
        </p:spPr>
        <p:txBody>
          <a:bodyPr wrap="square" lIns="36000" tIns="36000" rIns="36000" bIns="36000" rtlCol="0">
            <a:spAutoFit/>
          </a:bodyPr>
          <a:lstStyle/>
          <a:p>
            <a:pPr>
              <a:lnSpc>
                <a:spcPts val="1400"/>
              </a:lnSpc>
            </a:pPr>
            <a:r>
              <a:rPr lang="fi-FI" sz="1050" b="1" spc="-33" dirty="0"/>
              <a:t>INFORMATION TECHNOLOGY</a:t>
            </a:r>
            <a:endParaRPr lang="fi-FI" sz="1050" b="1" spc="-40" dirty="0"/>
          </a:p>
          <a:p>
            <a:pPr>
              <a:lnSpc>
                <a:spcPts val="1400"/>
              </a:lnSpc>
            </a:pPr>
            <a:r>
              <a:rPr lang="fi-FI" sz="1050" spc="-40" dirty="0" err="1"/>
              <a:t>Affecto</a:t>
            </a:r>
            <a:r>
              <a:rPr lang="fi-FI" sz="1050" spc="-40" dirty="0"/>
              <a:t>, </a:t>
            </a:r>
            <a:r>
              <a:rPr lang="fi-FI" sz="1050" spc="-40" dirty="0" err="1"/>
              <a:t>Basware</a:t>
            </a:r>
            <a:r>
              <a:rPr lang="fi-FI" sz="1050" spc="-40" dirty="0"/>
              <a:t>, </a:t>
            </a:r>
            <a:r>
              <a:rPr lang="fi-FI" sz="1050" spc="-40" dirty="0" err="1"/>
              <a:t>Bilot</a:t>
            </a:r>
            <a:r>
              <a:rPr lang="fi-FI" sz="1050" spc="-40" dirty="0"/>
              <a:t>, CGI, </a:t>
            </a:r>
            <a:r>
              <a:rPr lang="fi-FI" sz="1050" spc="-40" dirty="0" err="1"/>
              <a:t>Comptel</a:t>
            </a:r>
            <a:r>
              <a:rPr lang="fi-FI" sz="1050" spc="-40" dirty="0"/>
              <a:t>, </a:t>
            </a:r>
            <a:r>
              <a:rPr lang="fi-FI" sz="1050" spc="-40" dirty="0" err="1"/>
              <a:t>Digia</a:t>
            </a:r>
            <a:r>
              <a:rPr lang="fi-FI" sz="1050" spc="-40" dirty="0"/>
              <a:t>, </a:t>
            </a:r>
            <a:r>
              <a:rPr lang="fi-FI" sz="1050" spc="-40" dirty="0" err="1"/>
              <a:t>Efecte</a:t>
            </a:r>
            <a:r>
              <a:rPr lang="fi-FI" sz="1050" spc="-40" dirty="0"/>
              <a:t>, </a:t>
            </a:r>
            <a:r>
              <a:rPr lang="fi-FI" sz="1050" spc="-40" dirty="0" err="1"/>
              <a:t>Enfo</a:t>
            </a:r>
            <a:r>
              <a:rPr lang="fi-FI" sz="1050" spc="-40" dirty="0"/>
              <a:t>, F-Secure, Fujitsu Finland, IBM, </a:t>
            </a:r>
            <a:r>
              <a:rPr lang="fi-FI" sz="1050" spc="-40" dirty="0" err="1"/>
              <a:t>Innofactor</a:t>
            </a:r>
            <a:r>
              <a:rPr lang="fi-FI" sz="1050" spc="-40" dirty="0"/>
              <a:t>, </a:t>
            </a:r>
            <a:r>
              <a:rPr lang="fi-FI" sz="1050" spc="-40" dirty="0" err="1"/>
              <a:t>Knowit</a:t>
            </a:r>
            <a:r>
              <a:rPr lang="fi-FI" sz="1050" spc="-40" dirty="0"/>
              <a:t>, </a:t>
            </a:r>
            <a:br>
              <a:rPr lang="fi-FI" sz="1050" spc="-40" dirty="0"/>
            </a:br>
            <a:r>
              <a:rPr lang="fi-FI" sz="1050" spc="-40" dirty="0"/>
              <a:t>Microsoft, </a:t>
            </a:r>
            <a:r>
              <a:rPr lang="fi-FI" sz="1050" spc="-40" dirty="0" err="1"/>
              <a:t>Nixu</a:t>
            </a:r>
            <a:r>
              <a:rPr lang="fi-FI" sz="1050" spc="-40" dirty="0"/>
              <a:t>, Tieto…</a:t>
            </a:r>
          </a:p>
          <a:p>
            <a:pPr>
              <a:lnSpc>
                <a:spcPts val="1400"/>
              </a:lnSpc>
            </a:pPr>
            <a:endParaRPr lang="fi-FI" sz="1050" spc="-40" dirty="0"/>
          </a:p>
        </p:txBody>
      </p:sp>
      <p:sp>
        <p:nvSpPr>
          <p:cNvPr id="31" name="Tekstiruutu 30"/>
          <p:cNvSpPr txBox="1"/>
          <p:nvPr/>
        </p:nvSpPr>
        <p:spPr>
          <a:xfrm>
            <a:off x="3492225" y="3350938"/>
            <a:ext cx="2834890" cy="790848"/>
          </a:xfrm>
          <a:prstGeom prst="rect">
            <a:avLst/>
          </a:prstGeom>
          <a:noFill/>
        </p:spPr>
        <p:txBody>
          <a:bodyPr wrap="square" lIns="36000" tIns="36000" rIns="36000" bIns="36000" rtlCol="0">
            <a:spAutoFit/>
          </a:bodyPr>
          <a:lstStyle/>
          <a:p>
            <a:pPr>
              <a:lnSpc>
                <a:spcPts val="1400"/>
              </a:lnSpc>
            </a:pPr>
            <a:r>
              <a:rPr lang="fi-FI" sz="1050" b="1" spc="-33" dirty="0"/>
              <a:t>CONSULTING ENGINEERING</a:t>
            </a:r>
          </a:p>
          <a:p>
            <a:pPr>
              <a:lnSpc>
                <a:spcPts val="1400"/>
              </a:lnSpc>
            </a:pPr>
            <a:r>
              <a:rPr lang="fi-FI" sz="1050" spc="-40" dirty="0"/>
              <a:t>A-Insinöörit, </a:t>
            </a:r>
            <a:r>
              <a:rPr lang="fi-FI" sz="1050" spc="-40" dirty="0" err="1"/>
              <a:t>Citec</a:t>
            </a:r>
            <a:r>
              <a:rPr lang="fi-FI" sz="1050" spc="-40" dirty="0"/>
              <a:t>, </a:t>
            </a:r>
            <a:r>
              <a:rPr lang="fi-FI" sz="1050" spc="-40" dirty="0" err="1"/>
              <a:t>Elomatic</a:t>
            </a:r>
            <a:r>
              <a:rPr lang="fi-FI" sz="1050" spc="-40" dirty="0"/>
              <a:t>, </a:t>
            </a:r>
            <a:r>
              <a:rPr lang="fi-FI" sz="1050" spc="-40" dirty="0" err="1"/>
              <a:t>Etteplan</a:t>
            </a:r>
            <a:r>
              <a:rPr lang="fi-FI" sz="1050" spc="-40" dirty="0"/>
              <a:t>, FCG,</a:t>
            </a:r>
          </a:p>
          <a:p>
            <a:pPr>
              <a:lnSpc>
                <a:spcPts val="1400"/>
              </a:lnSpc>
            </a:pPr>
            <a:r>
              <a:rPr lang="fi-FI" sz="1050" spc="-40" dirty="0"/>
              <a:t>Granlund, Neste </a:t>
            </a:r>
            <a:r>
              <a:rPr lang="fi-FI" sz="1050" spc="-40" dirty="0" err="1"/>
              <a:t>Jacobs</a:t>
            </a:r>
            <a:r>
              <a:rPr lang="fi-FI" sz="1050" spc="-40" dirty="0"/>
              <a:t>, Pöyry, Ramboll,</a:t>
            </a:r>
          </a:p>
          <a:p>
            <a:pPr>
              <a:lnSpc>
                <a:spcPts val="1400"/>
              </a:lnSpc>
            </a:pPr>
            <a:r>
              <a:rPr lang="fi-FI" sz="1050" spc="-40" dirty="0" err="1"/>
              <a:t>Rejlers</a:t>
            </a:r>
            <a:r>
              <a:rPr lang="fi-FI" sz="1050" spc="-40" dirty="0"/>
              <a:t>, SITO, SWECO, WSP…</a:t>
            </a:r>
          </a:p>
        </p:txBody>
      </p:sp>
      <p:pic>
        <p:nvPicPr>
          <p:cNvPr id="32" name="Kuva 31"/>
          <p:cNvPicPr>
            <a:picLocks noChangeAspect="1"/>
          </p:cNvPicPr>
          <p:nvPr/>
        </p:nvPicPr>
        <p:blipFill>
          <a:blip r:embed="rId2"/>
          <a:stretch>
            <a:fillRect/>
          </a:stretch>
        </p:blipFill>
        <p:spPr>
          <a:xfrm>
            <a:off x="386629" y="1456385"/>
            <a:ext cx="283129" cy="283129"/>
          </a:xfrm>
          <a:prstGeom prst="rect">
            <a:avLst/>
          </a:prstGeom>
        </p:spPr>
      </p:pic>
      <p:pic>
        <p:nvPicPr>
          <p:cNvPr id="33" name="Kuva 32"/>
          <p:cNvPicPr>
            <a:picLocks noChangeAspect="1"/>
          </p:cNvPicPr>
          <p:nvPr/>
        </p:nvPicPr>
        <p:blipFill>
          <a:blip r:embed="rId3"/>
          <a:stretch>
            <a:fillRect/>
          </a:stretch>
        </p:blipFill>
        <p:spPr>
          <a:xfrm>
            <a:off x="3537838" y="1458571"/>
            <a:ext cx="284194" cy="284194"/>
          </a:xfrm>
          <a:prstGeom prst="rect">
            <a:avLst/>
          </a:prstGeom>
        </p:spPr>
      </p:pic>
      <p:pic>
        <p:nvPicPr>
          <p:cNvPr id="34" name="Kuva 33"/>
          <p:cNvPicPr>
            <a:picLocks noChangeAspect="1"/>
          </p:cNvPicPr>
          <p:nvPr/>
        </p:nvPicPr>
        <p:blipFill>
          <a:blip r:embed="rId4"/>
          <a:stretch>
            <a:fillRect/>
          </a:stretch>
        </p:blipFill>
        <p:spPr>
          <a:xfrm>
            <a:off x="383177" y="3007289"/>
            <a:ext cx="282984" cy="282984"/>
          </a:xfrm>
          <a:prstGeom prst="rect">
            <a:avLst/>
          </a:prstGeom>
        </p:spPr>
      </p:pic>
      <p:pic>
        <p:nvPicPr>
          <p:cNvPr id="35" name="Kuva 34"/>
          <p:cNvPicPr>
            <a:picLocks noChangeAspect="1"/>
          </p:cNvPicPr>
          <p:nvPr/>
        </p:nvPicPr>
        <p:blipFill>
          <a:blip r:embed="rId5"/>
          <a:stretch>
            <a:fillRect/>
          </a:stretch>
        </p:blipFill>
        <p:spPr>
          <a:xfrm>
            <a:off x="3516607" y="3007289"/>
            <a:ext cx="284813" cy="284813"/>
          </a:xfrm>
          <a:prstGeom prst="rect">
            <a:avLst/>
          </a:prstGeom>
        </p:spPr>
      </p:pic>
      <p:pic>
        <p:nvPicPr>
          <p:cNvPr id="36" name="Kuva 35"/>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348482114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a:t>
            </a:r>
            <a:r>
              <a:rPr lang="fi-FI" dirty="0" err="1"/>
              <a:t>the</a:t>
            </a:r>
            <a:r>
              <a:rPr lang="fi-FI" dirty="0"/>
              <a:t> </a:t>
            </a:r>
            <a:r>
              <a:rPr lang="fi-FI" dirty="0" err="1"/>
              <a:t>Information</a:t>
            </a:r>
            <a:r>
              <a:rPr lang="fi-FI" dirty="0"/>
              <a:t> Technology* in Finland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8" name="Object 3"/>
          <p:cNvGraphicFramePr>
            <a:graphicFrameLocks noGrp="1" noChangeAspect="1"/>
          </p:cNvGraphicFramePr>
          <p:nvPr>
            <p:ph sz="quarter" idx="17"/>
            <p:extLst/>
          </p:nvPr>
        </p:nvGraphicFramePr>
        <p:xfrm>
          <a:off x="381000" y="1015689"/>
          <a:ext cx="8391525" cy="2852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ulukko 8"/>
          <p:cNvGraphicFramePr>
            <a:graphicFrameLocks noGrp="1"/>
          </p:cNvGraphicFramePr>
          <p:nvPr>
            <p:extLst/>
          </p:nvPr>
        </p:nvGraphicFramePr>
        <p:xfrm>
          <a:off x="1007946" y="3653915"/>
          <a:ext cx="6674504" cy="252180"/>
        </p:xfrm>
        <a:graphic>
          <a:graphicData uri="http://schemas.openxmlformats.org/drawingml/2006/table">
            <a:tbl>
              <a:tblPr firstRow="1" bandRow="1">
                <a:tableStyleId>{073A0DAA-6AF3-43AB-8588-CEC1D06C72B9}</a:tableStyleId>
              </a:tblPr>
              <a:tblGrid>
                <a:gridCol w="603967">
                  <a:extLst>
                    <a:ext uri="{9D8B030D-6E8A-4147-A177-3AD203B41FA5}">
                      <a16:colId xmlns:a16="http://schemas.microsoft.com/office/drawing/2014/main" val="20003"/>
                    </a:ext>
                  </a:extLst>
                </a:gridCol>
                <a:gridCol w="645845">
                  <a:extLst>
                    <a:ext uri="{9D8B030D-6E8A-4147-A177-3AD203B41FA5}">
                      <a16:colId xmlns:a16="http://schemas.microsoft.com/office/drawing/2014/main" val="20004"/>
                    </a:ext>
                  </a:extLst>
                </a:gridCol>
                <a:gridCol w="592781">
                  <a:extLst>
                    <a:ext uri="{9D8B030D-6E8A-4147-A177-3AD203B41FA5}">
                      <a16:colId xmlns:a16="http://schemas.microsoft.com/office/drawing/2014/main" val="20005"/>
                    </a:ext>
                  </a:extLst>
                </a:gridCol>
                <a:gridCol w="620812">
                  <a:extLst>
                    <a:ext uri="{9D8B030D-6E8A-4147-A177-3AD203B41FA5}">
                      <a16:colId xmlns:a16="http://schemas.microsoft.com/office/drawing/2014/main" val="20006"/>
                    </a:ext>
                  </a:extLst>
                </a:gridCol>
                <a:gridCol w="582429">
                  <a:extLst>
                    <a:ext uri="{9D8B030D-6E8A-4147-A177-3AD203B41FA5}">
                      <a16:colId xmlns:a16="http://schemas.microsoft.com/office/drawing/2014/main" val="20007"/>
                    </a:ext>
                  </a:extLst>
                </a:gridCol>
                <a:gridCol w="647822">
                  <a:extLst>
                    <a:ext uri="{9D8B030D-6E8A-4147-A177-3AD203B41FA5}">
                      <a16:colId xmlns:a16="http://schemas.microsoft.com/office/drawing/2014/main" val="20008"/>
                    </a:ext>
                  </a:extLst>
                </a:gridCol>
                <a:gridCol w="595376">
                  <a:extLst>
                    <a:ext uri="{9D8B030D-6E8A-4147-A177-3AD203B41FA5}">
                      <a16:colId xmlns:a16="http://schemas.microsoft.com/office/drawing/2014/main" val="20009"/>
                    </a:ext>
                  </a:extLst>
                </a:gridCol>
                <a:gridCol w="559439">
                  <a:extLst>
                    <a:ext uri="{9D8B030D-6E8A-4147-A177-3AD203B41FA5}">
                      <a16:colId xmlns:a16="http://schemas.microsoft.com/office/drawing/2014/main" val="20010"/>
                    </a:ext>
                  </a:extLst>
                </a:gridCol>
                <a:gridCol w="659613">
                  <a:extLst>
                    <a:ext uri="{9D8B030D-6E8A-4147-A177-3AD203B41FA5}">
                      <a16:colId xmlns:a16="http://schemas.microsoft.com/office/drawing/2014/main" val="20011"/>
                    </a:ext>
                  </a:extLst>
                </a:gridCol>
                <a:gridCol w="583209">
                  <a:extLst>
                    <a:ext uri="{9D8B030D-6E8A-4147-A177-3AD203B41FA5}">
                      <a16:colId xmlns:a16="http://schemas.microsoft.com/office/drawing/2014/main" val="2914086870"/>
                    </a:ext>
                  </a:extLst>
                </a:gridCol>
                <a:gridCol w="583211">
                  <a:extLst>
                    <a:ext uri="{9D8B030D-6E8A-4147-A177-3AD203B41FA5}">
                      <a16:colId xmlns:a16="http://schemas.microsoft.com/office/drawing/2014/main" val="1858174444"/>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68241" y="1086283"/>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11" name="Taulukko 10"/>
          <p:cNvGraphicFramePr>
            <a:graphicFrameLocks noGrp="1"/>
          </p:cNvGraphicFramePr>
          <p:nvPr>
            <p:extLst/>
          </p:nvPr>
        </p:nvGraphicFramePr>
        <p:xfrm>
          <a:off x="3405582" y="3923754"/>
          <a:ext cx="3900255" cy="40191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2" name="Suorakulmio 11"/>
          <p:cNvSpPr/>
          <p:nvPr/>
        </p:nvSpPr>
        <p:spPr>
          <a:xfrm>
            <a:off x="3470383" y="4411203"/>
            <a:ext cx="2664296" cy="230832"/>
          </a:xfrm>
          <a:prstGeom prst="rect">
            <a:avLst/>
          </a:prstGeom>
        </p:spPr>
        <p:txBody>
          <a:bodyPr wrap="square">
            <a:spAutoFit/>
          </a:bodyPr>
          <a:lstStyle/>
          <a:p>
            <a:r>
              <a:rPr lang="fi-FI" sz="900" dirty="0">
                <a:solidFill>
                  <a:schemeClr val="tx2"/>
                </a:solidFill>
              </a:rPr>
              <a:t> </a:t>
            </a:r>
          </a:p>
        </p:txBody>
      </p:sp>
      <p:sp>
        <p:nvSpPr>
          <p:cNvPr id="13" name="Text Box 10"/>
          <p:cNvSpPr txBox="1">
            <a:spLocks noChangeArrowheads="1"/>
          </p:cNvSpPr>
          <p:nvPr/>
        </p:nvSpPr>
        <p:spPr bwMode="auto">
          <a:xfrm>
            <a:off x="3347364" y="4358242"/>
            <a:ext cx="23910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a:t>
            </a:r>
            <a:r>
              <a:rPr lang="fi-FI" sz="900" dirty="0" err="1">
                <a:solidFill>
                  <a:schemeClr val="tx2"/>
                </a:solidFill>
                <a:ea typeface="Arial Unicode MS"/>
              </a:rPr>
              <a:t>Excl</a:t>
            </a:r>
            <a:r>
              <a:rPr lang="fi-FI" sz="900" dirty="0">
                <a:solidFill>
                  <a:schemeClr val="tx2"/>
                </a:solidFill>
                <a:ea typeface="Arial Unicode MS"/>
              </a:rPr>
              <a:t>. </a:t>
            </a:r>
            <a:r>
              <a:rPr lang="fi-FI" sz="900" dirty="0" err="1">
                <a:solidFill>
                  <a:schemeClr val="tx2"/>
                </a:solidFill>
                <a:ea typeface="Arial Unicode MS"/>
              </a:rPr>
              <a:t>game</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and data center </a:t>
            </a:r>
            <a:r>
              <a:rPr lang="fi-FI" sz="900" dirty="0" err="1">
                <a:solidFill>
                  <a:schemeClr val="tx2"/>
                </a:solidFill>
                <a:ea typeface="Arial Unicode MS"/>
              </a:rPr>
              <a:t>companies</a:t>
            </a:r>
            <a:r>
              <a:rPr lang="fi-FI" sz="900" dirty="0">
                <a:solidFill>
                  <a:schemeClr val="tx2"/>
                </a:solidFill>
                <a:ea typeface="Arial Unicode MS"/>
              </a:rPr>
              <a:t>.</a:t>
            </a:r>
          </a:p>
        </p:txBody>
      </p:sp>
      <p:sp>
        <p:nvSpPr>
          <p:cNvPr id="14" name="Tekstin paikkamerkki 6">
            <a:extLst>
              <a:ext uri="{FF2B5EF4-FFF2-40B4-BE49-F238E27FC236}">
                <a16:creationId xmlns:a16="http://schemas.microsoft.com/office/drawing/2014/main" id="{FC232283-CD94-4915-A914-BE6BB42AF936}"/>
              </a:ext>
            </a:extLst>
          </p:cNvPr>
          <p:cNvSpPr>
            <a:spLocks noGrp="1"/>
          </p:cNvSpPr>
          <p:nvPr>
            <p:ph type="body" sz="quarter" idx="18"/>
          </p:nvPr>
        </p:nvSpPr>
        <p:spPr>
          <a:xfrm>
            <a:off x="2334682" y="4727574"/>
            <a:ext cx="4570154" cy="241813"/>
          </a:xfrm>
        </p:spPr>
        <p:txBody>
          <a:bodyPr/>
          <a:lstStyle/>
          <a:p>
            <a:r>
              <a:rPr lang="fi-FI" dirty="0"/>
              <a:t>Source: </a:t>
            </a:r>
            <a:r>
              <a:rPr lang="fi-FI" dirty="0" err="1"/>
              <a:t>The</a:t>
            </a:r>
            <a:r>
              <a:rPr lang="fi-FI" dirty="0"/>
              <a:t>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31.3.2018. </a:t>
            </a:r>
          </a:p>
          <a:p>
            <a:endParaRPr lang="fi-FI" dirty="0"/>
          </a:p>
        </p:txBody>
      </p:sp>
    </p:spTree>
    <p:extLst>
      <p:ext uri="{BB962C8B-B14F-4D97-AF65-F5344CB8AC3E}">
        <p14:creationId xmlns:p14="http://schemas.microsoft.com/office/powerpoint/2010/main" val="226959494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Technology Industry Personnel</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dirty="0"/>
          </a:p>
        </p:txBody>
      </p:sp>
      <p:sp>
        <p:nvSpPr>
          <p:cNvPr id="4" name="Päivämäärän paikkamerkki 3"/>
          <p:cNvSpPr>
            <a:spLocks noGrp="1"/>
          </p:cNvSpPr>
          <p:nvPr>
            <p:ph type="dt" sz="half" idx="10"/>
          </p:nvPr>
        </p:nvSpPr>
        <p:spPr/>
        <p:txBody>
          <a:bodyPr/>
          <a:lstStyle/>
          <a:p>
            <a:fld id="{CBE7DC44-C376-4F45-AAD9-CF0021B2BA36}" type="datetime1">
              <a:rPr lang="en-US" smtClean="0"/>
              <a:t>6/11/2018</a:t>
            </a:fld>
            <a:endParaRPr lang="fi-FI" dirty="0"/>
          </a:p>
        </p:txBody>
      </p:sp>
      <p:sp>
        <p:nvSpPr>
          <p:cNvPr id="5" name="Alatunnisteen paikkamerkki 4"/>
          <p:cNvSpPr>
            <a:spLocks noGrp="1"/>
          </p:cNvSpPr>
          <p:nvPr>
            <p:ph type="ftr" sz="quarter" idx="11"/>
          </p:nvPr>
        </p:nvSpPr>
        <p:spPr/>
        <p:txBody>
          <a:bodyPr/>
          <a:lstStyle/>
          <a:p>
            <a:r>
              <a:rPr lang="fi-FI"/>
              <a:t>Technology Industries of Finland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85468924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0601"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Tekstin paikkamerkki 6"/>
          <p:cNvSpPr>
            <a:spLocks noGrp="1"/>
          </p:cNvSpPr>
          <p:nvPr>
            <p:ph type="body" sz="quarter" idx="18"/>
          </p:nvPr>
        </p:nvSpPr>
        <p:spPr>
          <a:xfrm>
            <a:off x="3047977" y="4727574"/>
            <a:ext cx="5069656" cy="202109"/>
          </a:xfrm>
        </p:spPr>
        <p:txBody>
          <a:bodyPr/>
          <a:lstStyle/>
          <a:p>
            <a:r>
              <a:rPr lang="en-US" dirty="0"/>
              <a:t>Source: Statistics Finland, The Federation of Finnish Technology Industries’ </a:t>
            </a:r>
            <a:r>
              <a:rPr lang="en-US" dirty="0" err="1"/>
              <a:t>labour</a:t>
            </a:r>
            <a:r>
              <a:rPr lang="en-US" dirty="0"/>
              <a:t> force survey, </a:t>
            </a:r>
            <a:r>
              <a:rPr lang="en-US" dirty="0" err="1"/>
              <a:t>Macrobond</a:t>
            </a:r>
            <a:endParaRPr lang="en-US" dirty="0"/>
          </a:p>
        </p:txBody>
      </p:sp>
      <p:sp>
        <p:nvSpPr>
          <p:cNvPr id="6" name="Tekstiruutu 5">
            <a:extLst>
              <a:ext uri="{FF2B5EF4-FFF2-40B4-BE49-F238E27FC236}">
                <a16:creationId xmlns:a16="http://schemas.microsoft.com/office/drawing/2014/main" id="{81D02A0E-5B60-44B7-9FAC-CA1A00B7A83B}"/>
              </a:ext>
            </a:extLst>
          </p:cNvPr>
          <p:cNvSpPr txBox="1"/>
          <p:nvPr/>
        </p:nvSpPr>
        <p:spPr>
          <a:xfrm>
            <a:off x="7995251" y="4202017"/>
            <a:ext cx="648072" cy="241980"/>
          </a:xfrm>
          <a:prstGeom prst="rect">
            <a:avLst/>
          </a:prstGeom>
          <a:noFill/>
        </p:spPr>
        <p:txBody>
          <a:bodyPr wrap="square" lIns="36000" tIns="36000" rIns="36000" bIns="36000" rtlCol="0">
            <a:spAutoFit/>
          </a:bodyPr>
          <a:lstStyle/>
          <a:p>
            <a:r>
              <a:rPr lang="fi-FI" sz="1050" spc="-40" dirty="0">
                <a:solidFill>
                  <a:srgbClr val="000000"/>
                </a:solidFill>
              </a:rPr>
              <a:t>(</a:t>
            </a:r>
            <a:r>
              <a:rPr lang="fi-FI" sz="1050" spc="-40" dirty="0" err="1">
                <a:solidFill>
                  <a:srgbClr val="000000"/>
                </a:solidFill>
              </a:rPr>
              <a:t>Mar</a:t>
            </a:r>
            <a:r>
              <a:rPr lang="fi-FI" sz="1050" spc="-40" dirty="0">
                <a:solidFill>
                  <a:srgbClr val="000000"/>
                </a:solidFill>
              </a:rPr>
              <a:t> 31)</a:t>
            </a:r>
          </a:p>
        </p:txBody>
      </p:sp>
    </p:spTree>
    <p:extLst>
      <p:ext uri="{BB962C8B-B14F-4D97-AF65-F5344CB8AC3E}">
        <p14:creationId xmlns:p14="http://schemas.microsoft.com/office/powerpoint/2010/main" val="246355258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Technology Industry Personnel in Finland by Branch</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dirty="0"/>
          </a:p>
        </p:txBody>
      </p:sp>
      <p:sp>
        <p:nvSpPr>
          <p:cNvPr id="4" name="Päivämäärän paikkamerkki 3"/>
          <p:cNvSpPr>
            <a:spLocks noGrp="1"/>
          </p:cNvSpPr>
          <p:nvPr>
            <p:ph type="dt" sz="half" idx="10"/>
          </p:nvPr>
        </p:nvSpPr>
        <p:spPr/>
        <p:txBody>
          <a:bodyPr/>
          <a:lstStyle/>
          <a:p>
            <a:fld id="{CBE7DC44-C376-4F45-AAD9-CF0021B2BA36}" type="datetime1">
              <a:rPr lang="en-US" smtClean="0"/>
              <a:t>6/11/2018</a:t>
            </a:fld>
            <a:endParaRPr lang="fi-FI" dirty="0"/>
          </a:p>
        </p:txBody>
      </p:sp>
      <p:sp>
        <p:nvSpPr>
          <p:cNvPr id="5" name="Alatunnisteen paikkamerkki 4"/>
          <p:cNvSpPr>
            <a:spLocks noGrp="1"/>
          </p:cNvSpPr>
          <p:nvPr>
            <p:ph type="ftr" sz="quarter" idx="11"/>
          </p:nvPr>
        </p:nvSpPr>
        <p:spPr/>
        <p:txBody>
          <a:bodyPr/>
          <a:lstStyle/>
          <a:p>
            <a:r>
              <a:rPr lang="fi-FI"/>
              <a:t>Technology Industries of Finland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59529353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1625"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0" name="Tekstin paikkamerkki 6"/>
          <p:cNvSpPr>
            <a:spLocks noGrp="1"/>
          </p:cNvSpPr>
          <p:nvPr>
            <p:ph type="body" sz="quarter" idx="18"/>
          </p:nvPr>
        </p:nvSpPr>
        <p:spPr>
          <a:xfrm>
            <a:off x="3047977" y="4727574"/>
            <a:ext cx="5069656" cy="202109"/>
          </a:xfrm>
        </p:spPr>
        <p:txBody>
          <a:bodyPr/>
          <a:lstStyle/>
          <a:p>
            <a:r>
              <a:rPr lang="en-US" dirty="0"/>
              <a:t>Source: Statistics Finland, The Federation of Finnish Technology Industries’ </a:t>
            </a:r>
            <a:r>
              <a:rPr lang="en-US" dirty="0" err="1"/>
              <a:t>labour</a:t>
            </a:r>
            <a:r>
              <a:rPr lang="en-US" dirty="0"/>
              <a:t> force survey, </a:t>
            </a:r>
            <a:r>
              <a:rPr lang="en-US" dirty="0" err="1"/>
              <a:t>Macrobond</a:t>
            </a:r>
            <a:endParaRPr lang="en-US" dirty="0"/>
          </a:p>
        </p:txBody>
      </p:sp>
      <p:sp>
        <p:nvSpPr>
          <p:cNvPr id="11" name="Tekstiruutu 10">
            <a:extLst>
              <a:ext uri="{FF2B5EF4-FFF2-40B4-BE49-F238E27FC236}">
                <a16:creationId xmlns:a16="http://schemas.microsoft.com/office/drawing/2014/main" id="{4C228661-2DFE-46D9-8B5B-0C455FD229C8}"/>
              </a:ext>
            </a:extLst>
          </p:cNvPr>
          <p:cNvSpPr txBox="1"/>
          <p:nvPr/>
        </p:nvSpPr>
        <p:spPr>
          <a:xfrm>
            <a:off x="7995251" y="4037403"/>
            <a:ext cx="648072" cy="241980"/>
          </a:xfrm>
          <a:prstGeom prst="rect">
            <a:avLst/>
          </a:prstGeom>
          <a:noFill/>
        </p:spPr>
        <p:txBody>
          <a:bodyPr wrap="square" lIns="36000" tIns="36000" rIns="36000" bIns="36000" rtlCol="0">
            <a:spAutoFit/>
          </a:bodyPr>
          <a:lstStyle/>
          <a:p>
            <a:r>
              <a:rPr lang="fi-FI" sz="1050" spc="-40" dirty="0">
                <a:solidFill>
                  <a:srgbClr val="000000"/>
                </a:solidFill>
              </a:rPr>
              <a:t>(</a:t>
            </a:r>
            <a:r>
              <a:rPr lang="fi-FI" sz="1050" spc="-40" dirty="0" err="1">
                <a:solidFill>
                  <a:srgbClr val="000000"/>
                </a:solidFill>
              </a:rPr>
              <a:t>Mar</a:t>
            </a:r>
            <a:r>
              <a:rPr lang="fi-FI" sz="1050" spc="-40" dirty="0">
                <a:solidFill>
                  <a:srgbClr val="000000"/>
                </a:solidFill>
              </a:rPr>
              <a:t> 31)</a:t>
            </a:r>
          </a:p>
        </p:txBody>
      </p:sp>
    </p:spTree>
    <p:extLst>
      <p:ext uri="{BB962C8B-B14F-4D97-AF65-F5344CB8AC3E}">
        <p14:creationId xmlns:p14="http://schemas.microsoft.com/office/powerpoint/2010/main" val="1725193905"/>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Technology Industry Personnel in Subsidiaries Abroad by Branch</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dirty="0"/>
          </a:p>
        </p:txBody>
      </p:sp>
      <p:sp>
        <p:nvSpPr>
          <p:cNvPr id="4" name="Päivämäärän paikkamerkki 3"/>
          <p:cNvSpPr>
            <a:spLocks noGrp="1"/>
          </p:cNvSpPr>
          <p:nvPr>
            <p:ph type="dt" sz="half" idx="10"/>
          </p:nvPr>
        </p:nvSpPr>
        <p:spPr/>
        <p:txBody>
          <a:bodyPr/>
          <a:lstStyle/>
          <a:p>
            <a:fld id="{CBE7DC44-C376-4F45-AAD9-CF0021B2BA36}" type="datetime1">
              <a:rPr lang="en-US" smtClean="0"/>
              <a:t>6/11/2018</a:t>
            </a:fld>
            <a:endParaRPr lang="fi-FI" dirty="0"/>
          </a:p>
        </p:txBody>
      </p:sp>
      <p:sp>
        <p:nvSpPr>
          <p:cNvPr id="5" name="Alatunnisteen paikkamerkki 4"/>
          <p:cNvSpPr>
            <a:spLocks noGrp="1"/>
          </p:cNvSpPr>
          <p:nvPr>
            <p:ph type="ftr" sz="quarter" idx="11"/>
          </p:nvPr>
        </p:nvSpPr>
        <p:spPr/>
        <p:txBody>
          <a:bodyPr/>
          <a:lstStyle/>
          <a:p>
            <a:r>
              <a:rPr lang="fi-FI"/>
              <a:t>Technology Industries of Finland</a:t>
            </a:r>
            <a:endParaRPr lang="fi-FI" dirty="0"/>
          </a:p>
        </p:txBody>
      </p:sp>
      <p:sp>
        <p:nvSpPr>
          <p:cNvPr id="7" name="Tekstin paikkamerkki 6"/>
          <p:cNvSpPr>
            <a:spLocks noGrp="1"/>
          </p:cNvSpPr>
          <p:nvPr>
            <p:ph type="body" sz="quarter" idx="18"/>
          </p:nvPr>
        </p:nvSpPr>
        <p:spPr>
          <a:xfrm>
            <a:off x="3047977" y="4727574"/>
            <a:ext cx="4260327" cy="165163"/>
          </a:xfrm>
        </p:spPr>
        <p:txBody>
          <a:bodyPr/>
          <a:lstStyle/>
          <a:p>
            <a:r>
              <a:rPr lang="en-US" dirty="0"/>
              <a:t>Source: The Federation of Finnish Technology Industries’ </a:t>
            </a:r>
            <a:r>
              <a:rPr lang="en-US" dirty="0" err="1"/>
              <a:t>labour</a:t>
            </a:r>
            <a:r>
              <a:rPr lang="en-US" dirty="0"/>
              <a:t> force survey, </a:t>
            </a:r>
            <a:r>
              <a:rPr lang="en-US" dirty="0" err="1"/>
              <a:t>Macrobond</a:t>
            </a:r>
            <a:endParaRPr lang="en-US"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92334400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5296"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854968445"/>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Retirement</a:t>
            </a:r>
            <a:r>
              <a:rPr lang="fi-FI" dirty="0"/>
              <a:t> of Technology Industry </a:t>
            </a:r>
            <a:r>
              <a:rPr lang="fi-FI" dirty="0" err="1"/>
              <a:t>Personnel</a:t>
            </a:r>
            <a:r>
              <a:rPr lang="fi-FI" dirty="0"/>
              <a:t>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24</a:t>
            </a:fld>
            <a:endParaRPr lang="fi-FI" dirty="0">
              <a:solidFill>
                <a:srgbClr val="29282E"/>
              </a:solidFill>
            </a:endParaRPr>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298663655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1"/>
          <p:cNvSpPr txBox="1">
            <a:spLocks noChangeArrowheads="1"/>
          </p:cNvSpPr>
          <p:nvPr/>
        </p:nvSpPr>
        <p:spPr bwMode="auto">
          <a:xfrm>
            <a:off x="5932821" y="2355504"/>
            <a:ext cx="1604927" cy="253916"/>
          </a:xfrm>
          <a:prstGeom prst="rect">
            <a:avLst/>
          </a:prstGeom>
          <a:solidFill>
            <a:schemeClr val="bg1"/>
          </a:solidFill>
          <a:ln w="6350">
            <a:solidFill>
              <a:schemeClr val="tx1"/>
            </a:solidFill>
            <a:miter lim="800000"/>
            <a:headEnd/>
            <a:tailEnd/>
          </a:ln>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Salaried</a:t>
            </a:r>
            <a:r>
              <a:rPr lang="fi-FI" sz="1050" dirty="0">
                <a:solidFill>
                  <a:srgbClr val="29282E"/>
                </a:solidFill>
                <a:latin typeface="Verdana"/>
              </a:rPr>
              <a:t> </a:t>
            </a:r>
            <a:r>
              <a:rPr lang="fi-FI" sz="1050" dirty="0" err="1">
                <a:solidFill>
                  <a:srgbClr val="29282E"/>
                </a:solidFill>
                <a:latin typeface="Verdana"/>
              </a:rPr>
              <a:t>employees</a:t>
            </a:r>
            <a:r>
              <a:rPr lang="fi-FI" sz="1050" dirty="0">
                <a:solidFill>
                  <a:srgbClr val="29282E"/>
                </a:solidFill>
                <a:latin typeface="Verdana"/>
              </a:rPr>
              <a:t> </a:t>
            </a:r>
          </a:p>
        </p:txBody>
      </p:sp>
      <p:sp>
        <p:nvSpPr>
          <p:cNvPr id="10" name="Tekstiruutu 10"/>
          <p:cNvSpPr txBox="1">
            <a:spLocks noChangeArrowheads="1"/>
          </p:cNvSpPr>
          <p:nvPr/>
        </p:nvSpPr>
        <p:spPr bwMode="auto">
          <a:xfrm>
            <a:off x="5932821" y="3373306"/>
            <a:ext cx="1684826" cy="253916"/>
          </a:xfrm>
          <a:prstGeom prst="rect">
            <a:avLst/>
          </a:prstGeom>
          <a:solidFill>
            <a:schemeClr val="bg1"/>
          </a:solidFill>
          <a:ln w="6350">
            <a:solidFill>
              <a:schemeClr val="tx1"/>
            </a:solidFill>
            <a:miter lim="800000"/>
            <a:headEnd/>
            <a:tailEnd/>
          </a:ln>
        </p:spPr>
        <p:txBody>
          <a:bodyPr wrap="squar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Blue</a:t>
            </a:r>
            <a:r>
              <a:rPr lang="fi-FI" sz="1050" dirty="0">
                <a:solidFill>
                  <a:srgbClr val="29282E"/>
                </a:solidFill>
                <a:latin typeface="Verdana"/>
              </a:rPr>
              <a:t> </a:t>
            </a:r>
            <a:r>
              <a:rPr lang="fi-FI" sz="1050" dirty="0" err="1">
                <a:solidFill>
                  <a:srgbClr val="29282E"/>
                </a:solidFill>
                <a:latin typeface="Verdana"/>
              </a:rPr>
              <a:t>collar</a:t>
            </a:r>
            <a:r>
              <a:rPr lang="fi-FI" sz="1050" dirty="0">
                <a:solidFill>
                  <a:srgbClr val="29282E"/>
                </a:solidFill>
                <a:latin typeface="Verdana"/>
              </a:rPr>
              <a:t> </a:t>
            </a:r>
            <a:r>
              <a:rPr lang="fi-FI" sz="1050" dirty="0" err="1">
                <a:solidFill>
                  <a:srgbClr val="29282E"/>
                </a:solidFill>
                <a:latin typeface="Verdana"/>
              </a:rPr>
              <a:t>employees</a:t>
            </a:r>
            <a:r>
              <a:rPr lang="fi-FI" sz="1050" dirty="0">
                <a:solidFill>
                  <a:srgbClr val="29282E"/>
                </a:solidFill>
                <a:latin typeface="Verdana"/>
              </a:rPr>
              <a:t> </a:t>
            </a:r>
          </a:p>
        </p:txBody>
      </p:sp>
      <p:sp>
        <p:nvSpPr>
          <p:cNvPr id="11" name="Text Box 5"/>
          <p:cNvSpPr txBox="1">
            <a:spLocks noChangeArrowheads="1"/>
          </p:cNvSpPr>
          <p:nvPr/>
        </p:nvSpPr>
        <p:spPr bwMode="auto">
          <a:xfrm>
            <a:off x="1003991" y="1275730"/>
            <a:ext cx="161935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Individuals</a:t>
            </a:r>
            <a:r>
              <a:rPr lang="fi-FI" sz="1050" dirty="0">
                <a:solidFill>
                  <a:srgbClr val="29282E"/>
                </a:solidFill>
                <a:latin typeface="Verdana"/>
              </a:rPr>
              <a:t> per </a:t>
            </a:r>
            <a:r>
              <a:rPr lang="fi-FI" sz="1050" dirty="0" err="1">
                <a:solidFill>
                  <a:srgbClr val="29282E"/>
                </a:solidFill>
                <a:latin typeface="Verdana"/>
              </a:rPr>
              <a:t>year</a:t>
            </a:r>
            <a:r>
              <a:rPr lang="fi-FI" sz="1050" dirty="0">
                <a:solidFill>
                  <a:srgbClr val="29282E"/>
                </a:solidFill>
                <a:latin typeface="Verdana"/>
              </a:rPr>
              <a:t> </a:t>
            </a:r>
          </a:p>
        </p:txBody>
      </p:sp>
      <p:sp>
        <p:nvSpPr>
          <p:cNvPr id="12" name="Tekstin paikkamerkki 6"/>
          <p:cNvSpPr>
            <a:spLocks noGrp="1"/>
          </p:cNvSpPr>
          <p:nvPr>
            <p:ph type="body" sz="quarter" idx="18"/>
          </p:nvPr>
        </p:nvSpPr>
        <p:spPr>
          <a:xfrm>
            <a:off x="2334682" y="4727574"/>
            <a:ext cx="5412567" cy="306614"/>
          </a:xfrm>
        </p:spPr>
        <p:txBody>
          <a:bodyPr/>
          <a:lstStyle/>
          <a:p>
            <a:r>
              <a:rPr lang="fi-FI" dirty="0">
                <a:solidFill>
                  <a:schemeClr val="tx2"/>
                </a:solidFill>
              </a:rPr>
              <a:t>Source: </a:t>
            </a:r>
            <a:r>
              <a:rPr lang="fi-FI" dirty="0" err="1">
                <a:solidFill>
                  <a:schemeClr val="tx2"/>
                </a:solidFill>
              </a:rPr>
              <a:t>Wage</a:t>
            </a:r>
            <a:r>
              <a:rPr lang="fi-FI" dirty="0">
                <a:solidFill>
                  <a:schemeClr val="tx2"/>
                </a:solidFill>
              </a:rPr>
              <a:t> </a:t>
            </a:r>
            <a:r>
              <a:rPr lang="fi-FI" dirty="0" err="1">
                <a:solidFill>
                  <a:schemeClr val="tx2"/>
                </a:solidFill>
              </a:rPr>
              <a:t>inquiry</a:t>
            </a:r>
            <a:r>
              <a:rPr lang="fi-FI" dirty="0">
                <a:solidFill>
                  <a:schemeClr val="tx2"/>
                </a:solidFill>
              </a:rPr>
              <a:t> of </a:t>
            </a:r>
            <a:r>
              <a:rPr lang="fi-FI" dirty="0" err="1">
                <a:solidFill>
                  <a:schemeClr val="tx2"/>
                </a:solidFill>
              </a:rPr>
              <a:t>the</a:t>
            </a:r>
            <a:r>
              <a:rPr lang="fi-FI" dirty="0">
                <a:solidFill>
                  <a:schemeClr val="tx2"/>
                </a:solidFill>
              </a:rPr>
              <a:t> </a:t>
            </a:r>
            <a:r>
              <a:rPr lang="fi-FI" dirty="0" err="1">
                <a:solidFill>
                  <a:schemeClr val="tx2"/>
                </a:solidFill>
              </a:rPr>
              <a:t>Techonology</a:t>
            </a:r>
            <a:r>
              <a:rPr lang="fi-FI" dirty="0">
                <a:solidFill>
                  <a:schemeClr val="tx2"/>
                </a:solidFill>
              </a:rPr>
              <a:t> </a:t>
            </a:r>
            <a:r>
              <a:rPr lang="fi-FI" dirty="0" err="1">
                <a:solidFill>
                  <a:schemeClr val="tx2"/>
                </a:solidFill>
              </a:rPr>
              <a:t>Industries</a:t>
            </a:r>
            <a:r>
              <a:rPr lang="fi-FI" dirty="0">
                <a:solidFill>
                  <a:schemeClr val="tx2"/>
                </a:solidFill>
              </a:rPr>
              <a:t> of Finland, Finnish Centre for </a:t>
            </a:r>
            <a:r>
              <a:rPr lang="fi-FI" dirty="0" err="1">
                <a:solidFill>
                  <a:schemeClr val="tx2"/>
                </a:solidFill>
              </a:rPr>
              <a:t>Pensions</a:t>
            </a:r>
            <a:r>
              <a:rPr lang="fi-FI" dirty="0">
                <a:solidFill>
                  <a:schemeClr val="tx2"/>
                </a:solidFill>
              </a:rPr>
              <a:t>, </a:t>
            </a:r>
            <a:r>
              <a:rPr lang="fi-FI" dirty="0" err="1">
                <a:solidFill>
                  <a:schemeClr val="tx2"/>
                </a:solidFill>
              </a:rPr>
              <a:t>Statistics</a:t>
            </a:r>
            <a:r>
              <a:rPr lang="fi-FI" dirty="0">
                <a:solidFill>
                  <a:schemeClr val="tx2"/>
                </a:solidFill>
              </a:rPr>
              <a:t> Finland</a:t>
            </a:r>
            <a:endParaRPr lang="fi-FI" dirty="0"/>
          </a:p>
        </p:txBody>
      </p:sp>
      <p:sp>
        <p:nvSpPr>
          <p:cNvPr id="13" name="Alatunnisteen paikkamerkki 4"/>
          <p:cNvSpPr>
            <a:spLocks noGrp="1"/>
          </p:cNvSpPr>
          <p:nvPr>
            <p:ph type="ftr" sz="quarter" idx="11"/>
          </p:nvPr>
        </p:nvSpPr>
        <p:spPr>
          <a:xfrm>
            <a:off x="1111510" y="4728047"/>
            <a:ext cx="162272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4"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smtClean="0">
                <a:solidFill>
                  <a:srgbClr val="29282E"/>
                </a:solidFill>
              </a:rPr>
              <a:pPr/>
              <a:t>6/11/2018</a:t>
            </a:fld>
            <a:endParaRPr lang="fi-FI" dirty="0">
              <a:solidFill>
                <a:srgbClr val="29282E"/>
              </a:solidFill>
            </a:endParaRPr>
          </a:p>
        </p:txBody>
      </p:sp>
    </p:spTree>
    <p:extLst>
      <p:ext uri="{BB962C8B-B14F-4D97-AF65-F5344CB8AC3E}">
        <p14:creationId xmlns:p14="http://schemas.microsoft.com/office/powerpoint/2010/main" val="228178837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Retirement</a:t>
            </a:r>
            <a:r>
              <a:rPr lang="fi-FI" dirty="0"/>
              <a:t> of Technology Industry </a:t>
            </a:r>
            <a:r>
              <a:rPr lang="fi-FI" dirty="0" err="1"/>
              <a:t>Blue</a:t>
            </a:r>
            <a:r>
              <a:rPr lang="fi-FI" dirty="0"/>
              <a:t> </a:t>
            </a:r>
            <a:r>
              <a:rPr lang="fi-FI" dirty="0" err="1"/>
              <a:t>Collar</a:t>
            </a:r>
            <a:r>
              <a:rPr lang="fi-FI" dirty="0"/>
              <a:t> </a:t>
            </a:r>
            <a:r>
              <a:rPr lang="fi-FI" dirty="0" err="1"/>
              <a:t>Employees</a:t>
            </a:r>
            <a:r>
              <a:rPr lang="fi-FI" dirty="0"/>
              <a:t>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25</a:t>
            </a:fld>
            <a:endParaRPr lang="fi-FI" dirty="0">
              <a:solidFill>
                <a:srgbClr val="29282E"/>
              </a:solidFill>
            </a:endParaRPr>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356557311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1008678" y="1210929"/>
            <a:ext cx="161935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Individuals</a:t>
            </a:r>
            <a:r>
              <a:rPr lang="fi-FI" sz="1050" dirty="0">
                <a:solidFill>
                  <a:srgbClr val="29282E"/>
                </a:solidFill>
                <a:latin typeface="Verdana"/>
              </a:rPr>
              <a:t> per </a:t>
            </a:r>
            <a:r>
              <a:rPr lang="fi-FI" sz="1050" dirty="0" err="1">
                <a:solidFill>
                  <a:srgbClr val="29282E"/>
                </a:solidFill>
                <a:latin typeface="Verdana"/>
              </a:rPr>
              <a:t>year</a:t>
            </a:r>
            <a:r>
              <a:rPr lang="fi-FI" sz="1050" dirty="0">
                <a:solidFill>
                  <a:srgbClr val="29282E"/>
                </a:solidFill>
                <a:latin typeface="Verdana"/>
              </a:rPr>
              <a:t> </a:t>
            </a:r>
          </a:p>
        </p:txBody>
      </p:sp>
      <p:sp>
        <p:nvSpPr>
          <p:cNvPr id="10" name="Tekstin paikkamerkki 6"/>
          <p:cNvSpPr>
            <a:spLocks noGrp="1"/>
          </p:cNvSpPr>
          <p:nvPr>
            <p:ph type="body" sz="quarter" idx="18"/>
          </p:nvPr>
        </p:nvSpPr>
        <p:spPr>
          <a:xfrm>
            <a:off x="2334682" y="4727574"/>
            <a:ext cx="5412567" cy="306614"/>
          </a:xfrm>
        </p:spPr>
        <p:txBody>
          <a:bodyPr/>
          <a:lstStyle/>
          <a:p>
            <a:r>
              <a:rPr lang="fi-FI" dirty="0">
                <a:solidFill>
                  <a:schemeClr val="tx2"/>
                </a:solidFill>
              </a:rPr>
              <a:t>Source: </a:t>
            </a:r>
            <a:r>
              <a:rPr lang="fi-FI" dirty="0" err="1">
                <a:solidFill>
                  <a:schemeClr val="tx2"/>
                </a:solidFill>
              </a:rPr>
              <a:t>Wage</a:t>
            </a:r>
            <a:r>
              <a:rPr lang="fi-FI" dirty="0">
                <a:solidFill>
                  <a:schemeClr val="tx2"/>
                </a:solidFill>
              </a:rPr>
              <a:t> </a:t>
            </a:r>
            <a:r>
              <a:rPr lang="fi-FI" dirty="0" err="1">
                <a:solidFill>
                  <a:schemeClr val="tx2"/>
                </a:solidFill>
              </a:rPr>
              <a:t>inquiry</a:t>
            </a:r>
            <a:r>
              <a:rPr lang="fi-FI" dirty="0">
                <a:solidFill>
                  <a:schemeClr val="tx2"/>
                </a:solidFill>
              </a:rPr>
              <a:t> of </a:t>
            </a:r>
            <a:r>
              <a:rPr lang="fi-FI" dirty="0" err="1">
                <a:solidFill>
                  <a:schemeClr val="tx2"/>
                </a:solidFill>
              </a:rPr>
              <a:t>the</a:t>
            </a:r>
            <a:r>
              <a:rPr lang="fi-FI" dirty="0">
                <a:solidFill>
                  <a:schemeClr val="tx2"/>
                </a:solidFill>
              </a:rPr>
              <a:t> </a:t>
            </a:r>
            <a:r>
              <a:rPr lang="fi-FI" dirty="0" err="1">
                <a:solidFill>
                  <a:schemeClr val="tx2"/>
                </a:solidFill>
              </a:rPr>
              <a:t>Techonology</a:t>
            </a:r>
            <a:r>
              <a:rPr lang="fi-FI" dirty="0">
                <a:solidFill>
                  <a:schemeClr val="tx2"/>
                </a:solidFill>
              </a:rPr>
              <a:t> </a:t>
            </a:r>
            <a:r>
              <a:rPr lang="fi-FI" dirty="0" err="1">
                <a:solidFill>
                  <a:schemeClr val="tx2"/>
                </a:solidFill>
              </a:rPr>
              <a:t>Industries</a:t>
            </a:r>
            <a:r>
              <a:rPr lang="fi-FI" dirty="0">
                <a:solidFill>
                  <a:schemeClr val="tx2"/>
                </a:solidFill>
              </a:rPr>
              <a:t> of Finland, Finnish Centre for </a:t>
            </a:r>
            <a:r>
              <a:rPr lang="fi-FI" dirty="0" err="1">
                <a:solidFill>
                  <a:schemeClr val="tx2"/>
                </a:solidFill>
              </a:rPr>
              <a:t>Pensions</a:t>
            </a:r>
            <a:r>
              <a:rPr lang="fi-FI" dirty="0">
                <a:solidFill>
                  <a:schemeClr val="tx2"/>
                </a:solidFill>
              </a:rPr>
              <a:t>, </a:t>
            </a:r>
            <a:r>
              <a:rPr lang="fi-FI" dirty="0" err="1">
                <a:solidFill>
                  <a:schemeClr val="tx2"/>
                </a:solidFill>
              </a:rPr>
              <a:t>Statistics</a:t>
            </a:r>
            <a:r>
              <a:rPr lang="fi-FI" dirty="0">
                <a:solidFill>
                  <a:schemeClr val="tx2"/>
                </a:solidFill>
              </a:rPr>
              <a:t> Finland</a:t>
            </a:r>
            <a:endParaRPr lang="fi-FI" dirty="0"/>
          </a:p>
        </p:txBody>
      </p:sp>
      <p:sp>
        <p:nvSpPr>
          <p:cNvPr id="11" name="Alatunnisteen paikkamerkki 4"/>
          <p:cNvSpPr>
            <a:spLocks noGrp="1"/>
          </p:cNvSpPr>
          <p:nvPr>
            <p:ph type="ftr" sz="quarter" idx="11"/>
          </p:nvPr>
        </p:nvSpPr>
        <p:spPr>
          <a:xfrm>
            <a:off x="1072746" y="4727574"/>
            <a:ext cx="1661486"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2"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smtClean="0">
                <a:solidFill>
                  <a:srgbClr val="29282E"/>
                </a:solidFill>
              </a:rPr>
              <a:pPr/>
              <a:t>6/11/2018</a:t>
            </a:fld>
            <a:endParaRPr lang="fi-FI" dirty="0">
              <a:solidFill>
                <a:srgbClr val="29282E"/>
              </a:solidFill>
            </a:endParaRPr>
          </a:p>
        </p:txBody>
      </p:sp>
    </p:spTree>
    <p:extLst>
      <p:ext uri="{BB962C8B-B14F-4D97-AF65-F5344CB8AC3E}">
        <p14:creationId xmlns:p14="http://schemas.microsoft.com/office/powerpoint/2010/main" val="143024041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Overview</a:t>
            </a:r>
            <a:r>
              <a:rPr lang="fi-FI" dirty="0"/>
              <a:t> of </a:t>
            </a:r>
            <a:r>
              <a:rPr lang="fi-FI" dirty="0" err="1"/>
              <a:t>the</a:t>
            </a:r>
            <a:r>
              <a:rPr lang="fi-FI" dirty="0"/>
              <a:t> </a:t>
            </a:r>
            <a:r>
              <a:rPr lang="fi-FI" dirty="0" err="1"/>
              <a:t>Situation</a:t>
            </a:r>
            <a:r>
              <a:rPr lang="fi-FI" dirty="0"/>
              <a:t> in </a:t>
            </a:r>
            <a:r>
              <a:rPr lang="fi-FI" dirty="0" err="1"/>
              <a:t>the</a:t>
            </a:r>
            <a:r>
              <a:rPr lang="fi-FI" dirty="0"/>
              <a:t> Technology Industry and Outlook for </a:t>
            </a:r>
            <a:r>
              <a:rPr lang="fi-FI" dirty="0" err="1"/>
              <a:t>the</a:t>
            </a:r>
            <a:r>
              <a:rPr lang="fi-FI" dirty="0"/>
              <a:t> Summer of 2018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26</a:t>
            </a:fld>
            <a:endParaRPr lang="fi-FI" dirty="0">
              <a:solidFill>
                <a:srgbClr val="29282E"/>
              </a:solidFill>
            </a:endParaRPr>
          </a:p>
        </p:txBody>
      </p:sp>
      <p:sp>
        <p:nvSpPr>
          <p:cNvPr id="6" name="Sisällön paikkamerkki 5"/>
          <p:cNvSpPr>
            <a:spLocks noGrp="1"/>
          </p:cNvSpPr>
          <p:nvPr>
            <p:ph sz="quarter" idx="17"/>
          </p:nvPr>
        </p:nvSpPr>
        <p:spPr>
          <a:xfrm>
            <a:off x="1117939" y="1237611"/>
            <a:ext cx="7666125" cy="3541712"/>
          </a:xfrm>
        </p:spPr>
        <p:txBody>
          <a:bodyPr>
            <a:noAutofit/>
          </a:bodyPr>
          <a:lstStyle/>
          <a:p>
            <a:pPr>
              <a:lnSpc>
                <a:spcPct val="100000"/>
              </a:lnSpc>
              <a:buClr>
                <a:srgbClr val="FFFFFF"/>
              </a:buClr>
            </a:pPr>
            <a:r>
              <a:rPr lang="fi-FI" sz="1300" dirty="0">
                <a:sym typeface="Arial" charset="0"/>
              </a:rPr>
              <a:t>- </a:t>
            </a:r>
            <a:r>
              <a:rPr lang="fi-FI" sz="1300" dirty="0" err="1">
                <a:sym typeface="Arial" charset="0"/>
              </a:rPr>
              <a:t>Turnover</a:t>
            </a:r>
            <a:r>
              <a:rPr lang="fi-FI" sz="1300" dirty="0">
                <a:sym typeface="Arial" charset="0"/>
              </a:rPr>
              <a:t> in Finland </a:t>
            </a:r>
            <a:r>
              <a:rPr lang="fi-FI" sz="1300" dirty="0" err="1">
                <a:sym typeface="Arial" charset="0"/>
              </a:rPr>
              <a:t>totalled</a:t>
            </a:r>
            <a:r>
              <a:rPr lang="fi-FI" sz="1300" dirty="0">
                <a:sym typeface="Arial" charset="0"/>
              </a:rPr>
              <a:t> some EUR 73.5 </a:t>
            </a:r>
            <a:r>
              <a:rPr lang="fi-FI" sz="1300" dirty="0" err="1">
                <a:sym typeface="Arial" charset="0"/>
              </a:rPr>
              <a:t>billion</a:t>
            </a:r>
            <a:r>
              <a:rPr lang="fi-FI" sz="1300" dirty="0">
                <a:sym typeface="Arial" charset="0"/>
              </a:rPr>
              <a:t> in 2017. </a:t>
            </a:r>
            <a:r>
              <a:rPr lang="fi-FI" sz="1300" dirty="0" err="1">
                <a:sym typeface="Arial" charset="0"/>
              </a:rPr>
              <a:t>Turnover</a:t>
            </a:r>
            <a:r>
              <a:rPr lang="fi-FI" sz="1300" dirty="0">
                <a:sym typeface="Arial" charset="0"/>
              </a:rPr>
              <a:t> </a:t>
            </a:r>
            <a:r>
              <a:rPr lang="fi-FI" sz="1300" dirty="0" err="1">
                <a:sym typeface="Arial" charset="0"/>
              </a:rPr>
              <a:t>was</a:t>
            </a:r>
            <a:r>
              <a:rPr lang="fi-FI" sz="1300" dirty="0">
                <a:sym typeface="Arial" charset="0"/>
              </a:rPr>
              <a:t> 9 %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2016. In 2008, </a:t>
            </a:r>
            <a:r>
              <a:rPr lang="fi-FI" sz="1300" dirty="0" err="1">
                <a:sym typeface="Arial" charset="0"/>
              </a:rPr>
              <a:t>prior</a:t>
            </a:r>
            <a:r>
              <a:rPr lang="fi-FI" sz="1300" dirty="0">
                <a:sym typeface="Arial" charset="0"/>
              </a:rPr>
              <a:t> to </a:t>
            </a:r>
            <a:r>
              <a:rPr lang="fi-FI" sz="1300" dirty="0" err="1">
                <a:sym typeface="Arial" charset="0"/>
              </a:rPr>
              <a:t>the</a:t>
            </a:r>
            <a:r>
              <a:rPr lang="fi-FI" sz="1300" dirty="0">
                <a:sym typeface="Arial" charset="0"/>
              </a:rPr>
              <a:t> </a:t>
            </a:r>
            <a:r>
              <a:rPr lang="fi-FI" sz="1300" dirty="0" err="1">
                <a:sym typeface="Arial" charset="0"/>
              </a:rPr>
              <a:t>financial</a:t>
            </a:r>
            <a:r>
              <a:rPr lang="fi-FI" sz="1300" dirty="0">
                <a:sym typeface="Arial" charset="0"/>
              </a:rPr>
              <a:t> </a:t>
            </a:r>
            <a:r>
              <a:rPr lang="fi-FI" sz="1300" dirty="0" err="1">
                <a:sym typeface="Arial" charset="0"/>
              </a:rPr>
              <a:t>crises</a:t>
            </a:r>
            <a:r>
              <a:rPr lang="fi-FI" sz="1300" dirty="0">
                <a:sym typeface="Arial" charset="0"/>
              </a:rPr>
              <a:t>, </a:t>
            </a:r>
            <a:r>
              <a:rPr lang="fi-FI" sz="1300" dirty="0" err="1">
                <a:sym typeface="Arial" charset="0"/>
              </a:rPr>
              <a:t>the</a:t>
            </a:r>
            <a:r>
              <a:rPr lang="fi-FI" sz="1300" dirty="0">
                <a:sym typeface="Arial" charset="0"/>
              </a:rPr>
              <a:t> </a:t>
            </a:r>
            <a:r>
              <a:rPr lang="fi-FI" sz="1300" dirty="0" err="1">
                <a:sym typeface="Arial" charset="0"/>
              </a:rPr>
              <a:t>corresponding</a:t>
            </a:r>
            <a:r>
              <a:rPr lang="fi-FI" sz="1300" dirty="0">
                <a:sym typeface="Arial" charset="0"/>
              </a:rPr>
              <a:t> </a:t>
            </a:r>
            <a:r>
              <a:rPr lang="fi-FI" sz="1300" dirty="0" err="1">
                <a:sym typeface="Arial" charset="0"/>
              </a:rPr>
              <a:t>figure</a:t>
            </a:r>
            <a:r>
              <a:rPr lang="fi-FI" sz="1300" dirty="0">
                <a:sym typeface="Arial" charset="0"/>
              </a:rPr>
              <a:t> </a:t>
            </a:r>
            <a:r>
              <a:rPr lang="fi-FI" sz="1300" dirty="0" err="1">
                <a:sym typeface="Arial" charset="0"/>
              </a:rPr>
              <a:t>was</a:t>
            </a:r>
            <a:r>
              <a:rPr lang="fi-FI" sz="1300" dirty="0">
                <a:sym typeface="Arial" charset="0"/>
              </a:rPr>
              <a:t> EUR 86 </a:t>
            </a:r>
            <a:r>
              <a:rPr lang="fi-FI" sz="1300" dirty="0" err="1">
                <a:sym typeface="Arial" charset="0"/>
              </a:rPr>
              <a:t>billion</a:t>
            </a:r>
            <a:r>
              <a:rPr lang="fi-FI" sz="1300" dirty="0">
                <a:sym typeface="Arial" charset="0"/>
              </a:rPr>
              <a:t>.  </a:t>
            </a:r>
          </a:p>
          <a:p>
            <a:pPr>
              <a:lnSpc>
                <a:spcPct val="100000"/>
              </a:lnSpc>
              <a:buClr>
                <a:srgbClr val="FFFFFF"/>
              </a:buClr>
            </a:pPr>
            <a:r>
              <a:rPr lang="fi-FI" sz="1300" dirty="0">
                <a:sym typeface="Arial" charset="0"/>
              </a:rPr>
              <a:t>- The </a:t>
            </a:r>
            <a:r>
              <a:rPr lang="fi-FI" sz="1300" dirty="0" err="1">
                <a:sym typeface="Arial" charset="0"/>
              </a:rPr>
              <a:t>monetary</a:t>
            </a:r>
            <a:r>
              <a:rPr lang="fi-FI" sz="1300" dirty="0">
                <a:sym typeface="Arial" charset="0"/>
              </a:rPr>
              <a:t> </a:t>
            </a:r>
            <a:r>
              <a:rPr lang="fi-FI" sz="1300" dirty="0" err="1">
                <a:sym typeface="Arial" charset="0"/>
              </a:rPr>
              <a:t>value</a:t>
            </a:r>
            <a:r>
              <a:rPr lang="fi-FI" sz="1300" dirty="0">
                <a:sym typeface="Arial" charset="0"/>
              </a:rPr>
              <a:t> of </a:t>
            </a:r>
            <a:r>
              <a:rPr lang="fi-FI" sz="1300" dirty="0" err="1">
                <a:sym typeface="Arial" charset="0"/>
              </a:rPr>
              <a:t>new</a:t>
            </a:r>
            <a:r>
              <a:rPr lang="fi-FI" sz="1300" dirty="0">
                <a:sym typeface="Arial" charset="0"/>
              </a:rPr>
              <a:t> </a:t>
            </a:r>
            <a:r>
              <a:rPr lang="fi-FI" sz="1300" dirty="0" err="1">
                <a:sym typeface="Arial" charset="0"/>
              </a:rPr>
              <a:t>orders</a:t>
            </a:r>
            <a:r>
              <a:rPr lang="fi-FI" sz="1300" dirty="0">
                <a:sym typeface="Arial" charset="0"/>
              </a:rPr>
              <a:t> </a:t>
            </a:r>
            <a:r>
              <a:rPr lang="fi-FI" sz="1300" dirty="0" err="1">
                <a:sym typeface="Arial" charset="0"/>
              </a:rPr>
              <a:t>reported</a:t>
            </a:r>
            <a:r>
              <a:rPr lang="fi-FI" sz="1300" dirty="0">
                <a:sym typeface="Arial" charset="0"/>
              </a:rPr>
              <a:t> </a:t>
            </a:r>
            <a:r>
              <a:rPr lang="fi-FI" sz="1300" dirty="0" err="1">
                <a:sym typeface="Arial" charset="0"/>
              </a:rPr>
              <a:t>between</a:t>
            </a:r>
            <a:r>
              <a:rPr lang="fi-FI" sz="1300" dirty="0">
                <a:sym typeface="Arial" charset="0"/>
              </a:rPr>
              <a:t> </a:t>
            </a:r>
            <a:r>
              <a:rPr lang="fi-FI" sz="1300" dirty="0" err="1">
                <a:sym typeface="Arial" charset="0"/>
              </a:rPr>
              <a:t>January-March</a:t>
            </a:r>
            <a:r>
              <a:rPr lang="fi-FI" sz="1300" dirty="0">
                <a:sym typeface="Arial" charset="0"/>
              </a:rPr>
              <a:t> 2018 </a:t>
            </a:r>
            <a:r>
              <a:rPr lang="fi-FI" sz="1300" dirty="0" err="1">
                <a:sym typeface="Arial" charset="0"/>
              </a:rPr>
              <a:t>was</a:t>
            </a:r>
            <a:r>
              <a:rPr lang="fi-FI" sz="1300" dirty="0">
                <a:sym typeface="Arial" charset="0"/>
              </a:rPr>
              <a:t> 20 % </a:t>
            </a:r>
            <a:r>
              <a:rPr lang="fi-FI" sz="1300" dirty="0" err="1">
                <a:sym typeface="Arial" charset="0"/>
              </a:rPr>
              <a:t>lower</a:t>
            </a:r>
            <a:r>
              <a:rPr lang="fi-FI" sz="1300" dirty="0">
                <a:sym typeface="Arial" charset="0"/>
              </a:rPr>
              <a:t> </a:t>
            </a:r>
            <a:r>
              <a:rPr lang="fi-FI" sz="1300" dirty="0" err="1">
                <a:sym typeface="Arial" charset="0"/>
              </a:rPr>
              <a:t>than</a:t>
            </a:r>
            <a:r>
              <a:rPr lang="fi-FI" sz="1300" dirty="0">
                <a:sym typeface="Arial" charset="0"/>
              </a:rPr>
              <a:t> in October-</a:t>
            </a:r>
            <a:r>
              <a:rPr lang="fi-FI" sz="1300" dirty="0" err="1">
                <a:sym typeface="Arial" charset="0"/>
              </a:rPr>
              <a:t>December</a:t>
            </a:r>
            <a:r>
              <a:rPr lang="fi-FI" sz="1300" dirty="0">
                <a:sym typeface="Arial" charset="0"/>
              </a:rPr>
              <a:t>, </a:t>
            </a:r>
            <a:r>
              <a:rPr lang="fi-FI" sz="1300" dirty="0" err="1">
                <a:sym typeface="Arial" charset="0"/>
              </a:rPr>
              <a:t>but</a:t>
            </a:r>
            <a:r>
              <a:rPr lang="fi-FI" sz="1300" dirty="0">
                <a:sym typeface="Arial" charset="0"/>
              </a:rPr>
              <a:t> 17 %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a:t>
            </a:r>
            <a:r>
              <a:rPr lang="fi-FI" sz="1300" dirty="0" err="1">
                <a:sym typeface="Arial" charset="0"/>
              </a:rPr>
              <a:t>the</a:t>
            </a:r>
            <a:r>
              <a:rPr lang="fi-FI" sz="1300" dirty="0">
                <a:sym typeface="Arial" charset="0"/>
              </a:rPr>
              <a:t> </a:t>
            </a:r>
            <a:r>
              <a:rPr lang="fi-FI" sz="1300" dirty="0" err="1">
                <a:sym typeface="Arial" charset="0"/>
              </a:rPr>
              <a:t>corresponding</a:t>
            </a:r>
            <a:r>
              <a:rPr lang="fi-FI" sz="1300" dirty="0">
                <a:sym typeface="Arial" charset="0"/>
              </a:rPr>
              <a:t> </a:t>
            </a:r>
            <a:r>
              <a:rPr lang="fi-FI" sz="1300" dirty="0" err="1">
                <a:sym typeface="Arial" charset="0"/>
              </a:rPr>
              <a:t>period</a:t>
            </a:r>
            <a:r>
              <a:rPr lang="fi-FI" sz="1300" dirty="0">
                <a:sym typeface="Arial" charset="0"/>
              </a:rPr>
              <a:t> in 2017. </a:t>
            </a:r>
          </a:p>
          <a:p>
            <a:pPr>
              <a:lnSpc>
                <a:spcPct val="100000"/>
              </a:lnSpc>
              <a:buClr>
                <a:srgbClr val="FFFFFF"/>
              </a:buClr>
            </a:pPr>
            <a:r>
              <a:rPr lang="fi-FI" sz="1300" dirty="0">
                <a:sym typeface="Arial" charset="0"/>
              </a:rPr>
              <a:t>- At </a:t>
            </a:r>
            <a:r>
              <a:rPr lang="fi-FI" sz="1300" dirty="0" err="1">
                <a:sym typeface="Arial" charset="0"/>
              </a:rPr>
              <a:t>the</a:t>
            </a:r>
            <a:r>
              <a:rPr lang="fi-FI" sz="1300" dirty="0">
                <a:sym typeface="Arial" charset="0"/>
              </a:rPr>
              <a:t> </a:t>
            </a:r>
            <a:r>
              <a:rPr lang="fi-FI" sz="1300" dirty="0" err="1">
                <a:sym typeface="Arial" charset="0"/>
              </a:rPr>
              <a:t>end</a:t>
            </a:r>
            <a:r>
              <a:rPr lang="fi-FI" sz="1300" dirty="0">
                <a:sym typeface="Arial" charset="0"/>
              </a:rPr>
              <a:t> of </a:t>
            </a:r>
            <a:r>
              <a:rPr lang="fi-FI" sz="1300" dirty="0" err="1">
                <a:sym typeface="Arial" charset="0"/>
              </a:rPr>
              <a:t>March</a:t>
            </a:r>
            <a:r>
              <a:rPr lang="fi-FI" sz="1300" dirty="0">
                <a:sym typeface="Arial" charset="0"/>
              </a:rPr>
              <a:t>, </a:t>
            </a:r>
            <a:r>
              <a:rPr lang="fi-FI" sz="1300" dirty="0" err="1">
                <a:sym typeface="Arial" charset="0"/>
              </a:rPr>
              <a:t>the</a:t>
            </a:r>
            <a:r>
              <a:rPr lang="fi-FI" sz="1300" dirty="0">
                <a:sym typeface="Arial" charset="0"/>
              </a:rPr>
              <a:t> </a:t>
            </a:r>
            <a:r>
              <a:rPr lang="fi-FI" sz="1300" dirty="0" err="1">
                <a:sym typeface="Arial" charset="0"/>
              </a:rPr>
              <a:t>value</a:t>
            </a:r>
            <a:r>
              <a:rPr lang="fi-FI" sz="1300" dirty="0">
                <a:sym typeface="Arial" charset="0"/>
              </a:rPr>
              <a:t> of </a:t>
            </a:r>
            <a:r>
              <a:rPr lang="fi-FI" sz="1300" dirty="0" err="1">
                <a:sym typeface="Arial" charset="0"/>
              </a:rPr>
              <a:t>order</a:t>
            </a:r>
            <a:r>
              <a:rPr lang="fi-FI" sz="1300" dirty="0">
                <a:sym typeface="Arial" charset="0"/>
              </a:rPr>
              <a:t> </a:t>
            </a:r>
            <a:r>
              <a:rPr lang="fi-FI" sz="1300" dirty="0" err="1">
                <a:sym typeface="Arial" charset="0"/>
              </a:rPr>
              <a:t>books</a:t>
            </a:r>
            <a:r>
              <a:rPr lang="fi-FI" sz="1300" dirty="0">
                <a:sym typeface="Arial" charset="0"/>
              </a:rPr>
              <a:t> </a:t>
            </a:r>
            <a:r>
              <a:rPr lang="fi-FI" sz="1300" dirty="0" err="1">
                <a:sym typeface="Arial" charset="0"/>
              </a:rPr>
              <a:t>was</a:t>
            </a:r>
            <a:r>
              <a:rPr lang="fi-FI" sz="1300" dirty="0">
                <a:sym typeface="Arial" charset="0"/>
              </a:rPr>
              <a:t> </a:t>
            </a:r>
            <a:r>
              <a:rPr lang="fi-FI" sz="1300" dirty="0" err="1">
                <a:sym typeface="Arial" charset="0"/>
              </a:rPr>
              <a:t>slightly</a:t>
            </a:r>
            <a:r>
              <a:rPr lang="fi-FI" sz="1300" dirty="0">
                <a:sym typeface="Arial" charset="0"/>
              </a:rPr>
              <a:t>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at </a:t>
            </a:r>
            <a:r>
              <a:rPr lang="fi-FI" sz="1300" dirty="0" err="1">
                <a:sym typeface="Arial" charset="0"/>
              </a:rPr>
              <a:t>the</a:t>
            </a:r>
            <a:r>
              <a:rPr lang="fi-FI" sz="1300" dirty="0">
                <a:sym typeface="Arial" charset="0"/>
              </a:rPr>
              <a:t> </a:t>
            </a:r>
            <a:r>
              <a:rPr lang="fi-FI" sz="1300" dirty="0" err="1">
                <a:sym typeface="Arial" charset="0"/>
              </a:rPr>
              <a:t>end</a:t>
            </a:r>
            <a:r>
              <a:rPr lang="fi-FI" sz="1300" dirty="0">
                <a:sym typeface="Arial" charset="0"/>
              </a:rPr>
              <a:t> of </a:t>
            </a:r>
            <a:r>
              <a:rPr lang="fi-FI" sz="1300" dirty="0" err="1">
                <a:sym typeface="Arial" charset="0"/>
              </a:rPr>
              <a:t>December</a:t>
            </a:r>
            <a:r>
              <a:rPr lang="fi-FI" sz="1300" dirty="0">
                <a:sym typeface="Arial" charset="0"/>
              </a:rPr>
              <a:t>, and 24 %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a:t>
            </a:r>
            <a:r>
              <a:rPr lang="fi-FI" sz="1300" dirty="0" err="1">
                <a:sym typeface="Arial" charset="0"/>
              </a:rPr>
              <a:t>March</a:t>
            </a:r>
            <a:r>
              <a:rPr lang="fi-FI" sz="1300" dirty="0">
                <a:sym typeface="Arial" charset="0"/>
              </a:rPr>
              <a:t> 2017.  </a:t>
            </a:r>
          </a:p>
          <a:p>
            <a:pPr>
              <a:lnSpc>
                <a:spcPct val="100000"/>
              </a:lnSpc>
              <a:buClr>
                <a:srgbClr val="FFFFFF"/>
              </a:buClr>
            </a:pPr>
            <a:r>
              <a:rPr lang="fi-FI" sz="1300" dirty="0">
                <a:sym typeface="Arial" charset="0"/>
              </a:rPr>
              <a:t>- The </a:t>
            </a:r>
            <a:r>
              <a:rPr lang="fi-FI" sz="1300" dirty="0" err="1">
                <a:sym typeface="Arial" charset="0"/>
              </a:rPr>
              <a:t>turnover</a:t>
            </a:r>
            <a:r>
              <a:rPr lang="fi-FI" sz="1300" dirty="0">
                <a:sym typeface="Arial" charset="0"/>
              </a:rPr>
              <a:t> of </a:t>
            </a:r>
            <a:r>
              <a:rPr lang="fi-FI" sz="1300" dirty="0" err="1">
                <a:sym typeface="Arial" charset="0"/>
              </a:rPr>
              <a:t>technology</a:t>
            </a:r>
            <a:r>
              <a:rPr lang="fi-FI" sz="1300" dirty="0">
                <a:sym typeface="Arial" charset="0"/>
              </a:rPr>
              <a:t> </a:t>
            </a:r>
            <a:r>
              <a:rPr lang="fi-FI" sz="1300" dirty="0" err="1">
                <a:sym typeface="Arial" charset="0"/>
              </a:rPr>
              <a:t>industry</a:t>
            </a:r>
            <a:r>
              <a:rPr lang="fi-FI" sz="1300" dirty="0">
                <a:sym typeface="Arial" charset="0"/>
              </a:rPr>
              <a:t> </a:t>
            </a:r>
            <a:r>
              <a:rPr lang="fi-FI" sz="1300" dirty="0" err="1">
                <a:sym typeface="Arial" charset="0"/>
              </a:rPr>
              <a:t>companies</a:t>
            </a:r>
            <a:r>
              <a:rPr lang="fi-FI" sz="1300" dirty="0">
                <a:sym typeface="Arial" charset="0"/>
              </a:rPr>
              <a:t> </a:t>
            </a:r>
            <a:r>
              <a:rPr lang="fi-FI" sz="1300" dirty="0" err="1">
                <a:sym typeface="Arial" charset="0"/>
              </a:rPr>
              <a:t>during</a:t>
            </a:r>
            <a:r>
              <a:rPr lang="fi-FI" sz="1300" dirty="0">
                <a:sym typeface="Arial" charset="0"/>
              </a:rPr>
              <a:t> </a:t>
            </a:r>
            <a:r>
              <a:rPr lang="fi-FI" sz="1300" dirty="0" err="1">
                <a:sym typeface="Arial" charset="0"/>
              </a:rPr>
              <a:t>the</a:t>
            </a:r>
            <a:r>
              <a:rPr lang="fi-FI" sz="1300" dirty="0">
                <a:sym typeface="Arial" charset="0"/>
              </a:rPr>
              <a:t> </a:t>
            </a:r>
            <a:r>
              <a:rPr lang="fi-FI" sz="1300" dirty="0" err="1">
                <a:sym typeface="Arial" charset="0"/>
              </a:rPr>
              <a:t>spring</a:t>
            </a:r>
            <a:r>
              <a:rPr lang="fi-FI" sz="1300" dirty="0">
                <a:sym typeface="Arial" charset="0"/>
              </a:rPr>
              <a:t> and summer of 2018 is </a:t>
            </a:r>
            <a:r>
              <a:rPr lang="fi-FI" sz="1300" dirty="0" err="1">
                <a:sym typeface="Arial" charset="0"/>
              </a:rPr>
              <a:t>expected</a:t>
            </a:r>
            <a:r>
              <a:rPr lang="fi-FI" sz="1300" dirty="0">
                <a:sym typeface="Arial" charset="0"/>
              </a:rPr>
              <a:t> to </a:t>
            </a:r>
            <a:r>
              <a:rPr lang="fi-FI" sz="1300" dirty="0" err="1">
                <a:sym typeface="Arial" charset="0"/>
              </a:rPr>
              <a:t>be</a:t>
            </a:r>
            <a:r>
              <a:rPr lang="fi-FI" sz="1300" dirty="0">
                <a:sym typeface="Arial" charset="0"/>
              </a:rPr>
              <a:t>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a:t>
            </a:r>
            <a:r>
              <a:rPr lang="fi-FI" sz="1300" dirty="0" err="1">
                <a:sym typeface="Arial" charset="0"/>
              </a:rPr>
              <a:t>the</a:t>
            </a:r>
            <a:r>
              <a:rPr lang="fi-FI" sz="1300" dirty="0">
                <a:sym typeface="Arial" charset="0"/>
              </a:rPr>
              <a:t> </a:t>
            </a:r>
            <a:r>
              <a:rPr lang="fi-FI" sz="1300" dirty="0" err="1">
                <a:sym typeface="Arial" charset="0"/>
              </a:rPr>
              <a:t>corresponding</a:t>
            </a:r>
            <a:r>
              <a:rPr lang="fi-FI" sz="1300" dirty="0">
                <a:sym typeface="Arial" charset="0"/>
              </a:rPr>
              <a:t> </a:t>
            </a:r>
            <a:r>
              <a:rPr lang="fi-FI" sz="1300" dirty="0" err="1">
                <a:sym typeface="Arial" charset="0"/>
              </a:rPr>
              <a:t>period</a:t>
            </a:r>
            <a:r>
              <a:rPr lang="fi-FI" sz="1300" dirty="0">
                <a:sym typeface="Arial" charset="0"/>
              </a:rPr>
              <a:t> </a:t>
            </a:r>
            <a:r>
              <a:rPr lang="fi-FI" sz="1300" dirty="0" err="1">
                <a:sym typeface="Arial" charset="0"/>
              </a:rPr>
              <a:t>last</a:t>
            </a:r>
            <a:r>
              <a:rPr lang="fi-FI" sz="1300" dirty="0">
                <a:sym typeface="Arial" charset="0"/>
              </a:rPr>
              <a:t> </a:t>
            </a:r>
            <a:r>
              <a:rPr lang="fi-FI" sz="1300" dirty="0" err="1">
                <a:sym typeface="Arial" charset="0"/>
              </a:rPr>
              <a:t>year</a:t>
            </a:r>
            <a:r>
              <a:rPr lang="fi-FI" sz="1300" dirty="0">
                <a:sym typeface="Arial" charset="0"/>
              </a:rPr>
              <a:t>.       </a:t>
            </a:r>
          </a:p>
          <a:p>
            <a:pPr>
              <a:lnSpc>
                <a:spcPct val="100000"/>
              </a:lnSpc>
              <a:buClr>
                <a:srgbClr val="FFFFFF"/>
              </a:buClr>
            </a:pPr>
            <a:r>
              <a:rPr lang="fi-FI" sz="1300" dirty="0">
                <a:sym typeface="Arial" charset="0"/>
              </a:rPr>
              <a:t>- </a:t>
            </a:r>
            <a:r>
              <a:rPr lang="en-GB" sz="1300" dirty="0"/>
              <a:t>The number of personnel in Finland increased during January-March 2018. Personnel increased by nearly two per cent, or by 5,500 employees from the average number in 2017. On average, the industry employed 302,000 people. In 2008, the industry employed a total of 326,000 people in Finland.</a:t>
            </a:r>
          </a:p>
          <a:p>
            <a:pPr>
              <a:lnSpc>
                <a:spcPct val="100000"/>
              </a:lnSpc>
              <a:buClr>
                <a:srgbClr val="FFFFFF"/>
              </a:buClr>
            </a:pPr>
            <a:r>
              <a:rPr lang="fi-FI" sz="1300" dirty="0"/>
              <a:t>- The </a:t>
            </a:r>
            <a:r>
              <a:rPr lang="fi-FI" sz="1300" dirty="0" err="1"/>
              <a:t>recruitment</a:t>
            </a:r>
            <a:r>
              <a:rPr lang="fi-FI" sz="1300" dirty="0"/>
              <a:t> </a:t>
            </a:r>
            <a:r>
              <a:rPr lang="fi-FI" sz="1300" dirty="0" err="1"/>
              <a:t>activities</a:t>
            </a:r>
            <a:r>
              <a:rPr lang="fi-FI" sz="1300" dirty="0"/>
              <a:t> </a:t>
            </a:r>
            <a:r>
              <a:rPr lang="fi-FI" sz="1300" dirty="0" err="1"/>
              <a:t>picked</a:t>
            </a:r>
            <a:r>
              <a:rPr lang="fi-FI" sz="1300" dirty="0"/>
              <a:t> </a:t>
            </a:r>
            <a:r>
              <a:rPr lang="fi-FI" sz="1300" dirty="0" err="1"/>
              <a:t>up</a:t>
            </a:r>
            <a:r>
              <a:rPr lang="fi-FI" sz="1300" dirty="0"/>
              <a:t> </a:t>
            </a:r>
            <a:r>
              <a:rPr lang="fi-FI" sz="1300" dirty="0" err="1"/>
              <a:t>markedly</a:t>
            </a:r>
            <a:r>
              <a:rPr lang="fi-FI" sz="1300" dirty="0"/>
              <a:t> in 2017 and </a:t>
            </a:r>
            <a:r>
              <a:rPr lang="fi-FI" sz="1300" dirty="0" err="1"/>
              <a:t>early</a:t>
            </a:r>
            <a:r>
              <a:rPr lang="fi-FI" sz="1300" dirty="0"/>
              <a:t> 2018. The </a:t>
            </a:r>
            <a:r>
              <a:rPr lang="fi-FI" sz="1300" dirty="0" err="1"/>
              <a:t>companies</a:t>
            </a:r>
            <a:r>
              <a:rPr lang="fi-FI" sz="1300" dirty="0"/>
              <a:t> </a:t>
            </a:r>
            <a:r>
              <a:rPr lang="fi-FI" sz="1300" dirty="0" err="1"/>
              <a:t>recruited</a:t>
            </a:r>
            <a:r>
              <a:rPr lang="fi-FI" sz="1300" dirty="0"/>
              <a:t> a </a:t>
            </a:r>
            <a:r>
              <a:rPr lang="fi-FI" sz="1300" dirty="0" err="1"/>
              <a:t>total</a:t>
            </a:r>
            <a:r>
              <a:rPr lang="fi-FI" sz="1300" dirty="0"/>
              <a:t> of 11,000 </a:t>
            </a:r>
            <a:r>
              <a:rPr lang="fi-FI" sz="1300" dirty="0" err="1"/>
              <a:t>new</a:t>
            </a:r>
            <a:r>
              <a:rPr lang="fi-FI" sz="1300" dirty="0"/>
              <a:t> </a:t>
            </a:r>
            <a:r>
              <a:rPr lang="fi-FI" sz="1300" dirty="0" err="1"/>
              <a:t>employees</a:t>
            </a:r>
            <a:r>
              <a:rPr lang="fi-FI" sz="1300" dirty="0"/>
              <a:t> </a:t>
            </a:r>
            <a:r>
              <a:rPr lang="fi-FI" sz="1300" dirty="0" err="1"/>
              <a:t>during</a:t>
            </a:r>
            <a:r>
              <a:rPr lang="fi-FI" sz="1300" dirty="0"/>
              <a:t> </a:t>
            </a:r>
            <a:r>
              <a:rPr lang="fi-FI" sz="1300" dirty="0" err="1"/>
              <a:t>January-March</a:t>
            </a:r>
            <a:r>
              <a:rPr lang="fi-FI" sz="1300" dirty="0"/>
              <a:t>, in 2017 a </a:t>
            </a:r>
            <a:r>
              <a:rPr lang="fi-FI" sz="1300" dirty="0" err="1"/>
              <a:t>total</a:t>
            </a:r>
            <a:r>
              <a:rPr lang="fi-FI" sz="1300" dirty="0"/>
              <a:t> of 42,500 </a:t>
            </a:r>
            <a:r>
              <a:rPr lang="fi-FI" sz="1300" dirty="0" err="1"/>
              <a:t>employees</a:t>
            </a:r>
            <a:r>
              <a:rPr lang="fi-FI" sz="1300" dirty="0"/>
              <a:t>. </a:t>
            </a:r>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p:txBody>
      </p:sp>
      <p:sp>
        <p:nvSpPr>
          <p:cNvPr id="7"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smtClean="0">
                <a:solidFill>
                  <a:srgbClr val="29282E"/>
                </a:solidFill>
              </a:rPr>
              <a:pPr/>
              <a:t>6/11/2018</a:t>
            </a:fld>
            <a:endParaRPr lang="fi-FI" dirty="0">
              <a:solidFill>
                <a:srgbClr val="29282E"/>
              </a:solidFill>
            </a:endParaRPr>
          </a:p>
        </p:txBody>
      </p:sp>
      <p:sp>
        <p:nvSpPr>
          <p:cNvPr id="17"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of Finland</a:t>
            </a:r>
            <a:endParaRPr lang="fi-FI" dirty="0"/>
          </a:p>
        </p:txBody>
      </p:sp>
    </p:spTree>
    <p:extLst>
      <p:ext uri="{BB962C8B-B14F-4D97-AF65-F5344CB8AC3E}">
        <p14:creationId xmlns:p14="http://schemas.microsoft.com/office/powerpoint/2010/main" val="1958533375"/>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spc="-50" dirty="0"/>
              <a:t>World </a:t>
            </a:r>
            <a:r>
              <a:rPr lang="fi-FI" sz="3200" spc="-50" dirty="0" err="1"/>
              <a:t>Economic</a:t>
            </a:r>
            <a:r>
              <a:rPr lang="fi-FI" sz="3200" spc="-50" dirty="0"/>
              <a:t> Outlook</a:t>
            </a:r>
          </a:p>
          <a:p>
            <a:endParaRPr lang="fi-FI" sz="3200" spc="-50" dirty="0"/>
          </a:p>
          <a:p>
            <a:r>
              <a:rPr lang="fi-FI" sz="3200" spc="-50" dirty="0"/>
              <a:t>- Finland as a </a:t>
            </a:r>
            <a:r>
              <a:rPr lang="fi-FI" sz="3200" spc="-50" dirty="0" err="1"/>
              <a:t>Part</a:t>
            </a:r>
            <a:r>
              <a:rPr lang="fi-FI" sz="3200" spc="-50" dirty="0"/>
              <a:t> of Global </a:t>
            </a:r>
            <a:r>
              <a:rPr lang="fi-FI" sz="3200" spc="-50" dirty="0" err="1"/>
              <a:t>Economy</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27</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9010DB5D-D05F-42FA-A6C6-AB6B33FAEAF0}" type="datetime1">
              <a:rPr lang="en-US" smtClean="0">
                <a:solidFill>
                  <a:srgbClr val="FFFFFF"/>
                </a:solidFill>
              </a:rPr>
              <a:pPr/>
              <a:t>6/11/2018</a:t>
            </a:fld>
            <a:endParaRPr lang="fi-FI" dirty="0">
              <a:solidFill>
                <a:srgbClr val="FFFFFF"/>
              </a:solidFill>
            </a:endParaRPr>
          </a:p>
        </p:txBody>
      </p:sp>
      <p:sp>
        <p:nvSpPr>
          <p:cNvPr id="5" name="Alatunnisteen paikkamerkki 4"/>
          <p:cNvSpPr>
            <a:spLocks noGrp="1"/>
          </p:cNvSpPr>
          <p:nvPr>
            <p:ph type="ftr" sz="quarter" idx="11"/>
          </p:nvPr>
        </p:nvSpPr>
        <p:spPr>
          <a:xfrm>
            <a:off x="1111510" y="4728047"/>
            <a:ext cx="1905266" cy="241340"/>
          </a:xfrm>
        </p:spPr>
        <p:txBody>
          <a:body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1023035367"/>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en-US" dirty="0"/>
              <a:t>GDP also Grows in Finland, but the Backlog for the Other Euro Area Countries Is up to 8%</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4" name="Sisällön paikkamerkki 13"/>
          <p:cNvGraphicFramePr>
            <a:graphicFrameLocks noGrp="1" noChangeAspect="1"/>
          </p:cNvGraphicFramePr>
          <p:nvPr>
            <p:ph sz="quarter" idx="17"/>
            <p:extLst>
              <p:ext uri="{D42A27DB-BD31-4B8C-83A1-F6EECF244321}">
                <p14:modId xmlns:p14="http://schemas.microsoft.com/office/powerpoint/2010/main" val="3510287594"/>
              </p:ext>
            </p:extLst>
          </p:nvPr>
        </p:nvGraphicFramePr>
        <p:xfrm>
          <a:off x="383718" y="1210929"/>
          <a:ext cx="8386088" cy="3434096"/>
        </p:xfrm>
        <a:graphic>
          <a:graphicData uri="http://schemas.openxmlformats.org/presentationml/2006/ole">
            <mc:AlternateContent xmlns:mc="http://schemas.openxmlformats.org/markup-compatibility/2006">
              <mc:Choice xmlns:v="urn:schemas-microsoft-com:vml" Requires="v">
                <p:oleObj spid="_x0000_s108571" name="Macrobond document" r:id="rId3" imgW="13193184" imgH="5572640" progId="Mbnd.mbnd">
                  <p:embed/>
                </p:oleObj>
              </mc:Choice>
              <mc:Fallback>
                <p:oleObj name="Macrobond document" r:id="rId3" imgW="13193184" imgH="5572640" progId="Mbnd.mbnd">
                  <p:embed/>
                  <p:pic>
                    <p:nvPicPr>
                      <p:cNvPr id="14" name="Sisällön paikkamerkki 13"/>
                      <p:cNvPicPr/>
                      <p:nvPr/>
                    </p:nvPicPr>
                    <p:blipFill>
                      <a:blip r:embed="rId4"/>
                      <a:stretch>
                        <a:fillRect/>
                      </a:stretch>
                    </p:blipFill>
                    <p:spPr>
                      <a:xfrm>
                        <a:off x="383718" y="1210929"/>
                        <a:ext cx="8386088" cy="3434096"/>
                      </a:xfrm>
                      <a:prstGeom prst="rect">
                        <a:avLst/>
                      </a:prstGeom>
                    </p:spPr>
                  </p:pic>
                </p:oleObj>
              </mc:Fallback>
            </mc:AlternateContent>
          </a:graphicData>
        </a:graphic>
      </p:graphicFrame>
      <p:sp>
        <p:nvSpPr>
          <p:cNvPr id="9"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0" name="Päivämäärän paikkamerkki 3"/>
          <p:cNvSpPr>
            <a:spLocks noGrp="1"/>
          </p:cNvSpPr>
          <p:nvPr>
            <p:ph type="dt" sz="half" idx="10"/>
          </p:nvPr>
        </p:nvSpPr>
        <p:spPr>
          <a:xfrm>
            <a:off x="282027" y="4728047"/>
            <a:ext cx="916709" cy="164690"/>
          </a:xfrm>
        </p:spPr>
        <p:txBody>
          <a:bodyPr/>
          <a:lstStyle/>
          <a:p>
            <a:fld id="{1E1AB6EC-C231-4C29-B760-2D88EE19E005}" type="datetime1">
              <a:rPr lang="en-US" smtClean="0">
                <a:solidFill>
                  <a:srgbClr val="29282E"/>
                </a:solidFill>
              </a:rPr>
              <a:t>6/11/2018</a:t>
            </a:fld>
            <a:endParaRPr lang="fi-FI" dirty="0">
              <a:solidFill>
                <a:srgbClr val="29282E"/>
              </a:solidFill>
            </a:endParaRPr>
          </a:p>
        </p:txBody>
      </p:sp>
    </p:spTree>
    <p:extLst>
      <p:ext uri="{BB962C8B-B14F-4D97-AF65-F5344CB8AC3E}">
        <p14:creationId xmlns:p14="http://schemas.microsoft.com/office/powerpoint/2010/main" val="255942246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Sisällön paikkamerkki 14">
            <a:extLst>
              <a:ext uri="{FF2B5EF4-FFF2-40B4-BE49-F238E27FC236}">
                <a16:creationId xmlns:a16="http://schemas.microsoft.com/office/drawing/2014/main" id="{18C79C69-31D1-4317-9F1D-B1314601AC96}"/>
              </a:ext>
            </a:extLst>
          </p:cNvPr>
          <p:cNvGraphicFramePr>
            <a:graphicFrameLocks noGrp="1" noChangeAspect="1"/>
          </p:cNvGraphicFramePr>
          <p:nvPr>
            <p:ph sz="quarter" idx="17"/>
            <p:extLst>
              <p:ext uri="{D42A27DB-BD31-4B8C-83A1-F6EECF244321}">
                <p14:modId xmlns:p14="http://schemas.microsoft.com/office/powerpoint/2010/main" val="147052868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9597" name="Macrobond document" r:id="rId3" imgW="13193184" imgH="5572640" progId="Mbnd.mbnd">
                  <p:embed/>
                </p:oleObj>
              </mc:Choice>
              <mc:Fallback>
                <p:oleObj name="Macrobond document" r:id="rId3" imgW="13193184" imgH="5572640" progId="Mbnd.mbnd">
                  <p:embed/>
                  <p:pic>
                    <p:nvPicPr>
                      <p:cNvPr id="15" name="Sisällön paikkamerkki 14">
                        <a:extLst>
                          <a:ext uri="{FF2B5EF4-FFF2-40B4-BE49-F238E27FC236}">
                            <a16:creationId xmlns:a16="http://schemas.microsoft.com/office/drawing/2014/main" id="{18C79C69-31D1-4317-9F1D-B1314601AC96}"/>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2" name="Tekstin paikkamerkki 1"/>
          <p:cNvSpPr>
            <a:spLocks noGrp="1"/>
          </p:cNvSpPr>
          <p:nvPr>
            <p:ph type="body" sz="quarter" idx="15"/>
          </p:nvPr>
        </p:nvSpPr>
        <p:spPr/>
        <p:txBody>
          <a:bodyPr/>
          <a:lstStyle/>
          <a:p>
            <a:r>
              <a:rPr lang="en-US" dirty="0"/>
              <a:t>Finland’s Exports Jumped in Early 2017, but the Backlog for the Other Euro Area Countries is 40 %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Source: </a:t>
            </a:r>
            <a:r>
              <a:rPr lang="fi-FI" dirty="0" err="1"/>
              <a:t>Macrobond</a:t>
            </a:r>
            <a:r>
              <a:rPr lang="fi-FI" dirty="0"/>
              <a:t>, Eurostat</a:t>
            </a:r>
          </a:p>
          <a:p>
            <a:endParaRPr lang="fi-FI" dirty="0"/>
          </a:p>
        </p:txBody>
      </p:sp>
    </p:spTree>
    <p:extLst>
      <p:ext uri="{BB962C8B-B14F-4D97-AF65-F5344CB8AC3E}">
        <p14:creationId xmlns:p14="http://schemas.microsoft.com/office/powerpoint/2010/main" val="159109901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lvl="0"/>
            <a:r>
              <a:rPr lang="fi-FI" dirty="0"/>
              <a:t>The Finnish Technology Industry Is </a:t>
            </a:r>
            <a:r>
              <a:rPr lang="fi-FI" dirty="0" err="1"/>
              <a:t>Comprised</a:t>
            </a:r>
            <a:r>
              <a:rPr lang="fi-FI" dirty="0"/>
              <a:t> of </a:t>
            </a:r>
            <a:r>
              <a:rPr lang="fi-FI" dirty="0" err="1"/>
              <a:t>Five</a:t>
            </a:r>
            <a:r>
              <a:rPr lang="fi-FI" dirty="0"/>
              <a:t> Sub-</a:t>
            </a:r>
            <a:r>
              <a:rPr lang="fi-FI" dirty="0" err="1"/>
              <a:t>Sectors</a:t>
            </a:r>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8" name="Tekstiruutu 7"/>
          <p:cNvSpPr txBox="1"/>
          <p:nvPr/>
        </p:nvSpPr>
        <p:spPr>
          <a:xfrm>
            <a:off x="338848" y="1794150"/>
            <a:ext cx="3142279" cy="996033"/>
          </a:xfrm>
          <a:prstGeom prst="rect">
            <a:avLst/>
          </a:prstGeom>
          <a:noFill/>
        </p:spPr>
        <p:txBody>
          <a:bodyPr wrap="square" lIns="36000" tIns="36000" rIns="36000" bIns="36000" rtlCol="0">
            <a:spAutoFit/>
          </a:bodyPr>
          <a:lstStyle/>
          <a:p>
            <a:pPr>
              <a:lnSpc>
                <a:spcPts val="1182"/>
              </a:lnSpc>
            </a:pPr>
            <a:r>
              <a:rPr lang="fi-FI" sz="1050" b="1" spc="-33" dirty="0"/>
              <a:t>ELEKTRONICS AND ELECTROTECHNICAL </a:t>
            </a:r>
          </a:p>
          <a:p>
            <a:pPr>
              <a:lnSpc>
                <a:spcPts val="1182"/>
              </a:lnSpc>
            </a:pPr>
            <a:r>
              <a:rPr lang="fi-FI" sz="1050" b="1" spc="-33" dirty="0"/>
              <a:t>INDUSTRY</a:t>
            </a:r>
          </a:p>
          <a:p>
            <a:pPr marL="91131" indent="-91131">
              <a:lnSpc>
                <a:spcPts val="1182"/>
              </a:lnSpc>
              <a:buFont typeface="Arial" panose="020B0604020202020204" pitchFamily="34" charset="0"/>
              <a:buChar char="•"/>
            </a:pPr>
            <a:r>
              <a:rPr lang="fi-FI" sz="1050" spc="-33" dirty="0"/>
              <a:t>Data </a:t>
            </a:r>
            <a:r>
              <a:rPr lang="fi-FI" sz="1050" spc="-33" dirty="0" err="1"/>
              <a:t>communications</a:t>
            </a:r>
            <a:r>
              <a:rPr lang="fi-FI" sz="1050" spc="-33" dirty="0"/>
              <a:t> </a:t>
            </a:r>
            <a:r>
              <a:rPr lang="fi-FI" sz="1050" spc="-33" dirty="0" err="1"/>
              <a:t>equipment</a:t>
            </a:r>
            <a:r>
              <a:rPr lang="fi-FI" sz="1050" spc="-33" dirty="0"/>
              <a:t>, </a:t>
            </a:r>
            <a:r>
              <a:rPr lang="fi-FI" sz="1050" spc="-33" dirty="0" err="1"/>
              <a:t>electrical</a:t>
            </a:r>
            <a:r>
              <a:rPr lang="fi-FI" sz="1050" spc="-33" dirty="0"/>
              <a:t> </a:t>
            </a:r>
            <a:r>
              <a:rPr lang="fi-FI" sz="1050" spc="-33" dirty="0" err="1"/>
              <a:t>machinery</a:t>
            </a:r>
            <a:r>
              <a:rPr lang="fi-FI" sz="1050" spc="-33" dirty="0"/>
              <a:t>, </a:t>
            </a:r>
            <a:r>
              <a:rPr lang="fi-FI" sz="1050" spc="-33" dirty="0" err="1"/>
              <a:t>medical</a:t>
            </a:r>
            <a:r>
              <a:rPr lang="fi-FI" sz="1050" spc="-33" dirty="0"/>
              <a:t> </a:t>
            </a:r>
            <a:r>
              <a:rPr lang="fi-FI" sz="1050" spc="-33" dirty="0" err="1"/>
              <a:t>technology</a:t>
            </a:r>
            <a:endParaRPr lang="fi-FI" sz="1050" spc="-33" dirty="0"/>
          </a:p>
          <a:p>
            <a:pPr marL="91131" indent="-91131">
              <a:lnSpc>
                <a:spcPts val="1182"/>
              </a:lnSpc>
              <a:buFont typeface="Arial" panose="020B0604020202020204" pitchFamily="34" charset="0"/>
              <a:buChar char="•"/>
            </a:pPr>
            <a:r>
              <a:rPr lang="fi-FI" sz="1050" spc="-33" dirty="0" err="1"/>
              <a:t>Turnover</a:t>
            </a:r>
            <a:r>
              <a:rPr lang="fi-FI" sz="1050" spc="-33" dirty="0"/>
              <a:t> (2017): 14.7 </a:t>
            </a:r>
            <a:r>
              <a:rPr lang="fi-FI" sz="1050" spc="-33" dirty="0" err="1"/>
              <a:t>billion</a:t>
            </a:r>
            <a:r>
              <a:rPr lang="fi-FI" sz="1050" spc="-33" dirty="0"/>
              <a:t> </a:t>
            </a:r>
            <a:r>
              <a:rPr lang="fi-FI" sz="1050" spc="-33" dirty="0" err="1"/>
              <a:t>euros</a:t>
            </a:r>
            <a:endParaRPr lang="fi-FI" sz="1050" spc="-33" dirty="0"/>
          </a:p>
          <a:p>
            <a:pPr marL="91131" indent="-91131">
              <a:lnSpc>
                <a:spcPts val="1182"/>
              </a:lnSpc>
              <a:buFont typeface="Arial" panose="020B0604020202020204" pitchFamily="34" charset="0"/>
              <a:buChar char="•"/>
            </a:pPr>
            <a:r>
              <a:rPr lang="fi-FI" sz="1050" spc="-33" dirty="0" err="1"/>
              <a:t>Personnel</a:t>
            </a:r>
            <a:r>
              <a:rPr lang="fi-FI" sz="1050" spc="-33" dirty="0"/>
              <a:t> (2017): 39,000</a:t>
            </a:r>
            <a:endParaRPr lang="fi-FI" sz="1050" spc="-40" dirty="0"/>
          </a:p>
        </p:txBody>
      </p:sp>
      <p:sp>
        <p:nvSpPr>
          <p:cNvPr id="9" name="Tekstiruutu 8"/>
          <p:cNvSpPr txBox="1"/>
          <p:nvPr/>
        </p:nvSpPr>
        <p:spPr>
          <a:xfrm>
            <a:off x="3485797" y="1790643"/>
            <a:ext cx="2499968" cy="842145"/>
          </a:xfrm>
          <a:prstGeom prst="rect">
            <a:avLst/>
          </a:prstGeom>
          <a:noFill/>
        </p:spPr>
        <p:txBody>
          <a:bodyPr wrap="square" lIns="36000" tIns="36000" rIns="36000" bIns="36000" rtlCol="0">
            <a:spAutoFit/>
          </a:bodyPr>
          <a:lstStyle/>
          <a:p>
            <a:pPr>
              <a:lnSpc>
                <a:spcPts val="1182"/>
              </a:lnSpc>
            </a:pPr>
            <a:r>
              <a:rPr lang="fi-FI" sz="1050" b="1" spc="-33" dirty="0"/>
              <a:t>METALS INDUSTRY</a:t>
            </a:r>
          </a:p>
          <a:p>
            <a:pPr marL="91131" indent="-91131">
              <a:lnSpc>
                <a:spcPts val="1182"/>
              </a:lnSpc>
              <a:buFont typeface="Arial" panose="020B0604020202020204" pitchFamily="34" charset="0"/>
              <a:buChar char="•"/>
            </a:pPr>
            <a:r>
              <a:rPr lang="fi-FI" sz="1050" spc="-33" dirty="0"/>
              <a:t>Steel products, </a:t>
            </a:r>
            <a:r>
              <a:rPr lang="fi-FI" sz="1050" spc="-33" dirty="0" err="1"/>
              <a:t>non-ferrous</a:t>
            </a:r>
            <a:r>
              <a:rPr lang="fi-FI" sz="1050" spc="-33" dirty="0"/>
              <a:t> </a:t>
            </a:r>
            <a:r>
              <a:rPr lang="fi-FI" sz="1050" spc="-33" dirty="0" err="1"/>
              <a:t>metals</a:t>
            </a:r>
            <a:r>
              <a:rPr lang="fi-FI" sz="1050" spc="-33" dirty="0"/>
              <a:t>, </a:t>
            </a:r>
            <a:r>
              <a:rPr lang="fi-FI" sz="1050" spc="-33" dirty="0" err="1"/>
              <a:t>castings</a:t>
            </a:r>
            <a:r>
              <a:rPr lang="fi-FI" sz="1050" spc="-33" dirty="0"/>
              <a:t>, </a:t>
            </a:r>
            <a:r>
              <a:rPr lang="fi-FI" sz="1050" spc="-33" dirty="0" err="1"/>
              <a:t>metallic</a:t>
            </a:r>
            <a:r>
              <a:rPr lang="fi-FI" sz="1050" spc="-33" dirty="0"/>
              <a:t> </a:t>
            </a:r>
            <a:r>
              <a:rPr lang="fi-FI" sz="1050" spc="-33" dirty="0" err="1"/>
              <a:t>minerals</a:t>
            </a:r>
            <a:r>
              <a:rPr lang="fi-FI" sz="1050" spc="-33" dirty="0"/>
              <a:t>                      </a:t>
            </a:r>
          </a:p>
          <a:p>
            <a:pPr marL="91131" indent="-91131">
              <a:lnSpc>
                <a:spcPts val="1182"/>
              </a:lnSpc>
              <a:buFont typeface="Arial" panose="020B0604020202020204" pitchFamily="34" charset="0"/>
              <a:buChar char="•"/>
            </a:pPr>
            <a:r>
              <a:rPr lang="fi-FI" sz="1050" spc="-33" dirty="0" err="1"/>
              <a:t>Turnover</a:t>
            </a:r>
            <a:r>
              <a:rPr lang="fi-FI" sz="1050" spc="-33" dirty="0"/>
              <a:t> (2017): 10.9 </a:t>
            </a:r>
            <a:r>
              <a:rPr lang="fi-FI" sz="1050" spc="-33" dirty="0" err="1"/>
              <a:t>billion</a:t>
            </a:r>
            <a:r>
              <a:rPr lang="fi-FI" sz="1050" spc="-33" dirty="0"/>
              <a:t> </a:t>
            </a:r>
            <a:r>
              <a:rPr lang="fi-FI" sz="1050" spc="-33" dirty="0" err="1"/>
              <a:t>euros</a:t>
            </a:r>
            <a:endParaRPr lang="fi-FI" sz="1050" spc="-33" dirty="0"/>
          </a:p>
          <a:p>
            <a:pPr marL="91131" indent="-91131">
              <a:lnSpc>
                <a:spcPts val="1182"/>
              </a:lnSpc>
              <a:buFont typeface="Arial" panose="020B0604020202020204" pitchFamily="34" charset="0"/>
              <a:buChar char="•"/>
            </a:pPr>
            <a:r>
              <a:rPr lang="fi-FI" sz="1050" spc="-33" dirty="0" err="1"/>
              <a:t>Personnel</a:t>
            </a:r>
            <a:r>
              <a:rPr lang="fi-FI" sz="1050" spc="-33" dirty="0"/>
              <a:t> (2017): 15,100</a:t>
            </a:r>
            <a:endParaRPr lang="fi-FI" sz="1050" spc="-40" dirty="0"/>
          </a:p>
        </p:txBody>
      </p:sp>
      <p:sp>
        <p:nvSpPr>
          <p:cNvPr id="10" name="Tekstiruutu 9"/>
          <p:cNvSpPr txBox="1"/>
          <p:nvPr/>
        </p:nvSpPr>
        <p:spPr>
          <a:xfrm>
            <a:off x="5954716" y="1778493"/>
            <a:ext cx="2882290" cy="688256"/>
          </a:xfrm>
          <a:prstGeom prst="rect">
            <a:avLst/>
          </a:prstGeom>
          <a:noFill/>
        </p:spPr>
        <p:txBody>
          <a:bodyPr wrap="square" lIns="36000" tIns="36000" rIns="36000" bIns="36000" rtlCol="0">
            <a:spAutoFit/>
          </a:bodyPr>
          <a:lstStyle/>
          <a:p>
            <a:pPr>
              <a:lnSpc>
                <a:spcPts val="1182"/>
              </a:lnSpc>
            </a:pPr>
            <a:r>
              <a:rPr lang="fi-FI" sz="1050" b="1" spc="-33" dirty="0"/>
              <a:t>MECHANICAL ENGINEERING</a:t>
            </a:r>
          </a:p>
          <a:p>
            <a:pPr marL="91131" indent="-91131">
              <a:lnSpc>
                <a:spcPts val="1182"/>
              </a:lnSpc>
              <a:buFont typeface="Arial" panose="020B0604020202020204" pitchFamily="34" charset="0"/>
              <a:buChar char="•"/>
            </a:pPr>
            <a:r>
              <a:rPr lang="fi-FI" sz="1050" spc="-33" dirty="0" err="1"/>
              <a:t>Machinery</a:t>
            </a:r>
            <a:r>
              <a:rPr lang="fi-FI" sz="1050" spc="-33" dirty="0"/>
              <a:t>, </a:t>
            </a:r>
            <a:r>
              <a:rPr lang="fi-FI" sz="1050" spc="-33" dirty="0" err="1"/>
              <a:t>metal</a:t>
            </a:r>
            <a:r>
              <a:rPr lang="fi-FI" sz="1050" spc="-33" dirty="0"/>
              <a:t> products, </a:t>
            </a:r>
            <a:r>
              <a:rPr lang="fi-FI" sz="1050" spc="-33" dirty="0" err="1"/>
              <a:t>vehicles</a:t>
            </a:r>
            <a:endParaRPr lang="fi-FI" sz="1050" spc="-33" dirty="0"/>
          </a:p>
          <a:p>
            <a:pPr marL="91131" indent="-91131">
              <a:lnSpc>
                <a:spcPts val="1182"/>
              </a:lnSpc>
              <a:buFont typeface="Arial" panose="020B0604020202020204" pitchFamily="34" charset="0"/>
              <a:buChar char="•"/>
            </a:pPr>
            <a:r>
              <a:rPr lang="fi-FI" sz="1050" spc="-33" dirty="0" err="1"/>
              <a:t>Turnover</a:t>
            </a:r>
            <a:r>
              <a:rPr lang="fi-FI" sz="1050" spc="-33" dirty="0"/>
              <a:t> (2017): 30 </a:t>
            </a:r>
            <a:r>
              <a:rPr lang="fi-FI" sz="1050" spc="-33" dirty="0" err="1"/>
              <a:t>billion</a:t>
            </a:r>
            <a:r>
              <a:rPr lang="fi-FI" sz="1050" spc="-33" dirty="0"/>
              <a:t> </a:t>
            </a:r>
            <a:r>
              <a:rPr lang="fi-FI" sz="1050" spc="-33" dirty="0" err="1"/>
              <a:t>euros</a:t>
            </a:r>
            <a:endParaRPr lang="fi-FI" sz="1050" spc="-33" dirty="0"/>
          </a:p>
          <a:p>
            <a:pPr marL="91131" indent="-91131">
              <a:lnSpc>
                <a:spcPts val="1182"/>
              </a:lnSpc>
              <a:buFont typeface="Arial" panose="020B0604020202020204" pitchFamily="34" charset="0"/>
              <a:buChar char="•"/>
            </a:pPr>
            <a:r>
              <a:rPr lang="fi-FI" sz="1050" spc="-33" dirty="0" err="1"/>
              <a:t>Personnel</a:t>
            </a:r>
            <a:r>
              <a:rPr lang="fi-FI" sz="1050" spc="-33" dirty="0"/>
              <a:t> (2017): 128,000 </a:t>
            </a:r>
            <a:endParaRPr lang="fi-FI" sz="1050" spc="-40" dirty="0"/>
          </a:p>
        </p:txBody>
      </p:sp>
      <p:sp>
        <p:nvSpPr>
          <p:cNvPr id="11" name="Tekstiruutu 10"/>
          <p:cNvSpPr txBox="1"/>
          <p:nvPr/>
        </p:nvSpPr>
        <p:spPr>
          <a:xfrm>
            <a:off x="350260" y="3342320"/>
            <a:ext cx="2834890" cy="842145"/>
          </a:xfrm>
          <a:prstGeom prst="rect">
            <a:avLst/>
          </a:prstGeom>
          <a:noFill/>
        </p:spPr>
        <p:txBody>
          <a:bodyPr wrap="square" lIns="36000" tIns="36000" rIns="36000" bIns="36000" rtlCol="0">
            <a:spAutoFit/>
          </a:bodyPr>
          <a:lstStyle/>
          <a:p>
            <a:pPr>
              <a:lnSpc>
                <a:spcPts val="1182"/>
              </a:lnSpc>
            </a:pPr>
            <a:r>
              <a:rPr lang="fi-FI" sz="1050" b="1" spc="-33" dirty="0"/>
              <a:t>INFORMATION TECHNOLOGY</a:t>
            </a:r>
          </a:p>
          <a:p>
            <a:pPr marL="91131" indent="-91131">
              <a:lnSpc>
                <a:spcPts val="1182"/>
              </a:lnSpc>
              <a:buFont typeface="Arial" panose="020B0604020202020204" pitchFamily="34" charset="0"/>
              <a:buChar char="•"/>
            </a:pPr>
            <a:r>
              <a:rPr lang="fi-FI" sz="1050" spc="-33" dirty="0"/>
              <a:t>IT </a:t>
            </a:r>
            <a:r>
              <a:rPr lang="fi-FI" sz="1050" spc="-33" dirty="0" err="1"/>
              <a:t>services</a:t>
            </a:r>
            <a:r>
              <a:rPr lang="fi-FI" sz="1050" spc="-33" dirty="0"/>
              <a:t>, </a:t>
            </a:r>
            <a:r>
              <a:rPr lang="fi-FI" sz="1050" spc="-33" dirty="0" err="1"/>
              <a:t>applications</a:t>
            </a:r>
            <a:r>
              <a:rPr lang="fi-FI" sz="1050" spc="-33" dirty="0"/>
              <a:t> and </a:t>
            </a:r>
            <a:r>
              <a:rPr lang="fi-FI" sz="1050" spc="-33" dirty="0" err="1"/>
              <a:t>programming</a:t>
            </a:r>
            <a:endParaRPr lang="fi-FI" sz="1050" spc="-33" dirty="0"/>
          </a:p>
          <a:p>
            <a:pPr marL="91131" indent="-91131">
              <a:lnSpc>
                <a:spcPts val="1182"/>
              </a:lnSpc>
              <a:buFont typeface="Arial" panose="020B0604020202020204" pitchFamily="34" charset="0"/>
              <a:buChar char="•"/>
            </a:pPr>
            <a:r>
              <a:rPr lang="fi-FI" sz="1050" spc="-33" dirty="0" err="1"/>
              <a:t>Turnover</a:t>
            </a:r>
            <a:r>
              <a:rPr lang="fi-FI" sz="1050" spc="-33" dirty="0"/>
              <a:t> (2017): 12.4 </a:t>
            </a:r>
            <a:r>
              <a:rPr lang="fi-FI" sz="1050" spc="-33" dirty="0" err="1"/>
              <a:t>billion</a:t>
            </a:r>
            <a:r>
              <a:rPr lang="fi-FI" sz="1050" spc="-33" dirty="0"/>
              <a:t> </a:t>
            </a:r>
            <a:r>
              <a:rPr lang="fi-FI" sz="1050" spc="-33" dirty="0" err="1"/>
              <a:t>euros</a:t>
            </a:r>
            <a:endParaRPr lang="fi-FI" sz="1050" spc="-33" dirty="0"/>
          </a:p>
          <a:p>
            <a:pPr marL="91131" indent="-91131">
              <a:lnSpc>
                <a:spcPts val="1182"/>
              </a:lnSpc>
              <a:buFont typeface="Arial" panose="020B0604020202020204" pitchFamily="34" charset="0"/>
              <a:buChar char="•"/>
            </a:pPr>
            <a:r>
              <a:rPr lang="fi-FI" sz="1050" spc="-33" dirty="0" err="1"/>
              <a:t>Personnel</a:t>
            </a:r>
            <a:r>
              <a:rPr lang="fi-FI" sz="1050" spc="-33" dirty="0"/>
              <a:t> (2017): 62,600</a:t>
            </a:r>
            <a:endParaRPr lang="fi-FI" sz="1050" spc="-40" dirty="0"/>
          </a:p>
        </p:txBody>
      </p:sp>
      <p:sp>
        <p:nvSpPr>
          <p:cNvPr id="12" name="Tekstiruutu 11"/>
          <p:cNvSpPr txBox="1"/>
          <p:nvPr/>
        </p:nvSpPr>
        <p:spPr>
          <a:xfrm>
            <a:off x="3492225" y="3350938"/>
            <a:ext cx="2834890" cy="842145"/>
          </a:xfrm>
          <a:prstGeom prst="rect">
            <a:avLst/>
          </a:prstGeom>
          <a:noFill/>
        </p:spPr>
        <p:txBody>
          <a:bodyPr wrap="square" lIns="36000" tIns="36000" rIns="36000" bIns="36000" rtlCol="0">
            <a:spAutoFit/>
          </a:bodyPr>
          <a:lstStyle/>
          <a:p>
            <a:pPr>
              <a:lnSpc>
                <a:spcPts val="1182"/>
              </a:lnSpc>
            </a:pPr>
            <a:r>
              <a:rPr lang="fi-FI" sz="1050" b="1" spc="-33" dirty="0"/>
              <a:t>CONSULTING ENGINEERING</a:t>
            </a:r>
          </a:p>
          <a:p>
            <a:pPr marL="91131" indent="-91131">
              <a:lnSpc>
                <a:spcPts val="1182"/>
              </a:lnSpc>
              <a:buFont typeface="Arial" panose="020B0604020202020204" pitchFamily="34" charset="0"/>
              <a:buChar char="•"/>
            </a:pPr>
            <a:r>
              <a:rPr lang="fi-FI" sz="1050" spc="-33" dirty="0" err="1"/>
              <a:t>Expertise</a:t>
            </a:r>
            <a:r>
              <a:rPr lang="fi-FI" sz="1050" spc="-33" dirty="0"/>
              <a:t> for </a:t>
            </a:r>
            <a:r>
              <a:rPr lang="fi-FI" sz="1050" spc="-33" dirty="0" err="1"/>
              <a:t>construction</a:t>
            </a:r>
            <a:r>
              <a:rPr lang="fi-FI" sz="1050" spc="-33" dirty="0"/>
              <a:t> </a:t>
            </a:r>
            <a:r>
              <a:rPr lang="fi-FI" sz="1050" spc="-33" dirty="0" err="1"/>
              <a:t>industry</a:t>
            </a:r>
            <a:r>
              <a:rPr lang="fi-FI" sz="1050" spc="-33" dirty="0"/>
              <a:t> and </a:t>
            </a:r>
            <a:r>
              <a:rPr lang="fi-FI" sz="1050" spc="-33" dirty="0" err="1"/>
              <a:t>infrastructure</a:t>
            </a:r>
            <a:r>
              <a:rPr lang="fi-FI" sz="1050" spc="-33" dirty="0"/>
              <a:t> </a:t>
            </a:r>
          </a:p>
          <a:p>
            <a:pPr marL="91131" indent="-91131">
              <a:lnSpc>
                <a:spcPts val="1182"/>
              </a:lnSpc>
              <a:buFont typeface="Arial" panose="020B0604020202020204" pitchFamily="34" charset="0"/>
              <a:buChar char="•"/>
            </a:pPr>
            <a:r>
              <a:rPr lang="fi-FI" sz="1050" spc="-33" dirty="0" err="1"/>
              <a:t>Turnover</a:t>
            </a:r>
            <a:r>
              <a:rPr lang="fi-FI" sz="1050" spc="-33" dirty="0"/>
              <a:t> (2017): 6.2 </a:t>
            </a:r>
            <a:r>
              <a:rPr lang="fi-FI" sz="1050" spc="-33" dirty="0" err="1"/>
              <a:t>billion</a:t>
            </a:r>
            <a:r>
              <a:rPr lang="fi-FI" sz="1050" spc="-33" dirty="0"/>
              <a:t> </a:t>
            </a:r>
            <a:r>
              <a:rPr lang="fi-FI" sz="1050" spc="-33" dirty="0" err="1"/>
              <a:t>euros</a:t>
            </a:r>
            <a:r>
              <a:rPr lang="fi-FI" sz="1050" spc="-33" dirty="0"/>
              <a:t> </a:t>
            </a:r>
          </a:p>
          <a:p>
            <a:pPr marL="91131" indent="-91131">
              <a:lnSpc>
                <a:spcPts val="1182"/>
              </a:lnSpc>
              <a:buFont typeface="Arial" panose="020B0604020202020204" pitchFamily="34" charset="0"/>
              <a:buChar char="•"/>
            </a:pPr>
            <a:r>
              <a:rPr lang="fi-FI" sz="1050" spc="-33" dirty="0" err="1"/>
              <a:t>Personnel</a:t>
            </a:r>
            <a:r>
              <a:rPr lang="fi-FI" sz="1050" spc="-33" dirty="0"/>
              <a:t> (2017): 52,500 </a:t>
            </a:r>
            <a:endParaRPr lang="fi-FI" sz="1050" spc="-40" dirty="0"/>
          </a:p>
        </p:txBody>
      </p:sp>
      <p:pic>
        <p:nvPicPr>
          <p:cNvPr id="13" name="Kuva 12"/>
          <p:cNvPicPr>
            <a:picLocks noChangeAspect="1"/>
          </p:cNvPicPr>
          <p:nvPr/>
        </p:nvPicPr>
        <p:blipFill>
          <a:blip r:embed="rId2"/>
          <a:stretch>
            <a:fillRect/>
          </a:stretch>
        </p:blipFill>
        <p:spPr>
          <a:xfrm>
            <a:off x="386629" y="1456385"/>
            <a:ext cx="283129" cy="283129"/>
          </a:xfrm>
          <a:prstGeom prst="rect">
            <a:avLst/>
          </a:prstGeom>
        </p:spPr>
      </p:pic>
      <p:pic>
        <p:nvPicPr>
          <p:cNvPr id="14" name="Kuva 13"/>
          <p:cNvPicPr>
            <a:picLocks noChangeAspect="1"/>
          </p:cNvPicPr>
          <p:nvPr/>
        </p:nvPicPr>
        <p:blipFill>
          <a:blip r:embed="rId3"/>
          <a:stretch>
            <a:fillRect/>
          </a:stretch>
        </p:blipFill>
        <p:spPr>
          <a:xfrm>
            <a:off x="3537838" y="1458571"/>
            <a:ext cx="284194" cy="284194"/>
          </a:xfrm>
          <a:prstGeom prst="rect">
            <a:avLst/>
          </a:prstGeom>
        </p:spPr>
      </p:pic>
      <p:pic>
        <p:nvPicPr>
          <p:cNvPr id="15" name="Kuva 14"/>
          <p:cNvPicPr>
            <a:picLocks noChangeAspect="1"/>
          </p:cNvPicPr>
          <p:nvPr/>
        </p:nvPicPr>
        <p:blipFill>
          <a:blip r:embed="rId4"/>
          <a:stretch>
            <a:fillRect/>
          </a:stretch>
        </p:blipFill>
        <p:spPr>
          <a:xfrm>
            <a:off x="383177" y="3007289"/>
            <a:ext cx="282984" cy="282984"/>
          </a:xfrm>
          <a:prstGeom prst="rect">
            <a:avLst/>
          </a:prstGeom>
        </p:spPr>
      </p:pic>
      <p:pic>
        <p:nvPicPr>
          <p:cNvPr id="16" name="Kuva 15"/>
          <p:cNvPicPr>
            <a:picLocks noChangeAspect="1"/>
          </p:cNvPicPr>
          <p:nvPr/>
        </p:nvPicPr>
        <p:blipFill>
          <a:blip r:embed="rId5"/>
          <a:stretch>
            <a:fillRect/>
          </a:stretch>
        </p:blipFill>
        <p:spPr>
          <a:xfrm>
            <a:off x="3516607" y="3007289"/>
            <a:ext cx="284813" cy="284813"/>
          </a:xfrm>
          <a:prstGeom prst="rect">
            <a:avLst/>
          </a:prstGeom>
        </p:spPr>
      </p:pic>
      <p:pic>
        <p:nvPicPr>
          <p:cNvPr id="17" name="Kuva 16"/>
          <p:cNvPicPr>
            <a:picLocks noChangeAspect="1"/>
          </p:cNvPicPr>
          <p:nvPr/>
        </p:nvPicPr>
        <p:blipFill>
          <a:blip r:embed="rId6"/>
          <a:stretch>
            <a:fillRect/>
          </a:stretch>
        </p:blipFill>
        <p:spPr>
          <a:xfrm>
            <a:off x="6001845" y="1459085"/>
            <a:ext cx="284959" cy="284959"/>
          </a:xfrm>
          <a:prstGeom prst="rect">
            <a:avLst/>
          </a:prstGeom>
        </p:spPr>
      </p:pic>
      <p:sp>
        <p:nvSpPr>
          <p:cNvPr id="18"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6/11/2018</a:t>
            </a:fld>
            <a:endParaRPr lang="fi-FI" dirty="0"/>
          </a:p>
        </p:txBody>
      </p:sp>
      <p:sp>
        <p:nvSpPr>
          <p:cNvPr id="19"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95242000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Recently, Finland's Economic Growth Has also Been Supported by an Increase in Exports</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30</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en-GB" dirty="0"/>
              <a:t>Source: </a:t>
            </a:r>
            <a:r>
              <a:rPr lang="en-GB" dirty="0" err="1"/>
              <a:t>Macrobond</a:t>
            </a:r>
            <a:r>
              <a:rPr lang="en-GB" dirty="0"/>
              <a:t>, Statistics Finland</a:t>
            </a:r>
          </a:p>
        </p:txBody>
      </p:sp>
      <p:graphicFrame>
        <p:nvGraphicFramePr>
          <p:cNvPr id="14" name="Sisällön paikkamerkki 13"/>
          <p:cNvGraphicFramePr>
            <a:graphicFrameLocks noGrp="1" noChangeAspect="1"/>
          </p:cNvGraphicFramePr>
          <p:nvPr>
            <p:ph sz="quarter" idx="17"/>
            <p:extLst>
              <p:ext uri="{D42A27DB-BD31-4B8C-83A1-F6EECF244321}">
                <p14:modId xmlns:p14="http://schemas.microsoft.com/office/powerpoint/2010/main" val="131587605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9382" name="Macrobond document" r:id="rId3" imgW="13193184" imgH="5572640" progId="Mbnd.mbnd">
                  <p:embed/>
                </p:oleObj>
              </mc:Choice>
              <mc:Fallback>
                <p:oleObj name="Macrobond document" r:id="rId3" imgW="13193184" imgH="5572640" progId="Mbnd.mbnd">
                  <p:embed/>
                  <p:pic>
                    <p:nvPicPr>
                      <p:cNvPr id="14" name="Sisällön paikkamerkki 13"/>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9" name="Päivämäärän paikkamerkki 3"/>
          <p:cNvSpPr>
            <a:spLocks noGrp="1"/>
          </p:cNvSpPr>
          <p:nvPr>
            <p:ph type="dt" sz="half" idx="10"/>
          </p:nvPr>
        </p:nvSpPr>
        <p:spPr>
          <a:xfrm>
            <a:off x="282027" y="4728047"/>
            <a:ext cx="916709" cy="164690"/>
          </a:xfrm>
        </p:spPr>
        <p:txBody>
          <a:bodyPr/>
          <a:lstStyle/>
          <a:p>
            <a:fld id="{899359D5-47A8-436B-A3FC-A70313528F67}" type="datetime1">
              <a:rPr lang="en-US" smtClean="0">
                <a:solidFill>
                  <a:srgbClr val="29282E"/>
                </a:solidFill>
              </a:rPr>
              <a:t>6/11/2018</a:t>
            </a:fld>
            <a:endParaRPr lang="fi-FI" dirty="0">
              <a:solidFill>
                <a:srgbClr val="29282E"/>
              </a:solidFill>
            </a:endParaRPr>
          </a:p>
        </p:txBody>
      </p:sp>
    </p:spTree>
    <p:extLst>
      <p:ext uri="{BB962C8B-B14F-4D97-AF65-F5344CB8AC3E}">
        <p14:creationId xmlns:p14="http://schemas.microsoft.com/office/powerpoint/2010/main" val="1250605684"/>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en-US" dirty="0"/>
              <a:t>Gross Domestic Product Has Grown Long in Europe and the USA, Finland is Lagging Behind</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dirty="0"/>
          </a:p>
        </p:txBody>
      </p:sp>
      <p:sp>
        <p:nvSpPr>
          <p:cNvPr id="8" name="Tekstin paikkamerkki 7"/>
          <p:cNvSpPr>
            <a:spLocks noGrp="1"/>
          </p:cNvSpPr>
          <p:nvPr>
            <p:ph type="body" sz="quarter" idx="18"/>
          </p:nvPr>
        </p:nvSpPr>
        <p:spPr/>
        <p:txBody>
          <a:bodyPr/>
          <a:lstStyle/>
          <a:p>
            <a:r>
              <a:rPr lang="fi-FI" dirty="0" err="1"/>
              <a:t>Souce</a:t>
            </a:r>
            <a:r>
              <a:rPr lang="fi-FI" dirty="0"/>
              <a:t>: </a:t>
            </a:r>
            <a:r>
              <a:rPr lang="fi-FI" dirty="0" err="1"/>
              <a:t>Macrobond</a:t>
            </a:r>
            <a:endParaRPr lang="fi-FI" dirty="0"/>
          </a:p>
          <a:p>
            <a:endParaRPr lang="fi-FI" dirty="0"/>
          </a:p>
        </p:txBody>
      </p:sp>
      <p:sp>
        <p:nvSpPr>
          <p:cNvPr id="9" name="Alatunnisteen paikkamerkki 4">
            <a:extLst>
              <a:ext uri="{FF2B5EF4-FFF2-40B4-BE49-F238E27FC236}">
                <a16:creationId xmlns:a16="http://schemas.microsoft.com/office/drawing/2014/main" id="{1E78B733-0BB6-447A-8849-F1107311D3F1}"/>
              </a:ext>
            </a:extLst>
          </p:cNvPr>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1" name="Päivämäärän paikkamerkki 3">
            <a:extLst>
              <a:ext uri="{FF2B5EF4-FFF2-40B4-BE49-F238E27FC236}">
                <a16:creationId xmlns:a16="http://schemas.microsoft.com/office/drawing/2014/main" id="{EAA4914B-671F-41F7-96F6-5D67F3CFD023}"/>
              </a:ext>
            </a:extLst>
          </p:cNvPr>
          <p:cNvSpPr>
            <a:spLocks noGrp="1"/>
          </p:cNvSpPr>
          <p:nvPr>
            <p:ph type="dt" sz="half" idx="10"/>
          </p:nvPr>
        </p:nvSpPr>
        <p:spPr>
          <a:xfrm>
            <a:off x="282027" y="4728047"/>
            <a:ext cx="916709" cy="164690"/>
          </a:xfrm>
        </p:spPr>
        <p:txBody>
          <a:bodyPr/>
          <a:lstStyle/>
          <a:p>
            <a:fld id="{1E1AB6EC-C231-4C29-B760-2D88EE19E005}" type="datetime1">
              <a:rPr lang="en-US" smtClean="0">
                <a:solidFill>
                  <a:srgbClr val="29282E"/>
                </a:solidFill>
              </a:rPr>
              <a:t>6/11/2018</a:t>
            </a:fld>
            <a:endParaRPr lang="fi-FI" dirty="0">
              <a:solidFill>
                <a:srgbClr val="29282E"/>
              </a:solidFill>
            </a:endParaRPr>
          </a:p>
        </p:txBody>
      </p:sp>
      <p:graphicFrame>
        <p:nvGraphicFramePr>
          <p:cNvPr id="13" name="Sisällön paikkamerkki 12">
            <a:extLst>
              <a:ext uri="{FF2B5EF4-FFF2-40B4-BE49-F238E27FC236}">
                <a16:creationId xmlns:a16="http://schemas.microsoft.com/office/drawing/2014/main" id="{F1741CA1-790D-4E21-95F3-BF607E571881}"/>
              </a:ext>
            </a:extLst>
          </p:cNvPr>
          <p:cNvGraphicFramePr>
            <a:graphicFrameLocks noGrp="1" noChangeAspect="1"/>
          </p:cNvGraphicFramePr>
          <p:nvPr>
            <p:ph sz="quarter" idx="17"/>
            <p:extLst>
              <p:ext uri="{D42A27DB-BD31-4B8C-83A1-F6EECF244321}">
                <p14:modId xmlns:p14="http://schemas.microsoft.com/office/powerpoint/2010/main" val="110260944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0393" name="Macrobond document" r:id="rId3" imgW="13193184" imgH="5572640" progId="Mbnd.mbnd">
                  <p:embed/>
                </p:oleObj>
              </mc:Choice>
              <mc:Fallback>
                <p:oleObj name="Macrobond document" r:id="rId3" imgW="13193184" imgH="5572640" progId="Mbnd.mbnd">
                  <p:embed/>
                  <p:pic>
                    <p:nvPicPr>
                      <p:cNvPr id="13" name="Sisällön paikkamerkki 12">
                        <a:extLst>
                          <a:ext uri="{FF2B5EF4-FFF2-40B4-BE49-F238E27FC236}">
                            <a16:creationId xmlns:a16="http://schemas.microsoft.com/office/drawing/2014/main" id="{F1741CA1-790D-4E21-95F3-BF607E571881}"/>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637761047"/>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8013658" cy="648000"/>
          </a:xfrm>
        </p:spPr>
        <p:txBody>
          <a:bodyPr/>
          <a:lstStyle/>
          <a:p>
            <a:pPr>
              <a:lnSpc>
                <a:spcPct val="100000"/>
              </a:lnSpc>
            </a:pPr>
            <a:r>
              <a:rPr lang="en-US" dirty="0"/>
              <a:t>In China and India Growth Continues, also Brazil Is Now Growing </a:t>
            </a:r>
            <a:r>
              <a:rPr lang="en-GB" dirty="0">
                <a:solidFill>
                  <a:srgbClr val="002060"/>
                </a:solidFill>
              </a:rPr>
              <a:t> </a:t>
            </a:r>
          </a:p>
          <a:p>
            <a:pPr>
              <a:lnSpc>
                <a:spcPct val="100000"/>
              </a:lnSpc>
            </a:pPr>
            <a:r>
              <a:rPr lang="en-GB" sz="1400" b="0" dirty="0">
                <a:solidFill>
                  <a:schemeClr val="tx2"/>
                </a:solidFill>
              </a:rPr>
              <a:t>Share of global GDP in China, India, Brazil and Russia is 31 % (adjusted for PP)</a:t>
            </a:r>
            <a:endParaRPr lang="fi-FI" dirty="0">
              <a:solidFill>
                <a:schemeClr val="tx2"/>
              </a:solidFill>
            </a:endParaRPr>
          </a:p>
        </p:txBody>
      </p:sp>
      <p:sp>
        <p:nvSpPr>
          <p:cNvPr id="13"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292545370"/>
              </p:ext>
            </p:extLst>
          </p:nvPr>
        </p:nvGraphicFramePr>
        <p:xfrm>
          <a:off x="383718" y="1340531"/>
          <a:ext cx="8386088" cy="3304494"/>
        </p:xfrm>
        <a:graphic>
          <a:graphicData uri="http://schemas.openxmlformats.org/presentationml/2006/ole">
            <mc:AlternateContent xmlns:mc="http://schemas.openxmlformats.org/markup-compatibility/2006">
              <mc:Choice xmlns:v="urn:schemas-microsoft-com:vml" Requires="v">
                <p:oleObj spid="_x0000_s74878"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340531"/>
                        <a:ext cx="8386088" cy="3304494"/>
                      </a:xfrm>
                      <a:prstGeom prst="rect">
                        <a:avLst/>
                      </a:prstGeom>
                    </p:spPr>
                  </p:pic>
                </p:oleObj>
              </mc:Fallback>
            </mc:AlternateContent>
          </a:graphicData>
        </a:graphic>
      </p:graphicFrame>
    </p:spTree>
    <p:extLst>
      <p:ext uri="{BB962C8B-B14F-4D97-AF65-F5344CB8AC3E}">
        <p14:creationId xmlns:p14="http://schemas.microsoft.com/office/powerpoint/2010/main" val="4210082394"/>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Latest</a:t>
            </a:r>
            <a:r>
              <a:rPr lang="fi-FI" dirty="0"/>
              <a:t> </a:t>
            </a:r>
            <a:r>
              <a:rPr lang="fi-FI" dirty="0" err="1"/>
              <a:t>information</a:t>
            </a:r>
            <a:r>
              <a:rPr lang="fi-FI" dirty="0"/>
              <a:t> </a:t>
            </a:r>
            <a:r>
              <a:rPr lang="fi-FI" dirty="0" err="1"/>
              <a:t>May</a:t>
            </a:r>
            <a:r>
              <a:rPr lang="fi-FI" dirty="0"/>
              <a:t> 2018   </a:t>
            </a:r>
          </a:p>
          <a:p>
            <a:r>
              <a:rPr lang="fi-FI" dirty="0"/>
              <a:t>Source: Markit </a:t>
            </a:r>
          </a:p>
        </p:txBody>
      </p:sp>
      <p:sp>
        <p:nvSpPr>
          <p:cNvPr id="10" name="Tekstin paikkamerkki 7"/>
          <p:cNvSpPr>
            <a:spLocks noGrp="1"/>
          </p:cNvSpPr>
          <p:nvPr>
            <p:ph type="body" sz="quarter" idx="15"/>
          </p:nvPr>
        </p:nvSpPr>
        <p:spPr>
          <a:xfrm>
            <a:off x="252000" y="282150"/>
            <a:ext cx="7992000" cy="648000"/>
          </a:xfrm>
        </p:spPr>
        <p:txBody>
          <a:bodyPr/>
          <a:lstStyle/>
          <a:p>
            <a:pPr>
              <a:lnSpc>
                <a:spcPct val="100000"/>
              </a:lnSpc>
            </a:pPr>
            <a:r>
              <a:rPr lang="en-US" dirty="0"/>
              <a:t>Economic Growth in the Euro Area Is Slowing Down</a:t>
            </a:r>
            <a:r>
              <a:rPr lang="fi-FI" dirty="0">
                <a:solidFill>
                  <a:srgbClr val="002664"/>
                </a:solidFill>
              </a:rPr>
              <a:t> </a:t>
            </a:r>
            <a:br>
              <a:rPr lang="fi-FI" dirty="0">
                <a:solidFill>
                  <a:srgbClr val="002664"/>
                </a:solidFill>
              </a:rPr>
            </a:br>
            <a:r>
              <a:rPr lang="fi-FI" sz="1400" b="0" dirty="0" err="1">
                <a:solidFill>
                  <a:schemeClr val="tx2"/>
                </a:solidFill>
              </a:rPr>
              <a:t>Purchase</a:t>
            </a:r>
            <a:r>
              <a:rPr lang="fi-FI" sz="1400" b="0" dirty="0">
                <a:solidFill>
                  <a:schemeClr val="tx2"/>
                </a:solidFill>
              </a:rPr>
              <a:t> </a:t>
            </a:r>
            <a:r>
              <a:rPr lang="fi-FI" sz="1400" b="0" dirty="0" err="1">
                <a:solidFill>
                  <a:schemeClr val="tx2"/>
                </a:solidFill>
              </a:rPr>
              <a:t>Managers</a:t>
            </a:r>
            <a:r>
              <a:rPr lang="fi-FI" sz="1400" b="0" dirty="0">
                <a:solidFill>
                  <a:schemeClr val="tx2"/>
                </a:solidFill>
              </a:rPr>
              <a:t>’ Index (PMI), 50 = no </a:t>
            </a:r>
            <a:r>
              <a:rPr lang="fi-FI" sz="1400" b="0" dirty="0" err="1">
                <a:solidFill>
                  <a:schemeClr val="tx2"/>
                </a:solidFill>
              </a:rPr>
              <a:t>change</a:t>
            </a:r>
            <a:r>
              <a:rPr lang="fi-FI" sz="1400" b="0" dirty="0">
                <a:solidFill>
                  <a:schemeClr val="tx2"/>
                </a:solidFill>
              </a:rPr>
              <a:t> </a:t>
            </a:r>
            <a:r>
              <a:rPr lang="fi-FI" sz="1400" b="0" dirty="0" err="1">
                <a:solidFill>
                  <a:schemeClr val="tx2"/>
                </a:solidFill>
              </a:rPr>
              <a:t>from</a:t>
            </a:r>
            <a:r>
              <a:rPr lang="fi-FI" sz="1400" b="0" dirty="0">
                <a:solidFill>
                  <a:schemeClr val="tx2"/>
                </a:solidFill>
              </a:rPr>
              <a:t> </a:t>
            </a:r>
            <a:r>
              <a:rPr lang="fi-FI" sz="1400" b="0" dirty="0" err="1">
                <a:solidFill>
                  <a:schemeClr val="tx2"/>
                </a:solidFill>
              </a:rPr>
              <a:t>previous</a:t>
            </a:r>
            <a:r>
              <a:rPr lang="fi-FI" sz="1400" b="0" dirty="0">
                <a:solidFill>
                  <a:schemeClr val="tx2"/>
                </a:solidFill>
              </a:rPr>
              <a:t> </a:t>
            </a:r>
            <a:r>
              <a:rPr lang="fi-FI" sz="1400" b="0" dirty="0" err="1">
                <a:solidFill>
                  <a:schemeClr val="tx2"/>
                </a:solidFill>
              </a:rPr>
              <a:t>month</a:t>
            </a:r>
            <a:endParaRPr lang="fi-FI" dirty="0">
              <a:solidFill>
                <a:schemeClr val="tx2"/>
              </a:solidFill>
            </a:endParaRPr>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pic>
        <p:nvPicPr>
          <p:cNvPr id="11" name="Sisällön paikkamerkki 8">
            <a:extLst>
              <a:ext uri="{FF2B5EF4-FFF2-40B4-BE49-F238E27FC236}">
                <a16:creationId xmlns:a16="http://schemas.microsoft.com/office/drawing/2014/main" id="{933C3DEF-593F-49EA-AC79-5F616A4664E0}"/>
              </a:ext>
            </a:extLst>
          </p:cNvPr>
          <p:cNvPicPr>
            <a:picLocks noGrp="1" noChangeAspect="1"/>
          </p:cNvPicPr>
          <p:nvPr>
            <p:ph sz="quarter" idx="17"/>
          </p:nvPr>
        </p:nvPicPr>
        <p:blipFill>
          <a:blip r:embed="rId2"/>
          <a:stretch>
            <a:fillRect/>
          </a:stretch>
        </p:blipFill>
        <p:spPr>
          <a:xfrm>
            <a:off x="359935" y="1275729"/>
            <a:ext cx="8294527" cy="3369295"/>
          </a:xfrm>
          <a:prstGeom prst="rect">
            <a:avLst/>
          </a:prstGeom>
        </p:spPr>
      </p:pic>
    </p:spTree>
    <p:extLst>
      <p:ext uri="{BB962C8B-B14F-4D97-AF65-F5344CB8AC3E}">
        <p14:creationId xmlns:p14="http://schemas.microsoft.com/office/powerpoint/2010/main" val="77822186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Industrial Production Has also Grown in Finland, but the Backlog to Other EU Countries Is 15%</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dirty="0"/>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p>
        </p:txBody>
      </p:sp>
      <p:sp>
        <p:nvSpPr>
          <p:cNvPr id="7" name="Tekstin paikkamerkki 6"/>
          <p:cNvSpPr>
            <a:spLocks noGrp="1"/>
          </p:cNvSpPr>
          <p:nvPr>
            <p:ph type="body" sz="quarter" idx="18"/>
          </p:nvPr>
        </p:nvSpPr>
        <p:spPr/>
        <p:txBody>
          <a:bodyPr/>
          <a:lstStyle/>
          <a:p>
            <a:r>
              <a:rPr lang="en-GB" dirty="0"/>
              <a:t>Source: </a:t>
            </a:r>
            <a:r>
              <a:rPr lang="en-GB" dirty="0" err="1"/>
              <a:t>Macrobond</a:t>
            </a:r>
            <a:endParaRPr lang="en-GB" dirty="0"/>
          </a:p>
        </p:txBody>
      </p:sp>
      <p:sp>
        <p:nvSpPr>
          <p:cNvPr id="10"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2" name="Sisällön paikkamerkki 11">
            <a:extLst>
              <a:ext uri="{FF2B5EF4-FFF2-40B4-BE49-F238E27FC236}">
                <a16:creationId xmlns:a16="http://schemas.microsoft.com/office/drawing/2014/main" id="{1F9CFC3C-3DD6-4312-8807-792DF47EB02F}"/>
              </a:ext>
            </a:extLst>
          </p:cNvPr>
          <p:cNvGraphicFramePr>
            <a:graphicFrameLocks noGrp="1" noChangeAspect="1"/>
          </p:cNvGraphicFramePr>
          <p:nvPr>
            <p:ph sz="quarter" idx="17"/>
            <p:extLst>
              <p:ext uri="{D42A27DB-BD31-4B8C-83A1-F6EECF244321}">
                <p14:modId xmlns:p14="http://schemas.microsoft.com/office/powerpoint/2010/main" val="140717248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9997" name="Macrobond document" r:id="rId3" imgW="13193184" imgH="5572640" progId="Mbnd.mbnd">
                  <p:embed/>
                </p:oleObj>
              </mc:Choice>
              <mc:Fallback>
                <p:oleObj name="Macrobond document" r:id="rId3" imgW="13193184" imgH="5572640" progId="Mbnd.mbnd">
                  <p:embed/>
                  <p:pic>
                    <p:nvPicPr>
                      <p:cNvPr id="8" name="Objekti 7">
                        <a:extLst>
                          <a:ext uri="{FF2B5EF4-FFF2-40B4-BE49-F238E27FC236}">
                            <a16:creationId xmlns:a16="http://schemas.microsoft.com/office/drawing/2014/main" id="{C6004FF8-A135-41D3-81CF-5ACCA087F63B}"/>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600470802"/>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736780"/>
          </a:xfrm>
        </p:spPr>
        <p:txBody>
          <a:bodyPr/>
          <a:lstStyle/>
          <a:p>
            <a:r>
              <a:rPr lang="fi-FI" dirty="0">
                <a:solidFill>
                  <a:schemeClr val="tx1"/>
                </a:solidFill>
                <a:ea typeface="ＭＳ Ｐゴシック" pitchFamily="34" charset="-128"/>
              </a:rPr>
              <a:t>Industrial </a:t>
            </a:r>
            <a:r>
              <a:rPr lang="fi-FI" dirty="0" err="1">
                <a:solidFill>
                  <a:schemeClr val="tx1"/>
                </a:solidFill>
                <a:ea typeface="ＭＳ Ｐゴシック" pitchFamily="34" charset="-128"/>
              </a:rPr>
              <a:t>Production</a:t>
            </a:r>
            <a:r>
              <a:rPr lang="fi-FI" dirty="0">
                <a:solidFill>
                  <a:schemeClr val="tx1"/>
                </a:solidFill>
                <a:ea typeface="ＭＳ Ｐゴシック" pitchFamily="34" charset="-128"/>
              </a:rPr>
              <a:t> Volume in </a:t>
            </a:r>
            <a:r>
              <a:rPr lang="fi-FI" dirty="0" err="1">
                <a:solidFill>
                  <a:schemeClr val="tx1"/>
                </a:solidFill>
                <a:ea typeface="ＭＳ Ｐゴシック" pitchFamily="34" charset="-128"/>
              </a:rPr>
              <a:t>the</a:t>
            </a:r>
            <a:r>
              <a:rPr lang="fi-FI" dirty="0">
                <a:solidFill>
                  <a:schemeClr val="tx1"/>
                </a:solidFill>
                <a:ea typeface="ＭＳ Ｐゴシック" pitchFamily="34" charset="-128"/>
              </a:rPr>
              <a:t> EU </a:t>
            </a:r>
            <a:r>
              <a:rPr lang="fi-FI" dirty="0" err="1">
                <a:solidFill>
                  <a:schemeClr val="tx1"/>
                </a:solidFill>
                <a:ea typeface="ＭＳ Ｐゴシック" pitchFamily="34" charset="-128"/>
              </a:rPr>
              <a:t>Countries</a:t>
            </a:r>
            <a:endParaRPr lang="fi-FI" dirty="0">
              <a:solidFill>
                <a:schemeClr val="tx1"/>
              </a:solidFill>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endParaRPr lang="fi-FI" dirty="0"/>
          </a:p>
          <a:p>
            <a:endParaRPr lang="fi-FI" dirty="0"/>
          </a:p>
        </p:txBody>
      </p:sp>
      <p:sp>
        <p:nvSpPr>
          <p:cNvPr id="11"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3" name="Sisällön paikkamerkki 12">
            <a:extLst>
              <a:ext uri="{FF2B5EF4-FFF2-40B4-BE49-F238E27FC236}">
                <a16:creationId xmlns:a16="http://schemas.microsoft.com/office/drawing/2014/main" id="{52FF7E56-86ED-45EA-8496-E741901747F3}"/>
              </a:ext>
            </a:extLst>
          </p:cNvPr>
          <p:cNvGraphicFramePr>
            <a:graphicFrameLocks noGrp="1" noChangeAspect="1"/>
          </p:cNvGraphicFramePr>
          <p:nvPr>
            <p:ph sz="quarter" idx="17"/>
            <p:extLst>
              <p:ext uri="{D42A27DB-BD31-4B8C-83A1-F6EECF244321}">
                <p14:modId xmlns:p14="http://schemas.microsoft.com/office/powerpoint/2010/main" val="266611573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5901"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6C8BDE97-ADD8-4685-A4F7-FAFDEC2430F2}"/>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39027928"/>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Finland’s Industrial Production Has Lagged Behind the Competition Countries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en-US" dirty="0"/>
              <a:t>Source: </a:t>
            </a:r>
            <a:r>
              <a:rPr lang="en-US" dirty="0" err="1"/>
              <a:t>Macrobond</a:t>
            </a:r>
            <a:r>
              <a:rPr lang="en-US" dirty="0"/>
              <a:t>, The CPB Netherlands Bureau for Economic Policy Analysis</a:t>
            </a:r>
          </a:p>
          <a:p>
            <a:endParaRPr lang="fi-FI" dirty="0"/>
          </a:p>
        </p:txBody>
      </p:sp>
      <p:sp>
        <p:nvSpPr>
          <p:cNvPr id="8" name="Alatunnisteen paikkamerkki 4">
            <a:extLst>
              <a:ext uri="{FF2B5EF4-FFF2-40B4-BE49-F238E27FC236}">
                <a16:creationId xmlns:a16="http://schemas.microsoft.com/office/drawing/2014/main" id="{28A34BB6-36BC-4E25-B6CF-53820B80D95E}"/>
              </a:ext>
            </a:extLst>
          </p:cNvPr>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9" name="Päivämäärän paikkamerkki 3">
            <a:extLst>
              <a:ext uri="{FF2B5EF4-FFF2-40B4-BE49-F238E27FC236}">
                <a16:creationId xmlns:a16="http://schemas.microsoft.com/office/drawing/2014/main" id="{920BA44D-902C-4009-87EC-131C212B0485}"/>
              </a:ext>
            </a:extLst>
          </p:cNvPr>
          <p:cNvSpPr>
            <a:spLocks noGrp="1"/>
          </p:cNvSpPr>
          <p:nvPr>
            <p:ph type="dt" sz="half" idx="10"/>
          </p:nvPr>
        </p:nvSpPr>
        <p:spPr>
          <a:xfrm>
            <a:off x="282027" y="4728047"/>
            <a:ext cx="916709" cy="164690"/>
          </a:xfrm>
        </p:spPr>
        <p:txBody>
          <a:bodyPr/>
          <a:lstStyle/>
          <a:p>
            <a:fld id="{1E1AB6EC-C231-4C29-B760-2D88EE19E005}" type="datetime1">
              <a:rPr lang="en-US" smtClean="0">
                <a:solidFill>
                  <a:srgbClr val="29282E"/>
                </a:solidFill>
              </a:rPr>
              <a:t>6/11/2018</a:t>
            </a:fld>
            <a:endParaRPr lang="fi-FI" dirty="0">
              <a:solidFill>
                <a:srgbClr val="29282E"/>
              </a:solidFill>
            </a:endParaRPr>
          </a:p>
        </p:txBody>
      </p:sp>
      <p:graphicFrame>
        <p:nvGraphicFramePr>
          <p:cNvPr id="11" name="Sisällön paikkamerkki 10">
            <a:extLst>
              <a:ext uri="{FF2B5EF4-FFF2-40B4-BE49-F238E27FC236}">
                <a16:creationId xmlns:a16="http://schemas.microsoft.com/office/drawing/2014/main" id="{F68FB1BD-59EA-42F6-8CE4-33F88F0C1766}"/>
              </a:ext>
            </a:extLst>
          </p:cNvPr>
          <p:cNvGraphicFramePr>
            <a:graphicFrameLocks noGrp="1" noChangeAspect="1"/>
          </p:cNvGraphicFramePr>
          <p:nvPr>
            <p:ph sz="quarter" idx="17"/>
            <p:extLst>
              <p:ext uri="{D42A27DB-BD31-4B8C-83A1-F6EECF244321}">
                <p14:modId xmlns:p14="http://schemas.microsoft.com/office/powerpoint/2010/main" val="302666644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1417" name="Macrobond document" r:id="rId3" imgW="13193184" imgH="5572640" progId="Mbnd.mbnd">
                  <p:embed/>
                </p:oleObj>
              </mc:Choice>
              <mc:Fallback>
                <p:oleObj name="Macrobond document" r:id="rId3" imgW="13193184" imgH="5572640" progId="Mbnd.mbnd">
                  <p:embed/>
                  <p:pic>
                    <p:nvPicPr>
                      <p:cNvPr id="6" name="Objekti 5">
                        <a:extLst>
                          <a:ext uri="{FF2B5EF4-FFF2-40B4-BE49-F238E27FC236}">
                            <a16:creationId xmlns:a16="http://schemas.microsoft.com/office/drawing/2014/main" id="{C31586F2-38A1-4C94-8B49-EBDC21E94634}"/>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99491466"/>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Latest</a:t>
            </a:r>
            <a:r>
              <a:rPr lang="fi-FI" dirty="0"/>
              <a:t> </a:t>
            </a:r>
            <a:r>
              <a:rPr lang="fi-FI" dirty="0" err="1"/>
              <a:t>information</a:t>
            </a:r>
            <a:r>
              <a:rPr lang="fi-FI" dirty="0"/>
              <a:t> </a:t>
            </a:r>
            <a:r>
              <a:rPr lang="fi-FI" dirty="0" err="1"/>
              <a:t>May</a:t>
            </a:r>
            <a:r>
              <a:rPr lang="fi-FI" dirty="0"/>
              <a:t> 2018   </a:t>
            </a:r>
          </a:p>
          <a:p>
            <a:r>
              <a:rPr lang="fi-FI" dirty="0"/>
              <a:t>Source: Markit </a:t>
            </a:r>
          </a:p>
        </p:txBody>
      </p:sp>
      <p:sp>
        <p:nvSpPr>
          <p:cNvPr id="10" name="Tekstin paikkamerkki 7"/>
          <p:cNvSpPr>
            <a:spLocks noGrp="1"/>
          </p:cNvSpPr>
          <p:nvPr>
            <p:ph type="body" sz="quarter" idx="15"/>
          </p:nvPr>
        </p:nvSpPr>
        <p:spPr>
          <a:xfrm>
            <a:off x="252000" y="282149"/>
            <a:ext cx="7992000" cy="1058381"/>
          </a:xfrm>
        </p:spPr>
        <p:txBody>
          <a:bodyPr/>
          <a:lstStyle/>
          <a:p>
            <a:r>
              <a:rPr lang="fi-FI" dirty="0"/>
              <a:t>Industrial </a:t>
            </a:r>
            <a:r>
              <a:rPr lang="fi-FI" dirty="0" err="1"/>
              <a:t>Production</a:t>
            </a:r>
            <a:r>
              <a:rPr lang="fi-FI" dirty="0"/>
              <a:t> in China is </a:t>
            </a:r>
            <a:r>
              <a:rPr lang="fi-FI" dirty="0" err="1"/>
              <a:t>Growing</a:t>
            </a:r>
            <a:r>
              <a:rPr lang="fi-FI" dirty="0"/>
              <a:t> </a:t>
            </a:r>
            <a:r>
              <a:rPr lang="fi-FI" dirty="0" err="1"/>
              <a:t>Slightly</a:t>
            </a:r>
            <a:r>
              <a:rPr lang="fi-FI" dirty="0"/>
              <a:t>   </a:t>
            </a:r>
            <a:br>
              <a:rPr lang="fi-FI" sz="3200" dirty="0"/>
            </a:br>
            <a:r>
              <a:rPr lang="fi-FI" sz="1400" b="0" dirty="0" err="1"/>
              <a:t>Purchase</a:t>
            </a:r>
            <a:r>
              <a:rPr lang="fi-FI" sz="1400" b="0" dirty="0"/>
              <a:t> </a:t>
            </a:r>
            <a:r>
              <a:rPr lang="fi-FI" sz="1400" b="0" dirty="0" err="1"/>
              <a:t>Managers</a:t>
            </a:r>
            <a:r>
              <a:rPr lang="fi-FI" sz="1400" b="0" dirty="0"/>
              <a:t>’ Index (PMI) in </a:t>
            </a:r>
            <a:r>
              <a:rPr lang="fi-FI" sz="1400" b="0" dirty="0" err="1"/>
              <a:t>manufacturing</a:t>
            </a:r>
            <a:r>
              <a:rPr lang="fi-FI" sz="1400" b="0" dirty="0"/>
              <a:t> </a:t>
            </a:r>
            <a:r>
              <a:rPr lang="fi-FI" sz="1400" b="0" dirty="0" err="1"/>
              <a:t>industry</a:t>
            </a:r>
            <a:r>
              <a:rPr lang="fi-FI" sz="1400" b="0" dirty="0"/>
              <a:t> in China </a:t>
            </a:r>
            <a:endParaRPr lang="fi-FI" sz="1400" dirty="0"/>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pic>
        <p:nvPicPr>
          <p:cNvPr id="13" name="Sisällön paikkamerkki 8">
            <a:extLst>
              <a:ext uri="{FF2B5EF4-FFF2-40B4-BE49-F238E27FC236}">
                <a16:creationId xmlns:a16="http://schemas.microsoft.com/office/drawing/2014/main" id="{28FE1416-52F6-42EE-8A0C-62594FCBB2E9}"/>
              </a:ext>
            </a:extLst>
          </p:cNvPr>
          <p:cNvPicPr>
            <a:picLocks noGrp="1" noChangeAspect="1"/>
          </p:cNvPicPr>
          <p:nvPr>
            <p:ph sz="quarter" idx="17"/>
          </p:nvPr>
        </p:nvPicPr>
        <p:blipFill>
          <a:blip r:embed="rId2"/>
          <a:stretch>
            <a:fillRect/>
          </a:stretch>
        </p:blipFill>
        <p:spPr>
          <a:xfrm>
            <a:off x="282027" y="1103313"/>
            <a:ext cx="8437237" cy="3541712"/>
          </a:xfrm>
          <a:prstGeom prst="rect">
            <a:avLst/>
          </a:prstGeom>
        </p:spPr>
      </p:pic>
    </p:spTree>
    <p:extLst>
      <p:ext uri="{BB962C8B-B14F-4D97-AF65-F5344CB8AC3E}">
        <p14:creationId xmlns:p14="http://schemas.microsoft.com/office/powerpoint/2010/main" val="403772855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Latest</a:t>
            </a:r>
            <a:r>
              <a:rPr lang="fi-FI" dirty="0"/>
              <a:t> </a:t>
            </a:r>
            <a:r>
              <a:rPr lang="fi-FI" dirty="0" err="1"/>
              <a:t>information</a:t>
            </a:r>
            <a:r>
              <a:rPr lang="fi-FI" dirty="0"/>
              <a:t> </a:t>
            </a:r>
            <a:r>
              <a:rPr lang="fi-FI" dirty="0" err="1"/>
              <a:t>May</a:t>
            </a:r>
            <a:r>
              <a:rPr lang="fi-FI" dirty="0"/>
              <a:t> 2018   </a:t>
            </a:r>
          </a:p>
          <a:p>
            <a:r>
              <a:rPr lang="fi-FI" dirty="0"/>
              <a:t>Source: Markit </a:t>
            </a:r>
          </a:p>
        </p:txBody>
      </p:sp>
      <p:sp>
        <p:nvSpPr>
          <p:cNvPr id="10" name="Tekstin paikkamerkki 7"/>
          <p:cNvSpPr>
            <a:spLocks noGrp="1"/>
          </p:cNvSpPr>
          <p:nvPr>
            <p:ph type="body" sz="quarter" idx="15"/>
          </p:nvPr>
        </p:nvSpPr>
        <p:spPr>
          <a:xfrm>
            <a:off x="252000" y="282149"/>
            <a:ext cx="7992000" cy="1058381"/>
          </a:xfrm>
        </p:spPr>
        <p:txBody>
          <a:bodyPr/>
          <a:lstStyle/>
          <a:p>
            <a:r>
              <a:rPr lang="fi-FI" dirty="0"/>
              <a:t>Industrial </a:t>
            </a:r>
            <a:r>
              <a:rPr lang="fi-FI" dirty="0" err="1"/>
              <a:t>Production</a:t>
            </a:r>
            <a:r>
              <a:rPr lang="fi-FI" dirty="0"/>
              <a:t> </a:t>
            </a:r>
            <a:r>
              <a:rPr lang="fi-FI" dirty="0" err="1"/>
              <a:t>Growth</a:t>
            </a:r>
            <a:r>
              <a:rPr lang="fi-FI" dirty="0"/>
              <a:t> in </a:t>
            </a:r>
            <a:r>
              <a:rPr lang="fi-FI" dirty="0" err="1"/>
              <a:t>Russia</a:t>
            </a:r>
            <a:r>
              <a:rPr lang="fi-FI" dirty="0"/>
              <a:t> </a:t>
            </a:r>
            <a:r>
              <a:rPr lang="fi-FI" dirty="0" err="1"/>
              <a:t>Has</a:t>
            </a:r>
            <a:r>
              <a:rPr lang="fi-FI" dirty="0"/>
              <a:t> </a:t>
            </a:r>
            <a:r>
              <a:rPr lang="fi-FI" dirty="0" err="1"/>
              <a:t>Come</a:t>
            </a:r>
            <a:r>
              <a:rPr lang="fi-FI" dirty="0"/>
              <a:t> to a </a:t>
            </a:r>
            <a:r>
              <a:rPr lang="fi-FI" dirty="0" err="1"/>
              <a:t>Standstill</a:t>
            </a:r>
            <a:r>
              <a:rPr lang="fi-FI" dirty="0"/>
              <a:t> </a:t>
            </a:r>
            <a:r>
              <a:rPr lang="fi-FI" sz="1400" b="0" dirty="0"/>
              <a:t> </a:t>
            </a:r>
            <a:endParaRPr lang="fi-FI" sz="1400" dirty="0"/>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pic>
        <p:nvPicPr>
          <p:cNvPr id="11" name="Sisällön paikkamerkki 8">
            <a:extLst>
              <a:ext uri="{FF2B5EF4-FFF2-40B4-BE49-F238E27FC236}">
                <a16:creationId xmlns:a16="http://schemas.microsoft.com/office/drawing/2014/main" id="{A9FC83A2-BFEB-47BD-9DB6-A2CA1F38FF67}"/>
              </a:ext>
            </a:extLst>
          </p:cNvPr>
          <p:cNvPicPr>
            <a:picLocks noGrp="1" noChangeAspect="1"/>
          </p:cNvPicPr>
          <p:nvPr>
            <p:ph sz="quarter" idx="17"/>
          </p:nvPr>
        </p:nvPicPr>
        <p:blipFill>
          <a:blip r:embed="rId2"/>
          <a:stretch>
            <a:fillRect/>
          </a:stretch>
        </p:blipFill>
        <p:spPr>
          <a:xfrm>
            <a:off x="252000" y="1103313"/>
            <a:ext cx="8467264" cy="3541712"/>
          </a:xfrm>
          <a:prstGeom prst="rect">
            <a:avLst/>
          </a:prstGeom>
        </p:spPr>
      </p:pic>
    </p:spTree>
    <p:extLst>
      <p:ext uri="{BB962C8B-B14F-4D97-AF65-F5344CB8AC3E}">
        <p14:creationId xmlns:p14="http://schemas.microsoft.com/office/powerpoint/2010/main" val="2479845259"/>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39</a:t>
            </a:fld>
            <a:endParaRPr lang="fi-FI" dirty="0">
              <a:solidFill>
                <a:srgbClr val="29282E"/>
              </a:solidFill>
            </a:endParaRPr>
          </a:p>
        </p:txBody>
      </p:sp>
      <p:sp>
        <p:nvSpPr>
          <p:cNvPr id="4"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Latest</a:t>
            </a:r>
            <a:r>
              <a:rPr lang="fi-FI" dirty="0"/>
              <a:t> </a:t>
            </a:r>
            <a:r>
              <a:rPr lang="fi-FI" dirty="0" err="1"/>
              <a:t>information</a:t>
            </a:r>
            <a:r>
              <a:rPr lang="fi-FI" dirty="0"/>
              <a:t> </a:t>
            </a:r>
            <a:r>
              <a:rPr lang="fi-FI" dirty="0" err="1"/>
              <a:t>May</a:t>
            </a:r>
            <a:r>
              <a:rPr lang="fi-FI" dirty="0"/>
              <a:t> 2018   </a:t>
            </a:r>
          </a:p>
          <a:p>
            <a:r>
              <a:rPr lang="fi-FI" dirty="0"/>
              <a:t>Source: Markit </a:t>
            </a:r>
          </a:p>
        </p:txBody>
      </p:sp>
      <p:sp>
        <p:nvSpPr>
          <p:cNvPr id="10" name="Tekstin paikkamerkki 7"/>
          <p:cNvSpPr>
            <a:spLocks noGrp="1"/>
          </p:cNvSpPr>
          <p:nvPr>
            <p:ph type="body" sz="quarter" idx="15"/>
          </p:nvPr>
        </p:nvSpPr>
        <p:spPr>
          <a:xfrm>
            <a:off x="252000" y="282149"/>
            <a:ext cx="7992000" cy="1058381"/>
          </a:xfrm>
        </p:spPr>
        <p:txBody>
          <a:bodyPr/>
          <a:lstStyle/>
          <a:p>
            <a:pPr>
              <a:lnSpc>
                <a:spcPct val="100000"/>
              </a:lnSpc>
            </a:pPr>
            <a:r>
              <a:rPr lang="fi-FI" dirty="0"/>
              <a:t>Industrial </a:t>
            </a:r>
            <a:r>
              <a:rPr lang="fi-FI" dirty="0" err="1"/>
              <a:t>Production</a:t>
            </a:r>
            <a:r>
              <a:rPr lang="fi-FI" dirty="0"/>
              <a:t> in Brazil Is </a:t>
            </a:r>
            <a:r>
              <a:rPr lang="fi-FI" dirty="0" err="1"/>
              <a:t>Growing</a:t>
            </a:r>
            <a:r>
              <a:rPr lang="fi-FI" dirty="0"/>
              <a:t> </a:t>
            </a:r>
            <a:r>
              <a:rPr lang="fi-FI" dirty="0" err="1"/>
              <a:t>Slightly</a:t>
            </a:r>
            <a:r>
              <a:rPr lang="fi-FI" dirty="0"/>
              <a:t>    </a:t>
            </a:r>
            <a:br>
              <a:rPr lang="fi-FI" sz="3200" dirty="0"/>
            </a:br>
            <a:r>
              <a:rPr lang="fi-FI" sz="1400" b="0" dirty="0" err="1"/>
              <a:t>Purchase</a:t>
            </a:r>
            <a:r>
              <a:rPr lang="fi-FI" sz="1400" b="0" dirty="0"/>
              <a:t> </a:t>
            </a:r>
            <a:r>
              <a:rPr lang="fi-FI" sz="1400" b="0" dirty="0" err="1"/>
              <a:t>Managers</a:t>
            </a:r>
            <a:r>
              <a:rPr lang="fi-FI" sz="1400" b="0" dirty="0"/>
              <a:t>’ Index (PMI) in </a:t>
            </a:r>
            <a:r>
              <a:rPr lang="fi-FI" sz="1400" b="0" dirty="0" err="1"/>
              <a:t>manufacturing</a:t>
            </a:r>
            <a:r>
              <a:rPr lang="fi-FI" sz="1400" b="0" dirty="0"/>
              <a:t> </a:t>
            </a:r>
            <a:r>
              <a:rPr lang="fi-FI" sz="1400" b="0" dirty="0" err="1"/>
              <a:t>industry</a:t>
            </a:r>
            <a:r>
              <a:rPr lang="fi-FI" sz="1400" b="0" dirty="0"/>
              <a:t> in China </a:t>
            </a:r>
            <a:endParaRPr lang="fi-FI" sz="1400" dirty="0"/>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pic>
        <p:nvPicPr>
          <p:cNvPr id="13" name="Sisällön paikkamerkki 8">
            <a:extLst>
              <a:ext uri="{FF2B5EF4-FFF2-40B4-BE49-F238E27FC236}">
                <a16:creationId xmlns:a16="http://schemas.microsoft.com/office/drawing/2014/main" id="{4563390D-B0AD-4F04-93BD-EC1A2E2C0A73}"/>
              </a:ext>
            </a:extLst>
          </p:cNvPr>
          <p:cNvPicPr>
            <a:picLocks noGrp="1" noChangeAspect="1"/>
          </p:cNvPicPr>
          <p:nvPr>
            <p:ph sz="quarter" idx="17"/>
          </p:nvPr>
        </p:nvPicPr>
        <p:blipFill>
          <a:blip r:embed="rId2"/>
          <a:stretch>
            <a:fillRect/>
          </a:stretch>
        </p:blipFill>
        <p:spPr>
          <a:xfrm>
            <a:off x="251999" y="1103313"/>
            <a:ext cx="8402463" cy="3541712"/>
          </a:xfrm>
          <a:prstGeom prst="rect">
            <a:avLst/>
          </a:prstGeom>
        </p:spPr>
      </p:pic>
    </p:spTree>
    <p:extLst>
      <p:ext uri="{BB962C8B-B14F-4D97-AF65-F5344CB8AC3E}">
        <p14:creationId xmlns:p14="http://schemas.microsoft.com/office/powerpoint/2010/main" val="250971629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en-GB" dirty="0"/>
              <a:t>The Technology Industry – </a:t>
            </a:r>
            <a:br>
              <a:rPr lang="en-GB" dirty="0"/>
            </a:br>
            <a:r>
              <a:rPr lang="en-GB" dirty="0"/>
              <a:t>the Largest Export Sector in Finland</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a:t>
            </a:fld>
            <a:endParaRPr lang="fi-FI" dirty="0">
              <a:solidFill>
                <a:srgbClr val="29282E"/>
              </a:solidFill>
            </a:endParaRPr>
          </a:p>
        </p:txBody>
      </p:sp>
      <p:sp>
        <p:nvSpPr>
          <p:cNvPr id="9" name="Sisällön paikkamerkki 6"/>
          <p:cNvSpPr>
            <a:spLocks noGrp="1"/>
          </p:cNvSpPr>
          <p:nvPr>
            <p:ph sz="quarter" idx="17"/>
          </p:nvPr>
        </p:nvSpPr>
        <p:spPr>
          <a:xfrm>
            <a:off x="350770" y="1250375"/>
            <a:ext cx="4813603" cy="3218064"/>
          </a:xfrm>
        </p:spPr>
        <p:txBody>
          <a:bodyPr>
            <a:noAutofit/>
          </a:bodyPr>
          <a:lstStyle/>
          <a:p>
            <a:pPr marL="285750" indent="-285750">
              <a:lnSpc>
                <a:spcPct val="100000"/>
              </a:lnSpc>
              <a:buFont typeface="Arial" panose="020B0604020202020204" pitchFamily="34" charset="0"/>
              <a:buChar char="•"/>
            </a:pPr>
            <a:r>
              <a:rPr lang="fi-FI" b="1" dirty="0"/>
              <a:t>51 % </a:t>
            </a:r>
            <a:r>
              <a:rPr lang="fi-FI" dirty="0"/>
              <a:t>of </a:t>
            </a:r>
            <a:r>
              <a:rPr lang="fi-FI" dirty="0" err="1"/>
              <a:t>total</a:t>
            </a:r>
            <a:r>
              <a:rPr lang="fi-FI" dirty="0"/>
              <a:t> Finnish </a:t>
            </a:r>
            <a:r>
              <a:rPr lang="fi-FI" dirty="0" err="1"/>
              <a:t>exports</a:t>
            </a:r>
            <a:r>
              <a:rPr lang="fi-FI" dirty="0"/>
              <a:t>.</a:t>
            </a:r>
          </a:p>
          <a:p>
            <a:pPr marL="285750" indent="-285750">
              <a:lnSpc>
                <a:spcPct val="100000"/>
              </a:lnSpc>
              <a:buFont typeface="Arial" panose="020B0604020202020204" pitchFamily="34" charset="0"/>
              <a:buChar char="•"/>
            </a:pPr>
            <a:r>
              <a:rPr lang="fi-FI" dirty="0" err="1"/>
              <a:t>Companies</a:t>
            </a:r>
            <a:r>
              <a:rPr lang="fi-FI" dirty="0"/>
              <a:t> </a:t>
            </a:r>
            <a:r>
              <a:rPr lang="fi-FI" dirty="0" err="1"/>
              <a:t>invest</a:t>
            </a:r>
            <a:r>
              <a:rPr lang="fi-FI" dirty="0"/>
              <a:t> </a:t>
            </a:r>
            <a:r>
              <a:rPr lang="fi-FI" dirty="0" err="1"/>
              <a:t>about</a:t>
            </a:r>
            <a:r>
              <a:rPr lang="fi-FI" dirty="0"/>
              <a:t> </a:t>
            </a:r>
            <a:r>
              <a:rPr lang="fi-FI" b="1" dirty="0"/>
              <a:t>EUR 5.5 </a:t>
            </a:r>
            <a:r>
              <a:rPr lang="fi-FI" b="1" dirty="0" err="1"/>
              <a:t>billion</a:t>
            </a:r>
            <a:r>
              <a:rPr lang="fi-FI" b="1" dirty="0"/>
              <a:t> </a:t>
            </a:r>
            <a:r>
              <a:rPr lang="fi-FI" dirty="0" err="1"/>
              <a:t>annually</a:t>
            </a:r>
            <a:r>
              <a:rPr lang="fi-FI" dirty="0"/>
              <a:t> in Finland.</a:t>
            </a:r>
          </a:p>
          <a:p>
            <a:pPr marL="285750" indent="-285750">
              <a:lnSpc>
                <a:spcPct val="100000"/>
              </a:lnSpc>
              <a:buFont typeface="Arial" panose="020B0604020202020204" pitchFamily="34" charset="0"/>
              <a:buChar char="•"/>
            </a:pPr>
            <a:r>
              <a:rPr lang="fi-FI" b="1" dirty="0"/>
              <a:t>70 %</a:t>
            </a:r>
            <a:r>
              <a:rPr lang="fi-FI" dirty="0"/>
              <a:t> of </a:t>
            </a:r>
            <a:r>
              <a:rPr lang="fi-FI" dirty="0" err="1"/>
              <a:t>private-sector</a:t>
            </a:r>
            <a:r>
              <a:rPr lang="fi-FI" dirty="0"/>
              <a:t> R&amp;D </a:t>
            </a:r>
            <a:r>
              <a:rPr lang="fi-FI" dirty="0" err="1"/>
              <a:t>investment</a:t>
            </a:r>
            <a:r>
              <a:rPr lang="fi-FI" dirty="0"/>
              <a:t>.</a:t>
            </a:r>
          </a:p>
          <a:p>
            <a:pPr marL="285750" indent="-285750">
              <a:lnSpc>
                <a:spcPct val="100000"/>
              </a:lnSpc>
              <a:buFont typeface="Arial" panose="020B0604020202020204" pitchFamily="34" charset="0"/>
              <a:buChar char="•"/>
            </a:pPr>
            <a:r>
              <a:rPr lang="fi-FI" dirty="0"/>
              <a:t>Some </a:t>
            </a:r>
            <a:r>
              <a:rPr lang="fi-FI" b="1" dirty="0"/>
              <a:t>300,000</a:t>
            </a:r>
            <a:r>
              <a:rPr lang="fi-FI" dirty="0"/>
              <a:t> </a:t>
            </a:r>
            <a:r>
              <a:rPr lang="fi-FI" dirty="0" err="1"/>
              <a:t>employed</a:t>
            </a:r>
            <a:r>
              <a:rPr lang="fi-FI" dirty="0"/>
              <a:t> </a:t>
            </a:r>
            <a:r>
              <a:rPr lang="fi-FI" dirty="0" err="1"/>
              <a:t>directly</a:t>
            </a:r>
            <a:r>
              <a:rPr lang="fi-FI" dirty="0"/>
              <a:t> in </a:t>
            </a:r>
            <a:r>
              <a:rPr lang="fi-FI" dirty="0" err="1"/>
              <a:t>the</a:t>
            </a:r>
            <a:r>
              <a:rPr lang="fi-FI" dirty="0"/>
              <a:t> </a:t>
            </a:r>
            <a:r>
              <a:rPr lang="fi-FI" dirty="0" err="1"/>
              <a:t>sector</a:t>
            </a:r>
            <a:r>
              <a:rPr lang="fi-FI" dirty="0"/>
              <a:t>, </a:t>
            </a:r>
            <a:r>
              <a:rPr lang="fi-FI" b="1" dirty="0"/>
              <a:t>700,000</a:t>
            </a:r>
            <a:r>
              <a:rPr lang="fi-FI" dirty="0"/>
              <a:t> </a:t>
            </a:r>
            <a:r>
              <a:rPr lang="fi-FI" dirty="0" err="1"/>
              <a:t>employed</a:t>
            </a:r>
            <a:r>
              <a:rPr lang="fi-FI" dirty="0"/>
              <a:t> in </a:t>
            </a:r>
            <a:r>
              <a:rPr lang="fi-FI" dirty="0" err="1"/>
              <a:t>total</a:t>
            </a:r>
            <a:r>
              <a:rPr lang="fi-FI" dirty="0"/>
              <a:t>, </a:t>
            </a:r>
            <a:r>
              <a:rPr lang="fi-FI" dirty="0" err="1"/>
              <a:t>equalling</a:t>
            </a:r>
            <a:r>
              <a:rPr lang="fi-FI" dirty="0"/>
              <a:t> </a:t>
            </a:r>
            <a:r>
              <a:rPr lang="fi-FI" dirty="0" err="1"/>
              <a:t>about</a:t>
            </a:r>
            <a:r>
              <a:rPr lang="fi-FI" dirty="0"/>
              <a:t> </a:t>
            </a:r>
            <a:r>
              <a:rPr lang="fi-FI" b="1" dirty="0"/>
              <a:t>30%</a:t>
            </a:r>
            <a:r>
              <a:rPr lang="fi-FI" dirty="0"/>
              <a:t> of </a:t>
            </a:r>
            <a:r>
              <a:rPr lang="fi-FI" dirty="0" err="1"/>
              <a:t>the</a:t>
            </a:r>
            <a:r>
              <a:rPr lang="fi-FI" dirty="0"/>
              <a:t> </a:t>
            </a:r>
            <a:r>
              <a:rPr lang="fi-FI" dirty="0" err="1"/>
              <a:t>entire</a:t>
            </a:r>
            <a:r>
              <a:rPr lang="fi-FI" dirty="0"/>
              <a:t> Finnish labour </a:t>
            </a:r>
            <a:r>
              <a:rPr lang="fi-FI" dirty="0" err="1"/>
              <a:t>force</a:t>
            </a:r>
            <a:r>
              <a:rPr lang="fi-FI" dirty="0"/>
              <a:t>.</a:t>
            </a:r>
          </a:p>
          <a:p>
            <a:pPr marL="285750" indent="-285750">
              <a:lnSpc>
                <a:spcPct val="100000"/>
              </a:lnSpc>
              <a:buFont typeface="Arial" panose="020B0604020202020204" pitchFamily="34" charset="0"/>
              <a:buChar char="•"/>
            </a:pPr>
            <a:r>
              <a:rPr lang="fi-FI" spc="-50" dirty="0"/>
              <a:t>Technology </a:t>
            </a:r>
            <a:r>
              <a:rPr lang="fi-FI" spc="-50" dirty="0" err="1"/>
              <a:t>Industries</a:t>
            </a:r>
            <a:r>
              <a:rPr lang="fi-FI" spc="-50" dirty="0"/>
              <a:t> of Finland </a:t>
            </a:r>
            <a:r>
              <a:rPr lang="fi-FI" spc="-50" dirty="0" err="1"/>
              <a:t>has</a:t>
            </a:r>
            <a:r>
              <a:rPr lang="fi-FI" spc="-50" dirty="0"/>
              <a:t> </a:t>
            </a:r>
            <a:r>
              <a:rPr lang="fi-FI" spc="-50" dirty="0" err="1"/>
              <a:t>over</a:t>
            </a:r>
            <a:r>
              <a:rPr lang="fi-FI" spc="-50" dirty="0"/>
              <a:t> </a:t>
            </a:r>
            <a:r>
              <a:rPr lang="fi-FI" b="1" spc="-50" dirty="0"/>
              <a:t>1,600</a:t>
            </a:r>
            <a:r>
              <a:rPr lang="fi-FI" spc="-50" dirty="0"/>
              <a:t> </a:t>
            </a:r>
            <a:r>
              <a:rPr lang="fi-FI" spc="-50" dirty="0" err="1"/>
              <a:t>member</a:t>
            </a:r>
            <a:r>
              <a:rPr lang="fi-FI" spc="-50" dirty="0"/>
              <a:t> </a:t>
            </a:r>
            <a:r>
              <a:rPr lang="fi-FI" spc="-50" dirty="0" err="1"/>
              <a:t>companies</a:t>
            </a:r>
            <a:r>
              <a:rPr lang="fi-FI" spc="-50" dirty="0"/>
              <a:t>.</a:t>
            </a:r>
          </a:p>
        </p:txBody>
      </p:sp>
      <p:sp>
        <p:nvSpPr>
          <p:cNvPr id="8"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6/11/2018</a:t>
            </a:fld>
            <a:endParaRPr lang="fi-FI" dirty="0"/>
          </a:p>
        </p:txBody>
      </p:sp>
      <p:sp>
        <p:nvSpPr>
          <p:cNvPr id="11"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pic>
        <p:nvPicPr>
          <p:cNvPr id="12" name="Kuva 11">
            <a:extLst>
              <a:ext uri="{FF2B5EF4-FFF2-40B4-BE49-F238E27FC236}">
                <a16:creationId xmlns:a16="http://schemas.microsoft.com/office/drawing/2014/main" id="{C3FBEF11-0695-481A-8B36-2F59C9AB4D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1155" y="1203598"/>
            <a:ext cx="3757946" cy="2988177"/>
          </a:xfrm>
          <a:prstGeom prst="rect">
            <a:avLst/>
          </a:prstGeom>
        </p:spPr>
      </p:pic>
    </p:spTree>
    <p:extLst>
      <p:ext uri="{BB962C8B-B14F-4D97-AF65-F5344CB8AC3E}">
        <p14:creationId xmlns:p14="http://schemas.microsoft.com/office/powerpoint/2010/main" val="2559924542"/>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40</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r>
              <a:rPr lang="fi-FI" dirty="0"/>
              <a:t> </a:t>
            </a:r>
          </a:p>
        </p:txBody>
      </p:sp>
      <p:sp>
        <p:nvSpPr>
          <p:cNvPr id="10" name="Tekstin paikkamerkki 7"/>
          <p:cNvSpPr>
            <a:spLocks noGrp="1"/>
          </p:cNvSpPr>
          <p:nvPr>
            <p:ph type="body" sz="quarter" idx="15"/>
          </p:nvPr>
        </p:nvSpPr>
        <p:spPr>
          <a:xfrm>
            <a:off x="251999" y="282150"/>
            <a:ext cx="7948857" cy="648000"/>
          </a:xfrm>
        </p:spPr>
        <p:txBody>
          <a:bodyPr/>
          <a:lstStyle/>
          <a:p>
            <a:pPr>
              <a:lnSpc>
                <a:spcPct val="100000"/>
              </a:lnSpc>
            </a:pPr>
            <a:r>
              <a:rPr lang="fi-FI" dirty="0"/>
              <a:t>Industrial </a:t>
            </a:r>
            <a:r>
              <a:rPr lang="fi-FI" dirty="0" err="1"/>
              <a:t>Production</a:t>
            </a:r>
            <a:r>
              <a:rPr lang="fi-FI" dirty="0"/>
              <a:t> in </a:t>
            </a:r>
            <a:r>
              <a:rPr lang="fi-FI" dirty="0" err="1"/>
              <a:t>the</a:t>
            </a:r>
            <a:r>
              <a:rPr lang="fi-FI" dirty="0"/>
              <a:t> USA is </a:t>
            </a:r>
            <a:r>
              <a:rPr lang="fi-FI" dirty="0" err="1"/>
              <a:t>Growing</a:t>
            </a:r>
            <a:br>
              <a:rPr lang="fi-FI" dirty="0"/>
            </a:br>
            <a:r>
              <a:rPr lang="fi-FI" sz="1400" b="0" dirty="0" err="1"/>
              <a:t>Purchase</a:t>
            </a:r>
            <a:r>
              <a:rPr lang="fi-FI" sz="1400" b="0" dirty="0"/>
              <a:t> </a:t>
            </a:r>
            <a:r>
              <a:rPr lang="fi-FI" sz="1400" b="0" dirty="0" err="1"/>
              <a:t>Managers</a:t>
            </a:r>
            <a:r>
              <a:rPr lang="fi-FI" sz="1400" b="0" dirty="0"/>
              <a:t>’ Index (PMI) in </a:t>
            </a:r>
            <a:r>
              <a:rPr lang="fi-FI" sz="1400" b="0" dirty="0" err="1"/>
              <a:t>manufacturing</a:t>
            </a:r>
            <a:r>
              <a:rPr lang="fi-FI" sz="1400" b="0" dirty="0"/>
              <a:t> </a:t>
            </a:r>
            <a:r>
              <a:rPr lang="fi-FI" sz="1400" b="0" dirty="0" err="1"/>
              <a:t>industry</a:t>
            </a:r>
            <a:r>
              <a:rPr lang="fi-FI" sz="1400" b="0" dirty="0"/>
              <a:t> </a:t>
            </a:r>
          </a:p>
          <a:p>
            <a:pPr>
              <a:lnSpc>
                <a:spcPct val="100000"/>
              </a:lnSpc>
            </a:pPr>
            <a:r>
              <a:rPr lang="fi-FI" sz="1400" b="0" dirty="0"/>
              <a:t>50 = no </a:t>
            </a:r>
            <a:r>
              <a:rPr lang="fi-FI" sz="1400" b="0" dirty="0" err="1"/>
              <a:t>change</a:t>
            </a:r>
            <a:r>
              <a:rPr lang="fi-FI" sz="1400" b="0" dirty="0"/>
              <a:t> </a:t>
            </a:r>
            <a:r>
              <a:rPr lang="fi-FI" sz="1400" b="0" dirty="0" err="1"/>
              <a:t>from</a:t>
            </a:r>
            <a:r>
              <a:rPr lang="fi-FI" sz="1400" b="0" dirty="0"/>
              <a:t> </a:t>
            </a:r>
            <a:r>
              <a:rPr lang="fi-FI" sz="1400" b="0" dirty="0" err="1"/>
              <a:t>previous</a:t>
            </a:r>
            <a:r>
              <a:rPr lang="fi-FI" sz="1400" b="0" dirty="0"/>
              <a:t> </a:t>
            </a:r>
            <a:r>
              <a:rPr lang="fi-FI" sz="1400" b="0" dirty="0" err="1"/>
              <a:t>month</a:t>
            </a:r>
            <a:r>
              <a:rPr lang="fi-FI" sz="1400" b="0" dirty="0"/>
              <a:t>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848356010"/>
              </p:ext>
            </p:extLst>
          </p:nvPr>
        </p:nvGraphicFramePr>
        <p:xfrm>
          <a:off x="383718" y="1210929"/>
          <a:ext cx="8386088" cy="3434096"/>
        </p:xfrm>
        <a:graphic>
          <a:graphicData uri="http://schemas.openxmlformats.org/presentationml/2006/ole">
            <mc:AlternateContent xmlns:mc="http://schemas.openxmlformats.org/markup-compatibility/2006">
              <mc:Choice xmlns:v="urn:schemas-microsoft-com:vml" Requires="v">
                <p:oleObj spid="_x0000_s78975"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10929"/>
                        <a:ext cx="8386088" cy="3434096"/>
                      </a:xfrm>
                      <a:prstGeom prst="rect">
                        <a:avLst/>
                      </a:prstGeom>
                    </p:spPr>
                  </p:pic>
                </p:oleObj>
              </mc:Fallback>
            </mc:AlternateContent>
          </a:graphicData>
        </a:graphic>
      </p:graphicFrame>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2"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2794523961"/>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41</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noAutofit/>
          </a:bodyPr>
          <a:lstStyle/>
          <a:p>
            <a:pPr>
              <a:lnSpc>
                <a:spcPct val="100000"/>
              </a:lnSpc>
            </a:pPr>
            <a:r>
              <a:rPr lang="en-GB" dirty="0">
                <a:solidFill>
                  <a:schemeClr val="tx2"/>
                </a:solidFill>
              </a:rPr>
              <a:t>Growth of Residence Construction Has Lowered in China </a:t>
            </a:r>
            <a:br>
              <a:rPr lang="en-GB" dirty="0">
                <a:solidFill>
                  <a:schemeClr val="tx2"/>
                </a:solidFill>
              </a:rPr>
            </a:br>
            <a:r>
              <a:rPr lang="en-GB" sz="1400" b="0" dirty="0">
                <a:solidFill>
                  <a:schemeClr val="tx2"/>
                </a:solidFill>
              </a:rPr>
              <a:t>Share of China in Asian GDP is 42%  (adjusted for PP)</a:t>
            </a:r>
            <a:endParaRPr lang="fi-FI" sz="1400" b="0" dirty="0">
              <a:solidFill>
                <a:schemeClr val="tx2"/>
              </a:solidFill>
            </a:endParaRPr>
          </a:p>
        </p:txBody>
      </p:sp>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2"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3763914535"/>
              </p:ext>
            </p:extLst>
          </p:nvPr>
        </p:nvGraphicFramePr>
        <p:xfrm>
          <a:off x="383718" y="1340531"/>
          <a:ext cx="8386088" cy="3304494"/>
        </p:xfrm>
        <a:graphic>
          <a:graphicData uri="http://schemas.openxmlformats.org/presentationml/2006/ole">
            <mc:AlternateContent xmlns:mc="http://schemas.openxmlformats.org/markup-compatibility/2006">
              <mc:Choice xmlns:v="urn:schemas-microsoft-com:vml" Requires="v">
                <p:oleObj spid="_x0000_s81018"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340531"/>
                        <a:ext cx="8386088" cy="3304494"/>
                      </a:xfrm>
                      <a:prstGeom prst="rect">
                        <a:avLst/>
                      </a:prstGeom>
                    </p:spPr>
                  </p:pic>
                </p:oleObj>
              </mc:Fallback>
            </mc:AlternateContent>
          </a:graphicData>
        </a:graphic>
      </p:graphicFrame>
    </p:spTree>
    <p:extLst>
      <p:ext uri="{BB962C8B-B14F-4D97-AF65-F5344CB8AC3E}">
        <p14:creationId xmlns:p14="http://schemas.microsoft.com/office/powerpoint/2010/main" val="423819822"/>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42</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Souce</a:t>
            </a:r>
            <a:r>
              <a:rPr lang="fi-FI" dirty="0"/>
              <a:t>: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pPr>
              <a:lnSpc>
                <a:spcPct val="100000"/>
              </a:lnSpc>
            </a:pPr>
            <a:r>
              <a:rPr lang="en-US" dirty="0"/>
              <a:t>Fixed Investments Have also Grown in Brazil</a:t>
            </a:r>
            <a:br>
              <a:rPr lang="en-GB" dirty="0"/>
            </a:br>
            <a:endParaRPr lang="fi-FI" dirty="0"/>
          </a:p>
        </p:txBody>
      </p:sp>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2"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1420234513"/>
              </p:ext>
            </p:extLst>
          </p:nvPr>
        </p:nvGraphicFramePr>
        <p:xfrm>
          <a:off x="383718" y="1210929"/>
          <a:ext cx="8386088" cy="3434096"/>
        </p:xfrm>
        <a:graphic>
          <a:graphicData uri="http://schemas.openxmlformats.org/presentationml/2006/ole">
            <mc:AlternateContent xmlns:mc="http://schemas.openxmlformats.org/markup-compatibility/2006">
              <mc:Choice xmlns:v="urn:schemas-microsoft-com:vml" Requires="v">
                <p:oleObj spid="_x0000_s82042"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210929"/>
                        <a:ext cx="8386088" cy="3434096"/>
                      </a:xfrm>
                      <a:prstGeom prst="rect">
                        <a:avLst/>
                      </a:prstGeom>
                    </p:spPr>
                  </p:pic>
                </p:oleObj>
              </mc:Fallback>
            </mc:AlternateContent>
          </a:graphicData>
        </a:graphic>
      </p:graphicFrame>
    </p:spTree>
    <p:extLst>
      <p:ext uri="{BB962C8B-B14F-4D97-AF65-F5344CB8AC3E}">
        <p14:creationId xmlns:p14="http://schemas.microsoft.com/office/powerpoint/2010/main" val="2359833647"/>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43</a:t>
            </a:fld>
            <a:endParaRPr lang="fi-FI" dirty="0"/>
          </a:p>
        </p:txBody>
      </p:sp>
      <p:sp>
        <p:nvSpPr>
          <p:cNvPr id="8" name="Tekstin paikkamerkki 7"/>
          <p:cNvSpPr>
            <a:spLocks noGrp="1"/>
          </p:cNvSpPr>
          <p:nvPr>
            <p:ph type="body" sz="quarter" idx="18"/>
          </p:nvPr>
        </p:nvSpPr>
        <p:spPr>
          <a:xfrm>
            <a:off x="2334682" y="4727574"/>
            <a:ext cx="4634955" cy="165163"/>
          </a:xfrm>
        </p:spPr>
        <p:txBody>
          <a:bodyPr/>
          <a:lstStyle/>
          <a:p>
            <a:r>
              <a:rPr lang="en-US" dirty="0"/>
              <a:t>Source: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pPr>
              <a:lnSpc>
                <a:spcPct val="100000"/>
              </a:lnSpc>
            </a:pPr>
            <a:r>
              <a:rPr lang="en-US" dirty="0"/>
              <a:t>World Trade Has Picked up Again</a:t>
            </a:r>
          </a:p>
          <a:p>
            <a:pPr>
              <a:lnSpc>
                <a:spcPct val="100000"/>
              </a:lnSpc>
            </a:pPr>
            <a:r>
              <a:rPr lang="en-US" sz="1400" b="0" dirty="0"/>
              <a:t>Export volume</a:t>
            </a:r>
            <a:endParaRPr lang="fi-FI" sz="1400" b="0" dirty="0"/>
          </a:p>
        </p:txBody>
      </p:sp>
      <p:sp>
        <p:nvSpPr>
          <p:cNvPr id="11" name="Alatunnisteen paikkamerkki 4">
            <a:extLst>
              <a:ext uri="{FF2B5EF4-FFF2-40B4-BE49-F238E27FC236}">
                <a16:creationId xmlns:a16="http://schemas.microsoft.com/office/drawing/2014/main" id="{68C9F9C8-BDDA-4EA9-821F-FDE12BBFDEB6}"/>
              </a:ext>
            </a:extLst>
          </p:cNvPr>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2" name="Päivämäärän paikkamerkki 3">
            <a:extLst>
              <a:ext uri="{FF2B5EF4-FFF2-40B4-BE49-F238E27FC236}">
                <a16:creationId xmlns:a16="http://schemas.microsoft.com/office/drawing/2014/main" id="{F59EB73B-90AC-486E-A24A-DA740643FE89}"/>
              </a:ext>
            </a:extLst>
          </p:cNvPr>
          <p:cNvSpPr>
            <a:spLocks noGrp="1"/>
          </p:cNvSpPr>
          <p:nvPr>
            <p:ph type="dt" sz="half" idx="10"/>
          </p:nvPr>
        </p:nvSpPr>
        <p:spPr>
          <a:xfrm>
            <a:off x="282027" y="4728047"/>
            <a:ext cx="916709" cy="164690"/>
          </a:xfrm>
        </p:spPr>
        <p:txBody>
          <a:bodyPr/>
          <a:lstStyle/>
          <a:p>
            <a:fld id="{1E1AB6EC-C231-4C29-B760-2D88EE19E005}" type="datetime1">
              <a:rPr lang="en-US" smtClean="0">
                <a:solidFill>
                  <a:srgbClr val="29282E"/>
                </a:solidFill>
              </a:rPr>
              <a:t>6/11/2018</a:t>
            </a:fld>
            <a:endParaRPr lang="fi-FI" dirty="0">
              <a:solidFill>
                <a:srgbClr val="29282E"/>
              </a:solidFill>
            </a:endParaRPr>
          </a:p>
        </p:txBody>
      </p:sp>
      <p:graphicFrame>
        <p:nvGraphicFramePr>
          <p:cNvPr id="14" name="Sisällön paikkamerkki 13">
            <a:extLst>
              <a:ext uri="{FF2B5EF4-FFF2-40B4-BE49-F238E27FC236}">
                <a16:creationId xmlns:a16="http://schemas.microsoft.com/office/drawing/2014/main" id="{D6CCED01-3A5D-4500-BAE8-91C684EB9D88}"/>
              </a:ext>
            </a:extLst>
          </p:cNvPr>
          <p:cNvGraphicFramePr>
            <a:graphicFrameLocks noGrp="1" noChangeAspect="1"/>
          </p:cNvGraphicFramePr>
          <p:nvPr>
            <p:ph sz="quarter" idx="17"/>
            <p:extLst>
              <p:ext uri="{D42A27DB-BD31-4B8C-83A1-F6EECF244321}">
                <p14:modId xmlns:p14="http://schemas.microsoft.com/office/powerpoint/2010/main" val="245110550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2442" name="Macrobond document" r:id="rId3" imgW="13193184" imgH="5572640" progId="Mbnd.mbnd">
                  <p:embed/>
                </p:oleObj>
              </mc:Choice>
              <mc:Fallback>
                <p:oleObj name="Macrobond document" r:id="rId3" imgW="13193184" imgH="5572640" progId="Mbnd.mbnd">
                  <p:embed/>
                  <p:pic>
                    <p:nvPicPr>
                      <p:cNvPr id="5" name="Objekti 4">
                        <a:extLst>
                          <a:ext uri="{FF2B5EF4-FFF2-40B4-BE49-F238E27FC236}">
                            <a16:creationId xmlns:a16="http://schemas.microsoft.com/office/drawing/2014/main" id="{E42ACBF5-7067-4E65-8343-83CAC4B2EC1F}"/>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70446518"/>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Imports to China Have Increased from Several Countries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44</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Source: </a:t>
            </a:r>
            <a:r>
              <a:rPr lang="fi-FI" dirty="0" err="1"/>
              <a:t>Macrobond</a:t>
            </a:r>
            <a:endParaRPr lang="fi-FI" dirty="0"/>
          </a:p>
          <a:p>
            <a:endParaRPr lang="fi-FI" dirty="0"/>
          </a:p>
        </p:txBody>
      </p:sp>
      <p:sp>
        <p:nvSpPr>
          <p:cNvPr id="8"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9"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339781074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4088"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56411044"/>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EU Exports to Russia Have Recovered only Slightly</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45</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Source: </a:t>
            </a:r>
            <a:r>
              <a:rPr lang="fi-FI" dirty="0" err="1"/>
              <a:t>Macrobond</a:t>
            </a:r>
            <a:endParaRPr lang="fi-FI" dirty="0"/>
          </a:p>
          <a:p>
            <a:endParaRPr lang="fi-FI" dirty="0"/>
          </a:p>
        </p:txBody>
      </p:sp>
      <p:sp>
        <p:nvSpPr>
          <p:cNvPr id="8"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9"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28204505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5111"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914579177"/>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Russia’s</a:t>
            </a:r>
            <a:r>
              <a:rPr lang="fi-FI" dirty="0"/>
              <a:t> </a:t>
            </a:r>
            <a:r>
              <a:rPr lang="fi-FI" dirty="0" err="1"/>
              <a:t>Share</a:t>
            </a:r>
            <a:r>
              <a:rPr lang="fi-FI" dirty="0"/>
              <a:t>* of Technology Industry Exports </a:t>
            </a:r>
            <a:r>
              <a:rPr lang="fi-FI" dirty="0" err="1"/>
              <a:t>from</a:t>
            </a:r>
            <a:r>
              <a:rPr lang="fi-FI" dirty="0"/>
              <a:t> Finland </a:t>
            </a:r>
            <a:r>
              <a:rPr lang="fi-FI" dirty="0" err="1"/>
              <a:t>Has</a:t>
            </a:r>
            <a:r>
              <a:rPr lang="fi-FI" dirty="0"/>
              <a:t> </a:t>
            </a:r>
            <a:r>
              <a:rPr lang="fi-FI" dirty="0" err="1"/>
              <a:t>Lowered</a:t>
            </a:r>
            <a:r>
              <a:rPr lang="fi-FI" dirty="0"/>
              <a:t> to Some 5 Per Cent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46</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 </a:t>
            </a:r>
            <a:r>
              <a:rPr lang="fi-FI" dirty="0" err="1"/>
              <a:t>Soviet</a:t>
            </a:r>
            <a:r>
              <a:rPr lang="fi-FI" dirty="0"/>
              <a:t> Union </a:t>
            </a:r>
            <a:r>
              <a:rPr lang="fi-FI" dirty="0" err="1"/>
              <a:t>up</a:t>
            </a:r>
            <a:r>
              <a:rPr lang="fi-FI" dirty="0"/>
              <a:t> to 1991</a:t>
            </a:r>
          </a:p>
          <a:p>
            <a:r>
              <a:rPr lang="fi-FI" dirty="0"/>
              <a:t>Source: Finnish </a:t>
            </a:r>
            <a:r>
              <a:rPr lang="fi-FI" dirty="0" err="1"/>
              <a:t>Customs</a:t>
            </a:r>
            <a:r>
              <a:rPr lang="fi-FI" dirty="0"/>
              <a:t> </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3140249450"/>
              </p:ext>
            </p:extLst>
          </p:nvPr>
        </p:nvGraphicFramePr>
        <p:xfrm>
          <a:off x="381000" y="1146129"/>
          <a:ext cx="8391525" cy="3498896"/>
        </p:xfrm>
        <a:graphic>
          <a:graphicData uri="http://schemas.openxmlformats.org/drawingml/2006/chart">
            <c:chart xmlns:c="http://schemas.openxmlformats.org/drawingml/2006/chart" xmlns:r="http://schemas.openxmlformats.org/officeDocument/2006/relationships" r:id="rId2"/>
          </a:graphicData>
        </a:graphic>
      </p:graphicFrame>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0"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sp>
        <p:nvSpPr>
          <p:cNvPr id="11" name="Text Box 25"/>
          <p:cNvSpPr txBox="1">
            <a:spLocks noChangeArrowheads="1"/>
          </p:cNvSpPr>
          <p:nvPr/>
        </p:nvSpPr>
        <p:spPr bwMode="auto">
          <a:xfrm>
            <a:off x="744385" y="1275730"/>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t>
            </a:r>
          </a:p>
        </p:txBody>
      </p:sp>
    </p:spTree>
    <p:extLst>
      <p:ext uri="{BB962C8B-B14F-4D97-AF65-F5344CB8AC3E}">
        <p14:creationId xmlns:p14="http://schemas.microsoft.com/office/powerpoint/2010/main" val="3124861087"/>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47</a:t>
            </a:fld>
            <a:endParaRPr lang="fi-FI" dirty="0"/>
          </a:p>
        </p:txBody>
      </p:sp>
      <p:sp>
        <p:nvSpPr>
          <p:cNvPr id="8" name="Tekstin paikkamerkki 7"/>
          <p:cNvSpPr>
            <a:spLocks noGrp="1"/>
          </p:cNvSpPr>
          <p:nvPr>
            <p:ph type="body" sz="quarter" idx="18"/>
          </p:nvPr>
        </p:nvSpPr>
        <p:spPr/>
        <p:txBody>
          <a:bodyPr/>
          <a:lstStyle/>
          <a:p>
            <a:r>
              <a:rPr lang="fi-FI" dirty="0" err="1"/>
              <a:t>Source</a:t>
            </a:r>
            <a:r>
              <a:rPr lang="fi-FI" dirty="0"/>
              <a:t>: IMF (</a:t>
            </a:r>
            <a:r>
              <a:rPr lang="fi-FI" dirty="0" err="1"/>
              <a:t>January</a:t>
            </a:r>
            <a:r>
              <a:rPr lang="fi-FI" dirty="0"/>
              <a:t> 2018) </a:t>
            </a:r>
          </a:p>
        </p:txBody>
      </p:sp>
      <p:sp>
        <p:nvSpPr>
          <p:cNvPr id="10" name="Tekstin paikkamerkki 7"/>
          <p:cNvSpPr>
            <a:spLocks noGrp="1"/>
          </p:cNvSpPr>
          <p:nvPr>
            <p:ph type="body" sz="quarter" idx="15"/>
          </p:nvPr>
        </p:nvSpPr>
        <p:spPr>
          <a:xfrm>
            <a:off x="252000" y="282150"/>
            <a:ext cx="7992000" cy="648000"/>
          </a:xfrm>
        </p:spPr>
        <p:txBody>
          <a:bodyPr/>
          <a:lstStyle/>
          <a:p>
            <a:r>
              <a:rPr lang="en-US" dirty="0"/>
              <a:t>The World Economy Is Projected to Grow by 3.9% in 2018 </a:t>
            </a:r>
            <a:r>
              <a:rPr lang="fi-FI" dirty="0"/>
              <a:t> </a:t>
            </a:r>
          </a:p>
          <a:p>
            <a:pPr>
              <a:lnSpc>
                <a:spcPct val="100000"/>
              </a:lnSpc>
              <a:spcBef>
                <a:spcPts val="0"/>
              </a:spcBef>
            </a:pPr>
            <a:r>
              <a:rPr lang="fi-FI" sz="1200" b="0" dirty="0"/>
              <a:t>GDP </a:t>
            </a:r>
            <a:r>
              <a:rPr lang="fi-FI" sz="1200" b="0" dirty="0" err="1"/>
              <a:t>growth</a:t>
            </a:r>
            <a:r>
              <a:rPr lang="fi-FI" sz="1200" b="0" dirty="0"/>
              <a:t> in 2018 / 2017, % </a:t>
            </a:r>
            <a:endParaRPr lang="fi-FI" dirty="0"/>
          </a:p>
        </p:txBody>
      </p:sp>
      <p:graphicFrame>
        <p:nvGraphicFramePr>
          <p:cNvPr id="200" name="Object 5"/>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01" name="Rectangle 18"/>
          <p:cNvSpPr>
            <a:spLocks noChangeArrowheads="1"/>
          </p:cNvSpPr>
          <p:nvPr/>
        </p:nvSpPr>
        <p:spPr bwMode="auto">
          <a:xfrm flipV="1">
            <a:off x="852600" y="2756966"/>
            <a:ext cx="1244043" cy="620054"/>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102636" y="2872436"/>
            <a:ext cx="1118949" cy="505773"/>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228628" y="3097383"/>
            <a:ext cx="340113" cy="277175"/>
          </a:xfrm>
          <a:prstGeom prst="rect">
            <a:avLst/>
          </a:prstGeom>
          <a:solidFill>
            <a:srgbClr val="FFC000"/>
          </a:solidFill>
          <a:ln w="9525">
            <a:solidFill>
              <a:schemeClr val="accent4"/>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3575795" y="1868625"/>
            <a:ext cx="1419306" cy="151011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799156" y="2503050"/>
            <a:ext cx="1567891"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North America</a:t>
            </a:r>
          </a:p>
        </p:txBody>
      </p:sp>
      <p:sp>
        <p:nvSpPr>
          <p:cNvPr id="206" name="Text Box 23"/>
          <p:cNvSpPr txBox="1">
            <a:spLocks noChangeArrowheads="1"/>
          </p:cNvSpPr>
          <p:nvPr/>
        </p:nvSpPr>
        <p:spPr bwMode="auto">
          <a:xfrm>
            <a:off x="2051239" y="2638010"/>
            <a:ext cx="14484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rgbClr val="002060"/>
                </a:solidFill>
                <a:effectLst/>
                <a:uLnTx/>
                <a:uFillTx/>
                <a:latin typeface="+mj-lt"/>
                <a:ea typeface="ＭＳ Ｐゴシック" pitchFamily="-128" charset="-128"/>
              </a:rPr>
              <a:t>Western Europe</a:t>
            </a:r>
          </a:p>
        </p:txBody>
      </p:sp>
      <p:sp>
        <p:nvSpPr>
          <p:cNvPr id="207" name="Text Box 24"/>
          <p:cNvSpPr txBox="1">
            <a:spLocks noChangeArrowheads="1"/>
          </p:cNvSpPr>
          <p:nvPr/>
        </p:nvSpPr>
        <p:spPr bwMode="auto">
          <a:xfrm>
            <a:off x="3164239" y="2864434"/>
            <a:ext cx="7628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 </a:t>
            </a:r>
          </a:p>
        </p:txBody>
      </p:sp>
      <p:sp>
        <p:nvSpPr>
          <p:cNvPr id="208" name="Text Box 25"/>
          <p:cNvSpPr txBox="1">
            <a:spLocks noChangeArrowheads="1"/>
          </p:cNvSpPr>
          <p:nvPr/>
        </p:nvSpPr>
        <p:spPr bwMode="auto">
          <a:xfrm>
            <a:off x="4048090" y="1549082"/>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China</a:t>
            </a:r>
          </a:p>
        </p:txBody>
      </p:sp>
      <p:sp>
        <p:nvSpPr>
          <p:cNvPr id="209" name="Rectangle 26"/>
          <p:cNvSpPr>
            <a:spLocks noChangeArrowheads="1"/>
          </p:cNvSpPr>
          <p:nvPr/>
        </p:nvSpPr>
        <p:spPr bwMode="auto">
          <a:xfrm>
            <a:off x="5001150" y="1676040"/>
            <a:ext cx="512763" cy="1703443"/>
          </a:xfrm>
          <a:prstGeom prst="rect">
            <a:avLst/>
          </a:prstGeom>
          <a:solidFill>
            <a:schemeClr val="accent6"/>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5518678" y="2489129"/>
            <a:ext cx="815435" cy="890686"/>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5003304" y="1458780"/>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India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12" name="Rectangle 30"/>
          <p:cNvSpPr>
            <a:spLocks noChangeArrowheads="1"/>
          </p:cNvSpPr>
          <p:nvPr/>
        </p:nvSpPr>
        <p:spPr bwMode="auto">
          <a:xfrm>
            <a:off x="6338034" y="2982905"/>
            <a:ext cx="242554" cy="39995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6587885" y="2572152"/>
            <a:ext cx="423745" cy="805469"/>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6187139" y="1680598"/>
            <a:ext cx="122523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Rest</a:t>
            </a:r>
            <a:r>
              <a:rPr kumimoji="0" lang="fi-FI" sz="1050" i="0" u="none" strike="noStrike" kern="0" cap="none" spc="0" normalizeH="0" baseline="0" noProof="0" dirty="0">
                <a:ln>
                  <a:noFill/>
                </a:ln>
                <a:effectLst/>
                <a:uLnTx/>
                <a:uFillTx/>
                <a:latin typeface="+mj-lt"/>
                <a:ea typeface="ＭＳ Ｐゴシック" pitchFamily="-128" charset="-128"/>
              </a:rPr>
              <a:t> of Eastern Europe </a:t>
            </a:r>
          </a:p>
        </p:txBody>
      </p:sp>
      <p:sp>
        <p:nvSpPr>
          <p:cNvPr id="216" name="Rectangle 34"/>
          <p:cNvSpPr>
            <a:spLocks noChangeArrowheads="1"/>
          </p:cNvSpPr>
          <p:nvPr/>
        </p:nvSpPr>
        <p:spPr bwMode="auto">
          <a:xfrm>
            <a:off x="7018684" y="2941782"/>
            <a:ext cx="159463" cy="43683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186145" y="2853947"/>
            <a:ext cx="117200" cy="520777"/>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303345" y="2572153"/>
            <a:ext cx="352575" cy="806634"/>
          </a:xfrm>
          <a:prstGeom prst="rect">
            <a:avLst/>
          </a:prstGeom>
          <a:solidFill>
            <a:schemeClr val="accent5">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655920" y="2572152"/>
            <a:ext cx="797738" cy="802406"/>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6075352" y="2548688"/>
            <a:ext cx="7513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err="1">
                <a:ln>
                  <a:noFill/>
                </a:ln>
                <a:effectLst/>
                <a:uLnTx/>
                <a:uFillTx/>
                <a:latin typeface="Verdana" panose="020B0604030504040204" pitchFamily="34" charset="0"/>
                <a:ea typeface="ＭＳ Ｐゴシック" pitchFamily="-128" charset="-128"/>
              </a:rPr>
              <a:t>Russia</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779020" y="2463716"/>
            <a:ext cx="603050"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Brazil</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6863908" y="2393441"/>
            <a:ext cx="73843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Mexico</a:t>
            </a:r>
            <a:endParaRPr kumimoji="0" lang="fi-FI" sz="1050" b="0" i="0" u="none" strike="noStrike" kern="0" cap="none" spc="0" normalizeH="0" baseline="0" noProof="0" dirty="0">
              <a:ln>
                <a:noFill/>
              </a:ln>
              <a:effectLst/>
              <a:uLnTx/>
              <a:uFillTx/>
              <a:latin typeface="+mj-lt"/>
              <a:ea typeface="ＭＳ Ｐゴシック" pitchFamily="-128" charset="-128"/>
            </a:endParaRPr>
          </a:p>
        </p:txBody>
      </p:sp>
      <p:sp>
        <p:nvSpPr>
          <p:cNvPr id="223" name="Text Box 43"/>
          <p:cNvSpPr txBox="1">
            <a:spLocks noChangeArrowheads="1"/>
          </p:cNvSpPr>
          <p:nvPr/>
        </p:nvSpPr>
        <p:spPr bwMode="auto">
          <a:xfrm rot="-5400000">
            <a:off x="6912337" y="1794584"/>
            <a:ext cx="10949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Rest</a:t>
            </a:r>
            <a:r>
              <a:rPr kumimoji="0" lang="fi-FI" sz="1050" i="0" u="none" strike="noStrike" kern="0" cap="none" spc="0" normalizeH="0" baseline="0" noProof="0" dirty="0">
                <a:ln>
                  <a:noFill/>
                </a:ln>
                <a:effectLst/>
                <a:uLnTx/>
                <a:uFillTx/>
                <a:latin typeface="+mj-lt"/>
                <a:ea typeface="ＭＳ Ｐゴシック" pitchFamily="-128" charset="-128"/>
              </a:rPr>
              <a:t> of </a:t>
            </a:r>
            <a:r>
              <a:rPr kumimoji="0" lang="fi-FI" sz="1050" i="0" u="none" strike="noStrike" kern="0" cap="none" spc="0" normalizeH="0" baseline="0" noProof="0" dirty="0" err="1">
                <a:ln>
                  <a:noFill/>
                </a:ln>
                <a:effectLst/>
                <a:uLnTx/>
                <a:uFillTx/>
                <a:latin typeface="+mj-lt"/>
                <a:ea typeface="ＭＳ Ｐゴシック" pitchFamily="-128" charset="-128"/>
              </a:rPr>
              <a:t>Latin</a:t>
            </a:r>
            <a:r>
              <a:rPr kumimoji="0" lang="fi-FI" sz="1050" i="0" u="none" strike="noStrike" kern="0" cap="none" spc="0" normalizeH="0" baseline="0" noProof="0" dirty="0">
                <a:ln>
                  <a:noFill/>
                </a:ln>
                <a:effectLst/>
                <a:uLnTx/>
                <a:uFillTx/>
                <a:latin typeface="+mj-lt"/>
                <a:ea typeface="ＭＳ Ｐゴシック" pitchFamily="-128" charset="-128"/>
              </a:rPr>
              <a:t> America</a:t>
            </a:r>
          </a:p>
        </p:txBody>
      </p:sp>
      <p:sp>
        <p:nvSpPr>
          <p:cNvPr id="224" name="Text Box 44"/>
          <p:cNvSpPr txBox="1">
            <a:spLocks noChangeArrowheads="1"/>
          </p:cNvSpPr>
          <p:nvPr/>
        </p:nvSpPr>
        <p:spPr bwMode="auto">
          <a:xfrm rot="-5400000">
            <a:off x="7633024" y="1787046"/>
            <a:ext cx="926857"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lvl="0" defTabSz="914069">
              <a:defRPr/>
            </a:pPr>
            <a:r>
              <a:rPr lang="fi-FI" sz="1050" kern="0" dirty="0"/>
              <a:t>Middle East </a:t>
            </a:r>
          </a:p>
          <a:p>
            <a:pPr lvl="0" defTabSz="914069">
              <a:defRPr/>
            </a:pPr>
            <a:r>
              <a:rPr lang="fi-FI" sz="1050" kern="0" dirty="0"/>
              <a:t>and </a:t>
            </a:r>
            <a:r>
              <a:rPr lang="fi-FI" sz="1050" kern="0" dirty="0" err="1"/>
              <a:t>Africa</a:t>
            </a:r>
            <a:r>
              <a:rPr lang="fi-FI" sz="1050" kern="0" dirty="0"/>
              <a:t> </a:t>
            </a:r>
          </a:p>
          <a:p>
            <a:pPr marL="0" marR="0" lvl="0" indent="0" defTabSz="914069" eaLnBrk="1" fontAlgn="auto" latinLnBrk="0" hangingPunct="1">
              <a:lnSpc>
                <a:spcPct val="100000"/>
              </a:lnSpc>
              <a:spcBef>
                <a:spcPts val="0"/>
              </a:spcBef>
              <a:spcAft>
                <a:spcPts val="0"/>
              </a:spcAft>
              <a:buClrTx/>
              <a:buSzTx/>
              <a:buFontTx/>
              <a:buNone/>
              <a:tabLst/>
              <a:defRPr/>
            </a:pP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25" name="Text Box 48"/>
          <p:cNvSpPr txBox="1">
            <a:spLocks noChangeArrowheads="1"/>
          </p:cNvSpPr>
          <p:nvPr/>
        </p:nvSpPr>
        <p:spPr bwMode="auto">
          <a:xfrm>
            <a:off x="1423083" y="1775010"/>
            <a:ext cx="1786617"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Average</a:t>
            </a:r>
            <a:r>
              <a:rPr kumimoji="0" lang="fi-FI" sz="1050" i="0" u="none" strike="noStrike" kern="0" cap="none" spc="0" normalizeH="0" baseline="0" noProof="0" dirty="0">
                <a:ln>
                  <a:noFill/>
                </a:ln>
                <a:effectLst/>
                <a:uLnTx/>
                <a:uFillTx/>
                <a:latin typeface="+mj-lt"/>
                <a:ea typeface="ＭＳ Ｐゴシック" pitchFamily="-128" charset="-128"/>
              </a:rPr>
              <a:t> </a:t>
            </a:r>
            <a:r>
              <a:rPr kumimoji="0" lang="fi-FI" sz="1050" i="0" u="none" strike="noStrike" kern="0" cap="none" spc="0" normalizeH="0" baseline="0" noProof="0" dirty="0" err="1">
                <a:ln>
                  <a:noFill/>
                </a:ln>
                <a:effectLst/>
                <a:uLnTx/>
                <a:uFillTx/>
                <a:latin typeface="+mj-lt"/>
                <a:ea typeface="ＭＳ Ｐゴシック" pitchFamily="-128" charset="-128"/>
              </a:rPr>
              <a:t>growth</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+3,9 %</a:t>
            </a:r>
          </a:p>
        </p:txBody>
      </p:sp>
      <p:sp>
        <p:nvSpPr>
          <p:cNvPr id="226" name="Line 49"/>
          <p:cNvSpPr>
            <a:spLocks noChangeShapeType="1"/>
          </p:cNvSpPr>
          <p:nvPr/>
        </p:nvSpPr>
        <p:spPr bwMode="auto">
          <a:xfrm>
            <a:off x="852600" y="2477292"/>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cxnSp>
        <p:nvCxnSpPr>
          <p:cNvPr id="227" name="Suora nuoliyhdysviiva 226"/>
          <p:cNvCxnSpPr/>
          <p:nvPr/>
        </p:nvCxnSpPr>
        <p:spPr bwMode="auto">
          <a:xfrm>
            <a:off x="2707719" y="2168882"/>
            <a:ext cx="135886" cy="275860"/>
          </a:xfrm>
          <a:prstGeom prst="straightConnector1">
            <a:avLst/>
          </a:prstGeom>
          <a:solidFill>
            <a:srgbClr val="7D001B"/>
          </a:solidFill>
          <a:ln w="12700" cap="flat" cmpd="sng" algn="ctr">
            <a:solidFill>
              <a:srgbClr val="29282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Text Box 46"/>
          <p:cNvSpPr txBox="1">
            <a:spLocks noChangeArrowheads="1"/>
          </p:cNvSpPr>
          <p:nvPr/>
        </p:nvSpPr>
        <p:spPr bwMode="auto">
          <a:xfrm>
            <a:off x="1198736" y="4493663"/>
            <a:ext cx="640111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t>The </a:t>
            </a:r>
            <a:r>
              <a:rPr lang="fi-FI" sz="1050" dirty="0" err="1"/>
              <a:t>width</a:t>
            </a:r>
            <a:r>
              <a:rPr lang="fi-FI" sz="1050" dirty="0"/>
              <a:t> of </a:t>
            </a:r>
            <a:r>
              <a:rPr lang="fi-FI" sz="1050" dirty="0" err="1"/>
              <a:t>the</a:t>
            </a:r>
            <a:r>
              <a:rPr lang="fi-FI" sz="1050" dirty="0"/>
              <a:t> </a:t>
            </a:r>
            <a:r>
              <a:rPr lang="fi-FI" sz="1050" dirty="0" err="1"/>
              <a:t>bar</a:t>
            </a:r>
            <a:r>
              <a:rPr lang="fi-FI" sz="1050" dirty="0"/>
              <a:t> </a:t>
            </a:r>
            <a:r>
              <a:rPr lang="fi-FI" sz="1050" dirty="0" err="1"/>
              <a:t>indicates</a:t>
            </a:r>
            <a:r>
              <a:rPr lang="fi-FI" sz="1050" dirty="0"/>
              <a:t> </a:t>
            </a:r>
            <a:r>
              <a:rPr lang="fi-FI" sz="1050" dirty="0" err="1"/>
              <a:t>the</a:t>
            </a:r>
            <a:r>
              <a:rPr lang="fi-FI" sz="1050" dirty="0"/>
              <a:t> </a:t>
            </a:r>
            <a:r>
              <a:rPr lang="fi-FI" sz="1050" dirty="0" err="1"/>
              <a:t>share</a:t>
            </a:r>
            <a:r>
              <a:rPr lang="fi-FI" sz="1050" dirty="0"/>
              <a:t> of </a:t>
            </a:r>
            <a:r>
              <a:rPr lang="fi-FI" sz="1050" dirty="0" err="1"/>
              <a:t>global</a:t>
            </a:r>
            <a:r>
              <a:rPr lang="fi-FI" sz="1050" dirty="0"/>
              <a:t> GDP in 2017 (</a:t>
            </a:r>
            <a:r>
              <a:rPr lang="fi-FI" sz="1050" dirty="0" err="1"/>
              <a:t>adjusted</a:t>
            </a:r>
            <a:r>
              <a:rPr lang="fi-FI" sz="1050" dirty="0"/>
              <a:t> for </a:t>
            </a:r>
            <a:r>
              <a:rPr lang="fi-FI" sz="1050" dirty="0" err="1"/>
              <a:t>purchasing</a:t>
            </a:r>
            <a:r>
              <a:rPr lang="fi-FI" sz="1050" dirty="0"/>
              <a:t> </a:t>
            </a:r>
            <a:r>
              <a:rPr lang="fi-FI" sz="1050" dirty="0" err="1"/>
              <a:t>power</a:t>
            </a:r>
            <a:r>
              <a:rPr lang="fi-FI" sz="1050" dirty="0"/>
              <a:t> </a:t>
            </a:r>
            <a:r>
              <a:rPr lang="fi-FI" sz="1050" dirty="0" err="1"/>
              <a:t>parity</a:t>
            </a:r>
            <a:r>
              <a:rPr lang="fi-FI" sz="1050" dirty="0"/>
              <a:t>), %</a:t>
            </a:r>
            <a:endParaRPr lang="fi-FI" sz="1050" dirty="0">
              <a:latin typeface="+mj-lt"/>
            </a:endParaRPr>
          </a:p>
        </p:txBody>
      </p:sp>
      <p:sp>
        <p:nvSpPr>
          <p:cNvPr id="231" name="Text Box 29"/>
          <p:cNvSpPr txBox="1">
            <a:spLocks noChangeArrowheads="1"/>
          </p:cNvSpPr>
          <p:nvPr/>
        </p:nvSpPr>
        <p:spPr bwMode="auto">
          <a:xfrm>
            <a:off x="5605531" y="2015713"/>
            <a:ext cx="64152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err="1">
                <a:latin typeface="Verdana" panose="020B0604030504040204" pitchFamily="34" charset="0"/>
              </a:rPr>
              <a:t>Rest</a:t>
            </a:r>
            <a:r>
              <a:rPr lang="fi-FI" sz="1050" dirty="0">
                <a:latin typeface="Verdana" panose="020B0604030504040204" pitchFamily="34" charset="0"/>
              </a:rPr>
              <a:t> </a:t>
            </a:r>
          </a:p>
          <a:p>
            <a:r>
              <a:rPr lang="fi-FI" sz="1050" dirty="0">
                <a:latin typeface="Verdana" panose="020B0604030504040204" pitchFamily="34" charset="0"/>
              </a:rPr>
              <a:t>of Asia</a:t>
            </a:r>
          </a:p>
        </p:txBody>
      </p:sp>
      <p:sp>
        <p:nvSpPr>
          <p:cNvPr id="37" name="Alatunnisteen paikkamerkki 4">
            <a:extLst>
              <a:ext uri="{FF2B5EF4-FFF2-40B4-BE49-F238E27FC236}">
                <a16:creationId xmlns:a16="http://schemas.microsoft.com/office/drawing/2014/main" id="{4E96C00B-41A5-4C9B-91AE-14F98F026A21}"/>
              </a:ext>
            </a:extLst>
          </p:cNvPr>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38" name="Päivämäärän paikkamerkki 3">
            <a:extLst>
              <a:ext uri="{FF2B5EF4-FFF2-40B4-BE49-F238E27FC236}">
                <a16:creationId xmlns:a16="http://schemas.microsoft.com/office/drawing/2014/main" id="{A0B2D506-4BAE-4452-B1EF-48103E5D3748}"/>
              </a:ext>
            </a:extLst>
          </p:cNvPr>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627756644"/>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48</a:t>
            </a:fld>
            <a:endParaRPr lang="fi-FI" dirty="0"/>
          </a:p>
        </p:txBody>
      </p:sp>
      <p:sp>
        <p:nvSpPr>
          <p:cNvPr id="8" name="Tekstin paikkamerkki 7"/>
          <p:cNvSpPr>
            <a:spLocks noGrp="1"/>
          </p:cNvSpPr>
          <p:nvPr>
            <p:ph type="body" sz="quarter" idx="18"/>
          </p:nvPr>
        </p:nvSpPr>
        <p:spPr/>
        <p:txBody>
          <a:bodyPr/>
          <a:lstStyle/>
          <a:p>
            <a:r>
              <a:rPr lang="fi-FI" dirty="0" err="1"/>
              <a:t>Source</a:t>
            </a:r>
            <a:r>
              <a:rPr lang="fi-FI" dirty="0"/>
              <a:t>: IMF (</a:t>
            </a:r>
            <a:r>
              <a:rPr lang="fi-FI" dirty="0" err="1"/>
              <a:t>January</a:t>
            </a:r>
            <a:r>
              <a:rPr lang="fi-FI" dirty="0"/>
              <a:t> 2018), </a:t>
            </a:r>
            <a:r>
              <a:rPr lang="fi-FI" dirty="0" err="1"/>
              <a:t>Finnish</a:t>
            </a:r>
            <a:r>
              <a:rPr lang="fi-FI" dirty="0"/>
              <a:t> </a:t>
            </a:r>
            <a:r>
              <a:rPr lang="fi-FI" dirty="0" err="1"/>
              <a:t>Customs</a:t>
            </a:r>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Demand in </a:t>
            </a:r>
            <a:r>
              <a:rPr lang="fi-FI" dirty="0" err="1"/>
              <a:t>the</a:t>
            </a:r>
            <a:r>
              <a:rPr lang="fi-FI" dirty="0"/>
              <a:t> </a:t>
            </a:r>
            <a:r>
              <a:rPr lang="fi-FI" dirty="0" err="1"/>
              <a:t>Finnish</a:t>
            </a:r>
            <a:r>
              <a:rPr lang="fi-FI" dirty="0"/>
              <a:t> Technology Industry </a:t>
            </a:r>
            <a:r>
              <a:rPr lang="fi-FI" dirty="0" err="1"/>
              <a:t>Export</a:t>
            </a:r>
            <a:r>
              <a:rPr lang="fi-FI" dirty="0"/>
              <a:t> Market is </a:t>
            </a:r>
            <a:r>
              <a:rPr lang="fi-FI" dirty="0" err="1"/>
              <a:t>Expected</a:t>
            </a:r>
            <a:r>
              <a:rPr lang="fi-FI" dirty="0"/>
              <a:t> to </a:t>
            </a:r>
            <a:r>
              <a:rPr lang="fi-FI" dirty="0" err="1"/>
              <a:t>Grow</a:t>
            </a:r>
            <a:r>
              <a:rPr lang="fi-FI" dirty="0"/>
              <a:t> </a:t>
            </a:r>
            <a:r>
              <a:rPr lang="fi-FI" dirty="0" err="1"/>
              <a:t>by</a:t>
            </a:r>
            <a:r>
              <a:rPr lang="fi-FI" dirty="0"/>
              <a:t> 2.8 % in 2018   </a:t>
            </a:r>
          </a:p>
          <a:p>
            <a:pPr>
              <a:lnSpc>
                <a:spcPct val="100000"/>
              </a:lnSpc>
              <a:spcBef>
                <a:spcPts val="0"/>
              </a:spcBef>
            </a:pPr>
            <a:r>
              <a:rPr lang="fi-FI" sz="1200" b="0" dirty="0"/>
              <a:t>GDP </a:t>
            </a:r>
            <a:r>
              <a:rPr lang="fi-FI" sz="1200" b="0" dirty="0" err="1"/>
              <a:t>growth</a:t>
            </a:r>
            <a:r>
              <a:rPr lang="fi-FI" sz="1200" b="0" dirty="0"/>
              <a:t> in 2018 / 2017, % </a:t>
            </a:r>
            <a:endParaRPr lang="fi-FI" dirty="0"/>
          </a:p>
        </p:txBody>
      </p:sp>
      <p:graphicFrame>
        <p:nvGraphicFramePr>
          <p:cNvPr id="9" name="Object 5"/>
          <p:cNvGraphicFramePr>
            <a:graphicFrameLocks noGrp="1" noChangeAspect="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8"/>
          <p:cNvSpPr>
            <a:spLocks noChangeArrowheads="1"/>
          </p:cNvSpPr>
          <p:nvPr/>
        </p:nvSpPr>
        <p:spPr bwMode="auto">
          <a:xfrm flipV="1">
            <a:off x="855462" y="2925903"/>
            <a:ext cx="720001" cy="532913"/>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2" name="Rectangle 19"/>
          <p:cNvSpPr>
            <a:spLocks noChangeArrowheads="1"/>
          </p:cNvSpPr>
          <p:nvPr/>
        </p:nvSpPr>
        <p:spPr bwMode="auto">
          <a:xfrm flipV="1">
            <a:off x="1582611" y="2980742"/>
            <a:ext cx="4019525" cy="476645"/>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3" name="Rectangle 20"/>
          <p:cNvSpPr>
            <a:spLocks noChangeArrowheads="1"/>
          </p:cNvSpPr>
          <p:nvPr/>
        </p:nvSpPr>
        <p:spPr bwMode="auto">
          <a:xfrm>
            <a:off x="5608567" y="3183886"/>
            <a:ext cx="187733" cy="281490"/>
          </a:xfrm>
          <a:prstGeom prst="rect">
            <a:avLst/>
          </a:prstGeom>
          <a:solidFill>
            <a:schemeClr val="accent4"/>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4" name="Rectangle 21"/>
          <p:cNvSpPr>
            <a:spLocks noChangeArrowheads="1"/>
          </p:cNvSpPr>
          <p:nvPr/>
        </p:nvSpPr>
        <p:spPr bwMode="auto">
          <a:xfrm>
            <a:off x="5796741" y="2053342"/>
            <a:ext cx="389153" cy="140745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5" name="Text Box 22"/>
          <p:cNvSpPr txBox="1">
            <a:spLocks noChangeArrowheads="1"/>
          </p:cNvSpPr>
          <p:nvPr/>
        </p:nvSpPr>
        <p:spPr bwMode="auto">
          <a:xfrm>
            <a:off x="781765" y="2601071"/>
            <a:ext cx="1481595"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North America</a:t>
            </a:r>
          </a:p>
        </p:txBody>
      </p:sp>
      <p:sp>
        <p:nvSpPr>
          <p:cNvPr id="16" name="Text Box 23"/>
          <p:cNvSpPr txBox="1">
            <a:spLocks noChangeArrowheads="1"/>
          </p:cNvSpPr>
          <p:nvPr/>
        </p:nvSpPr>
        <p:spPr bwMode="auto">
          <a:xfrm>
            <a:off x="3027170" y="2587747"/>
            <a:ext cx="12650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Western Europe</a:t>
            </a:r>
          </a:p>
        </p:txBody>
      </p:sp>
      <p:sp>
        <p:nvSpPr>
          <p:cNvPr id="17" name="Text Box 24"/>
          <p:cNvSpPr txBox="1">
            <a:spLocks noChangeArrowheads="1"/>
          </p:cNvSpPr>
          <p:nvPr/>
        </p:nvSpPr>
        <p:spPr bwMode="auto">
          <a:xfrm>
            <a:off x="5252188" y="2601071"/>
            <a:ext cx="62228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 </a:t>
            </a:r>
          </a:p>
        </p:txBody>
      </p:sp>
      <p:sp>
        <p:nvSpPr>
          <p:cNvPr id="18" name="Text Box 25"/>
          <p:cNvSpPr txBox="1">
            <a:spLocks noChangeArrowheads="1"/>
          </p:cNvSpPr>
          <p:nvPr/>
        </p:nvSpPr>
        <p:spPr bwMode="auto">
          <a:xfrm>
            <a:off x="5680320" y="1792110"/>
            <a:ext cx="56618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China</a:t>
            </a:r>
          </a:p>
        </p:txBody>
      </p:sp>
      <p:sp>
        <p:nvSpPr>
          <p:cNvPr id="19" name="Rectangle 27"/>
          <p:cNvSpPr>
            <a:spLocks noChangeArrowheads="1"/>
          </p:cNvSpPr>
          <p:nvPr/>
        </p:nvSpPr>
        <p:spPr bwMode="auto">
          <a:xfrm flipV="1">
            <a:off x="6334858" y="2636417"/>
            <a:ext cx="415396" cy="823579"/>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 name="Text Box 28"/>
          <p:cNvSpPr txBox="1">
            <a:spLocks noChangeArrowheads="1"/>
          </p:cNvSpPr>
          <p:nvPr/>
        </p:nvSpPr>
        <p:spPr bwMode="auto">
          <a:xfrm>
            <a:off x="6076693" y="1635070"/>
            <a:ext cx="52610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India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1" name="Text Box 29"/>
          <p:cNvSpPr txBox="1">
            <a:spLocks noChangeArrowheads="1"/>
          </p:cNvSpPr>
          <p:nvPr/>
        </p:nvSpPr>
        <p:spPr bwMode="auto">
          <a:xfrm>
            <a:off x="6272727" y="2164183"/>
            <a:ext cx="64152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Rest</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of Asia</a:t>
            </a:r>
          </a:p>
        </p:txBody>
      </p:sp>
      <p:sp>
        <p:nvSpPr>
          <p:cNvPr id="22" name="Rectangle 30"/>
          <p:cNvSpPr>
            <a:spLocks noChangeArrowheads="1"/>
          </p:cNvSpPr>
          <p:nvPr/>
        </p:nvSpPr>
        <p:spPr bwMode="auto">
          <a:xfrm>
            <a:off x="6757939" y="3093038"/>
            <a:ext cx="387417" cy="36474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3" name="Rectangle 32"/>
          <p:cNvSpPr>
            <a:spLocks noChangeArrowheads="1"/>
          </p:cNvSpPr>
          <p:nvPr/>
        </p:nvSpPr>
        <p:spPr bwMode="auto">
          <a:xfrm>
            <a:off x="7152406" y="2701352"/>
            <a:ext cx="745201" cy="756035"/>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4" name="Text Box 33"/>
          <p:cNvSpPr txBox="1">
            <a:spLocks noChangeArrowheads="1"/>
          </p:cNvSpPr>
          <p:nvPr/>
        </p:nvSpPr>
        <p:spPr bwMode="auto">
          <a:xfrm rot="-5400000">
            <a:off x="7017886" y="2024019"/>
            <a:ext cx="904584"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err="1">
                <a:ln>
                  <a:noFill/>
                </a:ln>
                <a:effectLst/>
                <a:uLnTx/>
                <a:uFillTx/>
                <a:latin typeface="Verdana" panose="020B0604030504040204" pitchFamily="34" charset="0"/>
                <a:ea typeface="ＭＳ Ｐゴシック" pitchFamily="-128" charset="-128"/>
              </a:rPr>
              <a:t>Rest</a:t>
            </a: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 of Eastern Europe</a:t>
            </a:r>
          </a:p>
        </p:txBody>
      </p:sp>
      <p:sp>
        <p:nvSpPr>
          <p:cNvPr id="25" name="Rectangle 34"/>
          <p:cNvSpPr>
            <a:spLocks noChangeArrowheads="1"/>
          </p:cNvSpPr>
          <p:nvPr/>
        </p:nvSpPr>
        <p:spPr bwMode="auto">
          <a:xfrm>
            <a:off x="7904492" y="3054058"/>
            <a:ext cx="118080" cy="40593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6" name="Rectangle 35"/>
          <p:cNvSpPr>
            <a:spLocks noChangeArrowheads="1"/>
          </p:cNvSpPr>
          <p:nvPr/>
        </p:nvSpPr>
        <p:spPr bwMode="auto">
          <a:xfrm flipV="1">
            <a:off x="8030257" y="2964319"/>
            <a:ext cx="53376" cy="498922"/>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7" name="Rectangle 36"/>
          <p:cNvSpPr>
            <a:spLocks noChangeArrowheads="1"/>
          </p:cNvSpPr>
          <p:nvPr/>
        </p:nvSpPr>
        <p:spPr bwMode="auto">
          <a:xfrm>
            <a:off x="8094075" y="2726391"/>
            <a:ext cx="85008" cy="733294"/>
          </a:xfrm>
          <a:prstGeom prst="rect">
            <a:avLst/>
          </a:prstGeom>
          <a:solidFill>
            <a:schemeClr val="accent2">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8" name="Rectangle 38"/>
          <p:cNvSpPr>
            <a:spLocks noChangeArrowheads="1"/>
          </p:cNvSpPr>
          <p:nvPr/>
        </p:nvSpPr>
        <p:spPr bwMode="auto">
          <a:xfrm>
            <a:off x="8179112" y="2707836"/>
            <a:ext cx="268491" cy="761047"/>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9" name="Text Box 40"/>
          <p:cNvSpPr txBox="1">
            <a:spLocks noChangeArrowheads="1"/>
          </p:cNvSpPr>
          <p:nvPr/>
        </p:nvSpPr>
        <p:spPr bwMode="auto">
          <a:xfrm rot="-5400000">
            <a:off x="6594477" y="2624484"/>
            <a:ext cx="68319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Russia</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30" name="Text Box 41"/>
          <p:cNvSpPr txBox="1">
            <a:spLocks noChangeArrowheads="1"/>
          </p:cNvSpPr>
          <p:nvPr/>
        </p:nvSpPr>
        <p:spPr bwMode="auto">
          <a:xfrm rot="-5400000">
            <a:off x="7642332" y="2548745"/>
            <a:ext cx="60785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Brazil</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31" name="Text Box 43"/>
          <p:cNvSpPr txBox="1">
            <a:spLocks noChangeArrowheads="1"/>
          </p:cNvSpPr>
          <p:nvPr/>
        </p:nvSpPr>
        <p:spPr bwMode="auto">
          <a:xfrm rot="-5400000">
            <a:off x="7274403" y="1780473"/>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Rest</a:t>
            </a:r>
            <a:r>
              <a:rPr kumimoji="0" lang="fi-FI" sz="1050" i="0" u="none" strike="noStrike" kern="0" cap="none" spc="0" normalizeH="0" baseline="0" noProof="0" dirty="0">
                <a:ln>
                  <a:noFill/>
                </a:ln>
                <a:effectLst/>
                <a:uLnTx/>
                <a:uFillTx/>
                <a:latin typeface="+mj-lt"/>
                <a:ea typeface="ＭＳ Ｐゴシック" pitchFamily="-128" charset="-128"/>
              </a:rPr>
              <a:t> of </a:t>
            </a:r>
            <a:r>
              <a:rPr kumimoji="0" lang="fi-FI" sz="1050" i="0" u="none" strike="noStrike" kern="0" cap="none" spc="0" normalizeH="0" baseline="0" noProof="0" dirty="0" err="1">
                <a:ln>
                  <a:noFill/>
                </a:ln>
                <a:effectLst/>
                <a:uLnTx/>
                <a:uFillTx/>
                <a:latin typeface="+mj-lt"/>
                <a:ea typeface="ＭＳ Ｐゴシック" pitchFamily="-128" charset="-128"/>
              </a:rPr>
              <a:t>Latin</a:t>
            </a:r>
            <a:r>
              <a:rPr kumimoji="0" lang="fi-FI" sz="1050" i="0" u="none" strike="noStrike" kern="0" cap="none" spc="0" normalizeH="0" baseline="0" noProof="0" dirty="0">
                <a:ln>
                  <a:noFill/>
                </a:ln>
                <a:effectLst/>
                <a:uLnTx/>
                <a:uFillTx/>
                <a:latin typeface="+mj-lt"/>
                <a:ea typeface="ＭＳ Ｐゴシック" pitchFamily="-128" charset="-128"/>
              </a:rPr>
              <a:t> America</a:t>
            </a:r>
          </a:p>
        </p:txBody>
      </p:sp>
      <p:sp>
        <p:nvSpPr>
          <p:cNvPr id="32" name="Text Box 44"/>
          <p:cNvSpPr txBox="1">
            <a:spLocks noChangeArrowheads="1"/>
          </p:cNvSpPr>
          <p:nvPr/>
        </p:nvSpPr>
        <p:spPr bwMode="auto">
          <a:xfrm rot="-5400000">
            <a:off x="7558055" y="1889241"/>
            <a:ext cx="153439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defTabSz="914069">
              <a:defRPr/>
            </a:pPr>
            <a:r>
              <a:rPr lang="fi-FI" sz="1050" kern="0" dirty="0"/>
              <a:t>Middle East and </a:t>
            </a:r>
            <a:r>
              <a:rPr lang="fi-FI" sz="1050" kern="0" dirty="0" err="1"/>
              <a:t>Africa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33" name="Text Box 48"/>
          <p:cNvSpPr txBox="1">
            <a:spLocks noChangeArrowheads="1"/>
          </p:cNvSpPr>
          <p:nvPr/>
        </p:nvSpPr>
        <p:spPr bwMode="auto">
          <a:xfrm>
            <a:off x="1830483" y="1952547"/>
            <a:ext cx="1366080"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Average</a:t>
            </a:r>
            <a:r>
              <a:rPr kumimoji="0" lang="fi-FI" sz="1050" i="0" u="none" strike="noStrike" kern="0" cap="none" spc="0" normalizeH="0" baseline="0" noProof="0" dirty="0">
                <a:ln>
                  <a:noFill/>
                </a:ln>
                <a:effectLst/>
                <a:uLnTx/>
                <a:uFillTx/>
                <a:latin typeface="+mj-lt"/>
                <a:ea typeface="ＭＳ Ｐゴシック" pitchFamily="-128" charset="-128"/>
              </a:rPr>
              <a:t> </a:t>
            </a:r>
            <a:r>
              <a:rPr kumimoji="0" lang="fi-FI" sz="1050" i="0" u="none" strike="noStrike" kern="0" cap="none" spc="0" normalizeH="0" baseline="0" noProof="0" dirty="0" err="1">
                <a:ln>
                  <a:noFill/>
                </a:ln>
                <a:effectLst/>
                <a:uLnTx/>
                <a:uFillTx/>
                <a:latin typeface="+mj-lt"/>
                <a:ea typeface="ＭＳ Ｐゴシック" pitchFamily="-128" charset="-128"/>
              </a:rPr>
              <a:t>growth</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+2,8 %</a:t>
            </a:r>
          </a:p>
        </p:txBody>
      </p:sp>
      <p:sp>
        <p:nvSpPr>
          <p:cNvPr id="34" name="Line 49"/>
          <p:cNvSpPr>
            <a:spLocks noChangeShapeType="1"/>
          </p:cNvSpPr>
          <p:nvPr/>
        </p:nvSpPr>
        <p:spPr bwMode="auto">
          <a:xfrm>
            <a:off x="853813" y="2860288"/>
            <a:ext cx="7620609" cy="8879"/>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35" name="Rectangle 26"/>
          <p:cNvSpPr>
            <a:spLocks noChangeArrowheads="1"/>
          </p:cNvSpPr>
          <p:nvPr/>
        </p:nvSpPr>
        <p:spPr bwMode="auto">
          <a:xfrm>
            <a:off x="6192325" y="1877294"/>
            <a:ext cx="131981" cy="1580093"/>
          </a:xfrm>
          <a:prstGeom prst="rect">
            <a:avLst/>
          </a:prstGeom>
          <a:solidFill>
            <a:schemeClr val="accent6"/>
          </a:solidFill>
          <a:ln w="9525">
            <a:solidFill>
              <a:schemeClr val="tx1"/>
            </a:solidFill>
            <a:miter lim="800000"/>
            <a:headEnd/>
            <a:tailEnd/>
          </a:ln>
          <a:effectLst/>
          <a:extLst/>
        </p:spPr>
        <p:txBody>
          <a:bodyPr wrap="none" anchor="ctr"/>
          <a:lstStyle/>
          <a:p>
            <a:endParaRPr lang="fi-FI" sz="1814">
              <a:solidFill>
                <a:srgbClr val="002664"/>
              </a:solidFill>
            </a:endParaRPr>
          </a:p>
        </p:txBody>
      </p:sp>
      <p:cxnSp>
        <p:nvCxnSpPr>
          <p:cNvPr id="36" name="Suora nuoliyhdysviiva 35"/>
          <p:cNvCxnSpPr>
            <a:cxnSpLocks/>
          </p:cNvCxnSpPr>
          <p:nvPr/>
        </p:nvCxnSpPr>
        <p:spPr bwMode="auto">
          <a:xfrm>
            <a:off x="2726169" y="2350866"/>
            <a:ext cx="133365" cy="4828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2"/>
          <p:cNvSpPr txBox="1">
            <a:spLocks noChangeArrowheads="1"/>
          </p:cNvSpPr>
          <p:nvPr/>
        </p:nvSpPr>
        <p:spPr bwMode="auto">
          <a:xfrm rot="-5400000">
            <a:off x="7285853" y="1731059"/>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Mexico</a:t>
            </a:r>
          </a:p>
        </p:txBody>
      </p:sp>
      <p:sp>
        <p:nvSpPr>
          <p:cNvPr id="38" name="Text Box 46"/>
          <p:cNvSpPr txBox="1">
            <a:spLocks noChangeArrowheads="1"/>
          </p:cNvSpPr>
          <p:nvPr/>
        </p:nvSpPr>
        <p:spPr bwMode="auto">
          <a:xfrm>
            <a:off x="1632497" y="4499800"/>
            <a:ext cx="576952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t>The </a:t>
            </a:r>
            <a:r>
              <a:rPr lang="fi-FI" sz="1050" dirty="0" err="1"/>
              <a:t>width</a:t>
            </a:r>
            <a:r>
              <a:rPr lang="fi-FI" sz="1050" dirty="0"/>
              <a:t> of </a:t>
            </a:r>
            <a:r>
              <a:rPr lang="fi-FI" sz="1050" dirty="0" err="1"/>
              <a:t>the</a:t>
            </a:r>
            <a:r>
              <a:rPr lang="fi-FI" sz="1050" dirty="0"/>
              <a:t> </a:t>
            </a:r>
            <a:r>
              <a:rPr lang="fi-FI" sz="1050" dirty="0" err="1"/>
              <a:t>bar</a:t>
            </a:r>
            <a:r>
              <a:rPr lang="fi-FI" sz="1050" dirty="0"/>
              <a:t> </a:t>
            </a:r>
            <a:r>
              <a:rPr lang="fi-FI" sz="1050" dirty="0" err="1"/>
              <a:t>indicates</a:t>
            </a:r>
            <a:r>
              <a:rPr lang="fi-FI" sz="1050" dirty="0"/>
              <a:t> </a:t>
            </a:r>
            <a:r>
              <a:rPr lang="fi-FI" sz="1050" dirty="0" err="1"/>
              <a:t>the</a:t>
            </a:r>
            <a:r>
              <a:rPr lang="fi-FI" sz="1050" dirty="0"/>
              <a:t> </a:t>
            </a:r>
            <a:r>
              <a:rPr lang="fi-FI" sz="1050" dirty="0" err="1"/>
              <a:t>export</a:t>
            </a:r>
            <a:r>
              <a:rPr lang="fi-FI" sz="1050" dirty="0"/>
              <a:t> </a:t>
            </a:r>
            <a:r>
              <a:rPr lang="fi-FI" sz="1050" dirty="0" err="1"/>
              <a:t>share</a:t>
            </a:r>
            <a:r>
              <a:rPr lang="fi-FI" sz="1050" dirty="0"/>
              <a:t> of </a:t>
            </a:r>
            <a:r>
              <a:rPr lang="fi-FI" sz="1050" dirty="0" err="1"/>
              <a:t>technology</a:t>
            </a:r>
            <a:r>
              <a:rPr lang="fi-FI" sz="1050" dirty="0"/>
              <a:t> </a:t>
            </a:r>
            <a:r>
              <a:rPr lang="fi-FI" sz="1050" dirty="0" err="1"/>
              <a:t>industry</a:t>
            </a:r>
            <a:r>
              <a:rPr lang="fi-FI" sz="1050" dirty="0"/>
              <a:t> </a:t>
            </a:r>
            <a:r>
              <a:rPr lang="fi-FI" sz="1050" dirty="0" err="1"/>
              <a:t>from</a:t>
            </a:r>
            <a:r>
              <a:rPr lang="fi-FI" sz="1050" dirty="0"/>
              <a:t> Finland in 2016, %</a:t>
            </a:r>
            <a:endParaRPr lang="fi-FI" sz="1050" dirty="0">
              <a:latin typeface="+mj-lt"/>
            </a:endParaRPr>
          </a:p>
        </p:txBody>
      </p:sp>
      <p:sp>
        <p:nvSpPr>
          <p:cNvPr id="39" name="Alatunnisteen paikkamerkki 4">
            <a:extLst>
              <a:ext uri="{FF2B5EF4-FFF2-40B4-BE49-F238E27FC236}">
                <a16:creationId xmlns:a16="http://schemas.microsoft.com/office/drawing/2014/main" id="{635FBD60-9112-4BA0-B3DC-083D8816037E}"/>
              </a:ext>
            </a:extLst>
          </p:cNvPr>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40" name="Päivämäärän paikkamerkki 3">
            <a:extLst>
              <a:ext uri="{FF2B5EF4-FFF2-40B4-BE49-F238E27FC236}">
                <a16:creationId xmlns:a16="http://schemas.microsoft.com/office/drawing/2014/main" id="{2AAE6A8C-07C0-4992-8988-ED68C04880E2}"/>
              </a:ext>
            </a:extLst>
          </p:cNvPr>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1677104470"/>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en-GB" sz="3200" dirty="0"/>
              <a:t>Finland</a:t>
            </a:r>
            <a:r>
              <a:rPr lang="fi-FI" sz="3200" dirty="0"/>
              <a:t>’s E</a:t>
            </a:r>
            <a:r>
              <a:rPr lang="en-GB" sz="3200" dirty="0" err="1"/>
              <a:t>conomic</a:t>
            </a:r>
            <a:r>
              <a:rPr lang="en-GB" sz="3200" dirty="0"/>
              <a:t> Growth Relies on Exports and Investments</a:t>
            </a: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49</a:t>
            </a:fld>
            <a:endParaRPr lang="fi-FI" dirty="0">
              <a:solidFill>
                <a:srgbClr val="FFFFFF"/>
              </a:solidFill>
            </a:endParaRPr>
          </a:p>
        </p:txBody>
      </p:sp>
      <p:sp>
        <p:nvSpPr>
          <p:cNvPr id="6" name="Alatunnisteen paikkamerkki 4"/>
          <p:cNvSpPr>
            <a:spLocks noGrp="1"/>
          </p:cNvSpPr>
          <p:nvPr>
            <p:ph type="ftr" sz="quarter" idx="11"/>
          </p:nvPr>
        </p:nvSpPr>
        <p:spPr>
          <a:xfrm>
            <a:off x="1072745" y="4727574"/>
            <a:ext cx="2073633" cy="165163"/>
          </a:xfrm>
        </p:spPr>
        <p:txBody>
          <a:bodyPr/>
          <a:lstStyle/>
          <a:p>
            <a:r>
              <a:rPr lang="fi-FI" dirty="0"/>
              <a:t>Technology </a:t>
            </a:r>
            <a:r>
              <a:rPr lang="fi-FI" dirty="0" err="1"/>
              <a:t>Industries</a:t>
            </a:r>
            <a:r>
              <a:rPr lang="fi-FI" dirty="0"/>
              <a:t> </a:t>
            </a:r>
          </a:p>
          <a:p>
            <a:r>
              <a:rPr lang="fi-FI" dirty="0"/>
              <a:t>of Finland</a:t>
            </a:r>
          </a:p>
        </p:txBody>
      </p:sp>
      <p:sp>
        <p:nvSpPr>
          <p:cNvPr id="7"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pPr/>
              <a:t>6/11/2018</a:t>
            </a:fld>
            <a:endParaRPr lang="fi-FI" dirty="0"/>
          </a:p>
          <a:p>
            <a:endParaRPr lang="fi-FI" dirty="0">
              <a:solidFill>
                <a:srgbClr val="29282E"/>
              </a:solidFill>
            </a:endParaRPr>
          </a:p>
        </p:txBody>
      </p:sp>
    </p:spTree>
    <p:extLst>
      <p:ext uri="{BB962C8B-B14F-4D97-AF65-F5344CB8AC3E}">
        <p14:creationId xmlns:p14="http://schemas.microsoft.com/office/powerpoint/2010/main" val="416215275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a:t>Turnover of the Technology Industry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181348" cy="241813"/>
          </a:xfrm>
        </p:spPr>
        <p:txBody>
          <a:bodyPr/>
          <a:lstStyle/>
          <a:p>
            <a:r>
              <a:rPr lang="en-GB" dirty="0"/>
              <a:t>Source: </a:t>
            </a:r>
            <a:r>
              <a:rPr lang="en-GB" dirty="0" err="1"/>
              <a:t>Macrobond</a:t>
            </a:r>
            <a:r>
              <a:rPr lang="en-GB" dirty="0"/>
              <a:t>, Statistics Finland, Technology Industries of Finland </a:t>
            </a:r>
          </a:p>
        </p:txBody>
      </p:sp>
      <p:sp>
        <p:nvSpPr>
          <p:cNvPr id="8"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6/11/2018</a:t>
            </a:fld>
            <a:endParaRPr lang="fi-FI" dirty="0"/>
          </a:p>
        </p:txBody>
      </p:sp>
      <p:sp>
        <p:nvSpPr>
          <p:cNvPr id="9"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1" name="Sisällön paikkamerkki 10">
            <a:extLst>
              <a:ext uri="{FF2B5EF4-FFF2-40B4-BE49-F238E27FC236}">
                <a16:creationId xmlns:a16="http://schemas.microsoft.com/office/drawing/2014/main" id="{B3E05219-41E3-43F4-B91F-B3C42BD4A30A}"/>
              </a:ext>
            </a:extLst>
          </p:cNvPr>
          <p:cNvGraphicFramePr>
            <a:graphicFrameLocks noGrp="1" noChangeAspect="1"/>
          </p:cNvGraphicFramePr>
          <p:nvPr>
            <p:ph sz="quarter" idx="17"/>
            <p:extLst>
              <p:ext uri="{D42A27DB-BD31-4B8C-83A1-F6EECF244321}">
                <p14:modId xmlns:p14="http://schemas.microsoft.com/office/powerpoint/2010/main" val="295977142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7725" name="Macrobond document" r:id="rId3" imgW="13193184" imgH="5572640" progId="Mbnd.mbnd">
                  <p:embed/>
                </p:oleObj>
              </mc:Choice>
              <mc:Fallback>
                <p:oleObj name="Macrobond document" r:id="rId3" imgW="13193184" imgH="5572640" progId="Mbnd.mbnd">
                  <p:embed/>
                  <p:pic>
                    <p:nvPicPr>
                      <p:cNvPr id="6" name="Objekti 5">
                        <a:extLst>
                          <a:ext uri="{FF2B5EF4-FFF2-40B4-BE49-F238E27FC236}">
                            <a16:creationId xmlns:a16="http://schemas.microsoft.com/office/drawing/2014/main" id="{04C64AA7-CA7A-40E9-BC20-144496EA9FC7}"/>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541397646"/>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50</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en-US" dirty="0"/>
              <a:t>The Value of Finland’s Exports Peaked in January-March 2017 </a:t>
            </a:r>
            <a:r>
              <a:rPr lang="fi-FI" dirty="0"/>
              <a:t>  </a:t>
            </a:r>
          </a:p>
        </p:txBody>
      </p:sp>
      <p:sp>
        <p:nvSpPr>
          <p:cNvPr id="17"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8"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240395857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6131"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108367918"/>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Finnish Exports Have Lagged Behind the Competition Countries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51</a:t>
            </a:fld>
            <a:endParaRPr lang="fi-FI" dirty="0"/>
          </a:p>
        </p:txBody>
      </p:sp>
      <p:sp>
        <p:nvSpPr>
          <p:cNvPr id="7" name="Tekstin paikkamerkki 6"/>
          <p:cNvSpPr>
            <a:spLocks noGrp="1"/>
          </p:cNvSpPr>
          <p:nvPr>
            <p:ph type="body" sz="quarter" idx="18"/>
          </p:nvPr>
        </p:nvSpPr>
        <p:spPr/>
        <p:txBody>
          <a:bodyPr/>
          <a:lstStyle/>
          <a:p>
            <a:r>
              <a:rPr lang="fi-FI" dirty="0" err="1"/>
              <a:t>Source</a:t>
            </a:r>
            <a:r>
              <a:rPr lang="fi-FI" dirty="0"/>
              <a:t>: </a:t>
            </a:r>
            <a:r>
              <a:rPr lang="fi-FI" dirty="0" err="1"/>
              <a:t>Macrobond</a:t>
            </a:r>
            <a:r>
              <a:rPr lang="fi-FI" dirty="0"/>
              <a:t>, </a:t>
            </a:r>
            <a:r>
              <a:rPr lang="fi-FI" dirty="0" err="1"/>
              <a:t>Eurostat</a:t>
            </a:r>
            <a:endParaRPr lang="fi-FI" dirty="0"/>
          </a:p>
          <a:p>
            <a:endParaRPr lang="fi-FI" dirty="0"/>
          </a:p>
        </p:txBody>
      </p:sp>
      <p:sp>
        <p:nvSpPr>
          <p:cNvPr id="8" name="Alatunnisteen paikkamerkki 4">
            <a:extLst>
              <a:ext uri="{FF2B5EF4-FFF2-40B4-BE49-F238E27FC236}">
                <a16:creationId xmlns:a16="http://schemas.microsoft.com/office/drawing/2014/main" id="{9E1A9683-E5A8-47EE-91D8-3B8D0386E207}"/>
              </a:ext>
            </a:extLst>
          </p:cNvPr>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9" name="Päivämäärän paikkamerkki 3">
            <a:extLst>
              <a:ext uri="{FF2B5EF4-FFF2-40B4-BE49-F238E27FC236}">
                <a16:creationId xmlns:a16="http://schemas.microsoft.com/office/drawing/2014/main" id="{3ED067A0-63FE-47EC-AF4F-08A8E6A5A5CE}"/>
              </a:ext>
            </a:extLst>
          </p:cNvPr>
          <p:cNvSpPr>
            <a:spLocks noGrp="1"/>
          </p:cNvSpPr>
          <p:nvPr>
            <p:ph type="dt" sz="half" idx="10"/>
          </p:nvPr>
        </p:nvSpPr>
        <p:spPr>
          <a:xfrm>
            <a:off x="282027" y="4728047"/>
            <a:ext cx="916709" cy="164690"/>
          </a:xfrm>
        </p:spPr>
        <p:txBody>
          <a:bodyPr/>
          <a:lstStyle/>
          <a:p>
            <a:fld id="{1E1AB6EC-C231-4C29-B760-2D88EE19E005}" type="datetime1">
              <a:rPr lang="en-US" smtClean="0">
                <a:solidFill>
                  <a:srgbClr val="29282E"/>
                </a:solidFill>
              </a:rPr>
              <a:t>6/11/2018</a:t>
            </a:fld>
            <a:endParaRPr lang="fi-FI" dirty="0">
              <a:solidFill>
                <a:srgbClr val="29282E"/>
              </a:solidFill>
            </a:endParaRPr>
          </a:p>
        </p:txBody>
      </p:sp>
      <p:graphicFrame>
        <p:nvGraphicFramePr>
          <p:cNvPr id="13" name="Sisällön paikkamerkki 12">
            <a:extLst>
              <a:ext uri="{FF2B5EF4-FFF2-40B4-BE49-F238E27FC236}">
                <a16:creationId xmlns:a16="http://schemas.microsoft.com/office/drawing/2014/main" id="{6B531ECC-74D6-4CBE-BC21-1B7F77A7EF8F}"/>
              </a:ext>
            </a:extLst>
          </p:cNvPr>
          <p:cNvGraphicFramePr>
            <a:graphicFrameLocks noGrp="1" noChangeAspect="1"/>
          </p:cNvGraphicFramePr>
          <p:nvPr>
            <p:ph sz="quarter" idx="17"/>
            <p:extLst>
              <p:ext uri="{D42A27DB-BD31-4B8C-83A1-F6EECF244321}">
                <p14:modId xmlns:p14="http://schemas.microsoft.com/office/powerpoint/2010/main" val="341439267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3466" name="Macrobond document" r:id="rId3" imgW="13193184" imgH="5572640" progId="Mbnd.mbnd">
                  <p:embed/>
                </p:oleObj>
              </mc:Choice>
              <mc:Fallback>
                <p:oleObj name="Macrobond document" r:id="rId3" imgW="13193184" imgH="5572640" progId="Mbnd.mbnd">
                  <p:embed/>
                  <p:pic>
                    <p:nvPicPr>
                      <p:cNvPr id="13" name="Sisällön paikkamerkki 12">
                        <a:extLst>
                          <a:ext uri="{FF2B5EF4-FFF2-40B4-BE49-F238E27FC236}">
                            <a16:creationId xmlns:a16="http://schemas.microsoft.com/office/drawing/2014/main" id="{6B531ECC-74D6-4CBE-BC21-1B7F77A7EF8F}"/>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092343374"/>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en-US" dirty="0"/>
              <a:t>Growth Paradox: the Downsized Industry Has</a:t>
            </a:r>
            <a:br>
              <a:rPr lang="en-US" dirty="0"/>
            </a:br>
            <a:r>
              <a:rPr lang="en-US" dirty="0"/>
              <a:t>Limited Opportunities to Increase Finnish Exports</a:t>
            </a:r>
            <a:br>
              <a:rPr lang="fi-FI" dirty="0"/>
            </a:br>
            <a:endParaRPr lang="fi-FI" sz="1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52</a:t>
            </a:fld>
            <a:endParaRPr lang="fi-FI" dirty="0">
              <a:solidFill>
                <a:srgbClr val="29282E"/>
              </a:solidFill>
            </a:endParaRPr>
          </a:p>
        </p:txBody>
      </p:sp>
      <p:sp>
        <p:nvSpPr>
          <p:cNvPr id="8" name="Tekstin paikkamerkki 7"/>
          <p:cNvSpPr>
            <a:spLocks noGrp="1"/>
          </p:cNvSpPr>
          <p:nvPr>
            <p:ph type="body" sz="quarter" idx="18"/>
          </p:nvPr>
        </p:nvSpPr>
        <p:spPr>
          <a:xfrm>
            <a:off x="2303965" y="4727574"/>
            <a:ext cx="2971717" cy="165163"/>
          </a:xfrm>
        </p:spPr>
        <p:txBody>
          <a:bodyPr/>
          <a:lstStyle/>
          <a:p>
            <a:r>
              <a:rPr lang="fi-FI" dirty="0" err="1"/>
              <a:t>Source</a:t>
            </a:r>
            <a:r>
              <a:rPr lang="fi-FI" dirty="0"/>
              <a:t>: </a:t>
            </a:r>
            <a:r>
              <a:rPr lang="fi-FI" dirty="0" err="1"/>
              <a:t>Statistics</a:t>
            </a:r>
            <a:r>
              <a:rPr lang="fi-FI" dirty="0"/>
              <a:t> Finland / </a:t>
            </a:r>
            <a:r>
              <a:rPr lang="fi-FI" dirty="0" err="1"/>
              <a:t>industrial</a:t>
            </a:r>
            <a:r>
              <a:rPr lang="fi-FI" dirty="0"/>
              <a:t> </a:t>
            </a:r>
            <a:r>
              <a:rPr lang="fi-FI" dirty="0" err="1"/>
              <a:t>production</a:t>
            </a:r>
            <a:r>
              <a:rPr lang="fi-FI" dirty="0"/>
              <a:t> </a:t>
            </a:r>
            <a:r>
              <a:rPr lang="fi-FI" dirty="0" err="1"/>
              <a:t>volume</a:t>
            </a:r>
            <a:r>
              <a:rPr lang="fi-FI" dirty="0"/>
              <a:t> </a:t>
            </a:r>
            <a:r>
              <a:rPr lang="fi-FI" dirty="0" err="1"/>
              <a:t>index</a:t>
            </a:r>
            <a:endParaRPr lang="fi-FI" dirty="0"/>
          </a:p>
        </p:txBody>
      </p:sp>
      <p:graphicFrame>
        <p:nvGraphicFramePr>
          <p:cNvPr id="20" name="Object 3"/>
          <p:cNvGraphicFramePr>
            <a:graphicFrameLocks noGrp="1" noChangeAspect="1"/>
          </p:cNvGraphicFramePr>
          <p:nvPr>
            <p:ph sz="quarter" idx="17"/>
            <p:extLst>
              <p:ext uri="{D42A27DB-BD31-4B8C-83A1-F6EECF244321}">
                <p14:modId xmlns:p14="http://schemas.microsoft.com/office/powerpoint/2010/main" val="2274799594"/>
              </p:ext>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ext uri="{D42A27DB-BD31-4B8C-83A1-F6EECF244321}">
                <p14:modId xmlns:p14="http://schemas.microsoft.com/office/powerpoint/2010/main" val="3847565660"/>
              </p:ext>
            </p:extLst>
          </p:nvPr>
        </p:nvGraphicFramePr>
        <p:xfrm>
          <a:off x="878343" y="4547524"/>
          <a:ext cx="5458381" cy="262832"/>
        </p:xfrm>
        <a:graphic>
          <a:graphicData uri="http://schemas.openxmlformats.org/drawingml/2006/table">
            <a:tbl>
              <a:tblPr firstRow="1" bandRow="1">
                <a:tableStyleId>{073A0DAA-6AF3-43AB-8588-CEC1D06C72B9}</a:tableStyleId>
              </a:tblPr>
              <a:tblGrid>
                <a:gridCol w="569319">
                  <a:extLst>
                    <a:ext uri="{9D8B030D-6E8A-4147-A177-3AD203B41FA5}">
                      <a16:colId xmlns:a16="http://schemas.microsoft.com/office/drawing/2014/main" val="20000"/>
                    </a:ext>
                  </a:extLst>
                </a:gridCol>
                <a:gridCol w="525948">
                  <a:extLst>
                    <a:ext uri="{9D8B030D-6E8A-4147-A177-3AD203B41FA5}">
                      <a16:colId xmlns:a16="http://schemas.microsoft.com/office/drawing/2014/main" val="20001"/>
                    </a:ext>
                  </a:extLst>
                </a:gridCol>
                <a:gridCol w="547991">
                  <a:extLst>
                    <a:ext uri="{9D8B030D-6E8A-4147-A177-3AD203B41FA5}">
                      <a16:colId xmlns:a16="http://schemas.microsoft.com/office/drawing/2014/main" val="20002"/>
                    </a:ext>
                  </a:extLst>
                </a:gridCol>
                <a:gridCol w="562217">
                  <a:extLst>
                    <a:ext uri="{9D8B030D-6E8A-4147-A177-3AD203B41FA5}">
                      <a16:colId xmlns:a16="http://schemas.microsoft.com/office/drawing/2014/main" val="20003"/>
                    </a:ext>
                  </a:extLst>
                </a:gridCol>
                <a:gridCol w="542151">
                  <a:extLst>
                    <a:ext uri="{9D8B030D-6E8A-4147-A177-3AD203B41FA5}">
                      <a16:colId xmlns:a16="http://schemas.microsoft.com/office/drawing/2014/main" val="20004"/>
                    </a:ext>
                  </a:extLst>
                </a:gridCol>
                <a:gridCol w="542151">
                  <a:extLst>
                    <a:ext uri="{9D8B030D-6E8A-4147-A177-3AD203B41FA5}">
                      <a16:colId xmlns:a16="http://schemas.microsoft.com/office/drawing/2014/main" val="20005"/>
                    </a:ext>
                  </a:extLst>
                </a:gridCol>
                <a:gridCol w="542151">
                  <a:extLst>
                    <a:ext uri="{9D8B030D-6E8A-4147-A177-3AD203B41FA5}">
                      <a16:colId xmlns:a16="http://schemas.microsoft.com/office/drawing/2014/main" val="20006"/>
                    </a:ext>
                  </a:extLst>
                </a:gridCol>
                <a:gridCol w="542151">
                  <a:extLst>
                    <a:ext uri="{9D8B030D-6E8A-4147-A177-3AD203B41FA5}">
                      <a16:colId xmlns:a16="http://schemas.microsoft.com/office/drawing/2014/main" val="20007"/>
                    </a:ext>
                  </a:extLst>
                </a:gridCol>
                <a:gridCol w="542151">
                  <a:extLst>
                    <a:ext uri="{9D8B030D-6E8A-4147-A177-3AD203B41FA5}">
                      <a16:colId xmlns:a16="http://schemas.microsoft.com/office/drawing/2014/main" val="20008"/>
                    </a:ext>
                  </a:extLst>
                </a:gridCol>
                <a:gridCol w="542151">
                  <a:extLst>
                    <a:ext uri="{9D8B030D-6E8A-4147-A177-3AD203B41FA5}">
                      <a16:colId xmlns:a16="http://schemas.microsoft.com/office/drawing/2014/main" val="470271291"/>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2017</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5842965" y="2980399"/>
            <a:ext cx="626422"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-18 %</a:t>
            </a:r>
          </a:p>
        </p:txBody>
      </p:sp>
      <p:cxnSp>
        <p:nvCxnSpPr>
          <p:cNvPr id="10" name="Suora nuoliyhdysviiva 9">
            <a:extLst>
              <a:ext uri="{FF2B5EF4-FFF2-40B4-BE49-F238E27FC236}">
                <a16:creationId xmlns:a16="http://schemas.microsoft.com/office/drawing/2014/main" id="{8C40EB2F-3D96-424F-8527-EFBAEA46DB37}"/>
              </a:ext>
            </a:extLst>
          </p:cNvPr>
          <p:cNvCxnSpPr/>
          <p:nvPr/>
        </p:nvCxnSpPr>
        <p:spPr>
          <a:xfrm flipV="1">
            <a:off x="1191500" y="1851670"/>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uora nuoliyhdysviiva 10">
            <a:extLst>
              <a:ext uri="{FF2B5EF4-FFF2-40B4-BE49-F238E27FC236}">
                <a16:creationId xmlns:a16="http://schemas.microsoft.com/office/drawing/2014/main" id="{3AD829DB-AF5F-4F89-80AC-A9570B7899AF}"/>
              </a:ext>
            </a:extLst>
          </p:cNvPr>
          <p:cNvCxnSpPr>
            <a:cxnSpLocks/>
          </p:cNvCxnSpPr>
          <p:nvPr/>
        </p:nvCxnSpPr>
        <p:spPr>
          <a:xfrm flipV="1">
            <a:off x="1691680" y="2636641"/>
            <a:ext cx="0" cy="10366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0DA13CCF-316D-4868-88BF-114D1C0D7FE4}"/>
              </a:ext>
            </a:extLst>
          </p:cNvPr>
          <p:cNvCxnSpPr>
            <a:cxnSpLocks/>
          </p:cNvCxnSpPr>
          <p:nvPr/>
        </p:nvCxnSpPr>
        <p:spPr>
          <a:xfrm flipV="1">
            <a:off x="2267744" y="2748515"/>
            <a:ext cx="0" cy="8128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uora nuoliyhdysviiva 12">
            <a:extLst>
              <a:ext uri="{FF2B5EF4-FFF2-40B4-BE49-F238E27FC236}">
                <a16:creationId xmlns:a16="http://schemas.microsoft.com/office/drawing/2014/main" id="{AEF86F90-FE88-4848-8277-FFD556DCE90C}"/>
              </a:ext>
            </a:extLst>
          </p:cNvPr>
          <p:cNvCxnSpPr>
            <a:cxnSpLocks/>
          </p:cNvCxnSpPr>
          <p:nvPr/>
        </p:nvCxnSpPr>
        <p:spPr>
          <a:xfrm flipV="1">
            <a:off x="2843808" y="2968280"/>
            <a:ext cx="0" cy="5931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uora nuoliyhdysviiva 13">
            <a:extLst>
              <a:ext uri="{FF2B5EF4-FFF2-40B4-BE49-F238E27FC236}">
                <a16:creationId xmlns:a16="http://schemas.microsoft.com/office/drawing/2014/main" id="{49068026-767A-41EE-89C1-964D18227BA8}"/>
              </a:ext>
            </a:extLst>
          </p:cNvPr>
          <p:cNvCxnSpPr>
            <a:cxnSpLocks/>
          </p:cNvCxnSpPr>
          <p:nvPr/>
        </p:nvCxnSpPr>
        <p:spPr>
          <a:xfrm flipV="1">
            <a:off x="3347864" y="2968280"/>
            <a:ext cx="0" cy="6077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a:extLst>
              <a:ext uri="{FF2B5EF4-FFF2-40B4-BE49-F238E27FC236}">
                <a16:creationId xmlns:a16="http://schemas.microsoft.com/office/drawing/2014/main" id="{6BAFE721-BB5B-4D82-B885-DD464F434365}"/>
              </a:ext>
            </a:extLst>
          </p:cNvPr>
          <p:cNvCxnSpPr/>
          <p:nvPr/>
        </p:nvCxnSpPr>
        <p:spPr>
          <a:xfrm flipV="1">
            <a:off x="3923928" y="3048835"/>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a:extLst>
              <a:ext uri="{FF2B5EF4-FFF2-40B4-BE49-F238E27FC236}">
                <a16:creationId xmlns:a16="http://schemas.microsoft.com/office/drawing/2014/main" id="{3DFD65D1-48B6-40FF-8943-C78904D088B1}"/>
              </a:ext>
            </a:extLst>
          </p:cNvPr>
          <p:cNvCxnSpPr>
            <a:cxnSpLocks/>
          </p:cNvCxnSpPr>
          <p:nvPr/>
        </p:nvCxnSpPr>
        <p:spPr>
          <a:xfrm flipV="1">
            <a:off x="4427984" y="3216414"/>
            <a:ext cx="0" cy="6048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uora nuoliyhdysviiva 16">
            <a:extLst>
              <a:ext uri="{FF2B5EF4-FFF2-40B4-BE49-F238E27FC236}">
                <a16:creationId xmlns:a16="http://schemas.microsoft.com/office/drawing/2014/main" id="{C0A7AD60-470D-46B6-91D6-341ED9550B8B}"/>
              </a:ext>
            </a:extLst>
          </p:cNvPr>
          <p:cNvCxnSpPr>
            <a:cxnSpLocks/>
          </p:cNvCxnSpPr>
          <p:nvPr/>
        </p:nvCxnSpPr>
        <p:spPr>
          <a:xfrm flipV="1">
            <a:off x="5004048" y="3251379"/>
            <a:ext cx="0" cy="6492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a:extLst>
              <a:ext uri="{FF2B5EF4-FFF2-40B4-BE49-F238E27FC236}">
                <a16:creationId xmlns:a16="http://schemas.microsoft.com/office/drawing/2014/main" id="{49176322-FD00-43BA-862E-0DCA5A1DDB23}"/>
              </a:ext>
            </a:extLst>
          </p:cNvPr>
          <p:cNvCxnSpPr>
            <a:cxnSpLocks/>
          </p:cNvCxnSpPr>
          <p:nvPr/>
        </p:nvCxnSpPr>
        <p:spPr>
          <a:xfrm flipV="1">
            <a:off x="5544015" y="3200149"/>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uora nuoliyhdysviiva 18">
            <a:extLst>
              <a:ext uri="{FF2B5EF4-FFF2-40B4-BE49-F238E27FC236}">
                <a16:creationId xmlns:a16="http://schemas.microsoft.com/office/drawing/2014/main" id="{69C39307-EA7B-43C3-ADC2-00C87A3035B2}"/>
              </a:ext>
            </a:extLst>
          </p:cNvPr>
          <p:cNvCxnSpPr>
            <a:cxnSpLocks/>
          </p:cNvCxnSpPr>
          <p:nvPr/>
        </p:nvCxnSpPr>
        <p:spPr>
          <a:xfrm flipV="1">
            <a:off x="5932821" y="3159516"/>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Alatunnisteen paikkamerkki 4">
            <a:extLst>
              <a:ext uri="{FF2B5EF4-FFF2-40B4-BE49-F238E27FC236}">
                <a16:creationId xmlns:a16="http://schemas.microsoft.com/office/drawing/2014/main" id="{70AEF4E8-97A4-44D3-8AF7-17FC25EE4101}"/>
              </a:ext>
            </a:extLst>
          </p:cNvPr>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24" name="Päivämäärän paikkamerkki 3">
            <a:extLst>
              <a:ext uri="{FF2B5EF4-FFF2-40B4-BE49-F238E27FC236}">
                <a16:creationId xmlns:a16="http://schemas.microsoft.com/office/drawing/2014/main" id="{7EC0ED18-56A8-49CC-A579-AFEDD072CF69}"/>
              </a:ext>
            </a:extLst>
          </p:cNvPr>
          <p:cNvSpPr>
            <a:spLocks noGrp="1"/>
          </p:cNvSpPr>
          <p:nvPr>
            <p:ph type="dt" sz="half" idx="10"/>
          </p:nvPr>
        </p:nvSpPr>
        <p:spPr>
          <a:xfrm>
            <a:off x="282027" y="4728047"/>
            <a:ext cx="916709" cy="164690"/>
          </a:xfrm>
        </p:spPr>
        <p:txBody>
          <a:bodyPr/>
          <a:lstStyle/>
          <a:p>
            <a:fld id="{1E1AB6EC-C231-4C29-B760-2D88EE19E005}" type="datetime1">
              <a:rPr lang="en-US" smtClean="0">
                <a:solidFill>
                  <a:srgbClr val="29282E"/>
                </a:solidFill>
              </a:rPr>
              <a:t>6/11/2018</a:t>
            </a:fld>
            <a:endParaRPr lang="fi-FI" dirty="0">
              <a:solidFill>
                <a:srgbClr val="29282E"/>
              </a:solidFill>
            </a:endParaRPr>
          </a:p>
        </p:txBody>
      </p:sp>
    </p:spTree>
    <p:extLst>
      <p:ext uri="{BB962C8B-B14F-4D97-AF65-F5344CB8AC3E}">
        <p14:creationId xmlns:p14="http://schemas.microsoft.com/office/powerpoint/2010/main" val="1083741346"/>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53</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en-US" dirty="0"/>
              <a:t>The Decline in Exports and Recession: the Public Debt and Total Tax Rate Increased Significantly</a:t>
            </a:r>
            <a:endParaRPr lang="fi-FI" spc="-90" dirty="0"/>
          </a:p>
          <a:p>
            <a:pPr>
              <a:lnSpc>
                <a:spcPct val="100000"/>
              </a:lnSpc>
              <a:spcBef>
                <a:spcPts val="0"/>
              </a:spcBef>
            </a:pPr>
            <a:r>
              <a:rPr lang="fi-FI" sz="1400" b="0" dirty="0" err="1"/>
              <a:t>Increased</a:t>
            </a:r>
            <a:r>
              <a:rPr lang="fi-FI" sz="1400" b="0" dirty="0"/>
              <a:t> </a:t>
            </a:r>
            <a:r>
              <a:rPr lang="fi-FI" sz="1400" b="0" dirty="0" err="1"/>
              <a:t>cost</a:t>
            </a:r>
            <a:r>
              <a:rPr lang="fi-FI" sz="1400" b="0" dirty="0"/>
              <a:t> </a:t>
            </a:r>
            <a:r>
              <a:rPr lang="fi-FI" sz="1400" b="0" dirty="0" err="1"/>
              <a:t>burden</a:t>
            </a:r>
            <a:r>
              <a:rPr lang="fi-FI" sz="1400" b="0" dirty="0"/>
              <a:t> </a:t>
            </a:r>
            <a:r>
              <a:rPr lang="fi-FI" sz="1400" b="0" dirty="0" err="1"/>
              <a:t>requires</a:t>
            </a:r>
            <a:r>
              <a:rPr lang="fi-FI" sz="1400" b="0" dirty="0"/>
              <a:t> </a:t>
            </a:r>
            <a:r>
              <a:rPr lang="fi-FI" sz="1400" b="0" dirty="0" err="1"/>
              <a:t>cuts</a:t>
            </a:r>
            <a:r>
              <a:rPr lang="fi-FI" sz="1400" b="0" dirty="0"/>
              <a:t> to </a:t>
            </a:r>
            <a:r>
              <a:rPr lang="fi-FI" sz="1400" b="0" dirty="0" err="1"/>
              <a:t>public</a:t>
            </a:r>
            <a:r>
              <a:rPr lang="fi-FI" sz="1400" b="0" dirty="0"/>
              <a:t> </a:t>
            </a:r>
            <a:r>
              <a:rPr lang="fi-FI" sz="1400" b="0" dirty="0" err="1"/>
              <a:t>sector</a:t>
            </a:r>
            <a:r>
              <a:rPr lang="fi-FI" sz="1400" b="0" dirty="0"/>
              <a:t> </a:t>
            </a:r>
            <a:endParaRPr lang="fi-FI" sz="1400" dirty="0"/>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3"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graphicFrame>
        <p:nvGraphicFramePr>
          <p:cNvPr id="11" name="Sisällön paikkamerkki 10">
            <a:extLst>
              <a:ext uri="{FF2B5EF4-FFF2-40B4-BE49-F238E27FC236}">
                <a16:creationId xmlns:a16="http://schemas.microsoft.com/office/drawing/2014/main" id="{F27C069E-A69B-41C4-978E-5ADD9F981131}"/>
              </a:ext>
            </a:extLst>
          </p:cNvPr>
          <p:cNvGraphicFramePr>
            <a:graphicFrameLocks noGrp="1" noChangeAspect="1"/>
          </p:cNvGraphicFramePr>
          <p:nvPr>
            <p:ph sz="quarter" idx="17"/>
            <p:extLst>
              <p:ext uri="{D42A27DB-BD31-4B8C-83A1-F6EECF244321}">
                <p14:modId xmlns:p14="http://schemas.microsoft.com/office/powerpoint/2010/main" val="649196472"/>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88174" name="Macrobond document" r:id="rId3" imgW="13193184" imgH="5572640" progId="Mbnd.mbnd">
                  <p:embed/>
                </p:oleObj>
              </mc:Choice>
              <mc:Fallback>
                <p:oleObj name="Macrobond document" r:id="rId3" imgW="13193184" imgH="5572640" progId="Mbnd.mbnd">
                  <p:embed/>
                  <p:pic>
                    <p:nvPicPr>
                      <p:cNvPr id="5" name="Objekti 4">
                        <a:extLst>
                          <a:ext uri="{FF2B5EF4-FFF2-40B4-BE49-F238E27FC236}">
                            <a16:creationId xmlns:a16="http://schemas.microsoft.com/office/drawing/2014/main" id="{67280970-F9E0-43DE-A870-8CF9C2A95A26}"/>
                          </a:ext>
                        </a:extLst>
                      </p:cNvPr>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2389151456"/>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US" dirty="0"/>
              <a:t>Corporate Investments in Finland Are in Real Terms Almost 6 Billion Euros Lower than in 2008 </a:t>
            </a:r>
            <a:br>
              <a:rPr lang="en-GB" dirty="0"/>
            </a:br>
            <a:r>
              <a:rPr lang="en-US" sz="1600" b="0" dirty="0"/>
              <a:t>Production and R&amp;D investments in Finland</a:t>
            </a:r>
            <a:endParaRPr lang="fi-FI" sz="16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54</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Source</a:t>
            </a:r>
            <a:r>
              <a:rPr lang="fi-FI" dirty="0"/>
              <a:t>: </a:t>
            </a:r>
            <a:r>
              <a:rPr lang="fi-FI" dirty="0" err="1"/>
              <a:t>Statistics</a:t>
            </a:r>
            <a:r>
              <a:rPr lang="fi-FI" dirty="0"/>
              <a:t> Finland, National </a:t>
            </a:r>
            <a:r>
              <a:rPr lang="fi-FI" dirty="0" err="1"/>
              <a:t>Accounts</a:t>
            </a:r>
            <a:endParaRPr lang="fi-FI" dirty="0"/>
          </a:p>
        </p:txBody>
      </p:sp>
      <p:graphicFrame>
        <p:nvGraphicFramePr>
          <p:cNvPr id="9" name="Sisällön paikkamerkki 9"/>
          <p:cNvGraphicFramePr>
            <a:graphicFrameLocks noGrp="1"/>
          </p:cNvGraphicFramePr>
          <p:nvPr>
            <p:ph sz="quarter" idx="17"/>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64904" y="1491630"/>
            <a:ext cx="3600400" cy="234286"/>
          </a:xfrm>
          <a:prstGeom prst="rect">
            <a:avLst/>
          </a:prstGeom>
          <a:noFill/>
        </p:spPr>
        <p:txBody>
          <a:bodyPr wrap="square" lIns="36000" tIns="36000" rIns="36000" bIns="36000" rtlCol="0">
            <a:spAutoFit/>
          </a:bodyPr>
          <a:lstStyle/>
          <a:p>
            <a:r>
              <a:rPr lang="en-US" sz="1050" dirty="0"/>
              <a:t>Billion euros, in the 2016 price level</a:t>
            </a:r>
            <a:endParaRPr lang="fi-FI" sz="1050" spc="-40" dirty="0">
              <a:solidFill>
                <a:srgbClr val="29282E"/>
              </a:solidFill>
            </a:endParaRPr>
          </a:p>
        </p:txBody>
      </p:sp>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2"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6/11/2018</a:t>
            </a:fld>
            <a:endParaRPr lang="fi-FI" dirty="0">
              <a:solidFill>
                <a:srgbClr val="29282E"/>
              </a:solidFill>
            </a:endParaRPr>
          </a:p>
        </p:txBody>
      </p:sp>
    </p:spTree>
    <p:extLst>
      <p:ext uri="{BB962C8B-B14F-4D97-AF65-F5344CB8AC3E}">
        <p14:creationId xmlns:p14="http://schemas.microsoft.com/office/powerpoint/2010/main" val="644292966"/>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72861" cy="648000"/>
          </a:xfrm>
        </p:spPr>
        <p:txBody>
          <a:bodyPr/>
          <a:lstStyle/>
          <a:p>
            <a:r>
              <a:rPr lang="en-US" dirty="0"/>
              <a:t>Unlike the Competition Countries, in Finland Business Investment Is Still Below the Level in 2008</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Source</a:t>
            </a:r>
            <a:r>
              <a:rPr lang="fi-FI" dirty="0"/>
              <a:t>: OECD, </a:t>
            </a:r>
            <a:r>
              <a:rPr lang="fi-FI" dirty="0" err="1"/>
              <a:t>Economic</a:t>
            </a:r>
            <a:r>
              <a:rPr lang="fi-FI" dirty="0"/>
              <a:t> Outlook (</a:t>
            </a:r>
            <a:r>
              <a:rPr lang="fi-FI" dirty="0" err="1"/>
              <a:t>December</a:t>
            </a:r>
            <a:r>
              <a:rPr lang="fi-FI" dirty="0"/>
              <a:t>  2017)</a:t>
            </a:r>
          </a:p>
        </p:txBody>
      </p:sp>
      <p:graphicFrame>
        <p:nvGraphicFramePr>
          <p:cNvPr id="9" name="Sisällön paikkamerkki 7"/>
          <p:cNvGraphicFramePr>
            <a:graphicFrameLocks noGrp="1"/>
          </p:cNvGraphicFramePr>
          <p:nvPr>
            <p:ph sz="quarter" idx="17"/>
            <p:extLst/>
          </p:nvPr>
        </p:nvGraphicFramePr>
        <p:xfrm>
          <a:off x="381000" y="1275606"/>
          <a:ext cx="8391525" cy="33694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591358"/>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56</a:t>
            </a:fld>
            <a:endParaRPr lang="fi-FI" dirty="0"/>
          </a:p>
        </p:txBody>
      </p:sp>
      <p:sp>
        <p:nvSpPr>
          <p:cNvPr id="8" name="Tekstin paikkamerkki 7"/>
          <p:cNvSpPr>
            <a:spLocks noGrp="1"/>
          </p:cNvSpPr>
          <p:nvPr>
            <p:ph type="body" sz="quarter" idx="18"/>
          </p:nvPr>
        </p:nvSpPr>
        <p:spPr>
          <a:xfrm>
            <a:off x="2334682" y="4727574"/>
            <a:ext cx="5930975" cy="327832"/>
          </a:xfrm>
        </p:spPr>
        <p:txBody>
          <a:bodyPr/>
          <a:lstStyle/>
          <a:p>
            <a:r>
              <a:rPr lang="fi-FI" dirty="0" err="1"/>
              <a:t>Source</a:t>
            </a:r>
            <a:r>
              <a:rPr lang="fi-FI" dirty="0"/>
              <a:t>: </a:t>
            </a:r>
            <a:r>
              <a:rPr lang="fi-FI" dirty="0" err="1"/>
              <a:t>Statistics</a:t>
            </a:r>
            <a:r>
              <a:rPr lang="fi-FI" dirty="0"/>
              <a:t> Finland, (National </a:t>
            </a:r>
            <a:r>
              <a:rPr lang="fi-FI" dirty="0" err="1"/>
              <a:t>Accounts</a:t>
            </a:r>
            <a:r>
              <a:rPr lang="fi-FI" dirty="0"/>
              <a:t>), </a:t>
            </a:r>
            <a:r>
              <a:rPr lang="en-US" dirty="0"/>
              <a:t>The Confederation of Finnish Industries* investment survey </a:t>
            </a:r>
            <a:r>
              <a:rPr lang="fi-FI" dirty="0"/>
              <a:t>(</a:t>
            </a:r>
            <a:r>
              <a:rPr lang="fi-FI" dirty="0" err="1"/>
              <a:t>January</a:t>
            </a:r>
            <a:r>
              <a:rPr lang="fi-FI" dirty="0"/>
              <a:t> 2018) </a:t>
            </a:r>
          </a:p>
        </p:txBody>
      </p:sp>
      <p:sp>
        <p:nvSpPr>
          <p:cNvPr id="10" name="Tekstin paikkamerkki 7"/>
          <p:cNvSpPr>
            <a:spLocks noGrp="1"/>
          </p:cNvSpPr>
          <p:nvPr>
            <p:ph type="body" sz="quarter" idx="15"/>
          </p:nvPr>
        </p:nvSpPr>
        <p:spPr>
          <a:xfrm>
            <a:off x="251999" y="282150"/>
            <a:ext cx="8143259" cy="648000"/>
          </a:xfrm>
        </p:spPr>
        <p:txBody>
          <a:bodyPr/>
          <a:lstStyle/>
          <a:p>
            <a:r>
              <a:rPr lang="en-US" dirty="0"/>
              <a:t>Investments in the Manufacturing and Technology Industry in Finland Do Not Promise Long-Term Strong Growth</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123860910"/>
              </p:ext>
            </p:extLst>
          </p:nvPr>
        </p:nvGraphicFramePr>
        <p:xfrm>
          <a:off x="381000" y="1340531"/>
          <a:ext cx="8338264" cy="330449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
          <p:cNvSpPr txBox="1"/>
          <p:nvPr/>
        </p:nvSpPr>
        <p:spPr>
          <a:xfrm>
            <a:off x="1128823" y="1534934"/>
            <a:ext cx="6553625" cy="234286"/>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t>Production and R&amp;D investments in Finland, million euros, at current prices</a:t>
            </a:r>
            <a:endParaRPr lang="fi-FI" sz="1050" spc="-40" dirty="0">
              <a:solidFill>
                <a:schemeClr val="tx2"/>
              </a:solidFill>
            </a:endParaRPr>
          </a:p>
        </p:txBody>
      </p:sp>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3"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6/11/2018</a:t>
            </a:fld>
            <a:endParaRPr lang="fi-FI" dirty="0">
              <a:solidFill>
                <a:srgbClr val="29282E"/>
              </a:solidFill>
            </a:endParaRPr>
          </a:p>
        </p:txBody>
      </p:sp>
    </p:spTree>
    <p:extLst>
      <p:ext uri="{BB962C8B-B14F-4D97-AF65-F5344CB8AC3E}">
        <p14:creationId xmlns:p14="http://schemas.microsoft.com/office/powerpoint/2010/main" val="1542545160"/>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1706391"/>
          </a:xfrm>
        </p:spPr>
        <p:txBody>
          <a:bodyPr/>
          <a:lstStyle/>
          <a:p>
            <a:r>
              <a:rPr lang="en-GB" dirty="0"/>
              <a:t>Investments and productivity* are Decisive for Finland</a:t>
            </a:r>
            <a:r>
              <a:rPr lang="ar-SA" dirty="0"/>
              <a:t>’</a:t>
            </a:r>
            <a:r>
              <a:rPr lang="en-GB" dirty="0"/>
              <a:t>s Success</a:t>
            </a:r>
            <a:r>
              <a:rPr lang="fi-FI" dirty="0"/>
              <a:t> </a:t>
            </a:r>
          </a:p>
          <a:p>
            <a:pPr>
              <a:lnSpc>
                <a:spcPct val="100000"/>
              </a:lnSpc>
              <a:spcBef>
                <a:spcPts val="0"/>
              </a:spcBef>
            </a:pPr>
            <a:r>
              <a:rPr lang="fi-FI" sz="1400" b="0" dirty="0"/>
              <a:t>Productivity of </a:t>
            </a:r>
            <a:r>
              <a:rPr lang="fi-FI" sz="1400" b="0" dirty="0" err="1"/>
              <a:t>export</a:t>
            </a:r>
            <a:r>
              <a:rPr lang="fi-FI" sz="1400" b="0" dirty="0"/>
              <a:t> </a:t>
            </a:r>
            <a:r>
              <a:rPr lang="fi-FI" sz="1400" b="0" dirty="0" err="1"/>
              <a:t>sector</a:t>
            </a:r>
            <a:r>
              <a:rPr lang="fi-FI" sz="1400" b="0" dirty="0"/>
              <a:t> is 10 % </a:t>
            </a:r>
            <a:r>
              <a:rPr lang="fi-FI" sz="1400" b="0" dirty="0" err="1"/>
              <a:t>lower</a:t>
            </a:r>
            <a:r>
              <a:rPr lang="fi-FI" sz="1400" b="0" dirty="0"/>
              <a:t> </a:t>
            </a:r>
            <a:r>
              <a:rPr lang="fi-FI" sz="1400" b="0" dirty="0" err="1"/>
              <a:t>than</a:t>
            </a:r>
            <a:r>
              <a:rPr lang="fi-FI" sz="1400" b="0" dirty="0"/>
              <a:t> in 2007-2008, </a:t>
            </a:r>
            <a:r>
              <a:rPr lang="fi-FI" sz="1400" b="0" dirty="0" err="1"/>
              <a:t>productivity</a:t>
            </a:r>
            <a:r>
              <a:rPr lang="fi-FI" sz="1400" b="0" dirty="0"/>
              <a:t> of </a:t>
            </a:r>
            <a:r>
              <a:rPr lang="fi-FI" sz="1400" b="0" dirty="0" err="1"/>
              <a:t>entire</a:t>
            </a:r>
            <a:r>
              <a:rPr lang="fi-FI" sz="1400" b="0" dirty="0"/>
              <a:t> </a:t>
            </a:r>
            <a:r>
              <a:rPr lang="fi-FI" sz="1400" b="0" dirty="0" err="1"/>
              <a:t>national</a:t>
            </a:r>
            <a:r>
              <a:rPr lang="fi-FI" sz="1400" b="0" dirty="0"/>
              <a:t> </a:t>
            </a:r>
            <a:r>
              <a:rPr lang="fi-FI" sz="1400" b="0" dirty="0" err="1"/>
              <a:t>economy</a:t>
            </a:r>
            <a:r>
              <a:rPr lang="fi-FI" sz="1400" b="0" dirty="0"/>
              <a:t> is 3 % </a:t>
            </a:r>
            <a:r>
              <a:rPr lang="fi-FI" sz="1400" b="0" dirty="0" err="1"/>
              <a:t>lower</a:t>
            </a:r>
            <a:r>
              <a:rPr lang="fi-FI" sz="1400" b="0" dirty="0"/>
              <a:t> </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57</a:t>
            </a:fld>
            <a:endParaRPr lang="fi-FI" dirty="0">
              <a:solidFill>
                <a:srgbClr val="29282E"/>
              </a:solidFill>
            </a:endParaRPr>
          </a:p>
        </p:txBody>
      </p:sp>
      <p:sp>
        <p:nvSpPr>
          <p:cNvPr id="7" name="Tekstin paikkamerkki 6"/>
          <p:cNvSpPr>
            <a:spLocks noGrp="1"/>
          </p:cNvSpPr>
          <p:nvPr>
            <p:ph type="body" sz="quarter" idx="18"/>
          </p:nvPr>
        </p:nvSpPr>
        <p:spPr>
          <a:xfrm>
            <a:off x="2303965" y="4639362"/>
            <a:ext cx="6026493" cy="171030"/>
          </a:xfrm>
        </p:spPr>
        <p:txBody>
          <a:bodyPr/>
          <a:lstStyle/>
          <a:p>
            <a:pPr defTabSz="685780"/>
            <a:r>
              <a:rPr lang="fi-FI" dirty="0">
                <a:solidFill>
                  <a:schemeClr val="tx2"/>
                </a:solidFill>
              </a:rPr>
              <a:t>*) Productivity is </a:t>
            </a:r>
            <a:r>
              <a:rPr lang="fi-FI" dirty="0" err="1">
                <a:solidFill>
                  <a:schemeClr val="tx2"/>
                </a:solidFill>
              </a:rPr>
              <a:t>measured</a:t>
            </a:r>
            <a:r>
              <a:rPr lang="fi-FI" dirty="0">
                <a:solidFill>
                  <a:schemeClr val="tx2"/>
                </a:solidFill>
              </a:rPr>
              <a:t> as </a:t>
            </a:r>
            <a:r>
              <a:rPr lang="fi-FI" dirty="0" err="1">
                <a:solidFill>
                  <a:schemeClr val="tx2"/>
                </a:solidFill>
              </a:rPr>
              <a:t>real</a:t>
            </a:r>
            <a:r>
              <a:rPr lang="fi-FI" dirty="0">
                <a:solidFill>
                  <a:schemeClr val="tx2"/>
                </a:solidFill>
              </a:rPr>
              <a:t> </a:t>
            </a:r>
            <a:r>
              <a:rPr lang="fi-FI" dirty="0" err="1">
                <a:solidFill>
                  <a:schemeClr val="tx2"/>
                </a:solidFill>
              </a:rPr>
              <a:t>value</a:t>
            </a:r>
            <a:r>
              <a:rPr lang="fi-FI" dirty="0">
                <a:solidFill>
                  <a:schemeClr val="tx2"/>
                </a:solidFill>
              </a:rPr>
              <a:t> </a:t>
            </a:r>
            <a:r>
              <a:rPr lang="fi-FI" dirty="0" err="1">
                <a:solidFill>
                  <a:schemeClr val="tx2"/>
                </a:solidFill>
              </a:rPr>
              <a:t>added</a:t>
            </a:r>
            <a:r>
              <a:rPr lang="fi-FI" dirty="0">
                <a:solidFill>
                  <a:schemeClr val="tx2"/>
                </a:solidFill>
              </a:rPr>
              <a:t> per </a:t>
            </a:r>
            <a:r>
              <a:rPr lang="fi-FI" dirty="0" err="1">
                <a:solidFill>
                  <a:schemeClr val="tx2"/>
                </a:solidFill>
              </a:rPr>
              <a:t>hours</a:t>
            </a:r>
            <a:r>
              <a:rPr lang="fi-FI" dirty="0">
                <a:solidFill>
                  <a:schemeClr val="tx2"/>
                </a:solidFill>
              </a:rPr>
              <a:t> </a:t>
            </a:r>
            <a:r>
              <a:rPr lang="fi-FI" dirty="0" err="1">
                <a:solidFill>
                  <a:schemeClr val="tx2"/>
                </a:solidFill>
              </a:rPr>
              <a:t>worked</a:t>
            </a:r>
            <a:r>
              <a:rPr lang="fi-FI" dirty="0">
                <a:solidFill>
                  <a:schemeClr val="tx2"/>
                </a:solidFill>
              </a:rPr>
              <a:t>. </a:t>
            </a:r>
            <a:r>
              <a:rPr lang="fi-FI" dirty="0" err="1">
                <a:solidFill>
                  <a:schemeClr val="tx2"/>
                </a:solidFill>
              </a:rPr>
              <a:t>When</a:t>
            </a:r>
            <a:r>
              <a:rPr lang="fi-FI" dirty="0">
                <a:solidFill>
                  <a:schemeClr val="tx2"/>
                </a:solidFill>
              </a:rPr>
              <a:t> </a:t>
            </a:r>
            <a:r>
              <a:rPr lang="fi-FI" dirty="0" err="1">
                <a:solidFill>
                  <a:schemeClr val="tx2"/>
                </a:solidFill>
              </a:rPr>
              <a:t>productivity</a:t>
            </a:r>
            <a:r>
              <a:rPr lang="fi-FI" dirty="0">
                <a:solidFill>
                  <a:schemeClr val="tx2"/>
                </a:solidFill>
              </a:rPr>
              <a:t> </a:t>
            </a:r>
            <a:r>
              <a:rPr lang="fi-FI" dirty="0" err="1">
                <a:solidFill>
                  <a:schemeClr val="tx2"/>
                </a:solidFill>
              </a:rPr>
              <a:t>grows</a:t>
            </a:r>
            <a:r>
              <a:rPr lang="fi-FI" dirty="0">
                <a:solidFill>
                  <a:schemeClr val="tx2"/>
                </a:solidFill>
              </a:rPr>
              <a:t> (</a:t>
            </a:r>
            <a:r>
              <a:rPr lang="fi-FI" dirty="0" err="1">
                <a:solidFill>
                  <a:schemeClr val="tx2"/>
                </a:solidFill>
              </a:rPr>
              <a:t>the</a:t>
            </a:r>
            <a:r>
              <a:rPr lang="fi-FI" dirty="0">
                <a:solidFill>
                  <a:schemeClr val="tx2"/>
                </a:solidFill>
              </a:rPr>
              <a:t> </a:t>
            </a:r>
            <a:r>
              <a:rPr lang="fi-FI" dirty="0" err="1">
                <a:solidFill>
                  <a:schemeClr val="tx2"/>
                </a:solidFill>
              </a:rPr>
              <a:t>curve</a:t>
            </a:r>
            <a:r>
              <a:rPr lang="fi-FI" dirty="0">
                <a:solidFill>
                  <a:schemeClr val="tx2"/>
                </a:solidFill>
              </a:rPr>
              <a:t> </a:t>
            </a:r>
            <a:r>
              <a:rPr lang="fi-FI" dirty="0" err="1">
                <a:solidFill>
                  <a:schemeClr val="tx2"/>
                </a:solidFill>
              </a:rPr>
              <a:t>rises</a:t>
            </a:r>
            <a:r>
              <a:rPr lang="fi-FI" dirty="0">
                <a:solidFill>
                  <a:schemeClr val="tx2"/>
                </a:solidFill>
              </a:rPr>
              <a:t>) </a:t>
            </a:r>
            <a:r>
              <a:rPr lang="fi-FI" dirty="0" err="1">
                <a:solidFill>
                  <a:schemeClr val="tx2"/>
                </a:solidFill>
              </a:rPr>
              <a:t>value</a:t>
            </a:r>
            <a:r>
              <a:rPr lang="fi-FI" dirty="0">
                <a:solidFill>
                  <a:schemeClr val="tx2"/>
                </a:solidFill>
              </a:rPr>
              <a:t> </a:t>
            </a:r>
            <a:r>
              <a:rPr lang="fi-FI" dirty="0" err="1">
                <a:solidFill>
                  <a:schemeClr val="tx2"/>
                </a:solidFill>
              </a:rPr>
              <a:t>added</a:t>
            </a:r>
            <a:r>
              <a:rPr lang="fi-FI" dirty="0">
                <a:solidFill>
                  <a:schemeClr val="tx2"/>
                </a:solidFill>
              </a:rPr>
              <a:t> </a:t>
            </a:r>
            <a:r>
              <a:rPr lang="fi-FI" dirty="0" err="1">
                <a:solidFill>
                  <a:schemeClr val="tx2"/>
                </a:solidFill>
              </a:rPr>
              <a:t>grows</a:t>
            </a:r>
            <a:r>
              <a:rPr lang="fi-FI" dirty="0">
                <a:solidFill>
                  <a:schemeClr val="tx2"/>
                </a:solidFill>
              </a:rPr>
              <a:t> </a:t>
            </a:r>
            <a:r>
              <a:rPr lang="fi-FI" dirty="0" err="1">
                <a:solidFill>
                  <a:schemeClr val="tx2"/>
                </a:solidFill>
              </a:rPr>
              <a:t>more</a:t>
            </a:r>
            <a:r>
              <a:rPr lang="fi-FI" dirty="0">
                <a:solidFill>
                  <a:schemeClr val="tx2"/>
                </a:solidFill>
              </a:rPr>
              <a:t> </a:t>
            </a:r>
            <a:r>
              <a:rPr lang="fi-FI" dirty="0" err="1">
                <a:solidFill>
                  <a:schemeClr val="tx2"/>
                </a:solidFill>
              </a:rPr>
              <a:t>than</a:t>
            </a:r>
            <a:r>
              <a:rPr lang="fi-FI" dirty="0">
                <a:solidFill>
                  <a:schemeClr val="tx2"/>
                </a:solidFill>
              </a:rPr>
              <a:t> </a:t>
            </a:r>
            <a:r>
              <a:rPr lang="fi-FI" dirty="0" err="1">
                <a:solidFill>
                  <a:schemeClr val="tx2"/>
                </a:solidFill>
              </a:rPr>
              <a:t>hours</a:t>
            </a:r>
            <a:r>
              <a:rPr lang="fi-FI" dirty="0">
                <a:solidFill>
                  <a:schemeClr val="tx2"/>
                </a:solidFill>
              </a:rPr>
              <a:t> </a:t>
            </a:r>
            <a:r>
              <a:rPr lang="fi-FI" dirty="0" err="1">
                <a:solidFill>
                  <a:schemeClr val="tx2"/>
                </a:solidFill>
              </a:rPr>
              <a:t>worked</a:t>
            </a:r>
            <a:r>
              <a:rPr lang="fi-FI" dirty="0">
                <a:solidFill>
                  <a:schemeClr val="tx2"/>
                </a:solidFill>
              </a:rPr>
              <a:t>. Value </a:t>
            </a:r>
            <a:r>
              <a:rPr lang="fi-FI" dirty="0" err="1">
                <a:solidFill>
                  <a:schemeClr val="tx2"/>
                </a:solidFill>
              </a:rPr>
              <a:t>added</a:t>
            </a:r>
            <a:r>
              <a:rPr lang="fi-FI" dirty="0">
                <a:solidFill>
                  <a:schemeClr val="tx2"/>
                </a:solidFill>
              </a:rPr>
              <a:t> = </a:t>
            </a:r>
            <a:r>
              <a:rPr lang="fi-FI" dirty="0" err="1">
                <a:solidFill>
                  <a:schemeClr val="tx2"/>
                </a:solidFill>
              </a:rPr>
              <a:t>turnover</a:t>
            </a:r>
            <a:r>
              <a:rPr lang="fi-FI" dirty="0">
                <a:solidFill>
                  <a:schemeClr val="tx2"/>
                </a:solidFill>
              </a:rPr>
              <a:t> – </a:t>
            </a:r>
            <a:r>
              <a:rPr lang="fi-FI" dirty="0" err="1">
                <a:solidFill>
                  <a:schemeClr val="tx2"/>
                </a:solidFill>
              </a:rPr>
              <a:t>purchasing</a:t>
            </a:r>
            <a:r>
              <a:rPr lang="fi-FI" dirty="0">
                <a:solidFill>
                  <a:schemeClr val="tx2"/>
                </a:solidFill>
              </a:rPr>
              <a:t> of </a:t>
            </a:r>
            <a:r>
              <a:rPr lang="fi-FI" dirty="0" err="1">
                <a:solidFill>
                  <a:schemeClr val="tx2"/>
                </a:solidFill>
              </a:rPr>
              <a:t>materials</a:t>
            </a:r>
            <a:r>
              <a:rPr lang="fi-FI" dirty="0">
                <a:solidFill>
                  <a:schemeClr val="tx2"/>
                </a:solidFill>
              </a:rPr>
              <a:t> and </a:t>
            </a:r>
            <a:r>
              <a:rPr lang="fi-FI" dirty="0" err="1">
                <a:solidFill>
                  <a:schemeClr val="tx2"/>
                </a:solidFill>
              </a:rPr>
              <a:t>services</a:t>
            </a:r>
            <a:endParaRPr lang="fi-FI" dirty="0">
              <a:solidFill>
                <a:schemeClr val="tx2"/>
              </a:solidFill>
            </a:endParaRPr>
          </a:p>
          <a:p>
            <a:pPr defTabSz="685780" fontAlgn="base">
              <a:spcBef>
                <a:spcPct val="0"/>
              </a:spcBef>
              <a:spcAft>
                <a:spcPct val="0"/>
              </a:spcAft>
            </a:pPr>
            <a:r>
              <a:rPr lang="fi-FI" dirty="0">
                <a:solidFill>
                  <a:schemeClr val="tx2"/>
                </a:solidFill>
              </a:rPr>
              <a:t>Value </a:t>
            </a:r>
            <a:r>
              <a:rPr lang="fi-FI" dirty="0" err="1">
                <a:solidFill>
                  <a:schemeClr val="tx2"/>
                </a:solidFill>
              </a:rPr>
              <a:t>added</a:t>
            </a:r>
            <a:r>
              <a:rPr lang="fi-FI" dirty="0">
                <a:solidFill>
                  <a:schemeClr val="tx2"/>
                </a:solidFill>
              </a:rPr>
              <a:t> = labour </a:t>
            </a:r>
            <a:r>
              <a:rPr lang="fi-FI" dirty="0" err="1">
                <a:solidFill>
                  <a:schemeClr val="tx2"/>
                </a:solidFill>
              </a:rPr>
              <a:t>costs</a:t>
            </a:r>
            <a:r>
              <a:rPr lang="fi-FI" dirty="0">
                <a:solidFill>
                  <a:schemeClr val="tx2"/>
                </a:solidFill>
              </a:rPr>
              <a:t> + </a:t>
            </a:r>
            <a:r>
              <a:rPr lang="fi-FI" dirty="0" err="1">
                <a:solidFill>
                  <a:schemeClr val="tx2"/>
                </a:solidFill>
              </a:rPr>
              <a:t>rents</a:t>
            </a:r>
            <a:r>
              <a:rPr lang="fi-FI" dirty="0">
                <a:solidFill>
                  <a:schemeClr val="tx2"/>
                </a:solidFill>
              </a:rPr>
              <a:t> + </a:t>
            </a:r>
            <a:r>
              <a:rPr lang="fi-FI" dirty="0" err="1">
                <a:solidFill>
                  <a:schemeClr val="tx2"/>
                </a:solidFill>
              </a:rPr>
              <a:t>depreciations</a:t>
            </a:r>
            <a:r>
              <a:rPr lang="fi-FI" dirty="0">
                <a:solidFill>
                  <a:schemeClr val="tx2"/>
                </a:solidFill>
              </a:rPr>
              <a:t> + </a:t>
            </a:r>
            <a:r>
              <a:rPr lang="fi-FI" dirty="0" err="1">
                <a:solidFill>
                  <a:schemeClr val="tx2"/>
                </a:solidFill>
              </a:rPr>
              <a:t>profits</a:t>
            </a:r>
            <a:r>
              <a:rPr lang="fi-FI" dirty="0">
                <a:solidFill>
                  <a:schemeClr val="tx2"/>
                </a:solidFill>
              </a:rPr>
              <a:t> </a:t>
            </a:r>
          </a:p>
          <a:p>
            <a:pPr defTabSz="685780" fontAlgn="base">
              <a:spcBef>
                <a:spcPct val="0"/>
              </a:spcBef>
              <a:spcAft>
                <a:spcPct val="0"/>
              </a:spcAft>
            </a:pPr>
            <a:r>
              <a:rPr lang="fi-FI" dirty="0">
                <a:solidFill>
                  <a:schemeClr val="tx2"/>
                </a:solidFill>
              </a:rPr>
              <a:t>Source: </a:t>
            </a:r>
            <a:r>
              <a:rPr lang="fi-FI" dirty="0" err="1">
                <a:solidFill>
                  <a:schemeClr val="tx2"/>
                </a:solidFill>
              </a:rPr>
              <a:t>Statistics</a:t>
            </a:r>
            <a:r>
              <a:rPr lang="fi-FI" dirty="0">
                <a:solidFill>
                  <a:schemeClr val="tx2"/>
                </a:solidFill>
              </a:rPr>
              <a:t> Finland / National </a:t>
            </a:r>
            <a:r>
              <a:rPr lang="fi-FI" dirty="0" err="1">
                <a:solidFill>
                  <a:schemeClr val="tx2"/>
                </a:solidFill>
              </a:rPr>
              <a:t>Accounts</a:t>
            </a:r>
            <a:endParaRPr lang="fi-FI" dirty="0">
              <a:solidFill>
                <a:schemeClr val="tx2"/>
              </a:solidFill>
            </a:endParaRPr>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2253961434"/>
              </p:ext>
            </p:extLst>
          </p:nvPr>
        </p:nvGraphicFramePr>
        <p:xfrm>
          <a:off x="383718" y="1470133"/>
          <a:ext cx="8386088" cy="3174891"/>
        </p:xfrm>
        <a:graphic>
          <a:graphicData uri="http://schemas.openxmlformats.org/presentationml/2006/ole">
            <mc:AlternateContent xmlns:mc="http://schemas.openxmlformats.org/markup-compatibility/2006">
              <mc:Choice xmlns:v="urn:schemas-microsoft-com:vml" Requires="v">
                <p:oleObj spid="_x0000_s89196"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470133"/>
                        <a:ext cx="8386088" cy="3174891"/>
                      </a:xfrm>
                      <a:prstGeom prst="rect">
                        <a:avLst/>
                      </a:prstGeom>
                    </p:spPr>
                  </p:pic>
                </p:oleObj>
              </mc:Fallback>
            </mc:AlternateContent>
          </a:graphicData>
        </a:graphic>
      </p:graphicFrame>
      <p:sp>
        <p:nvSpPr>
          <p:cNvPr id="13"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4"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1346901661"/>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58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err="1"/>
              <a:t>Latest</a:t>
            </a:r>
            <a:r>
              <a:rPr lang="fi-FI" dirty="0"/>
              <a:t> </a:t>
            </a:r>
            <a:r>
              <a:rPr lang="fi-FI" dirty="0" err="1"/>
              <a:t>information</a:t>
            </a:r>
            <a:r>
              <a:rPr lang="fi-FI" dirty="0"/>
              <a:t> October-</a:t>
            </a:r>
            <a:r>
              <a:rPr lang="fi-FI" dirty="0" err="1"/>
              <a:t>December</a:t>
            </a:r>
            <a:r>
              <a:rPr lang="fi-FI" dirty="0"/>
              <a:t> 2017.</a:t>
            </a:r>
          </a:p>
          <a:p>
            <a:r>
              <a:rPr lang="fi-FI" dirty="0" err="1"/>
              <a:t>Source</a:t>
            </a:r>
            <a:r>
              <a:rPr lang="fi-FI" dirty="0"/>
              <a:t>: Eurostat: </a:t>
            </a:r>
            <a:r>
              <a:rPr lang="fi-FI" dirty="0" err="1"/>
              <a:t>Quarterly</a:t>
            </a:r>
            <a:r>
              <a:rPr lang="fi-FI" dirty="0"/>
              <a:t> National </a:t>
            </a:r>
            <a:r>
              <a:rPr lang="fi-FI" dirty="0" err="1"/>
              <a:t>Accounts</a:t>
            </a:r>
            <a:r>
              <a:rPr lang="fi-FI" dirty="0"/>
              <a:t>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pPr>
              <a:lnSpc>
                <a:spcPct val="100000"/>
              </a:lnSpc>
            </a:pPr>
            <a:r>
              <a:rPr lang="en-US" dirty="0"/>
              <a:t>In Productivity Development, Finland Has a Gap of 25% Compared to EU Average and 20% Compared to Sweden and Germany                                           </a:t>
            </a:r>
            <a:r>
              <a:rPr lang="fi-FI" sz="1200" b="0" dirty="0"/>
              <a:t>Value </a:t>
            </a:r>
            <a:r>
              <a:rPr lang="fi-FI" sz="1200" b="0" dirty="0" err="1"/>
              <a:t>added</a:t>
            </a:r>
            <a:r>
              <a:rPr lang="fi-FI" sz="1200" b="0" dirty="0"/>
              <a:t> in </a:t>
            </a:r>
            <a:r>
              <a:rPr lang="fi-FI" sz="1200" b="0" dirty="0" err="1"/>
              <a:t>manufacturing</a:t>
            </a:r>
            <a:r>
              <a:rPr lang="fi-FI" sz="1200" b="0" dirty="0"/>
              <a:t> </a:t>
            </a:r>
            <a:r>
              <a:rPr lang="fi-FI" sz="1200" b="0" dirty="0" err="1"/>
              <a:t>industry</a:t>
            </a:r>
            <a:r>
              <a:rPr lang="fi-FI" sz="1200" b="0" dirty="0"/>
              <a:t> at </a:t>
            </a:r>
            <a:r>
              <a:rPr lang="fi-FI" sz="1200" b="0" dirty="0" err="1"/>
              <a:t>fixed</a:t>
            </a:r>
            <a:r>
              <a:rPr lang="fi-FI" sz="1200" b="0" dirty="0"/>
              <a:t> </a:t>
            </a:r>
            <a:r>
              <a:rPr lang="fi-FI" sz="1200" b="0" dirty="0" err="1"/>
              <a:t>prices</a:t>
            </a:r>
            <a:r>
              <a:rPr lang="fi-FI" sz="1200" b="0" dirty="0"/>
              <a:t> / </a:t>
            </a:r>
            <a:r>
              <a:rPr lang="fi-FI" sz="1200" b="0" dirty="0" err="1"/>
              <a:t>hours</a:t>
            </a:r>
            <a:r>
              <a:rPr lang="fi-FI" sz="1200" b="0" dirty="0"/>
              <a:t> </a:t>
            </a:r>
            <a:r>
              <a:rPr lang="fi-FI" sz="1200" b="0" dirty="0" err="1"/>
              <a:t>worked</a:t>
            </a:r>
            <a:r>
              <a:rPr lang="fi-FI" sz="1200" b="0" dirty="0"/>
              <a:t>  </a:t>
            </a:r>
            <a:endParaRPr lang="fi-FI" dirty="0"/>
          </a:p>
        </p:txBody>
      </p:sp>
      <p:graphicFrame>
        <p:nvGraphicFramePr>
          <p:cNvPr id="9" name="Sisällön paikkamerkki 4"/>
          <p:cNvGraphicFramePr>
            <a:graphicFrameLocks noGrp="1"/>
          </p:cNvGraphicFramePr>
          <p:nvPr>
            <p:ph sz="quarter" idx="17"/>
            <p:extLst/>
          </p:nvPr>
        </p:nvGraphicFramePr>
        <p:xfrm>
          <a:off x="381000" y="1594447"/>
          <a:ext cx="8391525" cy="3050578"/>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707654"/>
            <a:ext cx="889987" cy="253916"/>
          </a:xfrm>
          <a:prstGeom prst="rect">
            <a:avLst/>
          </a:prstGeom>
        </p:spPr>
        <p:txBody>
          <a:bodyPr wrap="none">
            <a:spAutoFit/>
          </a:bodyPr>
          <a:lstStyle/>
          <a:p>
            <a:r>
              <a:rPr lang="fi-FI" sz="1050" dirty="0">
                <a:solidFill>
                  <a:schemeClr val="tx2"/>
                </a:solidFill>
              </a:rPr>
              <a:t>2008=100</a:t>
            </a:r>
          </a:p>
        </p:txBody>
      </p:sp>
    </p:spTree>
    <p:extLst>
      <p:ext uri="{BB962C8B-B14F-4D97-AF65-F5344CB8AC3E}">
        <p14:creationId xmlns:p14="http://schemas.microsoft.com/office/powerpoint/2010/main" val="2356779354"/>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59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err="1"/>
              <a:t>Latest</a:t>
            </a:r>
            <a:r>
              <a:rPr lang="fi-FI" dirty="0"/>
              <a:t> </a:t>
            </a:r>
            <a:r>
              <a:rPr lang="fi-FI" dirty="0" err="1"/>
              <a:t>information</a:t>
            </a:r>
            <a:r>
              <a:rPr lang="fi-FI" dirty="0"/>
              <a:t> October-</a:t>
            </a:r>
            <a:r>
              <a:rPr lang="fi-FI" dirty="0" err="1"/>
              <a:t>December</a:t>
            </a:r>
            <a:r>
              <a:rPr lang="fi-FI" dirty="0"/>
              <a:t> 2017.</a:t>
            </a:r>
          </a:p>
          <a:p>
            <a:r>
              <a:rPr lang="fi-FI" dirty="0" err="1"/>
              <a:t>Source</a:t>
            </a:r>
            <a:r>
              <a:rPr lang="fi-FI" dirty="0"/>
              <a:t>: Eurostat: </a:t>
            </a:r>
            <a:r>
              <a:rPr lang="fi-FI" dirty="0" err="1"/>
              <a:t>Quarterly</a:t>
            </a:r>
            <a:r>
              <a:rPr lang="fi-FI" dirty="0"/>
              <a:t> National </a:t>
            </a:r>
            <a:r>
              <a:rPr lang="fi-FI" dirty="0" err="1"/>
              <a:t>Accounts</a:t>
            </a:r>
            <a:r>
              <a:rPr lang="fi-FI" dirty="0"/>
              <a:t> </a:t>
            </a:r>
          </a:p>
          <a:p>
            <a:endParaRPr lang="fi-FI" dirty="0"/>
          </a:p>
        </p:txBody>
      </p:sp>
      <p:sp>
        <p:nvSpPr>
          <p:cNvPr id="10" name="Tekstin paikkamerkki 7"/>
          <p:cNvSpPr>
            <a:spLocks noGrp="1"/>
          </p:cNvSpPr>
          <p:nvPr>
            <p:ph type="body" sz="quarter" idx="15"/>
          </p:nvPr>
        </p:nvSpPr>
        <p:spPr>
          <a:xfrm>
            <a:off x="251999" y="282150"/>
            <a:ext cx="8078459" cy="648000"/>
          </a:xfrm>
        </p:spPr>
        <p:txBody>
          <a:bodyPr/>
          <a:lstStyle/>
          <a:p>
            <a:pPr>
              <a:lnSpc>
                <a:spcPct val="100000"/>
              </a:lnSpc>
            </a:pPr>
            <a:r>
              <a:rPr lang="en-US" dirty="0"/>
              <a:t>In Productivity Development of the National Economy, Finland Has a Gap of 6% Compared to EU Average and 4% to Sweden and Germany </a:t>
            </a:r>
            <a:r>
              <a:rPr lang="fi-FI" sz="1200" b="0" dirty="0"/>
              <a:t>            GDP at </a:t>
            </a:r>
            <a:r>
              <a:rPr lang="fi-FI" sz="1200" b="0" dirty="0" err="1"/>
              <a:t>fixed</a:t>
            </a:r>
            <a:r>
              <a:rPr lang="fi-FI" sz="1200" b="0" dirty="0"/>
              <a:t> </a:t>
            </a:r>
            <a:r>
              <a:rPr lang="fi-FI" sz="1200" b="0" dirty="0" err="1"/>
              <a:t>prices</a:t>
            </a:r>
            <a:r>
              <a:rPr lang="fi-FI" sz="1200" b="0" dirty="0"/>
              <a:t> / </a:t>
            </a:r>
            <a:r>
              <a:rPr lang="fi-FI" sz="1200" b="0" dirty="0" err="1"/>
              <a:t>hours</a:t>
            </a:r>
            <a:r>
              <a:rPr lang="fi-FI" sz="1200" b="0" dirty="0"/>
              <a:t> </a:t>
            </a:r>
            <a:r>
              <a:rPr lang="fi-FI" sz="1200" b="0" dirty="0" err="1"/>
              <a:t>worked</a:t>
            </a:r>
            <a:r>
              <a:rPr lang="fi-FI" sz="1200" b="0" dirty="0"/>
              <a:t>  </a:t>
            </a:r>
            <a:endParaRPr lang="fi-FI" dirty="0"/>
          </a:p>
        </p:txBody>
      </p:sp>
      <p:graphicFrame>
        <p:nvGraphicFramePr>
          <p:cNvPr id="9" name="Sisällön paikkamerkki 4"/>
          <p:cNvGraphicFramePr>
            <a:graphicFrameLocks noGrp="1"/>
          </p:cNvGraphicFramePr>
          <p:nvPr>
            <p:ph sz="quarter" idx="17"/>
            <p:extLst/>
          </p:nvPr>
        </p:nvGraphicFramePr>
        <p:xfrm>
          <a:off x="381000" y="1563638"/>
          <a:ext cx="8391525" cy="3081387"/>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635646"/>
            <a:ext cx="889987" cy="253916"/>
          </a:xfrm>
          <a:prstGeom prst="rect">
            <a:avLst/>
          </a:prstGeom>
        </p:spPr>
        <p:txBody>
          <a:bodyPr wrap="none">
            <a:spAutoFit/>
          </a:bodyPr>
          <a:lstStyle/>
          <a:p>
            <a:r>
              <a:rPr lang="fi-FI" sz="1050" dirty="0">
                <a:solidFill>
                  <a:schemeClr val="tx2"/>
                </a:solidFill>
              </a:rPr>
              <a:t>2008=100</a:t>
            </a:r>
          </a:p>
        </p:txBody>
      </p:sp>
    </p:spTree>
    <p:extLst>
      <p:ext uri="{BB962C8B-B14F-4D97-AF65-F5344CB8AC3E}">
        <p14:creationId xmlns:p14="http://schemas.microsoft.com/office/powerpoint/2010/main" val="146132050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a:t>
            </a:fld>
            <a:endParaRPr lang="fi-FI" dirty="0">
              <a:solidFill>
                <a:srgbClr val="29282E"/>
              </a:solidFill>
            </a:endParaRPr>
          </a:p>
        </p:txBody>
      </p:sp>
      <p:sp>
        <p:nvSpPr>
          <p:cNvPr id="7" name="Tekstin paikkamerkki 6"/>
          <p:cNvSpPr>
            <a:spLocks noGrp="1"/>
          </p:cNvSpPr>
          <p:nvPr>
            <p:ph type="body" sz="quarter" idx="18"/>
          </p:nvPr>
        </p:nvSpPr>
        <p:spPr>
          <a:xfrm>
            <a:off x="2334682" y="4727574"/>
            <a:ext cx="5477368" cy="263031"/>
          </a:xfrm>
        </p:spPr>
        <p:txBody>
          <a:bodyPr/>
          <a:lstStyle/>
          <a:p>
            <a:pPr defTabSz="921624"/>
            <a:r>
              <a:rPr lang="fi-FI" dirty="0"/>
              <a:t>*) </a:t>
            </a:r>
            <a:r>
              <a:rPr lang="fi-FI" dirty="0">
                <a:solidFill>
                  <a:srgbClr val="000066"/>
                </a:solidFill>
                <a:ea typeface="ＭＳ Ｐゴシック" pitchFamily="34" charset="-128"/>
              </a:rPr>
              <a:t>In addition to </a:t>
            </a:r>
            <a:r>
              <a:rPr lang="fi-FI" dirty="0" err="1">
                <a:solidFill>
                  <a:srgbClr val="000066"/>
                </a:solidFill>
                <a:ea typeface="ＭＳ Ｐゴシック" pitchFamily="34" charset="-128"/>
              </a:rPr>
              <a:t>goods</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exports</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the</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sector</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exported</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services</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worth</a:t>
            </a:r>
            <a:r>
              <a:rPr lang="fi-FI" dirty="0">
                <a:solidFill>
                  <a:srgbClr val="000066"/>
                </a:solidFill>
                <a:ea typeface="ＭＳ Ｐゴシック" pitchFamily="34" charset="-128"/>
              </a:rPr>
              <a:t> some 13 </a:t>
            </a:r>
            <a:r>
              <a:rPr lang="fi-FI" dirty="0" err="1">
                <a:solidFill>
                  <a:srgbClr val="000066"/>
                </a:solidFill>
                <a:ea typeface="ＭＳ Ｐゴシック" pitchFamily="34" charset="-128"/>
              </a:rPr>
              <a:t>billion</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euros</a:t>
            </a:r>
            <a:r>
              <a:rPr lang="fi-FI" dirty="0">
                <a:solidFill>
                  <a:srgbClr val="000066"/>
                </a:solidFill>
                <a:ea typeface="ＭＳ Ｐゴシック" pitchFamily="34" charset="-128"/>
              </a:rPr>
              <a:t>.</a:t>
            </a:r>
          </a:p>
          <a:p>
            <a:pPr defTabSz="921624"/>
            <a:r>
              <a:rPr lang="fi-FI" dirty="0">
                <a:solidFill>
                  <a:srgbClr val="000066"/>
                </a:solidFill>
                <a:ea typeface="ＭＳ Ｐゴシック" pitchFamily="34" charset="-128"/>
              </a:rPr>
              <a:t>Source: National Board of </a:t>
            </a:r>
            <a:r>
              <a:rPr lang="fi-FI" dirty="0" err="1">
                <a:solidFill>
                  <a:srgbClr val="000066"/>
                </a:solidFill>
                <a:ea typeface="ＭＳ Ｐゴシック" pitchFamily="34" charset="-128"/>
              </a:rPr>
              <a:t>Customs</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Statistics</a:t>
            </a:r>
            <a:r>
              <a:rPr lang="fi-FI" dirty="0">
                <a:solidFill>
                  <a:srgbClr val="000066"/>
                </a:solidFill>
                <a:ea typeface="ＭＳ Ｐゴシック" pitchFamily="34" charset="-128"/>
              </a:rPr>
              <a:t> Finland</a:t>
            </a:r>
            <a:endParaRPr lang="fi-FI" dirty="0"/>
          </a:p>
        </p:txBody>
      </p:sp>
      <p:sp>
        <p:nvSpPr>
          <p:cNvPr id="10" name="Tekstin paikkamerkki 7"/>
          <p:cNvSpPr>
            <a:spLocks noGrp="1"/>
          </p:cNvSpPr>
          <p:nvPr>
            <p:ph type="body" sz="quarter" idx="15"/>
          </p:nvPr>
        </p:nvSpPr>
        <p:spPr>
          <a:xfrm>
            <a:off x="252000" y="282150"/>
            <a:ext cx="7992000" cy="648000"/>
          </a:xfrm>
        </p:spPr>
        <p:txBody>
          <a:bodyPr/>
          <a:lstStyle/>
          <a:p>
            <a:pPr>
              <a:lnSpc>
                <a:spcPct val="100000"/>
              </a:lnSpc>
            </a:pPr>
            <a:r>
              <a:rPr lang="fi-FI" dirty="0" err="1"/>
              <a:t>Export</a:t>
            </a:r>
            <a:r>
              <a:rPr lang="fi-FI" dirty="0"/>
              <a:t> of Technology Industry </a:t>
            </a:r>
            <a:r>
              <a:rPr lang="fi-FI" dirty="0" err="1"/>
              <a:t>Goods</a:t>
            </a:r>
            <a:r>
              <a:rPr lang="fi-FI" dirty="0"/>
              <a:t> </a:t>
            </a:r>
            <a:r>
              <a:rPr lang="fi-FI" dirty="0" err="1"/>
              <a:t>from</a:t>
            </a:r>
            <a:r>
              <a:rPr lang="fi-FI" dirty="0"/>
              <a:t> Finland </a:t>
            </a:r>
            <a:r>
              <a:rPr lang="fi-FI" dirty="0" err="1"/>
              <a:t>by</a:t>
            </a:r>
            <a:r>
              <a:rPr lang="fi-FI" dirty="0"/>
              <a:t> Area in 2017</a:t>
            </a:r>
          </a:p>
          <a:p>
            <a:r>
              <a:rPr lang="fi-FI" sz="1400" b="0" dirty="0"/>
              <a:t>Total </a:t>
            </a:r>
            <a:r>
              <a:rPr lang="fi-FI" sz="1400" b="0" dirty="0" err="1"/>
              <a:t>goods</a:t>
            </a:r>
            <a:r>
              <a:rPr lang="fi-FI" sz="1400" b="0" dirty="0"/>
              <a:t> </a:t>
            </a:r>
            <a:r>
              <a:rPr lang="fi-FI" sz="1400" b="0" dirty="0" err="1"/>
              <a:t>exports</a:t>
            </a:r>
            <a:r>
              <a:rPr lang="fi-FI" sz="1400" b="0" dirty="0"/>
              <a:t> 30.6 </a:t>
            </a:r>
            <a:r>
              <a:rPr lang="fi-FI" sz="1400" b="0" dirty="0" err="1"/>
              <a:t>billion</a:t>
            </a:r>
            <a:r>
              <a:rPr lang="fi-FI" sz="1400" b="0" dirty="0"/>
              <a:t> </a:t>
            </a:r>
            <a:r>
              <a:rPr lang="fi-FI" sz="1400" b="0" dirty="0" err="1"/>
              <a:t>euros</a:t>
            </a:r>
            <a:r>
              <a:rPr lang="fi-FI" sz="1400" b="0" dirty="0"/>
              <a:t>*</a:t>
            </a:r>
            <a:endParaRPr lang="fi-FI" sz="1400" dirty="0"/>
          </a:p>
        </p:txBody>
      </p:sp>
      <p:pic>
        <p:nvPicPr>
          <p:cNvPr id="13" name="Sisällön paikkamerkki 12"/>
          <p:cNvPicPr>
            <a:picLocks noGrp="1" noChangeAspect="1"/>
          </p:cNvPicPr>
          <p:nvPr>
            <p:ph sz="quarter" idx="17"/>
          </p:nvPr>
        </p:nvPicPr>
        <p:blipFill>
          <a:blip r:embed="rId2"/>
          <a:stretch>
            <a:fillRect/>
          </a:stretch>
        </p:blipFill>
        <p:spPr>
          <a:xfrm>
            <a:off x="282027" y="1340531"/>
            <a:ext cx="8502037" cy="3304494"/>
          </a:xfrm>
          <a:prstGeom prst="rect">
            <a:avLst/>
          </a:prstGeom>
        </p:spPr>
      </p:pic>
      <p:sp>
        <p:nvSpPr>
          <p:cNvPr id="15" name="Text Box 31"/>
          <p:cNvSpPr txBox="1">
            <a:spLocks noChangeArrowheads="1"/>
          </p:cNvSpPr>
          <p:nvPr/>
        </p:nvSpPr>
        <p:spPr bwMode="auto">
          <a:xfrm>
            <a:off x="1253190" y="2020787"/>
            <a:ext cx="158126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r>
              <a:rPr lang="fi-FI" sz="1050" b="0" dirty="0">
                <a:solidFill>
                  <a:srgbClr val="29282E"/>
                </a:solidFill>
                <a:latin typeface="Verdana"/>
                <a:ea typeface="ＭＳ Ｐゴシック" pitchFamily="34" charset="-128"/>
              </a:rPr>
              <a:t>North America</a:t>
            </a:r>
          </a:p>
          <a:p>
            <a:r>
              <a:rPr lang="fi-FI" sz="1050" b="0" dirty="0">
                <a:solidFill>
                  <a:srgbClr val="29282E"/>
                </a:solidFill>
                <a:latin typeface="Verdana"/>
                <a:ea typeface="ＭＳ Ｐゴシック" pitchFamily="34" charset="-128"/>
              </a:rPr>
              <a:t>2.79 </a:t>
            </a:r>
            <a:r>
              <a:rPr lang="fi-FI" sz="1050" b="0" dirty="0" err="1">
                <a:solidFill>
                  <a:srgbClr val="29282E"/>
                </a:solidFill>
                <a:latin typeface="Verdana"/>
                <a:ea typeface="ＭＳ Ｐゴシック" pitchFamily="34" charset="-128"/>
              </a:rPr>
              <a:t>billion</a:t>
            </a:r>
            <a:r>
              <a:rPr lang="fi-FI" sz="1050" b="0" dirty="0">
                <a:solidFill>
                  <a:srgbClr val="29282E"/>
                </a:solidFill>
                <a:latin typeface="Verdana"/>
                <a:ea typeface="ＭＳ Ｐゴシック" pitchFamily="34" charset="-128"/>
              </a:rPr>
              <a:t> €</a:t>
            </a:r>
          </a:p>
          <a:p>
            <a:r>
              <a:rPr lang="fi-FI" sz="1050" b="0" dirty="0">
                <a:solidFill>
                  <a:srgbClr val="29282E"/>
                </a:solidFill>
                <a:latin typeface="Verdana"/>
                <a:ea typeface="ＭＳ Ｐゴシック" pitchFamily="34" charset="-128"/>
              </a:rPr>
              <a:t>9.1 %</a:t>
            </a:r>
          </a:p>
        </p:txBody>
      </p:sp>
      <p:sp>
        <p:nvSpPr>
          <p:cNvPr id="22" name="Suorakulmio 21"/>
          <p:cNvSpPr/>
          <p:nvPr/>
        </p:nvSpPr>
        <p:spPr>
          <a:xfrm>
            <a:off x="3144143" y="1894525"/>
            <a:ext cx="1573187"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Western Europe</a:t>
            </a:r>
          </a:p>
          <a:p>
            <a:r>
              <a:rPr lang="fi-FI" sz="1050" dirty="0">
                <a:solidFill>
                  <a:srgbClr val="29282E"/>
                </a:solidFill>
                <a:ea typeface="ＭＳ Ｐゴシック" pitchFamily="34" charset="-128"/>
              </a:rPr>
              <a:t>16.44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53.7 %</a:t>
            </a:r>
          </a:p>
        </p:txBody>
      </p:sp>
      <p:sp>
        <p:nvSpPr>
          <p:cNvPr id="23" name="Suorakulmio 22"/>
          <p:cNvSpPr/>
          <p:nvPr/>
        </p:nvSpPr>
        <p:spPr>
          <a:xfrm>
            <a:off x="1625341" y="3558211"/>
            <a:ext cx="1326634"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South and Middle America</a:t>
            </a:r>
          </a:p>
          <a:p>
            <a:r>
              <a:rPr lang="fi-FI" sz="1050" dirty="0">
                <a:solidFill>
                  <a:srgbClr val="29282E"/>
                </a:solidFill>
                <a:ea typeface="ＭＳ Ｐゴシック" pitchFamily="34" charset="-128"/>
              </a:rPr>
              <a:t>0.84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2.8 %</a:t>
            </a:r>
          </a:p>
        </p:txBody>
      </p:sp>
      <p:sp>
        <p:nvSpPr>
          <p:cNvPr id="24" name="Suorakulmio 23"/>
          <p:cNvSpPr/>
          <p:nvPr/>
        </p:nvSpPr>
        <p:spPr>
          <a:xfrm>
            <a:off x="4959666" y="1702477"/>
            <a:ext cx="2048183"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Central and Eastern Europe</a:t>
            </a:r>
          </a:p>
          <a:p>
            <a:r>
              <a:rPr lang="fi-FI" sz="1050" dirty="0">
                <a:solidFill>
                  <a:srgbClr val="29282E"/>
                </a:solidFill>
                <a:ea typeface="ＭＳ Ｐゴシック" pitchFamily="34" charset="-128"/>
              </a:rPr>
              <a:t>5.11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16.6 %</a:t>
            </a:r>
          </a:p>
        </p:txBody>
      </p:sp>
      <p:sp>
        <p:nvSpPr>
          <p:cNvPr id="25" name="Suorakulmio 24"/>
          <p:cNvSpPr/>
          <p:nvPr/>
        </p:nvSpPr>
        <p:spPr>
          <a:xfrm>
            <a:off x="4113337" y="3596092"/>
            <a:ext cx="1171474"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rgbClr val="29282E"/>
                </a:solidFill>
                <a:ea typeface="ＭＳ Ｐゴシック" pitchFamily="34" charset="-128"/>
              </a:rPr>
              <a:t>Africa</a:t>
            </a:r>
            <a:endParaRPr lang="fi-FI" sz="1050" dirty="0">
              <a:solidFill>
                <a:srgbClr val="29282E"/>
              </a:solidFill>
              <a:ea typeface="ＭＳ Ｐゴシック" pitchFamily="34" charset="-128"/>
            </a:endParaRPr>
          </a:p>
          <a:p>
            <a:r>
              <a:rPr lang="fi-FI" sz="1050" dirty="0">
                <a:solidFill>
                  <a:srgbClr val="29282E"/>
                </a:solidFill>
                <a:ea typeface="ＭＳ Ｐゴシック" pitchFamily="34" charset="-128"/>
              </a:rPr>
              <a:t>0.43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1.4 %</a:t>
            </a:r>
          </a:p>
        </p:txBody>
      </p:sp>
      <p:sp>
        <p:nvSpPr>
          <p:cNvPr id="26" name="Suorakulmio 25"/>
          <p:cNvSpPr/>
          <p:nvPr/>
        </p:nvSpPr>
        <p:spPr>
          <a:xfrm>
            <a:off x="4959666" y="2626775"/>
            <a:ext cx="1404208"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Middle and Central East</a:t>
            </a:r>
          </a:p>
          <a:p>
            <a:r>
              <a:rPr lang="fi-FI" sz="1050" dirty="0">
                <a:solidFill>
                  <a:srgbClr val="29282E"/>
                </a:solidFill>
                <a:ea typeface="ＭＳ Ｐゴシック" pitchFamily="34" charset="-128"/>
              </a:rPr>
              <a:t>0.51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1.7 %</a:t>
            </a:r>
          </a:p>
        </p:txBody>
      </p:sp>
      <p:sp>
        <p:nvSpPr>
          <p:cNvPr id="27" name="Suorakulmio 26"/>
          <p:cNvSpPr/>
          <p:nvPr/>
        </p:nvSpPr>
        <p:spPr>
          <a:xfrm>
            <a:off x="6738009" y="2309328"/>
            <a:ext cx="1138842"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Asia</a:t>
            </a:r>
          </a:p>
          <a:p>
            <a:r>
              <a:rPr lang="fi-FI" sz="1050" dirty="0">
                <a:solidFill>
                  <a:srgbClr val="29282E"/>
                </a:solidFill>
                <a:ea typeface="ＭＳ Ｐゴシック" pitchFamily="34" charset="-128"/>
              </a:rPr>
              <a:t>4.51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14.7 %</a:t>
            </a:r>
          </a:p>
        </p:txBody>
      </p:sp>
      <p:sp>
        <p:nvSpPr>
          <p:cNvPr id="16"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6/11/2018</a:t>
            </a:fld>
            <a:endParaRPr lang="fi-FI" dirty="0"/>
          </a:p>
        </p:txBody>
      </p:sp>
      <p:sp>
        <p:nvSpPr>
          <p:cNvPr id="17" name="Alatunnisteen paikkamerkki 4"/>
          <p:cNvSpPr>
            <a:spLocks noGrp="1"/>
          </p:cNvSpPr>
          <p:nvPr>
            <p:ph type="ftr" sz="quarter" idx="11"/>
          </p:nvPr>
        </p:nvSpPr>
        <p:spPr>
          <a:xfrm>
            <a:off x="1111510" y="4728047"/>
            <a:ext cx="122317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2995286348"/>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78458" cy="648000"/>
          </a:xfrm>
        </p:spPr>
        <p:txBody>
          <a:bodyPr/>
          <a:lstStyle/>
          <a:p>
            <a:r>
              <a:rPr lang="en-US" dirty="0"/>
              <a:t>Investment Rate of Companies in Finland Is Completely Inadequate to Close the Gap between Finland and Other Small European Countries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11.6.2018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Source</a:t>
            </a:r>
            <a:r>
              <a:rPr lang="fi-FI" dirty="0"/>
              <a:t>: Eurostat</a:t>
            </a:r>
          </a:p>
        </p:txBody>
      </p:sp>
      <p:graphicFrame>
        <p:nvGraphicFramePr>
          <p:cNvPr id="9" name="Sisällön paikkamerkki 7"/>
          <p:cNvGraphicFramePr>
            <a:graphicFrameLocks noGrp="1"/>
          </p:cNvGraphicFramePr>
          <p:nvPr>
            <p:ph sz="quarter" idx="17"/>
            <p:extLst/>
          </p:nvPr>
        </p:nvGraphicFramePr>
        <p:xfrm>
          <a:off x="381000" y="1275729"/>
          <a:ext cx="8391525" cy="33692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2622426"/>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US" dirty="0"/>
              <a:t>Rapid Growth in </a:t>
            </a:r>
            <a:r>
              <a:rPr lang="en-US" dirty="0" err="1"/>
              <a:t>Labour</a:t>
            </a:r>
            <a:r>
              <a:rPr lang="en-US" dirty="0"/>
              <a:t> Costs Has Weakened the Ability of Companies to Invest in Finland</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61</a:t>
            </a:fld>
            <a:endParaRPr lang="fi-FI" dirty="0">
              <a:solidFill>
                <a:srgbClr val="29282E"/>
              </a:solidFill>
            </a:endParaRPr>
          </a:p>
        </p:txBody>
      </p:sp>
      <p:sp>
        <p:nvSpPr>
          <p:cNvPr id="8" name="Tekstin paikkamerkki 7"/>
          <p:cNvSpPr>
            <a:spLocks noGrp="1"/>
          </p:cNvSpPr>
          <p:nvPr>
            <p:ph type="body" sz="quarter" idx="18"/>
          </p:nvPr>
        </p:nvSpPr>
        <p:spPr>
          <a:xfrm>
            <a:off x="2317280" y="4728047"/>
            <a:ext cx="4570154" cy="415926"/>
          </a:xfrm>
        </p:spPr>
        <p:txBody>
          <a:bodyPr/>
          <a:lstStyle/>
          <a:p>
            <a:r>
              <a:rPr lang="fi-FI" dirty="0"/>
              <a:t>*) </a:t>
            </a:r>
            <a:r>
              <a:rPr lang="en-US" dirty="0"/>
              <a:t>Both wages and R &amp; D investments include R&amp;D staff wage costs </a:t>
            </a:r>
            <a:r>
              <a:rPr lang="fi-FI" dirty="0"/>
              <a:t> </a:t>
            </a:r>
          </a:p>
          <a:p>
            <a:r>
              <a:rPr lang="fi-FI" dirty="0" err="1"/>
              <a:t>Source</a:t>
            </a:r>
            <a:r>
              <a:rPr lang="fi-FI" dirty="0"/>
              <a:t>: </a:t>
            </a:r>
            <a:r>
              <a:rPr lang="fi-FI" dirty="0" err="1"/>
              <a:t>Statistics</a:t>
            </a:r>
            <a:r>
              <a:rPr lang="fi-FI" dirty="0"/>
              <a:t> Finland (National </a:t>
            </a:r>
            <a:r>
              <a:rPr lang="fi-FI" dirty="0" err="1"/>
              <a:t>Accounts</a:t>
            </a:r>
            <a:r>
              <a:rPr lang="fi-FI" dirty="0"/>
              <a:t>)</a:t>
            </a:r>
          </a:p>
        </p:txBody>
      </p:sp>
      <p:graphicFrame>
        <p:nvGraphicFramePr>
          <p:cNvPr id="9" name="Sisällön paikkamerkki 9"/>
          <p:cNvGraphicFramePr>
            <a:graphicFrameLocks noGrp="1"/>
          </p:cNvGraphicFramePr>
          <p:nvPr>
            <p:ph sz="quarter" idx="17"/>
            <p:extLst/>
          </p:nvPr>
        </p:nvGraphicFramePr>
        <p:xfrm>
          <a:off x="381000" y="1210929"/>
          <a:ext cx="8391525" cy="34344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813542" y="1275730"/>
            <a:ext cx="3600400" cy="234286"/>
          </a:xfrm>
          <a:prstGeom prst="rect">
            <a:avLst/>
          </a:prstGeom>
          <a:noFill/>
        </p:spPr>
        <p:txBody>
          <a:bodyPr wrap="square" lIns="36000" tIns="36000" rIns="36000" bIns="36000" rtlCol="0">
            <a:spAutoFit/>
          </a:bodyPr>
          <a:lstStyle/>
          <a:p>
            <a:r>
              <a:rPr lang="fi-FI" sz="1050" spc="-40" dirty="0">
                <a:solidFill>
                  <a:srgbClr val="29282E"/>
                </a:solidFill>
              </a:rPr>
              <a:t>At </a:t>
            </a:r>
            <a:r>
              <a:rPr lang="fi-FI" sz="1050" spc="-40" dirty="0" err="1">
                <a:solidFill>
                  <a:srgbClr val="29282E"/>
                </a:solidFill>
              </a:rPr>
              <a:t>current</a:t>
            </a:r>
            <a:r>
              <a:rPr lang="fi-FI" sz="1050" spc="-40" dirty="0">
                <a:solidFill>
                  <a:srgbClr val="29282E"/>
                </a:solidFill>
              </a:rPr>
              <a:t> </a:t>
            </a:r>
            <a:r>
              <a:rPr lang="fi-FI" sz="1050" spc="-40" dirty="0" err="1">
                <a:solidFill>
                  <a:srgbClr val="29282E"/>
                </a:solidFill>
              </a:rPr>
              <a:t>prices</a:t>
            </a:r>
            <a:r>
              <a:rPr lang="fi-FI" sz="1050" spc="-40" dirty="0">
                <a:solidFill>
                  <a:srgbClr val="29282E"/>
                </a:solidFill>
              </a:rPr>
              <a:t>, </a:t>
            </a:r>
            <a:r>
              <a:rPr lang="fi-FI" sz="1050" spc="-40" dirty="0" err="1">
                <a:solidFill>
                  <a:srgbClr val="29282E"/>
                </a:solidFill>
              </a:rPr>
              <a:t>index</a:t>
            </a:r>
            <a:r>
              <a:rPr lang="fi-FI" sz="1050" spc="-40" dirty="0">
                <a:solidFill>
                  <a:srgbClr val="29282E"/>
                </a:solidFill>
              </a:rPr>
              <a:t> 2008=100</a:t>
            </a:r>
          </a:p>
        </p:txBody>
      </p:sp>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2"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6/11/2018</a:t>
            </a:fld>
            <a:endParaRPr lang="fi-FI" dirty="0">
              <a:solidFill>
                <a:srgbClr val="29282E"/>
              </a:solidFill>
            </a:endParaRPr>
          </a:p>
        </p:txBody>
      </p:sp>
    </p:spTree>
    <p:extLst>
      <p:ext uri="{BB962C8B-B14F-4D97-AF65-F5344CB8AC3E}">
        <p14:creationId xmlns:p14="http://schemas.microsoft.com/office/powerpoint/2010/main" val="2736959065"/>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62</a:t>
            </a:fld>
            <a:endParaRPr kumimoji="0" lang="fi-FI" sz="700" b="0" i="0" u="none" strike="noStrike" kern="1200" cap="none" spc="0" normalizeH="0" baseline="0" noProof="0" dirty="0">
              <a:ln>
                <a:noFill/>
              </a:ln>
              <a:solidFill>
                <a:srgbClr val="29282E"/>
              </a:solidFill>
              <a:effectLst/>
              <a:uLnTx/>
              <a:uFillTx/>
              <a:latin typeface="Verdana"/>
              <a:ea typeface="+mn-ea"/>
              <a:cs typeface="+mn-cs"/>
            </a:endParaRPr>
          </a:p>
        </p:txBody>
      </p:sp>
      <p:sp>
        <p:nvSpPr>
          <p:cNvPr id="10" name="Tekstin paikkamerkki 7"/>
          <p:cNvSpPr>
            <a:spLocks noGrp="1"/>
          </p:cNvSpPr>
          <p:nvPr>
            <p:ph type="body" sz="quarter" idx="15"/>
          </p:nvPr>
        </p:nvSpPr>
        <p:spPr>
          <a:xfrm>
            <a:off x="251999" y="282150"/>
            <a:ext cx="8143259" cy="648000"/>
          </a:xfrm>
        </p:spPr>
        <p:txBody>
          <a:bodyPr/>
          <a:lstStyle/>
          <a:p>
            <a:r>
              <a:rPr lang="en-US" dirty="0"/>
              <a:t>Finland’s Price and Cost Competitiveness vis-à-vis the Euro Countries Is still to be Improved</a:t>
            </a:r>
            <a:endParaRPr lang="fi-FI" spc="-90" dirty="0"/>
          </a:p>
          <a:p>
            <a:pPr>
              <a:lnSpc>
                <a:spcPct val="100000"/>
              </a:lnSpc>
              <a:spcBef>
                <a:spcPts val="0"/>
              </a:spcBef>
            </a:pPr>
            <a:r>
              <a:rPr lang="en-GB" sz="1200" b="0" dirty="0"/>
              <a:t>Unit labour costs in the whole economy  = labour costs / productivity, including the influence of effective exchange rates </a:t>
            </a:r>
            <a:endParaRPr lang="fi-FI" dirty="0"/>
          </a:p>
        </p:txBody>
      </p:sp>
      <p:graphicFrame>
        <p:nvGraphicFramePr>
          <p:cNvPr id="9" name="Object 3"/>
          <p:cNvGraphicFramePr>
            <a:graphicFrameLocks noGrp="1" noChangeAspect="1"/>
          </p:cNvGraphicFramePr>
          <p:nvPr>
            <p:ph sz="quarter" idx="17"/>
            <p:extLst>
              <p:ext uri="{D42A27DB-BD31-4B8C-83A1-F6EECF244321}">
                <p14:modId xmlns:p14="http://schemas.microsoft.com/office/powerpoint/2010/main" val="233287492"/>
              </p:ext>
            </p:extLst>
          </p:nvPr>
        </p:nvGraphicFramePr>
        <p:xfrm>
          <a:off x="413700" y="1340531"/>
          <a:ext cx="8262756" cy="3240661"/>
        </p:xfrm>
        <a:graphic>
          <a:graphicData uri="http://schemas.openxmlformats.org/drawingml/2006/chart">
            <c:chart xmlns:c="http://schemas.openxmlformats.org/drawingml/2006/chart" xmlns:r="http://schemas.openxmlformats.org/officeDocument/2006/relationships" r:id="rId2"/>
          </a:graphicData>
        </a:graphic>
      </p:graphicFrame>
      <p:sp>
        <p:nvSpPr>
          <p:cNvPr id="12" name="Line 8"/>
          <p:cNvSpPr>
            <a:spLocks noChangeShapeType="1"/>
          </p:cNvSpPr>
          <p:nvPr/>
        </p:nvSpPr>
        <p:spPr bwMode="auto">
          <a:xfrm flipH="1">
            <a:off x="6666647" y="2927647"/>
            <a:ext cx="1825" cy="12641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p>
            <a:pPr marL="0" marR="0" lvl="0" indent="0" algn="l" defTabSz="679871" rtl="0" eaLnBrk="0" fontAlgn="base" latinLnBrk="0" hangingPunct="0">
              <a:lnSpc>
                <a:spcPct val="100000"/>
              </a:lnSpc>
              <a:spcBef>
                <a:spcPct val="0"/>
              </a:spcBef>
              <a:spcAft>
                <a:spcPct val="0"/>
              </a:spcAft>
              <a:buClrTx/>
              <a:buSzTx/>
              <a:buFontTx/>
              <a:buNone/>
              <a:tabLst/>
              <a:defRPr/>
            </a:pPr>
            <a:endParaRPr kumimoji="0" lang="fi-FI" sz="1411" b="0" i="0" u="none" strike="noStrike" kern="1200" cap="none" spc="0" normalizeH="0" baseline="0" noProof="0">
              <a:ln>
                <a:noFill/>
              </a:ln>
              <a:solidFill>
                <a:srgbClr val="002664"/>
              </a:solidFill>
              <a:effectLst/>
              <a:uLnTx/>
              <a:uFillTx/>
              <a:latin typeface="Verdana"/>
              <a:ea typeface="+mn-ea"/>
              <a:cs typeface="+mn-cs"/>
            </a:endParaRPr>
          </a:p>
        </p:txBody>
      </p:sp>
      <p:sp>
        <p:nvSpPr>
          <p:cNvPr id="13" name="Line 9"/>
          <p:cNvSpPr>
            <a:spLocks noChangeShapeType="1"/>
          </p:cNvSpPr>
          <p:nvPr/>
        </p:nvSpPr>
        <p:spPr bwMode="auto">
          <a:xfrm flipV="1">
            <a:off x="6666647" y="1703580"/>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marL="0" marR="0" lvl="0" indent="0" algn="l" defTabSz="679871" rtl="0" eaLnBrk="0" fontAlgn="base" latinLnBrk="0" hangingPunct="0">
              <a:lnSpc>
                <a:spcPct val="100000"/>
              </a:lnSpc>
              <a:spcBef>
                <a:spcPct val="0"/>
              </a:spcBef>
              <a:spcAft>
                <a:spcPct val="0"/>
              </a:spcAft>
              <a:buClrTx/>
              <a:buSzTx/>
              <a:buFontTx/>
              <a:buNone/>
              <a:tabLst/>
              <a:defRPr/>
            </a:pPr>
            <a:endParaRPr kumimoji="0" lang="fi-FI" sz="1411" b="0" i="0" u="none" strike="noStrike" kern="1200" cap="none" spc="0" normalizeH="0" baseline="0" noProof="0">
              <a:ln>
                <a:noFill/>
              </a:ln>
              <a:solidFill>
                <a:srgbClr val="002664"/>
              </a:solidFill>
              <a:effectLst/>
              <a:uLnTx/>
              <a:uFillTx/>
              <a:latin typeface="Verdana"/>
              <a:ea typeface="+mn-ea"/>
              <a:cs typeface="+mn-cs"/>
            </a:endParaRPr>
          </a:p>
        </p:txBody>
      </p:sp>
      <p:sp>
        <p:nvSpPr>
          <p:cNvPr id="14" name="Text Box 10"/>
          <p:cNvSpPr txBox="1">
            <a:spLocks noChangeArrowheads="1"/>
          </p:cNvSpPr>
          <p:nvPr/>
        </p:nvSpPr>
        <p:spPr bwMode="auto">
          <a:xfrm>
            <a:off x="6632429" y="1986501"/>
            <a:ext cx="1050019"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a:solidFill>
                  <a:srgbClr val="29282E"/>
                </a:solidFill>
                <a:latin typeface="Verdana"/>
              </a:rPr>
              <a:t>Finland’s price and cost competitiveness declines</a:t>
            </a:r>
            <a:endParaRPr lang="fi-FI" sz="800" dirty="0">
              <a:solidFill>
                <a:schemeClr val="tx2"/>
              </a:solidFill>
            </a:endParaRPr>
          </a:p>
          <a:p>
            <a:pPr marL="0" marR="0" lvl="0" indent="0" algn="l" defTabSz="827088" rtl="0" eaLnBrk="0" fontAlgn="base" latinLnBrk="0" hangingPunct="0">
              <a:lnSpc>
                <a:spcPct val="100000"/>
              </a:lnSpc>
              <a:spcBef>
                <a:spcPct val="0"/>
              </a:spcBef>
              <a:spcAft>
                <a:spcPct val="0"/>
              </a:spcAft>
              <a:buClrTx/>
              <a:buSzTx/>
              <a:buFontTx/>
              <a:buNone/>
              <a:tabLst/>
              <a:defRPr/>
            </a:pPr>
            <a:endParaRPr kumimoji="0" lang="fi-FI" sz="800" b="0" i="0" u="none" strike="noStrike" kern="1200" cap="none" spc="0" normalizeH="0" baseline="0" noProof="0" dirty="0">
              <a:ln>
                <a:noFill/>
              </a:ln>
              <a:solidFill>
                <a:srgbClr val="29282E"/>
              </a:solidFill>
              <a:effectLst/>
              <a:uLnTx/>
              <a:uFillTx/>
              <a:latin typeface="Verdana"/>
              <a:ea typeface="Arial Unicode MS" pitchFamily="34" charset="-128"/>
              <a:cs typeface="Arial Unicode MS" pitchFamily="34" charset="-128"/>
            </a:endParaRPr>
          </a:p>
        </p:txBody>
      </p:sp>
      <p:sp>
        <p:nvSpPr>
          <p:cNvPr id="15" name="Text Box 12"/>
          <p:cNvSpPr txBox="1">
            <a:spLocks noChangeArrowheads="1"/>
          </p:cNvSpPr>
          <p:nvPr/>
        </p:nvSpPr>
        <p:spPr bwMode="auto">
          <a:xfrm>
            <a:off x="6632430" y="3168198"/>
            <a:ext cx="1050018"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800" dirty="0">
                <a:solidFill>
                  <a:srgbClr val="29282E"/>
                </a:solidFill>
                <a:latin typeface="Verdana"/>
              </a:rPr>
              <a:t>Finland’s </a:t>
            </a:r>
            <a:r>
              <a:rPr lang="fi-FI" sz="800" dirty="0" err="1">
                <a:solidFill>
                  <a:srgbClr val="29282E"/>
                </a:solidFill>
                <a:latin typeface="Verdana"/>
              </a:rPr>
              <a:t>price</a:t>
            </a:r>
            <a:r>
              <a:rPr lang="fi-FI" sz="800" dirty="0">
                <a:solidFill>
                  <a:srgbClr val="29282E"/>
                </a:solidFill>
                <a:latin typeface="Verdana"/>
              </a:rPr>
              <a:t> and </a:t>
            </a:r>
            <a:r>
              <a:rPr lang="fi-FI" sz="800" dirty="0" err="1">
                <a:solidFill>
                  <a:srgbClr val="29282E"/>
                </a:solidFill>
                <a:latin typeface="Verdana"/>
              </a:rPr>
              <a:t>cost</a:t>
            </a:r>
            <a:endParaRPr lang="fi-FI" sz="800" dirty="0">
              <a:solidFill>
                <a:srgbClr val="29282E"/>
              </a:solidFill>
              <a:latin typeface="Verdana"/>
            </a:endParaRPr>
          </a:p>
          <a:p>
            <a:pPr eaLnBrk="0" fontAlgn="base" hangingPunct="0">
              <a:spcBef>
                <a:spcPct val="0"/>
              </a:spcBef>
              <a:spcAft>
                <a:spcPct val="0"/>
              </a:spcAft>
            </a:pPr>
            <a:r>
              <a:rPr lang="fi-FI" sz="800" dirty="0" err="1">
                <a:solidFill>
                  <a:srgbClr val="29282E"/>
                </a:solidFill>
                <a:latin typeface="Verdana"/>
              </a:rPr>
              <a:t>competitiveness</a:t>
            </a:r>
            <a:r>
              <a:rPr lang="fi-FI" sz="800" dirty="0">
                <a:solidFill>
                  <a:srgbClr val="29282E"/>
                </a:solidFill>
                <a:latin typeface="Verdana"/>
              </a:rPr>
              <a:t> </a:t>
            </a:r>
            <a:r>
              <a:rPr lang="fi-FI" sz="800" dirty="0" err="1">
                <a:solidFill>
                  <a:srgbClr val="29282E"/>
                </a:solidFill>
                <a:latin typeface="Verdana"/>
              </a:rPr>
              <a:t>improves</a:t>
            </a:r>
            <a:endParaRPr lang="fi-FI" sz="800" dirty="0">
              <a:solidFill>
                <a:schemeClr val="tx2"/>
              </a:solidFill>
            </a:endParaRPr>
          </a:p>
          <a:p>
            <a:pPr marL="0" marR="0" lvl="0" indent="0" algn="l" defTabSz="827088" rtl="0" eaLnBrk="0" fontAlgn="base" latinLnBrk="0" hangingPunct="0">
              <a:lnSpc>
                <a:spcPct val="100000"/>
              </a:lnSpc>
              <a:spcBef>
                <a:spcPct val="0"/>
              </a:spcBef>
              <a:spcAft>
                <a:spcPct val="0"/>
              </a:spcAft>
              <a:buClrTx/>
              <a:buSzTx/>
              <a:buFontTx/>
              <a:buNone/>
              <a:tabLst/>
              <a:defRPr/>
            </a:pPr>
            <a:endParaRPr kumimoji="0" lang="fi-FI" sz="800" b="0" i="0" u="none" strike="noStrike" kern="1200" cap="none" spc="0" normalizeH="0" baseline="0" noProof="0" dirty="0">
              <a:ln>
                <a:noFill/>
              </a:ln>
              <a:solidFill>
                <a:srgbClr val="29282E"/>
              </a:solidFill>
              <a:effectLst/>
              <a:uLnTx/>
              <a:uFillTx/>
              <a:latin typeface="Verdana"/>
              <a:ea typeface="Arial Unicode MS" pitchFamily="34" charset="-128"/>
              <a:cs typeface="Arial Unicode MS" pitchFamily="34" charset="-128"/>
            </a:endParaRPr>
          </a:p>
        </p:txBody>
      </p:sp>
      <p:graphicFrame>
        <p:nvGraphicFramePr>
          <p:cNvPr id="17" name="Taulukko 16"/>
          <p:cNvGraphicFramePr>
            <a:graphicFrameLocks noGrp="1"/>
          </p:cNvGraphicFramePr>
          <p:nvPr>
            <p:extLst>
              <p:ext uri="{D42A27DB-BD31-4B8C-83A1-F6EECF244321}">
                <p14:modId xmlns:p14="http://schemas.microsoft.com/office/powerpoint/2010/main" val="2130646636"/>
              </p:ext>
            </p:extLst>
          </p:nvPr>
        </p:nvGraphicFramePr>
        <p:xfrm>
          <a:off x="748742" y="4513655"/>
          <a:ext cx="5883688" cy="308602"/>
        </p:xfrm>
        <a:graphic>
          <a:graphicData uri="http://schemas.openxmlformats.org/drawingml/2006/table">
            <a:tbl>
              <a:tblPr firstRow="1" bandRow="1">
                <a:tableStyleId>{073A0DAA-6AF3-43AB-8588-CEC1D06C72B9}</a:tableStyleId>
              </a:tblPr>
              <a:tblGrid>
                <a:gridCol w="382153">
                  <a:extLst>
                    <a:ext uri="{9D8B030D-6E8A-4147-A177-3AD203B41FA5}">
                      <a16:colId xmlns:a16="http://schemas.microsoft.com/office/drawing/2014/main" val="20000"/>
                    </a:ext>
                  </a:extLst>
                </a:gridCol>
                <a:gridCol w="334260">
                  <a:extLst>
                    <a:ext uri="{9D8B030D-6E8A-4147-A177-3AD203B41FA5}">
                      <a16:colId xmlns:a16="http://schemas.microsoft.com/office/drawing/2014/main" val="20001"/>
                    </a:ext>
                  </a:extLst>
                </a:gridCol>
                <a:gridCol w="334260">
                  <a:extLst>
                    <a:ext uri="{9D8B030D-6E8A-4147-A177-3AD203B41FA5}">
                      <a16:colId xmlns:a16="http://schemas.microsoft.com/office/drawing/2014/main" val="20002"/>
                    </a:ext>
                  </a:extLst>
                </a:gridCol>
                <a:gridCol w="317713">
                  <a:extLst>
                    <a:ext uri="{9D8B030D-6E8A-4147-A177-3AD203B41FA5}">
                      <a16:colId xmlns:a16="http://schemas.microsoft.com/office/drawing/2014/main" val="20003"/>
                    </a:ext>
                  </a:extLst>
                </a:gridCol>
                <a:gridCol w="325806">
                  <a:extLst>
                    <a:ext uri="{9D8B030D-6E8A-4147-A177-3AD203B41FA5}">
                      <a16:colId xmlns:a16="http://schemas.microsoft.com/office/drawing/2014/main" val="20004"/>
                    </a:ext>
                  </a:extLst>
                </a:gridCol>
                <a:gridCol w="325806">
                  <a:extLst>
                    <a:ext uri="{9D8B030D-6E8A-4147-A177-3AD203B41FA5}">
                      <a16:colId xmlns:a16="http://schemas.microsoft.com/office/drawing/2014/main" val="20005"/>
                    </a:ext>
                  </a:extLst>
                </a:gridCol>
                <a:gridCol w="325806">
                  <a:extLst>
                    <a:ext uri="{9D8B030D-6E8A-4147-A177-3AD203B41FA5}">
                      <a16:colId xmlns:a16="http://schemas.microsoft.com/office/drawing/2014/main" val="20006"/>
                    </a:ext>
                  </a:extLst>
                </a:gridCol>
                <a:gridCol w="325806">
                  <a:extLst>
                    <a:ext uri="{9D8B030D-6E8A-4147-A177-3AD203B41FA5}">
                      <a16:colId xmlns:a16="http://schemas.microsoft.com/office/drawing/2014/main" val="20007"/>
                    </a:ext>
                  </a:extLst>
                </a:gridCol>
                <a:gridCol w="325806">
                  <a:extLst>
                    <a:ext uri="{9D8B030D-6E8A-4147-A177-3AD203B41FA5}">
                      <a16:colId xmlns:a16="http://schemas.microsoft.com/office/drawing/2014/main" val="20008"/>
                    </a:ext>
                  </a:extLst>
                </a:gridCol>
                <a:gridCol w="325806">
                  <a:extLst>
                    <a:ext uri="{9D8B030D-6E8A-4147-A177-3AD203B41FA5}">
                      <a16:colId xmlns:a16="http://schemas.microsoft.com/office/drawing/2014/main" val="20009"/>
                    </a:ext>
                  </a:extLst>
                </a:gridCol>
                <a:gridCol w="325806">
                  <a:extLst>
                    <a:ext uri="{9D8B030D-6E8A-4147-A177-3AD203B41FA5}">
                      <a16:colId xmlns:a16="http://schemas.microsoft.com/office/drawing/2014/main" val="20010"/>
                    </a:ext>
                  </a:extLst>
                </a:gridCol>
                <a:gridCol w="325806">
                  <a:extLst>
                    <a:ext uri="{9D8B030D-6E8A-4147-A177-3AD203B41FA5}">
                      <a16:colId xmlns:a16="http://schemas.microsoft.com/office/drawing/2014/main" val="20011"/>
                    </a:ext>
                  </a:extLst>
                </a:gridCol>
                <a:gridCol w="302032">
                  <a:extLst>
                    <a:ext uri="{9D8B030D-6E8A-4147-A177-3AD203B41FA5}">
                      <a16:colId xmlns:a16="http://schemas.microsoft.com/office/drawing/2014/main" val="3041099254"/>
                    </a:ext>
                  </a:extLst>
                </a:gridCol>
                <a:gridCol w="324005">
                  <a:extLst>
                    <a:ext uri="{9D8B030D-6E8A-4147-A177-3AD203B41FA5}">
                      <a16:colId xmlns:a16="http://schemas.microsoft.com/office/drawing/2014/main" val="1584240291"/>
                    </a:ext>
                  </a:extLst>
                </a:gridCol>
                <a:gridCol w="324005">
                  <a:extLst>
                    <a:ext uri="{9D8B030D-6E8A-4147-A177-3AD203B41FA5}">
                      <a16:colId xmlns:a16="http://schemas.microsoft.com/office/drawing/2014/main" val="1763406337"/>
                    </a:ext>
                  </a:extLst>
                </a:gridCol>
                <a:gridCol w="319604">
                  <a:extLst>
                    <a:ext uri="{9D8B030D-6E8A-4147-A177-3AD203B41FA5}">
                      <a16:colId xmlns:a16="http://schemas.microsoft.com/office/drawing/2014/main" val="605314675"/>
                    </a:ext>
                  </a:extLst>
                </a:gridCol>
                <a:gridCol w="319604">
                  <a:extLst>
                    <a:ext uri="{9D8B030D-6E8A-4147-A177-3AD203B41FA5}">
                      <a16:colId xmlns:a16="http://schemas.microsoft.com/office/drawing/2014/main" val="466127052"/>
                    </a:ext>
                  </a:extLst>
                </a:gridCol>
                <a:gridCol w="319604">
                  <a:extLst>
                    <a:ext uri="{9D8B030D-6E8A-4147-A177-3AD203B41FA5}">
                      <a16:colId xmlns:a16="http://schemas.microsoft.com/office/drawing/2014/main" val="770774413"/>
                    </a:ext>
                  </a:extLst>
                </a:gridCol>
              </a:tblGrid>
              <a:tr h="308602">
                <a:tc>
                  <a:txBody>
                    <a:bodyPr/>
                    <a:lstStyle/>
                    <a:p>
                      <a:pPr algn="ctr"/>
                      <a:r>
                        <a:rPr lang="fi-FI" sz="800" b="0" baseline="0" dirty="0">
                          <a:solidFill>
                            <a:schemeClr val="tx2"/>
                          </a:solidFill>
                          <a:latin typeface="+mj-lt"/>
                        </a:rPr>
                        <a:t>00</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 01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08</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09</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10</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sp>
        <p:nvSpPr>
          <p:cNvPr id="18"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9" name="Tekstin paikkamerkki 7"/>
          <p:cNvSpPr>
            <a:spLocks noGrp="1"/>
          </p:cNvSpPr>
          <p:nvPr>
            <p:ph type="body" sz="quarter" idx="18"/>
          </p:nvPr>
        </p:nvSpPr>
        <p:spPr>
          <a:xfrm>
            <a:off x="2334682" y="4727575"/>
            <a:ext cx="6190179" cy="415926"/>
          </a:xfrm>
        </p:spPr>
        <p:txBody>
          <a:bodyPr/>
          <a:lstStyle/>
          <a:p>
            <a:r>
              <a:rPr lang="fi-FI" dirty="0"/>
              <a:t>*) </a:t>
            </a:r>
            <a:r>
              <a:rPr lang="en-US" b="1" dirty="0">
                <a:solidFill>
                  <a:schemeClr val="tx2"/>
                </a:solidFill>
              </a:rPr>
              <a:t>In the ECB </a:t>
            </a:r>
            <a:r>
              <a:rPr lang="en-US" b="1" dirty="0" err="1">
                <a:solidFill>
                  <a:schemeClr val="tx2"/>
                </a:solidFill>
              </a:rPr>
              <a:t>Harmonised</a:t>
            </a:r>
            <a:r>
              <a:rPr lang="en-US" b="1" dirty="0">
                <a:solidFill>
                  <a:schemeClr val="tx2"/>
                </a:solidFill>
              </a:rPr>
              <a:t> Competitiveness Index</a:t>
            </a:r>
            <a:r>
              <a:rPr lang="en-US" dirty="0">
                <a:solidFill>
                  <a:schemeClr val="tx2"/>
                </a:solidFill>
              </a:rPr>
              <a:t>, the average effective exchange rate of each country is calculated vis-à-vis 38 main trade partners, as well as the development of unit </a:t>
            </a:r>
            <a:r>
              <a:rPr lang="en-US" dirty="0" err="1">
                <a:solidFill>
                  <a:schemeClr val="tx2"/>
                </a:solidFill>
              </a:rPr>
              <a:t>labour</a:t>
            </a:r>
            <a:r>
              <a:rPr lang="en-US" dirty="0">
                <a:solidFill>
                  <a:schemeClr val="tx2"/>
                </a:solidFill>
              </a:rPr>
              <a:t> costs for the total economy.</a:t>
            </a:r>
            <a:endParaRPr lang="fi-FI" dirty="0">
              <a:solidFill>
                <a:schemeClr val="tx2"/>
              </a:solidFill>
            </a:endParaRPr>
          </a:p>
          <a:p>
            <a:r>
              <a:rPr lang="fi-FI" dirty="0" err="1">
                <a:solidFill>
                  <a:schemeClr val="tx2"/>
                </a:solidFill>
              </a:rPr>
              <a:t>Latest</a:t>
            </a:r>
            <a:r>
              <a:rPr lang="fi-FI" dirty="0">
                <a:solidFill>
                  <a:schemeClr val="tx2"/>
                </a:solidFill>
              </a:rPr>
              <a:t> </a:t>
            </a:r>
            <a:r>
              <a:rPr lang="fi-FI" dirty="0" err="1">
                <a:solidFill>
                  <a:schemeClr val="tx2"/>
                </a:solidFill>
              </a:rPr>
              <a:t>information</a:t>
            </a:r>
            <a:r>
              <a:rPr lang="fi-FI" dirty="0">
                <a:solidFill>
                  <a:schemeClr val="tx2"/>
                </a:solidFill>
              </a:rPr>
              <a:t> October-</a:t>
            </a:r>
            <a:r>
              <a:rPr lang="fi-FI" dirty="0" err="1">
                <a:solidFill>
                  <a:schemeClr val="tx2"/>
                </a:solidFill>
              </a:rPr>
              <a:t>December</a:t>
            </a:r>
            <a:r>
              <a:rPr lang="fi-FI" dirty="0">
                <a:solidFill>
                  <a:schemeClr val="tx2"/>
                </a:solidFill>
              </a:rPr>
              <a:t> 2017. </a:t>
            </a:r>
            <a:r>
              <a:rPr lang="fi-FI" dirty="0" err="1">
                <a:solidFill>
                  <a:schemeClr val="tx2"/>
                </a:solidFill>
              </a:rPr>
              <a:t>Source</a:t>
            </a:r>
            <a:r>
              <a:rPr lang="fi-FI" dirty="0">
                <a:solidFill>
                  <a:schemeClr val="tx2"/>
                </a:solidFill>
              </a:rPr>
              <a:t>: European Central Bank  </a:t>
            </a:r>
            <a:endParaRPr lang="fi-FI" dirty="0"/>
          </a:p>
        </p:txBody>
      </p:sp>
    </p:spTree>
    <p:extLst>
      <p:ext uri="{BB962C8B-B14F-4D97-AF65-F5344CB8AC3E}">
        <p14:creationId xmlns:p14="http://schemas.microsoft.com/office/powerpoint/2010/main" val="2892574978"/>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1999" y="282150"/>
            <a:ext cx="8272862" cy="648000"/>
          </a:xfrm>
        </p:spPr>
        <p:txBody>
          <a:bodyPr/>
          <a:lstStyle/>
          <a:p>
            <a:r>
              <a:rPr lang="en-US" dirty="0"/>
              <a:t>Overcoming the Gap in GDP Will Require 3.0% Growth in Finland Annually in 2018-2023</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63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11.6.2018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909726" cy="165163"/>
          </a:xfrm>
        </p:spPr>
        <p:txBody>
          <a:bodyPr/>
          <a:lstStyle/>
          <a:p>
            <a:r>
              <a:rPr lang="fi-FI" dirty="0"/>
              <a:t>*) </a:t>
            </a:r>
            <a:r>
              <a:rPr lang="en-US" dirty="0"/>
              <a:t>The IMF forecast for the euro area in April 2018: 2.4% in 2018, 2.0% in 2019, 1.7% in 2020, 1.5% in 2021, 1.5% in 2022, 1.4% in 2023</a:t>
            </a:r>
          </a:p>
          <a:p>
            <a:r>
              <a:rPr lang="en-US" dirty="0"/>
              <a:t>Source</a:t>
            </a:r>
            <a:r>
              <a:rPr lang="fi-FI" dirty="0"/>
              <a:t>: </a:t>
            </a:r>
            <a:r>
              <a:rPr lang="fi-FI" dirty="0" err="1"/>
              <a:t>Macrobond</a:t>
            </a:r>
            <a:r>
              <a:rPr lang="fi-FI" dirty="0"/>
              <a:t>, IMF, Federation of </a:t>
            </a:r>
            <a:r>
              <a:rPr lang="fi-FI" dirty="0" err="1"/>
              <a:t>Finnish</a:t>
            </a:r>
            <a:r>
              <a:rPr lang="fi-FI" dirty="0"/>
              <a:t> Technology Industry</a:t>
            </a:r>
          </a:p>
          <a:p>
            <a:endParaRPr lang="fi-FI" dirty="0"/>
          </a:p>
        </p:txBody>
      </p:sp>
      <p:graphicFrame>
        <p:nvGraphicFramePr>
          <p:cNvPr id="12" name="Sisällön paikkamerkki 11">
            <a:extLst>
              <a:ext uri="{FF2B5EF4-FFF2-40B4-BE49-F238E27FC236}">
                <a16:creationId xmlns:a16="http://schemas.microsoft.com/office/drawing/2014/main" id="{6603C3D0-5089-4EA4-A14A-D9873C6D1DB6}"/>
              </a:ext>
            </a:extLst>
          </p:cNvPr>
          <p:cNvGraphicFramePr>
            <a:graphicFrameLocks noGrp="1" noChangeAspect="1"/>
          </p:cNvGraphicFramePr>
          <p:nvPr>
            <p:ph sz="quarter" idx="17"/>
            <p:extLst>
              <p:ext uri="{D42A27DB-BD31-4B8C-83A1-F6EECF244321}">
                <p14:modId xmlns:p14="http://schemas.microsoft.com/office/powerpoint/2010/main" val="700148449"/>
              </p:ext>
            </p:extLst>
          </p:nvPr>
        </p:nvGraphicFramePr>
        <p:xfrm>
          <a:off x="383718" y="1275605"/>
          <a:ext cx="8386088" cy="3369419"/>
        </p:xfrm>
        <a:graphic>
          <a:graphicData uri="http://schemas.openxmlformats.org/presentationml/2006/ole">
            <mc:AlternateContent xmlns:mc="http://schemas.openxmlformats.org/markup-compatibility/2006">
              <mc:Choice xmlns:v="urn:schemas-microsoft-com:vml" Requires="v">
                <p:oleObj spid="_x0000_s112644" name="Macrobond document" r:id="rId3" imgW="13193184" imgH="5572640" progId="Mbnd.mbnd">
                  <p:embed/>
                </p:oleObj>
              </mc:Choice>
              <mc:Fallback>
                <p:oleObj name="Macrobond document" r:id="rId3" imgW="13193184" imgH="5572640" progId="Mbnd.mbnd">
                  <p:embed/>
                  <p:pic>
                    <p:nvPicPr>
                      <p:cNvPr id="12" name="Sisällön paikkamerkki 11">
                        <a:extLst>
                          <a:ext uri="{FF2B5EF4-FFF2-40B4-BE49-F238E27FC236}">
                            <a16:creationId xmlns:a16="http://schemas.microsoft.com/office/drawing/2014/main" id="{6603C3D0-5089-4EA4-A14A-D9873C6D1DB6}"/>
                          </a:ext>
                        </a:extLst>
                      </p:cNvPr>
                      <p:cNvPicPr/>
                      <p:nvPr/>
                    </p:nvPicPr>
                    <p:blipFill>
                      <a:blip r:embed="rId4"/>
                      <a:stretch>
                        <a:fillRect/>
                      </a:stretch>
                    </p:blipFill>
                    <p:spPr>
                      <a:xfrm>
                        <a:off x="383718" y="1275605"/>
                        <a:ext cx="8386088" cy="3369419"/>
                      </a:xfrm>
                      <a:prstGeom prst="rect">
                        <a:avLst/>
                      </a:prstGeom>
                    </p:spPr>
                  </p:pic>
                </p:oleObj>
              </mc:Fallback>
            </mc:AlternateContent>
          </a:graphicData>
        </a:graphic>
      </p:graphicFrame>
    </p:spTree>
    <p:extLst>
      <p:ext uri="{BB962C8B-B14F-4D97-AF65-F5344CB8AC3E}">
        <p14:creationId xmlns:p14="http://schemas.microsoft.com/office/powerpoint/2010/main" val="1723336660"/>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What</a:t>
            </a:r>
            <a:r>
              <a:rPr lang="fi-FI" dirty="0"/>
              <a:t> </a:t>
            </a:r>
            <a:r>
              <a:rPr lang="fi-FI" dirty="0" err="1"/>
              <a:t>Should</a:t>
            </a:r>
            <a:r>
              <a:rPr lang="fi-FI" dirty="0"/>
              <a:t> </a:t>
            </a:r>
            <a:r>
              <a:rPr lang="fi-FI" dirty="0" err="1"/>
              <a:t>Be</a:t>
            </a:r>
            <a:r>
              <a:rPr lang="fi-FI" dirty="0"/>
              <a:t> </a:t>
            </a:r>
            <a:r>
              <a:rPr lang="fi-FI" dirty="0" err="1"/>
              <a:t>Done</a:t>
            </a:r>
            <a:r>
              <a:rPr lang="fi-FI" dirty="0"/>
              <a:t> in Finland?</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64</a:t>
            </a:fld>
            <a:endParaRPr lang="fi-FI" dirty="0">
              <a:solidFill>
                <a:srgbClr val="29282E"/>
              </a:solidFill>
            </a:endParaRPr>
          </a:p>
        </p:txBody>
      </p:sp>
      <p:sp>
        <p:nvSpPr>
          <p:cNvPr id="6" name="Sisällön paikkamerkki 5"/>
          <p:cNvSpPr>
            <a:spLocks noGrp="1"/>
          </p:cNvSpPr>
          <p:nvPr>
            <p:ph sz="quarter" idx="17"/>
          </p:nvPr>
        </p:nvSpPr>
        <p:spPr/>
        <p:txBody>
          <a:bodyPr>
            <a:normAutofit/>
          </a:bodyPr>
          <a:lstStyle/>
          <a:p>
            <a:pPr marL="285750" indent="-285750">
              <a:buFont typeface="Arial" panose="020B0604020202020204" pitchFamily="34" charset="0"/>
              <a:buChar char="•"/>
            </a:pPr>
            <a:r>
              <a:rPr lang="fi-FI" sz="1800" b="1" dirty="0"/>
              <a:t>Support </a:t>
            </a:r>
            <a:r>
              <a:rPr lang="fi-FI" sz="1800" b="1" dirty="0" err="1"/>
              <a:t>the</a:t>
            </a:r>
            <a:r>
              <a:rPr lang="fi-FI" sz="1800" b="1" dirty="0"/>
              <a:t> </a:t>
            </a:r>
            <a:r>
              <a:rPr lang="fi-FI" sz="1800" b="1" dirty="0" err="1"/>
              <a:t>renewal</a:t>
            </a:r>
            <a:r>
              <a:rPr lang="fi-FI" sz="1800" b="1" dirty="0"/>
              <a:t> of </a:t>
            </a:r>
            <a:r>
              <a:rPr lang="fi-FI" sz="1800" b="1" dirty="0" err="1"/>
              <a:t>the</a:t>
            </a:r>
            <a:r>
              <a:rPr lang="fi-FI" sz="1800" b="1" dirty="0"/>
              <a:t> </a:t>
            </a:r>
            <a:r>
              <a:rPr lang="fi-FI" sz="1800" b="1" dirty="0" err="1"/>
              <a:t>industry</a:t>
            </a:r>
            <a:r>
              <a:rPr lang="fi-FI" sz="1800" b="1" dirty="0"/>
              <a:t>.</a:t>
            </a:r>
          </a:p>
          <a:p>
            <a:pPr marL="285750" indent="-285750">
              <a:buFont typeface="Arial" panose="020B0604020202020204" pitchFamily="34" charset="0"/>
              <a:buChar char="•"/>
            </a:pPr>
            <a:endParaRPr lang="fi-FI" sz="1800" b="1" dirty="0"/>
          </a:p>
          <a:p>
            <a:pPr marL="285750" indent="-285750">
              <a:buFont typeface="Arial" panose="020B0604020202020204" pitchFamily="34" charset="0"/>
              <a:buChar char="•"/>
            </a:pPr>
            <a:r>
              <a:rPr lang="fi-FI" sz="1800" b="1" dirty="0" err="1"/>
              <a:t>Taxes</a:t>
            </a:r>
            <a:r>
              <a:rPr lang="fi-FI" sz="1800" b="1" dirty="0"/>
              <a:t> </a:t>
            </a:r>
            <a:r>
              <a:rPr lang="fi-FI" sz="1800" b="1" dirty="0" err="1"/>
              <a:t>should</a:t>
            </a:r>
            <a:r>
              <a:rPr lang="fi-FI" sz="1800" b="1" dirty="0"/>
              <a:t> </a:t>
            </a:r>
            <a:r>
              <a:rPr lang="fi-FI" sz="1800" b="1" dirty="0" err="1"/>
              <a:t>support</a:t>
            </a:r>
            <a:r>
              <a:rPr lang="fi-FI" sz="1800" b="1" dirty="0"/>
              <a:t> </a:t>
            </a:r>
            <a:r>
              <a:rPr lang="fi-FI" sz="1800" b="1" dirty="0" err="1"/>
              <a:t>growth</a:t>
            </a:r>
            <a:r>
              <a:rPr lang="fi-FI" sz="1800" b="1" dirty="0"/>
              <a:t> and </a:t>
            </a:r>
            <a:r>
              <a:rPr lang="fi-FI" sz="1800" b="1" dirty="0" err="1"/>
              <a:t>investment</a:t>
            </a:r>
            <a:r>
              <a:rPr lang="fi-FI" sz="1800" b="1" dirty="0"/>
              <a:t> in Finland.</a:t>
            </a:r>
          </a:p>
          <a:p>
            <a:pPr marL="285750" indent="-285750">
              <a:buFont typeface="Arial" panose="020B0604020202020204" pitchFamily="34" charset="0"/>
              <a:buChar char="•"/>
            </a:pPr>
            <a:endParaRPr lang="fi-FI" sz="1800" b="1" dirty="0"/>
          </a:p>
          <a:p>
            <a:pPr marL="285750" indent="-285750">
              <a:buFont typeface="Arial" panose="020B0604020202020204" pitchFamily="34" charset="0"/>
              <a:buChar char="•"/>
            </a:pPr>
            <a:r>
              <a:rPr lang="fi-FI" sz="1800" b="1" dirty="0"/>
              <a:t>Support </a:t>
            </a:r>
            <a:r>
              <a:rPr lang="fi-FI" sz="1800" b="1" dirty="0" err="1"/>
              <a:t>decision</a:t>
            </a:r>
            <a:r>
              <a:rPr lang="fi-FI" sz="1800" b="1" dirty="0"/>
              <a:t> </a:t>
            </a:r>
            <a:r>
              <a:rPr lang="fi-FI" sz="1800" b="1" dirty="0" err="1"/>
              <a:t>making</a:t>
            </a:r>
            <a:r>
              <a:rPr lang="fi-FI" sz="1800" b="1" dirty="0"/>
              <a:t> in </a:t>
            </a:r>
            <a:r>
              <a:rPr lang="fi-FI" sz="1800" b="1" dirty="0" err="1"/>
              <a:t>companies</a:t>
            </a:r>
            <a:r>
              <a:rPr lang="fi-FI" sz="1800" b="1" dirty="0"/>
              <a:t> </a:t>
            </a:r>
            <a:r>
              <a:rPr lang="fi-FI" sz="1800" b="1" dirty="0" err="1"/>
              <a:t>related</a:t>
            </a:r>
            <a:r>
              <a:rPr lang="fi-FI" sz="1800" b="1" dirty="0"/>
              <a:t> to </a:t>
            </a:r>
            <a:r>
              <a:rPr lang="fi-FI" sz="1800" b="1" dirty="0" err="1"/>
              <a:t>compensation</a:t>
            </a:r>
            <a:r>
              <a:rPr lang="fi-FI" sz="1800" b="1" dirty="0"/>
              <a:t> and </a:t>
            </a:r>
            <a:r>
              <a:rPr lang="fi-FI" sz="1800" b="1" dirty="0" err="1"/>
              <a:t>working</a:t>
            </a:r>
            <a:r>
              <a:rPr lang="fi-FI" sz="1800" b="1" dirty="0"/>
              <a:t> </a:t>
            </a:r>
            <a:r>
              <a:rPr lang="fi-FI" sz="1800" b="1" dirty="0" err="1"/>
              <a:t>time</a:t>
            </a:r>
            <a:endParaRPr lang="fi-FI" sz="1800" b="1" dirty="0"/>
          </a:p>
          <a:p>
            <a:pPr marL="285750" indent="-285750">
              <a:buFont typeface="Arial" panose="020B0604020202020204" pitchFamily="34" charset="0"/>
              <a:buChar char="•"/>
            </a:pPr>
            <a:endParaRPr lang="fi-FI" sz="1800" b="1" dirty="0"/>
          </a:p>
          <a:p>
            <a:pPr marL="285750" indent="-285750">
              <a:buFont typeface="Arial" panose="020B0604020202020204" pitchFamily="34" charset="0"/>
              <a:buChar char="•"/>
            </a:pPr>
            <a:r>
              <a:rPr lang="fi-FI" sz="1800" b="1" dirty="0"/>
              <a:t>No </a:t>
            </a:r>
            <a:r>
              <a:rPr lang="fi-FI" sz="1800" b="1" dirty="0" err="1"/>
              <a:t>new</a:t>
            </a:r>
            <a:r>
              <a:rPr lang="fi-FI" sz="1800" b="1" dirty="0"/>
              <a:t> European </a:t>
            </a:r>
            <a:r>
              <a:rPr lang="fi-FI" sz="1800" b="1" dirty="0" err="1"/>
              <a:t>nor</a:t>
            </a:r>
            <a:r>
              <a:rPr lang="fi-FI" sz="1800" b="1" dirty="0"/>
              <a:t> </a:t>
            </a:r>
            <a:r>
              <a:rPr lang="fi-FI" sz="1800" b="1" dirty="0" err="1"/>
              <a:t>national</a:t>
            </a:r>
            <a:r>
              <a:rPr lang="fi-FI" sz="1800" b="1" dirty="0"/>
              <a:t> </a:t>
            </a:r>
            <a:r>
              <a:rPr lang="fi-FI" sz="1800" b="1" dirty="0" err="1"/>
              <a:t>burdens</a:t>
            </a:r>
            <a:r>
              <a:rPr lang="fi-FI" sz="1800" b="1" dirty="0"/>
              <a:t> on </a:t>
            </a:r>
            <a:r>
              <a:rPr lang="fi-FI" sz="1800" b="1" dirty="0" err="1"/>
              <a:t>companies</a:t>
            </a:r>
            <a:r>
              <a:rPr lang="fi-FI" sz="1800" b="1" dirty="0"/>
              <a:t>, </a:t>
            </a:r>
            <a:r>
              <a:rPr lang="fi-FI" sz="1800" b="1" dirty="0" err="1"/>
              <a:t>which</a:t>
            </a:r>
            <a:r>
              <a:rPr lang="fi-FI" sz="1800" b="1" dirty="0"/>
              <a:t> </a:t>
            </a:r>
            <a:r>
              <a:rPr lang="fi-FI" sz="1800" b="1" dirty="0" err="1"/>
              <a:t>are</a:t>
            </a:r>
            <a:r>
              <a:rPr lang="fi-FI" sz="1800" b="1" dirty="0"/>
              <a:t> </a:t>
            </a:r>
            <a:r>
              <a:rPr lang="fi-FI" sz="1800" b="1" dirty="0" err="1"/>
              <a:t>deteriorating</a:t>
            </a:r>
            <a:r>
              <a:rPr lang="fi-FI" sz="1800" b="1" dirty="0"/>
              <a:t> </a:t>
            </a:r>
            <a:r>
              <a:rPr lang="fi-FI" sz="1800" b="1" dirty="0" err="1"/>
              <a:t>the</a:t>
            </a:r>
            <a:r>
              <a:rPr lang="fi-FI" sz="1800" b="1" dirty="0"/>
              <a:t> </a:t>
            </a:r>
            <a:r>
              <a:rPr lang="fi-FI" sz="1800" b="1" dirty="0" err="1"/>
              <a:t>competitiveness</a:t>
            </a:r>
            <a:r>
              <a:rPr lang="fi-FI" sz="1800" b="1" dirty="0"/>
              <a:t>.</a:t>
            </a:r>
          </a:p>
        </p:txBody>
      </p:sp>
      <p:sp>
        <p:nvSpPr>
          <p:cNvPr id="9"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10"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454143300"/>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Long-</a:t>
            </a:r>
            <a:r>
              <a:rPr lang="fi-FI" dirty="0" err="1"/>
              <a:t>Term</a:t>
            </a:r>
            <a:r>
              <a:rPr lang="fi-FI" dirty="0"/>
              <a:t> Outlook and </a:t>
            </a:r>
            <a:r>
              <a:rPr lang="fi-FI" dirty="0" err="1"/>
              <a:t>Challenges</a:t>
            </a:r>
            <a:r>
              <a:rPr lang="fi-FI" dirty="0"/>
              <a:t> </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65</a:t>
            </a:fld>
            <a:endParaRPr lang="fi-FI" dirty="0">
              <a:solidFill>
                <a:srgbClr val="29282E"/>
              </a:solidFill>
            </a:endParaRPr>
          </a:p>
        </p:txBody>
      </p:sp>
      <p:sp>
        <p:nvSpPr>
          <p:cNvPr id="6" name="Sisällön paikkamerkki 5"/>
          <p:cNvSpPr>
            <a:spLocks noGrp="1"/>
          </p:cNvSpPr>
          <p:nvPr>
            <p:ph sz="quarter" idx="17"/>
          </p:nvPr>
        </p:nvSpPr>
        <p:spPr/>
        <p:txBody>
          <a:bodyPr/>
          <a:lstStyle/>
          <a:p>
            <a:pPr marL="285750" indent="-285750">
              <a:buFont typeface="Arial" panose="020B0604020202020204" pitchFamily="34" charset="0"/>
              <a:buChar char="•"/>
            </a:pPr>
            <a:r>
              <a:rPr lang="en-GB" b="1" dirty="0"/>
              <a:t>Global Structural Change Set to Continue Apace</a:t>
            </a:r>
          </a:p>
          <a:p>
            <a:pPr marL="757082" lvl="1" indent="-285750">
              <a:buFont typeface="Courier New" panose="02070309020205020404" pitchFamily="49" charset="0"/>
              <a:buChar char="o"/>
            </a:pPr>
            <a:r>
              <a:rPr lang="en-GB" sz="1400" dirty="0"/>
              <a:t>Industrial production and services will relocate to rapidly developing economic areas</a:t>
            </a:r>
          </a:p>
          <a:p>
            <a:pPr marL="757082" lvl="1" indent="-285750">
              <a:buFont typeface="Courier New" panose="02070309020205020404" pitchFamily="49" charset="0"/>
              <a:buChar char="o"/>
            </a:pPr>
            <a:r>
              <a:rPr lang="en-GB" sz="1400" dirty="0"/>
              <a:t>Strong growth, large markets, cheap labour and increasing expertise will increase the attractiveness of these regions.</a:t>
            </a:r>
            <a:endParaRPr lang="en-GB" sz="1800" b="1" dirty="0"/>
          </a:p>
          <a:p>
            <a:pPr marL="285750" indent="-285750">
              <a:buFont typeface="Arial" panose="020B0604020202020204" pitchFamily="34" charset="0"/>
              <a:buChar char="•"/>
            </a:pPr>
            <a:r>
              <a:rPr lang="en-GB" b="1" dirty="0"/>
              <a:t>Competition over Skills and Raw Materials Set to Increase</a:t>
            </a:r>
          </a:p>
          <a:p>
            <a:pPr marL="757082" lvl="1" indent="-285750">
              <a:buFont typeface="Courier New" panose="02070309020205020404" pitchFamily="49" charset="0"/>
              <a:buChar char="o"/>
            </a:pPr>
            <a:r>
              <a:rPr lang="en-GB" sz="1400" dirty="0"/>
              <a:t>Due to an increase in retirement, the sector’s annual recruitment need in Finland will rise considerably in the coming years.</a:t>
            </a:r>
          </a:p>
          <a:p>
            <a:pPr marL="757082" lvl="1" indent="-285750">
              <a:buFont typeface="Courier New" panose="02070309020205020404" pitchFamily="49" charset="0"/>
              <a:buChar char="o"/>
            </a:pPr>
            <a:r>
              <a:rPr lang="en-GB" sz="1400" dirty="0"/>
              <a:t>The availability of reasonably-priced energy also threatens to become an investment bottleneck in Finland</a:t>
            </a:r>
            <a:endParaRPr lang="en-GB" sz="1800" dirty="0"/>
          </a:p>
          <a:p>
            <a:pPr marL="285750" indent="-285750">
              <a:buFont typeface="Arial" panose="020B0604020202020204" pitchFamily="34" charset="0"/>
              <a:buChar char="•"/>
            </a:pPr>
            <a:r>
              <a:rPr lang="en-GB" b="1" dirty="0"/>
              <a:t>Combating Climate Change</a:t>
            </a:r>
          </a:p>
          <a:p>
            <a:pPr marL="757082" lvl="1" indent="-285750">
              <a:buFont typeface="Courier New" panose="02070309020205020404" pitchFamily="49" charset="0"/>
              <a:buChar char="o"/>
            </a:pPr>
            <a:r>
              <a:rPr lang="en-GB" sz="1400" dirty="0"/>
              <a:t>A challenge as costs are set to grow faster than in competitor countries  </a:t>
            </a:r>
          </a:p>
          <a:p>
            <a:pPr marL="757082" lvl="1" indent="-285750">
              <a:buFont typeface="Courier New" panose="02070309020205020404" pitchFamily="49" charset="0"/>
              <a:buChar char="o"/>
            </a:pPr>
            <a:r>
              <a:rPr lang="en-GB" sz="1400" dirty="0"/>
              <a:t>An opportunity for new environmental and energy technologies</a:t>
            </a:r>
          </a:p>
          <a:p>
            <a:endParaRPr lang="en-GB" dirty="0"/>
          </a:p>
        </p:txBody>
      </p:sp>
      <p:sp>
        <p:nvSpPr>
          <p:cNvPr id="8"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9"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2644229917"/>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rmAutofit/>
          </a:bodyPr>
          <a:lstStyle/>
          <a:p>
            <a:r>
              <a:rPr lang="en-GB" sz="3200" dirty="0"/>
              <a:t>Technology Industries of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66</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dirty="0"/>
              <a:t>Teknologiateollisuus</a:t>
            </a:r>
          </a:p>
        </p:txBody>
      </p:sp>
      <p:sp>
        <p:nvSpPr>
          <p:cNvPr id="9"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pPr/>
              <a:t>6/11/2018</a:t>
            </a:fld>
            <a:endParaRPr lang="fi-FI" dirty="0"/>
          </a:p>
          <a:p>
            <a:endParaRPr lang="fi-FI" dirty="0">
              <a:solidFill>
                <a:srgbClr val="29282E"/>
              </a:solidFill>
            </a:endParaRPr>
          </a:p>
        </p:txBody>
      </p:sp>
    </p:spTree>
    <p:extLst>
      <p:ext uri="{BB962C8B-B14F-4D97-AF65-F5344CB8AC3E}">
        <p14:creationId xmlns:p14="http://schemas.microsoft.com/office/powerpoint/2010/main" val="3061852321"/>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The </a:t>
            </a:r>
            <a:r>
              <a:rPr lang="fi-FI" dirty="0" err="1"/>
              <a:t>Federation’s</a:t>
            </a:r>
            <a:r>
              <a:rPr lang="fi-FI" dirty="0"/>
              <a:t> </a:t>
            </a:r>
            <a:r>
              <a:rPr lang="fi-FI" dirty="0" err="1"/>
              <a:t>Member</a:t>
            </a:r>
            <a:r>
              <a:rPr lang="fi-FI" dirty="0"/>
              <a:t> </a:t>
            </a:r>
            <a:r>
              <a:rPr lang="fi-FI" dirty="0" err="1"/>
              <a:t>Companies</a:t>
            </a:r>
            <a:r>
              <a:rPr lang="fi-FI" dirty="0"/>
              <a:t> 2016</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67</a:t>
            </a:fld>
            <a:endParaRPr lang="fi-FI" dirty="0">
              <a:solidFill>
                <a:srgbClr val="29282E"/>
              </a:solidFill>
            </a:endParaRPr>
          </a:p>
        </p:txBody>
      </p:sp>
      <p:grpSp>
        <p:nvGrpSpPr>
          <p:cNvPr id="8" name="Ryhmä 7"/>
          <p:cNvGrpSpPr/>
          <p:nvPr/>
        </p:nvGrpSpPr>
        <p:grpSpPr>
          <a:xfrm>
            <a:off x="627101" y="984452"/>
            <a:ext cx="7738478" cy="3648078"/>
            <a:chOff x="1583241" y="1971976"/>
            <a:chExt cx="9026379" cy="4255224"/>
          </a:xfrm>
        </p:grpSpPr>
        <p:grpSp>
          <p:nvGrpSpPr>
            <p:cNvPr id="9" name="Ryhmä 8"/>
            <p:cNvGrpSpPr/>
            <p:nvPr/>
          </p:nvGrpSpPr>
          <p:grpSpPr>
            <a:xfrm>
              <a:off x="1679129" y="5886150"/>
              <a:ext cx="2437704" cy="341050"/>
              <a:chOff x="755576" y="5482007"/>
              <a:chExt cx="3181191" cy="398730"/>
            </a:xfrm>
          </p:grpSpPr>
          <p:sp>
            <p:nvSpPr>
              <p:cNvPr id="24" name="Suorakulmio 23"/>
              <p:cNvSpPr/>
              <p:nvPr/>
            </p:nvSpPr>
            <p:spPr>
              <a:xfrm>
                <a:off x="971601" y="5482007"/>
                <a:ext cx="296516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250–499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25" name="Suorakulmio 24"/>
              <p:cNvSpPr/>
              <p:nvPr/>
            </p:nvSpPr>
            <p:spPr bwMode="auto">
              <a:xfrm>
                <a:off x="755576" y="5512499"/>
                <a:ext cx="216024" cy="216024"/>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0" name="Ryhmä 9"/>
            <p:cNvGrpSpPr/>
            <p:nvPr/>
          </p:nvGrpSpPr>
          <p:grpSpPr>
            <a:xfrm>
              <a:off x="1583241" y="1971976"/>
              <a:ext cx="9026379" cy="3956161"/>
              <a:chOff x="1583241" y="1971976"/>
              <a:chExt cx="9026379" cy="3956161"/>
            </a:xfrm>
          </p:grpSpPr>
          <p:graphicFrame>
            <p:nvGraphicFramePr>
              <p:cNvPr id="14" name="Sisällön paikkamerkki 6"/>
              <p:cNvGraphicFramePr>
                <a:graphicFrameLocks/>
              </p:cNvGraphicFramePr>
              <p:nvPr>
                <p:extLst/>
              </p:nvPr>
            </p:nvGraphicFramePr>
            <p:xfrm>
              <a:off x="6290496" y="2339264"/>
              <a:ext cx="3237333" cy="332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6"/>
              <p:cNvGraphicFramePr>
                <a:graphicFrameLocks/>
              </p:cNvGraphicFramePr>
              <p:nvPr>
                <p:extLst/>
              </p:nvPr>
            </p:nvGraphicFramePr>
            <p:xfrm>
              <a:off x="1591720" y="2198056"/>
              <a:ext cx="3420745" cy="3511396"/>
            </p:xfrm>
            <a:graphic>
              <a:graphicData uri="http://schemas.openxmlformats.org/drawingml/2006/chart">
                <c:chart xmlns:c="http://schemas.openxmlformats.org/drawingml/2006/chart" xmlns:r="http://schemas.openxmlformats.org/officeDocument/2006/relationships" r:id="rId3"/>
              </a:graphicData>
            </a:graphic>
          </p:graphicFrame>
          <p:sp>
            <p:nvSpPr>
              <p:cNvPr id="16" name="Suorakulmio 15"/>
              <p:cNvSpPr/>
              <p:nvPr/>
            </p:nvSpPr>
            <p:spPr>
              <a:xfrm>
                <a:off x="1583241" y="1971976"/>
                <a:ext cx="4102223" cy="341050"/>
              </a:xfrm>
              <a:prstGeom prst="rect">
                <a:avLst/>
              </a:prstGeom>
            </p:spPr>
            <p:txBody>
              <a:bodyPr wrap="square">
                <a:spAutoFit/>
              </a:bodyPr>
              <a:lstStyle/>
              <a:p>
                <a:pPr defTabSz="914400"/>
                <a:r>
                  <a:rPr lang="fi-FI" sz="1300" b="1" dirty="0" err="1">
                    <a:solidFill>
                      <a:srgbClr val="29282E"/>
                    </a:solidFill>
                    <a:ea typeface="Verdana" panose="020B0604030504040204" pitchFamily="34" charset="0"/>
                    <a:cs typeface="Verdana" panose="020B0604030504040204" pitchFamily="34" charset="0"/>
                  </a:rPr>
                  <a:t>Number</a:t>
                </a:r>
                <a:r>
                  <a:rPr lang="fi-FI" sz="1300" b="1" dirty="0">
                    <a:solidFill>
                      <a:srgbClr val="29282E"/>
                    </a:solidFill>
                    <a:ea typeface="Verdana" panose="020B0604030504040204" pitchFamily="34" charset="0"/>
                    <a:cs typeface="Verdana" panose="020B0604030504040204" pitchFamily="34" charset="0"/>
                  </a:rPr>
                  <a:t> of </a:t>
                </a:r>
                <a:r>
                  <a:rPr lang="fi-FI" sz="1300" b="1" dirty="0" err="1">
                    <a:solidFill>
                      <a:srgbClr val="29282E"/>
                    </a:solidFill>
                    <a:ea typeface="Verdana" panose="020B0604030504040204" pitchFamily="34" charset="0"/>
                    <a:cs typeface="Verdana" panose="020B0604030504040204" pitchFamily="34" charset="0"/>
                  </a:rPr>
                  <a:t>enterprises</a:t>
                </a:r>
                <a:r>
                  <a:rPr lang="fi-FI" sz="1300" b="1" dirty="0">
                    <a:solidFill>
                      <a:srgbClr val="29282E"/>
                    </a:solidFill>
                    <a:ea typeface="Verdana" panose="020B0604030504040204" pitchFamily="34" charset="0"/>
                    <a:cs typeface="Verdana" panose="020B0604030504040204" pitchFamily="34" charset="0"/>
                  </a:rPr>
                  <a:t>  / 1 567</a:t>
                </a:r>
              </a:p>
            </p:txBody>
          </p:sp>
          <p:sp>
            <p:nvSpPr>
              <p:cNvPr id="17" name="Suorakulmio 16"/>
              <p:cNvSpPr/>
              <p:nvPr/>
            </p:nvSpPr>
            <p:spPr>
              <a:xfrm>
                <a:off x="6254861" y="1971976"/>
                <a:ext cx="4354759" cy="341050"/>
              </a:xfrm>
              <a:prstGeom prst="rect">
                <a:avLst/>
              </a:prstGeom>
            </p:spPr>
            <p:txBody>
              <a:bodyPr wrap="square">
                <a:spAutoFit/>
              </a:bodyPr>
              <a:lstStyle/>
              <a:p>
                <a:pPr defTabSz="914400"/>
                <a:r>
                  <a:rPr lang="fi-FI" sz="1300" b="1" dirty="0" err="1">
                    <a:solidFill>
                      <a:srgbClr val="29282E"/>
                    </a:solidFill>
                    <a:ea typeface="Verdana" panose="020B0604030504040204" pitchFamily="34" charset="0"/>
                    <a:cs typeface="Verdana" panose="020B0604030504040204" pitchFamily="34" charset="0"/>
                  </a:rPr>
                  <a:t>Number</a:t>
                </a:r>
                <a:r>
                  <a:rPr lang="fi-FI" sz="1300" b="1" dirty="0">
                    <a:solidFill>
                      <a:srgbClr val="29282E"/>
                    </a:solidFill>
                    <a:ea typeface="Verdana" panose="020B0604030504040204" pitchFamily="34" charset="0"/>
                    <a:cs typeface="Verdana" panose="020B0604030504040204" pitchFamily="34" charset="0"/>
                  </a:rPr>
                  <a:t> of </a:t>
                </a:r>
                <a:r>
                  <a:rPr lang="fi-FI" sz="1300" b="1" dirty="0" err="1">
                    <a:solidFill>
                      <a:srgbClr val="29282E"/>
                    </a:solidFill>
                    <a:ea typeface="Verdana" panose="020B0604030504040204" pitchFamily="34" charset="0"/>
                    <a:cs typeface="Verdana" panose="020B0604030504040204" pitchFamily="34" charset="0"/>
                  </a:rPr>
                  <a:t>personnel</a:t>
                </a:r>
                <a:r>
                  <a:rPr lang="fi-FI" sz="1300" b="1" dirty="0">
                    <a:solidFill>
                      <a:srgbClr val="29282E"/>
                    </a:solidFill>
                    <a:ea typeface="Verdana" panose="020B0604030504040204" pitchFamily="34" charset="0"/>
                    <a:cs typeface="Verdana" panose="020B0604030504040204" pitchFamily="34" charset="0"/>
                  </a:rPr>
                  <a:t> / 177 521</a:t>
                </a:r>
              </a:p>
            </p:txBody>
          </p:sp>
          <p:grpSp>
            <p:nvGrpSpPr>
              <p:cNvPr id="18" name="Ryhmä 17"/>
              <p:cNvGrpSpPr/>
              <p:nvPr/>
            </p:nvGrpSpPr>
            <p:grpSpPr>
              <a:xfrm>
                <a:off x="1679129" y="5587087"/>
                <a:ext cx="2190890" cy="341050"/>
                <a:chOff x="755576" y="5182943"/>
                <a:chExt cx="2859096" cy="398730"/>
              </a:xfrm>
            </p:grpSpPr>
            <p:sp>
              <p:nvSpPr>
                <p:cNvPr id="22" name="Suorakulmio 21"/>
                <p:cNvSpPr/>
                <p:nvPr/>
              </p:nvSpPr>
              <p:spPr>
                <a:xfrm>
                  <a:off x="971599" y="5182943"/>
                  <a:ext cx="2643073"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1–249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23" name="Suorakulmio 22"/>
                <p:cNvSpPr/>
                <p:nvPr/>
              </p:nvSpPr>
              <p:spPr bwMode="auto">
                <a:xfrm>
                  <a:off x="755576" y="5220066"/>
                  <a:ext cx="216023" cy="216024"/>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9" name="Ryhmä 18"/>
              <p:cNvGrpSpPr/>
              <p:nvPr/>
            </p:nvGrpSpPr>
            <p:grpSpPr>
              <a:xfrm>
                <a:off x="4794090" y="5587086"/>
                <a:ext cx="2437704" cy="341050"/>
                <a:chOff x="3535304" y="5182941"/>
                <a:chExt cx="3181191" cy="398730"/>
              </a:xfrm>
            </p:grpSpPr>
            <p:sp>
              <p:nvSpPr>
                <p:cNvPr id="20" name="Suorakulmio 19"/>
                <p:cNvSpPr/>
                <p:nvPr/>
              </p:nvSpPr>
              <p:spPr>
                <a:xfrm>
                  <a:off x="3751329" y="5182941"/>
                  <a:ext cx="296516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500–999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21" name="Suorakulmio 20"/>
                <p:cNvSpPr/>
                <p:nvPr/>
              </p:nvSpPr>
              <p:spPr bwMode="auto">
                <a:xfrm>
                  <a:off x="3535304" y="5220066"/>
                  <a:ext cx="216024" cy="216024"/>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grpSp>
          <p:nvGrpSpPr>
            <p:cNvPr id="11" name="Ryhmä 10"/>
            <p:cNvGrpSpPr/>
            <p:nvPr/>
          </p:nvGrpSpPr>
          <p:grpSpPr>
            <a:xfrm>
              <a:off x="4794091" y="5886150"/>
              <a:ext cx="2179976" cy="341050"/>
              <a:chOff x="3535303" y="5482006"/>
              <a:chExt cx="2844853" cy="398730"/>
            </a:xfrm>
          </p:grpSpPr>
          <p:sp>
            <p:nvSpPr>
              <p:cNvPr id="12" name="Suorakulmio 11"/>
              <p:cNvSpPr/>
              <p:nvPr/>
            </p:nvSpPr>
            <p:spPr>
              <a:xfrm>
                <a:off x="3737083" y="5482006"/>
                <a:ext cx="2643073"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1000–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13" name="Suorakulmio 12"/>
              <p:cNvSpPr/>
              <p:nvPr/>
            </p:nvSpPr>
            <p:spPr bwMode="auto">
              <a:xfrm>
                <a:off x="3535303" y="5512498"/>
                <a:ext cx="216023" cy="216024"/>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
        <p:nvSpPr>
          <p:cNvPr id="26"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27"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833375814"/>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The </a:t>
            </a:r>
            <a:r>
              <a:rPr lang="fi-FI" dirty="0" err="1"/>
              <a:t>Federation’s</a:t>
            </a:r>
            <a:r>
              <a:rPr lang="fi-FI" dirty="0"/>
              <a:t> SME </a:t>
            </a:r>
            <a:r>
              <a:rPr lang="fi-FI" dirty="0" err="1"/>
              <a:t>Member</a:t>
            </a:r>
            <a:r>
              <a:rPr lang="fi-FI" dirty="0"/>
              <a:t> </a:t>
            </a:r>
            <a:r>
              <a:rPr lang="fi-FI" dirty="0" err="1"/>
              <a:t>Companies</a:t>
            </a:r>
            <a:r>
              <a:rPr lang="fi-FI" dirty="0"/>
              <a:t> 2016</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68</a:t>
            </a:fld>
            <a:endParaRPr lang="fi-FI" dirty="0">
              <a:solidFill>
                <a:srgbClr val="29282E"/>
              </a:solidFill>
            </a:endParaRPr>
          </a:p>
        </p:txBody>
      </p:sp>
      <p:grpSp>
        <p:nvGrpSpPr>
          <p:cNvPr id="43" name="Ryhmä 42"/>
          <p:cNvGrpSpPr/>
          <p:nvPr/>
        </p:nvGrpSpPr>
        <p:grpSpPr>
          <a:xfrm>
            <a:off x="627113" y="983193"/>
            <a:ext cx="7260562" cy="3649338"/>
            <a:chOff x="1576656" y="1975812"/>
            <a:chExt cx="8468925" cy="4256691"/>
          </a:xfrm>
        </p:grpSpPr>
        <p:graphicFrame>
          <p:nvGraphicFramePr>
            <p:cNvPr id="44" name="Sisällön paikkamerkki 6"/>
            <p:cNvGraphicFramePr>
              <a:graphicFrameLocks/>
            </p:cNvGraphicFramePr>
            <p:nvPr>
              <p:extLst/>
            </p:nvPr>
          </p:nvGraphicFramePr>
          <p:xfrm>
            <a:off x="1721648" y="2412981"/>
            <a:ext cx="3234956" cy="3186540"/>
          </p:xfrm>
          <a:graphic>
            <a:graphicData uri="http://schemas.openxmlformats.org/drawingml/2006/chart">
              <c:chart xmlns:c="http://schemas.openxmlformats.org/drawingml/2006/chart" xmlns:r="http://schemas.openxmlformats.org/officeDocument/2006/relationships" r:id="rId2"/>
            </a:graphicData>
          </a:graphic>
        </p:graphicFrame>
        <p:sp>
          <p:nvSpPr>
            <p:cNvPr id="45" name="Suorakulmio 44"/>
            <p:cNvSpPr/>
            <p:nvPr/>
          </p:nvSpPr>
          <p:spPr>
            <a:xfrm>
              <a:off x="1576656" y="1976520"/>
              <a:ext cx="3618813" cy="341050"/>
            </a:xfrm>
            <a:prstGeom prst="rect">
              <a:avLst/>
            </a:prstGeom>
            <a:solidFill>
              <a:schemeClr val="bg1"/>
            </a:solidFill>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err="1">
                  <a:solidFill>
                    <a:srgbClr val="29282E"/>
                  </a:solidFill>
                  <a:ea typeface="Verdana" panose="020B0604030504040204" pitchFamily="34" charset="0"/>
                  <a:cs typeface="Verdana" panose="020B0604030504040204" pitchFamily="34" charset="0"/>
                </a:rPr>
                <a:t>Number</a:t>
              </a:r>
              <a:r>
                <a:rPr lang="fi-FI" sz="1300" b="1" dirty="0">
                  <a:solidFill>
                    <a:srgbClr val="29282E"/>
                  </a:solidFill>
                  <a:ea typeface="Verdana" panose="020B0604030504040204" pitchFamily="34" charset="0"/>
                  <a:cs typeface="Verdana" panose="020B0604030504040204" pitchFamily="34" charset="0"/>
                </a:rPr>
                <a:t> of </a:t>
              </a:r>
              <a:r>
                <a:rPr lang="fi-FI" sz="1300" b="1" dirty="0" err="1">
                  <a:solidFill>
                    <a:srgbClr val="29282E"/>
                  </a:solidFill>
                  <a:ea typeface="Verdana" panose="020B0604030504040204" pitchFamily="34" charset="0"/>
                  <a:cs typeface="Verdana" panose="020B0604030504040204" pitchFamily="34" charset="0"/>
                </a:rPr>
                <a:t>enterprises</a:t>
              </a:r>
              <a:r>
                <a:rPr lang="fi-FI" sz="1300" b="1" dirty="0">
                  <a:solidFill>
                    <a:srgbClr val="29282E"/>
                  </a:solidFill>
                  <a:ea typeface="Verdana" panose="020B0604030504040204" pitchFamily="34" charset="0"/>
                  <a:cs typeface="Verdana" panose="020B0604030504040204" pitchFamily="34" charset="0"/>
                </a:rPr>
                <a:t> / 1 421</a:t>
              </a:r>
              <a:endParaRPr lang="fi-FI" sz="1300" dirty="0">
                <a:solidFill>
                  <a:srgbClr val="29282E"/>
                </a:solidFill>
                <a:ea typeface="Verdana" panose="020B0604030504040204" pitchFamily="34" charset="0"/>
                <a:cs typeface="Verdana" panose="020B0604030504040204" pitchFamily="34" charset="0"/>
              </a:endParaRPr>
            </a:p>
          </p:txBody>
        </p:sp>
        <p:sp>
          <p:nvSpPr>
            <p:cNvPr id="46" name="Suorakulmio 45"/>
            <p:cNvSpPr/>
            <p:nvPr/>
          </p:nvSpPr>
          <p:spPr>
            <a:xfrm>
              <a:off x="6249252" y="1975812"/>
              <a:ext cx="3796329" cy="341050"/>
            </a:xfrm>
            <a:prstGeom prst="rect">
              <a:avLst/>
            </a:prstGeom>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err="1">
                  <a:solidFill>
                    <a:srgbClr val="29282E"/>
                  </a:solidFill>
                  <a:ea typeface="Verdana" panose="020B0604030504040204" pitchFamily="34" charset="0"/>
                  <a:cs typeface="Verdana" panose="020B0604030504040204" pitchFamily="34" charset="0"/>
                </a:rPr>
                <a:t>Number</a:t>
              </a:r>
              <a:r>
                <a:rPr lang="fi-FI" sz="1300" b="1" dirty="0">
                  <a:solidFill>
                    <a:srgbClr val="29282E"/>
                  </a:solidFill>
                  <a:ea typeface="Verdana" panose="020B0604030504040204" pitchFamily="34" charset="0"/>
                  <a:cs typeface="Verdana" panose="020B0604030504040204" pitchFamily="34" charset="0"/>
                </a:rPr>
                <a:t> of </a:t>
              </a:r>
              <a:r>
                <a:rPr lang="fi-FI" sz="1300" b="1" dirty="0" err="1">
                  <a:solidFill>
                    <a:srgbClr val="29282E"/>
                  </a:solidFill>
                  <a:ea typeface="Verdana" panose="020B0604030504040204" pitchFamily="34" charset="0"/>
                  <a:cs typeface="Verdana" panose="020B0604030504040204" pitchFamily="34" charset="0"/>
                </a:rPr>
                <a:t>personnel</a:t>
              </a:r>
              <a:r>
                <a:rPr lang="fi-FI" sz="1300" b="1" dirty="0">
                  <a:solidFill>
                    <a:srgbClr val="29282E"/>
                  </a:solidFill>
                  <a:ea typeface="Verdana" panose="020B0604030504040204" pitchFamily="34" charset="0"/>
                  <a:cs typeface="Verdana" panose="020B0604030504040204" pitchFamily="34" charset="0"/>
                </a:rPr>
                <a:t> / 69 035</a:t>
              </a:r>
              <a:endParaRPr lang="fi-FI" sz="1300" dirty="0">
                <a:solidFill>
                  <a:srgbClr val="29282E"/>
                </a:solidFill>
                <a:ea typeface="Verdana" panose="020B0604030504040204" pitchFamily="34" charset="0"/>
                <a:cs typeface="Verdana" panose="020B0604030504040204" pitchFamily="34" charset="0"/>
              </a:endParaRPr>
            </a:p>
          </p:txBody>
        </p:sp>
        <p:graphicFrame>
          <p:nvGraphicFramePr>
            <p:cNvPr id="47" name="Sisällön paikkamerkki 6"/>
            <p:cNvGraphicFramePr>
              <a:graphicFrameLocks/>
            </p:cNvGraphicFramePr>
            <p:nvPr>
              <p:extLst/>
            </p:nvPr>
          </p:nvGraphicFramePr>
          <p:xfrm>
            <a:off x="6293660" y="2407118"/>
            <a:ext cx="3235278" cy="318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Ryhmä 47"/>
            <p:cNvGrpSpPr/>
            <p:nvPr/>
          </p:nvGrpSpPr>
          <p:grpSpPr>
            <a:xfrm>
              <a:off x="1679129" y="5592388"/>
              <a:ext cx="1990824" cy="341050"/>
              <a:chOff x="755576" y="5189154"/>
              <a:chExt cx="2598014" cy="398731"/>
            </a:xfrm>
          </p:grpSpPr>
          <p:sp>
            <p:nvSpPr>
              <p:cNvPr id="58" name="Suorakulmio 57"/>
              <p:cNvSpPr/>
              <p:nvPr/>
            </p:nvSpPr>
            <p:spPr>
              <a:xfrm>
                <a:off x="971600" y="5189154"/>
                <a:ext cx="2381990"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1–19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59" name="Suorakulmio 58"/>
              <p:cNvSpPr/>
              <p:nvPr/>
            </p:nvSpPr>
            <p:spPr bwMode="auto">
              <a:xfrm>
                <a:off x="755576" y="5226274"/>
                <a:ext cx="216024" cy="216025"/>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49" name="Ryhmä 48"/>
            <p:cNvGrpSpPr/>
            <p:nvPr/>
          </p:nvGrpSpPr>
          <p:grpSpPr>
            <a:xfrm>
              <a:off x="1679129" y="5891452"/>
              <a:ext cx="2190892" cy="341050"/>
              <a:chOff x="755576" y="5488219"/>
              <a:chExt cx="2859101" cy="398731"/>
            </a:xfrm>
          </p:grpSpPr>
          <p:sp>
            <p:nvSpPr>
              <p:cNvPr id="56" name="Suorakulmio 55"/>
              <p:cNvSpPr/>
              <p:nvPr/>
            </p:nvSpPr>
            <p:spPr>
              <a:xfrm>
                <a:off x="971601" y="5488219"/>
                <a:ext cx="264307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20–49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57" name="Suorakulmio 56"/>
              <p:cNvSpPr/>
              <p:nvPr/>
            </p:nvSpPr>
            <p:spPr bwMode="auto">
              <a:xfrm>
                <a:off x="755576" y="5518706"/>
                <a:ext cx="216024" cy="216025"/>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0" name="Ryhmä 49"/>
            <p:cNvGrpSpPr/>
            <p:nvPr/>
          </p:nvGrpSpPr>
          <p:grpSpPr>
            <a:xfrm>
              <a:off x="4806789" y="5592388"/>
              <a:ext cx="2190892" cy="341050"/>
              <a:chOff x="3551876" y="5189154"/>
              <a:chExt cx="2859100" cy="398731"/>
            </a:xfrm>
          </p:grpSpPr>
          <p:sp>
            <p:nvSpPr>
              <p:cNvPr id="54" name="Suorakulmio 53"/>
              <p:cNvSpPr/>
              <p:nvPr/>
            </p:nvSpPr>
            <p:spPr>
              <a:xfrm>
                <a:off x="3767901" y="5189154"/>
                <a:ext cx="2643075"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50–99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55" name="Suorakulmio 54"/>
              <p:cNvSpPr/>
              <p:nvPr/>
            </p:nvSpPr>
            <p:spPr bwMode="auto">
              <a:xfrm>
                <a:off x="3551876" y="5226274"/>
                <a:ext cx="216023" cy="216025"/>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1" name="Ryhmä 50"/>
            <p:cNvGrpSpPr/>
            <p:nvPr/>
          </p:nvGrpSpPr>
          <p:grpSpPr>
            <a:xfrm>
              <a:off x="4806791" y="5891453"/>
              <a:ext cx="2426785" cy="341050"/>
              <a:chOff x="3551876" y="5488219"/>
              <a:chExt cx="3166935" cy="398731"/>
            </a:xfrm>
          </p:grpSpPr>
          <p:sp>
            <p:nvSpPr>
              <p:cNvPr id="52" name="Suorakulmio 51"/>
              <p:cNvSpPr/>
              <p:nvPr/>
            </p:nvSpPr>
            <p:spPr>
              <a:xfrm>
                <a:off x="3753653" y="5488219"/>
                <a:ext cx="2965158"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100–249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53" name="Suorakulmio 52"/>
              <p:cNvSpPr/>
              <p:nvPr/>
            </p:nvSpPr>
            <p:spPr bwMode="auto">
              <a:xfrm>
                <a:off x="3551876" y="5518706"/>
                <a:ext cx="216023" cy="216025"/>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
        <p:nvSpPr>
          <p:cNvPr id="25"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6/11/2018</a:t>
            </a:fld>
            <a:endParaRPr lang="fi-FI" dirty="0">
              <a:solidFill>
                <a:srgbClr val="29282E"/>
              </a:solidFill>
            </a:endParaRPr>
          </a:p>
          <a:p>
            <a:endParaRPr lang="fi-FI" dirty="0">
              <a:solidFill>
                <a:srgbClr val="29282E"/>
              </a:solidFill>
            </a:endParaRPr>
          </a:p>
        </p:txBody>
      </p:sp>
      <p:sp>
        <p:nvSpPr>
          <p:cNvPr id="26"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Tree>
    <p:extLst>
      <p:ext uri="{BB962C8B-B14F-4D97-AF65-F5344CB8AC3E}">
        <p14:creationId xmlns:p14="http://schemas.microsoft.com/office/powerpoint/2010/main" val="3822994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pPr>
              <a:lnSpc>
                <a:spcPct val="100000"/>
              </a:lnSpc>
            </a:pPr>
            <a:r>
              <a:rPr lang="en-US" dirty="0"/>
              <a:t>Technology, Forest and Chemical Industries Provide 81 % of Finland's Goods and Services Exports Revenue </a:t>
            </a:r>
          </a:p>
          <a:p>
            <a:pPr>
              <a:lnSpc>
                <a:spcPct val="100000"/>
              </a:lnSpc>
              <a:spcBef>
                <a:spcPts val="0"/>
              </a:spcBef>
            </a:pPr>
            <a:r>
              <a:rPr lang="fi-FI" sz="1400" b="0" dirty="0" err="1"/>
              <a:t>Goods</a:t>
            </a:r>
            <a:r>
              <a:rPr lang="fi-FI" sz="1400" b="0" dirty="0"/>
              <a:t> and </a:t>
            </a:r>
            <a:r>
              <a:rPr lang="fi-FI" sz="1400" b="0" dirty="0" err="1"/>
              <a:t>service</a:t>
            </a:r>
            <a:r>
              <a:rPr lang="fi-FI" sz="1400" b="0" dirty="0"/>
              <a:t> </a:t>
            </a:r>
            <a:r>
              <a:rPr lang="fi-FI" sz="1400" b="0" dirty="0" err="1"/>
              <a:t>exports</a:t>
            </a:r>
            <a:r>
              <a:rPr lang="fi-FI" sz="1400" b="0" dirty="0"/>
              <a:t>: </a:t>
            </a:r>
            <a:r>
              <a:rPr lang="fi-FI" sz="1400" b="0" dirty="0" err="1"/>
              <a:t>billion</a:t>
            </a:r>
            <a:r>
              <a:rPr lang="fi-FI" sz="1400" b="0" dirty="0"/>
              <a:t> </a:t>
            </a:r>
            <a:r>
              <a:rPr lang="fi-FI" sz="1400" b="0" dirty="0" err="1"/>
              <a:t>euros</a:t>
            </a:r>
            <a:r>
              <a:rPr lang="fi-FI" sz="1400" b="0" dirty="0"/>
              <a:t> and </a:t>
            </a:r>
            <a:r>
              <a:rPr lang="fi-FI" sz="1400" b="0" dirty="0" err="1"/>
              <a:t>the</a:t>
            </a:r>
            <a:r>
              <a:rPr lang="fi-FI" sz="1400" b="0" dirty="0"/>
              <a:t> </a:t>
            </a:r>
            <a:r>
              <a:rPr lang="fi-FI" sz="1400" b="0" dirty="0" err="1"/>
              <a:t>share</a:t>
            </a:r>
            <a:r>
              <a:rPr lang="fi-FI" sz="1400" b="0" dirty="0"/>
              <a:t> of Finnish </a:t>
            </a:r>
            <a:r>
              <a:rPr lang="fi-FI" sz="1400" b="0" dirty="0" err="1"/>
              <a:t>exports</a:t>
            </a:r>
            <a:r>
              <a:rPr lang="fi-FI" sz="1400" b="0" dirty="0"/>
              <a:t> in 2017</a:t>
            </a:r>
          </a:p>
          <a:p>
            <a:endParaRPr lang="fi-FI" dirty="0"/>
          </a:p>
        </p:txBody>
      </p:sp>
      <p:sp>
        <p:nvSpPr>
          <p:cNvPr id="2" name="Dian numeron paikkamerkki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fi-FI" b="0" i="0" u="none" strike="noStrike" kern="0" cap="none" spc="0" normalizeH="0" baseline="0" noProof="0" dirty="0">
              <a:ln>
                <a:noFill/>
              </a:ln>
              <a:solidFill>
                <a:srgbClr val="29282E"/>
              </a:solidFill>
              <a:effectLst/>
              <a:uLnTx/>
              <a:uFillTx/>
            </a:endParaRPr>
          </a:p>
        </p:txBody>
      </p:sp>
      <p:sp>
        <p:nvSpPr>
          <p:cNvPr id="10" name="Tekstin paikkamerkki 9"/>
          <p:cNvSpPr>
            <a:spLocks noGrp="1"/>
          </p:cNvSpPr>
          <p:nvPr>
            <p:ph type="body" sz="quarter" idx="18"/>
          </p:nvPr>
        </p:nvSpPr>
        <p:spPr>
          <a:xfrm>
            <a:off x="2334681" y="4727574"/>
            <a:ext cx="6319782" cy="306614"/>
          </a:xfrm>
        </p:spPr>
        <p:txBody>
          <a:bodyPr/>
          <a:lstStyle/>
          <a:p>
            <a:r>
              <a:rPr lang="fi-FI" dirty="0"/>
              <a:t>*) Service </a:t>
            </a:r>
            <a:r>
              <a:rPr lang="fi-FI" dirty="0" err="1"/>
              <a:t>exports</a:t>
            </a:r>
            <a:r>
              <a:rPr lang="fi-FI" dirty="0"/>
              <a:t> </a:t>
            </a:r>
            <a:r>
              <a:rPr lang="fi-FI" dirty="0" err="1"/>
              <a:t>industry-specific</a:t>
            </a:r>
            <a:r>
              <a:rPr lang="fi-FI" dirty="0"/>
              <a:t> data for </a:t>
            </a:r>
            <a:r>
              <a:rPr lang="fi-FI" dirty="0" err="1"/>
              <a:t>the</a:t>
            </a:r>
            <a:r>
              <a:rPr lang="fi-FI" dirty="0"/>
              <a:t> </a:t>
            </a:r>
            <a:r>
              <a:rPr lang="fi-FI" dirty="0" err="1"/>
              <a:t>year</a:t>
            </a:r>
            <a:r>
              <a:rPr lang="fi-FI" dirty="0"/>
              <a:t> 2017 </a:t>
            </a:r>
            <a:r>
              <a:rPr lang="fi-FI" dirty="0" err="1"/>
              <a:t>are</a:t>
            </a:r>
            <a:r>
              <a:rPr lang="fi-FI" dirty="0"/>
              <a:t> </a:t>
            </a:r>
            <a:r>
              <a:rPr lang="fi-FI" dirty="0" err="1"/>
              <a:t>preliminary</a:t>
            </a:r>
            <a:r>
              <a:rPr lang="fi-FI" dirty="0"/>
              <a:t> </a:t>
            </a:r>
            <a:r>
              <a:rPr lang="fi-FI" dirty="0" err="1"/>
              <a:t>information</a:t>
            </a:r>
            <a:r>
              <a:rPr lang="fi-FI" dirty="0"/>
              <a:t>.  </a:t>
            </a:r>
          </a:p>
          <a:p>
            <a:r>
              <a:rPr lang="fi-FI" dirty="0" err="1"/>
              <a:t>Source</a:t>
            </a:r>
            <a:r>
              <a:rPr lang="fi-FI" dirty="0"/>
              <a:t>: Board of </a:t>
            </a:r>
            <a:r>
              <a:rPr lang="fi-FI" dirty="0" err="1"/>
              <a:t>Customs</a:t>
            </a:r>
            <a:r>
              <a:rPr lang="fi-FI" dirty="0"/>
              <a:t>, </a:t>
            </a:r>
            <a:r>
              <a:rPr lang="fi-FI" dirty="0" err="1"/>
              <a:t>Statistics</a:t>
            </a:r>
            <a:r>
              <a:rPr lang="fi-FI" dirty="0"/>
              <a:t> Finland (National </a:t>
            </a:r>
            <a:r>
              <a:rPr lang="fi-FI" dirty="0" err="1"/>
              <a:t>Accounts</a:t>
            </a:r>
            <a:r>
              <a:rPr lang="fi-FI" dirty="0"/>
              <a:t>, </a:t>
            </a:r>
            <a:r>
              <a:rPr lang="fi-FI" dirty="0" err="1"/>
              <a:t>Foreign</a:t>
            </a:r>
            <a:r>
              <a:rPr lang="fi-FI" dirty="0"/>
              <a:t> </a:t>
            </a:r>
            <a:r>
              <a:rPr lang="fi-FI" dirty="0" err="1"/>
              <a:t>trade</a:t>
            </a:r>
            <a:r>
              <a:rPr lang="fi-FI" dirty="0"/>
              <a:t> in </a:t>
            </a:r>
            <a:r>
              <a:rPr lang="fi-FI" dirty="0" err="1"/>
              <a:t>services</a:t>
            </a:r>
            <a:r>
              <a:rPr lang="fi-FI" dirty="0"/>
              <a:t>), Federation of </a:t>
            </a:r>
            <a:r>
              <a:rPr lang="fi-FI" dirty="0" err="1"/>
              <a:t>Finnish</a:t>
            </a:r>
            <a:r>
              <a:rPr lang="fi-FI" dirty="0"/>
              <a:t> Technology </a:t>
            </a:r>
            <a:r>
              <a:rPr lang="fi-FI" dirty="0" err="1"/>
              <a:t>Industries</a:t>
            </a:r>
            <a:r>
              <a:rPr lang="fi-FI" dirty="0"/>
              <a:t> </a:t>
            </a:r>
          </a:p>
          <a:p>
            <a:endParaRPr lang="fi-FI" dirty="0"/>
          </a:p>
        </p:txBody>
      </p:sp>
      <p:sp>
        <p:nvSpPr>
          <p:cNvPr id="9"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6/11/2018</a:t>
            </a:fld>
            <a:endParaRPr lang="fi-FI" dirty="0"/>
          </a:p>
        </p:txBody>
      </p:sp>
      <p:sp>
        <p:nvSpPr>
          <p:cNvPr id="12" name="Alatunnisteen paikkamerkki 4"/>
          <p:cNvSpPr>
            <a:spLocks noGrp="1"/>
          </p:cNvSpPr>
          <p:nvPr>
            <p:ph type="ftr" sz="quarter" idx="11"/>
          </p:nvPr>
        </p:nvSpPr>
        <p:spPr>
          <a:xfrm>
            <a:off x="1111510" y="4728047"/>
            <a:ext cx="122317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4" name="Sisällön paikkamerkki 6">
            <a:extLst>
              <a:ext uri="{FF2B5EF4-FFF2-40B4-BE49-F238E27FC236}">
                <a16:creationId xmlns:a16="http://schemas.microsoft.com/office/drawing/2014/main" id="{87D4DB9B-8AAF-47F4-9185-368AFF1EAFD5}"/>
              </a:ext>
            </a:extLst>
          </p:cNvPr>
          <p:cNvGraphicFramePr>
            <a:graphicFrameLocks/>
          </p:cNvGraphicFramePr>
          <p:nvPr>
            <p:extLst>
              <p:ext uri="{D42A27DB-BD31-4B8C-83A1-F6EECF244321}">
                <p14:modId xmlns:p14="http://schemas.microsoft.com/office/powerpoint/2010/main" val="295754072"/>
              </p:ext>
            </p:extLst>
          </p:nvPr>
        </p:nvGraphicFramePr>
        <p:xfrm>
          <a:off x="282027" y="1534933"/>
          <a:ext cx="8587939" cy="32752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157115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Turnover</a:t>
            </a:r>
            <a:r>
              <a:rPr lang="fi-FI" dirty="0"/>
              <a:t> of </a:t>
            </a:r>
            <a:r>
              <a:rPr lang="fi-FI" dirty="0" err="1"/>
              <a:t>the</a:t>
            </a:r>
            <a:r>
              <a:rPr lang="fi-FI" dirty="0"/>
              <a:t> Industry and Technology Industry in Finland</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a:t>
            </a:fld>
            <a:endParaRPr lang="fi-FI" dirty="0">
              <a:solidFill>
                <a:srgbClr val="29282E"/>
              </a:solidFill>
            </a:endParaRPr>
          </a:p>
        </p:txBody>
      </p:sp>
      <p:sp>
        <p:nvSpPr>
          <p:cNvPr id="7" name="Tekstin paikkamerkki 6"/>
          <p:cNvSpPr>
            <a:spLocks noGrp="1"/>
          </p:cNvSpPr>
          <p:nvPr>
            <p:ph type="body" sz="quarter" idx="18"/>
          </p:nvPr>
        </p:nvSpPr>
        <p:spPr>
          <a:xfrm>
            <a:off x="2334682" y="4727574"/>
            <a:ext cx="5023761" cy="165163"/>
          </a:xfrm>
        </p:spPr>
        <p:txBody>
          <a:bodyPr/>
          <a:lstStyle/>
          <a:p>
            <a:r>
              <a:rPr lang="fi-FI" dirty="0"/>
              <a:t>Source: </a:t>
            </a:r>
            <a:r>
              <a:rPr lang="fi-FI" dirty="0" err="1"/>
              <a:t>Macrobond</a:t>
            </a:r>
            <a:r>
              <a:rPr lang="fi-FI" dirty="0"/>
              <a:t>, </a:t>
            </a:r>
            <a:r>
              <a:rPr lang="fi-FI" dirty="0" err="1"/>
              <a:t>Statistics</a:t>
            </a:r>
            <a:r>
              <a:rPr lang="fi-FI" dirty="0"/>
              <a:t> Finland</a:t>
            </a:r>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423634572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8748"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6/11/2018</a:t>
            </a:fld>
            <a:endParaRPr lang="fi-FI" dirty="0"/>
          </a:p>
        </p:txBody>
      </p:sp>
      <p:sp>
        <p:nvSpPr>
          <p:cNvPr id="12"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90116692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Turnover</a:t>
            </a:r>
            <a:r>
              <a:rPr lang="fi-FI" dirty="0"/>
              <a:t> of </a:t>
            </a:r>
            <a:r>
              <a:rPr lang="fi-FI" dirty="0" err="1"/>
              <a:t>the</a:t>
            </a:r>
            <a:r>
              <a:rPr lang="fi-FI" dirty="0"/>
              <a:t> Technology Industry in Finland</a:t>
            </a:r>
          </a:p>
        </p:txBody>
      </p:sp>
      <p:sp>
        <p:nvSpPr>
          <p:cNvPr id="3" name="Dian numeron paikkamerkki 2"/>
          <p:cNvSpPr>
            <a:spLocks noGrp="1"/>
          </p:cNvSpPr>
          <p:nvPr>
            <p:ph type="sldNum" sz="quarter" idx="12"/>
          </p:nvPr>
        </p:nvSpPr>
        <p:spPr>
          <a:xfrm>
            <a:off x="8005977" y="4727574"/>
            <a:ext cx="763829" cy="165163"/>
          </a:xfrm>
        </p:spPr>
        <p:txBody>
          <a:bodyPr/>
          <a:lstStyle/>
          <a:p>
            <a:fld id="{6FCB6B90-8271-4E8F-82C1-E646FBB48A2E}" type="slidenum">
              <a:rPr lang="fi-FI" smtClean="0">
                <a:solidFill>
                  <a:srgbClr val="29282E"/>
                </a:solidFill>
              </a:rPr>
              <a:pPr/>
              <a:t>9</a:t>
            </a:fld>
            <a:endParaRPr lang="fi-FI" dirty="0">
              <a:solidFill>
                <a:srgbClr val="29282E"/>
              </a:solidFill>
            </a:endParaRPr>
          </a:p>
        </p:txBody>
      </p:sp>
      <p:graphicFrame>
        <p:nvGraphicFramePr>
          <p:cNvPr id="14" name="Sisällön paikkamerkki 13"/>
          <p:cNvGraphicFramePr>
            <a:graphicFrameLocks noGrp="1" noChangeAspect="1"/>
          </p:cNvGraphicFramePr>
          <p:nvPr>
            <p:ph sz="quarter" idx="17"/>
            <p:extLst>
              <p:ext uri="{D42A27DB-BD31-4B8C-83A1-F6EECF244321}">
                <p14:modId xmlns:p14="http://schemas.microsoft.com/office/powerpoint/2010/main" val="124631080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9772"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2" name="Tekstin paikkamerkki 11"/>
          <p:cNvSpPr>
            <a:spLocks noGrp="1"/>
          </p:cNvSpPr>
          <p:nvPr>
            <p:ph type="body" sz="quarter" idx="18"/>
          </p:nvPr>
        </p:nvSpPr>
        <p:spPr/>
        <p:txBody>
          <a:bodyPr/>
          <a:lstStyle/>
          <a:p>
            <a:r>
              <a:rPr lang="en-GB" dirty="0"/>
              <a:t>Source: </a:t>
            </a:r>
            <a:r>
              <a:rPr lang="en-GB" dirty="0" err="1"/>
              <a:t>Macrobond</a:t>
            </a:r>
            <a:r>
              <a:rPr lang="en-GB" dirty="0"/>
              <a:t>, Statistics Finland</a:t>
            </a:r>
          </a:p>
        </p:txBody>
      </p:sp>
      <p:sp>
        <p:nvSpPr>
          <p:cNvPr id="15"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6/11/2018</a:t>
            </a:fld>
            <a:endParaRPr lang="fi-FI" dirty="0"/>
          </a:p>
        </p:txBody>
      </p:sp>
      <p:sp>
        <p:nvSpPr>
          <p:cNvPr id="16"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2576951591"/>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10.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_2016.potx" id="{E14B6F4D-2AAF-4653-9D1F-37CDC620F9CB}" vid="{8AE68278-BDD8-4175-A899-D5C2E87B9830}"/>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Teknologiateollisuus_template_20141218">
  <a:themeElements>
    <a:clrScheme name="Teknologiateollisuus">
      <a:dk1>
        <a:srgbClr val="29282E"/>
      </a:dk1>
      <a:lt1>
        <a:srgbClr val="FFFFFF"/>
      </a:lt1>
      <a:dk2>
        <a:srgbClr val="B1BEB9"/>
      </a:dk2>
      <a:lt2>
        <a:srgbClr val="002964"/>
      </a:lt2>
      <a:accent1>
        <a:srgbClr val="7D001B"/>
      </a:accent1>
      <a:accent2>
        <a:srgbClr val="002964"/>
      </a:accent2>
      <a:accent3>
        <a:srgbClr val="008CD9"/>
      </a:accent3>
      <a:accent4>
        <a:srgbClr val="F04B0D"/>
      </a:accent4>
      <a:accent5>
        <a:srgbClr val="FFB431"/>
      </a:accent5>
      <a:accent6>
        <a:srgbClr val="83A00C"/>
      </a:accent6>
      <a:hlink>
        <a:srgbClr val="0089D8"/>
      </a:hlink>
      <a:folHlink>
        <a:srgbClr val="008BD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potx" id="{DC539D1B-B1F7-4D71-8674-12425ECF362C}" vid="{2B9C02F8-DDAE-44AA-9E92-4CA8666C4B4E}"/>
    </a:ext>
  </a:extLst>
</a:theme>
</file>

<file path=ppt/theme/theme5.xml><?xml version="1.0" encoding="utf-8"?>
<a:theme xmlns:a="http://schemas.openxmlformats.org/drawingml/2006/main" name="5_Teknologiateollisuus_template_20141218">
  <a:themeElements>
    <a:clrScheme name="Teknologiateollisuus">
      <a:dk1>
        <a:srgbClr val="29282E"/>
      </a:dk1>
      <a:lt1>
        <a:srgbClr val="FFFFFF"/>
      </a:lt1>
      <a:dk2>
        <a:srgbClr val="B1BEB9"/>
      </a:dk2>
      <a:lt2>
        <a:srgbClr val="002964"/>
      </a:lt2>
      <a:accent1>
        <a:srgbClr val="7D001B"/>
      </a:accent1>
      <a:accent2>
        <a:srgbClr val="002964"/>
      </a:accent2>
      <a:accent3>
        <a:srgbClr val="008CD9"/>
      </a:accent3>
      <a:accent4>
        <a:srgbClr val="F04B0D"/>
      </a:accent4>
      <a:accent5>
        <a:srgbClr val="FFB431"/>
      </a:accent5>
      <a:accent6>
        <a:srgbClr val="83A00C"/>
      </a:accent6>
      <a:hlink>
        <a:srgbClr val="0089D8"/>
      </a:hlink>
      <a:folHlink>
        <a:srgbClr val="008BD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potx" id="{DC539D1B-B1F7-4D71-8674-12425ECF362C}" vid="{2B9C02F8-DDAE-44AA-9E92-4CA8666C4B4E}"/>
    </a:ext>
  </a:extLst>
</a:theme>
</file>

<file path=ppt/theme/theme6.xml><?xml version="1.0" encoding="utf-8"?>
<a:theme xmlns:a="http://schemas.openxmlformats.org/drawingml/2006/main" name="9_Teknologiateollisuus_template_20141218">
  <a:themeElements>
    <a:clrScheme name="Teknologiateollisuus">
      <a:dk1>
        <a:srgbClr val="29282E"/>
      </a:dk1>
      <a:lt1>
        <a:srgbClr val="FFFFFF"/>
      </a:lt1>
      <a:dk2>
        <a:srgbClr val="B1BEB9"/>
      </a:dk2>
      <a:lt2>
        <a:srgbClr val="002964"/>
      </a:lt2>
      <a:accent1>
        <a:srgbClr val="7D001B"/>
      </a:accent1>
      <a:accent2>
        <a:srgbClr val="002964"/>
      </a:accent2>
      <a:accent3>
        <a:srgbClr val="008CD9"/>
      </a:accent3>
      <a:accent4>
        <a:srgbClr val="F04B0D"/>
      </a:accent4>
      <a:accent5>
        <a:srgbClr val="FFB431"/>
      </a:accent5>
      <a:accent6>
        <a:srgbClr val="83A00C"/>
      </a:accent6>
      <a:hlink>
        <a:srgbClr val="0089D8"/>
      </a:hlink>
      <a:folHlink>
        <a:srgbClr val="008BD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potx" id="{DC539D1B-B1F7-4D71-8674-12425ECF362C}" vid="{2B9C02F8-DDAE-44AA-9E92-4CA8666C4B4E}"/>
    </a:ext>
  </a:extLst>
</a:theme>
</file>

<file path=ppt/theme/theme7.xml><?xml version="1.0" encoding="utf-8"?>
<a:theme xmlns:a="http://schemas.openxmlformats.org/drawingml/2006/main" name="10_Teknologiateollisuus_template_20141218">
  <a:themeElements>
    <a:clrScheme name="Teknologiateollisuus">
      <a:dk1>
        <a:srgbClr val="29282E"/>
      </a:dk1>
      <a:lt1>
        <a:srgbClr val="FFFFFF"/>
      </a:lt1>
      <a:dk2>
        <a:srgbClr val="B1BEB9"/>
      </a:dk2>
      <a:lt2>
        <a:srgbClr val="002964"/>
      </a:lt2>
      <a:accent1>
        <a:srgbClr val="7D001B"/>
      </a:accent1>
      <a:accent2>
        <a:srgbClr val="002964"/>
      </a:accent2>
      <a:accent3>
        <a:srgbClr val="008CD9"/>
      </a:accent3>
      <a:accent4>
        <a:srgbClr val="F04B0D"/>
      </a:accent4>
      <a:accent5>
        <a:srgbClr val="FFB431"/>
      </a:accent5>
      <a:accent6>
        <a:srgbClr val="83A00C"/>
      </a:accent6>
      <a:hlink>
        <a:srgbClr val="0089D8"/>
      </a:hlink>
      <a:folHlink>
        <a:srgbClr val="008BD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potx" id="{DC539D1B-B1F7-4D71-8674-12425ECF362C}" vid="{2B9C02F8-DDAE-44AA-9E92-4CA8666C4B4E}"/>
    </a:ext>
  </a:extLst>
</a:theme>
</file>

<file path=ppt/theme/theme8.xml><?xml version="1.0" encoding="utf-8"?>
<a:theme xmlns:a="http://schemas.openxmlformats.org/drawingml/2006/main" name="19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_2016.potx" id="{E14B6F4D-2AAF-4653-9D1F-37CDC620F9CB}" vid="{8AE68278-BDD8-4175-A899-D5C2E87B9830}"/>
    </a:ext>
  </a:extLst>
</a:theme>
</file>

<file path=ppt/theme/theme9.xml><?xml version="1.0" encoding="utf-8"?>
<a:theme xmlns:a="http://schemas.openxmlformats.org/drawingml/2006/main" name="22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Tekno_Fi_2016 (002)</Template>
  <TotalTime>3441</TotalTime>
  <Words>3567</Words>
  <Application>Microsoft Office PowerPoint</Application>
  <PresentationFormat>Näytössä katseltava esitys (16:9)</PresentationFormat>
  <Paragraphs>928</Paragraphs>
  <Slides>68</Slides>
  <Notes>2</Notes>
  <HiddenSlides>0</HiddenSlides>
  <MMClips>0</MMClips>
  <ScaleCrop>false</ScaleCrop>
  <HeadingPairs>
    <vt:vector size="8" baseType="variant">
      <vt:variant>
        <vt:lpstr>Käytetyt fontit</vt:lpstr>
      </vt:variant>
      <vt:variant>
        <vt:i4>10</vt:i4>
      </vt:variant>
      <vt:variant>
        <vt:lpstr>Teema</vt:lpstr>
      </vt:variant>
      <vt:variant>
        <vt:i4>10</vt:i4>
      </vt:variant>
      <vt:variant>
        <vt:lpstr>Upotetut OLE-palvelimet</vt:lpstr>
      </vt:variant>
      <vt:variant>
        <vt:i4>1</vt:i4>
      </vt:variant>
      <vt:variant>
        <vt:lpstr>Dian otsikot</vt:lpstr>
      </vt:variant>
      <vt:variant>
        <vt:i4>68</vt:i4>
      </vt:variant>
    </vt:vector>
  </HeadingPairs>
  <TitlesOfParts>
    <vt:vector size="89" baseType="lpstr">
      <vt:lpstr>ＭＳ Ｐゴシック</vt:lpstr>
      <vt:lpstr>Adobe Fan Heiti Std B</vt:lpstr>
      <vt:lpstr>Adobe Hebrew</vt:lpstr>
      <vt:lpstr>Arial</vt:lpstr>
      <vt:lpstr>Arial Unicode MS</vt:lpstr>
      <vt:lpstr>Courier New</vt:lpstr>
      <vt:lpstr>Georgia</vt:lpstr>
      <vt:lpstr>Lucida Grande</vt:lpstr>
      <vt:lpstr>Verdana</vt:lpstr>
      <vt:lpstr>Wingdings</vt:lpstr>
      <vt:lpstr>Teknologiateollisuus_masterdia</vt:lpstr>
      <vt:lpstr>8_Teknologiateollisuus_masterdia</vt:lpstr>
      <vt:lpstr>1_Teknologiateollisuus_masterdia</vt:lpstr>
      <vt:lpstr>Teknologiateollisuus_template_20141218</vt:lpstr>
      <vt:lpstr>5_Teknologiateollisuus_template_20141218</vt:lpstr>
      <vt:lpstr>9_Teknologiateollisuus_template_20141218</vt:lpstr>
      <vt:lpstr>10_Teknologiateollisuus_template_20141218</vt:lpstr>
      <vt:lpstr>19_Teknologiateollisuus_masterdia</vt:lpstr>
      <vt:lpstr>22_Teknologiateollisuus_masterdia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Palokangas Jukka</cp:lastModifiedBy>
  <cp:revision>313</cp:revision>
  <cp:lastPrinted>2017-12-11T09:03:35Z</cp:lastPrinted>
  <dcterms:created xsi:type="dcterms:W3CDTF">2016-09-05T10:47:53Z</dcterms:created>
  <dcterms:modified xsi:type="dcterms:W3CDTF">2018-06-11T12:12:10Z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