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6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7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8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charts/chart27.xml" ContentType="application/vnd.openxmlformats-officedocument.drawingml.chart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39" r:id="rId3"/>
    <p:sldMasterId id="2147484249" r:id="rId4"/>
    <p:sldMasterId id="2147484267" r:id="rId5"/>
    <p:sldMasterId id="2147484285" r:id="rId6"/>
    <p:sldMasterId id="2147484303" r:id="rId7"/>
    <p:sldMasterId id="2147484375" r:id="rId8"/>
    <p:sldMasterId id="2147484465" r:id="rId9"/>
    <p:sldMasterId id="2147484503" r:id="rId10"/>
  </p:sldMasterIdLst>
  <p:notesMasterIdLst>
    <p:notesMasterId r:id="rId75"/>
  </p:notesMasterIdLst>
  <p:handoutMasterIdLst>
    <p:handoutMasterId r:id="rId76"/>
  </p:handoutMasterIdLst>
  <p:sldIdLst>
    <p:sldId id="257" r:id="rId11"/>
    <p:sldId id="258" r:id="rId12"/>
    <p:sldId id="259" r:id="rId13"/>
    <p:sldId id="395" r:id="rId14"/>
    <p:sldId id="452" r:id="rId15"/>
    <p:sldId id="547" r:id="rId16"/>
    <p:sldId id="540" r:id="rId17"/>
    <p:sldId id="454" r:id="rId18"/>
    <p:sldId id="455" r:id="rId19"/>
    <p:sldId id="606" r:id="rId20"/>
    <p:sldId id="607" r:id="rId21"/>
    <p:sldId id="551" r:id="rId22"/>
    <p:sldId id="608" r:id="rId23"/>
    <p:sldId id="609" r:id="rId24"/>
    <p:sldId id="610" r:id="rId25"/>
    <p:sldId id="611" r:id="rId26"/>
    <p:sldId id="612" r:id="rId27"/>
    <p:sldId id="613" r:id="rId28"/>
    <p:sldId id="614" r:id="rId29"/>
    <p:sldId id="615" r:id="rId30"/>
    <p:sldId id="616" r:id="rId31"/>
    <p:sldId id="617" r:id="rId32"/>
    <p:sldId id="563" r:id="rId33"/>
    <p:sldId id="469" r:id="rId34"/>
    <p:sldId id="470" r:id="rId35"/>
    <p:sldId id="471" r:id="rId36"/>
    <p:sldId id="472" r:id="rId37"/>
    <p:sldId id="618" r:id="rId38"/>
    <p:sldId id="619" r:id="rId39"/>
    <p:sldId id="575" r:id="rId40"/>
    <p:sldId id="596" r:id="rId41"/>
    <p:sldId id="474" r:id="rId42"/>
    <p:sldId id="475" r:id="rId43"/>
    <p:sldId id="483" r:id="rId44"/>
    <p:sldId id="476" r:id="rId45"/>
    <p:sldId id="599" r:id="rId46"/>
    <p:sldId id="479" r:id="rId47"/>
    <p:sldId id="484" r:id="rId48"/>
    <p:sldId id="485" r:id="rId49"/>
    <p:sldId id="482" r:id="rId50"/>
    <p:sldId id="486" r:id="rId51"/>
    <p:sldId id="487" r:id="rId52"/>
    <p:sldId id="597" r:id="rId53"/>
    <p:sldId id="489" r:id="rId54"/>
    <p:sldId id="490" r:id="rId55"/>
    <p:sldId id="491" r:id="rId56"/>
    <p:sldId id="621" r:id="rId57"/>
    <p:sldId id="622" r:id="rId58"/>
    <p:sldId id="494" r:id="rId59"/>
    <p:sldId id="495" r:id="rId60"/>
    <p:sldId id="598" r:id="rId61"/>
    <p:sldId id="623" r:id="rId62"/>
    <p:sldId id="502" r:id="rId63"/>
    <p:sldId id="576" r:id="rId64"/>
    <p:sldId id="620" r:id="rId65"/>
    <p:sldId id="578" r:id="rId66"/>
    <p:sldId id="504" r:id="rId67"/>
    <p:sldId id="579" r:id="rId68"/>
    <p:sldId id="583" r:id="rId69"/>
    <p:sldId id="505" r:id="rId70"/>
    <p:sldId id="506" r:id="rId71"/>
    <p:sldId id="507" r:id="rId72"/>
    <p:sldId id="584" r:id="rId73"/>
    <p:sldId id="585" r:id="rId74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FCF"/>
    <a:srgbClr val="216657"/>
    <a:srgbClr val="333333"/>
    <a:srgbClr val="24215C"/>
    <a:srgbClr val="736B2B"/>
    <a:srgbClr val="2E0538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4580" autoAdjust="0"/>
    <p:restoredTop sz="86410" autoAdjust="0"/>
  </p:normalViewPr>
  <p:slideViewPr>
    <p:cSldViewPr showGuides="1">
      <p:cViewPr varScale="1">
        <p:scale>
          <a:sx n="91" d="100"/>
          <a:sy n="91" d="100"/>
        </p:scale>
        <p:origin x="1168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35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28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1343058062166"/>
          <c:y val="0.10846260111494638"/>
          <c:w val="0.33897313883875674"/>
          <c:h val="0.698964208683288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F-47D3-929D-B46C84054D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F-47D3-929D-B46C84054D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F-47D3-929D-B46C84054D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F-47D3-929D-B46C84054D1E}"/>
              </c:ext>
            </c:extLst>
          </c:dPt>
          <c:dLbls>
            <c:dLbl>
              <c:idx val="0"/>
              <c:layout>
                <c:manualLayout>
                  <c:x val="4.5653794233983261E-2"/>
                  <c:y val="1.832945013481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ADF-47D3-929D-B46C84054D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FA348D-0661-45D2-85CA-8136D22FE98B}" type="CATEGORYNAME">
                      <a:rPr lang="en-US">
                        <a:solidFill>
                          <a:schemeClr val="accent2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2"/>
                        </a:solidFill>
                      </a:rPr>
                      <a:t>; </a:t>
                    </a:r>
                    <a:fld id="{99CA1A3D-AD4A-457E-ACFC-68ED4422D961}" type="VALU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2"/>
                        </a:solidFill>
                      </a:rPr>
                      <a:t>; </a:t>
                    </a:r>
                    <a:fld id="{1018DE2E-110A-4489-B9E0-2BABFCDC3485}" type="PERCENTAG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2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DF-47D3-929D-B46C84054D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9C67E8-C550-4C5A-AA8D-4517B14B8D46}" type="CATEGORYNAME">
                      <a:rPr lang="en-US">
                        <a:solidFill>
                          <a:schemeClr val="accent3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; </a:t>
                    </a:r>
                    <a:fld id="{2EBDE021-1278-42AF-8E86-418F33D51E60}" type="VALUE">
                      <a:rPr lang="en-US" baseline="0">
                        <a:solidFill>
                          <a:schemeClr val="accent3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; </a:t>
                    </a:r>
                    <a:fld id="{D29D9F41-0DF4-4E42-A4AD-0BF9417F3AFF}" type="PERCENTAGE">
                      <a:rPr lang="en-US" baseline="0">
                        <a:solidFill>
                          <a:schemeClr val="accent3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3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DF-47D3-929D-B46C84054D1E}"/>
                </c:ext>
              </c:extLst>
            </c:dLbl>
            <c:dLbl>
              <c:idx val="3"/>
              <c:layout>
                <c:manualLayout>
                  <c:x val="-2.8959952286927267E-2"/>
                  <c:y val="3.1308193355599277E-2"/>
                </c:manualLayout>
              </c:layout>
              <c:tx>
                <c:rich>
                  <a:bodyPr/>
                  <a:lstStyle/>
                  <a:p>
                    <a:fld id="{497FF42E-C89B-45C4-8AA7-FD647A9D407E}" type="CATEGORYNAME">
                      <a:rPr lang="en-US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; </a:t>
                    </a:r>
                    <a:fld id="{7226EFB1-DD7B-46F1-85B7-80C2BEE7AA39}" type="VALU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; </a:t>
                    </a:r>
                    <a:fld id="{54807882-765C-45F2-99CF-569CF1C9DD6F}" type="PERCENTAG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ADF-47D3-929D-B46C84054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Technology industry</c:v>
                </c:pt>
                <c:pt idx="1">
                  <c:v>Forest industry</c:v>
                </c:pt>
                <c:pt idx="2">
                  <c:v>Chemical industry</c:v>
                </c:pt>
                <c:pt idx="3">
                  <c:v>Other branches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43.6</c:v>
                </c:pt>
                <c:pt idx="1">
                  <c:v>12.9</c:v>
                </c:pt>
                <c:pt idx="2">
                  <c:v>13</c:v>
                </c:pt>
                <c:pt idx="3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DF-47D3-929D-B46C84054D1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222.7</c:v>
                </c:pt>
                <c:pt idx="1">
                  <c:v>231.8</c:v>
                </c:pt>
                <c:pt idx="2">
                  <c:v>235.8</c:v>
                </c:pt>
                <c:pt idx="3">
                  <c:v>239.8</c:v>
                </c:pt>
                <c:pt idx="4">
                  <c:v>225.2</c:v>
                </c:pt>
                <c:pt idx="5">
                  <c:v>210.7</c:v>
                </c:pt>
                <c:pt idx="6">
                  <c:v>210.1</c:v>
                </c:pt>
                <c:pt idx="7">
                  <c:v>209.5</c:v>
                </c:pt>
                <c:pt idx="8">
                  <c:v>208.5</c:v>
                </c:pt>
                <c:pt idx="9">
                  <c:v>207.5</c:v>
                </c:pt>
                <c:pt idx="10">
                  <c:v>207.2</c:v>
                </c:pt>
                <c:pt idx="11">
                  <c:v>206.9</c:v>
                </c:pt>
                <c:pt idx="12">
                  <c:v>229.8</c:v>
                </c:pt>
                <c:pt idx="13">
                  <c:v>252.8</c:v>
                </c:pt>
                <c:pt idx="14">
                  <c:v>264</c:v>
                </c:pt>
                <c:pt idx="15">
                  <c:v>274.89999999999998</c:v>
                </c:pt>
                <c:pt idx="16">
                  <c:v>260.89999999999998</c:v>
                </c:pt>
                <c:pt idx="17">
                  <c:v>279.8</c:v>
                </c:pt>
                <c:pt idx="18">
                  <c:v>327.39999999999998</c:v>
                </c:pt>
                <c:pt idx="19">
                  <c:v>273.7</c:v>
                </c:pt>
                <c:pt idx="20">
                  <c:v>272.2</c:v>
                </c:pt>
                <c:pt idx="21">
                  <c:v>315.3</c:v>
                </c:pt>
                <c:pt idx="22">
                  <c:v>342.8</c:v>
                </c:pt>
                <c:pt idx="23">
                  <c:v>333</c:v>
                </c:pt>
                <c:pt idx="24">
                  <c:v>338.9</c:v>
                </c:pt>
                <c:pt idx="25">
                  <c:v>369.3</c:v>
                </c:pt>
                <c:pt idx="26">
                  <c:v>393.1</c:v>
                </c:pt>
                <c:pt idx="27">
                  <c:v>378.4</c:v>
                </c:pt>
                <c:pt idx="28">
                  <c:v>409.2</c:v>
                </c:pt>
                <c:pt idx="29">
                  <c:v>424</c:v>
                </c:pt>
                <c:pt idx="30">
                  <c:v>465.1</c:v>
                </c:pt>
                <c:pt idx="31">
                  <c:v>476.8</c:v>
                </c:pt>
                <c:pt idx="32">
                  <c:v>497.3</c:v>
                </c:pt>
                <c:pt idx="33">
                  <c:v>527.1</c:v>
                </c:pt>
                <c:pt idx="34">
                  <c:v>518.6</c:v>
                </c:pt>
                <c:pt idx="35">
                  <c:v>513.6</c:v>
                </c:pt>
                <c:pt idx="36">
                  <c:v>518.1</c:v>
                </c:pt>
                <c:pt idx="37">
                  <c:v>530.6</c:v>
                </c:pt>
                <c:pt idx="38">
                  <c:v>538.6</c:v>
                </c:pt>
                <c:pt idx="39">
                  <c:v>545.6</c:v>
                </c:pt>
                <c:pt idx="40">
                  <c:v>615.6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0.0</c:formatCode>
                <c:ptCount val="41"/>
                <c:pt idx="0">
                  <c:v>271.7</c:v>
                </c:pt>
                <c:pt idx="1">
                  <c:v>275</c:v>
                </c:pt>
                <c:pt idx="2">
                  <c:v>255.8</c:v>
                </c:pt>
                <c:pt idx="3">
                  <c:v>236.6</c:v>
                </c:pt>
                <c:pt idx="4">
                  <c:v>194.2</c:v>
                </c:pt>
                <c:pt idx="5">
                  <c:v>151.69999999999999</c:v>
                </c:pt>
                <c:pt idx="6">
                  <c:v>140.5</c:v>
                </c:pt>
                <c:pt idx="7">
                  <c:v>129.30000000000001</c:v>
                </c:pt>
                <c:pt idx="8">
                  <c:v>118.9</c:v>
                </c:pt>
                <c:pt idx="9">
                  <c:v>108.6</c:v>
                </c:pt>
                <c:pt idx="10">
                  <c:v>118.2</c:v>
                </c:pt>
                <c:pt idx="11">
                  <c:v>127.8</c:v>
                </c:pt>
                <c:pt idx="12">
                  <c:v>112</c:v>
                </c:pt>
                <c:pt idx="13">
                  <c:v>117.8</c:v>
                </c:pt>
                <c:pt idx="14">
                  <c:v>115.4</c:v>
                </c:pt>
                <c:pt idx="15">
                  <c:v>104.4</c:v>
                </c:pt>
                <c:pt idx="16">
                  <c:v>95.5</c:v>
                </c:pt>
                <c:pt idx="17">
                  <c:v>98.4</c:v>
                </c:pt>
                <c:pt idx="18">
                  <c:v>111.4</c:v>
                </c:pt>
                <c:pt idx="19">
                  <c:v>89.9</c:v>
                </c:pt>
                <c:pt idx="20">
                  <c:v>81.900000000000006</c:v>
                </c:pt>
                <c:pt idx="21">
                  <c:v>89.1</c:v>
                </c:pt>
                <c:pt idx="22">
                  <c:v>99.6</c:v>
                </c:pt>
                <c:pt idx="23">
                  <c:v>86.1</c:v>
                </c:pt>
                <c:pt idx="24">
                  <c:v>91.1</c:v>
                </c:pt>
                <c:pt idx="25">
                  <c:v>92.1</c:v>
                </c:pt>
                <c:pt idx="26">
                  <c:v>96.2</c:v>
                </c:pt>
                <c:pt idx="27">
                  <c:v>93.7</c:v>
                </c:pt>
                <c:pt idx="28">
                  <c:v>96.4</c:v>
                </c:pt>
                <c:pt idx="29">
                  <c:v>87.5</c:v>
                </c:pt>
                <c:pt idx="30">
                  <c:v>87.1</c:v>
                </c:pt>
                <c:pt idx="31">
                  <c:v>85.5</c:v>
                </c:pt>
                <c:pt idx="32">
                  <c:v>77.8</c:v>
                </c:pt>
                <c:pt idx="33">
                  <c:v>85.6</c:v>
                </c:pt>
                <c:pt idx="34">
                  <c:v>82.8</c:v>
                </c:pt>
                <c:pt idx="35">
                  <c:v>131.4</c:v>
                </c:pt>
                <c:pt idx="36">
                  <c:v>129.9</c:v>
                </c:pt>
                <c:pt idx="37">
                  <c:v>145</c:v>
                </c:pt>
                <c:pt idx="38" formatCode="General">
                  <c:v>146.80000000000001</c:v>
                </c:pt>
                <c:pt idx="39" formatCode="General">
                  <c:v>139.4</c:v>
                </c:pt>
                <c:pt idx="40" formatCode="General">
                  <c:v>127.1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5751975951927688"/>
          <c:h val="0.31765608274844237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509.68</c:v>
                </c:pt>
                <c:pt idx="2">
                  <c:v>597.65</c:v>
                </c:pt>
                <c:pt idx="3">
                  <c:v>323.48</c:v>
                </c:pt>
                <c:pt idx="4">
                  <c:v>495.15</c:v>
                </c:pt>
                <c:pt idx="5">
                  <c:v>426.68</c:v>
                </c:pt>
                <c:pt idx="6">
                  <c:v>493.84</c:v>
                </c:pt>
                <c:pt idx="7">
                  <c:v>436.36</c:v>
                </c:pt>
                <c:pt idx="8">
                  <c:v>577.71</c:v>
                </c:pt>
                <c:pt idx="9">
                  <c:v>474.36</c:v>
                </c:pt>
                <c:pt idx="10">
                  <c:v>367.07</c:v>
                </c:pt>
                <c:pt idx="11">
                  <c:v>353.58</c:v>
                </c:pt>
                <c:pt idx="12">
                  <c:v>577.15</c:v>
                </c:pt>
                <c:pt idx="13">
                  <c:v>692.82</c:v>
                </c:pt>
                <c:pt idx="14">
                  <c:v>433.36</c:v>
                </c:pt>
                <c:pt idx="15">
                  <c:v>387</c:v>
                </c:pt>
                <c:pt idx="16">
                  <c:v>579.36</c:v>
                </c:pt>
                <c:pt idx="17">
                  <c:v>620.39</c:v>
                </c:pt>
                <c:pt idx="18">
                  <c:v>636.83000000000004</c:v>
                </c:pt>
                <c:pt idx="19">
                  <c:v>436.25</c:v>
                </c:pt>
                <c:pt idx="20">
                  <c:v>552.97</c:v>
                </c:pt>
                <c:pt idx="21">
                  <c:v>765.12</c:v>
                </c:pt>
                <c:pt idx="22">
                  <c:v>650.96</c:v>
                </c:pt>
                <c:pt idx="23">
                  <c:v>540.77</c:v>
                </c:pt>
                <c:pt idx="24">
                  <c:v>706.61</c:v>
                </c:pt>
                <c:pt idx="25">
                  <c:v>744.74</c:v>
                </c:pt>
                <c:pt idx="26">
                  <c:v>571.91</c:v>
                </c:pt>
                <c:pt idx="27">
                  <c:v>629.28</c:v>
                </c:pt>
                <c:pt idx="28">
                  <c:v>690.22</c:v>
                </c:pt>
                <c:pt idx="29">
                  <c:v>611.05999999999995</c:v>
                </c:pt>
                <c:pt idx="30">
                  <c:v>653.51</c:v>
                </c:pt>
                <c:pt idx="31">
                  <c:v>623.41999999999996</c:v>
                </c:pt>
                <c:pt idx="32">
                  <c:v>749.18</c:v>
                </c:pt>
                <c:pt idx="33">
                  <c:v>520.94000000000005</c:v>
                </c:pt>
                <c:pt idx="34">
                  <c:v>513.07000000000005</c:v>
                </c:pt>
                <c:pt idx="35">
                  <c:v>484.31</c:v>
                </c:pt>
                <c:pt idx="36">
                  <c:v>734.82</c:v>
                </c:pt>
                <c:pt idx="37">
                  <c:v>576.54999999999995</c:v>
                </c:pt>
                <c:pt idx="38">
                  <c:v>507.2</c:v>
                </c:pt>
                <c:pt idx="39">
                  <c:v>451</c:v>
                </c:pt>
                <c:pt idx="40">
                  <c:v>638.84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Sheet1!$A$2:$A$42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946.2</c:v>
                </c:pt>
                <c:pt idx="1">
                  <c:v>985.3</c:v>
                </c:pt>
                <c:pt idx="2">
                  <c:v>1118</c:v>
                </c:pt>
                <c:pt idx="3">
                  <c:v>1033.8</c:v>
                </c:pt>
                <c:pt idx="4">
                  <c:v>1008</c:v>
                </c:pt>
                <c:pt idx="5">
                  <c:v>997.1</c:v>
                </c:pt>
                <c:pt idx="6">
                  <c:v>1030.0999999999999</c:v>
                </c:pt>
                <c:pt idx="7">
                  <c:v>1074</c:v>
                </c:pt>
                <c:pt idx="8">
                  <c:v>1163.5</c:v>
                </c:pt>
                <c:pt idx="9">
                  <c:v>1186.3</c:v>
                </c:pt>
                <c:pt idx="10">
                  <c:v>1066.3</c:v>
                </c:pt>
                <c:pt idx="11">
                  <c:v>1045.9000000000001</c:v>
                </c:pt>
                <c:pt idx="12">
                  <c:v>1111.7</c:v>
                </c:pt>
                <c:pt idx="13">
                  <c:v>1348.7</c:v>
                </c:pt>
                <c:pt idx="14">
                  <c:v>1314.6</c:v>
                </c:pt>
                <c:pt idx="15">
                  <c:v>1270.7</c:v>
                </c:pt>
                <c:pt idx="16">
                  <c:v>1333.8</c:v>
                </c:pt>
                <c:pt idx="17">
                  <c:v>1454.2</c:v>
                </c:pt>
                <c:pt idx="18">
                  <c:v>1595.8</c:v>
                </c:pt>
                <c:pt idx="19">
                  <c:v>1537.4</c:v>
                </c:pt>
                <c:pt idx="20">
                  <c:v>1472.4</c:v>
                </c:pt>
                <c:pt idx="21">
                  <c:v>1494.5</c:v>
                </c:pt>
                <c:pt idx="22">
                  <c:v>1523.3</c:v>
                </c:pt>
                <c:pt idx="23">
                  <c:v>1482</c:v>
                </c:pt>
                <c:pt idx="24">
                  <c:v>1452</c:v>
                </c:pt>
                <c:pt idx="25">
                  <c:v>1529.8</c:v>
                </c:pt>
                <c:pt idx="26">
                  <c:v>1505.1</c:v>
                </c:pt>
                <c:pt idx="27">
                  <c:v>1578.3</c:v>
                </c:pt>
                <c:pt idx="28">
                  <c:v>1636.3</c:v>
                </c:pt>
                <c:pt idx="29">
                  <c:v>1643.1</c:v>
                </c:pt>
                <c:pt idx="30">
                  <c:v>1598.1</c:v>
                </c:pt>
                <c:pt idx="31">
                  <c:v>1704</c:v>
                </c:pt>
                <c:pt idx="32">
                  <c:v>1794.8</c:v>
                </c:pt>
                <c:pt idx="33">
                  <c:v>1686.8</c:v>
                </c:pt>
                <c:pt idx="34">
                  <c:v>1618.8</c:v>
                </c:pt>
                <c:pt idx="35">
                  <c:v>1603.3</c:v>
                </c:pt>
                <c:pt idx="36">
                  <c:v>1681.2</c:v>
                </c:pt>
                <c:pt idx="37">
                  <c:v>1668.7</c:v>
                </c:pt>
                <c:pt idx="38">
                  <c:v>1578.8</c:v>
                </c:pt>
                <c:pt idx="39">
                  <c:v>1518</c:v>
                </c:pt>
                <c:pt idx="40">
                  <c:v>1485.6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755365117281247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Number of individuals retired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5242</c:v>
                </c:pt>
                <c:pt idx="15">
                  <c:v>5516</c:v>
                </c:pt>
                <c:pt idx="16">
                  <c:v>5806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B-4E86-9000-30D580E222E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Number of individuals retiring (estimation)</c:v>
                </c:pt>
              </c:strCache>
            </c:strRef>
          </c:tx>
          <c:spPr>
            <a:solidFill>
              <a:schemeClr val="accent6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7">
                  <c:v>6009</c:v>
                </c:pt>
                <c:pt idx="18">
                  <c:v>6279</c:v>
                </c:pt>
                <c:pt idx="19">
                  <c:v>6551</c:v>
                </c:pt>
                <c:pt idx="20">
                  <c:v>6742</c:v>
                </c:pt>
                <c:pt idx="21">
                  <c:v>6946</c:v>
                </c:pt>
                <c:pt idx="22">
                  <c:v>7325</c:v>
                </c:pt>
                <c:pt idx="23">
                  <c:v>7489</c:v>
                </c:pt>
                <c:pt idx="24">
                  <c:v>7707</c:v>
                </c:pt>
                <c:pt idx="25">
                  <c:v>7880</c:v>
                </c:pt>
                <c:pt idx="26">
                  <c:v>7909</c:v>
                </c:pt>
                <c:pt idx="27">
                  <c:v>8108</c:v>
                </c:pt>
                <c:pt idx="28">
                  <c:v>8103</c:v>
                </c:pt>
                <c:pt idx="29">
                  <c:v>8152</c:v>
                </c:pt>
                <c:pt idx="30">
                  <c:v>8166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B-4E86-9000-30D580E22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72664288"/>
        <c:axId val="672664680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2234</c:v>
                </c:pt>
                <c:pt idx="15">
                  <c:v>2219</c:v>
                </c:pt>
                <c:pt idx="16">
                  <c:v>2388</c:v>
                </c:pt>
                <c:pt idx="17">
                  <c:v>2539</c:v>
                </c:pt>
                <c:pt idx="18">
                  <c:v>2598</c:v>
                </c:pt>
                <c:pt idx="19">
                  <c:v>2693</c:v>
                </c:pt>
                <c:pt idx="20">
                  <c:v>2648</c:v>
                </c:pt>
                <c:pt idx="21">
                  <c:v>2603</c:v>
                </c:pt>
                <c:pt idx="22">
                  <c:v>2650</c:v>
                </c:pt>
                <c:pt idx="23">
                  <c:v>2639</c:v>
                </c:pt>
                <c:pt idx="24">
                  <c:v>2653</c:v>
                </c:pt>
                <c:pt idx="25">
                  <c:v>2648</c:v>
                </c:pt>
                <c:pt idx="26">
                  <c:v>2646</c:v>
                </c:pt>
                <c:pt idx="27">
                  <c:v>2629</c:v>
                </c:pt>
                <c:pt idx="28">
                  <c:v>2607</c:v>
                </c:pt>
                <c:pt idx="29">
                  <c:v>2553</c:v>
                </c:pt>
                <c:pt idx="30">
                  <c:v>2524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1B-4E86-9000-30D580E22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664288"/>
        <c:axId val="672664680"/>
      </c:lineChart>
      <c:catAx>
        <c:axId val="67266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67266468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7266468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672664288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6536684333300551E-2"/>
          <c:y val="0.91148207420592064"/>
          <c:w val="0.87866552285436306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Mechanical engineering</c:v>
                </c:pt>
              </c:strCache>
            </c:strRef>
          </c:tx>
          <c:spPr>
            <a:solidFill>
              <a:schemeClr val="accent1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1737</c:v>
                </c:pt>
                <c:pt idx="16">
                  <c:v>1802</c:v>
                </c:pt>
                <c:pt idx="17">
                  <c:v>1746</c:v>
                </c:pt>
                <c:pt idx="18">
                  <c:v>1829</c:v>
                </c:pt>
                <c:pt idx="19">
                  <c:v>1908</c:v>
                </c:pt>
                <c:pt idx="20">
                  <c:v>1907</c:v>
                </c:pt>
                <c:pt idx="21">
                  <c:v>1934</c:v>
                </c:pt>
                <c:pt idx="22">
                  <c:v>2024</c:v>
                </c:pt>
                <c:pt idx="23">
                  <c:v>2047</c:v>
                </c:pt>
                <c:pt idx="24">
                  <c:v>2050</c:v>
                </c:pt>
                <c:pt idx="25">
                  <c:v>2052</c:v>
                </c:pt>
                <c:pt idx="26">
                  <c:v>2015</c:v>
                </c:pt>
                <c:pt idx="27">
                  <c:v>2030</c:v>
                </c:pt>
                <c:pt idx="28">
                  <c:v>1966</c:v>
                </c:pt>
                <c:pt idx="29">
                  <c:v>1941</c:v>
                </c:pt>
                <c:pt idx="30">
                  <c:v>1901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B-42F9-BF20-D509583514B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247</c:v>
                </c:pt>
                <c:pt idx="15">
                  <c:v>251</c:v>
                </c:pt>
                <c:pt idx="16">
                  <c:v>240</c:v>
                </c:pt>
                <c:pt idx="17">
                  <c:v>237</c:v>
                </c:pt>
                <c:pt idx="18">
                  <c:v>250</c:v>
                </c:pt>
                <c:pt idx="19">
                  <c:v>288</c:v>
                </c:pt>
                <c:pt idx="20">
                  <c:v>286</c:v>
                </c:pt>
                <c:pt idx="21">
                  <c:v>292</c:v>
                </c:pt>
                <c:pt idx="22">
                  <c:v>299</c:v>
                </c:pt>
                <c:pt idx="23">
                  <c:v>287</c:v>
                </c:pt>
                <c:pt idx="24">
                  <c:v>280</c:v>
                </c:pt>
                <c:pt idx="25">
                  <c:v>282</c:v>
                </c:pt>
                <c:pt idx="26">
                  <c:v>291</c:v>
                </c:pt>
                <c:pt idx="27">
                  <c:v>277</c:v>
                </c:pt>
                <c:pt idx="28">
                  <c:v>286</c:v>
                </c:pt>
                <c:pt idx="29">
                  <c:v>291</c:v>
                </c:pt>
                <c:pt idx="30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B-42F9-BF20-D509583514B5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317</c:v>
                </c:pt>
                <c:pt idx="16">
                  <c:v>322</c:v>
                </c:pt>
                <c:pt idx="17">
                  <c:v>302</c:v>
                </c:pt>
                <c:pt idx="18">
                  <c:v>338</c:v>
                </c:pt>
                <c:pt idx="19">
                  <c:v>346</c:v>
                </c:pt>
                <c:pt idx="20">
                  <c:v>347</c:v>
                </c:pt>
                <c:pt idx="21">
                  <c:v>350</c:v>
                </c:pt>
                <c:pt idx="22">
                  <c:v>369</c:v>
                </c:pt>
                <c:pt idx="23">
                  <c:v>380</c:v>
                </c:pt>
                <c:pt idx="24">
                  <c:v>393</c:v>
                </c:pt>
                <c:pt idx="25">
                  <c:v>389</c:v>
                </c:pt>
                <c:pt idx="26">
                  <c:v>405</c:v>
                </c:pt>
                <c:pt idx="27">
                  <c:v>405</c:v>
                </c:pt>
                <c:pt idx="28">
                  <c:v>405</c:v>
                </c:pt>
                <c:pt idx="29">
                  <c:v>387</c:v>
                </c:pt>
                <c:pt idx="30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7B-42F9-BF20-D50958351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72665464"/>
        <c:axId val="673288176"/>
      </c:barChart>
      <c:catAx>
        <c:axId val="672665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6732881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73288176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672665464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Taul1!$A$2:$A$44</c:f>
              <c:numCache>
                <c:formatCode>General</c:formatCode>
                <c:ptCount val="43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</c:numCache>
            </c:numRef>
          </c:cat>
          <c:val>
            <c:numRef>
              <c:f>Taul1!$B$2:$B$44</c:f>
              <c:numCache>
                <c:formatCode>General</c:formatCode>
                <c:ptCount val="43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5.2</c:v>
                </c:pt>
                <c:pt idx="41">
                  <c:v>5.5</c:v>
                </c:pt>
                <c:pt idx="42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F3-47AE-A425-54127165B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3288960"/>
        <c:axId val="673289352"/>
      </c:lineChart>
      <c:catAx>
        <c:axId val="67328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050" b="0" i="0" kern="120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673289352"/>
        <c:crosses val="autoZero"/>
        <c:auto val="1"/>
        <c:lblAlgn val="ctr"/>
        <c:lblOffset val="100"/>
        <c:noMultiLvlLbl val="0"/>
      </c:catAx>
      <c:valAx>
        <c:axId val="673289352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67328896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2624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8B48-439C-BC97-86839F8FF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5223408"/>
        <c:axId val="405223800"/>
      </c:barChart>
      <c:catAx>
        <c:axId val="405223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3800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05223800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340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Industrial production, with capacity in full use (theoretical level), left axis</c:v>
                </c:pt>
              </c:strCache>
            </c:strRef>
          </c:tx>
          <c:spPr>
            <a:ln w="44450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strRef>
              <c:f>Sheet1!$A$2:$A$41</c:f>
              <c:strCache>
                <c:ptCount val="37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  <c:pt idx="36">
                  <c:v>2017,I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122.8798994</c:v>
                </c:pt>
                <c:pt idx="1">
                  <c:v>118.6748149</c:v>
                </c:pt>
                <c:pt idx="2">
                  <c:v>122.19083670000001</c:v>
                </c:pt>
                <c:pt idx="3">
                  <c:v>118.77292919999999</c:v>
                </c:pt>
                <c:pt idx="4">
                  <c:v>105.3643526</c:v>
                </c:pt>
                <c:pt idx="5">
                  <c:v>105.6820506</c:v>
                </c:pt>
                <c:pt idx="6">
                  <c:v>106.8680263</c:v>
                </c:pt>
                <c:pt idx="7">
                  <c:v>104.6284677</c:v>
                </c:pt>
                <c:pt idx="8">
                  <c:v>100.789384</c:v>
                </c:pt>
                <c:pt idx="9">
                  <c:v>104.5897751</c:v>
                </c:pt>
                <c:pt idx="10">
                  <c:v>105.7230619</c:v>
                </c:pt>
                <c:pt idx="11">
                  <c:v>104.6579131</c:v>
                </c:pt>
                <c:pt idx="12">
                  <c:v>102.5478698</c:v>
                </c:pt>
                <c:pt idx="13">
                  <c:v>99.978097500000004</c:v>
                </c:pt>
                <c:pt idx="14">
                  <c:v>104.53515849999999</c:v>
                </c:pt>
                <c:pt idx="15">
                  <c:v>103.5188155</c:v>
                </c:pt>
                <c:pt idx="16">
                  <c:v>102.1341528</c:v>
                </c:pt>
                <c:pt idx="17">
                  <c:v>100.4374633</c:v>
                </c:pt>
                <c:pt idx="18">
                  <c:v>102.0873027</c:v>
                </c:pt>
                <c:pt idx="19">
                  <c:v>100.3096242</c:v>
                </c:pt>
                <c:pt idx="20">
                  <c:v>99.029138149999994</c:v>
                </c:pt>
                <c:pt idx="21">
                  <c:v>96.581617539999996</c:v>
                </c:pt>
                <c:pt idx="22">
                  <c:v>99.071294870000003</c:v>
                </c:pt>
                <c:pt idx="23">
                  <c:v>97.75896075</c:v>
                </c:pt>
                <c:pt idx="24">
                  <c:v>97.87174186</c:v>
                </c:pt>
                <c:pt idx="25">
                  <c:v>95.516999580000004</c:v>
                </c:pt>
                <c:pt idx="26">
                  <c:v>97.386869669999996</c:v>
                </c:pt>
                <c:pt idx="27">
                  <c:v>96.545215810000002</c:v>
                </c:pt>
                <c:pt idx="28">
                  <c:v>95.266629420000001</c:v>
                </c:pt>
                <c:pt idx="29">
                  <c:v>93.835731249999995</c:v>
                </c:pt>
                <c:pt idx="30">
                  <c:v>96.246012010000001</c:v>
                </c:pt>
                <c:pt idx="31">
                  <c:v>95.13870652</c:v>
                </c:pt>
                <c:pt idx="32">
                  <c:v>94.423578710000001</c:v>
                </c:pt>
                <c:pt idx="33">
                  <c:v>93.998714899999996</c:v>
                </c:pt>
                <c:pt idx="34">
                  <c:v>98.373124739999994</c:v>
                </c:pt>
                <c:pt idx="35">
                  <c:v>96.643609440000006</c:v>
                </c:pt>
                <c:pt idx="36">
                  <c:v>95.699650790000007</c:v>
                </c:pt>
                <c:pt idx="37">
                  <c:v>98.131163569999998</c:v>
                </c:pt>
                <c:pt idx="38">
                  <c:v>101.04623549999999</c:v>
                </c:pt>
                <c:pt idx="39">
                  <c:v>100.0574941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31-4E97-AEB7-D0DF7AC12F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Industrial production, at fixed prices (2008 = 100), left axis</c:v>
                </c:pt>
              </c:strCache>
            </c:strRef>
          </c:tx>
          <c:spPr>
            <a:ln w="4445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Sheet1!$A$2:$A$41</c:f>
              <c:strCache>
                <c:ptCount val="37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  <c:pt idx="36">
                  <c:v>2017,I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103.11499999999999</c:v>
                </c:pt>
                <c:pt idx="1">
                  <c:v>101.6343</c:v>
                </c:pt>
                <c:pt idx="2">
                  <c:v>100.88</c:v>
                </c:pt>
                <c:pt idx="3">
                  <c:v>94.370720000000006</c:v>
                </c:pt>
                <c:pt idx="4">
                  <c:v>80.681659999999994</c:v>
                </c:pt>
                <c:pt idx="5">
                  <c:v>79.005449999999996</c:v>
                </c:pt>
                <c:pt idx="6">
                  <c:v>79.647999999999996</c:v>
                </c:pt>
                <c:pt idx="7">
                  <c:v>79.592119999999994</c:v>
                </c:pt>
                <c:pt idx="8">
                  <c:v>79.620059999999995</c:v>
                </c:pt>
                <c:pt idx="9">
                  <c:v>83.363600000000005</c:v>
                </c:pt>
                <c:pt idx="10">
                  <c:v>84.173770000000005</c:v>
                </c:pt>
                <c:pt idx="11">
                  <c:v>85.430930000000004</c:v>
                </c:pt>
                <c:pt idx="12">
                  <c:v>86.241100000000003</c:v>
                </c:pt>
                <c:pt idx="13">
                  <c:v>85.570610000000002</c:v>
                </c:pt>
                <c:pt idx="14">
                  <c:v>85.570610000000002</c:v>
                </c:pt>
                <c:pt idx="15">
                  <c:v>86.045540000000003</c:v>
                </c:pt>
                <c:pt idx="16">
                  <c:v>85.738230000000001</c:v>
                </c:pt>
                <c:pt idx="17">
                  <c:v>85.822040000000001</c:v>
                </c:pt>
                <c:pt idx="18">
                  <c:v>84.285510000000002</c:v>
                </c:pt>
                <c:pt idx="19">
                  <c:v>83.475350000000006</c:v>
                </c:pt>
                <c:pt idx="20">
                  <c:v>82.274060000000006</c:v>
                </c:pt>
                <c:pt idx="21">
                  <c:v>81.156589999999994</c:v>
                </c:pt>
                <c:pt idx="22">
                  <c:v>81.491829999999993</c:v>
                </c:pt>
                <c:pt idx="23">
                  <c:v>81.240399999999994</c:v>
                </c:pt>
                <c:pt idx="24">
                  <c:v>81.044839999999994</c:v>
                </c:pt>
                <c:pt idx="25">
                  <c:v>80.067049999999995</c:v>
                </c:pt>
                <c:pt idx="26">
                  <c:v>79.787679999999995</c:v>
                </c:pt>
                <c:pt idx="27">
                  <c:v>79.927359999999993</c:v>
                </c:pt>
                <c:pt idx="28">
                  <c:v>79.480369999999994</c:v>
                </c:pt>
                <c:pt idx="29">
                  <c:v>78.809889999999996</c:v>
                </c:pt>
                <c:pt idx="30">
                  <c:v>79.005449999999996</c:v>
                </c:pt>
                <c:pt idx="31">
                  <c:v>79.647999999999996</c:v>
                </c:pt>
                <c:pt idx="32">
                  <c:v>79.312749999999994</c:v>
                </c:pt>
                <c:pt idx="33">
                  <c:v>80.569909999999993</c:v>
                </c:pt>
                <c:pt idx="34">
                  <c:v>81.547700000000006</c:v>
                </c:pt>
                <c:pt idx="35">
                  <c:v>81.994690000000006</c:v>
                </c:pt>
                <c:pt idx="36">
                  <c:v>82.525490000000005</c:v>
                </c:pt>
                <c:pt idx="37">
                  <c:v>84.285510000000002</c:v>
                </c:pt>
                <c:pt idx="38">
                  <c:v>84.872190000000003</c:v>
                </c:pt>
                <c:pt idx="39">
                  <c:v>85.542670000000001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31-4E97-AEB7-D0DF7AC12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357024"/>
        <c:axId val="410357416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Industrial capacity utilization,%, right axis</c:v>
                </c:pt>
              </c:strCache>
            </c:strRef>
          </c:tx>
          <c:spPr>
            <a:ln w="4445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Sheet1!$A$2:$A$41</c:f>
              <c:strCache>
                <c:ptCount val="37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  <c:pt idx="36">
                  <c:v>2017,I</c:v>
                </c:pt>
              </c:strCache>
            </c:strRef>
          </c:cat>
          <c:val>
            <c:numRef>
              <c:f>Sheet1!$D$2:$D$41</c:f>
              <c:numCache>
                <c:formatCode>General</c:formatCode>
                <c:ptCount val="40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80.13</c:v>
                </c:pt>
                <c:pt idx="29">
                  <c:v>80.930000000000007</c:v>
                </c:pt>
                <c:pt idx="30">
                  <c:v>78.17</c:v>
                </c:pt>
                <c:pt idx="31">
                  <c:v>80.569999999999993</c:v>
                </c:pt>
                <c:pt idx="32">
                  <c:v>80.930000000000007</c:v>
                </c:pt>
                <c:pt idx="33">
                  <c:v>83.33</c:v>
                </c:pt>
                <c:pt idx="34">
                  <c:v>79.37</c:v>
                </c:pt>
                <c:pt idx="35">
                  <c:v>82.13</c:v>
                </c:pt>
                <c:pt idx="36">
                  <c:v>84.03</c:v>
                </c:pt>
                <c:pt idx="37">
                  <c:v>83.57</c:v>
                </c:pt>
                <c:pt idx="38">
                  <c:v>80.930000000000007</c:v>
                </c:pt>
                <c:pt idx="39">
                  <c:v>83.03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31-4E97-AEB7-D0DF7AC12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358200"/>
        <c:axId val="410357808"/>
      </c:lineChart>
      <c:catAx>
        <c:axId val="410357024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410357416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410357416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3366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0357024"/>
        <c:crosses val="autoZero"/>
        <c:crossBetween val="between"/>
        <c:majorUnit val="5"/>
      </c:valAx>
      <c:valAx>
        <c:axId val="410357808"/>
        <c:scaling>
          <c:orientation val="minMax"/>
          <c:max val="100"/>
          <c:min val="55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0358200"/>
        <c:crosses val="max"/>
        <c:crossBetween val="between"/>
        <c:dispUnits>
          <c:builtInUnit val="hundreds"/>
        </c:dispUnits>
      </c:valAx>
      <c:catAx>
        <c:axId val="410358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0357808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979258835551357"/>
          <c:y val="6.2788866567203422E-2"/>
          <c:w val="0.22020741164448654"/>
          <c:h val="0.89710926423813719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08778201816714E-2"/>
          <c:y val="4.3830157608547311E-2"/>
          <c:w val="0.93833004132145226"/>
          <c:h val="0.8548876239230183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Taul1!$B$2:$B$10</c:f>
              <c:numCache>
                <c:formatCode>General</c:formatCode>
                <c:ptCount val="9"/>
                <c:pt idx="0">
                  <c:v>29.617999999999999</c:v>
                </c:pt>
                <c:pt idx="1">
                  <c:v>24.773</c:v>
                </c:pt>
                <c:pt idx="2">
                  <c:v>23.728000000000002</c:v>
                </c:pt>
                <c:pt idx="3">
                  <c:v>24.655999999999999</c:v>
                </c:pt>
                <c:pt idx="4">
                  <c:v>23.895</c:v>
                </c:pt>
                <c:pt idx="5">
                  <c:v>22.105</c:v>
                </c:pt>
                <c:pt idx="6">
                  <c:v>21.388000000000002</c:v>
                </c:pt>
                <c:pt idx="7">
                  <c:v>22.504999999999999</c:v>
                </c:pt>
                <c:pt idx="8">
                  <c:v>23.856000000000002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06-44AD-BA13-4D58E9FE1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0448"/>
        <c:axId val="410790840"/>
      </c:line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tickLblSkip val="1"/>
        <c:noMultiLvlLbl val="0"/>
      </c:catAx>
      <c:valAx>
        <c:axId val="410790840"/>
        <c:scaling>
          <c:orientation val="minMax"/>
          <c:max val="32"/>
          <c:min val="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10776.71</c:v>
                </c:pt>
                <c:pt idx="2">
                  <c:v>10188.68</c:v>
                </c:pt>
                <c:pt idx="3">
                  <c:v>10707.53</c:v>
                </c:pt>
                <c:pt idx="4">
                  <c:v>9138.19</c:v>
                </c:pt>
                <c:pt idx="5">
                  <c:v>6092.43</c:v>
                </c:pt>
                <c:pt idx="6">
                  <c:v>6285.85</c:v>
                </c:pt>
                <c:pt idx="7">
                  <c:v>6491.28</c:v>
                </c:pt>
                <c:pt idx="8">
                  <c:v>7532.43</c:v>
                </c:pt>
                <c:pt idx="9">
                  <c:v>6854.23</c:v>
                </c:pt>
                <c:pt idx="10">
                  <c:v>6993.54</c:v>
                </c:pt>
                <c:pt idx="11">
                  <c:v>6920.8</c:v>
                </c:pt>
                <c:pt idx="12">
                  <c:v>9065.81</c:v>
                </c:pt>
                <c:pt idx="13">
                  <c:v>8216.3700000000008</c:v>
                </c:pt>
                <c:pt idx="14">
                  <c:v>8404.77</c:v>
                </c:pt>
                <c:pt idx="15">
                  <c:v>7485.73</c:v>
                </c:pt>
                <c:pt idx="16">
                  <c:v>9342.69</c:v>
                </c:pt>
                <c:pt idx="17">
                  <c:v>8051.62</c:v>
                </c:pt>
                <c:pt idx="18">
                  <c:v>8452.92</c:v>
                </c:pt>
                <c:pt idx="19">
                  <c:v>7412.96</c:v>
                </c:pt>
                <c:pt idx="20">
                  <c:v>8718.32</c:v>
                </c:pt>
                <c:pt idx="21">
                  <c:v>6953.72</c:v>
                </c:pt>
                <c:pt idx="22">
                  <c:v>7273.09</c:v>
                </c:pt>
                <c:pt idx="23">
                  <c:v>6656.28</c:v>
                </c:pt>
                <c:pt idx="24">
                  <c:v>7507.76</c:v>
                </c:pt>
                <c:pt idx="25">
                  <c:v>7423.87</c:v>
                </c:pt>
                <c:pt idx="26">
                  <c:v>7501.3</c:v>
                </c:pt>
                <c:pt idx="27">
                  <c:v>8702.42</c:v>
                </c:pt>
                <c:pt idx="28">
                  <c:v>7794.19</c:v>
                </c:pt>
                <c:pt idx="29">
                  <c:v>6706.22</c:v>
                </c:pt>
                <c:pt idx="30">
                  <c:v>8526.18</c:v>
                </c:pt>
                <c:pt idx="31">
                  <c:v>7065.01</c:v>
                </c:pt>
                <c:pt idx="32">
                  <c:v>7980.91</c:v>
                </c:pt>
                <c:pt idx="33">
                  <c:v>6689.68</c:v>
                </c:pt>
                <c:pt idx="34">
                  <c:v>6384.34</c:v>
                </c:pt>
                <c:pt idx="35">
                  <c:v>6420.94</c:v>
                </c:pt>
                <c:pt idx="36">
                  <c:v>7896.07</c:v>
                </c:pt>
                <c:pt idx="37">
                  <c:v>7549.52</c:v>
                </c:pt>
                <c:pt idx="38">
                  <c:v>9506.25</c:v>
                </c:pt>
                <c:pt idx="39">
                  <c:v>7182</c:v>
                </c:pt>
                <c:pt idx="40">
                  <c:v>11084.98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9027.2999999999993</c:v>
                </c:pt>
                <c:pt idx="2">
                  <c:v>8210.75</c:v>
                </c:pt>
                <c:pt idx="3">
                  <c:v>9097.7999999999993</c:v>
                </c:pt>
                <c:pt idx="4">
                  <c:v>7501.99</c:v>
                </c:pt>
                <c:pt idx="5">
                  <c:v>4896.28</c:v>
                </c:pt>
                <c:pt idx="6">
                  <c:v>4906.62</c:v>
                </c:pt>
                <c:pt idx="7">
                  <c:v>5201.6899999999996</c:v>
                </c:pt>
                <c:pt idx="8">
                  <c:v>5957.59</c:v>
                </c:pt>
                <c:pt idx="9">
                  <c:v>5256.09</c:v>
                </c:pt>
                <c:pt idx="10">
                  <c:v>5638.57</c:v>
                </c:pt>
                <c:pt idx="11">
                  <c:v>5514.67</c:v>
                </c:pt>
                <c:pt idx="12">
                  <c:v>6904.35</c:v>
                </c:pt>
                <c:pt idx="13">
                  <c:v>5963.89</c:v>
                </c:pt>
                <c:pt idx="14">
                  <c:v>6718.09</c:v>
                </c:pt>
                <c:pt idx="15">
                  <c:v>5815.01</c:v>
                </c:pt>
                <c:pt idx="16">
                  <c:v>7261.32</c:v>
                </c:pt>
                <c:pt idx="17">
                  <c:v>6154.6</c:v>
                </c:pt>
                <c:pt idx="18">
                  <c:v>6677.54</c:v>
                </c:pt>
                <c:pt idx="19">
                  <c:v>6093.75</c:v>
                </c:pt>
                <c:pt idx="20">
                  <c:v>7135.94</c:v>
                </c:pt>
                <c:pt idx="21">
                  <c:v>5253.23</c:v>
                </c:pt>
                <c:pt idx="22">
                  <c:v>5594.42</c:v>
                </c:pt>
                <c:pt idx="23">
                  <c:v>5289.78</c:v>
                </c:pt>
                <c:pt idx="24">
                  <c:v>5956.13</c:v>
                </c:pt>
                <c:pt idx="25">
                  <c:v>5518.39</c:v>
                </c:pt>
                <c:pt idx="26">
                  <c:v>5701.58</c:v>
                </c:pt>
                <c:pt idx="27">
                  <c:v>6658.08</c:v>
                </c:pt>
                <c:pt idx="28">
                  <c:v>5987.84</c:v>
                </c:pt>
                <c:pt idx="29">
                  <c:v>4865.76</c:v>
                </c:pt>
                <c:pt idx="30">
                  <c:v>6484.26</c:v>
                </c:pt>
                <c:pt idx="31">
                  <c:v>5518.68</c:v>
                </c:pt>
                <c:pt idx="32">
                  <c:v>5826.06</c:v>
                </c:pt>
                <c:pt idx="33">
                  <c:v>4849.97</c:v>
                </c:pt>
                <c:pt idx="34">
                  <c:v>4653.84</c:v>
                </c:pt>
                <c:pt idx="35">
                  <c:v>4742.2700000000004</c:v>
                </c:pt>
                <c:pt idx="36">
                  <c:v>5697.51</c:v>
                </c:pt>
                <c:pt idx="37">
                  <c:v>5699.35</c:v>
                </c:pt>
                <c:pt idx="38">
                  <c:v>7548.36</c:v>
                </c:pt>
                <c:pt idx="39">
                  <c:v>5265.95</c:v>
                </c:pt>
                <c:pt idx="40">
                  <c:v>8501.64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1741.13</c:v>
                </c:pt>
                <c:pt idx="2">
                  <c:v>1995.99</c:v>
                </c:pt>
                <c:pt idx="3">
                  <c:v>1590.32</c:v>
                </c:pt>
                <c:pt idx="4">
                  <c:v>1638.85</c:v>
                </c:pt>
                <c:pt idx="5">
                  <c:v>1187.04</c:v>
                </c:pt>
                <c:pt idx="6">
                  <c:v>1384.8</c:v>
                </c:pt>
                <c:pt idx="7">
                  <c:v>1282.49</c:v>
                </c:pt>
                <c:pt idx="8">
                  <c:v>1584.7</c:v>
                </c:pt>
                <c:pt idx="9">
                  <c:v>1609.04</c:v>
                </c:pt>
                <c:pt idx="10">
                  <c:v>1359.03</c:v>
                </c:pt>
                <c:pt idx="11">
                  <c:v>1379.92</c:v>
                </c:pt>
                <c:pt idx="12">
                  <c:v>2114.81</c:v>
                </c:pt>
                <c:pt idx="13">
                  <c:v>2180.02</c:v>
                </c:pt>
                <c:pt idx="14">
                  <c:v>1655.98</c:v>
                </c:pt>
                <c:pt idx="15">
                  <c:v>1611</c:v>
                </c:pt>
                <c:pt idx="16">
                  <c:v>2038.72</c:v>
                </c:pt>
                <c:pt idx="17">
                  <c:v>1792.21</c:v>
                </c:pt>
                <c:pt idx="18">
                  <c:v>1735.06</c:v>
                </c:pt>
                <c:pt idx="19">
                  <c:v>1287.79</c:v>
                </c:pt>
                <c:pt idx="20">
                  <c:v>1553.85</c:v>
                </c:pt>
                <c:pt idx="21">
                  <c:v>1627.35</c:v>
                </c:pt>
                <c:pt idx="22">
                  <c:v>1616.83</c:v>
                </c:pt>
                <c:pt idx="23">
                  <c:v>1309.24</c:v>
                </c:pt>
                <c:pt idx="24">
                  <c:v>1498.15</c:v>
                </c:pt>
                <c:pt idx="25">
                  <c:v>1833.84</c:v>
                </c:pt>
                <c:pt idx="26">
                  <c:v>1725.22</c:v>
                </c:pt>
                <c:pt idx="27">
                  <c:v>1994.61</c:v>
                </c:pt>
                <c:pt idx="28">
                  <c:v>1701.83</c:v>
                </c:pt>
                <c:pt idx="29">
                  <c:v>1726.37</c:v>
                </c:pt>
                <c:pt idx="30">
                  <c:v>1938.43</c:v>
                </c:pt>
                <c:pt idx="31">
                  <c:v>1465.64</c:v>
                </c:pt>
                <c:pt idx="32">
                  <c:v>2071.1</c:v>
                </c:pt>
                <c:pt idx="33">
                  <c:v>1711.38</c:v>
                </c:pt>
                <c:pt idx="34">
                  <c:v>1601.01</c:v>
                </c:pt>
                <c:pt idx="35">
                  <c:v>1565.16</c:v>
                </c:pt>
                <c:pt idx="36">
                  <c:v>2079.02</c:v>
                </c:pt>
                <c:pt idx="37">
                  <c:v>1693.16</c:v>
                </c:pt>
                <c:pt idx="38">
                  <c:v>1798.51</c:v>
                </c:pt>
                <c:pt idx="39">
                  <c:v>1798.7</c:v>
                </c:pt>
                <c:pt idx="40">
                  <c:v>2415.64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>
                <a:solidFill>
                  <a:srgbClr val="002060"/>
                </a:solidFill>
              </a:rPr>
              <a:t>Corporate investments, at fixed prices, index 2008=100</a:t>
            </a:r>
          </a:p>
        </c:rich>
      </c:tx>
      <c:layout>
        <c:manualLayout>
          <c:xMode val="edge"/>
          <c:yMode val="edge"/>
          <c:x val="6.1980152594433076E-2"/>
          <c:y val="5.6071684762269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751416822980655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USA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100</c:v>
                </c:pt>
                <c:pt idx="1">
                  <c:v>84.4</c:v>
                </c:pt>
                <c:pt idx="2">
                  <c:v>86.51</c:v>
                </c:pt>
                <c:pt idx="3">
                  <c:v>93.171270000000007</c:v>
                </c:pt>
                <c:pt idx="4">
                  <c:v>101.55670000000001</c:v>
                </c:pt>
                <c:pt idx="5">
                  <c:v>105.1112</c:v>
                </c:pt>
                <c:pt idx="6">
                  <c:v>112.3638</c:v>
                </c:pt>
                <c:pt idx="7">
                  <c:v>114.9482</c:v>
                </c:pt>
                <c:pt idx="8">
                  <c:v>114.2585</c:v>
                </c:pt>
                <c:pt idx="9">
                  <c:v>119.51439999999999</c:v>
                </c:pt>
                <c:pt idx="10">
                  <c:v>125.3706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B4-4A22-919B-025746D3DA3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Netherlands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100</c:v>
                </c:pt>
                <c:pt idx="1">
                  <c:v>89.5</c:v>
                </c:pt>
                <c:pt idx="2">
                  <c:v>86.635999999999996</c:v>
                </c:pt>
                <c:pt idx="3">
                  <c:v>97.725409999999997</c:v>
                </c:pt>
                <c:pt idx="4">
                  <c:v>93.914119999999997</c:v>
                </c:pt>
                <c:pt idx="5">
                  <c:v>91.848010000000002</c:v>
                </c:pt>
                <c:pt idx="6">
                  <c:v>94.3279</c:v>
                </c:pt>
                <c:pt idx="7">
                  <c:v>103.855</c:v>
                </c:pt>
                <c:pt idx="8">
                  <c:v>106.97069999999999</c:v>
                </c:pt>
                <c:pt idx="9">
                  <c:v>114.3516</c:v>
                </c:pt>
                <c:pt idx="10">
                  <c:v>118.2396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B4-4A22-919B-025746D3DA3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Sweden</c:v>
                </c:pt>
              </c:strCache>
            </c:strRef>
          </c:tx>
          <c:spPr>
            <a:ln w="508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Taul1!$D$2:$D$12</c:f>
              <c:numCache>
                <c:formatCode>General</c:formatCode>
                <c:ptCount val="11"/>
                <c:pt idx="0">
                  <c:v>100</c:v>
                </c:pt>
                <c:pt idx="1">
                  <c:v>84.8</c:v>
                </c:pt>
                <c:pt idx="2">
                  <c:v>87.683199999999999</c:v>
                </c:pt>
                <c:pt idx="3">
                  <c:v>93.996390000000005</c:v>
                </c:pt>
                <c:pt idx="4">
                  <c:v>96.816280000000006</c:v>
                </c:pt>
                <c:pt idx="5">
                  <c:v>97.590810000000005</c:v>
                </c:pt>
                <c:pt idx="6">
                  <c:v>101.7872</c:v>
                </c:pt>
                <c:pt idx="7">
                  <c:v>107.0802</c:v>
                </c:pt>
                <c:pt idx="8">
                  <c:v>109.1147</c:v>
                </c:pt>
                <c:pt idx="9">
                  <c:v>114.0248</c:v>
                </c:pt>
                <c:pt idx="10">
                  <c:v>116.6474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B4-4A22-919B-025746D3DA3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Switzerland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Taul1!$E$2:$E$12</c:f>
              <c:numCache>
                <c:formatCode>General</c:formatCode>
                <c:ptCount val="11"/>
                <c:pt idx="0">
                  <c:v>100</c:v>
                </c:pt>
                <c:pt idx="1">
                  <c:v>89</c:v>
                </c:pt>
                <c:pt idx="2">
                  <c:v>93.539000000000001</c:v>
                </c:pt>
                <c:pt idx="3">
                  <c:v>98.309489999999997</c:v>
                </c:pt>
                <c:pt idx="4">
                  <c:v>102.4385</c:v>
                </c:pt>
                <c:pt idx="5">
                  <c:v>102.84820000000001</c:v>
                </c:pt>
                <c:pt idx="6">
                  <c:v>106.0365</c:v>
                </c:pt>
                <c:pt idx="7">
                  <c:v>108.05119999999999</c:v>
                </c:pt>
                <c:pt idx="8">
                  <c:v>110.9686</c:v>
                </c:pt>
                <c:pt idx="9">
                  <c:v>113.40989999999999</c:v>
                </c:pt>
                <c:pt idx="10">
                  <c:v>116.2452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B4-4A22-919B-025746D3DA3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Taul1!$F$2:$F$12</c:f>
              <c:numCache>
                <c:formatCode>General</c:formatCode>
                <c:ptCount val="11"/>
                <c:pt idx="0">
                  <c:v>100</c:v>
                </c:pt>
                <c:pt idx="1">
                  <c:v>84.5</c:v>
                </c:pt>
                <c:pt idx="2">
                  <c:v>89.739000000000004</c:v>
                </c:pt>
                <c:pt idx="3">
                  <c:v>96.289950000000005</c:v>
                </c:pt>
                <c:pt idx="4">
                  <c:v>94.556730000000002</c:v>
                </c:pt>
                <c:pt idx="5">
                  <c:v>93.800269999999998</c:v>
                </c:pt>
                <c:pt idx="6">
                  <c:v>98.39649</c:v>
                </c:pt>
                <c:pt idx="7">
                  <c:v>99.774039999999999</c:v>
                </c:pt>
                <c:pt idx="8">
                  <c:v>102.2684</c:v>
                </c:pt>
                <c:pt idx="9">
                  <c:v>106.4614</c:v>
                </c:pt>
                <c:pt idx="10">
                  <c:v>110.71980000000001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B4-4A22-919B-025746D3DA3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Finland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Taul1!$G$2:$G$12</c:f>
              <c:numCache>
                <c:formatCode>General</c:formatCode>
                <c:ptCount val="11"/>
                <c:pt idx="0">
                  <c:v>100</c:v>
                </c:pt>
                <c:pt idx="1">
                  <c:v>84.5</c:v>
                </c:pt>
                <c:pt idx="2">
                  <c:v>79.345500000000001</c:v>
                </c:pt>
                <c:pt idx="3">
                  <c:v>81.805210000000002</c:v>
                </c:pt>
                <c:pt idx="4">
                  <c:v>79.26925</c:v>
                </c:pt>
                <c:pt idx="5">
                  <c:v>73.482590000000002</c:v>
                </c:pt>
                <c:pt idx="6">
                  <c:v>72.159909999999996</c:v>
                </c:pt>
                <c:pt idx="7">
                  <c:v>73.819580000000002</c:v>
                </c:pt>
                <c:pt idx="8">
                  <c:v>78.691680000000005</c:v>
                </c:pt>
                <c:pt idx="9">
                  <c:v>86.560850000000002</c:v>
                </c:pt>
                <c:pt idx="10">
                  <c:v>89.590469999999996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B4-4A22-919B-025746D3D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89272"/>
        <c:axId val="410789664"/>
      </c:lineChart>
      <c:catAx>
        <c:axId val="41078927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664"/>
        <c:crosses val="autoZero"/>
        <c:auto val="1"/>
        <c:lblAlgn val="ctr"/>
        <c:lblOffset val="100"/>
        <c:noMultiLvlLbl val="0"/>
      </c:catAx>
      <c:valAx>
        <c:axId val="410789664"/>
        <c:scaling>
          <c:orientation val="minMax"/>
          <c:min val="7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27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5.7188818432342671E-2"/>
          <c:w val="0.87671290829405835"/>
          <c:h val="0.7330331716278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Manufacturing industry (incl. technology industry)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2017e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8052</c:v>
                </c:pt>
                <c:pt idx="1">
                  <c:v>8383</c:v>
                </c:pt>
                <c:pt idx="2">
                  <c:v>9979</c:v>
                </c:pt>
                <c:pt idx="3">
                  <c:v>10594</c:v>
                </c:pt>
                <c:pt idx="4">
                  <c:v>8937</c:v>
                </c:pt>
                <c:pt idx="5">
                  <c:v>8431</c:v>
                </c:pt>
                <c:pt idx="6">
                  <c:v>8623</c:v>
                </c:pt>
                <c:pt idx="7">
                  <c:v>8195</c:v>
                </c:pt>
                <c:pt idx="8">
                  <c:v>7721</c:v>
                </c:pt>
                <c:pt idx="9">
                  <c:v>8079</c:v>
                </c:pt>
                <c:pt idx="10">
                  <c:v>8328</c:v>
                </c:pt>
                <c:pt idx="11">
                  <c:v>8193</c:v>
                </c:pt>
                <c:pt idx="12">
                  <c:v>8784</c:v>
                </c:pt>
                <c:pt idx="13">
                  <c:v>8504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E-4E6E-BC09-250690F059D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Technology industry (incl. information technology and consulting engineering)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2017e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5154</c:v>
                </c:pt>
                <c:pt idx="1">
                  <c:v>5361</c:v>
                </c:pt>
                <c:pt idx="2">
                  <c:v>6161</c:v>
                </c:pt>
                <c:pt idx="3">
                  <c:v>7463</c:v>
                </c:pt>
                <c:pt idx="4">
                  <c:v>6490</c:v>
                </c:pt>
                <c:pt idx="5">
                  <c:v>6374</c:v>
                </c:pt>
                <c:pt idx="6">
                  <c:v>6438</c:v>
                </c:pt>
                <c:pt idx="7">
                  <c:v>5745</c:v>
                </c:pt>
                <c:pt idx="8">
                  <c:v>5182</c:v>
                </c:pt>
                <c:pt idx="9">
                  <c:v>5748</c:v>
                </c:pt>
                <c:pt idx="10">
                  <c:v>5527</c:v>
                </c:pt>
                <c:pt idx="11">
                  <c:v>5158</c:v>
                </c:pt>
                <c:pt idx="12">
                  <c:v>5444</c:v>
                </c:pt>
                <c:pt idx="13">
                  <c:v>5836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E-4E6E-BC09-250690F05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92840"/>
        <c:axId val="411493232"/>
      </c:barChart>
      <c:catAx>
        <c:axId val="411492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3232"/>
        <c:crosses val="autoZero"/>
        <c:auto val="1"/>
        <c:lblAlgn val="ctr"/>
        <c:lblOffset val="100"/>
        <c:noMultiLvlLbl val="0"/>
      </c:catAx>
      <c:valAx>
        <c:axId val="411493232"/>
        <c:scaling>
          <c:orientation val="minMax"/>
          <c:max val="12000"/>
          <c:min val="0"/>
        </c:scaling>
        <c:delete val="0"/>
        <c:axPos val="l"/>
        <c:majorGridlines>
          <c:spPr>
            <a:ln w="3175"/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2840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11249631817846019"/>
          <c:y val="0.88403746184290777"/>
          <c:w val="0.76129935439798979"/>
          <c:h val="9.3346530950836892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5726760034678E-2"/>
          <c:y val="2.4569951555112431E-2"/>
          <c:w val="0.70177184719106478"/>
          <c:h val="0.8549033770720074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Corporate wages and social security costs*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Taul1!$B$2:$B$10</c:f>
              <c:numCache>
                <c:formatCode>General</c:formatCode>
                <c:ptCount val="9"/>
                <c:pt idx="0">
                  <c:v>100</c:v>
                </c:pt>
                <c:pt idx="1">
                  <c:v>96.2577</c:v>
                </c:pt>
                <c:pt idx="2">
                  <c:v>96.956879999999998</c:v>
                </c:pt>
                <c:pt idx="3">
                  <c:v>102.2807</c:v>
                </c:pt>
                <c:pt idx="4">
                  <c:v>105.9114</c:v>
                </c:pt>
                <c:pt idx="5">
                  <c:v>106.24939999999999</c:v>
                </c:pt>
                <c:pt idx="6">
                  <c:v>106.5141</c:v>
                </c:pt>
                <c:pt idx="7">
                  <c:v>108.40349999999999</c:v>
                </c:pt>
                <c:pt idx="8">
                  <c:v>111.6464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06-44AD-BA13-4D58E9FE184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Corporate production and R&amp;D investments*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Taul1!$C$2:$C$10</c:f>
              <c:numCache>
                <c:formatCode>General</c:formatCode>
                <c:ptCount val="9"/>
                <c:pt idx="0">
                  <c:v>100</c:v>
                </c:pt>
                <c:pt idx="1">
                  <c:v>84.013779999999997</c:v>
                </c:pt>
                <c:pt idx="2">
                  <c:v>79.425349999999995</c:v>
                </c:pt>
                <c:pt idx="3">
                  <c:v>84.431579999999997</c:v>
                </c:pt>
                <c:pt idx="4">
                  <c:v>84.662459999999996</c:v>
                </c:pt>
                <c:pt idx="5">
                  <c:v>79.348380000000006</c:v>
                </c:pt>
                <c:pt idx="6">
                  <c:v>77.248410000000007</c:v>
                </c:pt>
                <c:pt idx="7">
                  <c:v>81.664590000000004</c:v>
                </c:pt>
                <c:pt idx="8">
                  <c:v>87.429450000000003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A2-42E2-B58A-6951D8DED0B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Corporate profits after taxes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Taul1!$D$2:$D$10</c:f>
              <c:numCache>
                <c:formatCode>General</c:formatCode>
                <c:ptCount val="9"/>
                <c:pt idx="0">
                  <c:v>100</c:v>
                </c:pt>
                <c:pt idx="1">
                  <c:v>62.060290000000002</c:v>
                </c:pt>
                <c:pt idx="2">
                  <c:v>73.719859999999997</c:v>
                </c:pt>
                <c:pt idx="3">
                  <c:v>74.440830000000005</c:v>
                </c:pt>
                <c:pt idx="4">
                  <c:v>63.492170000000002</c:v>
                </c:pt>
                <c:pt idx="5">
                  <c:v>65.192310000000006</c:v>
                </c:pt>
                <c:pt idx="6">
                  <c:v>66.925989999999999</c:v>
                </c:pt>
                <c:pt idx="7">
                  <c:v>73.984780000000001</c:v>
                </c:pt>
                <c:pt idx="8">
                  <c:v>79.122100000000003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A2-42E2-B58A-6951D8DED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0448"/>
        <c:axId val="410790840"/>
      </c:line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tickLblSkip val="1"/>
        <c:noMultiLvlLbl val="0"/>
      </c:catAx>
      <c:valAx>
        <c:axId val="410790840"/>
        <c:scaling>
          <c:orientation val="minMax"/>
          <c:max val="115"/>
          <c:min val="5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98210098879527"/>
          <c:y val="8.8725045880668624E-2"/>
          <c:w val="0.22293730877283929"/>
          <c:h val="0.72117568649214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24819176555621E-2"/>
          <c:y val="5.7843260303424397E-2"/>
          <c:w val="0.70577988748548304"/>
          <c:h val="0.902867967764470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2000=100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Sheet1!$A$2:$A$73</c:f>
              <c:strCache>
                <c:ptCount val="69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</c:strCache>
            </c:strRef>
          </c:cat>
          <c:val>
            <c:numRef>
              <c:f>Sheet1!$B$2:$B$73</c:f>
              <c:numCache>
                <c:formatCode>General</c:formatCode>
                <c:ptCount val="72"/>
                <c:pt idx="0">
                  <c:v>99.060329999999993</c:v>
                </c:pt>
                <c:pt idx="1">
                  <c:v>100.92570000000001</c:v>
                </c:pt>
                <c:pt idx="2">
                  <c:v>100.0168</c:v>
                </c:pt>
                <c:pt idx="3">
                  <c:v>100.01130000000001</c:v>
                </c:pt>
                <c:pt idx="4">
                  <c:v>101.8302</c:v>
                </c:pt>
                <c:pt idx="5">
                  <c:v>101.4353</c:v>
                </c:pt>
                <c:pt idx="6">
                  <c:v>100.86499999999999</c:v>
                </c:pt>
                <c:pt idx="7">
                  <c:v>101.372</c:v>
                </c:pt>
                <c:pt idx="8">
                  <c:v>100.3304</c:v>
                </c:pt>
                <c:pt idx="9">
                  <c:v>100.0487</c:v>
                </c:pt>
                <c:pt idx="10">
                  <c:v>100.03619999999999</c:v>
                </c:pt>
                <c:pt idx="11">
                  <c:v>99.178539999999998</c:v>
                </c:pt>
                <c:pt idx="12">
                  <c:v>99.324560000000005</c:v>
                </c:pt>
                <c:pt idx="13">
                  <c:v>98.045249999999996</c:v>
                </c:pt>
                <c:pt idx="14">
                  <c:v>96.645830000000004</c:v>
                </c:pt>
                <c:pt idx="15">
                  <c:v>97.714839999999995</c:v>
                </c:pt>
                <c:pt idx="16">
                  <c:v>97.966859999999997</c:v>
                </c:pt>
                <c:pt idx="17">
                  <c:v>96.997829999999993</c:v>
                </c:pt>
                <c:pt idx="18">
                  <c:v>97.47578</c:v>
                </c:pt>
                <c:pt idx="19">
                  <c:v>96.146090000000001</c:v>
                </c:pt>
                <c:pt idx="20">
                  <c:v>96.646720000000002</c:v>
                </c:pt>
                <c:pt idx="21">
                  <c:v>98.063850000000002</c:v>
                </c:pt>
                <c:pt idx="22">
                  <c:v>99.496530000000007</c:v>
                </c:pt>
                <c:pt idx="23">
                  <c:v>98.032660000000007</c:v>
                </c:pt>
                <c:pt idx="24">
                  <c:v>97.881410000000002</c:v>
                </c:pt>
                <c:pt idx="25">
                  <c:v>98.291679999999999</c:v>
                </c:pt>
                <c:pt idx="26">
                  <c:v>98.512360000000001</c:v>
                </c:pt>
                <c:pt idx="27">
                  <c:v>98.05377</c:v>
                </c:pt>
                <c:pt idx="28">
                  <c:v>97.230159999999998</c:v>
                </c:pt>
                <c:pt idx="29">
                  <c:v>95.993089999999995</c:v>
                </c:pt>
                <c:pt idx="30">
                  <c:v>96.403779999999998</c:v>
                </c:pt>
                <c:pt idx="31">
                  <c:v>95.230829999999997</c:v>
                </c:pt>
                <c:pt idx="32">
                  <c:v>97.516909999999996</c:v>
                </c:pt>
                <c:pt idx="33">
                  <c:v>97.853939999999994</c:v>
                </c:pt>
                <c:pt idx="34">
                  <c:v>97.557980000000001</c:v>
                </c:pt>
                <c:pt idx="35">
                  <c:v>98.951170000000005</c:v>
                </c:pt>
                <c:pt idx="36">
                  <c:v>103.52509999999999</c:v>
                </c:pt>
                <c:pt idx="37">
                  <c:v>103.1026</c:v>
                </c:pt>
                <c:pt idx="38">
                  <c:v>101.8432</c:v>
                </c:pt>
                <c:pt idx="39">
                  <c:v>102.5181</c:v>
                </c:pt>
                <c:pt idx="40">
                  <c:v>102.0857</c:v>
                </c:pt>
                <c:pt idx="41">
                  <c:v>100.4195</c:v>
                </c:pt>
                <c:pt idx="42">
                  <c:v>102.46550000000001</c:v>
                </c:pt>
                <c:pt idx="43">
                  <c:v>101.4389</c:v>
                </c:pt>
                <c:pt idx="44">
                  <c:v>101.78789999999999</c:v>
                </c:pt>
                <c:pt idx="45">
                  <c:v>102.36709999999999</c:v>
                </c:pt>
                <c:pt idx="46">
                  <c:v>103.93859999999999</c:v>
                </c:pt>
                <c:pt idx="47">
                  <c:v>103.24509999999999</c:v>
                </c:pt>
                <c:pt idx="48">
                  <c:v>105.1382</c:v>
                </c:pt>
                <c:pt idx="49">
                  <c:v>106.1885</c:v>
                </c:pt>
                <c:pt idx="50">
                  <c:v>105.627</c:v>
                </c:pt>
                <c:pt idx="51">
                  <c:v>106.3326</c:v>
                </c:pt>
                <c:pt idx="52">
                  <c:v>105.6138</c:v>
                </c:pt>
                <c:pt idx="53">
                  <c:v>105.85039999999999</c:v>
                </c:pt>
                <c:pt idx="54">
                  <c:v>105.9328</c:v>
                </c:pt>
                <c:pt idx="55">
                  <c:v>105.84569999999999</c:v>
                </c:pt>
                <c:pt idx="56">
                  <c:v>106.4551</c:v>
                </c:pt>
                <c:pt idx="57">
                  <c:v>106.4468</c:v>
                </c:pt>
                <c:pt idx="58">
                  <c:v>106.708</c:v>
                </c:pt>
                <c:pt idx="59">
                  <c:v>107.6596</c:v>
                </c:pt>
                <c:pt idx="60">
                  <c:v>109.8865</c:v>
                </c:pt>
                <c:pt idx="61">
                  <c:v>108.9877</c:v>
                </c:pt>
                <c:pt idx="62">
                  <c:v>109.15649999999999</c:v>
                </c:pt>
                <c:pt idx="63">
                  <c:v>108.7871</c:v>
                </c:pt>
                <c:pt idx="64">
                  <c:v>108.5819</c:v>
                </c:pt>
                <c:pt idx="65">
                  <c:v>108.0592</c:v>
                </c:pt>
                <c:pt idx="66">
                  <c:v>107.87309999999999</c:v>
                </c:pt>
                <c:pt idx="67">
                  <c:v>106.61239999999999</c:v>
                </c:pt>
                <c:pt idx="68">
                  <c:v>104.721</c:v>
                </c:pt>
                <c:pt idx="69">
                  <c:v>104.2191</c:v>
                </c:pt>
                <c:pt idx="70">
                  <c:v>103.0017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73-486A-863E-BF043B8AF190}"/>
            </c:ext>
          </c:extLst>
        </c:ser>
        <c:ser>
          <c:idx val="8"/>
          <c:order val="1"/>
          <c:tx>
            <c:strRef>
              <c:f>Sheet1!$C$1</c:f>
              <c:strCache>
                <c:ptCount val="1"/>
                <c:pt idx="0">
                  <c:v>2005=100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Sheet1!$A$2:$A$73</c:f>
              <c:strCache>
                <c:ptCount val="69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</c:strCache>
            </c:strRef>
          </c:cat>
          <c:val>
            <c:numRef>
              <c:f>Sheet1!$C$2:$C$73</c:f>
              <c:numCache>
                <c:formatCode>General</c:formatCode>
                <c:ptCount val="72"/>
                <c:pt idx="20">
                  <c:v>98.565479999999994</c:v>
                </c:pt>
                <c:pt idx="21">
                  <c:v>100.0107</c:v>
                </c:pt>
                <c:pt idx="22">
                  <c:v>101.47190000000001</c:v>
                </c:pt>
                <c:pt idx="23">
                  <c:v>99.978930000000005</c:v>
                </c:pt>
                <c:pt idx="24">
                  <c:v>99.824680000000001</c:v>
                </c:pt>
                <c:pt idx="25">
                  <c:v>100.2431</c:v>
                </c:pt>
                <c:pt idx="26">
                  <c:v>100.4682</c:v>
                </c:pt>
                <c:pt idx="27">
                  <c:v>100.0005</c:v>
                </c:pt>
                <c:pt idx="28">
                  <c:v>99.160499999999999</c:v>
                </c:pt>
                <c:pt idx="29">
                  <c:v>97.898870000000002</c:v>
                </c:pt>
                <c:pt idx="30">
                  <c:v>98.317710000000005</c:v>
                </c:pt>
                <c:pt idx="31">
                  <c:v>97.121480000000005</c:v>
                </c:pt>
                <c:pt idx="32">
                  <c:v>99.452939999999998</c:v>
                </c:pt>
                <c:pt idx="33">
                  <c:v>99.796660000000003</c:v>
                </c:pt>
                <c:pt idx="34">
                  <c:v>99.494829999999993</c:v>
                </c:pt>
                <c:pt idx="35">
                  <c:v>100.9157</c:v>
                </c:pt>
                <c:pt idx="36">
                  <c:v>105.5804</c:v>
                </c:pt>
                <c:pt idx="37">
                  <c:v>105.1495</c:v>
                </c:pt>
                <c:pt idx="38">
                  <c:v>103.8651</c:v>
                </c:pt>
                <c:pt idx="39">
                  <c:v>104.5535</c:v>
                </c:pt>
                <c:pt idx="40">
                  <c:v>104.1125</c:v>
                </c:pt>
                <c:pt idx="41">
                  <c:v>102.4132</c:v>
                </c:pt>
                <c:pt idx="42">
                  <c:v>104.49979999999999</c:v>
                </c:pt>
                <c:pt idx="43">
                  <c:v>103.4528</c:v>
                </c:pt>
                <c:pt idx="44">
                  <c:v>103.8087</c:v>
                </c:pt>
                <c:pt idx="45">
                  <c:v>104.3994</c:v>
                </c:pt>
                <c:pt idx="46">
                  <c:v>106.0021</c:v>
                </c:pt>
                <c:pt idx="47">
                  <c:v>105.2949</c:v>
                </c:pt>
                <c:pt idx="48">
                  <c:v>107.2256</c:v>
                </c:pt>
                <c:pt idx="49">
                  <c:v>108.2967</c:v>
                </c:pt>
                <c:pt idx="50">
                  <c:v>107.72410000000001</c:v>
                </c:pt>
                <c:pt idx="51">
                  <c:v>108.4436</c:v>
                </c:pt>
                <c:pt idx="52">
                  <c:v>107.7106</c:v>
                </c:pt>
                <c:pt idx="53">
                  <c:v>107.95189999999999</c:v>
                </c:pt>
                <c:pt idx="54">
                  <c:v>108.0359</c:v>
                </c:pt>
                <c:pt idx="55">
                  <c:v>107.94710000000001</c:v>
                </c:pt>
                <c:pt idx="56">
                  <c:v>108.5685</c:v>
                </c:pt>
                <c:pt idx="57">
                  <c:v>108.56010000000001</c:v>
                </c:pt>
                <c:pt idx="58">
                  <c:v>108.8265</c:v>
                </c:pt>
                <c:pt idx="59">
                  <c:v>109.797</c:v>
                </c:pt>
                <c:pt idx="60">
                  <c:v>112.0681</c:v>
                </c:pt>
                <c:pt idx="61">
                  <c:v>111.1515</c:v>
                </c:pt>
                <c:pt idx="62">
                  <c:v>111.3236</c:v>
                </c:pt>
                <c:pt idx="63">
                  <c:v>110.9468</c:v>
                </c:pt>
                <c:pt idx="64">
                  <c:v>110.7376</c:v>
                </c:pt>
                <c:pt idx="65">
                  <c:v>110.2045</c:v>
                </c:pt>
                <c:pt idx="66">
                  <c:v>110.01479999999999</c:v>
                </c:pt>
                <c:pt idx="67">
                  <c:v>108.729</c:v>
                </c:pt>
                <c:pt idx="68">
                  <c:v>106.8001</c:v>
                </c:pt>
                <c:pt idx="69">
                  <c:v>106.2882</c:v>
                </c:pt>
                <c:pt idx="70">
                  <c:v>105.0467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973-486A-863E-BF043B8AF19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2008=100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Sheet1!$A$2:$A$73</c:f>
              <c:strCache>
                <c:ptCount val="69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</c:strCache>
            </c:strRef>
          </c:cat>
          <c:val>
            <c:numRef>
              <c:f>Sheet1!$D$2:$D$73</c:f>
              <c:numCache>
                <c:formatCode>General</c:formatCode>
                <c:ptCount val="72"/>
                <c:pt idx="32">
                  <c:v>99.541759999999996</c:v>
                </c:pt>
                <c:pt idx="33">
                  <c:v>99.88579</c:v>
                </c:pt>
                <c:pt idx="34">
                  <c:v>99.583690000000004</c:v>
                </c:pt>
                <c:pt idx="35">
                  <c:v>101.00579999999999</c:v>
                </c:pt>
                <c:pt idx="36">
                  <c:v>105.6747</c:v>
                </c:pt>
                <c:pt idx="37">
                  <c:v>105.24339999999999</c:v>
                </c:pt>
                <c:pt idx="38">
                  <c:v>103.9579</c:v>
                </c:pt>
                <c:pt idx="39">
                  <c:v>104.6468</c:v>
                </c:pt>
                <c:pt idx="40">
                  <c:v>104.2054</c:v>
                </c:pt>
                <c:pt idx="41">
                  <c:v>102.5047</c:v>
                </c:pt>
                <c:pt idx="42">
                  <c:v>104.5932</c:v>
                </c:pt>
                <c:pt idx="43">
                  <c:v>103.54519999999999</c:v>
                </c:pt>
                <c:pt idx="44">
                  <c:v>103.9014</c:v>
                </c:pt>
                <c:pt idx="45">
                  <c:v>104.4926</c:v>
                </c:pt>
                <c:pt idx="46">
                  <c:v>106.0968</c:v>
                </c:pt>
                <c:pt idx="47">
                  <c:v>105.38890000000001</c:v>
                </c:pt>
                <c:pt idx="48">
                  <c:v>107.32129999999999</c:v>
                </c:pt>
                <c:pt idx="49">
                  <c:v>108.3934</c:v>
                </c:pt>
                <c:pt idx="50">
                  <c:v>107.8203</c:v>
                </c:pt>
                <c:pt idx="51">
                  <c:v>108.54049999999999</c:v>
                </c:pt>
                <c:pt idx="52">
                  <c:v>107.8068</c:v>
                </c:pt>
                <c:pt idx="53">
                  <c:v>108.0483</c:v>
                </c:pt>
                <c:pt idx="54">
                  <c:v>108.1324</c:v>
                </c:pt>
                <c:pt idx="55">
                  <c:v>108.04349999999999</c:v>
                </c:pt>
                <c:pt idx="56">
                  <c:v>108.66549999999999</c:v>
                </c:pt>
                <c:pt idx="57">
                  <c:v>108.6571</c:v>
                </c:pt>
                <c:pt idx="58">
                  <c:v>108.9237</c:v>
                </c:pt>
                <c:pt idx="59">
                  <c:v>109.8951</c:v>
                </c:pt>
                <c:pt idx="60">
                  <c:v>112.1682</c:v>
                </c:pt>
                <c:pt idx="61">
                  <c:v>111.25069999999999</c:v>
                </c:pt>
                <c:pt idx="62">
                  <c:v>111.423</c:v>
                </c:pt>
                <c:pt idx="63">
                  <c:v>111.0459</c:v>
                </c:pt>
                <c:pt idx="64">
                  <c:v>110.8365</c:v>
                </c:pt>
                <c:pt idx="65">
                  <c:v>110.303</c:v>
                </c:pt>
                <c:pt idx="66">
                  <c:v>110.113</c:v>
                </c:pt>
                <c:pt idx="67">
                  <c:v>108.8261</c:v>
                </c:pt>
                <c:pt idx="68">
                  <c:v>106.8955</c:v>
                </c:pt>
                <c:pt idx="69">
                  <c:v>106.3832</c:v>
                </c:pt>
                <c:pt idx="70">
                  <c:v>105.1405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8D-4FF5-939E-163C4FE9C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4336"/>
        <c:axId val="415684728"/>
      </c:lineChart>
      <c:catAx>
        <c:axId val="4156843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1568472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15684728"/>
        <c:scaling>
          <c:orientation val="minMax"/>
          <c:max val="114"/>
          <c:min val="94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aseline="0"/>
            </a:pPr>
            <a:endParaRPr lang="fi-FI"/>
          </a:p>
        </c:txPr>
        <c:crossAx val="415684336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751611689852648"/>
          <c:y val="0.23029688287976827"/>
          <c:w val="0.12932513074330163"/>
          <c:h val="0.58742722933598868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05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4D-4EF8-9BFA-E573CDAFC50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4D-4EF8-9BFA-E573CDAFC50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4D-4EF8-9BFA-E573CDAFC50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4D-4EF8-9BFA-E573CDAFC50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AE4D-4EF8-9BFA-E573CDAFC50A}"/>
              </c:ext>
            </c:extLst>
          </c:dPt>
          <c:dLbls>
            <c:dLbl>
              <c:idx val="0"/>
              <c:layout>
                <c:manualLayout>
                  <c:x val="-0.20355801181012811"/>
                  <c:y val="0.1236160737791644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67697043767007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4D-4EF8-9BFA-E573CDAFC50A}"/>
                </c:ext>
              </c:extLst>
            </c:dLbl>
            <c:dLbl>
              <c:idx val="1"/>
              <c:layout>
                <c:manualLayout>
                  <c:x val="-0.13823293305815615"/>
                  <c:y val="-0.1160801624090013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52521560669649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4D-4EF8-9BFA-E573CDAFC50A}"/>
                </c:ext>
              </c:extLst>
            </c:dLbl>
            <c:dLbl>
              <c:idx val="2"/>
              <c:layout>
                <c:manualLayout>
                  <c:x val="0.17336306092330397"/>
                  <c:y val="-0.2033188231667368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40460268413041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4D-4EF8-9BFA-E573CDAFC50A}"/>
                </c:ext>
              </c:extLst>
            </c:dLbl>
            <c:dLbl>
              <c:idx val="3"/>
              <c:layout>
                <c:manualLayout>
                  <c:x val="0.16576198900702019"/>
                  <c:y val="0.1522993256292173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67725333513915"/>
                      <c:h val="0.180185988994087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E4D-4EF8-9BFA-E573CDAFC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69035</c:v>
                </c:pt>
                <c:pt idx="1">
                  <c:v>29787</c:v>
                </c:pt>
                <c:pt idx="2">
                  <c:v>28016</c:v>
                </c:pt>
                <c:pt idx="3">
                  <c:v>50683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4D-4EF8-9BFA-E573CDAFC5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marL="0" algn="l" defTabSz="914069" rtl="0" eaLnBrk="1" latinLnBrk="0" hangingPunct="1">
        <a:defRPr lang="fi-FI" sz="1200" b="1" kern="0">
          <a:solidFill>
            <a:srgbClr val="002664"/>
          </a:solidFill>
          <a:latin typeface="+mn-lt"/>
          <a:ea typeface="ＭＳ Ｐゴシック" pitchFamily="-128" charset="-128"/>
          <a:cs typeface="Arial Unicode MS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63535265002992E-2"/>
          <c:y val="1.9424747012697172E-2"/>
          <c:w val="0.88948542243392692"/>
          <c:h val="0.9675109119237510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explosion val="32"/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54-431A-84D5-E4D7277C4D3D}"/>
              </c:ext>
            </c:extLst>
          </c:dPt>
          <c:dPt>
            <c:idx val="1"/>
            <c:bubble3D val="0"/>
            <c:explosion val="12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54-431A-84D5-E4D7277C4D3D}"/>
              </c:ext>
            </c:extLst>
          </c:dPt>
          <c:dPt>
            <c:idx val="2"/>
            <c:bubble3D val="0"/>
            <c:explosion val="4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54-431A-84D5-E4D7277C4D3D}"/>
              </c:ext>
            </c:extLst>
          </c:dPt>
          <c:dPt>
            <c:idx val="3"/>
            <c:bubble3D val="0"/>
            <c:explosion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54-431A-84D5-E4D7277C4D3D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4254-431A-84D5-E4D7277C4D3D}"/>
              </c:ext>
            </c:extLst>
          </c:dPt>
          <c:dLbls>
            <c:dLbl>
              <c:idx val="0"/>
              <c:layout>
                <c:manualLayout>
                  <c:x val="-0.2486771156575541"/>
                  <c:y val="-0.15251337288264485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fld id="{6030248F-1243-4024-9544-6AEF55D51877}" type="VALUE">
                      <a:rPr lang="en-US" sz="105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pPr algn="ctr" rtl="0">
                        <a:defRPr lang="fi-FI" sz="1050" b="1" i="0" u="none" strike="noStrike" kern="0" baseline="0">
                          <a:solidFill>
                            <a:schemeClr val="bg1"/>
                          </a:solidFill>
                          <a:latin typeface="+mn-lt"/>
                          <a:ea typeface="ＭＳ Ｐゴシック" pitchFamily="-128" charset="-128"/>
                          <a:cs typeface="Arial Unicode MS"/>
                        </a:defRPr>
                      </a:pPr>
                      <a:t>[ARVO]</a:t>
                    </a:fld>
                    <a: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 </a:t>
                    </a:r>
                    <a:b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</a:br>
                    <a: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92 %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662573503725"/>
                      <c:h val="0.282500098963460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54-431A-84D5-E4D7277C4D3D}"/>
                </c:ext>
              </c:extLst>
            </c:dLbl>
            <c:dLbl>
              <c:idx val="1"/>
              <c:layout>
                <c:manualLayout>
                  <c:x val="-6.7720058945050246E-2"/>
                  <c:y val="3.4955919848067528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84</a:t>
                    </a: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54-431A-84D5-E4D7277C4D3D}"/>
                </c:ext>
              </c:extLst>
            </c:dLbl>
            <c:dLbl>
              <c:idx val="2"/>
              <c:layout>
                <c:manualLayout>
                  <c:x val="7.0556760246150846E-2"/>
                  <c:y val="0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40</a:t>
                    </a: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26731256045955"/>
                      <c:h val="0.1947372331099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254-431A-84D5-E4D7277C4D3D}"/>
                </c:ext>
              </c:extLst>
            </c:dLbl>
            <c:dLbl>
              <c:idx val="3"/>
              <c:layout>
                <c:manualLayout>
                  <c:x val="0.27034979156331884"/>
                  <c:y val="4.6912841923836976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22</a:t>
                    </a: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26731256045955"/>
                      <c:h val="0.1947372331099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254-431A-84D5-E4D7277C4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i-FI" sz="1050" b="1" i="0" u="none" strike="noStrike" kern="0" baseline="0">
                    <a:solidFill>
                      <a:srgbClr val="002664"/>
                    </a:solidFill>
                    <a:latin typeface="+mn-lt"/>
                    <a:ea typeface="ＭＳ Ｐゴシック" pitchFamily="-128" charset="-128"/>
                    <a:cs typeface="Arial Unicode M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1421</c:v>
                </c:pt>
                <c:pt idx="1">
                  <c:v>84</c:v>
                </c:pt>
                <c:pt idx="2">
                  <c:v>40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54-431A-84D5-E4D7277C4D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6-4B41-ACA6-AFB5BF9FA914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6-4B41-ACA6-AFB5BF9FA914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E6-4B41-ACA6-AFB5BF9FA914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E6-4B41-ACA6-AFB5BF9FA914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E7E6-4B41-ACA6-AFB5BF9FA914}"/>
              </c:ext>
            </c:extLst>
          </c:dPt>
          <c:dLbls>
            <c:dLbl>
              <c:idx val="0"/>
              <c:layout>
                <c:manualLayout>
                  <c:x val="-0.14969768551658316"/>
                  <c:y val="0.10393678067066126"/>
                </c:manualLayout>
              </c:layout>
              <c:tx>
                <c:rich>
                  <a:bodyPr/>
                  <a:lstStyle/>
                  <a:p>
                    <a:fld id="{BE197F50-49C2-4628-8194-9DEA51B85E44}" type="VALUE">
                      <a:rPr lang="en-US" smtClean="0"/>
                      <a:pPr/>
                      <a:t>[ARVO]</a:t>
                    </a:fld>
                    <a:endParaRPr lang="en-US" baseline="0" dirty="0"/>
                  </a:p>
                  <a:p>
                    <a:r>
                      <a:rPr lang="en-US" baseline="0" dirty="0"/>
                      <a:t>  </a:t>
                    </a:r>
                    <a:fld id="{26ABA2E0-67F3-499A-B366-246B45595405}" type="PERCENTAGE">
                      <a:rPr lang="en-US" baseline="0"/>
                      <a:pPr/>
                      <a:t>[PROSENTTI]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7E6-4B41-ACA6-AFB5BF9FA914}"/>
                </c:ext>
              </c:extLst>
            </c:dLbl>
            <c:dLbl>
              <c:idx val="1"/>
              <c:layout>
                <c:manualLayout>
                  <c:x val="8.1603435934144597E-2"/>
                  <c:y val="-0.133653908221593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479   33 %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E6-4B41-ACA6-AFB5BF9FA914}"/>
                </c:ext>
              </c:extLst>
            </c:dLbl>
            <c:dLbl>
              <c:idx val="2"/>
              <c:layout>
                <c:manualLayout>
                  <c:x val="8.9390360295872107E-2"/>
                  <c:y val="3.0689499183603874E-2"/>
                </c:manualLayout>
              </c:layout>
              <c:tx>
                <c:rich>
                  <a:bodyPr/>
                  <a:lstStyle/>
                  <a:p>
                    <a:fld id="{DD4F0975-5900-40EC-BBB2-C9D6DCDA9627}" type="VALUE">
                      <a:rPr lang="en-US" smtClean="0"/>
                      <a:pPr/>
                      <a:t>[ARVO]</a:t>
                    </a:fld>
                    <a:endParaRPr lang="en-US" baseline="0" dirty="0"/>
                  </a:p>
                  <a:p>
                    <a:r>
                      <a:rPr lang="en-US" baseline="0" dirty="0"/>
                      <a:t>  </a:t>
                    </a:r>
                    <a:fld id="{93D51C0D-B8BA-44EC-A35F-E5AFC34BA9D2}" type="PERCENTAGE">
                      <a:rPr lang="en-US" baseline="0"/>
                      <a:pPr/>
                      <a:t>[PROSENTTI]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7E6-4B41-ACA6-AFB5BF9FA914}"/>
                </c:ext>
              </c:extLst>
            </c:dLbl>
            <c:dLbl>
              <c:idx val="3"/>
              <c:layout>
                <c:manualLayout>
                  <c:x val="0.18088188976377953"/>
                  <c:y val="0.15067825557403491"/>
                </c:manualLayout>
              </c:layout>
              <c:tx>
                <c:rich>
                  <a:bodyPr/>
                  <a:lstStyle/>
                  <a:p>
                    <a:fld id="{75B27956-D44A-4CAA-9485-F9911DF8B333}" type="VALUE">
                      <a:rPr lang="en-US" smtClean="0"/>
                      <a:pPr/>
                      <a:t>[ARVO]</a:t>
                    </a:fld>
                    <a:endParaRPr lang="en-US" baseline="0" dirty="0"/>
                  </a:p>
                  <a:p>
                    <a:r>
                      <a:rPr lang="en-US" baseline="0" dirty="0"/>
                      <a:t>  </a:t>
                    </a:r>
                    <a:fld id="{A0EE8FCD-8688-4092-9019-CE06608D54E0}" type="PERCENTAGE">
                      <a:rPr lang="en-US" baseline="0"/>
                      <a:pPr/>
                      <a:t>[PROSENTTI]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7E6-4B41-ACA6-AFB5BF9FA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481</c:v>
                </c:pt>
                <c:pt idx="1">
                  <c:v>479</c:v>
                </c:pt>
                <c:pt idx="2">
                  <c:v>258</c:v>
                </c:pt>
                <c:pt idx="3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E6-4B41-ACA6-AFB5BF9FA9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6-4A59-854D-52C3E75C455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36-4A59-854D-52C3E75C455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36-4A59-854D-52C3E75C455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36-4A59-854D-52C3E75C455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6036-4A59-854D-52C3E75C455A}"/>
              </c:ext>
            </c:extLst>
          </c:dPt>
          <c:dLbls>
            <c:dLbl>
              <c:idx val="0"/>
              <c:layout>
                <c:manualLayout>
                  <c:x val="-7.896488674983991E-2"/>
                  <c:y val="0.1013350128092523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6-4A59-854D-52C3E75C455A}"/>
                </c:ext>
              </c:extLst>
            </c:dLbl>
            <c:dLbl>
              <c:idx val="1"/>
              <c:layout>
                <c:manualLayout>
                  <c:x val="-0.18348864384946389"/>
                  <c:y val="0.1142980005871668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6-4A59-854D-52C3E75C455A}"/>
                </c:ext>
              </c:extLst>
            </c:dLbl>
            <c:dLbl>
              <c:idx val="2"/>
              <c:layout>
                <c:manualLayout>
                  <c:x val="-0.18449458024050638"/>
                  <c:y val="-0.2072662509395279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6-4A59-854D-52C3E75C455A}"/>
                </c:ext>
              </c:extLst>
            </c:dLbl>
            <c:dLbl>
              <c:idx val="3"/>
              <c:layout>
                <c:manualLayout>
                  <c:x val="0.24099299428356655"/>
                  <c:y val="1.475494310450473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6-4A59-854D-52C3E75C4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5109</c:v>
                </c:pt>
                <c:pt idx="1">
                  <c:v>15290</c:v>
                </c:pt>
                <c:pt idx="2">
                  <c:v>17924</c:v>
                </c:pt>
                <c:pt idx="3">
                  <c:v>30712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36-4A59-854D-52C3E75C45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3546.1</c:v>
                </c:pt>
                <c:pt idx="1">
                  <c:v>3580.3</c:v>
                </c:pt>
                <c:pt idx="2">
                  <c:v>3845.4</c:v>
                </c:pt>
                <c:pt idx="3">
                  <c:v>3742.2</c:v>
                </c:pt>
                <c:pt idx="4">
                  <c:v>3538</c:v>
                </c:pt>
                <c:pt idx="5">
                  <c:v>3083</c:v>
                </c:pt>
                <c:pt idx="6">
                  <c:v>2961.6</c:v>
                </c:pt>
                <c:pt idx="7">
                  <c:v>2994.3</c:v>
                </c:pt>
                <c:pt idx="8">
                  <c:v>3089.6</c:v>
                </c:pt>
                <c:pt idx="9">
                  <c:v>3197.4</c:v>
                </c:pt>
                <c:pt idx="10">
                  <c:v>2961.8</c:v>
                </c:pt>
                <c:pt idx="11">
                  <c:v>2951.8</c:v>
                </c:pt>
                <c:pt idx="12">
                  <c:v>3338.2</c:v>
                </c:pt>
                <c:pt idx="13">
                  <c:v>3969.7</c:v>
                </c:pt>
                <c:pt idx="14">
                  <c:v>4039.5</c:v>
                </c:pt>
                <c:pt idx="15">
                  <c:v>4076.1</c:v>
                </c:pt>
                <c:pt idx="16">
                  <c:v>4045.1</c:v>
                </c:pt>
                <c:pt idx="17">
                  <c:v>3978.5</c:v>
                </c:pt>
                <c:pt idx="18">
                  <c:v>4387.8</c:v>
                </c:pt>
                <c:pt idx="19">
                  <c:v>3803.7</c:v>
                </c:pt>
                <c:pt idx="20">
                  <c:v>3813.4</c:v>
                </c:pt>
                <c:pt idx="21">
                  <c:v>3641.3</c:v>
                </c:pt>
                <c:pt idx="22">
                  <c:v>3715.8</c:v>
                </c:pt>
                <c:pt idx="23">
                  <c:v>3627.5</c:v>
                </c:pt>
                <c:pt idx="24">
                  <c:v>3410.1</c:v>
                </c:pt>
                <c:pt idx="25">
                  <c:v>3816.1</c:v>
                </c:pt>
                <c:pt idx="26">
                  <c:v>3926.6</c:v>
                </c:pt>
                <c:pt idx="27">
                  <c:v>4454</c:v>
                </c:pt>
                <c:pt idx="28">
                  <c:v>4573.7</c:v>
                </c:pt>
                <c:pt idx="29">
                  <c:v>4872.1000000000004</c:v>
                </c:pt>
                <c:pt idx="30">
                  <c:v>4866.8</c:v>
                </c:pt>
                <c:pt idx="31">
                  <c:v>4723.3999999999996</c:v>
                </c:pt>
                <c:pt idx="32">
                  <c:v>5115.2</c:v>
                </c:pt>
                <c:pt idx="33">
                  <c:v>5062.8999999999996</c:v>
                </c:pt>
                <c:pt idx="34">
                  <c:v>4888.3999999999996</c:v>
                </c:pt>
                <c:pt idx="35">
                  <c:v>4734</c:v>
                </c:pt>
                <c:pt idx="36">
                  <c:v>4772.8999999999996</c:v>
                </c:pt>
                <c:pt idx="37">
                  <c:v>4776</c:v>
                </c:pt>
                <c:pt idx="38">
                  <c:v>4897.8</c:v>
                </c:pt>
                <c:pt idx="39">
                  <c:v>4736.3</c:v>
                </c:pt>
                <c:pt idx="40">
                  <c:v>4960.8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18745.3</c:v>
                </c:pt>
                <c:pt idx="1">
                  <c:v>18715</c:v>
                </c:pt>
                <c:pt idx="2">
                  <c:v>18294.099999999999</c:v>
                </c:pt>
                <c:pt idx="3">
                  <c:v>19617.900000000001</c:v>
                </c:pt>
                <c:pt idx="4">
                  <c:v>18355.900000000001</c:v>
                </c:pt>
                <c:pt idx="5">
                  <c:v>14456.1</c:v>
                </c:pt>
                <c:pt idx="6">
                  <c:v>13232.9</c:v>
                </c:pt>
                <c:pt idx="7">
                  <c:v>12865</c:v>
                </c:pt>
                <c:pt idx="8">
                  <c:v>12058.6</c:v>
                </c:pt>
                <c:pt idx="9">
                  <c:v>11271.2</c:v>
                </c:pt>
                <c:pt idx="10">
                  <c:v>11331.2</c:v>
                </c:pt>
                <c:pt idx="11">
                  <c:v>11204.8</c:v>
                </c:pt>
                <c:pt idx="12">
                  <c:v>11204.2</c:v>
                </c:pt>
                <c:pt idx="13">
                  <c:v>10081.299999999999</c:v>
                </c:pt>
                <c:pt idx="14">
                  <c:v>10651.2</c:v>
                </c:pt>
                <c:pt idx="15">
                  <c:v>11024</c:v>
                </c:pt>
                <c:pt idx="16">
                  <c:v>11927.4</c:v>
                </c:pt>
                <c:pt idx="17">
                  <c:v>11181.4</c:v>
                </c:pt>
                <c:pt idx="18">
                  <c:v>11500.3</c:v>
                </c:pt>
                <c:pt idx="19">
                  <c:v>10898.7</c:v>
                </c:pt>
                <c:pt idx="20">
                  <c:v>11514.4</c:v>
                </c:pt>
                <c:pt idx="21">
                  <c:v>10534.6</c:v>
                </c:pt>
                <c:pt idx="22">
                  <c:v>10644.4</c:v>
                </c:pt>
                <c:pt idx="23">
                  <c:v>10325.700000000001</c:v>
                </c:pt>
                <c:pt idx="24">
                  <c:v>10235.700000000001</c:v>
                </c:pt>
                <c:pt idx="25">
                  <c:v>9975.35</c:v>
                </c:pt>
                <c:pt idx="26">
                  <c:v>10033.200000000001</c:v>
                </c:pt>
                <c:pt idx="27">
                  <c:v>11205.4</c:v>
                </c:pt>
                <c:pt idx="28">
                  <c:v>11307.9</c:v>
                </c:pt>
                <c:pt idx="29">
                  <c:v>10902.7</c:v>
                </c:pt>
                <c:pt idx="30">
                  <c:v>11989.1</c:v>
                </c:pt>
                <c:pt idx="31">
                  <c:v>12829.6</c:v>
                </c:pt>
                <c:pt idx="32">
                  <c:v>13716.8</c:v>
                </c:pt>
                <c:pt idx="33">
                  <c:v>13452.4</c:v>
                </c:pt>
                <c:pt idx="34">
                  <c:v>12576.8</c:v>
                </c:pt>
                <c:pt idx="35">
                  <c:v>13036.5</c:v>
                </c:pt>
                <c:pt idx="36">
                  <c:v>13299.6</c:v>
                </c:pt>
                <c:pt idx="37">
                  <c:v>13838.8</c:v>
                </c:pt>
                <c:pt idx="38">
                  <c:v>15711.1</c:v>
                </c:pt>
                <c:pt idx="39">
                  <c:v>15625</c:v>
                </c:pt>
                <c:pt idx="40">
                  <c:v>17568.400000000001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4589386315359845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050" b="0" dirty="0">
                <a:solidFill>
                  <a:srgbClr val="002060"/>
                </a:solidFill>
              </a:rPr>
              <a:t>Balance figure</a:t>
            </a:r>
          </a:p>
        </c:rich>
      </c:tx>
      <c:layout>
        <c:manualLayout>
          <c:xMode val="edge"/>
          <c:yMode val="edge"/>
          <c:x val="0.8664547862277715"/>
          <c:y val="6.2123336507888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Taul1!$A$2:$A$45</c:f>
              <c:strCache>
                <c:ptCount val="41"/>
                <c:pt idx="0">
                  <c:v>08(1)</c:v>
                </c:pt>
                <c:pt idx="1">
                  <c:v>08(4)</c:v>
                </c:pt>
                <c:pt idx="2">
                  <c:v>08(7)</c:v>
                </c:pt>
                <c:pt idx="3">
                  <c:v>08(10)</c:v>
                </c:pt>
                <c:pt idx="4">
                  <c:v>09(1)</c:v>
                </c:pt>
                <c:pt idx="5">
                  <c:v>09(4)</c:v>
                </c:pt>
                <c:pt idx="6">
                  <c:v>09(7)</c:v>
                </c:pt>
                <c:pt idx="7">
                  <c:v>09(10)</c:v>
                </c:pt>
                <c:pt idx="8">
                  <c:v>10(1)</c:v>
                </c:pt>
                <c:pt idx="9">
                  <c:v>10(4)</c:v>
                </c:pt>
                <c:pt idx="10">
                  <c:v>10(7)</c:v>
                </c:pt>
                <c:pt idx="11">
                  <c:v>10(10)</c:v>
                </c:pt>
                <c:pt idx="12">
                  <c:v>11(1)</c:v>
                </c:pt>
                <c:pt idx="13">
                  <c:v>11(4)</c:v>
                </c:pt>
                <c:pt idx="14">
                  <c:v>11(7)</c:v>
                </c:pt>
                <c:pt idx="15">
                  <c:v>11(10)</c:v>
                </c:pt>
                <c:pt idx="16">
                  <c:v>12(1)</c:v>
                </c:pt>
                <c:pt idx="17">
                  <c:v>12(4)</c:v>
                </c:pt>
                <c:pt idx="18">
                  <c:v>12(7)</c:v>
                </c:pt>
                <c:pt idx="19">
                  <c:v>12(10)</c:v>
                </c:pt>
                <c:pt idx="20">
                  <c:v>13(1)</c:v>
                </c:pt>
                <c:pt idx="21">
                  <c:v>13(4)</c:v>
                </c:pt>
                <c:pt idx="22">
                  <c:v>13(7)</c:v>
                </c:pt>
                <c:pt idx="23">
                  <c:v>13(10)</c:v>
                </c:pt>
                <c:pt idx="24">
                  <c:v>14(1)</c:v>
                </c:pt>
                <c:pt idx="25">
                  <c:v>14(4)</c:v>
                </c:pt>
                <c:pt idx="26">
                  <c:v>14(7)</c:v>
                </c:pt>
                <c:pt idx="27">
                  <c:v>14(10)</c:v>
                </c:pt>
                <c:pt idx="28">
                  <c:v>15(1)</c:v>
                </c:pt>
                <c:pt idx="29">
                  <c:v>15(4)</c:v>
                </c:pt>
                <c:pt idx="30">
                  <c:v>15(7)</c:v>
                </c:pt>
                <c:pt idx="31">
                  <c:v>15(10)</c:v>
                </c:pt>
                <c:pt idx="32">
                  <c:v>16(1)</c:v>
                </c:pt>
                <c:pt idx="33">
                  <c:v>16(4)</c:v>
                </c:pt>
                <c:pt idx="34">
                  <c:v>16(7)</c:v>
                </c:pt>
                <c:pt idx="35">
                  <c:v>16(10)</c:v>
                </c:pt>
                <c:pt idx="36">
                  <c:v>17(1)</c:v>
                </c:pt>
                <c:pt idx="37">
                  <c:v>17(4)</c:v>
                </c:pt>
                <c:pt idx="38">
                  <c:v>17(7)</c:v>
                </c:pt>
                <c:pt idx="39">
                  <c:v>17(10)</c:v>
                </c:pt>
                <c:pt idx="40">
                  <c:v>18(1)</c:v>
                </c:pt>
              </c:strCache>
            </c:strRef>
          </c:cat>
          <c:val>
            <c:numRef>
              <c:f>Taul1!$B$2:$B$45</c:f>
              <c:numCache>
                <c:formatCode>General</c:formatCode>
                <c:ptCount val="44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5990.73</c:v>
                </c:pt>
                <c:pt idx="2">
                  <c:v>6035.22</c:v>
                </c:pt>
                <c:pt idx="3">
                  <c:v>6268.59</c:v>
                </c:pt>
                <c:pt idx="4">
                  <c:v>6572.49</c:v>
                </c:pt>
                <c:pt idx="5">
                  <c:v>3908.96</c:v>
                </c:pt>
                <c:pt idx="6">
                  <c:v>4164.55</c:v>
                </c:pt>
                <c:pt idx="7">
                  <c:v>4163.97</c:v>
                </c:pt>
                <c:pt idx="8">
                  <c:v>4638.13</c:v>
                </c:pt>
                <c:pt idx="9">
                  <c:v>4343.58</c:v>
                </c:pt>
                <c:pt idx="10">
                  <c:v>4153.5600000000004</c:v>
                </c:pt>
                <c:pt idx="11">
                  <c:v>4253.6899999999996</c:v>
                </c:pt>
                <c:pt idx="12">
                  <c:v>5403.35</c:v>
                </c:pt>
                <c:pt idx="13">
                  <c:v>4332.58</c:v>
                </c:pt>
                <c:pt idx="14">
                  <c:v>3929.76</c:v>
                </c:pt>
                <c:pt idx="15">
                  <c:v>4007.09</c:v>
                </c:pt>
                <c:pt idx="16">
                  <c:v>5119.1099999999997</c:v>
                </c:pt>
                <c:pt idx="17">
                  <c:v>3982.69</c:v>
                </c:pt>
                <c:pt idx="18">
                  <c:v>4489.26</c:v>
                </c:pt>
                <c:pt idx="19">
                  <c:v>4003.25</c:v>
                </c:pt>
                <c:pt idx="20">
                  <c:v>4466.99</c:v>
                </c:pt>
                <c:pt idx="21">
                  <c:v>3159.6</c:v>
                </c:pt>
                <c:pt idx="22">
                  <c:v>3429.96</c:v>
                </c:pt>
                <c:pt idx="23">
                  <c:v>3092.82</c:v>
                </c:pt>
                <c:pt idx="24">
                  <c:v>3768.22</c:v>
                </c:pt>
                <c:pt idx="25">
                  <c:v>3004.21</c:v>
                </c:pt>
                <c:pt idx="26">
                  <c:v>3057.65</c:v>
                </c:pt>
                <c:pt idx="27">
                  <c:v>3711.28</c:v>
                </c:pt>
                <c:pt idx="28">
                  <c:v>3370.05</c:v>
                </c:pt>
                <c:pt idx="29">
                  <c:v>2748.44</c:v>
                </c:pt>
                <c:pt idx="30">
                  <c:v>2693.63</c:v>
                </c:pt>
                <c:pt idx="31">
                  <c:v>2408.29</c:v>
                </c:pt>
                <c:pt idx="32">
                  <c:v>3505.93</c:v>
                </c:pt>
                <c:pt idx="33">
                  <c:v>2818.88</c:v>
                </c:pt>
                <c:pt idx="34">
                  <c:v>2758.35</c:v>
                </c:pt>
                <c:pt idx="35">
                  <c:v>2880.68</c:v>
                </c:pt>
                <c:pt idx="36">
                  <c:v>3221.05</c:v>
                </c:pt>
                <c:pt idx="37">
                  <c:v>2969.59</c:v>
                </c:pt>
                <c:pt idx="38">
                  <c:v>3224.56</c:v>
                </c:pt>
                <c:pt idx="39">
                  <c:v>3064.5</c:v>
                </c:pt>
                <c:pt idx="40">
                  <c:v>3499.8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5327.09</c:v>
                </c:pt>
                <c:pt idx="2">
                  <c:v>5218.95</c:v>
                </c:pt>
                <c:pt idx="3">
                  <c:v>5498.69</c:v>
                </c:pt>
                <c:pt idx="4">
                  <c:v>5844</c:v>
                </c:pt>
                <c:pt idx="5">
                  <c:v>3478.93</c:v>
                </c:pt>
                <c:pt idx="6">
                  <c:v>3612.87</c:v>
                </c:pt>
                <c:pt idx="7">
                  <c:v>3589.39</c:v>
                </c:pt>
                <c:pt idx="8">
                  <c:v>4017.25</c:v>
                </c:pt>
                <c:pt idx="9">
                  <c:v>3545.62</c:v>
                </c:pt>
                <c:pt idx="10">
                  <c:v>3570.09</c:v>
                </c:pt>
                <c:pt idx="11">
                  <c:v>3519.75</c:v>
                </c:pt>
                <c:pt idx="12">
                  <c:v>4532.38</c:v>
                </c:pt>
                <c:pt idx="13">
                  <c:v>3462.74</c:v>
                </c:pt>
                <c:pt idx="14">
                  <c:v>3353.66</c:v>
                </c:pt>
                <c:pt idx="15">
                  <c:v>3236.62</c:v>
                </c:pt>
                <c:pt idx="16">
                  <c:v>4243.8500000000004</c:v>
                </c:pt>
                <c:pt idx="17">
                  <c:v>3365.38</c:v>
                </c:pt>
                <c:pt idx="18">
                  <c:v>3933.12</c:v>
                </c:pt>
                <c:pt idx="19">
                  <c:v>3627.91</c:v>
                </c:pt>
                <c:pt idx="20">
                  <c:v>3985.62</c:v>
                </c:pt>
                <c:pt idx="21">
                  <c:v>2749.28</c:v>
                </c:pt>
                <c:pt idx="22">
                  <c:v>3049.22</c:v>
                </c:pt>
                <c:pt idx="23">
                  <c:v>2765.65</c:v>
                </c:pt>
                <c:pt idx="24">
                  <c:v>3464.8</c:v>
                </c:pt>
                <c:pt idx="25">
                  <c:v>2611.08</c:v>
                </c:pt>
                <c:pt idx="26">
                  <c:v>2651.02</c:v>
                </c:pt>
                <c:pt idx="27">
                  <c:v>3307.95</c:v>
                </c:pt>
                <c:pt idx="28">
                  <c:v>2979.47</c:v>
                </c:pt>
                <c:pt idx="29">
                  <c:v>2255.7600000000002</c:v>
                </c:pt>
                <c:pt idx="30">
                  <c:v>2250.12</c:v>
                </c:pt>
                <c:pt idx="31">
                  <c:v>2039.73</c:v>
                </c:pt>
                <c:pt idx="32">
                  <c:v>2886.02</c:v>
                </c:pt>
                <c:pt idx="33">
                  <c:v>2341.42</c:v>
                </c:pt>
                <c:pt idx="34">
                  <c:v>2299.2800000000002</c:v>
                </c:pt>
                <c:pt idx="35">
                  <c:v>2345.0300000000002</c:v>
                </c:pt>
                <c:pt idx="36">
                  <c:v>2730.56</c:v>
                </c:pt>
                <c:pt idx="37">
                  <c:v>2460.5100000000002</c:v>
                </c:pt>
                <c:pt idx="38">
                  <c:v>2566.06</c:v>
                </c:pt>
                <c:pt idx="39">
                  <c:v>2274.3000000000002</c:v>
                </c:pt>
                <c:pt idx="40">
                  <c:v>2652.3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663.64</c:v>
                </c:pt>
                <c:pt idx="2">
                  <c:v>816.27</c:v>
                </c:pt>
                <c:pt idx="3">
                  <c:v>769.91</c:v>
                </c:pt>
                <c:pt idx="4">
                  <c:v>728.49</c:v>
                </c:pt>
                <c:pt idx="5">
                  <c:v>430.03</c:v>
                </c:pt>
                <c:pt idx="6">
                  <c:v>551.67999999999995</c:v>
                </c:pt>
                <c:pt idx="7">
                  <c:v>574.57000000000005</c:v>
                </c:pt>
                <c:pt idx="8">
                  <c:v>620.89</c:v>
                </c:pt>
                <c:pt idx="9">
                  <c:v>797.96</c:v>
                </c:pt>
                <c:pt idx="10">
                  <c:v>583.47</c:v>
                </c:pt>
                <c:pt idx="11">
                  <c:v>733.95</c:v>
                </c:pt>
                <c:pt idx="12">
                  <c:v>870.97</c:v>
                </c:pt>
                <c:pt idx="13">
                  <c:v>869.84</c:v>
                </c:pt>
                <c:pt idx="14">
                  <c:v>576.1</c:v>
                </c:pt>
                <c:pt idx="15">
                  <c:v>770.47</c:v>
                </c:pt>
                <c:pt idx="16">
                  <c:v>875.26</c:v>
                </c:pt>
                <c:pt idx="17">
                  <c:v>617.32000000000005</c:v>
                </c:pt>
                <c:pt idx="18">
                  <c:v>556.14</c:v>
                </c:pt>
                <c:pt idx="19">
                  <c:v>375.34</c:v>
                </c:pt>
                <c:pt idx="20">
                  <c:v>481.37</c:v>
                </c:pt>
                <c:pt idx="21">
                  <c:v>410.32</c:v>
                </c:pt>
                <c:pt idx="22">
                  <c:v>380.74</c:v>
                </c:pt>
                <c:pt idx="23">
                  <c:v>327.17</c:v>
                </c:pt>
                <c:pt idx="24">
                  <c:v>303.42</c:v>
                </c:pt>
                <c:pt idx="25">
                  <c:v>393.14</c:v>
                </c:pt>
                <c:pt idx="26">
                  <c:v>406.62</c:v>
                </c:pt>
                <c:pt idx="27">
                  <c:v>403.33</c:v>
                </c:pt>
                <c:pt idx="28">
                  <c:v>390.58</c:v>
                </c:pt>
                <c:pt idx="29">
                  <c:v>492.68</c:v>
                </c:pt>
                <c:pt idx="30">
                  <c:v>443.51</c:v>
                </c:pt>
                <c:pt idx="31">
                  <c:v>368.56</c:v>
                </c:pt>
                <c:pt idx="32">
                  <c:v>619.91</c:v>
                </c:pt>
                <c:pt idx="33">
                  <c:v>477.46</c:v>
                </c:pt>
                <c:pt idx="34">
                  <c:v>459.08</c:v>
                </c:pt>
                <c:pt idx="35">
                  <c:v>535.65</c:v>
                </c:pt>
                <c:pt idx="36">
                  <c:v>490.49</c:v>
                </c:pt>
                <c:pt idx="37">
                  <c:v>509.08</c:v>
                </c:pt>
                <c:pt idx="38">
                  <c:v>658.5</c:v>
                </c:pt>
                <c:pt idx="39">
                  <c:v>790.2</c:v>
                </c:pt>
                <c:pt idx="40">
                  <c:v>847.5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8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5091952892948544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Sheet1!$A$2:$A$42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603</c:v>
                </c:pt>
                <c:pt idx="1">
                  <c:v>671.2</c:v>
                </c:pt>
                <c:pt idx="2">
                  <c:v>928.9</c:v>
                </c:pt>
                <c:pt idx="3">
                  <c:v>899.9</c:v>
                </c:pt>
                <c:pt idx="4">
                  <c:v>916.9</c:v>
                </c:pt>
                <c:pt idx="5">
                  <c:v>569.6</c:v>
                </c:pt>
                <c:pt idx="6">
                  <c:v>583.5</c:v>
                </c:pt>
                <c:pt idx="7">
                  <c:v>611.5</c:v>
                </c:pt>
                <c:pt idx="8">
                  <c:v>634.5</c:v>
                </c:pt>
                <c:pt idx="9">
                  <c:v>787.4</c:v>
                </c:pt>
                <c:pt idx="10">
                  <c:v>583.9</c:v>
                </c:pt>
                <c:pt idx="11">
                  <c:v>737.5</c:v>
                </c:pt>
                <c:pt idx="12">
                  <c:v>735.4</c:v>
                </c:pt>
                <c:pt idx="13">
                  <c:v>792</c:v>
                </c:pt>
                <c:pt idx="14">
                  <c:v>724.3</c:v>
                </c:pt>
                <c:pt idx="15">
                  <c:v>836.9</c:v>
                </c:pt>
                <c:pt idx="16">
                  <c:v>895.6</c:v>
                </c:pt>
                <c:pt idx="17">
                  <c:v>620.79999999999995</c:v>
                </c:pt>
                <c:pt idx="18">
                  <c:v>644.20000000000005</c:v>
                </c:pt>
                <c:pt idx="19">
                  <c:v>530</c:v>
                </c:pt>
                <c:pt idx="20">
                  <c:v>595.79999999999995</c:v>
                </c:pt>
                <c:pt idx="21">
                  <c:v>583</c:v>
                </c:pt>
                <c:pt idx="22">
                  <c:v>483.7</c:v>
                </c:pt>
                <c:pt idx="23">
                  <c:v>415.6</c:v>
                </c:pt>
                <c:pt idx="24">
                  <c:v>397.3</c:v>
                </c:pt>
                <c:pt idx="25">
                  <c:v>483.5</c:v>
                </c:pt>
                <c:pt idx="26">
                  <c:v>523.6</c:v>
                </c:pt>
                <c:pt idx="27">
                  <c:v>576.20000000000005</c:v>
                </c:pt>
                <c:pt idx="28">
                  <c:v>556.70000000000005</c:v>
                </c:pt>
                <c:pt idx="29">
                  <c:v>741.4</c:v>
                </c:pt>
                <c:pt idx="30">
                  <c:v>645.5</c:v>
                </c:pt>
                <c:pt idx="31">
                  <c:v>566.6</c:v>
                </c:pt>
                <c:pt idx="32">
                  <c:v>829.3</c:v>
                </c:pt>
                <c:pt idx="33">
                  <c:v>724</c:v>
                </c:pt>
                <c:pt idx="34">
                  <c:v>721.1</c:v>
                </c:pt>
                <c:pt idx="35">
                  <c:v>836.5</c:v>
                </c:pt>
                <c:pt idx="36">
                  <c:v>707.5</c:v>
                </c:pt>
                <c:pt idx="37">
                  <c:v>717.1</c:v>
                </c:pt>
                <c:pt idx="38">
                  <c:v>906.1</c:v>
                </c:pt>
                <c:pt idx="39">
                  <c:v>985.1</c:v>
                </c:pt>
                <c:pt idx="40">
                  <c:v>1047.7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Sheet1!$A$2:$A$42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7164</c:v>
                </c:pt>
                <c:pt idx="1">
                  <c:v>6364.5</c:v>
                </c:pt>
                <c:pt idx="2">
                  <c:v>6123.9</c:v>
                </c:pt>
                <c:pt idx="3">
                  <c:v>6499.9</c:v>
                </c:pt>
                <c:pt idx="4">
                  <c:v>6828.8</c:v>
                </c:pt>
                <c:pt idx="5">
                  <c:v>4173.8</c:v>
                </c:pt>
                <c:pt idx="6">
                  <c:v>4266.8999999999996</c:v>
                </c:pt>
                <c:pt idx="7">
                  <c:v>4181.8999999999996</c:v>
                </c:pt>
                <c:pt idx="8">
                  <c:v>4625.6000000000004</c:v>
                </c:pt>
                <c:pt idx="9">
                  <c:v>4100.2</c:v>
                </c:pt>
                <c:pt idx="10">
                  <c:v>4150.6000000000004</c:v>
                </c:pt>
                <c:pt idx="11">
                  <c:v>4095</c:v>
                </c:pt>
                <c:pt idx="12">
                  <c:v>5066.7</c:v>
                </c:pt>
                <c:pt idx="13">
                  <c:v>3912.5</c:v>
                </c:pt>
                <c:pt idx="14">
                  <c:v>3708.3</c:v>
                </c:pt>
                <c:pt idx="15">
                  <c:v>3747.2</c:v>
                </c:pt>
                <c:pt idx="16">
                  <c:v>4568.6000000000004</c:v>
                </c:pt>
                <c:pt idx="17">
                  <c:v>3739</c:v>
                </c:pt>
                <c:pt idx="18">
                  <c:v>4368.6000000000004</c:v>
                </c:pt>
                <c:pt idx="19">
                  <c:v>4088.1</c:v>
                </c:pt>
                <c:pt idx="20">
                  <c:v>4390.7</c:v>
                </c:pt>
                <c:pt idx="21">
                  <c:v>3141.5</c:v>
                </c:pt>
                <c:pt idx="22">
                  <c:v>3507.5</c:v>
                </c:pt>
                <c:pt idx="23">
                  <c:v>3181.3</c:v>
                </c:pt>
                <c:pt idx="24">
                  <c:v>3736.1</c:v>
                </c:pt>
                <c:pt idx="25">
                  <c:v>2957.5</c:v>
                </c:pt>
                <c:pt idx="26">
                  <c:v>2990.1</c:v>
                </c:pt>
                <c:pt idx="27">
                  <c:v>3554.6</c:v>
                </c:pt>
                <c:pt idx="28">
                  <c:v>3544.3</c:v>
                </c:pt>
                <c:pt idx="29">
                  <c:v>2919.8</c:v>
                </c:pt>
                <c:pt idx="30">
                  <c:v>3032.8</c:v>
                </c:pt>
                <c:pt idx="31">
                  <c:v>2883.2</c:v>
                </c:pt>
                <c:pt idx="32">
                  <c:v>3647</c:v>
                </c:pt>
                <c:pt idx="33">
                  <c:v>3201</c:v>
                </c:pt>
                <c:pt idx="34">
                  <c:v>3250.6</c:v>
                </c:pt>
                <c:pt idx="35">
                  <c:v>3290.3</c:v>
                </c:pt>
                <c:pt idx="36">
                  <c:v>3572.9</c:v>
                </c:pt>
                <c:pt idx="37">
                  <c:v>3383.5</c:v>
                </c:pt>
                <c:pt idx="38">
                  <c:v>3520.9</c:v>
                </c:pt>
                <c:pt idx="39">
                  <c:v>3175.5</c:v>
                </c:pt>
                <c:pt idx="40">
                  <c:v>3442.4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014976419661503"/>
          <c:y val="0.2495533379956586"/>
          <c:w val="0.14286699974080994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4120.5</c:v>
                </c:pt>
                <c:pt idx="2">
                  <c:v>3411.34</c:v>
                </c:pt>
                <c:pt idx="3">
                  <c:v>3982.31</c:v>
                </c:pt>
                <c:pt idx="4">
                  <c:v>1944.03</c:v>
                </c:pt>
                <c:pt idx="5">
                  <c:v>1636.88</c:v>
                </c:pt>
                <c:pt idx="6">
                  <c:v>1516.26</c:v>
                </c:pt>
                <c:pt idx="7">
                  <c:v>1788.47</c:v>
                </c:pt>
                <c:pt idx="8">
                  <c:v>2210.2800000000002</c:v>
                </c:pt>
                <c:pt idx="9">
                  <c:v>1926.18</c:v>
                </c:pt>
                <c:pt idx="10">
                  <c:v>2359.7399999999998</c:v>
                </c:pt>
                <c:pt idx="11">
                  <c:v>2197.3000000000002</c:v>
                </c:pt>
                <c:pt idx="12">
                  <c:v>2924.08</c:v>
                </c:pt>
                <c:pt idx="13">
                  <c:v>3002.04</c:v>
                </c:pt>
                <c:pt idx="14">
                  <c:v>3881.79</c:v>
                </c:pt>
                <c:pt idx="15">
                  <c:v>2925.16</c:v>
                </c:pt>
                <c:pt idx="16">
                  <c:v>3434.29</c:v>
                </c:pt>
                <c:pt idx="17">
                  <c:v>3233.75</c:v>
                </c:pt>
                <c:pt idx="18">
                  <c:v>3077.26</c:v>
                </c:pt>
                <c:pt idx="19">
                  <c:v>2816.32</c:v>
                </c:pt>
                <c:pt idx="20">
                  <c:v>3521.77</c:v>
                </c:pt>
                <c:pt idx="21">
                  <c:v>2828.8</c:v>
                </c:pt>
                <c:pt idx="22">
                  <c:v>3013.37</c:v>
                </c:pt>
                <c:pt idx="23">
                  <c:v>2856.56</c:v>
                </c:pt>
                <c:pt idx="24">
                  <c:v>2822.68</c:v>
                </c:pt>
                <c:pt idx="25">
                  <c:v>3460.27</c:v>
                </c:pt>
                <c:pt idx="26">
                  <c:v>3663.41</c:v>
                </c:pt>
                <c:pt idx="27">
                  <c:v>4203.7299999999996</c:v>
                </c:pt>
                <c:pt idx="28">
                  <c:v>3479.43</c:v>
                </c:pt>
                <c:pt idx="29">
                  <c:v>3129.11</c:v>
                </c:pt>
                <c:pt idx="30">
                  <c:v>4932.8999999999996</c:v>
                </c:pt>
                <c:pt idx="31">
                  <c:v>3858.04</c:v>
                </c:pt>
                <c:pt idx="32">
                  <c:v>3506.46</c:v>
                </c:pt>
                <c:pt idx="33">
                  <c:v>3107.03</c:v>
                </c:pt>
                <c:pt idx="34">
                  <c:v>2878.51</c:v>
                </c:pt>
                <c:pt idx="35">
                  <c:v>2791.47</c:v>
                </c:pt>
                <c:pt idx="36">
                  <c:v>3693.65</c:v>
                </c:pt>
                <c:pt idx="37">
                  <c:v>3737.54</c:v>
                </c:pt>
                <c:pt idx="38">
                  <c:v>5524.63</c:v>
                </c:pt>
                <c:pt idx="39">
                  <c:v>3458</c:v>
                </c:pt>
                <c:pt idx="40">
                  <c:v>6654.1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3552.68</c:v>
                </c:pt>
                <c:pt idx="2">
                  <c:v>2829.26</c:v>
                </c:pt>
                <c:pt idx="3">
                  <c:v>3485.38</c:v>
                </c:pt>
                <c:pt idx="4">
                  <c:v>1528.82</c:v>
                </c:pt>
                <c:pt idx="5">
                  <c:v>1306.55</c:v>
                </c:pt>
                <c:pt idx="6">
                  <c:v>1176.98</c:v>
                </c:pt>
                <c:pt idx="7">
                  <c:v>1516.91</c:v>
                </c:pt>
                <c:pt idx="8">
                  <c:v>1824.18</c:v>
                </c:pt>
                <c:pt idx="9">
                  <c:v>1589.45</c:v>
                </c:pt>
                <c:pt idx="10">
                  <c:v>1951.25</c:v>
                </c:pt>
                <c:pt idx="11">
                  <c:v>1904.91</c:v>
                </c:pt>
                <c:pt idx="12">
                  <c:v>2257.4</c:v>
                </c:pt>
                <c:pt idx="13">
                  <c:v>2384.6799999999998</c:v>
                </c:pt>
                <c:pt idx="14">
                  <c:v>3235.27</c:v>
                </c:pt>
                <c:pt idx="15">
                  <c:v>2471.64</c:v>
                </c:pt>
                <c:pt idx="16">
                  <c:v>2850.19</c:v>
                </c:pt>
                <c:pt idx="17">
                  <c:v>2679.25</c:v>
                </c:pt>
                <c:pt idx="18">
                  <c:v>2535.1799999999998</c:v>
                </c:pt>
                <c:pt idx="19">
                  <c:v>2340.12</c:v>
                </c:pt>
                <c:pt idx="20">
                  <c:v>3002.26</c:v>
                </c:pt>
                <c:pt idx="21">
                  <c:v>2376.89</c:v>
                </c:pt>
                <c:pt idx="22">
                  <c:v>2428.2399999999998</c:v>
                </c:pt>
                <c:pt idx="23">
                  <c:v>2415.25</c:v>
                </c:pt>
                <c:pt idx="24">
                  <c:v>2334.5500000000002</c:v>
                </c:pt>
                <c:pt idx="25">
                  <c:v>2764.31</c:v>
                </c:pt>
                <c:pt idx="26">
                  <c:v>2916.72</c:v>
                </c:pt>
                <c:pt idx="27">
                  <c:v>3241.73</c:v>
                </c:pt>
                <c:pt idx="28">
                  <c:v>2858.4</c:v>
                </c:pt>
                <c:pt idx="29">
                  <c:v>2506.4699999999998</c:v>
                </c:pt>
                <c:pt idx="30">
                  <c:v>4091.49</c:v>
                </c:pt>
                <c:pt idx="31">
                  <c:v>3384.38</c:v>
                </c:pt>
                <c:pt idx="32">
                  <c:v>2804.46</c:v>
                </c:pt>
                <c:pt idx="33">
                  <c:v>2394.0500000000002</c:v>
                </c:pt>
                <c:pt idx="34">
                  <c:v>2249.66</c:v>
                </c:pt>
                <c:pt idx="35">
                  <c:v>2246.27</c:v>
                </c:pt>
                <c:pt idx="36">
                  <c:v>2839.94</c:v>
                </c:pt>
                <c:pt idx="37">
                  <c:v>3130.02</c:v>
                </c:pt>
                <c:pt idx="38">
                  <c:v>4891.82</c:v>
                </c:pt>
                <c:pt idx="39">
                  <c:v>2900.5</c:v>
                </c:pt>
                <c:pt idx="40">
                  <c:v>5724.8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567.82000000000005</c:v>
                </c:pt>
                <c:pt idx="2">
                  <c:v>582.08000000000004</c:v>
                </c:pt>
                <c:pt idx="3">
                  <c:v>496.93</c:v>
                </c:pt>
                <c:pt idx="4">
                  <c:v>415.21</c:v>
                </c:pt>
                <c:pt idx="5">
                  <c:v>330.33</c:v>
                </c:pt>
                <c:pt idx="6">
                  <c:v>339.27</c:v>
                </c:pt>
                <c:pt idx="7">
                  <c:v>271.56</c:v>
                </c:pt>
                <c:pt idx="8">
                  <c:v>386.11</c:v>
                </c:pt>
                <c:pt idx="9">
                  <c:v>336.73</c:v>
                </c:pt>
                <c:pt idx="10">
                  <c:v>408.48</c:v>
                </c:pt>
                <c:pt idx="11">
                  <c:v>292.39</c:v>
                </c:pt>
                <c:pt idx="12">
                  <c:v>666.69</c:v>
                </c:pt>
                <c:pt idx="13">
                  <c:v>617.35</c:v>
                </c:pt>
                <c:pt idx="14">
                  <c:v>646.52</c:v>
                </c:pt>
                <c:pt idx="15">
                  <c:v>453.52</c:v>
                </c:pt>
                <c:pt idx="16">
                  <c:v>584.1</c:v>
                </c:pt>
                <c:pt idx="17">
                  <c:v>554.5</c:v>
                </c:pt>
                <c:pt idx="18">
                  <c:v>542.08000000000004</c:v>
                </c:pt>
                <c:pt idx="19">
                  <c:v>476.2</c:v>
                </c:pt>
                <c:pt idx="20">
                  <c:v>519.51</c:v>
                </c:pt>
                <c:pt idx="21">
                  <c:v>451.91</c:v>
                </c:pt>
                <c:pt idx="22">
                  <c:v>585.13</c:v>
                </c:pt>
                <c:pt idx="23">
                  <c:v>441.31</c:v>
                </c:pt>
                <c:pt idx="24">
                  <c:v>488.13</c:v>
                </c:pt>
                <c:pt idx="25">
                  <c:v>695.96</c:v>
                </c:pt>
                <c:pt idx="26">
                  <c:v>746.69</c:v>
                </c:pt>
                <c:pt idx="27">
                  <c:v>962</c:v>
                </c:pt>
                <c:pt idx="28">
                  <c:v>621.03</c:v>
                </c:pt>
                <c:pt idx="29">
                  <c:v>622.64</c:v>
                </c:pt>
                <c:pt idx="30">
                  <c:v>841.41</c:v>
                </c:pt>
                <c:pt idx="31">
                  <c:v>473.67</c:v>
                </c:pt>
                <c:pt idx="32">
                  <c:v>702</c:v>
                </c:pt>
                <c:pt idx="33">
                  <c:v>712.98</c:v>
                </c:pt>
                <c:pt idx="34">
                  <c:v>628.86</c:v>
                </c:pt>
                <c:pt idx="35">
                  <c:v>545.21</c:v>
                </c:pt>
                <c:pt idx="36">
                  <c:v>853.71</c:v>
                </c:pt>
                <c:pt idx="37">
                  <c:v>607.53</c:v>
                </c:pt>
                <c:pt idx="38">
                  <c:v>632.80999999999995</c:v>
                </c:pt>
                <c:pt idx="39">
                  <c:v>557.5</c:v>
                </c:pt>
                <c:pt idx="40">
                  <c:v>929.3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Sheet1!$A$2:$A$42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1869.8</c:v>
                </c:pt>
                <c:pt idx="1">
                  <c:v>1744.1</c:v>
                </c:pt>
                <c:pt idx="2">
                  <c:v>1638.3</c:v>
                </c:pt>
                <c:pt idx="3">
                  <c:v>1623.7</c:v>
                </c:pt>
                <c:pt idx="4">
                  <c:v>1415.8</c:v>
                </c:pt>
                <c:pt idx="5">
                  <c:v>1341.2</c:v>
                </c:pt>
                <c:pt idx="6">
                  <c:v>1165.0999999999999</c:v>
                </c:pt>
                <c:pt idx="7">
                  <c:v>1122.8</c:v>
                </c:pt>
                <c:pt idx="8">
                  <c:v>1103.8</c:v>
                </c:pt>
                <c:pt idx="9">
                  <c:v>1067.8</c:v>
                </c:pt>
                <c:pt idx="10">
                  <c:v>1150.5</c:v>
                </c:pt>
                <c:pt idx="11">
                  <c:v>997.4</c:v>
                </c:pt>
                <c:pt idx="12">
                  <c:v>1300.3</c:v>
                </c:pt>
                <c:pt idx="13">
                  <c:v>1621.2</c:v>
                </c:pt>
                <c:pt idx="14">
                  <c:v>1793.1</c:v>
                </c:pt>
                <c:pt idx="15">
                  <c:v>1740.5</c:v>
                </c:pt>
                <c:pt idx="16">
                  <c:v>1641.3</c:v>
                </c:pt>
                <c:pt idx="17">
                  <c:v>1699.4</c:v>
                </c:pt>
                <c:pt idx="18">
                  <c:v>1933.1</c:v>
                </c:pt>
                <c:pt idx="19">
                  <c:v>1566.6</c:v>
                </c:pt>
                <c:pt idx="20">
                  <c:v>1582.3</c:v>
                </c:pt>
                <c:pt idx="21">
                  <c:v>1362.9</c:v>
                </c:pt>
                <c:pt idx="22">
                  <c:v>1466</c:v>
                </c:pt>
                <c:pt idx="23">
                  <c:v>1479.9</c:v>
                </c:pt>
                <c:pt idx="24">
                  <c:v>1310.5</c:v>
                </c:pt>
                <c:pt idx="25">
                  <c:v>1500.3</c:v>
                </c:pt>
                <c:pt idx="26">
                  <c:v>1568.2</c:v>
                </c:pt>
                <c:pt idx="27">
                  <c:v>1982.5</c:v>
                </c:pt>
                <c:pt idx="28">
                  <c:v>2053.6</c:v>
                </c:pt>
                <c:pt idx="29">
                  <c:v>2151.4</c:v>
                </c:pt>
                <c:pt idx="30">
                  <c:v>2262</c:v>
                </c:pt>
                <c:pt idx="31">
                  <c:v>2065.1999999999998</c:v>
                </c:pt>
                <c:pt idx="32">
                  <c:v>2093.3000000000002</c:v>
                </c:pt>
                <c:pt idx="33">
                  <c:v>2220.5</c:v>
                </c:pt>
                <c:pt idx="34">
                  <c:v>2129.6</c:v>
                </c:pt>
                <c:pt idx="35">
                  <c:v>1863.9</c:v>
                </c:pt>
                <c:pt idx="36">
                  <c:v>1955</c:v>
                </c:pt>
                <c:pt idx="37">
                  <c:v>1946.8</c:v>
                </c:pt>
                <c:pt idx="38">
                  <c:v>1949.9</c:v>
                </c:pt>
                <c:pt idx="39">
                  <c:v>1761.9</c:v>
                </c:pt>
                <c:pt idx="40">
                  <c:v>1890.7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Sheet1!$A$2:$A$42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11214.1</c:v>
                </c:pt>
                <c:pt idx="1">
                  <c:v>12023.3</c:v>
                </c:pt>
                <c:pt idx="2">
                  <c:v>11838.7</c:v>
                </c:pt>
                <c:pt idx="3">
                  <c:v>12826.2</c:v>
                </c:pt>
                <c:pt idx="4">
                  <c:v>11305</c:v>
                </c:pt>
                <c:pt idx="5">
                  <c:v>10095</c:v>
                </c:pt>
                <c:pt idx="6">
                  <c:v>8798.2999999999993</c:v>
                </c:pt>
                <c:pt idx="7">
                  <c:v>8530.2999999999993</c:v>
                </c:pt>
                <c:pt idx="8">
                  <c:v>7293.3</c:v>
                </c:pt>
                <c:pt idx="9">
                  <c:v>7010.9</c:v>
                </c:pt>
                <c:pt idx="10">
                  <c:v>7016.4</c:v>
                </c:pt>
                <c:pt idx="11">
                  <c:v>6946.2</c:v>
                </c:pt>
                <c:pt idx="12">
                  <c:v>5986.4</c:v>
                </c:pt>
                <c:pt idx="13">
                  <c:v>6005.9</c:v>
                </c:pt>
                <c:pt idx="14">
                  <c:v>6771</c:v>
                </c:pt>
                <c:pt idx="15">
                  <c:v>7125.4</c:v>
                </c:pt>
                <c:pt idx="16">
                  <c:v>7176.8</c:v>
                </c:pt>
                <c:pt idx="17">
                  <c:v>7268.3</c:v>
                </c:pt>
                <c:pt idx="18">
                  <c:v>6907.6</c:v>
                </c:pt>
                <c:pt idx="19">
                  <c:v>6616.6</c:v>
                </c:pt>
                <c:pt idx="20">
                  <c:v>6932.7</c:v>
                </c:pt>
                <c:pt idx="21">
                  <c:v>7189.6</c:v>
                </c:pt>
                <c:pt idx="22">
                  <c:v>6937.4</c:v>
                </c:pt>
                <c:pt idx="23">
                  <c:v>6975.5</c:v>
                </c:pt>
                <c:pt idx="24">
                  <c:v>6319.8</c:v>
                </c:pt>
                <c:pt idx="25">
                  <c:v>6858.8</c:v>
                </c:pt>
                <c:pt idx="26">
                  <c:v>6883.5</c:v>
                </c:pt>
                <c:pt idx="27">
                  <c:v>7495.6</c:v>
                </c:pt>
                <c:pt idx="28">
                  <c:v>7585</c:v>
                </c:pt>
                <c:pt idx="29">
                  <c:v>7807.6</c:v>
                </c:pt>
                <c:pt idx="30">
                  <c:v>8765.4</c:v>
                </c:pt>
                <c:pt idx="31">
                  <c:v>9771.7000000000007</c:v>
                </c:pt>
                <c:pt idx="32">
                  <c:v>9892.5</c:v>
                </c:pt>
                <c:pt idx="33">
                  <c:v>10070.299999999999</c:v>
                </c:pt>
                <c:pt idx="34">
                  <c:v>9143.7000000000007</c:v>
                </c:pt>
                <c:pt idx="35">
                  <c:v>9531.6</c:v>
                </c:pt>
                <c:pt idx="36">
                  <c:v>9508</c:v>
                </c:pt>
                <c:pt idx="37">
                  <c:v>10223</c:v>
                </c:pt>
                <c:pt idx="38">
                  <c:v>11967.9</c:v>
                </c:pt>
                <c:pt idx="39">
                  <c:v>12235.8</c:v>
                </c:pt>
                <c:pt idx="40">
                  <c:v>13920.1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1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5751975951927688"/>
          <c:h val="0.35535770873475608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155.80000000000001</c:v>
                </c:pt>
                <c:pt idx="2">
                  <c:v>144.47</c:v>
                </c:pt>
                <c:pt idx="3">
                  <c:v>133.13999999999999</c:v>
                </c:pt>
                <c:pt idx="4">
                  <c:v>126.52</c:v>
                </c:pt>
                <c:pt idx="5">
                  <c:v>119.9</c:v>
                </c:pt>
                <c:pt idx="6">
                  <c:v>111.19</c:v>
                </c:pt>
                <c:pt idx="7">
                  <c:v>102.48</c:v>
                </c:pt>
                <c:pt idx="8">
                  <c:v>106.3</c:v>
                </c:pt>
                <c:pt idx="9">
                  <c:v>110.12</c:v>
                </c:pt>
                <c:pt idx="10">
                  <c:v>113.17</c:v>
                </c:pt>
                <c:pt idx="11">
                  <c:v>116.23</c:v>
                </c:pt>
                <c:pt idx="12">
                  <c:v>161.22</c:v>
                </c:pt>
                <c:pt idx="13">
                  <c:v>188.94</c:v>
                </c:pt>
                <c:pt idx="14">
                  <c:v>159.85</c:v>
                </c:pt>
                <c:pt idx="15">
                  <c:v>166.47</c:v>
                </c:pt>
                <c:pt idx="16">
                  <c:v>209.93</c:v>
                </c:pt>
                <c:pt idx="17">
                  <c:v>214.78</c:v>
                </c:pt>
                <c:pt idx="18">
                  <c:v>249.57</c:v>
                </c:pt>
                <c:pt idx="19">
                  <c:v>157.13999999999999</c:v>
                </c:pt>
                <c:pt idx="20">
                  <c:v>176.59</c:v>
                </c:pt>
                <c:pt idx="21">
                  <c:v>200.2</c:v>
                </c:pt>
                <c:pt idx="22">
                  <c:v>178.8</c:v>
                </c:pt>
                <c:pt idx="23">
                  <c:v>166.13</c:v>
                </c:pt>
                <c:pt idx="24">
                  <c:v>210.25</c:v>
                </c:pt>
                <c:pt idx="25">
                  <c:v>214.64</c:v>
                </c:pt>
                <c:pt idx="26">
                  <c:v>208.33</c:v>
                </c:pt>
                <c:pt idx="27">
                  <c:v>158.13</c:v>
                </c:pt>
                <c:pt idx="28">
                  <c:v>254.5</c:v>
                </c:pt>
                <c:pt idx="29">
                  <c:v>217.61</c:v>
                </c:pt>
                <c:pt idx="30">
                  <c:v>246.14</c:v>
                </c:pt>
                <c:pt idx="31">
                  <c:v>175.26</c:v>
                </c:pt>
                <c:pt idx="32">
                  <c:v>219.34</c:v>
                </c:pt>
                <c:pt idx="33">
                  <c:v>242.83</c:v>
                </c:pt>
                <c:pt idx="34">
                  <c:v>234.4</c:v>
                </c:pt>
                <c:pt idx="35">
                  <c:v>264.48</c:v>
                </c:pt>
                <c:pt idx="36">
                  <c:v>246.56</c:v>
                </c:pt>
                <c:pt idx="37">
                  <c:v>265.83999999999997</c:v>
                </c:pt>
                <c:pt idx="38">
                  <c:v>249.87</c:v>
                </c:pt>
                <c:pt idx="39">
                  <c:v>208.5</c:v>
                </c:pt>
                <c:pt idx="40">
                  <c:v>292.24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50.64</c:v>
                </c:pt>
                <c:pt idx="2">
                  <c:v>42.7</c:v>
                </c:pt>
                <c:pt idx="3">
                  <c:v>34.75</c:v>
                </c:pt>
                <c:pt idx="4">
                  <c:v>33.520000000000003</c:v>
                </c:pt>
                <c:pt idx="5">
                  <c:v>32.28</c:v>
                </c:pt>
                <c:pt idx="6">
                  <c:v>29.92</c:v>
                </c:pt>
                <c:pt idx="7">
                  <c:v>27.57</c:v>
                </c:pt>
                <c:pt idx="8">
                  <c:v>27.26</c:v>
                </c:pt>
                <c:pt idx="9">
                  <c:v>26.95</c:v>
                </c:pt>
                <c:pt idx="10">
                  <c:v>28.15</c:v>
                </c:pt>
                <c:pt idx="11">
                  <c:v>29.35</c:v>
                </c:pt>
                <c:pt idx="12">
                  <c:v>19.18</c:v>
                </c:pt>
                <c:pt idx="13">
                  <c:v>35.01</c:v>
                </c:pt>
                <c:pt idx="14">
                  <c:v>30.2</c:v>
                </c:pt>
                <c:pt idx="15">
                  <c:v>21.09</c:v>
                </c:pt>
                <c:pt idx="16">
                  <c:v>28.49</c:v>
                </c:pt>
                <c:pt idx="17">
                  <c:v>35.65</c:v>
                </c:pt>
                <c:pt idx="18">
                  <c:v>67.8</c:v>
                </c:pt>
                <c:pt idx="19">
                  <c:v>28.27</c:v>
                </c:pt>
                <c:pt idx="20">
                  <c:v>25.36</c:v>
                </c:pt>
                <c:pt idx="21">
                  <c:v>33.99</c:v>
                </c:pt>
                <c:pt idx="22">
                  <c:v>32.92</c:v>
                </c:pt>
                <c:pt idx="23">
                  <c:v>25.51</c:v>
                </c:pt>
                <c:pt idx="24">
                  <c:v>33.08</c:v>
                </c:pt>
                <c:pt idx="25">
                  <c:v>32.07</c:v>
                </c:pt>
                <c:pt idx="26">
                  <c:v>41.46</c:v>
                </c:pt>
                <c:pt idx="27">
                  <c:v>27.76</c:v>
                </c:pt>
                <c:pt idx="28">
                  <c:v>38.72</c:v>
                </c:pt>
                <c:pt idx="29">
                  <c:v>27.9</c:v>
                </c:pt>
                <c:pt idx="30">
                  <c:v>38.39</c:v>
                </c:pt>
                <c:pt idx="31">
                  <c:v>20.239999999999998</c:v>
                </c:pt>
                <c:pt idx="32">
                  <c:v>30.93</c:v>
                </c:pt>
                <c:pt idx="33">
                  <c:v>37.04</c:v>
                </c:pt>
                <c:pt idx="34">
                  <c:v>27.83</c:v>
                </c:pt>
                <c:pt idx="35">
                  <c:v>89.62</c:v>
                </c:pt>
                <c:pt idx="36">
                  <c:v>33.82</c:v>
                </c:pt>
                <c:pt idx="37">
                  <c:v>37.11</c:v>
                </c:pt>
                <c:pt idx="38">
                  <c:v>19.559999999999999</c:v>
                </c:pt>
                <c:pt idx="39">
                  <c:v>18.010000000000002</c:v>
                </c:pt>
                <c:pt idx="40">
                  <c:v>21.04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105.16</c:v>
                </c:pt>
                <c:pt idx="2">
                  <c:v>101.78</c:v>
                </c:pt>
                <c:pt idx="3">
                  <c:v>98.39</c:v>
                </c:pt>
                <c:pt idx="4">
                  <c:v>93.01</c:v>
                </c:pt>
                <c:pt idx="5">
                  <c:v>87.62</c:v>
                </c:pt>
                <c:pt idx="6">
                  <c:v>81.27</c:v>
                </c:pt>
                <c:pt idx="7">
                  <c:v>74.92</c:v>
                </c:pt>
                <c:pt idx="8">
                  <c:v>79.040000000000006</c:v>
                </c:pt>
                <c:pt idx="9">
                  <c:v>83.17</c:v>
                </c:pt>
                <c:pt idx="10">
                  <c:v>85.02</c:v>
                </c:pt>
                <c:pt idx="11">
                  <c:v>86.88</c:v>
                </c:pt>
                <c:pt idx="12">
                  <c:v>142.04</c:v>
                </c:pt>
                <c:pt idx="13">
                  <c:v>153.93</c:v>
                </c:pt>
                <c:pt idx="14">
                  <c:v>129.65</c:v>
                </c:pt>
                <c:pt idx="15">
                  <c:v>145.38</c:v>
                </c:pt>
                <c:pt idx="16">
                  <c:v>181.44</c:v>
                </c:pt>
                <c:pt idx="17">
                  <c:v>179.13</c:v>
                </c:pt>
                <c:pt idx="18">
                  <c:v>181.77</c:v>
                </c:pt>
                <c:pt idx="19">
                  <c:v>128.87</c:v>
                </c:pt>
                <c:pt idx="20">
                  <c:v>151.22999999999999</c:v>
                </c:pt>
                <c:pt idx="21">
                  <c:v>166.22</c:v>
                </c:pt>
                <c:pt idx="22">
                  <c:v>145.87</c:v>
                </c:pt>
                <c:pt idx="23">
                  <c:v>140.62</c:v>
                </c:pt>
                <c:pt idx="24">
                  <c:v>177.17</c:v>
                </c:pt>
                <c:pt idx="25">
                  <c:v>182.57</c:v>
                </c:pt>
                <c:pt idx="26">
                  <c:v>166.87</c:v>
                </c:pt>
                <c:pt idx="27">
                  <c:v>130.38</c:v>
                </c:pt>
                <c:pt idx="28">
                  <c:v>215.77</c:v>
                </c:pt>
                <c:pt idx="29">
                  <c:v>189.71</c:v>
                </c:pt>
                <c:pt idx="30">
                  <c:v>207.75</c:v>
                </c:pt>
                <c:pt idx="31">
                  <c:v>155.02000000000001</c:v>
                </c:pt>
                <c:pt idx="32">
                  <c:v>188.41</c:v>
                </c:pt>
                <c:pt idx="33">
                  <c:v>205.79</c:v>
                </c:pt>
                <c:pt idx="34">
                  <c:v>206.57</c:v>
                </c:pt>
                <c:pt idx="35">
                  <c:v>174.86</c:v>
                </c:pt>
                <c:pt idx="36">
                  <c:v>212.73</c:v>
                </c:pt>
                <c:pt idx="37">
                  <c:v>228.73</c:v>
                </c:pt>
                <c:pt idx="38">
                  <c:v>230.31</c:v>
                </c:pt>
                <c:pt idx="39">
                  <c:v>190.49</c:v>
                </c:pt>
                <c:pt idx="40">
                  <c:v>271.2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0.63932</cdr:x>
      <cdr:y>0.78454</cdr:y>
    </cdr:from>
    <cdr:to>
      <cdr:x>0.71396</cdr:x>
      <cdr:y>0.8599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364870" y="2643444"/>
          <a:ext cx="626343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50" dirty="0">
              <a:solidFill>
                <a:schemeClr val="accent1"/>
              </a:solidFill>
            </a:rPr>
            <a:t>-17 %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495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49826069-2001-4433-96F2-3416E5B6B8ED}" type="datetime1">
              <a:rPr lang="fi-FI" smtClean="0">
                <a:solidFill>
                  <a:srgbClr val="B1BEB9"/>
                </a:solidFill>
              </a:rPr>
              <a:pPr/>
              <a:t>16.3.2018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229875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F508BB00-CA00-47EC-B811-48B2F4196821}" type="datetime1">
              <a:rPr lang="fi-FI" smtClean="0">
                <a:solidFill>
                  <a:srgbClr val="B1BEB9"/>
                </a:solidFill>
              </a:rPr>
              <a:pPr/>
              <a:t>16.3.2018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426130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C914BB-B84B-4F6A-B25E-6FED49957FF8}" type="datetime1">
              <a:rPr lang="fi-FI" smtClean="0">
                <a:solidFill>
                  <a:srgbClr val="B1BEB9"/>
                </a:solidFill>
              </a:rPr>
              <a:pPr/>
              <a:t>16.3.2018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6693338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24F95BE8-3DC5-4411-B838-0425E430C292}" type="datetime1">
              <a:rPr lang="fi-FI" smtClean="0">
                <a:solidFill>
                  <a:srgbClr val="B1BEB9"/>
                </a:solidFill>
              </a:rPr>
              <a:pPr/>
              <a:t>16.3.2018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87015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04FA4A06-F79D-40A9-B9BA-8A269920389C}" type="datetime1">
              <a:rPr lang="fi-FI" smtClean="0">
                <a:solidFill>
                  <a:srgbClr val="B1BEB9"/>
                </a:solidFill>
              </a:rPr>
              <a:pPr/>
              <a:t>16.3.2018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41301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2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4" y="1982398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323" kern="1200" spc="-26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39409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2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4" y="1982398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323" kern="1200" spc="-26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5564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2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323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92509"/>
      </p:ext>
    </p:extLst>
  </p:cSld>
  <p:clrMapOvr>
    <a:masterClrMapping/>
  </p:clrMapOvr>
  <p:transition spd="med">
    <p:fade/>
  </p:transition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04502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150"/>
      </p:ext>
    </p:extLst>
  </p:cSld>
  <p:clrMapOvr>
    <a:masterClrMapping/>
  </p:clrMapOvr>
  <p:transition spd="med">
    <p:fade/>
  </p:transition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7D001B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68888"/>
      </p:ext>
    </p:extLst>
  </p:cSld>
  <p:clrMapOvr>
    <a:masterClrMapping/>
  </p:clrMapOvr>
  <p:transition spd="med"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002964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10605"/>
      </p:ext>
    </p:extLst>
  </p:cSld>
  <p:clrMapOvr>
    <a:masterClrMapping/>
  </p:clrMapOvr>
  <p:transition spd="med">
    <p:fade/>
  </p:transition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4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04502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74457"/>
      </p:ext>
    </p:extLst>
  </p:cSld>
  <p:clrMapOvr>
    <a:masterClrMapping/>
  </p:clrMapOvr>
  <p:transition spd="med">
    <p:fade/>
  </p:transition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bg1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04502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33772"/>
      </p:ext>
    </p:extLst>
  </p:cSld>
  <p:clrMapOvr>
    <a:masterClrMapping/>
  </p:clrMapOvr>
  <p:transition spd="med">
    <p:fade/>
  </p:transition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FFFFFF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53108"/>
      </p:ext>
    </p:extLst>
  </p:cSld>
  <p:clrMapOvr>
    <a:masterClrMapping/>
  </p:clrMapOvr>
  <p:transition spd="med">
    <p:fade/>
  </p:transition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2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18794"/>
      </p:ext>
    </p:extLst>
  </p:cSld>
  <p:clrMapOvr>
    <a:masterClrMapping/>
  </p:clrMapOvr>
  <p:transition spd="med">
    <p:fade/>
  </p:transition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2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24596"/>
      </p:ext>
    </p:extLst>
  </p:cSld>
  <p:clrMapOvr>
    <a:masterClrMapping/>
  </p:clrMapOvr>
  <p:transition spd="med">
    <p:fade/>
  </p:transition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2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8"/>
            <a:ext cx="4061438" cy="268031"/>
          </a:xfrm>
        </p:spPr>
        <p:txBody>
          <a:bodyPr anchor="t" anchorCtr="0"/>
          <a:lstStyle>
            <a:lvl1pPr marL="0" indent="0">
              <a:buNone/>
              <a:defRPr sz="1191" b="0">
                <a:solidFill>
                  <a:srgbClr val="008CD9"/>
                </a:solidFill>
              </a:defRPr>
            </a:lvl1pPr>
            <a:lvl2pPr marL="302251" indent="0">
              <a:buNone/>
              <a:defRPr sz="1389" b="1"/>
            </a:lvl2pPr>
            <a:lvl3pPr marL="604502" indent="0">
              <a:buNone/>
              <a:defRPr sz="1191" b="1"/>
            </a:lvl3pPr>
            <a:lvl4pPr marL="906754" indent="0">
              <a:buNone/>
              <a:defRPr sz="1058" b="1"/>
            </a:lvl4pPr>
            <a:lvl5pPr marL="1209005" indent="0">
              <a:buNone/>
              <a:defRPr sz="1058" b="1"/>
            </a:lvl5pPr>
            <a:lvl6pPr marL="1511256" indent="0">
              <a:buNone/>
              <a:defRPr sz="1058" b="1"/>
            </a:lvl6pPr>
            <a:lvl7pPr marL="1813506" indent="0">
              <a:buNone/>
              <a:defRPr sz="1058" b="1"/>
            </a:lvl7pPr>
            <a:lvl8pPr marL="2115758" indent="0">
              <a:buNone/>
              <a:defRPr sz="1058" b="1"/>
            </a:lvl8pPr>
            <a:lvl9pPr marL="2418010" indent="0">
              <a:buNone/>
              <a:defRPr sz="105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1"/>
            <a:ext cx="4064238" cy="2840041"/>
          </a:xfrm>
        </p:spPr>
        <p:txBody>
          <a:bodyPr/>
          <a:lstStyle>
            <a:lvl1pPr>
              <a:defRPr sz="1389"/>
            </a:lvl1pPr>
            <a:lvl2pPr>
              <a:defRPr sz="1191"/>
            </a:lvl2pPr>
            <a:lvl3pPr>
              <a:defRPr sz="1058"/>
            </a:lvl3pPr>
            <a:lvl4pPr>
              <a:defRPr sz="926"/>
            </a:lvl4pPr>
            <a:lvl5pPr>
              <a:defRPr sz="926"/>
            </a:lvl5pPr>
            <a:lvl6pPr>
              <a:defRPr sz="1058"/>
            </a:lvl6pPr>
            <a:lvl7pPr>
              <a:defRPr sz="1058"/>
            </a:lvl7pPr>
            <a:lvl8pPr>
              <a:defRPr sz="1058"/>
            </a:lvl8pPr>
            <a:lvl9pPr>
              <a:defRPr sz="105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9" y="1285288"/>
            <a:ext cx="4064239" cy="268031"/>
          </a:xfrm>
        </p:spPr>
        <p:txBody>
          <a:bodyPr anchor="t" anchorCtr="0"/>
          <a:lstStyle>
            <a:lvl1pPr marL="0" indent="0">
              <a:buNone/>
              <a:defRPr sz="1191" b="0">
                <a:solidFill>
                  <a:srgbClr val="008CD9"/>
                </a:solidFill>
              </a:defRPr>
            </a:lvl1pPr>
            <a:lvl2pPr marL="302251" indent="0">
              <a:buNone/>
              <a:defRPr sz="1389" b="1"/>
            </a:lvl2pPr>
            <a:lvl3pPr marL="604502" indent="0">
              <a:buNone/>
              <a:defRPr sz="1191" b="1"/>
            </a:lvl3pPr>
            <a:lvl4pPr marL="906754" indent="0">
              <a:buNone/>
              <a:defRPr sz="1058" b="1"/>
            </a:lvl4pPr>
            <a:lvl5pPr marL="1209005" indent="0">
              <a:buNone/>
              <a:defRPr sz="1058" b="1"/>
            </a:lvl5pPr>
            <a:lvl6pPr marL="1511256" indent="0">
              <a:buNone/>
              <a:defRPr sz="1058" b="1"/>
            </a:lvl6pPr>
            <a:lvl7pPr marL="1813506" indent="0">
              <a:buNone/>
              <a:defRPr sz="1058" b="1"/>
            </a:lvl7pPr>
            <a:lvl8pPr marL="2115758" indent="0">
              <a:buNone/>
              <a:defRPr sz="1058" b="1"/>
            </a:lvl8pPr>
            <a:lvl9pPr marL="2418010" indent="0">
              <a:buNone/>
              <a:defRPr sz="105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9" y="1660821"/>
            <a:ext cx="4064239" cy="2840041"/>
          </a:xfrm>
        </p:spPr>
        <p:txBody>
          <a:bodyPr/>
          <a:lstStyle>
            <a:lvl1pPr>
              <a:defRPr sz="1389"/>
            </a:lvl1pPr>
            <a:lvl2pPr>
              <a:defRPr sz="1191"/>
            </a:lvl2pPr>
            <a:lvl3pPr>
              <a:defRPr sz="1058"/>
            </a:lvl3pPr>
            <a:lvl4pPr>
              <a:defRPr sz="926"/>
            </a:lvl4pPr>
            <a:lvl5pPr>
              <a:defRPr sz="926"/>
            </a:lvl5pPr>
            <a:lvl6pPr>
              <a:defRPr sz="1058"/>
            </a:lvl6pPr>
            <a:lvl7pPr>
              <a:defRPr sz="1058"/>
            </a:lvl7pPr>
            <a:lvl8pPr>
              <a:defRPr sz="1058"/>
            </a:lvl8pPr>
            <a:lvl9pPr>
              <a:defRPr sz="105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55444"/>
      </p:ext>
    </p:extLst>
  </p:cSld>
  <p:clrMapOvr>
    <a:masterClrMapping/>
  </p:clrMapOvr>
  <p:transition spd="med">
    <p:fade/>
  </p:transition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8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4" y="1178560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3056050"/>
      </p:ext>
    </p:extLst>
  </p:cSld>
  <p:clrMapOvr>
    <a:masterClrMapping/>
  </p:clrMapOvr>
  <p:transition spd="med">
    <p:fade/>
  </p:transition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90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7568028"/>
      </p:ext>
    </p:extLst>
  </p:cSld>
  <p:clrMapOvr>
    <a:masterClrMapping/>
  </p:clrMapOvr>
  <p:transition spd="med">
    <p:fade/>
  </p:transition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7148386"/>
      </p:ext>
    </p:extLst>
  </p:cSld>
  <p:clrMapOvr>
    <a:masterClrMapping/>
  </p:clrMapOvr>
  <p:transition spd="med"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68231"/>
      </p:ext>
    </p:extLst>
  </p:cSld>
  <p:clrMapOvr>
    <a:masterClrMapping/>
  </p:clrMapOvr>
  <p:transition spd="med">
    <p:fade/>
  </p:transition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2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76313" indent="-176313">
              <a:lnSpc>
                <a:spcPct val="110000"/>
              </a:lnSpc>
              <a:spcAft>
                <a:spcPts val="132"/>
              </a:spcAft>
              <a:defRPr sz="793"/>
            </a:lvl1pPr>
            <a:lvl2pPr marL="356825" indent="-180510">
              <a:lnSpc>
                <a:spcPct val="110000"/>
              </a:lnSpc>
              <a:spcAft>
                <a:spcPts val="132"/>
              </a:spcAft>
              <a:defRPr sz="728"/>
            </a:lvl2pPr>
            <a:lvl3pPr marL="533137" indent="-176313">
              <a:lnSpc>
                <a:spcPct val="110000"/>
              </a:lnSpc>
              <a:spcAft>
                <a:spcPts val="132"/>
              </a:spcAft>
              <a:defRPr sz="728"/>
            </a:lvl3pPr>
            <a:lvl4pPr marL="708401" indent="-175263">
              <a:lnSpc>
                <a:spcPct val="110000"/>
              </a:lnSpc>
              <a:spcAft>
                <a:spcPts val="132"/>
              </a:spcAft>
              <a:defRPr sz="662"/>
            </a:lvl4pPr>
            <a:lvl5pPr marL="889963" indent="-181560">
              <a:lnSpc>
                <a:spcPct val="110000"/>
              </a:lnSpc>
              <a:spcAft>
                <a:spcPts val="132"/>
              </a:spcAft>
              <a:defRPr sz="662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5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1984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1"/>
            <a:ext cx="8380747" cy="375048"/>
          </a:xfrm>
        </p:spPr>
        <p:txBody>
          <a:bodyPr/>
          <a:lstStyle>
            <a:lvl1pPr marL="0" indent="0">
              <a:buFontTx/>
              <a:buNone/>
              <a:defRPr sz="119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29107"/>
      </p:ext>
    </p:extLst>
  </p:cSld>
  <p:clrMapOvr>
    <a:masterClrMapping/>
  </p:clrMapOvr>
  <p:transition spd="med">
    <p:fade/>
  </p:transition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93754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48459"/>
      </p:ext>
    </p:extLst>
  </p:cSld>
  <p:clrMapOvr>
    <a:masterClrMapping/>
  </p:clrMapOvr>
  <p:transition spd="med">
    <p:fade/>
  </p:transition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22928"/>
      </p:ext>
    </p:extLst>
  </p:cSld>
  <p:clrMapOvr>
    <a:masterClrMapping/>
  </p:clrMapOvr>
  <p:transition spd="med">
    <p:fade/>
  </p:transition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85865"/>
      </p:ext>
    </p:extLst>
  </p:cSld>
  <p:clrMapOvr>
    <a:masterClrMapping/>
  </p:clrMapOvr>
  <p:transition spd="med">
    <p:fade/>
  </p:transition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26998"/>
      </p:ext>
    </p:extLst>
  </p:cSld>
  <p:clrMapOvr>
    <a:masterClrMapping/>
  </p:clrMapOvr>
  <p:transition spd="med">
    <p:fade/>
  </p:transition>
  <p:hf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54321"/>
      </p:ext>
    </p:extLst>
  </p:cSld>
  <p:clrMapOvr>
    <a:masterClrMapping/>
  </p:clrMapOvr>
  <p:transition spd="med">
    <p:fade/>
  </p:transition>
  <p:hf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91472"/>
      </p:ext>
    </p:extLst>
  </p:cSld>
  <p:clrMapOvr>
    <a:masterClrMapping/>
  </p:clrMapOvr>
  <p:transition spd="med">
    <p:fade/>
  </p:transition>
  <p:hf hd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3402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47795"/>
      </p:ext>
    </p:extLst>
  </p:cSld>
  <p:clrMapOvr>
    <a:masterClrMapping/>
  </p:clrMapOvr>
  <p:transition spd="med">
    <p:fade/>
  </p:transition>
  <p:hf hdr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15129"/>
      </p:ext>
    </p:extLst>
  </p:cSld>
  <p:clrMapOvr>
    <a:masterClrMapping/>
  </p:clrMapOvr>
  <p:transition spd="med">
    <p:fade/>
  </p:transition>
  <p:hf hd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08202"/>
      </p:ext>
    </p:extLst>
  </p:cSld>
  <p:clrMapOvr>
    <a:masterClrMapping/>
  </p:clrMapOvr>
  <p:transition spd="med">
    <p:fade/>
  </p:transition>
  <p:hf hd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48775"/>
      </p:ext>
    </p:extLst>
  </p:cSld>
  <p:clrMapOvr>
    <a:masterClrMapping/>
  </p:clrMapOvr>
  <p:transition spd="med">
    <p:fade/>
  </p:transition>
  <p:hf hd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119655"/>
      </p:ext>
    </p:extLst>
  </p:cSld>
  <p:clrMapOvr>
    <a:masterClrMapping/>
  </p:clrMapOvr>
  <p:transition spd="med">
    <p:fade/>
  </p:transition>
  <p:hf hd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879531"/>
      </p:ext>
    </p:extLst>
  </p:cSld>
  <p:clrMapOvr>
    <a:masterClrMapping/>
  </p:clrMapOvr>
  <p:transition spd="med">
    <p:fade/>
  </p:transition>
  <p:hf hd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85675"/>
      </p:ext>
    </p:extLst>
  </p:cSld>
  <p:clrMapOvr>
    <a:masterClrMapping/>
  </p:clrMapOvr>
  <p:transition spd="med">
    <p:fade/>
  </p:transition>
  <p:hf hd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11209"/>
      </p:ext>
    </p:extLst>
  </p:cSld>
  <p:clrMapOvr>
    <a:masterClrMapping/>
  </p:clrMapOvr>
  <p:transition spd="med">
    <p:fade/>
  </p:transition>
  <p:hf hdr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25142"/>
      </p:ext>
    </p:extLst>
  </p:cSld>
  <p:clrMapOvr>
    <a:masterClrMapping/>
  </p:clrMapOvr>
  <p:transition spd="med">
    <p:fade/>
  </p:transition>
  <p:hf hdr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0452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87265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09082"/>
      </p:ext>
    </p:extLst>
  </p:cSld>
  <p:clrMapOvr>
    <a:masterClrMapping/>
  </p:clrMapOvr>
  <p:transition spd="med">
    <p:fade/>
  </p:transition>
  <p:hf hdr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071"/>
      </p:ext>
    </p:extLst>
  </p:cSld>
  <p:clrMapOvr>
    <a:masterClrMapping/>
  </p:clrMapOvr>
  <p:transition spd="med">
    <p:fade/>
  </p:transition>
  <p:hf hdr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98710"/>
      </p:ext>
    </p:extLst>
  </p:cSld>
  <p:clrMapOvr>
    <a:masterClrMapping/>
  </p:clrMapOvr>
  <p:transition spd="med">
    <p:fade/>
  </p:transition>
  <p:hf hd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19433"/>
      </p:ext>
    </p:extLst>
  </p:cSld>
  <p:clrMapOvr>
    <a:masterClrMapping/>
  </p:clrMapOvr>
  <p:transition spd="med">
    <p:fade/>
  </p:transition>
  <p:hf hd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6237"/>
      </p:ext>
    </p:extLst>
  </p:cSld>
  <p:clrMapOvr>
    <a:masterClrMapping/>
  </p:clrMapOvr>
  <p:transition spd="med">
    <p:fade/>
  </p:transition>
  <p:hf hdr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33851"/>
      </p:ext>
    </p:extLst>
  </p:cSld>
  <p:clrMapOvr>
    <a:masterClrMapping/>
  </p:clrMapOvr>
  <p:transition spd="med">
    <p:fade/>
  </p:transition>
  <p:hf hd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57471"/>
      </p:ext>
    </p:extLst>
  </p:cSld>
  <p:clrMapOvr>
    <a:masterClrMapping/>
  </p:clrMapOvr>
  <p:transition spd="med">
    <p:fade/>
  </p:transition>
  <p:hf hdr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11249"/>
      </p:ext>
    </p:extLst>
  </p:cSld>
  <p:clrMapOvr>
    <a:masterClrMapping/>
  </p:clrMapOvr>
  <p:transition spd="med">
    <p:fade/>
  </p:transition>
  <p:hf hd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01566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40012"/>
      </p:ext>
    </p:extLst>
  </p:cSld>
  <p:clrMapOvr>
    <a:masterClrMapping/>
  </p:clrMapOvr>
  <p:transition spd="med">
    <p:fade/>
  </p:transition>
  <p:hf hdr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307816"/>
      </p:ext>
    </p:extLst>
  </p:cSld>
  <p:clrMapOvr>
    <a:masterClrMapping/>
  </p:clrMapOvr>
  <p:transition spd="med">
    <p:fade/>
  </p:transition>
  <p:hf hdr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0191434"/>
      </p:ext>
    </p:extLst>
  </p:cSld>
  <p:clrMapOvr>
    <a:masterClrMapping/>
  </p:clrMapOvr>
  <p:transition spd="med">
    <p:fade/>
  </p:transition>
  <p:hf hdr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2050704"/>
      </p:ext>
    </p:extLst>
  </p:cSld>
  <p:clrMapOvr>
    <a:masterClrMapping/>
  </p:clrMapOvr>
  <p:transition spd="med">
    <p:fade/>
  </p:transition>
  <p:hf hd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09822"/>
      </p:ext>
    </p:extLst>
  </p:cSld>
  <p:clrMapOvr>
    <a:masterClrMapping/>
  </p:clrMapOvr>
  <p:transition spd="med">
    <p:fade/>
  </p:transition>
  <p:hf hdr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98338"/>
      </p:ext>
    </p:extLst>
  </p:cSld>
  <p:clrMapOvr>
    <a:masterClrMapping/>
  </p:clrMapOvr>
  <p:transition spd="med">
    <p:fade/>
  </p:transition>
  <p:hf hd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16355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3570118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2346565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1090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0445079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4266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2433106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6479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06398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556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309591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4523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026107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617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8257754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9946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pPr/>
              <a:t>3/16/2018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6822111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pPr/>
              <a:t>3/16/2018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8059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8419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949156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95721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70353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11427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1350426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5427184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4802831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1668687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5839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pPr/>
              <a:t>3/16/2018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8505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572E11D-8BE7-44B4-8E52-EAF725507D01}" type="datetime5">
              <a:rPr lang="fi-FI" smtClean="0">
                <a:solidFill>
                  <a:srgbClr val="29282E"/>
                </a:solidFill>
              </a:rPr>
              <a:pPr/>
              <a:t>16-maalisk-18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65735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005743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7171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8CB9859-4306-433D-9CC5-D72DAB9B4C04}" type="datetime5">
              <a:rPr lang="fi-FI" smtClean="0">
                <a:solidFill>
                  <a:srgbClr val="29282E"/>
                </a:solidFill>
              </a:rPr>
              <a:pPr/>
              <a:t>16-maalisk-18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41594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B5B4897-5EEF-46B1-80D7-047EB15FD373}" type="datetime5">
              <a:rPr lang="fi-FI" smtClean="0">
                <a:solidFill>
                  <a:srgbClr val="29282E"/>
                </a:solidFill>
              </a:rPr>
              <a:pPr/>
              <a:t>16-maalisk-18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4998720" y="0"/>
            <a:ext cx="414528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392592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392592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7988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ADD2E5E-71CC-43EB-9D61-C52FDA1A367D}" type="datetime5">
              <a:rPr lang="fi-FI" smtClean="0">
                <a:solidFill>
                  <a:srgbClr val="29282E"/>
                </a:solidFill>
              </a:rPr>
              <a:pPr/>
              <a:t>16-maalisk-18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57024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57024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7077571" y="0"/>
            <a:ext cx="2066434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67868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Otsikko tulee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F0B0F488-EA75-44E5-9942-56A8368940B8}" type="datetime5">
              <a:rPr lang="fi-FI" smtClean="0">
                <a:solidFill>
                  <a:srgbClr val="29282E"/>
                </a:solidFill>
              </a:rPr>
              <a:pPr/>
              <a:t>16-maalisk-18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2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3197304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4191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ältödia tekstil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40464" y="4763216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7E0B19-528A-4C31-B2D7-64F4B71C3626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202535" y="4763216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9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50082" y="4763221"/>
            <a:ext cx="863990" cy="165406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7743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sältödia tekstille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28775-7307-4F9B-86F9-086C8CE4E765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952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ältödia tekstille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DA0BE-3232-4BF9-BCA5-AC423CBC3648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18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ältödia tekstille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A977F3-ED5F-41E5-A9CD-A3F03C47AB7C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025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ältödia tekstille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45D69E-D887-4FCC-9D34-A378E7D60D4B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53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sältödia tekstille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030A93-8067-43C9-86F0-523C08D855FF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07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ältödia tekstille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817AEC-55C1-4B42-A187-DA349898EF9E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952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ältödia tekstille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6872BC-5C6E-4C89-B1EB-B5320CE11C8B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681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ältödia tekstill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1310AC0-7637-405D-8109-03F37915A2B8}" type="datetime5">
              <a:rPr lang="fi-FI" smtClean="0"/>
              <a:pPr/>
              <a:t>16-maalisk-18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8970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ältödia tekstil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CAF816-605A-411F-9AC8-2A60CE94A980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103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sältödia tekstille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F86C2-5B72-4F37-B67F-1613C6BF1103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3599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isältödia tekstille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00158-A6C6-4D31-8DE0-BC5D91F69E98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7705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sältödia tekstille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60F58-EA5A-4F7F-8122-E84B701BE71A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5665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sältödia tekstille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0D19E8-09E2-4C28-ABC7-39A99D4736EA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9506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isältödia tekstille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9EF97-7243-4516-AF7A-DA6C858BE847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50892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sältödia tekstille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A5BF09-2F62-4DC9-8E06-E59653D3B9AB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6151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isältödia tekstille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2B0731-F788-4364-BB92-9598221D85AE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4299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isältödia tekstill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0567F39-C76C-47A9-BA41-10A5B0196CA8}" type="datetime5">
              <a:rPr lang="fi-FI" smtClean="0"/>
              <a:pPr/>
              <a:t>16-maalisk-18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defRPr sz="1300" baseline="0">
                <a:solidFill>
                  <a:srgbClr val="000000"/>
                </a:solidFill>
              </a:defRPr>
            </a:lvl2pPr>
            <a:lvl3pPr indent="-158400">
              <a:defRPr sz="1100">
                <a:solidFill>
                  <a:srgbClr val="000000"/>
                </a:solidFill>
              </a:defRPr>
            </a:lvl3pPr>
            <a:lvl4pPr indent="-158400"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981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172-DA9D-401D-8415-D4C12A7896AF}" type="datetime5">
              <a:rPr lang="fi-FI" smtClean="0">
                <a:solidFill>
                  <a:srgbClr val="29282E"/>
                </a:solidFill>
              </a:rPr>
              <a:pPr/>
              <a:t>16-maalisk-18</a:t>
            </a:fld>
            <a:endParaRPr lang="en-US">
              <a:solidFill>
                <a:srgbClr val="29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en-US">
              <a:solidFill>
                <a:srgbClr val="29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B271-E7C2-4D4A-BB6E-7E94B62CEE35}" type="slidenum">
              <a:rPr lang="en-US" smtClean="0">
                <a:solidFill>
                  <a:srgbClr val="29282E"/>
                </a:solidFill>
              </a:rPr>
              <a:pPr/>
              <a:t>‹#›</a:t>
            </a:fld>
            <a:endParaRPr lang="en-US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5566-FFE4-4DE1-8085-462DAF3CC032}" type="datetime5">
              <a:rPr lang="fi-FI" smtClean="0">
                <a:solidFill>
                  <a:srgbClr val="29282E"/>
                </a:solidFill>
              </a:rPr>
              <a:pPr/>
              <a:t>16-maalisk-18</a:t>
            </a:fld>
            <a:endParaRPr lang="en-US">
              <a:solidFill>
                <a:srgbClr val="29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en-US">
              <a:solidFill>
                <a:srgbClr val="29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B271-E7C2-4D4A-BB6E-7E94B62CEE35}" type="slidenum">
              <a:rPr lang="en-US" smtClean="0">
                <a:solidFill>
                  <a:srgbClr val="29282E"/>
                </a:solidFill>
              </a:rPr>
              <a:pPr/>
              <a:t>‹#›</a:t>
            </a:fld>
            <a:endParaRPr lang="en-US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1330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FD999E6-3D6F-4800-A33E-4D315914261B}" type="datetime5">
              <a:rPr lang="fi-FI" smtClean="0">
                <a:solidFill>
                  <a:srgbClr val="B3B3B3"/>
                </a:solidFill>
              </a:rPr>
              <a:pPr/>
              <a:t>16-maalisk-18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936494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2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5" indent="-159295">
              <a:buFont typeface="Arial"/>
              <a:buChar char="•"/>
              <a:defRPr sz="1500">
                <a:latin typeface="Georgia"/>
              </a:defRPr>
            </a:lvl2pPr>
            <a:lvl3pPr marL="345590" indent="-172795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83" indent="-145796">
              <a:buFont typeface="Arial"/>
              <a:buChar char="•"/>
              <a:defRPr sz="1050" baseline="0">
                <a:latin typeface="Georgia"/>
              </a:defRPr>
            </a:lvl4pPr>
            <a:lvl5pPr marL="815377" indent="-171445">
              <a:buFont typeface="Courier New"/>
              <a:buChar char="o"/>
              <a:defRPr sz="975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C4D9-630D-4449-8542-51D4D548AB04}" type="datetime5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16-maalisk-18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Teknologiateollisuus</a:t>
            </a: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5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3407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33468"/>
            <a:ext cx="8367464" cy="750304"/>
          </a:xfrm>
        </p:spPr>
        <p:txBody>
          <a:bodyPr wrap="square" anchor="b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275606"/>
            <a:ext cx="8367464" cy="3456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B2B3F-E585-4339-BC58-3A338620BF0F}" type="datetime5">
              <a:rPr lang="fi-FI" smtClean="0">
                <a:solidFill>
                  <a:srgbClr val="002664"/>
                </a:solidFill>
              </a:rPr>
              <a:pPr/>
              <a:t>16-maalisk-18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CD3FC-5036-41D3-81AF-F809599C61A6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785997"/>
            <a:ext cx="1420813" cy="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789552"/>
            <a:ext cx="8366400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3499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7955966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275606"/>
            <a:ext cx="4086000" cy="345479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275606"/>
            <a:ext cx="4086000" cy="345479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A389-3D5B-4A2F-8D7D-F5750137A40B}" type="datetime5">
              <a:rPr lang="fi-FI" smtClean="0">
                <a:solidFill>
                  <a:srgbClr val="002664"/>
                </a:solidFill>
              </a:rPr>
              <a:pPr/>
              <a:t>16-maalisk-18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CD3FC-5036-41D3-81AF-F809599C61A6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785997"/>
            <a:ext cx="1420813" cy="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33468"/>
            <a:ext cx="8367464" cy="750304"/>
          </a:xfrm>
        </p:spPr>
        <p:txBody>
          <a:bodyPr wrap="square" anchor="b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789552"/>
            <a:ext cx="8366400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3499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9343726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A3A106F0-3586-4C34-B64A-18A9417A8F96}" type="datetime5">
              <a:rPr lang="fi-FI" smtClean="0">
                <a:solidFill>
                  <a:srgbClr val="FFFFFF"/>
                </a:solidFill>
              </a:rPr>
              <a:pPr/>
              <a:t>16-maalisk-18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15085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19CC20B7-6165-456F-86D9-617BF4A4A6C0}" type="datetime5">
              <a:rPr lang="fi-FI" smtClean="0"/>
              <a:pPr/>
              <a:t>16-maalisk-18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15529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F1D0B20C-A1FF-4BDA-AD72-75EDB1021CAD}" type="datetime5">
              <a:rPr lang="fi-FI" smtClean="0"/>
              <a:pPr/>
              <a:t>16-maalisk-18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37402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dia - Vaale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142173B-15BF-4EB6-9337-26FE14823897}" type="slidenum">
              <a:rPr lang="fi-FI" smtClean="0">
                <a:solidFill>
                  <a:srgbClr val="000000"/>
                </a:solidFill>
              </a:rPr>
              <a:pPr algn="l"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4889706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di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32000" y="1113247"/>
            <a:ext cx="8280000" cy="34227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142173B-15BF-4EB6-9337-26FE14823897}" type="slidenum">
              <a:rPr lang="fi-FI" smtClean="0">
                <a:solidFill>
                  <a:srgbClr val="000000"/>
                </a:solidFill>
              </a:rPr>
              <a:pPr algn="l"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Teknologiateollisuus</a:t>
            </a:r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23939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79687E97-FA4E-4A59-B344-DEBDD22EB2EE}" type="datetime5">
              <a:rPr lang="fi-FI" smtClean="0">
                <a:solidFill>
                  <a:srgbClr val="002964"/>
                </a:solidFill>
              </a:rPr>
              <a:pPr/>
              <a:t>16-maalisk-18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50421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353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78738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4886735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457367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129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611734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7239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278246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222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2049862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8010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6868020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1378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9076968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1645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5012939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7960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404892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4356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9212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55679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62575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15740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27945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24863327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1160557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9464804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092494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9836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8010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16.3.2018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16.3.2018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16.3.2018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16.3.2018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16.3.2018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16.3.2018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1177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7243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6026E1-B74F-4BB9-BDF0-3CCB17B8DC3F}" type="datetime1">
              <a:rPr lang="fi-FI" smtClean="0">
                <a:solidFill>
                  <a:srgbClr val="B1BEB9"/>
                </a:solidFill>
              </a:rPr>
              <a:pPr/>
              <a:t>16.3.2018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5397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89DC76EA-B838-4727-8FFE-1736BDED8089}" type="datetime1">
              <a:rPr lang="fi-FI" smtClean="0">
                <a:solidFill>
                  <a:srgbClr val="002964"/>
                </a:solidFill>
              </a:rPr>
              <a:pPr/>
              <a:t>16.3.2018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94072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55E9C134-3167-4F1A-BF85-D9C5B89CB438}" type="datetime1">
              <a:rPr lang="fi-FI" smtClean="0"/>
              <a:pPr/>
              <a:t>16.3.2018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1115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43C0032E-B8FF-4A5E-BC37-69B717629E96}" type="datetime1">
              <a:rPr lang="fi-FI" smtClean="0"/>
              <a:pPr/>
              <a:t>16.3.2018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15442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fld id="{FED52513-46EE-46A6-A277-5008A623FA72}" type="datetime1">
              <a:rPr lang="fi-FI" smtClean="0">
                <a:solidFill>
                  <a:srgbClr val="F04B0D"/>
                </a:solidFill>
              </a:rPr>
              <a:pPr/>
              <a:t>16.3.2018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7670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3C5F44F5-E055-419E-A797-1040115B9443}" type="datetime1">
              <a:rPr lang="fi-FI" smtClean="0">
                <a:solidFill>
                  <a:srgbClr val="FFFFFF"/>
                </a:solidFill>
              </a:rPr>
              <a:pPr/>
              <a:t>16.3.2018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78220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fld id="{AF9A8557-B8DB-46F5-9879-042636E58E85}" type="datetime1">
              <a:rPr lang="fi-FI" smtClean="0"/>
              <a:pPr/>
              <a:t>16.3.2018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37005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993FE2C-E6E2-4EC3-8BBF-FECEBCB75B78}" type="datetime1">
              <a:rPr lang="fi-FI" smtClean="0">
                <a:solidFill>
                  <a:srgbClr val="B1BEB9"/>
                </a:solidFill>
              </a:rPr>
              <a:pPr/>
              <a:t>16.3.2018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29671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AA5B850E-9A9B-477B-A867-9BEAF1A5D67C}" type="datetime1">
              <a:rPr lang="fi-FI" smtClean="0">
                <a:solidFill>
                  <a:srgbClr val="B1BEB9"/>
                </a:solidFill>
              </a:rPr>
              <a:pPr/>
              <a:t>16.3.2018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46121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BE5302ED-C6C3-4AE7-8898-4CEE729BF56C}" type="datetime1">
              <a:rPr lang="fi-FI" smtClean="0">
                <a:solidFill>
                  <a:srgbClr val="B1BEB9"/>
                </a:solidFill>
              </a:rPr>
              <a:pPr/>
              <a:t>16.3.2018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191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18" Type="http://schemas.openxmlformats.org/officeDocument/2006/relationships/slideLayout" Target="../slideLayouts/slideLayout239.xml"/><Relationship Id="rId26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24.xml"/><Relationship Id="rId21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5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20" Type="http://schemas.openxmlformats.org/officeDocument/2006/relationships/slideLayout" Target="../slideLayouts/slideLayout241.xml"/><Relationship Id="rId29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24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23" Type="http://schemas.openxmlformats.org/officeDocument/2006/relationships/slideLayout" Target="../slideLayouts/slideLayout244.xml"/><Relationship Id="rId28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31.xml"/><Relationship Id="rId19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Relationship Id="rId22" Type="http://schemas.openxmlformats.org/officeDocument/2006/relationships/slideLayout" Target="../slideLayouts/slideLayout243.xml"/><Relationship Id="rId27" Type="http://schemas.openxmlformats.org/officeDocument/2006/relationships/slideLayout" Target="../slideLayouts/slideLayout248.xml"/><Relationship Id="rId30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26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5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slideLayout" Target="../slideLayouts/slideLayout175.xml"/><Relationship Id="rId29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24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23" Type="http://schemas.openxmlformats.org/officeDocument/2006/relationships/slideLayout" Target="../slideLayouts/slideLayout178.xml"/><Relationship Id="rId28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Relationship Id="rId22" Type="http://schemas.openxmlformats.org/officeDocument/2006/relationships/slideLayout" Target="../slideLayouts/slideLayout177.xml"/><Relationship Id="rId27" Type="http://schemas.openxmlformats.org/officeDocument/2006/relationships/slideLayout" Target="../slideLayouts/slideLayout182.xml"/><Relationship Id="rId30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187.xml"/><Relationship Id="rId21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slideLayout" Target="../slideLayouts/slideLayout209.xml"/><Relationship Id="rId33" Type="http://schemas.openxmlformats.org/officeDocument/2006/relationships/slideLayout" Target="../slideLayouts/slideLayout217.xml"/><Relationship Id="rId38" Type="http://schemas.openxmlformats.org/officeDocument/2006/relationships/theme" Target="../theme/theme9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slideLayout" Target="../slideLayouts/slideLayout204.xml"/><Relationship Id="rId29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208.xml"/><Relationship Id="rId32" Type="http://schemas.openxmlformats.org/officeDocument/2006/relationships/slideLayout" Target="../slideLayouts/slideLayout216.xml"/><Relationship Id="rId37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slideLayout" Target="../slideLayouts/slideLayout207.xml"/><Relationship Id="rId28" Type="http://schemas.openxmlformats.org/officeDocument/2006/relationships/slideLayout" Target="../slideLayouts/slideLayout212.xml"/><Relationship Id="rId36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slideLayout" Target="../slideLayouts/slideLayout206.xml"/><Relationship Id="rId27" Type="http://schemas.openxmlformats.org/officeDocument/2006/relationships/slideLayout" Target="../slideLayouts/slideLayout211.xml"/><Relationship Id="rId30" Type="http://schemas.openxmlformats.org/officeDocument/2006/relationships/slideLayout" Target="../slideLayouts/slideLayout214.xml"/><Relationship Id="rId35" Type="http://schemas.openxmlformats.org/officeDocument/2006/relationships/slideLayout" Target="../slideLayouts/slideLayout2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72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  <p:sldLayoutId id="2147484519" r:id="rId16"/>
    <p:sldLayoutId id="2147484520" r:id="rId17"/>
    <p:sldLayoutId id="2147484521" r:id="rId18"/>
    <p:sldLayoutId id="2147484522" r:id="rId19"/>
    <p:sldLayoutId id="2147484523" r:id="rId20"/>
    <p:sldLayoutId id="2147484524" r:id="rId21"/>
    <p:sldLayoutId id="2147484525" r:id="rId22"/>
    <p:sldLayoutId id="2147484526" r:id="rId23"/>
    <p:sldLayoutId id="2147484527" r:id="rId24"/>
    <p:sldLayoutId id="2147484528" r:id="rId25"/>
    <p:sldLayoutId id="2147484529" r:id="rId26"/>
    <p:sldLayoutId id="2147484530" r:id="rId27"/>
    <p:sldLayoutId id="2147484531" r:id="rId28"/>
    <p:sldLayoutId id="2147484532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D411F6F2-64D4-4B60-8113-527FF7849312}" type="datetime1">
              <a:rPr lang="fi-FI" smtClean="0">
                <a:solidFill>
                  <a:srgbClr val="B1BEB9"/>
                </a:solidFill>
              </a:rPr>
              <a:pPr defTabSz="680159"/>
              <a:t>16.3.2018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7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</p:sldLayoutIdLst>
  <p:transition spd="med">
    <p:fade/>
  </p:transition>
  <p:hf hdr="0" ft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8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  <p:sldLayoutId id="2147484283" r:id="rId16"/>
    <p:sldLayoutId id="2147484284" r:id="rId17"/>
  </p:sldLayoutIdLst>
  <p:transition spd="med">
    <p:fade/>
  </p:transition>
  <p:hf hdr="0"/>
  <p:txStyles>
    <p:titleStyle>
      <a:lvl1pPr algn="l" defTabSz="604502" rtl="0" eaLnBrk="1" latinLnBrk="0" hangingPunct="1">
        <a:lnSpc>
          <a:spcPct val="95000"/>
        </a:lnSpc>
        <a:spcBef>
          <a:spcPct val="0"/>
        </a:spcBef>
        <a:buNone/>
        <a:defRPr sz="1984" b="1" kern="1200" spc="-26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134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1389" kern="1200" spc="-26" baseline="0">
          <a:solidFill>
            <a:schemeClr val="tx1"/>
          </a:solidFill>
          <a:latin typeface="+mn-lt"/>
          <a:ea typeface="+mn-ea"/>
          <a:cs typeface="+mn-cs"/>
        </a:defRPr>
      </a:lvl1pPr>
      <a:lvl2pPr marL="472268" indent="-236134" algn="l" defTabSz="604502" rtl="0" eaLnBrk="1" latinLnBrk="0" hangingPunct="1">
        <a:spcBef>
          <a:spcPts val="0"/>
        </a:spcBef>
        <a:spcAft>
          <a:spcPts val="397"/>
        </a:spcAft>
        <a:buFont typeface="Arial" pitchFamily="34" charset="0"/>
        <a:buChar char="–"/>
        <a:defRPr sz="1191" kern="1200" spc="-26" baseline="0">
          <a:solidFill>
            <a:schemeClr val="tx1"/>
          </a:solidFill>
          <a:latin typeface="+mn-lt"/>
          <a:ea typeface="+mn-ea"/>
          <a:cs typeface="+mn-cs"/>
        </a:defRPr>
      </a:lvl2pPr>
      <a:lvl3pPr marL="708401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1058" kern="1200" spc="-26" baseline="0">
          <a:solidFill>
            <a:schemeClr val="tx1"/>
          </a:solidFill>
          <a:latin typeface="+mn-lt"/>
          <a:ea typeface="+mn-ea"/>
          <a:cs typeface="+mn-cs"/>
        </a:defRPr>
      </a:lvl3pPr>
      <a:lvl4pPr marL="950832" indent="-242432" algn="l" defTabSz="604502" rtl="0" eaLnBrk="1" latinLnBrk="0" hangingPunct="1">
        <a:spcBef>
          <a:spcPts val="0"/>
        </a:spcBef>
        <a:spcAft>
          <a:spcPts val="397"/>
        </a:spcAft>
        <a:buFont typeface="Arial" pitchFamily="34" charset="0"/>
        <a:buChar char="–"/>
        <a:defRPr sz="926" kern="1200" spc="-26" baseline="0">
          <a:solidFill>
            <a:schemeClr val="tx1"/>
          </a:solidFill>
          <a:latin typeface="+mn-lt"/>
          <a:ea typeface="+mn-ea"/>
          <a:cs typeface="+mn-cs"/>
        </a:defRPr>
      </a:lvl4pPr>
      <a:lvl5pPr marL="1186965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926" kern="1200" spc="-26" baseline="0">
          <a:solidFill>
            <a:schemeClr val="tx1"/>
          </a:solidFill>
          <a:latin typeface="+mn-lt"/>
          <a:ea typeface="+mn-ea"/>
          <a:cs typeface="+mn-cs"/>
        </a:defRPr>
      </a:lvl5pPr>
      <a:lvl6pPr marL="1662382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6pPr>
      <a:lvl7pPr marL="1964633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7pPr>
      <a:lvl8pPr marL="2266884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8pPr>
      <a:lvl9pPr marL="2569134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302251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604502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906754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209005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511256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813506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115758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418010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5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ransition spd="med">
    <p:fade/>
  </p:transition>
  <p:hf hd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  <p:sldLayoutId id="2147484320" r:id="rId17"/>
  </p:sldLayoutIdLst>
  <p:transition spd="med">
    <p:fade/>
  </p:transition>
  <p:hf hd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5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  <p:sldLayoutId id="2147484394" r:id="rId19"/>
    <p:sldLayoutId id="2147484395" r:id="rId20"/>
    <p:sldLayoutId id="2147484396" r:id="rId21"/>
    <p:sldLayoutId id="2147484397" r:id="rId22"/>
    <p:sldLayoutId id="2147484398" r:id="rId23"/>
    <p:sldLayoutId id="2147484399" r:id="rId24"/>
    <p:sldLayoutId id="2147484400" r:id="rId25"/>
    <p:sldLayoutId id="2147484401" r:id="rId26"/>
    <p:sldLayoutId id="2147484402" r:id="rId27"/>
    <p:sldLayoutId id="2147484403" r:id="rId28"/>
    <p:sldLayoutId id="2147484404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0249" y="4731666"/>
            <a:ext cx="949770" cy="1646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4A0B58F-F03D-4E0D-B025-33E44B30A82A}" type="datetime5">
              <a:rPr lang="fi-FI" smtClean="0">
                <a:solidFill>
                  <a:srgbClr val="29282E"/>
                </a:solidFill>
              </a:rPr>
              <a:pPr/>
              <a:t>16-maalisk-18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06545" y="4730070"/>
            <a:ext cx="1246229" cy="175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181978" y="4731671"/>
            <a:ext cx="682788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613517"/>
            <a:ext cx="7171199" cy="3034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1"/>
            <a:ext cx="7171199" cy="995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7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  <p:sldLayoutId id="2147484480" r:id="rId15"/>
    <p:sldLayoutId id="2147484481" r:id="rId16"/>
    <p:sldLayoutId id="2147484482" r:id="rId17"/>
    <p:sldLayoutId id="2147484483" r:id="rId18"/>
    <p:sldLayoutId id="2147484484" r:id="rId19"/>
    <p:sldLayoutId id="2147484485" r:id="rId20"/>
    <p:sldLayoutId id="2147484486" r:id="rId21"/>
    <p:sldLayoutId id="2147484487" r:id="rId22"/>
    <p:sldLayoutId id="2147484488" r:id="rId23"/>
    <p:sldLayoutId id="2147484489" r:id="rId24"/>
    <p:sldLayoutId id="2147484490" r:id="rId25"/>
    <p:sldLayoutId id="2147484491" r:id="rId26"/>
    <p:sldLayoutId id="2147484492" r:id="rId27"/>
    <p:sldLayoutId id="2147484493" r:id="rId28"/>
    <p:sldLayoutId id="2147484494" r:id="rId29"/>
    <p:sldLayoutId id="2147484495" r:id="rId30"/>
    <p:sldLayoutId id="2147484496" r:id="rId31"/>
    <p:sldLayoutId id="2147484497" r:id="rId32"/>
    <p:sldLayoutId id="2147484498" r:id="rId33"/>
    <p:sldLayoutId id="2147484499" r:id="rId34"/>
    <p:sldLayoutId id="2147484500" r:id="rId35"/>
    <p:sldLayoutId id="2147484501" r:id="rId36"/>
    <p:sldLayoutId id="2147484502" r:id="rId37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158400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4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6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7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8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/>
              <a:t>Technology Industry /</a:t>
            </a:r>
            <a:br>
              <a:rPr lang="en-US" sz="3200" dirty="0"/>
            </a:br>
            <a:r>
              <a:rPr lang="en-US" sz="3200" dirty="0"/>
              <a:t>Finnish Economic Outlook</a:t>
            </a:r>
            <a:br>
              <a:rPr lang="en-US" sz="3200" dirty="0"/>
            </a:br>
            <a:br>
              <a:rPr lang="en-US" sz="3200" dirty="0"/>
            </a:br>
            <a:r>
              <a:rPr lang="en-US" sz="2400" dirty="0"/>
              <a:t>March 2018</a:t>
            </a:r>
            <a:endParaRPr lang="fi-FI" sz="2400" b="0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1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</a:t>
            </a:r>
          </a:p>
          <a:p>
            <a:r>
              <a:rPr lang="fi-FI" dirty="0">
                <a:solidFill>
                  <a:srgbClr val="FFFFFF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17368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Industry*     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2017.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1193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9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0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IV,2017 / IV,2016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IV,2017 / III,2017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Excl.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897FBB28-4E99-413F-9E91-BEBFEBBB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2F34B98E-4964-44ED-B29C-D8ED5D2F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Industry* in Finland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31.12.2017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8000" y="3653915"/>
          <a:ext cx="6297839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5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8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91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645607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442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31.12.2017 / 31.12.2016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31.12.2017 / 30.9.2017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Excl.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451229" y="129002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22B108CF-852D-459C-A842-78739C6B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2440B2DF-642C-4C81-8A90-56FF2BDA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Tender</a:t>
            </a:r>
            <a:r>
              <a:rPr lang="fi-FI" dirty="0"/>
              <a:t> </a:t>
            </a:r>
            <a:r>
              <a:rPr lang="fi-FI" dirty="0" err="1"/>
              <a:t>Requests</a:t>
            </a:r>
            <a:r>
              <a:rPr lang="fi-FI" dirty="0"/>
              <a:t>* </a:t>
            </a:r>
            <a:r>
              <a:rPr lang="fi-FI" dirty="0" err="1"/>
              <a:t>Received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Technology Industry </a:t>
            </a:r>
            <a:r>
              <a:rPr lang="fi-FI" dirty="0" err="1"/>
              <a:t>Companies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9358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 The Federation of Finnish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</a:t>
            </a:r>
            <a:r>
              <a:rPr lang="en-US" dirty="0"/>
              <a:t> the last questionnaire is January 2018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68695804"/>
              </p:ext>
            </p:extLst>
          </p:nvPr>
        </p:nvGraphicFramePr>
        <p:xfrm>
          <a:off x="381000" y="1081328"/>
          <a:ext cx="8391525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34692"/>
              </p:ext>
            </p:extLst>
          </p:nvPr>
        </p:nvGraphicFramePr>
        <p:xfrm>
          <a:off x="813541" y="2406738"/>
          <a:ext cx="7958983" cy="2622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4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7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2427530489"/>
                    </a:ext>
                  </a:extLst>
                </a:gridCol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uorakulmio 5"/>
          <p:cNvSpPr/>
          <p:nvPr/>
        </p:nvSpPr>
        <p:spPr>
          <a:xfrm>
            <a:off x="813541" y="4312370"/>
            <a:ext cx="7840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*)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Have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you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experienced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a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notable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increase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or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decrease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for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tenders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recent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weeks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comparison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to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situation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three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months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ago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?”.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Balance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figure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=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companies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receiving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more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-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companies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receiving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less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latin typeface="+mj-lt"/>
                <a:ea typeface="ＭＳ Ｐゴシック"/>
                <a:cs typeface="Arial" charset="0"/>
              </a:rPr>
              <a:t>.</a:t>
            </a:r>
            <a:endParaRPr lang="fi-FI" sz="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EA6C1CAB-3361-4F0B-BD14-12C8F1E0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863C0F68-B604-4666-AFEF-30D85611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476193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2017. </a:t>
            </a:r>
          </a:p>
          <a:p>
            <a:r>
              <a:rPr lang="fi-FI" dirty="0"/>
              <a:t>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7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081327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IV,2017 / IV,2016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IV,2017 / III,2017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2C5422A4-82C6-4F1D-8C08-2986F889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F4CF9F4F-993B-40F9-8119-C36D7859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778408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31.12.2017 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59936" y="1081327"/>
          <a:ext cx="8412590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31.12.2017 / 31.12.2016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31.12.2017 / 30.9.2017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16030" y="2005575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07944" y="3628739"/>
          <a:ext cx="6297892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9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9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7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5403">
                  <a:extLst>
                    <a:ext uri="{9D8B030D-6E8A-4147-A177-3AD203B41FA5}">
                      <a16:colId xmlns:a16="http://schemas.microsoft.com/office/drawing/2014/main" val="1616241093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7342A643-5B5F-4675-BF25-927FCE4E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0AE5959B-FA63-46B5-B3A9-220C257C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31868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2017. </a:t>
            </a:r>
          </a:p>
          <a:p>
            <a:r>
              <a:rPr lang="fi-FI" dirty="0"/>
              <a:t>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7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131075803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IV,2017 / IV,2016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IV,2017 / III,2017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CAA48A47-961C-435A-8A5B-E03B4C0C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4F0443DF-20D0-4222-B826-839E2592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154817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31.12.2017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31.12.2017 / 31.12.2016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31.12.2017 / 30.9.2017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46226" y="134864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/>
          </p:nvPr>
        </p:nvGraphicFramePr>
        <p:xfrm>
          <a:off x="1007944" y="3628739"/>
          <a:ext cx="6297896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9719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629718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697192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70611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660208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5C65FF3F-EF7C-4A57-895A-E623844F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3AF9714-72EF-46B6-BADC-839B6DC1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21083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2017. </a:t>
            </a:r>
          </a:p>
          <a:p>
            <a:r>
              <a:rPr lang="fi-FI" dirty="0"/>
              <a:t>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5049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4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3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56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56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56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5699">
                  <a:extLst>
                    <a:ext uri="{9D8B030D-6E8A-4147-A177-3AD203B41FA5}">
                      <a16:colId xmlns:a16="http://schemas.microsoft.com/office/drawing/2014/main" val="110303078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IV,2017 / IV,2016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IV,2017 / III,2017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6D4ED70-6374-4EBE-BBDC-E21AF3BF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E85EBD6-1C40-4B2B-BB5B-951E4E74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586716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31.12.2017.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7" y="3653915"/>
          <a:ext cx="6297890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7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2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61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13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2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55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5566">
                  <a:extLst>
                    <a:ext uri="{9D8B030D-6E8A-4147-A177-3AD203B41FA5}">
                      <a16:colId xmlns:a16="http://schemas.microsoft.com/office/drawing/2014/main" val="498062259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31.12.2017 / 31.12.2016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31.12.2017 / 30.9.2017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14612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59FA3E02-A857-4122-A9B2-5B44B375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7451203B-08EE-4B37-A6C0-8AFC68C5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548688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2017. </a:t>
            </a:r>
          </a:p>
          <a:p>
            <a:r>
              <a:rPr lang="fi-FI" dirty="0"/>
              <a:t>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7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87383093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07874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IV,2017 / IV,2016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IV,2017 / III,2017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Excl.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 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EB2886E9-ABB9-4684-9A02-BE114484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7C84E66F-D810-40A8-B71A-500F4F0D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387840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Finnish Technology Industry Is </a:t>
            </a:r>
            <a:r>
              <a:rPr lang="fi-FI" dirty="0" err="1"/>
              <a:t>Comprised</a:t>
            </a:r>
            <a:r>
              <a:rPr lang="fi-FI" dirty="0"/>
              <a:t> of </a:t>
            </a:r>
            <a:r>
              <a:rPr lang="fi-FI" dirty="0" err="1"/>
              <a:t>Five</a:t>
            </a:r>
            <a:r>
              <a:rPr lang="fi-FI" dirty="0"/>
              <a:t> Sub-</a:t>
            </a:r>
            <a:r>
              <a:rPr lang="fi-FI" dirty="0" err="1"/>
              <a:t>Sectors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27" name="Tekstiruutu 26"/>
          <p:cNvSpPr txBox="1"/>
          <p:nvPr/>
        </p:nvSpPr>
        <p:spPr>
          <a:xfrm>
            <a:off x="338848" y="1794150"/>
            <a:ext cx="3142279" cy="91908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ELEKTRONICS AND ELECTROTECHNICAL </a:t>
            </a:r>
          </a:p>
          <a:p>
            <a:pPr>
              <a:lnSpc>
                <a:spcPts val="1182"/>
              </a:lnSpc>
            </a:pPr>
            <a:r>
              <a:rPr lang="fi-FI" sz="1050" b="1" spc="-33" dirty="0"/>
              <a:t>INDUSTRY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/>
              <a:t>ABB, </a:t>
            </a:r>
            <a:r>
              <a:rPr lang="fi-FI" sz="1050" spc="-40" dirty="0" err="1"/>
              <a:t>Ensto</a:t>
            </a:r>
            <a:r>
              <a:rPr lang="fi-FI" sz="1050" spc="-40" dirty="0"/>
              <a:t>, Microsoft Mobile, </a:t>
            </a:r>
            <a:br>
              <a:rPr lang="fi-FI" sz="1050" spc="-40" dirty="0"/>
            </a:br>
            <a:r>
              <a:rPr lang="fi-FI" sz="1050" spc="-40" dirty="0" err="1"/>
              <a:t>Murata</a:t>
            </a:r>
            <a:r>
              <a:rPr lang="fi-FI" sz="1050" spc="-40" dirty="0"/>
              <a:t> </a:t>
            </a:r>
            <a:r>
              <a:rPr lang="fi-FI" sz="1050" spc="-40" dirty="0" err="1"/>
              <a:t>Electronics</a:t>
            </a:r>
            <a:r>
              <a:rPr lang="fi-FI" sz="1050" spc="-40" dirty="0"/>
              <a:t>, Nokia, </a:t>
            </a:r>
            <a:r>
              <a:rPr lang="fi-FI" sz="1050" spc="-40" dirty="0" err="1"/>
              <a:t>Planmeca</a:t>
            </a:r>
            <a:r>
              <a:rPr lang="fi-FI" sz="1050" spc="-40" dirty="0"/>
              <a:t>, </a:t>
            </a:r>
            <a:br>
              <a:rPr lang="fi-FI" sz="1050" spc="-40" dirty="0"/>
            </a:br>
            <a:r>
              <a:rPr lang="fi-FI" sz="1050" spc="-40" dirty="0"/>
              <a:t>Polar </a:t>
            </a:r>
            <a:r>
              <a:rPr lang="fi-FI" sz="1050" spc="-40" dirty="0" err="1"/>
              <a:t>Electro</a:t>
            </a:r>
            <a:r>
              <a:rPr lang="fi-FI" sz="1050" spc="-40" dirty="0"/>
              <a:t>, Suunto, </a:t>
            </a:r>
            <a:r>
              <a:rPr lang="fi-FI" sz="1050" spc="-40" dirty="0" err="1"/>
              <a:t>Vacon</a:t>
            </a:r>
            <a:r>
              <a:rPr lang="fi-FI" sz="1050" spc="-40" dirty="0"/>
              <a:t>, Vaisala…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3485797" y="1790643"/>
            <a:ext cx="2499968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METALS INDUSTRY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 err="1"/>
              <a:t>Boliden</a:t>
            </a:r>
            <a:r>
              <a:rPr lang="fi-FI" sz="1050" spc="-40" dirty="0"/>
              <a:t>, </a:t>
            </a:r>
            <a:r>
              <a:rPr lang="fi-FI" sz="1050" spc="-40" dirty="0" err="1"/>
              <a:t>Componenta</a:t>
            </a:r>
            <a:r>
              <a:rPr lang="fi-FI" sz="1050" spc="-40" dirty="0"/>
              <a:t>, Kuusakoski, Luvata, Outokumpu, Outotec, </a:t>
            </a:r>
            <a:br>
              <a:rPr lang="fi-FI" sz="1050" spc="-40" dirty="0"/>
            </a:br>
            <a:r>
              <a:rPr lang="fi-FI" sz="1050" spc="-40" dirty="0" err="1"/>
              <a:t>Ovako</a:t>
            </a:r>
            <a:r>
              <a:rPr lang="fi-FI" sz="1050" spc="-40" dirty="0"/>
              <a:t>, </a:t>
            </a:r>
            <a:r>
              <a:rPr lang="fi-FI" sz="1050" spc="-40" dirty="0" err="1"/>
              <a:t>Sacotec</a:t>
            </a:r>
            <a:r>
              <a:rPr lang="fi-FI" sz="1050" spc="-40" dirty="0"/>
              <a:t>, SSAB 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5954716" y="1778493"/>
            <a:ext cx="2882290" cy="13294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MECHANICAL ENGINEERING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/>
              <a:t>Abloy, Cargotec, Finn-Power, Fiskars, Glaston, Kone, Konecranes, Metso, </a:t>
            </a:r>
            <a:br>
              <a:rPr lang="fi-FI" sz="1050" spc="-40" dirty="0"/>
            </a:br>
            <a:r>
              <a:rPr lang="fi-FI" sz="1050" spc="-40" dirty="0"/>
              <a:t>Meyer Turku, </a:t>
            </a:r>
            <a:r>
              <a:rPr lang="fi-FI" sz="1050" spc="-40" dirty="0" err="1"/>
              <a:t>Normet</a:t>
            </a:r>
            <a:r>
              <a:rPr lang="fi-FI" sz="1050" spc="-40" dirty="0"/>
              <a:t>, Oras, Patria, </a:t>
            </a:r>
            <a:r>
              <a:rPr lang="fi-FI" sz="1050" spc="-40" dirty="0" err="1"/>
              <a:t>Pemamek</a:t>
            </a:r>
            <a:r>
              <a:rPr lang="fi-FI" sz="1050" spc="-40" dirty="0"/>
              <a:t>, </a:t>
            </a:r>
            <a:r>
              <a:rPr lang="fi-FI" sz="1050" spc="-40" dirty="0" err="1"/>
              <a:t>Ponsse</a:t>
            </a:r>
            <a:r>
              <a:rPr lang="fi-FI" sz="1050" spc="-40" dirty="0"/>
              <a:t>, </a:t>
            </a:r>
            <a:r>
              <a:rPr lang="fi-FI" sz="1050" spc="-40" dirty="0" err="1"/>
              <a:t>Stala</a:t>
            </a:r>
            <a:r>
              <a:rPr lang="fi-FI" sz="1050" spc="-40" dirty="0"/>
              <a:t>, Valmet, </a:t>
            </a:r>
            <a:br>
              <a:rPr lang="fi-FI" sz="1050" spc="-40" dirty="0"/>
            </a:br>
            <a:r>
              <a:rPr lang="fi-FI" sz="1050" spc="-40" dirty="0"/>
              <a:t>Valtra, Wärtsilä…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350260" y="3342320"/>
            <a:ext cx="2834890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INFORMATION TECHNOLOGY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 err="1"/>
              <a:t>Affecto</a:t>
            </a:r>
            <a:r>
              <a:rPr lang="fi-FI" sz="1050" spc="-40" dirty="0"/>
              <a:t>, </a:t>
            </a:r>
            <a:r>
              <a:rPr lang="fi-FI" sz="1050" spc="-40" dirty="0" err="1"/>
              <a:t>Basware</a:t>
            </a:r>
            <a:r>
              <a:rPr lang="fi-FI" sz="1050" spc="-40" dirty="0"/>
              <a:t>, </a:t>
            </a:r>
            <a:r>
              <a:rPr lang="fi-FI" sz="1050" spc="-40" dirty="0" err="1"/>
              <a:t>Bilot</a:t>
            </a:r>
            <a:r>
              <a:rPr lang="fi-FI" sz="1050" spc="-40" dirty="0"/>
              <a:t>, CGI, </a:t>
            </a:r>
            <a:r>
              <a:rPr lang="fi-FI" sz="1050" spc="-40" dirty="0" err="1"/>
              <a:t>Comptel</a:t>
            </a:r>
            <a:r>
              <a:rPr lang="fi-FI" sz="1050" spc="-40" dirty="0"/>
              <a:t>, </a:t>
            </a:r>
            <a:r>
              <a:rPr lang="fi-FI" sz="1050" spc="-40" dirty="0" err="1"/>
              <a:t>Digia</a:t>
            </a:r>
            <a:r>
              <a:rPr lang="fi-FI" sz="1050" spc="-40" dirty="0"/>
              <a:t>, </a:t>
            </a:r>
            <a:r>
              <a:rPr lang="fi-FI" sz="1050" spc="-40" dirty="0" err="1"/>
              <a:t>Efecte</a:t>
            </a:r>
            <a:r>
              <a:rPr lang="fi-FI" sz="1050" spc="-40" dirty="0"/>
              <a:t>, </a:t>
            </a:r>
            <a:r>
              <a:rPr lang="fi-FI" sz="1050" spc="-40" dirty="0" err="1"/>
              <a:t>Enfo</a:t>
            </a:r>
            <a:r>
              <a:rPr lang="fi-FI" sz="1050" spc="-40" dirty="0"/>
              <a:t>, F-Secure, Fujitsu Finland, IBM, </a:t>
            </a:r>
            <a:r>
              <a:rPr lang="fi-FI" sz="1050" spc="-40" dirty="0" err="1"/>
              <a:t>Innofactor</a:t>
            </a:r>
            <a:r>
              <a:rPr lang="fi-FI" sz="1050" spc="-40" dirty="0"/>
              <a:t>, </a:t>
            </a:r>
            <a:r>
              <a:rPr lang="fi-FI" sz="1050" spc="-40" dirty="0" err="1"/>
              <a:t>Knowit</a:t>
            </a:r>
            <a:r>
              <a:rPr lang="fi-FI" sz="1050" spc="-40" dirty="0"/>
              <a:t>, </a:t>
            </a:r>
            <a:br>
              <a:rPr lang="fi-FI" sz="1050" spc="-40" dirty="0"/>
            </a:br>
            <a:r>
              <a:rPr lang="fi-FI" sz="1050" spc="-40" dirty="0"/>
              <a:t>Microsoft, </a:t>
            </a:r>
            <a:r>
              <a:rPr lang="fi-FI" sz="1050" spc="-40" dirty="0" err="1"/>
              <a:t>Nixu</a:t>
            </a:r>
            <a:r>
              <a:rPr lang="fi-FI" sz="1050" spc="-40" dirty="0"/>
              <a:t>, Tieto…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3492225" y="3350938"/>
            <a:ext cx="28348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CONSULTING ENGINEERING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A-Insinöörit, </a:t>
            </a:r>
            <a:r>
              <a:rPr lang="fi-FI" sz="1050" spc="-40" dirty="0" err="1"/>
              <a:t>Citec</a:t>
            </a:r>
            <a:r>
              <a:rPr lang="fi-FI" sz="1050" spc="-40" dirty="0"/>
              <a:t>, </a:t>
            </a:r>
            <a:r>
              <a:rPr lang="fi-FI" sz="1050" spc="-40" dirty="0" err="1"/>
              <a:t>Elomatic</a:t>
            </a:r>
            <a:r>
              <a:rPr lang="fi-FI" sz="1050" spc="-40" dirty="0"/>
              <a:t>, </a:t>
            </a:r>
            <a:r>
              <a:rPr lang="fi-FI" sz="1050" spc="-40" dirty="0" err="1"/>
              <a:t>Etteplan</a:t>
            </a:r>
            <a:r>
              <a:rPr lang="fi-FI" sz="1050" spc="-40" dirty="0"/>
              <a:t>, FCG,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Granlund, Neste </a:t>
            </a:r>
            <a:r>
              <a:rPr lang="fi-FI" sz="1050" spc="-40" dirty="0" err="1"/>
              <a:t>Jacobs</a:t>
            </a:r>
            <a:r>
              <a:rPr lang="fi-FI" sz="1050" spc="-40" dirty="0"/>
              <a:t>, Pöyry, Ramboll,</a:t>
            </a:r>
          </a:p>
          <a:p>
            <a:pPr>
              <a:lnSpc>
                <a:spcPts val="1400"/>
              </a:lnSpc>
            </a:pPr>
            <a:r>
              <a:rPr lang="fi-FI" sz="1050" spc="-40" dirty="0" err="1"/>
              <a:t>Rejlers</a:t>
            </a:r>
            <a:r>
              <a:rPr lang="fi-FI" sz="1050" spc="-40" dirty="0"/>
              <a:t>, SITO, SWECO, WSP…</a:t>
            </a:r>
          </a:p>
        </p:txBody>
      </p:sp>
      <p:pic>
        <p:nvPicPr>
          <p:cNvPr id="32" name="Kuva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35" name="Kuva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36" name="Kuva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114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31.12.2017. 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6" y="3653915"/>
          <a:ext cx="6297890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9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1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1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28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0204">
                  <a:extLst>
                    <a:ext uri="{9D8B030D-6E8A-4147-A177-3AD203B41FA5}">
                      <a16:colId xmlns:a16="http://schemas.microsoft.com/office/drawing/2014/main" val="2914086870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31.12.2017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31.12.2017 / 30.9.2017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Excl.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  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6441F513-9302-4B62-92DB-E5833939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22AA16D6-039A-4DA0-9913-3BDE9A64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212488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7634637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5242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Finland by Branch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3497252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206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Branch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3/16/2018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9548290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96844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Retirement</a:t>
            </a:r>
            <a:r>
              <a:rPr lang="fi-FI" dirty="0"/>
              <a:t> of Technology Industry </a:t>
            </a:r>
            <a:r>
              <a:rPr lang="fi-FI" dirty="0" err="1"/>
              <a:t>Personnel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8663655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1"/>
          <p:cNvSpPr txBox="1">
            <a:spLocks noChangeArrowheads="1"/>
          </p:cNvSpPr>
          <p:nvPr/>
        </p:nvSpPr>
        <p:spPr bwMode="auto">
          <a:xfrm>
            <a:off x="5932821" y="2355504"/>
            <a:ext cx="1604927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rgbClr val="29282E"/>
                </a:solidFill>
                <a:latin typeface="Verdana"/>
              </a:rPr>
              <a:t>Salaried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</a:rPr>
              <a:t>employees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</a:p>
        </p:txBody>
      </p:sp>
      <p:sp>
        <p:nvSpPr>
          <p:cNvPr id="10" name="Tekstiruutu 10"/>
          <p:cNvSpPr txBox="1">
            <a:spLocks noChangeArrowheads="1"/>
          </p:cNvSpPr>
          <p:nvPr/>
        </p:nvSpPr>
        <p:spPr bwMode="auto">
          <a:xfrm>
            <a:off x="5932821" y="3373306"/>
            <a:ext cx="1684826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rgbClr val="29282E"/>
                </a:solidFill>
                <a:latin typeface="Verdana"/>
              </a:rPr>
              <a:t>Blue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</a:rPr>
              <a:t>collar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</a:rPr>
              <a:t>employees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03991" y="1275730"/>
            <a:ext cx="16193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rgbClr val="29282E"/>
                </a:solidFill>
                <a:latin typeface="Verdana"/>
              </a:rPr>
              <a:t>Individuals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per </a:t>
            </a:r>
            <a:r>
              <a:rPr lang="fi-FI" sz="1050" dirty="0" err="1">
                <a:solidFill>
                  <a:srgbClr val="29282E"/>
                </a:solidFill>
                <a:latin typeface="Verdana"/>
              </a:rPr>
              <a:t>year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</a:p>
        </p:txBody>
      </p:sp>
      <p:sp>
        <p:nvSpPr>
          <p:cNvPr id="12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12567" cy="306614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Wage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inquiry</a:t>
            </a:r>
            <a:r>
              <a:rPr lang="fi-FI" dirty="0">
                <a:solidFill>
                  <a:schemeClr val="tx2"/>
                </a:solidFill>
              </a:rPr>
              <a:t> of </a:t>
            </a:r>
            <a:r>
              <a:rPr lang="fi-FI" dirty="0" err="1">
                <a:solidFill>
                  <a:schemeClr val="tx2"/>
                </a:solidFill>
              </a:rPr>
              <a:t>the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Techonology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of Finland, Finnish Centre for </a:t>
            </a:r>
            <a:r>
              <a:rPr lang="fi-FI" dirty="0" err="1">
                <a:solidFill>
                  <a:schemeClr val="tx2"/>
                </a:solidFill>
              </a:rPr>
              <a:t>Pensions</a:t>
            </a:r>
            <a:r>
              <a:rPr lang="fi-FI" dirty="0">
                <a:solidFill>
                  <a:schemeClr val="tx2"/>
                </a:solidFill>
              </a:rPr>
              <a:t>,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2272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8837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Retirement</a:t>
            </a:r>
            <a:r>
              <a:rPr lang="fi-FI" dirty="0"/>
              <a:t> of Technology Industry </a:t>
            </a:r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Collar</a:t>
            </a:r>
            <a:r>
              <a:rPr lang="fi-FI" dirty="0"/>
              <a:t> </a:t>
            </a:r>
            <a:r>
              <a:rPr lang="fi-FI" dirty="0" err="1"/>
              <a:t>Employees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25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6557311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8678" y="1210929"/>
            <a:ext cx="16193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rgbClr val="29282E"/>
                </a:solidFill>
                <a:latin typeface="Verdana"/>
              </a:rPr>
              <a:t>Individuals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per </a:t>
            </a:r>
            <a:r>
              <a:rPr lang="fi-FI" sz="1050" dirty="0" err="1">
                <a:solidFill>
                  <a:srgbClr val="29282E"/>
                </a:solidFill>
                <a:latin typeface="Verdana"/>
              </a:rPr>
              <a:t>year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</a:p>
        </p:txBody>
      </p:sp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12567" cy="306614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Wage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inquiry</a:t>
            </a:r>
            <a:r>
              <a:rPr lang="fi-FI" dirty="0">
                <a:solidFill>
                  <a:schemeClr val="tx2"/>
                </a:solidFill>
              </a:rPr>
              <a:t> of </a:t>
            </a:r>
            <a:r>
              <a:rPr lang="fi-FI" dirty="0" err="1">
                <a:solidFill>
                  <a:schemeClr val="tx2"/>
                </a:solidFill>
              </a:rPr>
              <a:t>the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Techonology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of Finland, Finnish Centre for </a:t>
            </a:r>
            <a:r>
              <a:rPr lang="fi-FI" dirty="0" err="1">
                <a:solidFill>
                  <a:schemeClr val="tx2"/>
                </a:solidFill>
              </a:rPr>
              <a:t>Pensions</a:t>
            </a:r>
            <a:r>
              <a:rPr lang="fi-FI" dirty="0">
                <a:solidFill>
                  <a:schemeClr val="tx2"/>
                </a:solidFill>
              </a:rPr>
              <a:t>,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6" y="4727574"/>
            <a:ext cx="1661486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4041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Overview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Situation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 and Outlook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Spring</a:t>
            </a:r>
            <a:r>
              <a:rPr lang="fi-FI" dirty="0"/>
              <a:t> of 2018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1117939" y="1237611"/>
            <a:ext cx="7666125" cy="35417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300" dirty="0">
                <a:sym typeface="Arial" charset="0"/>
              </a:rPr>
              <a:t>- </a:t>
            </a:r>
            <a:r>
              <a:rPr lang="fi-FI" sz="1300" dirty="0" err="1">
                <a:sym typeface="Arial" charset="0"/>
              </a:rPr>
              <a:t>Turnover</a:t>
            </a:r>
            <a:r>
              <a:rPr lang="fi-FI" sz="1300" dirty="0">
                <a:sym typeface="Arial" charset="0"/>
              </a:rPr>
              <a:t> in Finland </a:t>
            </a:r>
            <a:r>
              <a:rPr lang="fi-FI" sz="1300" dirty="0" err="1">
                <a:sym typeface="Arial" charset="0"/>
              </a:rPr>
              <a:t>totalled</a:t>
            </a:r>
            <a:r>
              <a:rPr lang="fi-FI" sz="1300" dirty="0">
                <a:sym typeface="Arial" charset="0"/>
              </a:rPr>
              <a:t> some EUR 74.1 </a:t>
            </a:r>
            <a:r>
              <a:rPr lang="fi-FI" sz="1300" dirty="0" err="1">
                <a:sym typeface="Arial" charset="0"/>
              </a:rPr>
              <a:t>billion</a:t>
            </a:r>
            <a:r>
              <a:rPr lang="fi-FI" sz="1300" dirty="0">
                <a:sym typeface="Arial" charset="0"/>
              </a:rPr>
              <a:t> in 2017. </a:t>
            </a:r>
            <a:r>
              <a:rPr lang="fi-FI" sz="1300" dirty="0" err="1">
                <a:sym typeface="Arial" charset="0"/>
              </a:rPr>
              <a:t>Turnover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was</a:t>
            </a:r>
            <a:r>
              <a:rPr lang="fi-FI" sz="1300" dirty="0">
                <a:sym typeface="Arial" charset="0"/>
              </a:rPr>
              <a:t> 10 % </a:t>
            </a:r>
            <a:r>
              <a:rPr lang="fi-FI" sz="1300" dirty="0" err="1">
                <a:sym typeface="Arial" charset="0"/>
              </a:rPr>
              <a:t>higher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than</a:t>
            </a:r>
            <a:r>
              <a:rPr lang="fi-FI" sz="1300" dirty="0">
                <a:sym typeface="Arial" charset="0"/>
              </a:rPr>
              <a:t> in 2016. In 2008, </a:t>
            </a:r>
            <a:r>
              <a:rPr lang="fi-FI" sz="1300" dirty="0" err="1">
                <a:sym typeface="Arial" charset="0"/>
              </a:rPr>
              <a:t>prior</a:t>
            </a:r>
            <a:r>
              <a:rPr lang="fi-FI" sz="1300" dirty="0">
                <a:sym typeface="Arial" charset="0"/>
              </a:rPr>
              <a:t> to </a:t>
            </a:r>
            <a:r>
              <a:rPr lang="fi-FI" sz="1300" dirty="0" err="1">
                <a:sym typeface="Arial" charset="0"/>
              </a:rPr>
              <a:t>the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financial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crises</a:t>
            </a:r>
            <a:r>
              <a:rPr lang="fi-FI" sz="1300" dirty="0">
                <a:sym typeface="Arial" charset="0"/>
              </a:rPr>
              <a:t>, </a:t>
            </a:r>
            <a:r>
              <a:rPr lang="fi-FI" sz="1300" dirty="0" err="1">
                <a:sym typeface="Arial" charset="0"/>
              </a:rPr>
              <a:t>the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corresponding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figure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was</a:t>
            </a:r>
            <a:r>
              <a:rPr lang="fi-FI" sz="1300" dirty="0">
                <a:sym typeface="Arial" charset="0"/>
              </a:rPr>
              <a:t> EUR 86 </a:t>
            </a:r>
            <a:r>
              <a:rPr lang="fi-FI" sz="1300" dirty="0" err="1">
                <a:sym typeface="Arial" charset="0"/>
              </a:rPr>
              <a:t>billion</a:t>
            </a:r>
            <a:r>
              <a:rPr lang="fi-FI" sz="1300" dirty="0">
                <a:sym typeface="Arial" charset="0"/>
              </a:rPr>
              <a:t>. 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300" dirty="0">
                <a:sym typeface="Arial" charset="0"/>
              </a:rPr>
              <a:t>- The </a:t>
            </a:r>
            <a:r>
              <a:rPr lang="fi-FI" sz="1300" dirty="0" err="1">
                <a:sym typeface="Arial" charset="0"/>
              </a:rPr>
              <a:t>monetary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value</a:t>
            </a:r>
            <a:r>
              <a:rPr lang="fi-FI" sz="1300" dirty="0">
                <a:sym typeface="Arial" charset="0"/>
              </a:rPr>
              <a:t> of </a:t>
            </a:r>
            <a:r>
              <a:rPr lang="fi-FI" sz="1300" dirty="0" err="1">
                <a:sym typeface="Arial" charset="0"/>
              </a:rPr>
              <a:t>new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orders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reported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between</a:t>
            </a:r>
            <a:r>
              <a:rPr lang="fi-FI" sz="1300" dirty="0">
                <a:sym typeface="Arial" charset="0"/>
              </a:rPr>
              <a:t> October-</a:t>
            </a:r>
            <a:r>
              <a:rPr lang="fi-FI" sz="1300" dirty="0" err="1">
                <a:sym typeface="Arial" charset="0"/>
              </a:rPr>
              <a:t>December</a:t>
            </a:r>
            <a:r>
              <a:rPr lang="fi-FI" sz="1300" dirty="0">
                <a:sym typeface="Arial" charset="0"/>
              </a:rPr>
              <a:t> 2017 </a:t>
            </a:r>
            <a:r>
              <a:rPr lang="fi-FI" sz="1300" dirty="0" err="1">
                <a:sym typeface="Arial" charset="0"/>
              </a:rPr>
              <a:t>was</a:t>
            </a:r>
            <a:r>
              <a:rPr lang="fi-FI" sz="1300" dirty="0">
                <a:sym typeface="Arial" charset="0"/>
              </a:rPr>
              <a:t> 54 % </a:t>
            </a:r>
            <a:r>
              <a:rPr lang="fi-FI" sz="1300" dirty="0" err="1">
                <a:sym typeface="Arial" charset="0"/>
              </a:rPr>
              <a:t>higher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than</a:t>
            </a:r>
            <a:r>
              <a:rPr lang="fi-FI" sz="1300" dirty="0">
                <a:sym typeface="Arial" charset="0"/>
              </a:rPr>
              <a:t> in </a:t>
            </a:r>
            <a:r>
              <a:rPr lang="fi-FI" sz="1300" dirty="0" err="1">
                <a:sym typeface="Arial" charset="0"/>
              </a:rPr>
              <a:t>July-September</a:t>
            </a:r>
            <a:r>
              <a:rPr lang="fi-FI" sz="1300" dirty="0">
                <a:sym typeface="Arial" charset="0"/>
              </a:rPr>
              <a:t>, and 40 % </a:t>
            </a:r>
            <a:r>
              <a:rPr lang="fi-FI" sz="1300" dirty="0" err="1">
                <a:sym typeface="Arial" charset="0"/>
              </a:rPr>
              <a:t>higher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than</a:t>
            </a:r>
            <a:r>
              <a:rPr lang="fi-FI" sz="1300" dirty="0">
                <a:sym typeface="Arial" charset="0"/>
              </a:rPr>
              <a:t> in </a:t>
            </a:r>
            <a:r>
              <a:rPr lang="fi-FI" sz="1300" dirty="0" err="1">
                <a:sym typeface="Arial" charset="0"/>
              </a:rPr>
              <a:t>the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corresponding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period</a:t>
            </a:r>
            <a:r>
              <a:rPr lang="fi-FI" sz="1300" dirty="0">
                <a:sym typeface="Arial" charset="0"/>
              </a:rPr>
              <a:t> in 2016. </a:t>
            </a:r>
            <a:r>
              <a:rPr lang="en-GB" sz="1300" dirty="0"/>
              <a:t>In late 2017, the growth was boosted by two large ship orders in particular.</a:t>
            </a:r>
            <a:endParaRPr lang="fi-FI" sz="1300" dirty="0">
              <a:sym typeface="Arial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300" dirty="0">
                <a:sym typeface="Arial" charset="0"/>
              </a:rPr>
              <a:t>- At </a:t>
            </a:r>
            <a:r>
              <a:rPr lang="fi-FI" sz="1300" dirty="0" err="1">
                <a:sym typeface="Arial" charset="0"/>
              </a:rPr>
              <a:t>the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end</a:t>
            </a:r>
            <a:r>
              <a:rPr lang="fi-FI" sz="1300" dirty="0">
                <a:sym typeface="Arial" charset="0"/>
              </a:rPr>
              <a:t> of </a:t>
            </a:r>
            <a:r>
              <a:rPr lang="fi-FI" sz="1300" dirty="0" err="1">
                <a:sym typeface="Arial" charset="0"/>
              </a:rPr>
              <a:t>December</a:t>
            </a:r>
            <a:r>
              <a:rPr lang="fi-FI" sz="1300" dirty="0">
                <a:sym typeface="Arial" charset="0"/>
              </a:rPr>
              <a:t>, </a:t>
            </a:r>
            <a:r>
              <a:rPr lang="fi-FI" sz="1300" dirty="0" err="1">
                <a:sym typeface="Arial" charset="0"/>
              </a:rPr>
              <a:t>the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value</a:t>
            </a:r>
            <a:r>
              <a:rPr lang="fi-FI" sz="1300" dirty="0">
                <a:sym typeface="Arial" charset="0"/>
              </a:rPr>
              <a:t> of </a:t>
            </a:r>
            <a:r>
              <a:rPr lang="fi-FI" sz="1300" dirty="0" err="1">
                <a:sym typeface="Arial" charset="0"/>
              </a:rPr>
              <a:t>order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books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was</a:t>
            </a:r>
            <a:r>
              <a:rPr lang="fi-FI" sz="1300" dirty="0">
                <a:sym typeface="Arial" charset="0"/>
              </a:rPr>
              <a:t> 11 % </a:t>
            </a:r>
            <a:r>
              <a:rPr lang="fi-FI" sz="1300" dirty="0" err="1">
                <a:sym typeface="Arial" charset="0"/>
              </a:rPr>
              <a:t>higher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than</a:t>
            </a:r>
            <a:r>
              <a:rPr lang="fi-FI" sz="1300" dirty="0">
                <a:sym typeface="Arial" charset="0"/>
              </a:rPr>
              <a:t> at </a:t>
            </a:r>
            <a:r>
              <a:rPr lang="fi-FI" sz="1300" dirty="0" err="1">
                <a:sym typeface="Arial" charset="0"/>
              </a:rPr>
              <a:t>the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end</a:t>
            </a:r>
            <a:r>
              <a:rPr lang="fi-FI" sz="1300" dirty="0">
                <a:sym typeface="Arial" charset="0"/>
              </a:rPr>
              <a:t> of </a:t>
            </a:r>
            <a:r>
              <a:rPr lang="fi-FI" sz="1300" dirty="0" err="1">
                <a:sym typeface="Arial" charset="0"/>
              </a:rPr>
              <a:t>September</a:t>
            </a:r>
            <a:r>
              <a:rPr lang="fi-FI" sz="1300" dirty="0">
                <a:sym typeface="Arial" charset="0"/>
              </a:rPr>
              <a:t>, and 25 % </a:t>
            </a:r>
            <a:r>
              <a:rPr lang="fi-FI" sz="1300" dirty="0" err="1">
                <a:sym typeface="Arial" charset="0"/>
              </a:rPr>
              <a:t>higher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than</a:t>
            </a:r>
            <a:r>
              <a:rPr lang="fi-FI" sz="1300" dirty="0">
                <a:sym typeface="Arial" charset="0"/>
              </a:rPr>
              <a:t> in </a:t>
            </a:r>
            <a:r>
              <a:rPr lang="fi-FI" sz="1300" dirty="0" err="1">
                <a:sym typeface="Arial" charset="0"/>
              </a:rPr>
              <a:t>December</a:t>
            </a:r>
            <a:r>
              <a:rPr lang="fi-FI" sz="1300" dirty="0">
                <a:sym typeface="Arial" charset="0"/>
              </a:rPr>
              <a:t> 2016. 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300" dirty="0">
                <a:sym typeface="Arial" charset="0"/>
              </a:rPr>
              <a:t>- The </a:t>
            </a:r>
            <a:r>
              <a:rPr lang="fi-FI" sz="1300" dirty="0" err="1">
                <a:sym typeface="Arial" charset="0"/>
              </a:rPr>
              <a:t>turnover</a:t>
            </a:r>
            <a:r>
              <a:rPr lang="fi-FI" sz="1300" dirty="0">
                <a:sym typeface="Arial" charset="0"/>
              </a:rPr>
              <a:t> of </a:t>
            </a:r>
            <a:r>
              <a:rPr lang="fi-FI" sz="1300" dirty="0" err="1">
                <a:sym typeface="Arial" charset="0"/>
              </a:rPr>
              <a:t>technology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industry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companies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during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the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spring</a:t>
            </a:r>
            <a:r>
              <a:rPr lang="fi-FI" sz="1300" dirty="0">
                <a:sym typeface="Arial" charset="0"/>
              </a:rPr>
              <a:t> of 2018 is </a:t>
            </a:r>
            <a:r>
              <a:rPr lang="fi-FI" sz="1300" dirty="0" err="1">
                <a:sym typeface="Arial" charset="0"/>
              </a:rPr>
              <a:t>expected</a:t>
            </a:r>
            <a:r>
              <a:rPr lang="fi-FI" sz="1300" dirty="0">
                <a:sym typeface="Arial" charset="0"/>
              </a:rPr>
              <a:t> to </a:t>
            </a:r>
            <a:r>
              <a:rPr lang="fi-FI" sz="1300" dirty="0" err="1">
                <a:sym typeface="Arial" charset="0"/>
              </a:rPr>
              <a:t>be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higher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than</a:t>
            </a:r>
            <a:r>
              <a:rPr lang="fi-FI" sz="1300" dirty="0">
                <a:sym typeface="Arial" charset="0"/>
              </a:rPr>
              <a:t> in </a:t>
            </a:r>
            <a:r>
              <a:rPr lang="fi-FI" sz="1300" dirty="0" err="1">
                <a:sym typeface="Arial" charset="0"/>
              </a:rPr>
              <a:t>the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corresponding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period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last</a:t>
            </a:r>
            <a:r>
              <a:rPr lang="fi-FI" sz="1300" dirty="0">
                <a:sym typeface="Arial" charset="0"/>
              </a:rPr>
              <a:t> </a:t>
            </a:r>
            <a:r>
              <a:rPr lang="fi-FI" sz="1300" dirty="0" err="1">
                <a:sym typeface="Arial" charset="0"/>
              </a:rPr>
              <a:t>year</a:t>
            </a:r>
            <a:r>
              <a:rPr lang="fi-FI" sz="1300" dirty="0">
                <a:sym typeface="Arial" charset="0"/>
              </a:rPr>
              <a:t>.      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300" dirty="0">
                <a:sym typeface="Arial" charset="0"/>
              </a:rPr>
              <a:t>- </a:t>
            </a:r>
            <a:r>
              <a:rPr lang="en-GB" sz="1300" dirty="0"/>
              <a:t>The number of personnel in Finland increased in 2017. Personnel increased by a good of two per cent, or by 6,400 employees from the average number in 2016. On average, the industry employed 297,000 people. In 2008, the industry employed a total of 326,000 people in Finland.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300" dirty="0"/>
              <a:t>- The </a:t>
            </a:r>
            <a:r>
              <a:rPr lang="fi-FI" sz="1300" dirty="0" err="1"/>
              <a:t>recruitment</a:t>
            </a:r>
            <a:r>
              <a:rPr lang="fi-FI" sz="1300" dirty="0"/>
              <a:t> </a:t>
            </a:r>
            <a:r>
              <a:rPr lang="fi-FI" sz="1300" dirty="0" err="1"/>
              <a:t>activities</a:t>
            </a:r>
            <a:r>
              <a:rPr lang="fi-FI" sz="1300" dirty="0"/>
              <a:t> </a:t>
            </a:r>
            <a:r>
              <a:rPr lang="fi-FI" sz="1300" dirty="0" err="1"/>
              <a:t>picked</a:t>
            </a:r>
            <a:r>
              <a:rPr lang="fi-FI" sz="1300" dirty="0"/>
              <a:t> </a:t>
            </a:r>
            <a:r>
              <a:rPr lang="fi-FI" sz="1300" dirty="0" err="1"/>
              <a:t>up</a:t>
            </a:r>
            <a:r>
              <a:rPr lang="fi-FI" sz="1300" dirty="0"/>
              <a:t> </a:t>
            </a:r>
            <a:r>
              <a:rPr lang="fi-FI" sz="1300" dirty="0" err="1"/>
              <a:t>markedly</a:t>
            </a:r>
            <a:r>
              <a:rPr lang="fi-FI" sz="1300" dirty="0"/>
              <a:t> in 2017. The </a:t>
            </a:r>
            <a:r>
              <a:rPr lang="fi-FI" sz="1300" dirty="0" err="1"/>
              <a:t>companies</a:t>
            </a:r>
            <a:r>
              <a:rPr lang="fi-FI" sz="1300" dirty="0"/>
              <a:t> </a:t>
            </a:r>
            <a:r>
              <a:rPr lang="fi-FI" sz="1300" dirty="0" err="1"/>
              <a:t>recruited</a:t>
            </a:r>
            <a:r>
              <a:rPr lang="fi-FI" sz="1300" dirty="0"/>
              <a:t> a </a:t>
            </a:r>
            <a:r>
              <a:rPr lang="fi-FI" sz="1300" dirty="0" err="1"/>
              <a:t>total</a:t>
            </a:r>
            <a:r>
              <a:rPr lang="fi-FI" sz="1300" dirty="0"/>
              <a:t> of 42,500 </a:t>
            </a:r>
            <a:r>
              <a:rPr lang="fi-FI" sz="1300" dirty="0" err="1"/>
              <a:t>new</a:t>
            </a:r>
            <a:r>
              <a:rPr lang="fi-FI" sz="1300" dirty="0"/>
              <a:t> </a:t>
            </a:r>
            <a:r>
              <a:rPr lang="fi-FI" sz="1300" dirty="0" err="1"/>
              <a:t>employees</a:t>
            </a:r>
            <a:r>
              <a:rPr lang="fi-FI" sz="1300" dirty="0"/>
              <a:t>, in 2016 a </a:t>
            </a:r>
            <a:r>
              <a:rPr lang="fi-FI" sz="1300" dirty="0" err="1"/>
              <a:t>total</a:t>
            </a:r>
            <a:r>
              <a:rPr lang="fi-FI" sz="1300" dirty="0"/>
              <a:t> of 28,500 </a:t>
            </a:r>
            <a:r>
              <a:rPr lang="fi-FI" sz="1300" dirty="0" err="1"/>
              <a:t>employees</a:t>
            </a:r>
            <a:r>
              <a:rPr lang="fi-FI" sz="1300" dirty="0"/>
              <a:t>. </a:t>
            </a:r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53337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z="3200" spc="-50" dirty="0"/>
              <a:t>World </a:t>
            </a:r>
            <a:r>
              <a:rPr lang="fi-FI" sz="3200" spc="-50" dirty="0" err="1"/>
              <a:t>Economic</a:t>
            </a:r>
            <a:r>
              <a:rPr lang="fi-FI" sz="3200" spc="-50" dirty="0"/>
              <a:t> Outlook</a:t>
            </a:r>
          </a:p>
          <a:p>
            <a:endParaRPr lang="fi-FI" sz="3200" spc="-50" dirty="0"/>
          </a:p>
          <a:p>
            <a:r>
              <a:rPr lang="fi-FI" sz="3200" spc="-50" dirty="0"/>
              <a:t>- Finland as a </a:t>
            </a:r>
            <a:r>
              <a:rPr lang="fi-FI" sz="3200" spc="-50" dirty="0" err="1"/>
              <a:t>Part</a:t>
            </a:r>
            <a:r>
              <a:rPr lang="fi-FI" sz="3200" spc="-50" dirty="0"/>
              <a:t> of Global </a:t>
            </a:r>
            <a:r>
              <a:rPr lang="fi-FI" sz="3200" spc="-50" dirty="0" err="1"/>
              <a:t>Economy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27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3/16/2018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905266" cy="24134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0230353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GDP also Grows in Finland, but the Backlog for the Other Euro Area Countries Is up to 8%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23061760"/>
              </p:ext>
            </p:extLst>
          </p:nvPr>
        </p:nvGraphicFramePr>
        <p:xfrm>
          <a:off x="383718" y="1210929"/>
          <a:ext cx="8386088" cy="343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10929"/>
                        <a:ext cx="8386088" cy="343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22466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18C79C69-31D1-4317-9F1D-B1314601AC9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0376676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18C79C69-31D1-4317-9F1D-B1314601A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Finland’s Exports Jumped in Early 2017, but the Backlog for the Other Euro Area Countries is 35 %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16.3.2018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109901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fi-FI" dirty="0"/>
              <a:t>The Finnish Technology Industry Is </a:t>
            </a:r>
            <a:r>
              <a:rPr lang="fi-FI" dirty="0" err="1"/>
              <a:t>Comprised</a:t>
            </a:r>
            <a:r>
              <a:rPr lang="fi-FI" dirty="0"/>
              <a:t> of </a:t>
            </a:r>
            <a:r>
              <a:rPr lang="fi-FI" dirty="0" err="1"/>
              <a:t>Five</a:t>
            </a:r>
            <a:r>
              <a:rPr lang="fi-FI" dirty="0"/>
              <a:t> Sub-</a:t>
            </a:r>
            <a:r>
              <a:rPr lang="fi-FI" dirty="0" err="1"/>
              <a:t>Sectors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38848" y="1794150"/>
            <a:ext cx="3142279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ELEKTRONICS AND ELECTROTECHNICAL </a:t>
            </a:r>
          </a:p>
          <a:p>
            <a:pPr>
              <a:lnSpc>
                <a:spcPts val="1182"/>
              </a:lnSpc>
            </a:pPr>
            <a:r>
              <a:rPr lang="fi-FI" sz="1050" b="1" spc="-33" dirty="0"/>
              <a:t>INDUSTRY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Data </a:t>
            </a:r>
            <a:r>
              <a:rPr lang="fi-FI" sz="1050" spc="-33" dirty="0" err="1"/>
              <a:t>communications</a:t>
            </a:r>
            <a:r>
              <a:rPr lang="fi-FI" sz="1050" spc="-33" dirty="0"/>
              <a:t> </a:t>
            </a:r>
            <a:r>
              <a:rPr lang="fi-FI" sz="1050" spc="-33" dirty="0" err="1"/>
              <a:t>equipment</a:t>
            </a:r>
            <a:r>
              <a:rPr lang="fi-FI" sz="1050" spc="-33" dirty="0"/>
              <a:t>, </a:t>
            </a:r>
            <a:r>
              <a:rPr lang="fi-FI" sz="1050" spc="-33" dirty="0" err="1"/>
              <a:t>electrical</a:t>
            </a:r>
            <a:r>
              <a:rPr lang="fi-FI" sz="1050" spc="-33" dirty="0"/>
              <a:t> </a:t>
            </a:r>
            <a:r>
              <a:rPr lang="fi-FI" sz="1050" spc="-33" dirty="0" err="1"/>
              <a:t>machinery</a:t>
            </a:r>
            <a:r>
              <a:rPr lang="fi-FI" sz="1050" spc="-33" dirty="0"/>
              <a:t>, </a:t>
            </a:r>
            <a:r>
              <a:rPr lang="fi-FI" sz="1050" spc="-33" dirty="0" err="1"/>
              <a:t>medical</a:t>
            </a:r>
            <a:r>
              <a:rPr lang="fi-FI" sz="1050" spc="-33" dirty="0"/>
              <a:t> </a:t>
            </a:r>
            <a:r>
              <a:rPr lang="fi-FI" sz="1050" spc="-33" dirty="0" err="1"/>
              <a:t>technology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(2017): 14.7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(2017): 39,000</a:t>
            </a:r>
            <a:endParaRPr lang="fi-FI" sz="1050" spc="-40" dirty="0"/>
          </a:p>
        </p:txBody>
      </p:sp>
      <p:sp>
        <p:nvSpPr>
          <p:cNvPr id="9" name="Tekstiruutu 8"/>
          <p:cNvSpPr txBox="1"/>
          <p:nvPr/>
        </p:nvSpPr>
        <p:spPr>
          <a:xfrm>
            <a:off x="3485797" y="1790643"/>
            <a:ext cx="2499968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METALS INDUSTRY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Steel products, </a:t>
            </a:r>
            <a:r>
              <a:rPr lang="fi-FI" sz="1050" spc="-33" dirty="0" err="1"/>
              <a:t>non-ferrous</a:t>
            </a:r>
            <a:r>
              <a:rPr lang="fi-FI" sz="1050" spc="-33" dirty="0"/>
              <a:t> </a:t>
            </a:r>
            <a:r>
              <a:rPr lang="fi-FI" sz="1050" spc="-33" dirty="0" err="1"/>
              <a:t>metals</a:t>
            </a:r>
            <a:r>
              <a:rPr lang="fi-FI" sz="1050" spc="-33" dirty="0"/>
              <a:t>, </a:t>
            </a:r>
            <a:r>
              <a:rPr lang="fi-FI" sz="1050" spc="-33" dirty="0" err="1"/>
              <a:t>castings</a:t>
            </a:r>
            <a:r>
              <a:rPr lang="fi-FI" sz="1050" spc="-33" dirty="0"/>
              <a:t>, </a:t>
            </a:r>
            <a:r>
              <a:rPr lang="fi-FI" sz="1050" spc="-33" dirty="0" err="1"/>
              <a:t>metallic</a:t>
            </a:r>
            <a:r>
              <a:rPr lang="fi-FI" sz="1050" spc="-33" dirty="0"/>
              <a:t> </a:t>
            </a:r>
            <a:r>
              <a:rPr lang="fi-FI" sz="1050" spc="-33" dirty="0" err="1"/>
              <a:t>minerals</a:t>
            </a:r>
            <a:r>
              <a:rPr lang="fi-FI" sz="1050" spc="-33" dirty="0"/>
              <a:t>                     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(2017): 10.9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(2017): 15,100</a:t>
            </a:r>
            <a:endParaRPr lang="fi-FI" sz="1050" spc="-4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954716" y="1778493"/>
            <a:ext cx="2882290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MECHANICAL ENGINEERING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Machinery</a:t>
            </a:r>
            <a:r>
              <a:rPr lang="fi-FI" sz="1050" spc="-33" dirty="0"/>
              <a:t>, </a:t>
            </a:r>
            <a:r>
              <a:rPr lang="fi-FI" sz="1050" spc="-33" dirty="0" err="1"/>
              <a:t>metal</a:t>
            </a:r>
            <a:r>
              <a:rPr lang="fi-FI" sz="1050" spc="-33" dirty="0"/>
              <a:t> products, </a:t>
            </a:r>
            <a:r>
              <a:rPr lang="fi-FI" sz="1050" spc="-33" dirty="0" err="1"/>
              <a:t>vehicles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(2017): 30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(2017): 128,000 </a:t>
            </a:r>
            <a:endParaRPr lang="fi-FI" sz="1050" spc="-4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350260" y="3342320"/>
            <a:ext cx="2834890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INFORMATION TECHNOLOGY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IT </a:t>
            </a:r>
            <a:r>
              <a:rPr lang="fi-FI" sz="1050" spc="-33" dirty="0" err="1"/>
              <a:t>services</a:t>
            </a:r>
            <a:r>
              <a:rPr lang="fi-FI" sz="1050" spc="-33" dirty="0"/>
              <a:t>, </a:t>
            </a:r>
            <a:r>
              <a:rPr lang="fi-FI" sz="1050" spc="-33" dirty="0" err="1"/>
              <a:t>applications</a:t>
            </a:r>
            <a:r>
              <a:rPr lang="fi-FI" sz="1050" spc="-33" dirty="0"/>
              <a:t> and </a:t>
            </a:r>
            <a:r>
              <a:rPr lang="fi-FI" sz="1050" spc="-33" dirty="0" err="1"/>
              <a:t>programming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(2017): 12.4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(2017): 62,600</a:t>
            </a:r>
            <a:endParaRPr lang="fi-FI" sz="1050" spc="-4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3492225" y="3350938"/>
            <a:ext cx="2834890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CONSULTING ENGINEERING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Expertise</a:t>
            </a:r>
            <a:r>
              <a:rPr lang="fi-FI" sz="1050" spc="-33" dirty="0"/>
              <a:t> for </a:t>
            </a:r>
            <a:r>
              <a:rPr lang="fi-FI" sz="1050" spc="-33" dirty="0" err="1"/>
              <a:t>construction</a:t>
            </a:r>
            <a:r>
              <a:rPr lang="fi-FI" sz="1050" spc="-33" dirty="0"/>
              <a:t> </a:t>
            </a:r>
            <a:r>
              <a:rPr lang="fi-FI" sz="1050" spc="-33" dirty="0" err="1"/>
              <a:t>industry</a:t>
            </a:r>
            <a:r>
              <a:rPr lang="fi-FI" sz="1050" spc="-33" dirty="0"/>
              <a:t> and </a:t>
            </a:r>
            <a:r>
              <a:rPr lang="fi-FI" sz="1050" spc="-33" dirty="0" err="1"/>
              <a:t>infrastructure</a:t>
            </a:r>
            <a:r>
              <a:rPr lang="fi-FI" sz="1050" spc="-33" dirty="0"/>
              <a:t>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(2017): 6.2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r>
              <a:rPr lang="fi-FI" sz="1050" spc="-33" dirty="0"/>
              <a:t>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(2017): 52,500 </a:t>
            </a:r>
            <a:endParaRPr lang="fi-FI" sz="1050" spc="-40" dirty="0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2420006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Recently, Finland's Economic Growth Has also Been Supported by an Increase in Exports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r>
              <a:rPr lang="en-GB" dirty="0"/>
              <a:t>, Statistics Finland</a:t>
            </a:r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8872720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99359D5-47A8-436B-A3FC-A70313528F67}" type="datetime1">
              <a:rPr lang="en-US" smtClean="0">
                <a:solidFill>
                  <a:srgbClr val="29282E"/>
                </a:solidFill>
              </a:rPr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05684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Gross Domestic Product Has Grown Long in Europe and the USA, Finland is Lagging Behind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1E78B733-0BB6-447A-8849-F110731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EAA4914B-671F-41F7-96F6-5D67F3CF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F1741CA1-790D-4E21-95F3-BF607E57188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7312147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F1741CA1-790D-4E21-95F3-BF607E5718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761047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 China and India Growth Continues, also Brazil Is Now Growing 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1400" b="0" dirty="0">
                <a:solidFill>
                  <a:schemeClr val="tx2"/>
                </a:solidFill>
              </a:rPr>
              <a:t>Share of global GDP in China, India, Brazil and Russia is 31 % (adjusted for PP)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95848771"/>
              </p:ext>
            </p:extLst>
          </p:nvPr>
        </p:nvGraphicFramePr>
        <p:xfrm>
          <a:off x="383718" y="1340531"/>
          <a:ext cx="8386088" cy="330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0531"/>
                        <a:ext cx="8386088" cy="3304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08239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February</a:t>
            </a:r>
            <a:r>
              <a:rPr lang="fi-FI" dirty="0"/>
              <a:t> 2018   </a:t>
            </a:r>
          </a:p>
          <a:p>
            <a:r>
              <a:rPr lang="fi-FI" dirty="0"/>
              <a:t>Source: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>
                <a:solidFill>
                  <a:schemeClr val="tx2"/>
                </a:solidFill>
              </a:rPr>
              <a:t>GDP Growth </a:t>
            </a:r>
            <a:r>
              <a:rPr lang="en-US" dirty="0">
                <a:solidFill>
                  <a:schemeClr val="tx2"/>
                </a:solidFill>
              </a:rPr>
              <a:t>in the Euro Area Has Picked up During the last Months</a:t>
            </a:r>
            <a:r>
              <a:rPr lang="fi-FI" dirty="0">
                <a:solidFill>
                  <a:srgbClr val="002664"/>
                </a:solidFill>
              </a:rPr>
              <a:t> </a:t>
            </a:r>
            <a:br>
              <a:rPr lang="fi-FI" dirty="0">
                <a:solidFill>
                  <a:srgbClr val="002664"/>
                </a:solidFill>
              </a:rPr>
            </a:br>
            <a:r>
              <a:rPr lang="fi-FI" sz="1400" b="0" dirty="0" err="1">
                <a:solidFill>
                  <a:schemeClr val="tx2"/>
                </a:solidFill>
              </a:rPr>
              <a:t>Purchase</a:t>
            </a:r>
            <a:r>
              <a:rPr lang="fi-FI" sz="1400" b="0" dirty="0">
                <a:solidFill>
                  <a:schemeClr val="tx2"/>
                </a:solidFill>
              </a:rPr>
              <a:t> </a:t>
            </a:r>
            <a:r>
              <a:rPr lang="fi-FI" sz="1400" b="0" dirty="0" err="1">
                <a:solidFill>
                  <a:schemeClr val="tx2"/>
                </a:solidFill>
              </a:rPr>
              <a:t>Managers</a:t>
            </a:r>
            <a:r>
              <a:rPr lang="fi-FI" sz="1400" b="0" dirty="0">
                <a:solidFill>
                  <a:schemeClr val="tx2"/>
                </a:solidFill>
              </a:rPr>
              <a:t>’ Index (PMI), 50 = no </a:t>
            </a:r>
            <a:r>
              <a:rPr lang="fi-FI" sz="1400" b="0" dirty="0" err="1">
                <a:solidFill>
                  <a:schemeClr val="tx2"/>
                </a:solidFill>
              </a:rPr>
              <a:t>change</a:t>
            </a:r>
            <a:r>
              <a:rPr lang="fi-FI" sz="1400" b="0" dirty="0">
                <a:solidFill>
                  <a:schemeClr val="tx2"/>
                </a:solidFill>
              </a:rPr>
              <a:t> </a:t>
            </a:r>
            <a:r>
              <a:rPr lang="fi-FI" sz="1400" b="0" dirty="0" err="1">
                <a:solidFill>
                  <a:schemeClr val="tx2"/>
                </a:solidFill>
              </a:rPr>
              <a:t>from</a:t>
            </a:r>
            <a:r>
              <a:rPr lang="fi-FI" sz="1400" b="0" dirty="0">
                <a:solidFill>
                  <a:schemeClr val="tx2"/>
                </a:solidFill>
              </a:rPr>
              <a:t> </a:t>
            </a:r>
            <a:r>
              <a:rPr lang="fi-FI" sz="1400" b="0" dirty="0" err="1">
                <a:solidFill>
                  <a:schemeClr val="tx2"/>
                </a:solidFill>
              </a:rPr>
              <a:t>previous</a:t>
            </a:r>
            <a:r>
              <a:rPr lang="fi-FI" sz="1400" b="0" dirty="0">
                <a:solidFill>
                  <a:schemeClr val="tx2"/>
                </a:solidFill>
              </a:rPr>
              <a:t> </a:t>
            </a:r>
            <a:r>
              <a:rPr lang="fi-FI" sz="1400" b="0" dirty="0" err="1">
                <a:solidFill>
                  <a:schemeClr val="tx2"/>
                </a:solidFill>
              </a:rPr>
              <a:t>month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pic>
        <p:nvPicPr>
          <p:cNvPr id="11" name="Sisällön paikkamerkki 6">
            <a:extLst>
              <a:ext uri="{FF2B5EF4-FFF2-40B4-BE49-F238E27FC236}">
                <a16:creationId xmlns:a16="http://schemas.microsoft.com/office/drawing/2014/main" id="{AF6326B7-E1C3-4E0C-AC58-994848C6B1B9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52000" y="1275729"/>
            <a:ext cx="8467264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2186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Volume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endParaRPr lang="en-GB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7871053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47080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6780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  <a:ea typeface="ＭＳ Ｐゴシック" pitchFamily="34" charset="-128"/>
              </a:rPr>
              <a:t>Industrial </a:t>
            </a:r>
            <a:r>
              <a:rPr lang="fi-FI" dirty="0" err="1">
                <a:solidFill>
                  <a:schemeClr val="tx1"/>
                </a:solidFill>
                <a:ea typeface="ＭＳ Ｐゴシック" pitchFamily="34" charset="-128"/>
              </a:rPr>
              <a:t>Production</a:t>
            </a:r>
            <a:r>
              <a:rPr lang="fi-FI" dirty="0">
                <a:solidFill>
                  <a:schemeClr val="tx1"/>
                </a:solidFill>
                <a:ea typeface="ＭＳ Ｐゴシック" pitchFamily="34" charset="-128"/>
              </a:rPr>
              <a:t> Volume in </a:t>
            </a:r>
            <a:r>
              <a:rPr lang="fi-FI" dirty="0" err="1">
                <a:solidFill>
                  <a:schemeClr val="tx1"/>
                </a:solidFill>
                <a:ea typeface="ＭＳ Ｐゴシック" pitchFamily="34" charset="-128"/>
              </a:rPr>
              <a:t>the</a:t>
            </a:r>
            <a:r>
              <a:rPr lang="fi-FI" dirty="0">
                <a:solidFill>
                  <a:schemeClr val="tx1"/>
                </a:solidFill>
                <a:ea typeface="ＭＳ Ｐゴシック" pitchFamily="34" charset="-128"/>
              </a:rPr>
              <a:t> EU </a:t>
            </a:r>
            <a:r>
              <a:rPr lang="fi-FI" dirty="0" err="1">
                <a:solidFill>
                  <a:schemeClr val="tx1"/>
                </a:solidFill>
                <a:ea typeface="ＭＳ Ｐゴシック" pitchFamily="34" charset="-128"/>
              </a:rPr>
              <a:t>Countries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6418913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027928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Finland’s Industrial Production Has Lagged Behind the Competition Countries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6486238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A34BB6-36BC-4E25-B6CF-53820B80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20BA44D-902C-4009-87EC-131C212B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91466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February</a:t>
            </a:r>
            <a:r>
              <a:rPr lang="fi-FI" dirty="0"/>
              <a:t> 2018   </a:t>
            </a:r>
          </a:p>
          <a:p>
            <a:r>
              <a:rPr lang="fi-FI" dirty="0"/>
              <a:t>Source: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058381"/>
          </a:xfrm>
        </p:spPr>
        <p:txBody>
          <a:bodyPr/>
          <a:lstStyle/>
          <a:p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in China is </a:t>
            </a:r>
            <a:r>
              <a:rPr lang="fi-FI" dirty="0" err="1"/>
              <a:t>Growing</a:t>
            </a:r>
            <a:r>
              <a:rPr lang="fi-FI" dirty="0"/>
              <a:t> </a:t>
            </a:r>
            <a:r>
              <a:rPr lang="fi-FI" dirty="0" err="1"/>
              <a:t>Slightly</a:t>
            </a:r>
            <a:r>
              <a:rPr lang="fi-FI" dirty="0"/>
              <a:t>   </a:t>
            </a:r>
            <a:br>
              <a:rPr lang="fi-FI" sz="3200" dirty="0"/>
            </a:br>
            <a:r>
              <a:rPr lang="fi-FI" sz="1400" b="0" dirty="0" err="1"/>
              <a:t>Purchase</a:t>
            </a:r>
            <a:r>
              <a:rPr lang="fi-FI" sz="1400" b="0" dirty="0"/>
              <a:t> </a:t>
            </a:r>
            <a:r>
              <a:rPr lang="fi-FI" sz="1400" b="0" dirty="0" err="1"/>
              <a:t>Managers</a:t>
            </a:r>
            <a:r>
              <a:rPr lang="fi-FI" sz="1400" b="0" dirty="0"/>
              <a:t>’ Index (PMI) in </a:t>
            </a:r>
            <a:r>
              <a:rPr lang="fi-FI" sz="1400" b="0" dirty="0" err="1"/>
              <a:t>manufacturing</a:t>
            </a:r>
            <a:r>
              <a:rPr lang="fi-FI" sz="1400" b="0" dirty="0"/>
              <a:t> </a:t>
            </a:r>
            <a:r>
              <a:rPr lang="fi-FI" sz="1400" b="0" dirty="0" err="1"/>
              <a:t>industry</a:t>
            </a:r>
            <a:r>
              <a:rPr lang="fi-FI" sz="1400" b="0" dirty="0"/>
              <a:t> in China </a:t>
            </a:r>
            <a:endParaRPr lang="fi-FI" sz="1400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pic>
        <p:nvPicPr>
          <p:cNvPr id="13" name="Sisällön paikkamerkki 6">
            <a:extLst>
              <a:ext uri="{FF2B5EF4-FFF2-40B4-BE49-F238E27FC236}">
                <a16:creationId xmlns:a16="http://schemas.microsoft.com/office/drawing/2014/main" id="{B0D57BFB-6FE8-4833-9866-F1D3A62A7239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6" y="1103313"/>
            <a:ext cx="8437237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2855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February</a:t>
            </a:r>
            <a:r>
              <a:rPr lang="fi-FI" dirty="0"/>
              <a:t> 2018   </a:t>
            </a:r>
          </a:p>
          <a:p>
            <a:r>
              <a:rPr lang="fi-FI" dirty="0"/>
              <a:t>Source: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058381"/>
          </a:xfrm>
        </p:spPr>
        <p:txBody>
          <a:bodyPr/>
          <a:lstStyle/>
          <a:p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Growth</a:t>
            </a:r>
            <a:r>
              <a:rPr lang="fi-FI" dirty="0"/>
              <a:t> in </a:t>
            </a:r>
            <a:r>
              <a:rPr lang="fi-FI" dirty="0" err="1"/>
              <a:t>Russia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to a </a:t>
            </a:r>
            <a:r>
              <a:rPr lang="fi-FI" dirty="0" err="1"/>
              <a:t>Standstill</a:t>
            </a:r>
            <a:r>
              <a:rPr lang="fi-FI" dirty="0"/>
              <a:t> </a:t>
            </a:r>
            <a:r>
              <a:rPr lang="fi-FI" sz="1400" b="0" dirty="0"/>
              <a:t> </a:t>
            </a:r>
            <a:endParaRPr lang="fi-FI" sz="1400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pic>
        <p:nvPicPr>
          <p:cNvPr id="11" name="Sisällön paikkamerkki 6">
            <a:extLst>
              <a:ext uri="{FF2B5EF4-FFF2-40B4-BE49-F238E27FC236}">
                <a16:creationId xmlns:a16="http://schemas.microsoft.com/office/drawing/2014/main" id="{69226CDA-FA26-4782-95EE-A5110EFBF01F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51999" y="1103313"/>
            <a:ext cx="8467265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45259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February</a:t>
            </a:r>
            <a:r>
              <a:rPr lang="fi-FI" dirty="0"/>
              <a:t> 2018   </a:t>
            </a:r>
          </a:p>
          <a:p>
            <a:r>
              <a:rPr lang="fi-FI" dirty="0"/>
              <a:t>Source: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0583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in Brazil Is </a:t>
            </a:r>
            <a:r>
              <a:rPr lang="fi-FI" dirty="0" err="1"/>
              <a:t>Growing</a:t>
            </a:r>
            <a:r>
              <a:rPr lang="fi-FI" dirty="0"/>
              <a:t>    </a:t>
            </a:r>
            <a:br>
              <a:rPr lang="fi-FI" sz="3200" dirty="0"/>
            </a:br>
            <a:r>
              <a:rPr lang="fi-FI" sz="1400" b="0" dirty="0" err="1"/>
              <a:t>Purchase</a:t>
            </a:r>
            <a:r>
              <a:rPr lang="fi-FI" sz="1400" b="0" dirty="0"/>
              <a:t> </a:t>
            </a:r>
            <a:r>
              <a:rPr lang="fi-FI" sz="1400" b="0" dirty="0" err="1"/>
              <a:t>Managers</a:t>
            </a:r>
            <a:r>
              <a:rPr lang="fi-FI" sz="1400" b="0" dirty="0"/>
              <a:t>’ Index (PMI) in </a:t>
            </a:r>
            <a:r>
              <a:rPr lang="fi-FI" sz="1400" b="0" dirty="0" err="1"/>
              <a:t>manufacturing</a:t>
            </a:r>
            <a:r>
              <a:rPr lang="fi-FI" sz="1400" b="0" dirty="0"/>
              <a:t> </a:t>
            </a:r>
            <a:r>
              <a:rPr lang="fi-FI" sz="1400" b="0" dirty="0" err="1"/>
              <a:t>industry</a:t>
            </a:r>
            <a:r>
              <a:rPr lang="fi-FI" sz="1400" b="0" dirty="0"/>
              <a:t> in China </a:t>
            </a:r>
            <a:endParaRPr lang="fi-FI" sz="1400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pic>
        <p:nvPicPr>
          <p:cNvPr id="13" name="Sisällön paikkamerkki 6">
            <a:extLst>
              <a:ext uri="{FF2B5EF4-FFF2-40B4-BE49-F238E27FC236}">
                <a16:creationId xmlns:a16="http://schemas.microsoft.com/office/drawing/2014/main" id="{819F2960-BDCD-4056-B719-F1DDEFF4DE5B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0731" y="1103313"/>
            <a:ext cx="8617480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1629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Technology Industry – </a:t>
            </a:r>
            <a:br>
              <a:rPr lang="en-GB" dirty="0"/>
            </a:br>
            <a:r>
              <a:rPr lang="en-GB" dirty="0"/>
              <a:t>the Largest Export Sector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Sisällön paikkamerkki 6"/>
          <p:cNvSpPr>
            <a:spLocks noGrp="1"/>
          </p:cNvSpPr>
          <p:nvPr>
            <p:ph sz="quarter" idx="17"/>
          </p:nvPr>
        </p:nvSpPr>
        <p:spPr>
          <a:xfrm>
            <a:off x="350770" y="1250375"/>
            <a:ext cx="4813603" cy="3218064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51 % </a:t>
            </a:r>
            <a:r>
              <a:rPr lang="fi-FI" dirty="0"/>
              <a:t>of </a:t>
            </a:r>
            <a:r>
              <a:rPr lang="fi-FI" dirty="0" err="1"/>
              <a:t>total</a:t>
            </a:r>
            <a:r>
              <a:rPr lang="fi-FI" dirty="0"/>
              <a:t> Finnish </a:t>
            </a:r>
            <a:r>
              <a:rPr lang="fi-FI" dirty="0" err="1"/>
              <a:t>exports</a:t>
            </a:r>
            <a:r>
              <a:rPr lang="fi-FI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Companies</a:t>
            </a:r>
            <a:r>
              <a:rPr lang="fi-FI" dirty="0"/>
              <a:t> </a:t>
            </a:r>
            <a:r>
              <a:rPr lang="fi-FI" dirty="0" err="1"/>
              <a:t>invest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b="1" dirty="0"/>
              <a:t>EUR 5.5 </a:t>
            </a:r>
            <a:r>
              <a:rPr lang="fi-FI" b="1" dirty="0" err="1"/>
              <a:t>billion</a:t>
            </a:r>
            <a:r>
              <a:rPr lang="fi-FI" b="1" dirty="0"/>
              <a:t> </a:t>
            </a:r>
            <a:r>
              <a:rPr lang="fi-FI" dirty="0" err="1"/>
              <a:t>annually</a:t>
            </a:r>
            <a:r>
              <a:rPr lang="fi-FI" dirty="0"/>
              <a:t> in Finland.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70 %</a:t>
            </a:r>
            <a:r>
              <a:rPr lang="fi-FI" dirty="0"/>
              <a:t> of </a:t>
            </a:r>
            <a:r>
              <a:rPr lang="fi-FI" dirty="0" err="1"/>
              <a:t>private-sector</a:t>
            </a:r>
            <a:r>
              <a:rPr lang="fi-FI" dirty="0"/>
              <a:t> R&amp;D </a:t>
            </a:r>
            <a:r>
              <a:rPr lang="fi-FI" dirty="0" err="1"/>
              <a:t>investment</a:t>
            </a:r>
            <a:r>
              <a:rPr lang="fi-FI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Some </a:t>
            </a:r>
            <a:r>
              <a:rPr lang="fi-FI" b="1" dirty="0"/>
              <a:t>300,000</a:t>
            </a:r>
            <a:r>
              <a:rPr lang="fi-FI" dirty="0"/>
              <a:t> </a:t>
            </a:r>
            <a:r>
              <a:rPr lang="fi-FI" dirty="0" err="1"/>
              <a:t>employed</a:t>
            </a:r>
            <a:r>
              <a:rPr lang="fi-FI" dirty="0"/>
              <a:t> </a:t>
            </a:r>
            <a:r>
              <a:rPr lang="fi-FI" dirty="0" err="1"/>
              <a:t>directly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sector</a:t>
            </a:r>
            <a:r>
              <a:rPr lang="fi-FI" dirty="0"/>
              <a:t>, </a:t>
            </a:r>
            <a:r>
              <a:rPr lang="fi-FI" b="1" dirty="0"/>
              <a:t>700,000</a:t>
            </a:r>
            <a:r>
              <a:rPr lang="fi-FI" dirty="0"/>
              <a:t> </a:t>
            </a:r>
            <a:r>
              <a:rPr lang="fi-FI" dirty="0" err="1"/>
              <a:t>employed</a:t>
            </a:r>
            <a:r>
              <a:rPr lang="fi-FI" dirty="0"/>
              <a:t> in </a:t>
            </a:r>
            <a:r>
              <a:rPr lang="fi-FI" dirty="0" err="1"/>
              <a:t>total</a:t>
            </a:r>
            <a:r>
              <a:rPr lang="fi-FI" dirty="0"/>
              <a:t>, </a:t>
            </a:r>
            <a:r>
              <a:rPr lang="fi-FI" dirty="0" err="1"/>
              <a:t>equalling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b="1" dirty="0"/>
              <a:t>30%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entire</a:t>
            </a:r>
            <a:r>
              <a:rPr lang="fi-FI" dirty="0"/>
              <a:t> Finnish labour </a:t>
            </a:r>
            <a:r>
              <a:rPr lang="fi-FI" dirty="0" err="1"/>
              <a:t>force</a:t>
            </a:r>
            <a:r>
              <a:rPr lang="fi-FI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pc="-50" dirty="0"/>
              <a:t>Technology </a:t>
            </a:r>
            <a:r>
              <a:rPr lang="fi-FI" spc="-50" dirty="0" err="1"/>
              <a:t>Industries</a:t>
            </a:r>
            <a:r>
              <a:rPr lang="fi-FI" spc="-50" dirty="0"/>
              <a:t> of Finland </a:t>
            </a:r>
            <a:r>
              <a:rPr lang="fi-FI" spc="-50" dirty="0" err="1"/>
              <a:t>has</a:t>
            </a:r>
            <a:r>
              <a:rPr lang="fi-FI" spc="-50" dirty="0"/>
              <a:t> </a:t>
            </a:r>
            <a:r>
              <a:rPr lang="fi-FI" spc="-50" dirty="0" err="1"/>
              <a:t>over</a:t>
            </a:r>
            <a:r>
              <a:rPr lang="fi-FI" spc="-50" dirty="0"/>
              <a:t> </a:t>
            </a:r>
            <a:r>
              <a:rPr lang="fi-FI" b="1" spc="-50" dirty="0"/>
              <a:t>1,600</a:t>
            </a:r>
            <a:r>
              <a:rPr lang="fi-FI" spc="-50" dirty="0"/>
              <a:t> </a:t>
            </a:r>
            <a:r>
              <a:rPr lang="fi-FI" spc="-50" dirty="0" err="1"/>
              <a:t>member</a:t>
            </a:r>
            <a:r>
              <a:rPr lang="fi-FI" spc="-50" dirty="0"/>
              <a:t> </a:t>
            </a:r>
            <a:r>
              <a:rPr lang="fi-FI" spc="-50" dirty="0" err="1"/>
              <a:t>companies</a:t>
            </a:r>
            <a:r>
              <a:rPr lang="fi-FI" spc="-50" dirty="0"/>
              <a:t>.</a:t>
            </a:r>
          </a:p>
        </p:txBody>
      </p:sp>
      <p:pic>
        <p:nvPicPr>
          <p:cNvPr id="10" name="Kuvan paikkamerkki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578"/>
          <a:stretch>
            <a:fillRect/>
          </a:stretch>
        </p:blipFill>
        <p:spPr>
          <a:xfrm>
            <a:off x="5155209" y="1103313"/>
            <a:ext cx="3564055" cy="3347666"/>
          </a:xfrm>
          <a:prstGeom prst="rect">
            <a:avLst/>
          </a:prstGeom>
        </p:spPr>
      </p:pic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9924542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7948857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USA is </a:t>
            </a:r>
            <a:r>
              <a:rPr lang="fi-FI" dirty="0" err="1"/>
              <a:t>Growing</a:t>
            </a:r>
            <a:br>
              <a:rPr lang="fi-FI" dirty="0"/>
            </a:br>
            <a:r>
              <a:rPr lang="fi-FI" sz="1400" b="0" dirty="0" err="1"/>
              <a:t>Purchase</a:t>
            </a:r>
            <a:r>
              <a:rPr lang="fi-FI" sz="1400" b="0" dirty="0"/>
              <a:t> </a:t>
            </a:r>
            <a:r>
              <a:rPr lang="fi-FI" sz="1400" b="0" dirty="0" err="1"/>
              <a:t>Managers</a:t>
            </a:r>
            <a:r>
              <a:rPr lang="fi-FI" sz="1400" b="0" dirty="0"/>
              <a:t>’ Index (PMI) in </a:t>
            </a:r>
            <a:r>
              <a:rPr lang="fi-FI" sz="1400" b="0" dirty="0" err="1"/>
              <a:t>manufacturing</a:t>
            </a:r>
            <a:r>
              <a:rPr lang="fi-FI" sz="1400" b="0" dirty="0"/>
              <a:t> </a:t>
            </a:r>
            <a:r>
              <a:rPr lang="fi-FI" sz="1400" b="0" dirty="0" err="1"/>
              <a:t>industry</a:t>
            </a:r>
            <a:r>
              <a:rPr lang="fi-FI" sz="1400" b="0" dirty="0"/>
              <a:t> </a:t>
            </a:r>
          </a:p>
          <a:p>
            <a:pPr>
              <a:lnSpc>
                <a:spcPct val="100000"/>
              </a:lnSpc>
            </a:pPr>
            <a:r>
              <a:rPr lang="fi-FI" sz="1400" b="0" dirty="0"/>
              <a:t>50 = no </a:t>
            </a:r>
            <a:r>
              <a:rPr lang="fi-FI" sz="1400" b="0" dirty="0" err="1"/>
              <a:t>change</a:t>
            </a:r>
            <a:r>
              <a:rPr lang="fi-FI" sz="1400" b="0" dirty="0"/>
              <a:t> </a:t>
            </a:r>
            <a:r>
              <a:rPr lang="fi-FI" sz="1400" b="0" dirty="0" err="1"/>
              <a:t>from</a:t>
            </a:r>
            <a:r>
              <a:rPr lang="fi-FI" sz="1400" b="0" dirty="0"/>
              <a:t> </a:t>
            </a:r>
            <a:r>
              <a:rPr lang="fi-FI" sz="1400" b="0" dirty="0" err="1"/>
              <a:t>previous</a:t>
            </a:r>
            <a:r>
              <a:rPr lang="fi-FI" sz="1400" b="0" dirty="0"/>
              <a:t> </a:t>
            </a:r>
            <a:r>
              <a:rPr lang="fi-FI" sz="1400" b="0" dirty="0" err="1"/>
              <a:t>month</a:t>
            </a:r>
            <a:r>
              <a:rPr lang="fi-FI" sz="1400" b="0" dirty="0"/>
              <a:t> </a:t>
            </a:r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77427684"/>
              </p:ext>
            </p:extLst>
          </p:nvPr>
        </p:nvGraphicFramePr>
        <p:xfrm>
          <a:off x="383718" y="1210929"/>
          <a:ext cx="8386088" cy="343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10929"/>
                        <a:ext cx="8386088" cy="343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2396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2"/>
                </a:solidFill>
              </a:rPr>
              <a:t>Growth of Residence Construction Has Lowered in China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sz="1400" b="0" dirty="0">
                <a:solidFill>
                  <a:schemeClr val="tx2"/>
                </a:solidFill>
              </a:rPr>
              <a:t>Share of China in Asian GDP is 42%  (adjusted for PP)</a:t>
            </a:r>
            <a:endParaRPr lang="fi-FI" sz="1400" b="0" dirty="0">
              <a:solidFill>
                <a:schemeClr val="tx2"/>
              </a:solidFill>
            </a:endParaRP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Sisällön paikkamerkki 1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43235852"/>
              </p:ext>
            </p:extLst>
          </p:nvPr>
        </p:nvGraphicFramePr>
        <p:xfrm>
          <a:off x="383718" y="1340531"/>
          <a:ext cx="8386088" cy="330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4" name="Objekti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0531"/>
                        <a:ext cx="8386088" cy="3304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819822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Fixed Investments Have also Grown in Brazil</a:t>
            </a:r>
            <a:br>
              <a:rPr lang="en-GB" dirty="0"/>
            </a:b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Sisällön paikkamerkki 1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5298803"/>
              </p:ext>
            </p:extLst>
          </p:nvPr>
        </p:nvGraphicFramePr>
        <p:xfrm>
          <a:off x="383718" y="1210929"/>
          <a:ext cx="8386088" cy="343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4" name="Objekti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10929"/>
                        <a:ext cx="8386088" cy="343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9833647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en-US" dirty="0"/>
              <a:t>World Trade Has Picked up Again</a:t>
            </a:r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68C9F9C8-BDDA-4EA9-821F-FDE12BBF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F59EB73B-90AC-486E-A24A-DA740643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B27C65AF-D126-4F5F-8708-AAB2CDE4A7E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5670375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B27C65AF-D126-4F5F-8708-AAB2CDE4A7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446518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Imports to China Have Increased from Several Countries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2343432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411044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EU Exports to Russia Have Recovered Slightly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2466114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579177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Russia’s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* of Technology Industry Exports </a:t>
            </a:r>
            <a:r>
              <a:rPr lang="fi-FI" dirty="0" err="1"/>
              <a:t>from</a:t>
            </a:r>
            <a:r>
              <a:rPr lang="fi-FI" dirty="0"/>
              <a:t> Finland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Lowered</a:t>
            </a:r>
            <a:r>
              <a:rPr lang="fi-FI" dirty="0"/>
              <a:t> to Some 5-6 Per Cent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</a:t>
            </a:r>
            <a:r>
              <a:rPr lang="fi-FI" dirty="0" err="1"/>
              <a:t>Soviet</a:t>
            </a:r>
            <a:r>
              <a:rPr lang="fi-FI" dirty="0"/>
              <a:t> Union </a:t>
            </a:r>
            <a:r>
              <a:rPr lang="fi-FI" dirty="0" err="1"/>
              <a:t>up</a:t>
            </a:r>
            <a:r>
              <a:rPr lang="fi-FI" dirty="0"/>
              <a:t> to 1991</a:t>
            </a:r>
          </a:p>
          <a:p>
            <a:r>
              <a:rPr lang="fi-FI" dirty="0"/>
              <a:t>Source: Finnish </a:t>
            </a:r>
            <a:r>
              <a:rPr lang="fi-FI" dirty="0" err="1"/>
              <a:t>Customs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82222500"/>
              </p:ext>
            </p:extLst>
          </p:nvPr>
        </p:nvGraphicFramePr>
        <p:xfrm>
          <a:off x="381000" y="1146129"/>
          <a:ext cx="8391525" cy="349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744385" y="1275730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24861087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47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IMF (</a:t>
            </a:r>
            <a:r>
              <a:rPr lang="fi-FI" dirty="0" err="1"/>
              <a:t>January</a:t>
            </a:r>
            <a:r>
              <a:rPr lang="fi-FI" dirty="0"/>
              <a:t> 2018)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en-US" dirty="0"/>
              <a:t>The World Economy Is Projected to Grow by 3.9% in 2018 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GDP </a:t>
            </a:r>
            <a:r>
              <a:rPr lang="fi-FI" sz="1200" b="0" dirty="0" err="1"/>
              <a:t>growth</a:t>
            </a:r>
            <a:r>
              <a:rPr lang="fi-FI" sz="1200" b="0" dirty="0"/>
              <a:t> in 2018 / 2017, % </a:t>
            </a:r>
            <a:endParaRPr lang="fi-FI" dirty="0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52600" y="2756966"/>
            <a:ext cx="1244043" cy="620054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02636" y="2872436"/>
            <a:ext cx="1118949" cy="505773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228628" y="3097383"/>
            <a:ext cx="340113" cy="277175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3575795" y="1868625"/>
            <a:ext cx="1419306" cy="151011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799156" y="2503050"/>
            <a:ext cx="15678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North America</a:t>
            </a: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051239" y="2638010"/>
            <a:ext cx="14484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Western Europe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3164239" y="2864434"/>
            <a:ext cx="76287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4048090" y="1549082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China</a:t>
            </a: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>
            <a:off x="5001150" y="1676040"/>
            <a:ext cx="512763" cy="1703443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5518678" y="2489129"/>
            <a:ext cx="815435" cy="890686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5003304" y="1458780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India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6338034" y="2982905"/>
            <a:ext cx="242554" cy="399951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6587885" y="2572152"/>
            <a:ext cx="423745" cy="80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6187139" y="1680598"/>
            <a:ext cx="122523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Eastern Europe 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018684" y="2941782"/>
            <a:ext cx="159463" cy="43683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186145" y="2853947"/>
            <a:ext cx="117200" cy="5207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303345" y="2572153"/>
            <a:ext cx="352575" cy="8066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655920" y="2572152"/>
            <a:ext cx="797738" cy="802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6075352" y="2548688"/>
            <a:ext cx="7513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Russia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6779020" y="2463716"/>
            <a:ext cx="603050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Brazil</a:t>
            </a:r>
            <a:r>
              <a:rPr kumimoji="0" lang="fi-FI" sz="1209" b="0" i="0" u="none" strike="noStrike" kern="0" cap="none" spc="0" normalizeH="0" baseline="0" noProof="0" dirty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6863908" y="2393441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Mexico</a:t>
            </a:r>
            <a:endParaRPr kumimoji="0" lang="fi-FI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6912337" y="1794584"/>
            <a:ext cx="10949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</a:t>
            </a: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Latin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America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633024" y="1787046"/>
            <a:ext cx="926857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lvl="0" defTabSz="914069">
              <a:defRPr/>
            </a:pPr>
            <a:r>
              <a:rPr lang="fi-FI" sz="1050" kern="0" dirty="0"/>
              <a:t>Middle East </a:t>
            </a:r>
          </a:p>
          <a:p>
            <a:pPr lvl="0" defTabSz="914069">
              <a:defRPr/>
            </a:pPr>
            <a:r>
              <a:rPr lang="fi-FI" sz="1050" kern="0" dirty="0"/>
              <a:t>and </a:t>
            </a:r>
            <a:r>
              <a:rPr lang="fi-FI" sz="1050" kern="0" dirty="0" err="1"/>
              <a:t>Africa</a:t>
            </a:r>
            <a:r>
              <a:rPr lang="fi-FI" sz="1050" kern="0" dirty="0"/>
              <a:t>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423083" y="1775010"/>
            <a:ext cx="1786617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Average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growth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+3,9 %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52600" y="2477292"/>
            <a:ext cx="7622874" cy="23675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cxnSp>
        <p:nvCxnSpPr>
          <p:cNvPr id="227" name="Suora nuoliyhdysviiva 226"/>
          <p:cNvCxnSpPr/>
          <p:nvPr/>
        </p:nvCxnSpPr>
        <p:spPr bwMode="auto">
          <a:xfrm>
            <a:off x="2707719" y="2168882"/>
            <a:ext cx="135886" cy="275860"/>
          </a:xfrm>
          <a:prstGeom prst="straightConnector1">
            <a:avLst/>
          </a:prstGeom>
          <a:solidFill>
            <a:srgbClr val="7D001B"/>
          </a:solidFill>
          <a:ln w="12700" cap="flat" cmpd="sng" algn="ctr">
            <a:solidFill>
              <a:srgbClr val="29282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198736" y="4493663"/>
            <a:ext cx="640111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/>
              <a:t>The </a:t>
            </a:r>
            <a:r>
              <a:rPr lang="fi-FI" sz="1050" dirty="0" err="1"/>
              <a:t>width</a:t>
            </a:r>
            <a:r>
              <a:rPr lang="fi-FI" sz="1050" dirty="0"/>
              <a:t> of </a:t>
            </a:r>
            <a:r>
              <a:rPr lang="fi-FI" sz="1050" dirty="0" err="1"/>
              <a:t>the</a:t>
            </a:r>
            <a:r>
              <a:rPr lang="fi-FI" sz="1050" dirty="0"/>
              <a:t> </a:t>
            </a:r>
            <a:r>
              <a:rPr lang="fi-FI" sz="1050" dirty="0" err="1"/>
              <a:t>bar</a:t>
            </a:r>
            <a:r>
              <a:rPr lang="fi-FI" sz="1050" dirty="0"/>
              <a:t> </a:t>
            </a:r>
            <a:r>
              <a:rPr lang="fi-FI" sz="1050" dirty="0" err="1"/>
              <a:t>indicates</a:t>
            </a:r>
            <a:r>
              <a:rPr lang="fi-FI" sz="1050" dirty="0"/>
              <a:t> </a:t>
            </a:r>
            <a:r>
              <a:rPr lang="fi-FI" sz="1050" dirty="0" err="1"/>
              <a:t>the</a:t>
            </a:r>
            <a:r>
              <a:rPr lang="fi-FI" sz="1050" dirty="0"/>
              <a:t> </a:t>
            </a:r>
            <a:r>
              <a:rPr lang="fi-FI" sz="1050" dirty="0" err="1"/>
              <a:t>share</a:t>
            </a:r>
            <a:r>
              <a:rPr lang="fi-FI" sz="1050" dirty="0"/>
              <a:t> of </a:t>
            </a:r>
            <a:r>
              <a:rPr lang="fi-FI" sz="1050" dirty="0" err="1"/>
              <a:t>global</a:t>
            </a:r>
            <a:r>
              <a:rPr lang="fi-FI" sz="1050" dirty="0"/>
              <a:t> GDP in 2017 (</a:t>
            </a:r>
            <a:r>
              <a:rPr lang="fi-FI" sz="1050" dirty="0" err="1"/>
              <a:t>adjusted</a:t>
            </a:r>
            <a:r>
              <a:rPr lang="fi-FI" sz="1050" dirty="0"/>
              <a:t> for </a:t>
            </a:r>
            <a:r>
              <a:rPr lang="fi-FI" sz="1050" dirty="0" err="1"/>
              <a:t>purchasing</a:t>
            </a:r>
            <a:r>
              <a:rPr lang="fi-FI" sz="1050" dirty="0"/>
              <a:t> </a:t>
            </a:r>
            <a:r>
              <a:rPr lang="fi-FI" sz="1050" dirty="0" err="1"/>
              <a:t>power</a:t>
            </a:r>
            <a:r>
              <a:rPr lang="fi-FI" sz="1050" dirty="0"/>
              <a:t> </a:t>
            </a:r>
            <a:r>
              <a:rPr lang="fi-FI" sz="1050" dirty="0" err="1"/>
              <a:t>parity</a:t>
            </a:r>
            <a:r>
              <a:rPr lang="fi-FI" sz="1050" dirty="0"/>
              <a:t>), %</a:t>
            </a:r>
            <a:endParaRPr lang="fi-FI" sz="1050" dirty="0">
              <a:latin typeface="+mj-lt"/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5605531" y="2015713"/>
            <a:ext cx="64152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 err="1">
                <a:latin typeface="Verdana" panose="020B0604030504040204" pitchFamily="34" charset="0"/>
              </a:rPr>
              <a:t>Rest</a:t>
            </a:r>
            <a:r>
              <a:rPr lang="fi-FI" sz="1050" dirty="0">
                <a:latin typeface="Verdana" panose="020B0604030504040204" pitchFamily="34" charset="0"/>
              </a:rPr>
              <a:t> </a:t>
            </a:r>
          </a:p>
          <a:p>
            <a:r>
              <a:rPr lang="fi-FI" sz="1050" dirty="0">
                <a:latin typeface="Verdana" panose="020B0604030504040204" pitchFamily="34" charset="0"/>
              </a:rPr>
              <a:t>of Asia</a:t>
            </a:r>
          </a:p>
        </p:txBody>
      </p:sp>
      <p:sp>
        <p:nvSpPr>
          <p:cNvPr id="37" name="Alatunnisteen paikkamerkki 4">
            <a:extLst>
              <a:ext uri="{FF2B5EF4-FFF2-40B4-BE49-F238E27FC236}">
                <a16:creationId xmlns:a16="http://schemas.microsoft.com/office/drawing/2014/main" id="{4E96C00B-41A5-4C9B-91AE-14F98F02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38" name="Päivämäärän paikkamerkki 3">
            <a:extLst>
              <a:ext uri="{FF2B5EF4-FFF2-40B4-BE49-F238E27FC236}">
                <a16:creationId xmlns:a16="http://schemas.microsoft.com/office/drawing/2014/main" id="{A0B2D506-4BAE-4452-B1EF-48103E5D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56644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IMF (</a:t>
            </a:r>
            <a:r>
              <a:rPr lang="fi-FI" dirty="0" err="1"/>
              <a:t>January</a:t>
            </a:r>
            <a:r>
              <a:rPr lang="fi-FI" dirty="0"/>
              <a:t> 2018),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Customs</a:t>
            </a:r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Demand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Technology Industry </a:t>
            </a:r>
            <a:r>
              <a:rPr lang="fi-FI" dirty="0" err="1"/>
              <a:t>Export</a:t>
            </a:r>
            <a:r>
              <a:rPr lang="fi-FI" dirty="0"/>
              <a:t> Market is </a:t>
            </a:r>
            <a:r>
              <a:rPr lang="fi-FI" dirty="0" err="1"/>
              <a:t>Expected</a:t>
            </a:r>
            <a:r>
              <a:rPr lang="fi-FI" dirty="0"/>
              <a:t> to </a:t>
            </a:r>
            <a:r>
              <a:rPr lang="fi-FI" dirty="0" err="1"/>
              <a:t>Grow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2.8 % in 2018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GDP </a:t>
            </a:r>
            <a:r>
              <a:rPr lang="fi-FI" sz="1200" b="0" dirty="0" err="1"/>
              <a:t>growth</a:t>
            </a:r>
            <a:r>
              <a:rPr lang="fi-FI" sz="1200" b="0" dirty="0"/>
              <a:t> in 2018 / 2017, % </a:t>
            </a:r>
            <a:endParaRPr lang="fi-FI" dirty="0"/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8"/>
          <p:cNvSpPr>
            <a:spLocks noChangeArrowheads="1"/>
          </p:cNvSpPr>
          <p:nvPr/>
        </p:nvSpPr>
        <p:spPr bwMode="auto">
          <a:xfrm flipV="1">
            <a:off x="855462" y="2925903"/>
            <a:ext cx="720001" cy="532913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 flipV="1">
            <a:off x="1582611" y="2980742"/>
            <a:ext cx="4019525" cy="476645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08567" y="3183886"/>
            <a:ext cx="187733" cy="281490"/>
          </a:xfrm>
          <a:prstGeom prst="rect">
            <a:avLst/>
          </a:prstGeom>
          <a:solidFill>
            <a:schemeClr val="accent4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796741" y="2053342"/>
            <a:ext cx="389153" cy="140745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81765" y="2601071"/>
            <a:ext cx="148159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North America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027170" y="2587747"/>
            <a:ext cx="126509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Western Europe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252188" y="2601071"/>
            <a:ext cx="6222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 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680320" y="1792110"/>
            <a:ext cx="56618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China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 flipV="1">
            <a:off x="6334858" y="2636417"/>
            <a:ext cx="415396" cy="823579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076693" y="1635070"/>
            <a:ext cx="5261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India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6272727" y="2164183"/>
            <a:ext cx="64152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of Asia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757939" y="3093038"/>
            <a:ext cx="387417" cy="364741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7152406" y="2701352"/>
            <a:ext cx="745201" cy="7560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 rot="-5400000">
            <a:off x="7017886" y="2024019"/>
            <a:ext cx="904584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Rest</a:t>
            </a: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 of Eastern Europe</a:t>
            </a: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7904492" y="3054058"/>
            <a:ext cx="118080" cy="40593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 flipV="1">
            <a:off x="8030257" y="2964319"/>
            <a:ext cx="53376" cy="49892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8094075" y="2726391"/>
            <a:ext cx="85008" cy="733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8179112" y="2707836"/>
            <a:ext cx="268491" cy="761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 rot="-5400000">
            <a:off x="6594477" y="2624484"/>
            <a:ext cx="6831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Russia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 rot="-5400000">
            <a:off x="7642332" y="2548745"/>
            <a:ext cx="60785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Brazil</a:t>
            </a:r>
            <a:r>
              <a:rPr kumimoji="0" lang="fi-FI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274403" y="1780473"/>
            <a:ext cx="17342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</a:t>
            </a: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Latin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America</a:t>
            </a: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558055" y="1889241"/>
            <a:ext cx="153439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/>
              <a:t>Middle East and </a:t>
            </a:r>
            <a:r>
              <a:rPr lang="fi-FI" sz="1050" kern="0" dirty="0" err="1"/>
              <a:t>Africa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1830483" y="1952547"/>
            <a:ext cx="1366080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Average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growth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+2,8 %</a:t>
            </a:r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>
            <a:off x="853813" y="2860288"/>
            <a:ext cx="7620609" cy="887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6192325" y="1877294"/>
            <a:ext cx="131981" cy="1580093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>
            <a:cxnSpLocks/>
          </p:cNvCxnSpPr>
          <p:nvPr/>
        </p:nvCxnSpPr>
        <p:spPr bwMode="auto">
          <a:xfrm>
            <a:off x="2726169" y="2350866"/>
            <a:ext cx="133365" cy="48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42"/>
          <p:cNvSpPr txBox="1">
            <a:spLocks noChangeArrowheads="1"/>
          </p:cNvSpPr>
          <p:nvPr/>
        </p:nvSpPr>
        <p:spPr bwMode="auto">
          <a:xfrm rot="-5400000">
            <a:off x="7285853" y="1731059"/>
            <a:ext cx="14911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Mexico</a:t>
            </a: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1632497" y="4499800"/>
            <a:ext cx="576952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/>
              <a:t>The </a:t>
            </a:r>
            <a:r>
              <a:rPr lang="fi-FI" sz="1050" dirty="0" err="1"/>
              <a:t>width</a:t>
            </a:r>
            <a:r>
              <a:rPr lang="fi-FI" sz="1050" dirty="0"/>
              <a:t> of </a:t>
            </a:r>
            <a:r>
              <a:rPr lang="fi-FI" sz="1050" dirty="0" err="1"/>
              <a:t>the</a:t>
            </a:r>
            <a:r>
              <a:rPr lang="fi-FI" sz="1050" dirty="0"/>
              <a:t> </a:t>
            </a:r>
            <a:r>
              <a:rPr lang="fi-FI" sz="1050" dirty="0" err="1"/>
              <a:t>bar</a:t>
            </a:r>
            <a:r>
              <a:rPr lang="fi-FI" sz="1050" dirty="0"/>
              <a:t> </a:t>
            </a:r>
            <a:r>
              <a:rPr lang="fi-FI" sz="1050" dirty="0" err="1"/>
              <a:t>indicates</a:t>
            </a:r>
            <a:r>
              <a:rPr lang="fi-FI" sz="1050" dirty="0"/>
              <a:t> </a:t>
            </a:r>
            <a:r>
              <a:rPr lang="fi-FI" sz="1050" dirty="0" err="1"/>
              <a:t>the</a:t>
            </a:r>
            <a:r>
              <a:rPr lang="fi-FI" sz="1050" dirty="0"/>
              <a:t> </a:t>
            </a:r>
            <a:r>
              <a:rPr lang="fi-FI" sz="1050" dirty="0" err="1"/>
              <a:t>export</a:t>
            </a:r>
            <a:r>
              <a:rPr lang="fi-FI" sz="1050" dirty="0"/>
              <a:t> </a:t>
            </a:r>
            <a:r>
              <a:rPr lang="fi-FI" sz="1050" dirty="0" err="1"/>
              <a:t>share</a:t>
            </a:r>
            <a:r>
              <a:rPr lang="fi-FI" sz="1050" dirty="0"/>
              <a:t> of </a:t>
            </a:r>
            <a:r>
              <a:rPr lang="fi-FI" sz="1050" dirty="0" err="1"/>
              <a:t>technology</a:t>
            </a:r>
            <a:r>
              <a:rPr lang="fi-FI" sz="1050" dirty="0"/>
              <a:t> </a:t>
            </a:r>
            <a:r>
              <a:rPr lang="fi-FI" sz="1050" dirty="0" err="1"/>
              <a:t>industry</a:t>
            </a:r>
            <a:r>
              <a:rPr lang="fi-FI" sz="1050" dirty="0"/>
              <a:t> </a:t>
            </a:r>
            <a:r>
              <a:rPr lang="fi-FI" sz="1050" dirty="0" err="1"/>
              <a:t>from</a:t>
            </a:r>
            <a:r>
              <a:rPr lang="fi-FI" sz="1050" dirty="0"/>
              <a:t> Finland in 2016, %</a:t>
            </a:r>
            <a:endParaRPr lang="fi-FI" sz="1050" dirty="0">
              <a:latin typeface="+mj-lt"/>
            </a:endParaRPr>
          </a:p>
        </p:txBody>
      </p:sp>
      <p:sp>
        <p:nvSpPr>
          <p:cNvPr id="39" name="Alatunnisteen paikkamerkki 4">
            <a:extLst>
              <a:ext uri="{FF2B5EF4-FFF2-40B4-BE49-F238E27FC236}">
                <a16:creationId xmlns:a16="http://schemas.microsoft.com/office/drawing/2014/main" id="{635FBD60-9112-4BA0-B3DC-083D8816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40" name="Päivämäärän paikkamerkki 3">
            <a:extLst>
              <a:ext uri="{FF2B5EF4-FFF2-40B4-BE49-F238E27FC236}">
                <a16:creationId xmlns:a16="http://schemas.microsoft.com/office/drawing/2014/main" id="{2AAE6A8C-07C0-4992-8988-ED68C048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0447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Finland</a:t>
            </a:r>
            <a:r>
              <a:rPr lang="fi-FI" sz="3200" dirty="0"/>
              <a:t>’s E</a:t>
            </a:r>
            <a:r>
              <a:rPr lang="en-GB" sz="3200" dirty="0" err="1"/>
              <a:t>conomic</a:t>
            </a:r>
            <a:r>
              <a:rPr lang="en-GB" sz="3200" dirty="0"/>
              <a:t> Growth Relies on Exports and Investments</a:t>
            </a:r>
            <a:endParaRPr lang="fi-FI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49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</a:t>
            </a:r>
          </a:p>
          <a:p>
            <a:r>
              <a:rPr lang="fi-FI" dirty="0"/>
              <a:t>of Finland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/>
              <a:pPr/>
              <a:t>3/16/2018</a:t>
            </a:fld>
            <a:endParaRPr lang="fi-FI" dirty="0"/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5275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348" cy="241813"/>
          </a:xfrm>
        </p:spPr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r>
              <a:rPr lang="en-GB" dirty="0"/>
              <a:t>, Statistics Finland, Technology Industries of Finland 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B3E05219-41E3-43F4-B91F-B3C42BD4A30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1815854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4C64AA7-CA7A-40E9-BC20-144496EA9F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39764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en-US" dirty="0"/>
              <a:t>Finland's Exports Are still at Low Level </a:t>
            </a:r>
            <a:r>
              <a:rPr lang="fi-FI" dirty="0"/>
              <a:t>  </a:t>
            </a: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792775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4" name="Objekti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367918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Finnish Exports Have Lagged Behind the Competition Countries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51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9E1A9683-E5A8-47EE-91D8-3B8D0386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ED067A0-63FE-47EC-AF4F-08A8E6A5A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6B531ECC-74D6-4CBE-BC21-1B7F77A7EF8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2288559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6B531ECC-74D6-4CBE-BC21-1B7F77A7EF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343374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Growth Paradox: the Downsized Industry Has</a:t>
            </a:r>
            <a:br>
              <a:rPr lang="en-US" dirty="0"/>
            </a:br>
            <a:r>
              <a:rPr lang="en-US" dirty="0"/>
              <a:t>Limited Opportunities to Increase Finnish Exports</a:t>
            </a:r>
            <a:br>
              <a:rPr lang="fi-FI" dirty="0"/>
            </a:br>
            <a:endParaRPr lang="fi-FI" sz="1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03965" y="4727574"/>
            <a:ext cx="2971717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Statistics</a:t>
            </a:r>
            <a:r>
              <a:rPr lang="fi-FI" dirty="0"/>
              <a:t> Finland / </a:t>
            </a:r>
            <a:r>
              <a:rPr lang="fi-FI" dirty="0" err="1"/>
              <a:t>industrial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</p:txBody>
      </p:sp>
      <p:graphicFrame>
        <p:nvGraphicFramePr>
          <p:cNvPr id="20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74799594"/>
              </p:ext>
            </p:extLst>
          </p:nvPr>
        </p:nvGraphicFramePr>
        <p:xfrm>
          <a:off x="381000" y="1275605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Taulukk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565660"/>
              </p:ext>
            </p:extLst>
          </p:nvPr>
        </p:nvGraphicFramePr>
        <p:xfrm>
          <a:off x="878343" y="4547524"/>
          <a:ext cx="5458381" cy="2628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470271291"/>
                    </a:ext>
                  </a:extLst>
                </a:gridCol>
              </a:tblGrid>
              <a:tr h="262832"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2009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kstiruutu 1"/>
          <p:cNvSpPr txBox="1"/>
          <p:nvPr/>
        </p:nvSpPr>
        <p:spPr>
          <a:xfrm>
            <a:off x="5842965" y="2980399"/>
            <a:ext cx="6264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rgbClr val="0070C0"/>
                </a:solidFill>
              </a:rPr>
              <a:t>-18 %</a:t>
            </a:r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8C40EB2F-3D96-424F-8527-EFBAEA46DB37}"/>
              </a:ext>
            </a:extLst>
          </p:cNvPr>
          <p:cNvCxnSpPr/>
          <p:nvPr/>
        </p:nvCxnSpPr>
        <p:spPr>
          <a:xfrm flipV="1">
            <a:off x="1191500" y="1851670"/>
            <a:ext cx="0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3AD829DB-AF5F-4F89-80AC-A9570B7899AF}"/>
              </a:ext>
            </a:extLst>
          </p:cNvPr>
          <p:cNvCxnSpPr>
            <a:cxnSpLocks/>
          </p:cNvCxnSpPr>
          <p:nvPr/>
        </p:nvCxnSpPr>
        <p:spPr>
          <a:xfrm flipV="1">
            <a:off x="1691680" y="2636641"/>
            <a:ext cx="0" cy="10366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0DA13CCF-316D-4868-88BF-114D1C0D7FE4}"/>
              </a:ext>
            </a:extLst>
          </p:cNvPr>
          <p:cNvCxnSpPr>
            <a:cxnSpLocks/>
          </p:cNvCxnSpPr>
          <p:nvPr/>
        </p:nvCxnSpPr>
        <p:spPr>
          <a:xfrm flipV="1">
            <a:off x="2267744" y="2748515"/>
            <a:ext cx="0" cy="8128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AEF86F90-FE88-4848-8277-FFD556DCE90C}"/>
              </a:ext>
            </a:extLst>
          </p:cNvPr>
          <p:cNvCxnSpPr>
            <a:cxnSpLocks/>
          </p:cNvCxnSpPr>
          <p:nvPr/>
        </p:nvCxnSpPr>
        <p:spPr>
          <a:xfrm flipV="1">
            <a:off x="2843808" y="2968280"/>
            <a:ext cx="0" cy="5931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49068026-767A-41EE-89C1-964D18227BA8}"/>
              </a:ext>
            </a:extLst>
          </p:cNvPr>
          <p:cNvCxnSpPr>
            <a:cxnSpLocks/>
          </p:cNvCxnSpPr>
          <p:nvPr/>
        </p:nvCxnSpPr>
        <p:spPr>
          <a:xfrm flipV="1">
            <a:off x="3347864" y="2968280"/>
            <a:ext cx="0" cy="607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6BAFE721-BB5B-4D82-B885-DD464F434365}"/>
              </a:ext>
            </a:extLst>
          </p:cNvPr>
          <p:cNvCxnSpPr/>
          <p:nvPr/>
        </p:nvCxnSpPr>
        <p:spPr>
          <a:xfrm flipV="1">
            <a:off x="3923928" y="3048835"/>
            <a:ext cx="0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3DFD65D1-48B6-40FF-8943-C78904D088B1}"/>
              </a:ext>
            </a:extLst>
          </p:cNvPr>
          <p:cNvCxnSpPr>
            <a:cxnSpLocks/>
          </p:cNvCxnSpPr>
          <p:nvPr/>
        </p:nvCxnSpPr>
        <p:spPr>
          <a:xfrm flipV="1">
            <a:off x="4427984" y="3216414"/>
            <a:ext cx="0" cy="6048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C0A7AD60-470D-46B6-91D6-341ED9550B8B}"/>
              </a:ext>
            </a:extLst>
          </p:cNvPr>
          <p:cNvCxnSpPr>
            <a:cxnSpLocks/>
          </p:cNvCxnSpPr>
          <p:nvPr/>
        </p:nvCxnSpPr>
        <p:spPr>
          <a:xfrm flipV="1">
            <a:off x="5004048" y="3251379"/>
            <a:ext cx="0" cy="6492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49176322-FD00-43BA-862E-0DCA5A1DDB23}"/>
              </a:ext>
            </a:extLst>
          </p:cNvPr>
          <p:cNvCxnSpPr>
            <a:cxnSpLocks/>
          </p:cNvCxnSpPr>
          <p:nvPr/>
        </p:nvCxnSpPr>
        <p:spPr>
          <a:xfrm flipV="1">
            <a:off x="5544015" y="3200149"/>
            <a:ext cx="0" cy="5846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69C39307-EA7B-43C3-ADC2-00C87A3035B2}"/>
              </a:ext>
            </a:extLst>
          </p:cNvPr>
          <p:cNvCxnSpPr>
            <a:cxnSpLocks/>
          </p:cNvCxnSpPr>
          <p:nvPr/>
        </p:nvCxnSpPr>
        <p:spPr>
          <a:xfrm flipV="1">
            <a:off x="5932821" y="3159516"/>
            <a:ext cx="0" cy="5846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70AEF4E8-97A4-44D3-8AF7-17FC25EE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24" name="Päivämäärän paikkamerkki 3">
            <a:extLst>
              <a:ext uri="{FF2B5EF4-FFF2-40B4-BE49-F238E27FC236}">
                <a16:creationId xmlns:a16="http://schemas.microsoft.com/office/drawing/2014/main" id="{7EC0ED18-56A8-49CC-A579-AFEDD072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41346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en-US" dirty="0"/>
              <a:t>The Decline in Exports and Recession: the Public Debt and Total Tax Rate Increased Significantly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 err="1"/>
              <a:t>Increased</a:t>
            </a:r>
            <a:r>
              <a:rPr lang="fi-FI" sz="1400" b="0" dirty="0"/>
              <a:t> </a:t>
            </a:r>
            <a:r>
              <a:rPr lang="fi-FI" sz="1400" b="0" dirty="0" err="1"/>
              <a:t>cost</a:t>
            </a:r>
            <a:r>
              <a:rPr lang="fi-FI" sz="1400" b="0" dirty="0"/>
              <a:t> </a:t>
            </a:r>
            <a:r>
              <a:rPr lang="fi-FI" sz="1400" b="0" dirty="0" err="1"/>
              <a:t>burden</a:t>
            </a:r>
            <a:r>
              <a:rPr lang="fi-FI" sz="1400" b="0" dirty="0"/>
              <a:t> </a:t>
            </a:r>
            <a:r>
              <a:rPr lang="fi-FI" sz="1400" b="0" dirty="0" err="1"/>
              <a:t>requires</a:t>
            </a:r>
            <a:r>
              <a:rPr lang="fi-FI" sz="1400" b="0" dirty="0"/>
              <a:t> </a:t>
            </a:r>
            <a:r>
              <a:rPr lang="fi-FI" sz="1400" b="0" dirty="0" err="1"/>
              <a:t>cuts</a:t>
            </a:r>
            <a:r>
              <a:rPr lang="fi-FI" sz="1400" b="0" dirty="0"/>
              <a:t> to </a:t>
            </a:r>
            <a:r>
              <a:rPr lang="fi-FI" sz="1400" b="0" dirty="0" err="1"/>
              <a:t>public</a:t>
            </a:r>
            <a:r>
              <a:rPr lang="fi-FI" sz="1400" b="0" dirty="0"/>
              <a:t> </a:t>
            </a:r>
            <a:r>
              <a:rPr lang="fi-FI" sz="1400" b="0" dirty="0" err="1"/>
              <a:t>sector</a:t>
            </a:r>
            <a:r>
              <a:rPr lang="fi-FI" sz="1400" b="0" dirty="0"/>
              <a:t> </a:t>
            </a:r>
            <a:endParaRPr lang="fi-FI" sz="1400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27C069E-A69B-41C4-978E-5ADD9F98113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66111785"/>
              </p:ext>
            </p:extLst>
          </p:nvPr>
        </p:nvGraphicFramePr>
        <p:xfrm>
          <a:off x="383718" y="1275729"/>
          <a:ext cx="8386088" cy="336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67280970-F9E0-43DE-A870-8CF9C2A95A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729"/>
                        <a:ext cx="8386088" cy="336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151456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Corporate Investments in Finland Are in Real Terms Almost 6 Billion Euros Lower than in 2008 </a:t>
            </a:r>
            <a:br>
              <a:rPr lang="en-GB" dirty="0"/>
            </a:br>
            <a:r>
              <a:rPr lang="en-US" sz="1600" b="0" dirty="0"/>
              <a:t>Production and R&amp;D investments in Finland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Statistics</a:t>
            </a:r>
            <a:r>
              <a:rPr lang="fi-FI" dirty="0"/>
              <a:t> Finland, National </a:t>
            </a:r>
            <a:r>
              <a:rPr lang="fi-FI" dirty="0" err="1"/>
              <a:t>Accounts</a:t>
            </a:r>
            <a:endParaRPr lang="fi-FI" dirty="0"/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47614"/>
          <a:ext cx="8391525" cy="329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64904" y="1491630"/>
            <a:ext cx="36004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dirty="0"/>
              <a:t>Billion euros, in the 2016 price level</a:t>
            </a:r>
            <a:endParaRPr lang="fi-FI" sz="1050" spc="-40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92966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72861" cy="648000"/>
          </a:xfrm>
        </p:spPr>
        <p:txBody>
          <a:bodyPr/>
          <a:lstStyle/>
          <a:p>
            <a:r>
              <a:rPr lang="en-US" dirty="0"/>
              <a:t>Unlike the Competition Countries, in Finland Business Investment Is Still Below the Level in 2008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16.3.2018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OECD, </a:t>
            </a:r>
            <a:r>
              <a:rPr lang="fi-FI" dirty="0" err="1"/>
              <a:t>Economic</a:t>
            </a:r>
            <a:r>
              <a:rPr lang="fi-FI" dirty="0"/>
              <a:t> Outlook (</a:t>
            </a:r>
            <a:r>
              <a:rPr lang="fi-FI" dirty="0" err="1"/>
              <a:t>December</a:t>
            </a:r>
            <a:r>
              <a:rPr lang="fi-FI" dirty="0"/>
              <a:t>  2017)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75606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591358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30975" cy="327832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Statistics</a:t>
            </a:r>
            <a:r>
              <a:rPr lang="fi-FI" dirty="0"/>
              <a:t> Finland,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en-US" dirty="0"/>
              <a:t>The Confederation of Finnish Industries* investment survey </a:t>
            </a:r>
            <a:r>
              <a:rPr lang="fi-FI" dirty="0"/>
              <a:t>(</a:t>
            </a:r>
            <a:r>
              <a:rPr lang="fi-FI" dirty="0" err="1"/>
              <a:t>January</a:t>
            </a:r>
            <a:r>
              <a:rPr lang="fi-FI" dirty="0"/>
              <a:t> 2018)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en-US" dirty="0"/>
              <a:t>Investments in the Manufacturing and Technology Industry in Finland Do Not Promise Long-Term Strong Growth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23860910"/>
              </p:ext>
            </p:extLst>
          </p:nvPr>
        </p:nvGraphicFramePr>
        <p:xfrm>
          <a:off x="381000" y="1340531"/>
          <a:ext cx="8338264" cy="330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"/>
          <p:cNvSpPr txBox="1"/>
          <p:nvPr/>
        </p:nvSpPr>
        <p:spPr>
          <a:xfrm>
            <a:off x="1128823" y="1534934"/>
            <a:ext cx="655362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Production and R&amp;D investments in Finland, million euros, at current 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4516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706391"/>
          </a:xfrm>
        </p:spPr>
        <p:txBody>
          <a:bodyPr/>
          <a:lstStyle/>
          <a:p>
            <a:r>
              <a:rPr lang="en-GB" dirty="0"/>
              <a:t>Investments and productivity* are Decisive for Finland</a:t>
            </a:r>
            <a:r>
              <a:rPr lang="ar-SA" dirty="0"/>
              <a:t>’</a:t>
            </a:r>
            <a:r>
              <a:rPr lang="en-GB" dirty="0"/>
              <a:t>s Success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Productivity of </a:t>
            </a:r>
            <a:r>
              <a:rPr lang="fi-FI" sz="1400" b="0" dirty="0" err="1"/>
              <a:t>export</a:t>
            </a:r>
            <a:r>
              <a:rPr lang="fi-FI" sz="1400" b="0" dirty="0"/>
              <a:t> </a:t>
            </a:r>
            <a:r>
              <a:rPr lang="fi-FI" sz="1400" b="0" dirty="0" err="1"/>
              <a:t>sector</a:t>
            </a:r>
            <a:r>
              <a:rPr lang="fi-FI" sz="1400" b="0" dirty="0"/>
              <a:t> is 10 % </a:t>
            </a:r>
            <a:r>
              <a:rPr lang="fi-FI" sz="1400" b="0" dirty="0" err="1"/>
              <a:t>lower</a:t>
            </a:r>
            <a:r>
              <a:rPr lang="fi-FI" sz="1400" b="0" dirty="0"/>
              <a:t> </a:t>
            </a:r>
            <a:r>
              <a:rPr lang="fi-FI" sz="1400" b="0" dirty="0" err="1"/>
              <a:t>than</a:t>
            </a:r>
            <a:r>
              <a:rPr lang="fi-FI" sz="1400" b="0" dirty="0"/>
              <a:t> in 2007-2008, </a:t>
            </a:r>
            <a:r>
              <a:rPr lang="fi-FI" sz="1400" b="0" dirty="0" err="1"/>
              <a:t>productivity</a:t>
            </a:r>
            <a:r>
              <a:rPr lang="fi-FI" sz="1400" b="0" dirty="0"/>
              <a:t> of </a:t>
            </a:r>
            <a:r>
              <a:rPr lang="fi-FI" sz="1400" b="0" dirty="0" err="1"/>
              <a:t>entire</a:t>
            </a:r>
            <a:r>
              <a:rPr lang="fi-FI" sz="1400" b="0" dirty="0"/>
              <a:t> </a:t>
            </a:r>
            <a:r>
              <a:rPr lang="fi-FI" sz="1400" b="0" dirty="0" err="1"/>
              <a:t>national</a:t>
            </a:r>
            <a:r>
              <a:rPr lang="fi-FI" sz="1400" b="0" dirty="0"/>
              <a:t> </a:t>
            </a:r>
            <a:r>
              <a:rPr lang="fi-FI" sz="1400" b="0" dirty="0" err="1"/>
              <a:t>economy</a:t>
            </a:r>
            <a:r>
              <a:rPr lang="fi-FI" sz="1400" b="0" dirty="0"/>
              <a:t> is 3 % </a:t>
            </a:r>
            <a:r>
              <a:rPr lang="fi-FI" sz="1400" b="0" dirty="0" err="1"/>
              <a:t>lower</a:t>
            </a:r>
            <a:r>
              <a:rPr lang="fi-FI" sz="1400" b="0" dirty="0"/>
              <a:t> 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03965" y="4639362"/>
            <a:ext cx="6026493" cy="171030"/>
          </a:xfrm>
        </p:spPr>
        <p:txBody>
          <a:bodyPr/>
          <a:lstStyle/>
          <a:p>
            <a:pPr defTabSz="685780"/>
            <a:r>
              <a:rPr lang="fi-FI" dirty="0">
                <a:solidFill>
                  <a:schemeClr val="tx2"/>
                </a:solidFill>
              </a:rPr>
              <a:t>*) Productivity is </a:t>
            </a:r>
            <a:r>
              <a:rPr lang="fi-FI" dirty="0" err="1">
                <a:solidFill>
                  <a:schemeClr val="tx2"/>
                </a:solidFill>
              </a:rPr>
              <a:t>measured</a:t>
            </a:r>
            <a:r>
              <a:rPr lang="fi-FI" dirty="0">
                <a:solidFill>
                  <a:schemeClr val="tx2"/>
                </a:solidFill>
              </a:rPr>
              <a:t> as </a:t>
            </a:r>
            <a:r>
              <a:rPr lang="fi-FI" dirty="0" err="1">
                <a:solidFill>
                  <a:schemeClr val="tx2"/>
                </a:solidFill>
              </a:rPr>
              <a:t>real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value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added</a:t>
            </a:r>
            <a:r>
              <a:rPr lang="fi-FI" dirty="0">
                <a:solidFill>
                  <a:schemeClr val="tx2"/>
                </a:solidFill>
              </a:rPr>
              <a:t> per </a:t>
            </a:r>
            <a:r>
              <a:rPr lang="fi-FI" dirty="0" err="1">
                <a:solidFill>
                  <a:schemeClr val="tx2"/>
                </a:solidFill>
              </a:rPr>
              <a:t>hours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worked</a:t>
            </a:r>
            <a:r>
              <a:rPr lang="fi-FI" dirty="0">
                <a:solidFill>
                  <a:schemeClr val="tx2"/>
                </a:solidFill>
              </a:rPr>
              <a:t>. </a:t>
            </a:r>
            <a:r>
              <a:rPr lang="fi-FI" dirty="0" err="1">
                <a:solidFill>
                  <a:schemeClr val="tx2"/>
                </a:solidFill>
              </a:rPr>
              <a:t>When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productivity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grows</a:t>
            </a:r>
            <a:r>
              <a:rPr lang="fi-FI" dirty="0">
                <a:solidFill>
                  <a:schemeClr val="tx2"/>
                </a:solidFill>
              </a:rPr>
              <a:t> (</a:t>
            </a:r>
            <a:r>
              <a:rPr lang="fi-FI" dirty="0" err="1">
                <a:solidFill>
                  <a:schemeClr val="tx2"/>
                </a:solidFill>
              </a:rPr>
              <a:t>the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curve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rises</a:t>
            </a:r>
            <a:r>
              <a:rPr lang="fi-FI" dirty="0">
                <a:solidFill>
                  <a:schemeClr val="tx2"/>
                </a:solidFill>
              </a:rPr>
              <a:t>) </a:t>
            </a:r>
            <a:r>
              <a:rPr lang="fi-FI" dirty="0" err="1">
                <a:solidFill>
                  <a:schemeClr val="tx2"/>
                </a:solidFill>
              </a:rPr>
              <a:t>value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added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grows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more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than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hours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worked</a:t>
            </a:r>
            <a:r>
              <a:rPr lang="fi-FI" dirty="0">
                <a:solidFill>
                  <a:schemeClr val="tx2"/>
                </a:solidFill>
              </a:rPr>
              <a:t>. Value </a:t>
            </a:r>
            <a:r>
              <a:rPr lang="fi-FI" dirty="0" err="1">
                <a:solidFill>
                  <a:schemeClr val="tx2"/>
                </a:solidFill>
              </a:rPr>
              <a:t>added</a:t>
            </a:r>
            <a:r>
              <a:rPr lang="fi-FI" dirty="0">
                <a:solidFill>
                  <a:schemeClr val="tx2"/>
                </a:solidFill>
              </a:rPr>
              <a:t> = </a:t>
            </a:r>
            <a:r>
              <a:rPr lang="fi-FI" dirty="0" err="1">
                <a:solidFill>
                  <a:schemeClr val="tx2"/>
                </a:solidFill>
              </a:rPr>
              <a:t>turnover</a:t>
            </a:r>
            <a:r>
              <a:rPr lang="fi-FI" dirty="0">
                <a:solidFill>
                  <a:schemeClr val="tx2"/>
                </a:solidFill>
              </a:rPr>
              <a:t> – </a:t>
            </a:r>
            <a:r>
              <a:rPr lang="fi-FI" dirty="0" err="1">
                <a:solidFill>
                  <a:schemeClr val="tx2"/>
                </a:solidFill>
              </a:rPr>
              <a:t>purchasing</a:t>
            </a:r>
            <a:r>
              <a:rPr lang="fi-FI" dirty="0">
                <a:solidFill>
                  <a:schemeClr val="tx2"/>
                </a:solidFill>
              </a:rPr>
              <a:t> of </a:t>
            </a:r>
            <a:r>
              <a:rPr lang="fi-FI" dirty="0" err="1">
                <a:solidFill>
                  <a:schemeClr val="tx2"/>
                </a:solidFill>
              </a:rPr>
              <a:t>materials</a:t>
            </a:r>
            <a:r>
              <a:rPr lang="fi-FI" dirty="0">
                <a:solidFill>
                  <a:schemeClr val="tx2"/>
                </a:solidFill>
              </a:rPr>
              <a:t> and </a:t>
            </a:r>
            <a:r>
              <a:rPr lang="fi-FI" dirty="0" err="1">
                <a:solidFill>
                  <a:schemeClr val="tx2"/>
                </a:solidFill>
              </a:rPr>
              <a:t>services</a:t>
            </a:r>
            <a:endParaRPr lang="fi-FI" dirty="0">
              <a:solidFill>
                <a:schemeClr val="tx2"/>
              </a:solidFill>
            </a:endParaRPr>
          </a:p>
          <a:p>
            <a:pPr defTabSz="685780" fontAlgn="base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chemeClr val="tx2"/>
                </a:solidFill>
              </a:rPr>
              <a:t>Value </a:t>
            </a:r>
            <a:r>
              <a:rPr lang="fi-FI" dirty="0" err="1">
                <a:solidFill>
                  <a:schemeClr val="tx2"/>
                </a:solidFill>
              </a:rPr>
              <a:t>added</a:t>
            </a:r>
            <a:r>
              <a:rPr lang="fi-FI" dirty="0">
                <a:solidFill>
                  <a:schemeClr val="tx2"/>
                </a:solidFill>
              </a:rPr>
              <a:t> = labour </a:t>
            </a:r>
            <a:r>
              <a:rPr lang="fi-FI" dirty="0" err="1">
                <a:solidFill>
                  <a:schemeClr val="tx2"/>
                </a:solidFill>
              </a:rPr>
              <a:t>costs</a:t>
            </a:r>
            <a:r>
              <a:rPr lang="fi-FI" dirty="0">
                <a:solidFill>
                  <a:schemeClr val="tx2"/>
                </a:solidFill>
              </a:rPr>
              <a:t> + </a:t>
            </a:r>
            <a:r>
              <a:rPr lang="fi-FI" dirty="0" err="1">
                <a:solidFill>
                  <a:schemeClr val="tx2"/>
                </a:solidFill>
              </a:rPr>
              <a:t>rents</a:t>
            </a:r>
            <a:r>
              <a:rPr lang="fi-FI" dirty="0">
                <a:solidFill>
                  <a:schemeClr val="tx2"/>
                </a:solidFill>
              </a:rPr>
              <a:t> + </a:t>
            </a:r>
            <a:r>
              <a:rPr lang="fi-FI" dirty="0" err="1">
                <a:solidFill>
                  <a:schemeClr val="tx2"/>
                </a:solidFill>
              </a:rPr>
              <a:t>depreciations</a:t>
            </a:r>
            <a:r>
              <a:rPr lang="fi-FI" dirty="0">
                <a:solidFill>
                  <a:schemeClr val="tx2"/>
                </a:solidFill>
              </a:rPr>
              <a:t> + </a:t>
            </a:r>
            <a:r>
              <a:rPr lang="fi-FI" dirty="0" err="1">
                <a:solidFill>
                  <a:schemeClr val="tx2"/>
                </a:solidFill>
              </a:rPr>
              <a:t>profits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pPr defTabSz="685780" fontAlgn="base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 / National </a:t>
            </a:r>
            <a:r>
              <a:rPr lang="fi-FI" dirty="0" err="1">
                <a:solidFill>
                  <a:schemeClr val="tx2"/>
                </a:solidFill>
              </a:rPr>
              <a:t>Accounts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11481668"/>
              </p:ext>
            </p:extLst>
          </p:nvPr>
        </p:nvGraphicFramePr>
        <p:xfrm>
          <a:off x="383718" y="1470133"/>
          <a:ext cx="8386088" cy="3174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470133"/>
                        <a:ext cx="8386088" cy="3174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01661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Rapid Growth in </a:t>
            </a:r>
            <a:r>
              <a:rPr lang="en-US" dirty="0" err="1"/>
              <a:t>Labour</a:t>
            </a:r>
            <a:r>
              <a:rPr lang="en-US" dirty="0"/>
              <a:t> Costs Has Weakened the Ability of Companies to Invest in Finland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17280" y="4728047"/>
            <a:ext cx="4570154" cy="415926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en-US" dirty="0"/>
              <a:t>Both wages and R &amp; D investments include R&amp;D staff wage costs </a:t>
            </a:r>
            <a:r>
              <a:rPr lang="fi-FI" dirty="0"/>
              <a:t> </a:t>
            </a:r>
          </a:p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10929"/>
          <a:ext cx="8391525" cy="343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813542" y="1275730"/>
            <a:ext cx="36004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At </a:t>
            </a:r>
            <a:r>
              <a:rPr lang="fi-FI" sz="1050" spc="-40" dirty="0" err="1">
                <a:solidFill>
                  <a:srgbClr val="29282E"/>
                </a:solidFill>
              </a:rPr>
              <a:t>current</a:t>
            </a:r>
            <a:r>
              <a:rPr lang="fi-FI" sz="1050" spc="-40" dirty="0">
                <a:solidFill>
                  <a:srgbClr val="29282E"/>
                </a:solidFill>
              </a:rPr>
              <a:t> </a:t>
            </a:r>
            <a:r>
              <a:rPr lang="fi-FI" sz="1050" spc="-40" dirty="0" err="1">
                <a:solidFill>
                  <a:srgbClr val="29282E"/>
                </a:solidFill>
              </a:rPr>
              <a:t>prices</a:t>
            </a:r>
            <a:r>
              <a:rPr lang="fi-FI" sz="1050" spc="-40" dirty="0">
                <a:solidFill>
                  <a:srgbClr val="29282E"/>
                </a:solidFill>
              </a:rPr>
              <a:t>, </a:t>
            </a:r>
            <a:r>
              <a:rPr lang="fi-FI" sz="1050" spc="-40" dirty="0" err="1">
                <a:solidFill>
                  <a:srgbClr val="29282E"/>
                </a:solidFill>
              </a:rPr>
              <a:t>index</a:t>
            </a:r>
            <a:r>
              <a:rPr lang="fi-FI" sz="1050" spc="-40" dirty="0">
                <a:solidFill>
                  <a:srgbClr val="29282E"/>
                </a:solidFill>
              </a:rPr>
              <a:t> 2008=100</a:t>
            </a: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5906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en-US" dirty="0"/>
              <a:t>Finland’s Price and Cost Competitiveness vis-à-vis the Euro Countries Is still to be Improved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b="0" dirty="0"/>
              <a:t>Unit labour costs in the whole economy  = labour costs / productivity, including the influence of effective exchange rates </a:t>
            </a:r>
            <a:endParaRPr lang="fi-FI" dirty="0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5502089"/>
              </p:ext>
            </p:extLst>
          </p:nvPr>
        </p:nvGraphicFramePr>
        <p:xfrm>
          <a:off x="413700" y="1340531"/>
          <a:ext cx="8262756" cy="324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6666647" y="2927647"/>
            <a:ext cx="1825" cy="1264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/>
          <a:p>
            <a:pPr marL="0" marR="0" lvl="0" indent="0" algn="l" defTabSz="6798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11" b="0" i="0" u="none" strike="noStrike" kern="120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6666647" y="1703580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marL="0" marR="0" lvl="0" indent="0" algn="l" defTabSz="6798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11" b="0" i="0" u="none" strike="noStrike" kern="120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632429" y="1986501"/>
            <a:ext cx="1050019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29282E"/>
                </a:solidFill>
                <a:latin typeface="Verdana"/>
              </a:rPr>
              <a:t>Finland’s price and cost competitiveness declines</a:t>
            </a:r>
            <a:endParaRPr lang="fi-FI" sz="800" dirty="0">
              <a:solidFill>
                <a:schemeClr val="tx2"/>
              </a:solidFill>
            </a:endParaRPr>
          </a:p>
          <a:p>
            <a:pPr marL="0" marR="0" lvl="0" indent="0" algn="l" defTabSz="8270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32430" y="3168198"/>
            <a:ext cx="1050018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800" dirty="0">
                <a:solidFill>
                  <a:srgbClr val="29282E"/>
                </a:solidFill>
                <a:latin typeface="Verdana"/>
              </a:rPr>
              <a:t>Finland’s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price</a:t>
            </a:r>
            <a:r>
              <a:rPr lang="fi-FI" sz="800" dirty="0">
                <a:solidFill>
                  <a:srgbClr val="29282E"/>
                </a:solidFill>
                <a:latin typeface="Verdana"/>
              </a:rPr>
              <a:t> and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cost</a:t>
            </a:r>
            <a:endParaRPr lang="fi-FI" sz="800" dirty="0">
              <a:solidFill>
                <a:srgbClr val="29282E"/>
              </a:solidFill>
              <a:latin typeface="Verdan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800" dirty="0" err="1">
                <a:solidFill>
                  <a:srgbClr val="29282E"/>
                </a:solidFill>
                <a:latin typeface="Verdana"/>
              </a:rPr>
              <a:t>competitiveness</a:t>
            </a:r>
            <a:r>
              <a:rPr lang="fi-FI" sz="800" dirty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improves</a:t>
            </a:r>
            <a:endParaRPr lang="fi-FI" sz="800" dirty="0">
              <a:solidFill>
                <a:schemeClr val="tx2"/>
              </a:solidFill>
            </a:endParaRPr>
          </a:p>
          <a:p>
            <a:pPr marL="0" marR="0" lvl="0" indent="0" algn="l" defTabSz="8270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7" name="Taulukk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46636"/>
              </p:ext>
            </p:extLst>
          </p:nvPr>
        </p:nvGraphicFramePr>
        <p:xfrm>
          <a:off x="748742" y="4513655"/>
          <a:ext cx="5883688" cy="3086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2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2032">
                  <a:extLst>
                    <a:ext uri="{9D8B030D-6E8A-4147-A177-3AD203B41FA5}">
                      <a16:colId xmlns:a16="http://schemas.microsoft.com/office/drawing/2014/main" val="3041099254"/>
                    </a:ext>
                  </a:extLst>
                </a:gridCol>
                <a:gridCol w="324005">
                  <a:extLst>
                    <a:ext uri="{9D8B030D-6E8A-4147-A177-3AD203B41FA5}">
                      <a16:colId xmlns:a16="http://schemas.microsoft.com/office/drawing/2014/main" val="1584240291"/>
                    </a:ext>
                  </a:extLst>
                </a:gridCol>
                <a:gridCol w="324005">
                  <a:extLst>
                    <a:ext uri="{9D8B030D-6E8A-4147-A177-3AD203B41FA5}">
                      <a16:colId xmlns:a16="http://schemas.microsoft.com/office/drawing/2014/main" val="1763406337"/>
                    </a:ext>
                  </a:extLst>
                </a:gridCol>
                <a:gridCol w="319604">
                  <a:extLst>
                    <a:ext uri="{9D8B030D-6E8A-4147-A177-3AD203B41FA5}">
                      <a16:colId xmlns:a16="http://schemas.microsoft.com/office/drawing/2014/main" val="605314675"/>
                    </a:ext>
                  </a:extLst>
                </a:gridCol>
                <a:gridCol w="319604">
                  <a:extLst>
                    <a:ext uri="{9D8B030D-6E8A-4147-A177-3AD203B41FA5}">
                      <a16:colId xmlns:a16="http://schemas.microsoft.com/office/drawing/2014/main" val="466127052"/>
                    </a:ext>
                  </a:extLst>
                </a:gridCol>
                <a:gridCol w="319604">
                  <a:extLst>
                    <a:ext uri="{9D8B030D-6E8A-4147-A177-3AD203B41FA5}">
                      <a16:colId xmlns:a16="http://schemas.microsoft.com/office/drawing/2014/main" val="770774413"/>
                    </a:ext>
                  </a:extLst>
                </a:gridCol>
              </a:tblGrid>
              <a:tr h="308602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00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01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08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09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9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6190179" cy="415926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en-US" b="1" dirty="0">
                <a:solidFill>
                  <a:schemeClr val="tx2"/>
                </a:solidFill>
              </a:rPr>
              <a:t>In the ECB </a:t>
            </a:r>
            <a:r>
              <a:rPr lang="en-US" b="1" dirty="0" err="1">
                <a:solidFill>
                  <a:schemeClr val="tx2"/>
                </a:solidFill>
              </a:rPr>
              <a:t>Harmonised</a:t>
            </a:r>
            <a:r>
              <a:rPr lang="en-US" b="1" dirty="0">
                <a:solidFill>
                  <a:schemeClr val="tx2"/>
                </a:solidFill>
              </a:rPr>
              <a:t> Competitiveness Index</a:t>
            </a:r>
            <a:r>
              <a:rPr lang="en-US" dirty="0">
                <a:solidFill>
                  <a:schemeClr val="tx2"/>
                </a:solidFill>
              </a:rPr>
              <a:t>, the average effective exchange rate of each country is calculated vis-à-vis 38 main trade partners, as well as the development of unit </a:t>
            </a:r>
            <a:r>
              <a:rPr lang="en-US" dirty="0" err="1">
                <a:solidFill>
                  <a:schemeClr val="tx2"/>
                </a:solidFill>
              </a:rPr>
              <a:t>labour</a:t>
            </a:r>
            <a:r>
              <a:rPr lang="en-US" dirty="0">
                <a:solidFill>
                  <a:schemeClr val="tx2"/>
                </a:solidFill>
              </a:rPr>
              <a:t> costs for the total economy.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dirty="0" err="1">
                <a:solidFill>
                  <a:schemeClr val="tx2"/>
                </a:solidFill>
              </a:rPr>
              <a:t>Latest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information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July-September</a:t>
            </a:r>
            <a:r>
              <a:rPr lang="fi-FI" dirty="0">
                <a:solidFill>
                  <a:schemeClr val="tx2"/>
                </a:solidFill>
              </a:rPr>
              <a:t> 2017. </a:t>
            </a:r>
            <a:r>
              <a:rPr lang="fi-FI" dirty="0" err="1">
                <a:solidFill>
                  <a:schemeClr val="tx2"/>
                </a:solidFill>
              </a:rPr>
              <a:t>Source</a:t>
            </a:r>
            <a:r>
              <a:rPr lang="fi-FI" dirty="0">
                <a:solidFill>
                  <a:schemeClr val="tx2"/>
                </a:solidFill>
              </a:rPr>
              <a:t>: European Central Bank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257497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pPr defTabSz="921624"/>
            <a:r>
              <a:rPr lang="fi-FI" dirty="0"/>
              <a:t>*) 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In addition to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goods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exports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the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sector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exported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services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worth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some 13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euros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.</a:t>
            </a:r>
          </a:p>
          <a:p>
            <a:pPr defTabSz="921624"/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Source: National Board of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Customs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,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Statistics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Finland</a:t>
            </a:r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/>
              <a:t>Export</a:t>
            </a:r>
            <a:r>
              <a:rPr lang="fi-FI" dirty="0"/>
              <a:t> of Technology Industry </a:t>
            </a:r>
            <a:r>
              <a:rPr lang="fi-FI" dirty="0" err="1"/>
              <a:t>Goods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Finland </a:t>
            </a:r>
            <a:r>
              <a:rPr lang="fi-FI" dirty="0" err="1"/>
              <a:t>by</a:t>
            </a:r>
            <a:r>
              <a:rPr lang="fi-FI" dirty="0"/>
              <a:t> Area in 2017</a:t>
            </a:r>
          </a:p>
          <a:p>
            <a:r>
              <a:rPr lang="fi-FI" sz="1400" b="0" dirty="0"/>
              <a:t>Total </a:t>
            </a:r>
            <a:r>
              <a:rPr lang="fi-FI" sz="1400" b="0" dirty="0" err="1"/>
              <a:t>goods</a:t>
            </a:r>
            <a:r>
              <a:rPr lang="fi-FI" sz="1400" b="0" dirty="0"/>
              <a:t> </a:t>
            </a:r>
            <a:r>
              <a:rPr lang="fi-FI" sz="1400" b="0" dirty="0" err="1"/>
              <a:t>exports</a:t>
            </a:r>
            <a:r>
              <a:rPr lang="fi-FI" sz="1400" b="0" dirty="0"/>
              <a:t> 30.6 </a:t>
            </a:r>
            <a:r>
              <a:rPr lang="fi-FI" sz="1400" b="0" dirty="0" err="1"/>
              <a:t>billion</a:t>
            </a:r>
            <a:r>
              <a:rPr lang="fi-FI" sz="1400" b="0" dirty="0"/>
              <a:t> </a:t>
            </a:r>
            <a:r>
              <a:rPr lang="fi-FI" sz="1400" b="0" dirty="0" err="1"/>
              <a:t>euros</a:t>
            </a:r>
            <a:r>
              <a:rPr lang="fi-FI" sz="1400" b="0" dirty="0"/>
              <a:t>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North America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2.79 </a:t>
            </a:r>
            <a:r>
              <a:rPr lang="fi-FI" sz="1050" b="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billion</a:t>
            </a:r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€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9.1 %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Western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16.44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53.7 %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32663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South and Middle America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0.84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2.8 %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59666" y="1702477"/>
            <a:ext cx="2048183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Central and Eastern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5.11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16.6 %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17147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Africa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0.43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1.4 %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Middle and Central East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0.51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1.7 %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13884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Asia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4.51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14.7 %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5286348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Done</a:t>
            </a:r>
            <a:r>
              <a:rPr lang="fi-FI" dirty="0"/>
              <a:t> in Finland?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/>
              <a:t>Support </a:t>
            </a:r>
            <a:r>
              <a:rPr lang="fi-FI" sz="1800" b="1" dirty="0" err="1"/>
              <a:t>the</a:t>
            </a:r>
            <a:r>
              <a:rPr lang="fi-FI" sz="1800" b="1" dirty="0"/>
              <a:t> </a:t>
            </a:r>
            <a:r>
              <a:rPr lang="fi-FI" sz="1800" b="1" dirty="0" err="1"/>
              <a:t>renewal</a:t>
            </a:r>
            <a:r>
              <a:rPr lang="fi-FI" sz="1800" b="1" dirty="0"/>
              <a:t> of </a:t>
            </a:r>
            <a:r>
              <a:rPr lang="fi-FI" sz="1800" b="1" dirty="0" err="1"/>
              <a:t>the</a:t>
            </a:r>
            <a:r>
              <a:rPr lang="fi-FI" sz="1800" b="1" dirty="0"/>
              <a:t> </a:t>
            </a:r>
            <a:r>
              <a:rPr lang="fi-FI" sz="1800" b="1" dirty="0" err="1"/>
              <a:t>industry</a:t>
            </a:r>
            <a:r>
              <a:rPr lang="fi-FI" sz="18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 err="1"/>
              <a:t>Taxes</a:t>
            </a:r>
            <a:r>
              <a:rPr lang="fi-FI" sz="1800" b="1" dirty="0"/>
              <a:t> </a:t>
            </a:r>
            <a:r>
              <a:rPr lang="fi-FI" sz="1800" b="1" dirty="0" err="1"/>
              <a:t>should</a:t>
            </a:r>
            <a:r>
              <a:rPr lang="fi-FI" sz="1800" b="1" dirty="0"/>
              <a:t> </a:t>
            </a:r>
            <a:r>
              <a:rPr lang="fi-FI" sz="1800" b="1" dirty="0" err="1"/>
              <a:t>support</a:t>
            </a:r>
            <a:r>
              <a:rPr lang="fi-FI" sz="1800" b="1" dirty="0"/>
              <a:t> </a:t>
            </a:r>
            <a:r>
              <a:rPr lang="fi-FI" sz="1800" b="1" dirty="0" err="1"/>
              <a:t>growth</a:t>
            </a:r>
            <a:r>
              <a:rPr lang="fi-FI" sz="1800" b="1" dirty="0"/>
              <a:t> and </a:t>
            </a:r>
            <a:r>
              <a:rPr lang="fi-FI" sz="1800" b="1" dirty="0" err="1"/>
              <a:t>investment</a:t>
            </a:r>
            <a:r>
              <a:rPr lang="fi-FI" sz="1800" b="1" dirty="0"/>
              <a:t> in Finland.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/>
              <a:t>Support </a:t>
            </a:r>
            <a:r>
              <a:rPr lang="fi-FI" sz="1800" b="1" dirty="0" err="1"/>
              <a:t>decision</a:t>
            </a:r>
            <a:r>
              <a:rPr lang="fi-FI" sz="1800" b="1" dirty="0"/>
              <a:t> </a:t>
            </a:r>
            <a:r>
              <a:rPr lang="fi-FI" sz="1800" b="1" dirty="0" err="1"/>
              <a:t>making</a:t>
            </a:r>
            <a:r>
              <a:rPr lang="fi-FI" sz="1800" b="1" dirty="0"/>
              <a:t> in </a:t>
            </a:r>
            <a:r>
              <a:rPr lang="fi-FI" sz="1800" b="1" dirty="0" err="1"/>
              <a:t>companies</a:t>
            </a:r>
            <a:r>
              <a:rPr lang="fi-FI" sz="1800" b="1" dirty="0"/>
              <a:t> </a:t>
            </a:r>
            <a:r>
              <a:rPr lang="fi-FI" sz="1800" b="1" dirty="0" err="1"/>
              <a:t>related</a:t>
            </a:r>
            <a:r>
              <a:rPr lang="fi-FI" sz="1800" b="1" dirty="0"/>
              <a:t> to </a:t>
            </a:r>
            <a:r>
              <a:rPr lang="fi-FI" sz="1800" b="1" dirty="0" err="1"/>
              <a:t>compensation</a:t>
            </a:r>
            <a:r>
              <a:rPr lang="fi-FI" sz="1800" b="1" dirty="0"/>
              <a:t> and </a:t>
            </a:r>
            <a:r>
              <a:rPr lang="fi-FI" sz="1800" b="1" dirty="0" err="1"/>
              <a:t>working</a:t>
            </a:r>
            <a:r>
              <a:rPr lang="fi-FI" sz="1800" b="1" dirty="0"/>
              <a:t> </a:t>
            </a:r>
            <a:r>
              <a:rPr lang="fi-FI" sz="1800" b="1" dirty="0" err="1"/>
              <a:t>time</a:t>
            </a:r>
            <a:endParaRPr lang="fi-FI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/>
              <a:t>No </a:t>
            </a:r>
            <a:r>
              <a:rPr lang="fi-FI" sz="1800" b="1" dirty="0" err="1"/>
              <a:t>new</a:t>
            </a:r>
            <a:r>
              <a:rPr lang="fi-FI" sz="1800" b="1" dirty="0"/>
              <a:t> European </a:t>
            </a:r>
            <a:r>
              <a:rPr lang="fi-FI" sz="1800" b="1" dirty="0" err="1"/>
              <a:t>nor</a:t>
            </a:r>
            <a:r>
              <a:rPr lang="fi-FI" sz="1800" b="1" dirty="0"/>
              <a:t> </a:t>
            </a:r>
            <a:r>
              <a:rPr lang="fi-FI" sz="1800" b="1" dirty="0" err="1"/>
              <a:t>national</a:t>
            </a:r>
            <a:r>
              <a:rPr lang="fi-FI" sz="1800" b="1" dirty="0"/>
              <a:t> </a:t>
            </a:r>
            <a:r>
              <a:rPr lang="fi-FI" sz="1800" b="1" dirty="0" err="1"/>
              <a:t>burdens</a:t>
            </a:r>
            <a:r>
              <a:rPr lang="fi-FI" sz="1800" b="1" dirty="0"/>
              <a:t> on </a:t>
            </a:r>
            <a:r>
              <a:rPr lang="fi-FI" sz="1800" b="1" dirty="0" err="1"/>
              <a:t>companies</a:t>
            </a:r>
            <a:r>
              <a:rPr lang="fi-FI" sz="1800" b="1" dirty="0"/>
              <a:t>, </a:t>
            </a:r>
            <a:r>
              <a:rPr lang="fi-FI" sz="1800" b="1" dirty="0" err="1"/>
              <a:t>which</a:t>
            </a:r>
            <a:r>
              <a:rPr lang="fi-FI" sz="1800" b="1" dirty="0"/>
              <a:t> </a:t>
            </a:r>
            <a:r>
              <a:rPr lang="fi-FI" sz="1800" b="1" dirty="0" err="1"/>
              <a:t>are</a:t>
            </a:r>
            <a:r>
              <a:rPr lang="fi-FI" sz="1800" b="1" dirty="0"/>
              <a:t> </a:t>
            </a:r>
            <a:r>
              <a:rPr lang="fi-FI" sz="1800" b="1" dirty="0" err="1"/>
              <a:t>deteriorating</a:t>
            </a:r>
            <a:r>
              <a:rPr lang="fi-FI" sz="1800" b="1" dirty="0"/>
              <a:t> </a:t>
            </a:r>
            <a:r>
              <a:rPr lang="fi-FI" sz="1800" b="1" dirty="0" err="1"/>
              <a:t>the</a:t>
            </a:r>
            <a:r>
              <a:rPr lang="fi-FI" sz="1800" b="1" dirty="0"/>
              <a:t> </a:t>
            </a:r>
            <a:r>
              <a:rPr lang="fi-FI" sz="1800" b="1" dirty="0" err="1"/>
              <a:t>competitiveness</a:t>
            </a:r>
            <a:r>
              <a:rPr lang="fi-FI" sz="1800" b="1" dirty="0"/>
              <a:t>.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4330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Long-</a:t>
            </a:r>
            <a:r>
              <a:rPr lang="fi-FI" dirty="0" err="1"/>
              <a:t>Term</a:t>
            </a:r>
            <a:r>
              <a:rPr lang="fi-FI" dirty="0"/>
              <a:t> Outlook and </a:t>
            </a:r>
            <a:r>
              <a:rPr lang="fi-FI" dirty="0" err="1"/>
              <a:t>Challenges</a:t>
            </a:r>
            <a:r>
              <a:rPr lang="fi-FI" dirty="0"/>
              <a:t> 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Global Structural Change Set to Continue Apace</a:t>
            </a:r>
          </a:p>
          <a:p>
            <a:pPr marL="757082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Industrial production and services will relocate to rapidly developing economic areas</a:t>
            </a:r>
          </a:p>
          <a:p>
            <a:pPr marL="757082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Strong growth, large markets, cheap labour and increasing expertise will increase the attractiveness of these regions.</a:t>
            </a:r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Competition over Skills and Raw Materials Set to Increase</a:t>
            </a:r>
          </a:p>
          <a:p>
            <a:pPr marL="757082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Due to an increase in retirement, the sector’s annual recruitment need in Finland will rise considerably in the coming years.</a:t>
            </a:r>
          </a:p>
          <a:p>
            <a:pPr marL="757082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The availability of reasonably-priced energy also threatens to become an investment bottleneck in Finland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Combating Climate Change</a:t>
            </a:r>
          </a:p>
          <a:p>
            <a:pPr marL="757082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A challenge as costs are set to grow faster than in competitor countries  </a:t>
            </a:r>
          </a:p>
          <a:p>
            <a:pPr marL="757082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An opportunity for new environmental and energy technologies</a:t>
            </a:r>
          </a:p>
          <a:p>
            <a:endParaRPr lang="en-GB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29917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Technology Industries of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/>
              <a:pPr/>
              <a:t>3/16/2018</a:t>
            </a:fld>
            <a:endParaRPr lang="fi-FI" dirty="0"/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52321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Federation’s</a:t>
            </a:r>
            <a:r>
              <a:rPr lang="fi-FI" dirty="0"/>
              <a:t> </a:t>
            </a:r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 2016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63</a:t>
            </a:fld>
            <a:endParaRPr lang="fi-FI" dirty="0">
              <a:solidFill>
                <a:srgbClr val="29282E"/>
              </a:solidFill>
            </a:endParaRPr>
          </a:p>
        </p:txBody>
      </p:sp>
      <p:grpSp>
        <p:nvGrpSpPr>
          <p:cNvPr id="8" name="Ryhmä 7"/>
          <p:cNvGrpSpPr/>
          <p:nvPr/>
        </p:nvGrpSpPr>
        <p:grpSpPr>
          <a:xfrm>
            <a:off x="627101" y="984452"/>
            <a:ext cx="7738478" cy="3648078"/>
            <a:chOff x="1583241" y="1971976"/>
            <a:chExt cx="9026379" cy="4255224"/>
          </a:xfrm>
        </p:grpSpPr>
        <p:grpSp>
          <p:nvGrpSpPr>
            <p:cNvPr id="9" name="Ryhmä 8"/>
            <p:cNvGrpSpPr/>
            <p:nvPr/>
          </p:nvGrpSpPr>
          <p:grpSpPr>
            <a:xfrm>
              <a:off x="1679129" y="5886150"/>
              <a:ext cx="2437704" cy="341050"/>
              <a:chOff x="755576" y="5482007"/>
              <a:chExt cx="3181191" cy="398730"/>
            </a:xfrm>
          </p:grpSpPr>
          <p:sp>
            <p:nvSpPr>
              <p:cNvPr id="24" name="Suorakulmio 23"/>
              <p:cNvSpPr/>
              <p:nvPr/>
            </p:nvSpPr>
            <p:spPr>
              <a:xfrm>
                <a:off x="971601" y="5482007"/>
                <a:ext cx="2965166" cy="398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250–499 </a:t>
                </a:r>
                <a:r>
                  <a:rPr lang="fi-FI" sz="13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3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Suorakulmio 24"/>
              <p:cNvSpPr/>
              <p:nvPr/>
            </p:nvSpPr>
            <p:spPr bwMode="auto">
              <a:xfrm>
                <a:off x="755576" y="5512499"/>
                <a:ext cx="216024" cy="216024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Ryhmä 9"/>
            <p:cNvGrpSpPr/>
            <p:nvPr/>
          </p:nvGrpSpPr>
          <p:grpSpPr>
            <a:xfrm>
              <a:off x="1583241" y="1971976"/>
              <a:ext cx="9026379" cy="3956161"/>
              <a:chOff x="1583241" y="1971976"/>
              <a:chExt cx="9026379" cy="3956161"/>
            </a:xfrm>
          </p:grpSpPr>
          <p:graphicFrame>
            <p:nvGraphicFramePr>
              <p:cNvPr id="14" name="Sisällön paikkamerkki 6"/>
              <p:cNvGraphicFramePr>
                <a:graphicFrameLocks/>
              </p:cNvGraphicFramePr>
              <p:nvPr>
                <p:extLst/>
              </p:nvPr>
            </p:nvGraphicFramePr>
            <p:xfrm>
              <a:off x="6290496" y="2339264"/>
              <a:ext cx="3237333" cy="33221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5" name="Sisällön paikkamerkki 6"/>
              <p:cNvGraphicFramePr>
                <a:graphicFrameLocks/>
              </p:cNvGraphicFramePr>
              <p:nvPr>
                <p:extLst/>
              </p:nvPr>
            </p:nvGraphicFramePr>
            <p:xfrm>
              <a:off x="1591720" y="2198056"/>
              <a:ext cx="3420745" cy="3511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Suorakulmio 15"/>
              <p:cNvSpPr/>
              <p:nvPr/>
            </p:nvSpPr>
            <p:spPr>
              <a:xfrm>
                <a:off x="1583241" y="1971976"/>
                <a:ext cx="4102223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Number</a:t>
                </a:r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of </a:t>
                </a:r>
                <a:r>
                  <a:rPr lang="fi-FI" sz="1300" b="1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enterprises</a:t>
                </a:r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 / 1 567</a:t>
                </a:r>
              </a:p>
            </p:txBody>
          </p:sp>
          <p:sp>
            <p:nvSpPr>
              <p:cNvPr id="17" name="Suorakulmio 16"/>
              <p:cNvSpPr/>
              <p:nvPr/>
            </p:nvSpPr>
            <p:spPr>
              <a:xfrm>
                <a:off x="6254861" y="1971976"/>
                <a:ext cx="4354759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Number</a:t>
                </a:r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of </a:t>
                </a:r>
                <a:r>
                  <a:rPr lang="fi-FI" sz="1300" b="1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personnel</a:t>
                </a:r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/ 177 521</a:t>
                </a:r>
              </a:p>
            </p:txBody>
          </p:sp>
          <p:grpSp>
            <p:nvGrpSpPr>
              <p:cNvPr id="18" name="Ryhmä 17"/>
              <p:cNvGrpSpPr/>
              <p:nvPr/>
            </p:nvGrpSpPr>
            <p:grpSpPr>
              <a:xfrm>
                <a:off x="1679129" y="5587087"/>
                <a:ext cx="2190890" cy="341050"/>
                <a:chOff x="755576" y="5182943"/>
                <a:chExt cx="2859096" cy="398730"/>
              </a:xfrm>
            </p:grpSpPr>
            <p:sp>
              <p:nvSpPr>
                <p:cNvPr id="22" name="Suorakulmio 21"/>
                <p:cNvSpPr/>
                <p:nvPr/>
              </p:nvSpPr>
              <p:spPr>
                <a:xfrm>
                  <a:off x="971599" y="5182943"/>
                  <a:ext cx="2643073" cy="398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3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1–249 </a:t>
                  </a:r>
                  <a:r>
                    <a:rPr lang="fi-FI" sz="1300" kern="0" dirty="0" err="1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employees</a:t>
                  </a:r>
                  <a:endPara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3" name="Suorakulmio 22"/>
                <p:cNvSpPr/>
                <p:nvPr/>
              </p:nvSpPr>
              <p:spPr bwMode="auto">
                <a:xfrm>
                  <a:off x="755576" y="5220066"/>
                  <a:ext cx="216023" cy="216024"/>
                </a:xfrm>
                <a:prstGeom prst="rect">
                  <a:avLst/>
                </a:prstGeom>
                <a:solidFill>
                  <a:srgbClr val="FF00B8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19" name="Ryhmä 18"/>
              <p:cNvGrpSpPr/>
              <p:nvPr/>
            </p:nvGrpSpPr>
            <p:grpSpPr>
              <a:xfrm>
                <a:off x="4794090" y="5587086"/>
                <a:ext cx="2437704" cy="341050"/>
                <a:chOff x="3535304" y="5182941"/>
                <a:chExt cx="3181191" cy="398730"/>
              </a:xfrm>
            </p:grpSpPr>
            <p:sp>
              <p:nvSpPr>
                <p:cNvPr id="20" name="Suorakulmio 19"/>
                <p:cNvSpPr/>
                <p:nvPr/>
              </p:nvSpPr>
              <p:spPr>
                <a:xfrm>
                  <a:off x="3751329" y="5182941"/>
                  <a:ext cx="2965166" cy="398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3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500–999 </a:t>
                  </a:r>
                  <a:r>
                    <a:rPr lang="fi-FI" sz="1300" kern="0" dirty="0" err="1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employees</a:t>
                  </a:r>
                  <a:endPara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1" name="Suorakulmio 20"/>
                <p:cNvSpPr/>
                <p:nvPr/>
              </p:nvSpPr>
              <p:spPr bwMode="auto">
                <a:xfrm>
                  <a:off x="3535304" y="5220066"/>
                  <a:ext cx="216024" cy="216024"/>
                </a:xfrm>
                <a:prstGeom prst="rect">
                  <a:avLst/>
                </a:prstGeom>
                <a:solidFill>
                  <a:srgbClr val="0F78B2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11" name="Ryhmä 10"/>
            <p:cNvGrpSpPr/>
            <p:nvPr/>
          </p:nvGrpSpPr>
          <p:grpSpPr>
            <a:xfrm>
              <a:off x="4794091" y="5886150"/>
              <a:ext cx="2179976" cy="341050"/>
              <a:chOff x="3535303" y="5482006"/>
              <a:chExt cx="2844853" cy="398730"/>
            </a:xfrm>
          </p:grpSpPr>
          <p:sp>
            <p:nvSpPr>
              <p:cNvPr id="12" name="Suorakulmio 11"/>
              <p:cNvSpPr/>
              <p:nvPr/>
            </p:nvSpPr>
            <p:spPr>
              <a:xfrm>
                <a:off x="3737083" y="5482006"/>
                <a:ext cx="2643073" cy="398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1000– </a:t>
                </a:r>
                <a:r>
                  <a:rPr lang="fi-FI" sz="13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3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3" name="Suorakulmio 12"/>
              <p:cNvSpPr/>
              <p:nvPr/>
            </p:nvSpPr>
            <p:spPr bwMode="auto">
              <a:xfrm>
                <a:off x="3535303" y="5512498"/>
                <a:ext cx="216023" cy="216024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2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75814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Federation’s</a:t>
            </a:r>
            <a:r>
              <a:rPr lang="fi-FI" dirty="0"/>
              <a:t> SME </a:t>
            </a:r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 2016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64</a:t>
            </a:fld>
            <a:endParaRPr lang="fi-FI" dirty="0">
              <a:solidFill>
                <a:srgbClr val="29282E"/>
              </a:solidFill>
            </a:endParaRPr>
          </a:p>
        </p:txBody>
      </p:sp>
      <p:grpSp>
        <p:nvGrpSpPr>
          <p:cNvPr id="43" name="Ryhmä 42"/>
          <p:cNvGrpSpPr/>
          <p:nvPr/>
        </p:nvGrpSpPr>
        <p:grpSpPr>
          <a:xfrm>
            <a:off x="627113" y="983193"/>
            <a:ext cx="7260562" cy="3649338"/>
            <a:chOff x="1576656" y="1975812"/>
            <a:chExt cx="8468925" cy="4256691"/>
          </a:xfrm>
        </p:grpSpPr>
        <p:graphicFrame>
          <p:nvGraphicFramePr>
            <p:cNvPr id="44" name="Sisällön paikkamerkki 6"/>
            <p:cNvGraphicFramePr>
              <a:graphicFrameLocks/>
            </p:cNvGraphicFramePr>
            <p:nvPr>
              <p:extLst/>
            </p:nvPr>
          </p:nvGraphicFramePr>
          <p:xfrm>
            <a:off x="1721648" y="2412981"/>
            <a:ext cx="3234956" cy="31865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5" name="Suorakulmio 44"/>
            <p:cNvSpPr/>
            <p:nvPr/>
          </p:nvSpPr>
          <p:spPr>
            <a:xfrm>
              <a:off x="1576656" y="1976520"/>
              <a:ext cx="3618813" cy="3410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 err="1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of </a:t>
              </a:r>
              <a:r>
                <a:rPr lang="fi-FI" sz="1300" b="1" dirty="0" err="1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enterprises</a:t>
              </a:r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/ 1 421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Suorakulmio 45"/>
            <p:cNvSpPr/>
            <p:nvPr/>
          </p:nvSpPr>
          <p:spPr>
            <a:xfrm>
              <a:off x="6249252" y="1975812"/>
              <a:ext cx="3796329" cy="3410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 err="1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of </a:t>
              </a:r>
              <a:r>
                <a:rPr lang="fi-FI" sz="1300" b="1" dirty="0" err="1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personnel</a:t>
              </a:r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/ 69 035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47" name="Sisällön paikkamerkki 6"/>
            <p:cNvGraphicFramePr>
              <a:graphicFrameLocks/>
            </p:cNvGraphicFramePr>
            <p:nvPr>
              <p:extLst/>
            </p:nvPr>
          </p:nvGraphicFramePr>
          <p:xfrm>
            <a:off x="6293660" y="2407118"/>
            <a:ext cx="3235278" cy="31859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8" name="Ryhmä 47"/>
            <p:cNvGrpSpPr/>
            <p:nvPr/>
          </p:nvGrpSpPr>
          <p:grpSpPr>
            <a:xfrm>
              <a:off x="1679129" y="5592388"/>
              <a:ext cx="1990824" cy="341050"/>
              <a:chOff x="755576" y="5189154"/>
              <a:chExt cx="2598014" cy="398731"/>
            </a:xfrm>
          </p:grpSpPr>
          <p:sp>
            <p:nvSpPr>
              <p:cNvPr id="58" name="Suorakulmio 57"/>
              <p:cNvSpPr/>
              <p:nvPr/>
            </p:nvSpPr>
            <p:spPr>
              <a:xfrm>
                <a:off x="971600" y="5189154"/>
                <a:ext cx="2381990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1–19 </a:t>
                </a:r>
                <a:r>
                  <a:rPr lang="fi-FI" sz="13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3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9" name="Suorakulmio 58"/>
              <p:cNvSpPr/>
              <p:nvPr/>
            </p:nvSpPr>
            <p:spPr bwMode="auto">
              <a:xfrm>
                <a:off x="755576" y="5226274"/>
                <a:ext cx="216024" cy="216025"/>
              </a:xfrm>
              <a:prstGeom prst="rect">
                <a:avLst/>
              </a:prstGeom>
              <a:solidFill>
                <a:srgbClr val="FF00B8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9" name="Ryhmä 48"/>
            <p:cNvGrpSpPr/>
            <p:nvPr/>
          </p:nvGrpSpPr>
          <p:grpSpPr>
            <a:xfrm>
              <a:off x="1679129" y="5891452"/>
              <a:ext cx="2190892" cy="341050"/>
              <a:chOff x="755576" y="5488219"/>
              <a:chExt cx="2859101" cy="398731"/>
            </a:xfrm>
          </p:grpSpPr>
          <p:sp>
            <p:nvSpPr>
              <p:cNvPr id="56" name="Suorakulmio 55"/>
              <p:cNvSpPr/>
              <p:nvPr/>
            </p:nvSpPr>
            <p:spPr>
              <a:xfrm>
                <a:off x="971601" y="5488219"/>
                <a:ext cx="2643076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20–49 </a:t>
                </a:r>
                <a:r>
                  <a:rPr lang="fi-FI" sz="13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3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7" name="Suorakulmio 56"/>
              <p:cNvSpPr/>
              <p:nvPr/>
            </p:nvSpPr>
            <p:spPr bwMode="auto">
              <a:xfrm>
                <a:off x="755576" y="5518706"/>
                <a:ext cx="216024" cy="216025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0" name="Ryhmä 49"/>
            <p:cNvGrpSpPr/>
            <p:nvPr/>
          </p:nvGrpSpPr>
          <p:grpSpPr>
            <a:xfrm>
              <a:off x="4806789" y="5592388"/>
              <a:ext cx="2190892" cy="341050"/>
              <a:chOff x="3551876" y="5189154"/>
              <a:chExt cx="2859100" cy="398731"/>
            </a:xfrm>
          </p:grpSpPr>
          <p:sp>
            <p:nvSpPr>
              <p:cNvPr id="54" name="Suorakulmio 53"/>
              <p:cNvSpPr/>
              <p:nvPr/>
            </p:nvSpPr>
            <p:spPr>
              <a:xfrm>
                <a:off x="3767901" y="5189154"/>
                <a:ext cx="2643075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50–99 </a:t>
                </a:r>
                <a:r>
                  <a:rPr lang="fi-FI" sz="13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3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5" name="Suorakulmio 54"/>
              <p:cNvSpPr/>
              <p:nvPr/>
            </p:nvSpPr>
            <p:spPr bwMode="auto">
              <a:xfrm>
                <a:off x="3551876" y="5226274"/>
                <a:ext cx="216023" cy="216025"/>
              </a:xfrm>
              <a:prstGeom prst="rect">
                <a:avLst/>
              </a:prstGeom>
              <a:solidFill>
                <a:srgbClr val="0F78B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1" name="Ryhmä 50"/>
            <p:cNvGrpSpPr/>
            <p:nvPr/>
          </p:nvGrpSpPr>
          <p:grpSpPr>
            <a:xfrm>
              <a:off x="4806791" y="5891453"/>
              <a:ext cx="2426785" cy="341050"/>
              <a:chOff x="3551876" y="5488219"/>
              <a:chExt cx="3166935" cy="398731"/>
            </a:xfrm>
          </p:grpSpPr>
          <p:sp>
            <p:nvSpPr>
              <p:cNvPr id="52" name="Suorakulmio 51"/>
              <p:cNvSpPr/>
              <p:nvPr/>
            </p:nvSpPr>
            <p:spPr>
              <a:xfrm>
                <a:off x="3753653" y="5488219"/>
                <a:ext cx="2965158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100–249 </a:t>
                </a:r>
                <a:r>
                  <a:rPr lang="fi-FI" sz="13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3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3" name="Suorakulmio 52"/>
              <p:cNvSpPr/>
              <p:nvPr/>
            </p:nvSpPr>
            <p:spPr bwMode="auto">
              <a:xfrm>
                <a:off x="3551876" y="5518706"/>
                <a:ext cx="216023" cy="216025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3/16/2018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3822994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Technology, Forest and Chemical Industries Provide 81 % of Finland's Goods and Services Exports Revenue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 err="1"/>
              <a:t>Goods</a:t>
            </a:r>
            <a:r>
              <a:rPr lang="fi-FI" sz="1400" b="0" dirty="0"/>
              <a:t> and </a:t>
            </a:r>
            <a:r>
              <a:rPr lang="fi-FI" sz="1400" b="0" dirty="0" err="1"/>
              <a:t>service</a:t>
            </a:r>
            <a:r>
              <a:rPr lang="fi-FI" sz="1400" b="0" dirty="0"/>
              <a:t> </a:t>
            </a:r>
            <a:r>
              <a:rPr lang="fi-FI" sz="1400" b="0" dirty="0" err="1"/>
              <a:t>exports</a:t>
            </a:r>
            <a:r>
              <a:rPr lang="fi-FI" sz="1400" b="0" dirty="0"/>
              <a:t>: </a:t>
            </a:r>
            <a:r>
              <a:rPr lang="fi-FI" sz="1400" b="0" dirty="0" err="1"/>
              <a:t>billion</a:t>
            </a:r>
            <a:r>
              <a:rPr lang="fi-FI" sz="1400" b="0" dirty="0"/>
              <a:t> </a:t>
            </a:r>
            <a:r>
              <a:rPr lang="fi-FI" sz="1400" b="0" dirty="0" err="1"/>
              <a:t>euros</a:t>
            </a:r>
            <a:r>
              <a:rPr lang="fi-FI" sz="1400" b="0" dirty="0"/>
              <a:t> and </a:t>
            </a:r>
            <a:r>
              <a:rPr lang="fi-FI" sz="1400" b="0" dirty="0" err="1"/>
              <a:t>the</a:t>
            </a:r>
            <a:r>
              <a:rPr lang="fi-FI" sz="1400" b="0" dirty="0"/>
              <a:t> </a:t>
            </a:r>
            <a:r>
              <a:rPr lang="fi-FI" sz="1400" b="0" dirty="0" err="1"/>
              <a:t>share</a:t>
            </a:r>
            <a:r>
              <a:rPr lang="fi-FI" sz="1400" b="0" dirty="0"/>
              <a:t> of Finnish </a:t>
            </a:r>
            <a:r>
              <a:rPr lang="fi-FI" sz="1400" b="0" dirty="0" err="1"/>
              <a:t>exports</a:t>
            </a:r>
            <a:r>
              <a:rPr lang="fi-FI" sz="1400" b="0" dirty="0"/>
              <a:t> in 2017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b="0" i="0" u="none" strike="noStrike" kern="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6319782" cy="306614"/>
          </a:xfrm>
        </p:spPr>
        <p:txBody>
          <a:bodyPr/>
          <a:lstStyle/>
          <a:p>
            <a:r>
              <a:rPr lang="fi-FI" dirty="0"/>
              <a:t>*) Service </a:t>
            </a:r>
            <a:r>
              <a:rPr lang="fi-FI" dirty="0" err="1"/>
              <a:t>exports</a:t>
            </a:r>
            <a:r>
              <a:rPr lang="fi-FI" dirty="0"/>
              <a:t> </a:t>
            </a:r>
            <a:r>
              <a:rPr lang="fi-FI" dirty="0" err="1"/>
              <a:t>industry-specific</a:t>
            </a:r>
            <a:r>
              <a:rPr lang="fi-FI" dirty="0"/>
              <a:t> data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 2017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preliminary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.  </a:t>
            </a:r>
          </a:p>
          <a:p>
            <a:r>
              <a:rPr lang="fi-FI" dirty="0" err="1"/>
              <a:t>Source</a:t>
            </a:r>
            <a:r>
              <a:rPr lang="fi-FI" dirty="0"/>
              <a:t>: Board of </a:t>
            </a:r>
            <a:r>
              <a:rPr lang="fi-FI" dirty="0" err="1"/>
              <a:t>Customs</a:t>
            </a:r>
            <a:r>
              <a:rPr lang="fi-FI" dirty="0"/>
              <a:t>,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, </a:t>
            </a:r>
            <a:r>
              <a:rPr lang="fi-FI" dirty="0" err="1"/>
              <a:t>Foreign</a:t>
            </a:r>
            <a:r>
              <a:rPr lang="fi-FI" dirty="0"/>
              <a:t> </a:t>
            </a:r>
            <a:r>
              <a:rPr lang="fi-FI" dirty="0" err="1"/>
              <a:t>trade</a:t>
            </a:r>
            <a:r>
              <a:rPr lang="fi-FI" dirty="0"/>
              <a:t> in </a:t>
            </a:r>
            <a:r>
              <a:rPr lang="fi-FI" dirty="0" err="1"/>
              <a:t>services</a:t>
            </a:r>
            <a:r>
              <a:rPr lang="fi-FI" dirty="0"/>
              <a:t>),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4" name="Sisällön paikkamerkki 6">
            <a:extLst>
              <a:ext uri="{FF2B5EF4-FFF2-40B4-BE49-F238E27FC236}">
                <a16:creationId xmlns:a16="http://schemas.microsoft.com/office/drawing/2014/main" id="{87D4DB9B-8AAF-47F4-9185-368AFF1EA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54072"/>
              </p:ext>
            </p:extLst>
          </p:nvPr>
        </p:nvGraphicFramePr>
        <p:xfrm>
          <a:off x="282027" y="1534933"/>
          <a:ext cx="8587939" cy="327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157115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Turnover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Industry and Technology Industry in Finland</a:t>
            </a:r>
            <a:br>
              <a:rPr lang="fi-FI" dirty="0"/>
            </a:b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23761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9659097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116692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Turnover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005977" y="4727574"/>
            <a:ext cx="763829" cy="165163"/>
          </a:xfrm>
        </p:spPr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5151061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kstin paikkamerkki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r>
              <a:rPr lang="en-GB" dirty="0"/>
              <a:t>, Statistics Finland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3/16/2018</a:t>
            </a:fld>
            <a:endParaRPr lang="fi-FI" dirty="0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95159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10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4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5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6.xml><?xml version="1.0" encoding="utf-8"?>
<a:theme xmlns:a="http://schemas.openxmlformats.org/drawingml/2006/main" name="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7.xml><?xml version="1.0" encoding="utf-8"?>
<a:theme xmlns:a="http://schemas.openxmlformats.org/drawingml/2006/main" name="1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8.xml><?xml version="1.0" encoding="utf-8"?>
<a:theme xmlns:a="http://schemas.openxmlformats.org/drawingml/2006/main" name="19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9.xml><?xml version="1.0" encoding="utf-8"?>
<a:theme xmlns:a="http://schemas.openxmlformats.org/drawingml/2006/main" name="22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3307</TotalTime>
  <Words>3355</Words>
  <Application>Microsoft Office PowerPoint</Application>
  <PresentationFormat>Näytössä katseltava esitys (16:9)</PresentationFormat>
  <Paragraphs>888</Paragraphs>
  <Slides>64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10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64</vt:i4>
      </vt:variant>
    </vt:vector>
  </HeadingPairs>
  <TitlesOfParts>
    <vt:vector size="85" baseType="lpstr">
      <vt:lpstr>ＭＳ Ｐゴシック</vt:lpstr>
      <vt:lpstr>Adobe Fan Heiti Std B</vt:lpstr>
      <vt:lpstr>Adobe Hebrew</vt:lpstr>
      <vt:lpstr>Arial</vt:lpstr>
      <vt:lpstr>Arial Unicode MS</vt:lpstr>
      <vt:lpstr>Courier New</vt:lpstr>
      <vt:lpstr>Georgia</vt:lpstr>
      <vt:lpstr>Lucida Grande</vt:lpstr>
      <vt:lpstr>Verdana</vt:lpstr>
      <vt:lpstr>Wingdings</vt:lpstr>
      <vt:lpstr>Teknologiateollisuus_masterdia</vt:lpstr>
      <vt:lpstr>8_Teknologiateollisuus_masterdia</vt:lpstr>
      <vt:lpstr>1_Teknologiateollisuus_masterdia</vt:lpstr>
      <vt:lpstr>Teknologiateollisuus_template_20141218</vt:lpstr>
      <vt:lpstr>5_Teknologiateollisuus_template_20141218</vt:lpstr>
      <vt:lpstr>9_Teknologiateollisuus_template_20141218</vt:lpstr>
      <vt:lpstr>10_Teknologiateollisuus_template_20141218</vt:lpstr>
      <vt:lpstr>19_Teknologiateollisuus_masterdia</vt:lpstr>
      <vt:lpstr>22_Teknologiateollisuus_masterdia</vt:lpstr>
      <vt:lpstr>2_Teknologiateollisuus_masterdia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Palokangas Jukka</cp:lastModifiedBy>
  <cp:revision>302</cp:revision>
  <cp:lastPrinted>2017-12-11T09:03:35Z</cp:lastPrinted>
  <dcterms:created xsi:type="dcterms:W3CDTF">2016-09-05T10:47:53Z</dcterms:created>
  <dcterms:modified xsi:type="dcterms:W3CDTF">2018-03-16T13:43:39Z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