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xml" ContentType="application/vnd.openxmlformats-officedocument.presentationml.notesSlid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xml" ContentType="application/vnd.openxmlformats-officedocument.themeOverride+xml"/>
  <Override PartName="/ppt/charts/chart30.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249" r:id="rId4"/>
    <p:sldMasterId id="2147484267" r:id="rId5"/>
    <p:sldMasterId id="2147484285" r:id="rId6"/>
    <p:sldMasterId id="2147484303" r:id="rId7"/>
    <p:sldMasterId id="2147484375" r:id="rId8"/>
    <p:sldMasterId id="2147484465" r:id="rId9"/>
    <p:sldMasterId id="2147484503" r:id="rId10"/>
  </p:sldMasterIdLst>
  <p:notesMasterIdLst>
    <p:notesMasterId r:id="rId79"/>
  </p:notesMasterIdLst>
  <p:handoutMasterIdLst>
    <p:handoutMasterId r:id="rId80"/>
  </p:handoutMasterIdLst>
  <p:sldIdLst>
    <p:sldId id="257" r:id="rId11"/>
    <p:sldId id="258" r:id="rId12"/>
    <p:sldId id="259" r:id="rId13"/>
    <p:sldId id="395" r:id="rId14"/>
    <p:sldId id="452" r:id="rId15"/>
    <p:sldId id="547" r:id="rId16"/>
    <p:sldId id="540" r:id="rId17"/>
    <p:sldId id="454" r:id="rId18"/>
    <p:sldId id="455" r:id="rId19"/>
    <p:sldId id="624" r:id="rId20"/>
    <p:sldId id="625" r:id="rId21"/>
    <p:sldId id="551" r:id="rId22"/>
    <p:sldId id="626" r:id="rId23"/>
    <p:sldId id="627" r:id="rId24"/>
    <p:sldId id="628" r:id="rId25"/>
    <p:sldId id="629" r:id="rId26"/>
    <p:sldId id="630" r:id="rId27"/>
    <p:sldId id="631" r:id="rId28"/>
    <p:sldId id="632" r:id="rId29"/>
    <p:sldId id="633" r:id="rId30"/>
    <p:sldId id="634" r:id="rId31"/>
    <p:sldId id="635" r:id="rId32"/>
    <p:sldId id="563" r:id="rId33"/>
    <p:sldId id="469" r:id="rId34"/>
    <p:sldId id="470" r:id="rId35"/>
    <p:sldId id="471" r:id="rId36"/>
    <p:sldId id="472" r:id="rId37"/>
    <p:sldId id="618" r:id="rId38"/>
    <p:sldId id="619" r:id="rId39"/>
    <p:sldId id="575" r:id="rId40"/>
    <p:sldId id="596" r:id="rId41"/>
    <p:sldId id="474" r:id="rId42"/>
    <p:sldId id="475" r:id="rId43"/>
    <p:sldId id="483" r:id="rId44"/>
    <p:sldId id="476" r:id="rId45"/>
    <p:sldId id="599" r:id="rId46"/>
    <p:sldId id="479" r:id="rId47"/>
    <p:sldId id="484" r:id="rId48"/>
    <p:sldId id="485" r:id="rId49"/>
    <p:sldId id="482" r:id="rId50"/>
    <p:sldId id="486" r:id="rId51"/>
    <p:sldId id="487" r:id="rId52"/>
    <p:sldId id="597" r:id="rId53"/>
    <p:sldId id="489" r:id="rId54"/>
    <p:sldId id="490" r:id="rId55"/>
    <p:sldId id="491" r:id="rId56"/>
    <p:sldId id="621" r:id="rId57"/>
    <p:sldId id="622" r:id="rId58"/>
    <p:sldId id="494" r:id="rId59"/>
    <p:sldId id="495" r:id="rId60"/>
    <p:sldId id="598" r:id="rId61"/>
    <p:sldId id="623" r:id="rId62"/>
    <p:sldId id="502" r:id="rId63"/>
    <p:sldId id="576" r:id="rId64"/>
    <p:sldId id="620" r:id="rId65"/>
    <p:sldId id="578" r:id="rId66"/>
    <p:sldId id="504" r:id="rId67"/>
    <p:sldId id="637" r:id="rId68"/>
    <p:sldId id="638" r:id="rId69"/>
    <p:sldId id="639" r:id="rId70"/>
    <p:sldId id="579" r:id="rId71"/>
    <p:sldId id="583" r:id="rId72"/>
    <p:sldId id="636" r:id="rId73"/>
    <p:sldId id="505" r:id="rId74"/>
    <p:sldId id="506" r:id="rId75"/>
    <p:sldId id="507" r:id="rId76"/>
    <p:sldId id="584" r:id="rId77"/>
    <p:sldId id="585" r:id="rId78"/>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varScale="1">
        <p:scale>
          <a:sx n="91" d="100"/>
          <a:sy n="91" d="100"/>
        </p:scale>
        <p:origin x="1168" y="44"/>
      </p:cViewPr>
      <p:guideLst>
        <p:guide orient="horz" pos="1620"/>
        <p:guide pos="2880"/>
      </p:guideLst>
    </p:cSldViewPr>
  </p:slideViewPr>
  <p:outlineViewPr>
    <p:cViewPr>
      <p:scale>
        <a:sx n="33" d="100"/>
        <a:sy n="33" d="100"/>
      </p:scale>
      <p:origin x="0" y="-6355"/>
    </p:cViewPr>
  </p:outlineViewPr>
  <p:notesTextViewPr>
    <p:cViewPr>
      <p:scale>
        <a:sx n="3" d="2"/>
        <a:sy n="3" d="2"/>
      </p:scale>
      <p:origin x="0" y="0"/>
    </p:cViewPr>
  </p:notesTextViewPr>
  <p:sorterViewPr>
    <p:cViewPr varScale="1">
      <p:scale>
        <a:sx n="100" d="100"/>
        <a:sy n="100" d="100"/>
      </p:scale>
      <p:origin x="0" y="-16260"/>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presProps" Target="presProp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7D3-929D-B46C84054D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7D3-929D-B46C84054D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7D3-929D-B46C84054D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7D3-929D-B46C84054D1E}"/>
              </c:ext>
            </c:extLst>
          </c:dPt>
          <c:dLbls>
            <c:dLbl>
              <c:idx val="0"/>
              <c:layout>
                <c:manualLayout>
                  <c:x val="4.5653794233983261E-2"/>
                  <c:y val="1.832945013481533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DF-47D3-929D-B46C84054D1E}"/>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DF-47D3-929D-B46C84054D1E}"/>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ADF-47D3-929D-B46C84054D1E}"/>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ADF-47D3-929D-B46C84054D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Technology industry</c:v>
                </c:pt>
                <c:pt idx="1">
                  <c:v>Forest industry</c:v>
                </c:pt>
                <c:pt idx="2">
                  <c:v>Chemical industry</c:v>
                </c:pt>
                <c:pt idx="3">
                  <c:v>Other branches</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08-EADF-47D3-929D-B46C84054D1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190.9</c:v>
                </c:pt>
                <c:pt idx="1">
                  <c:v>198.7</c:v>
                </c:pt>
                <c:pt idx="2">
                  <c:v>202.1</c:v>
                </c:pt>
                <c:pt idx="3">
                  <c:v>205.5</c:v>
                </c:pt>
                <c:pt idx="4">
                  <c:v>193</c:v>
                </c:pt>
                <c:pt idx="5">
                  <c:v>180.6</c:v>
                </c:pt>
                <c:pt idx="6">
                  <c:v>180</c:v>
                </c:pt>
                <c:pt idx="7">
                  <c:v>179.5</c:v>
                </c:pt>
                <c:pt idx="8">
                  <c:v>178.7</c:v>
                </c:pt>
                <c:pt idx="9">
                  <c:v>177.8</c:v>
                </c:pt>
                <c:pt idx="10">
                  <c:v>177.6</c:v>
                </c:pt>
                <c:pt idx="11">
                  <c:v>177.3</c:v>
                </c:pt>
                <c:pt idx="12">
                  <c:v>196.9</c:v>
                </c:pt>
                <c:pt idx="13">
                  <c:v>216.6</c:v>
                </c:pt>
                <c:pt idx="14">
                  <c:v>226.3</c:v>
                </c:pt>
                <c:pt idx="15">
                  <c:v>235.6</c:v>
                </c:pt>
                <c:pt idx="16">
                  <c:v>223.6</c:v>
                </c:pt>
                <c:pt idx="17">
                  <c:v>239.8</c:v>
                </c:pt>
                <c:pt idx="18">
                  <c:v>280.60000000000002</c:v>
                </c:pt>
                <c:pt idx="19">
                  <c:v>234.6</c:v>
                </c:pt>
                <c:pt idx="20">
                  <c:v>233.3</c:v>
                </c:pt>
                <c:pt idx="21">
                  <c:v>270.3</c:v>
                </c:pt>
                <c:pt idx="22">
                  <c:v>293.8</c:v>
                </c:pt>
                <c:pt idx="23">
                  <c:v>285.39999999999998</c:v>
                </c:pt>
                <c:pt idx="24">
                  <c:v>290.5</c:v>
                </c:pt>
                <c:pt idx="25">
                  <c:v>316.5</c:v>
                </c:pt>
                <c:pt idx="26">
                  <c:v>336.9</c:v>
                </c:pt>
                <c:pt idx="27">
                  <c:v>324.3</c:v>
                </c:pt>
                <c:pt idx="28">
                  <c:v>350.7</c:v>
                </c:pt>
                <c:pt idx="29">
                  <c:v>363.4</c:v>
                </c:pt>
                <c:pt idx="30">
                  <c:v>398.6</c:v>
                </c:pt>
                <c:pt idx="31">
                  <c:v>408.7</c:v>
                </c:pt>
                <c:pt idx="32">
                  <c:v>426.2</c:v>
                </c:pt>
                <c:pt idx="33">
                  <c:v>451.8</c:v>
                </c:pt>
                <c:pt idx="34">
                  <c:v>444.5</c:v>
                </c:pt>
                <c:pt idx="35">
                  <c:v>440.2</c:v>
                </c:pt>
                <c:pt idx="36">
                  <c:v>444</c:v>
                </c:pt>
                <c:pt idx="37">
                  <c:v>454.8</c:v>
                </c:pt>
                <c:pt idx="38">
                  <c:v>461.6</c:v>
                </c:pt>
                <c:pt idx="39">
                  <c:v>467.6</c:v>
                </c:pt>
                <c:pt idx="40">
                  <c:v>526.70000000000005</c:v>
                </c:pt>
                <c:pt idx="41">
                  <c:v>594.70000000000005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0.0</c:formatCode>
                <c:ptCount val="42"/>
                <c:pt idx="0">
                  <c:v>331.8</c:v>
                </c:pt>
                <c:pt idx="1">
                  <c:v>335.9</c:v>
                </c:pt>
                <c:pt idx="2">
                  <c:v>312.39999999999998</c:v>
                </c:pt>
                <c:pt idx="3">
                  <c:v>289</c:v>
                </c:pt>
                <c:pt idx="4">
                  <c:v>237.1</c:v>
                </c:pt>
                <c:pt idx="5">
                  <c:v>185.3</c:v>
                </c:pt>
                <c:pt idx="6">
                  <c:v>171.6</c:v>
                </c:pt>
                <c:pt idx="7">
                  <c:v>157.9</c:v>
                </c:pt>
                <c:pt idx="8">
                  <c:v>145.30000000000001</c:v>
                </c:pt>
                <c:pt idx="9">
                  <c:v>132.6</c:v>
                </c:pt>
                <c:pt idx="10">
                  <c:v>144.30000000000001</c:v>
                </c:pt>
                <c:pt idx="11">
                  <c:v>156</c:v>
                </c:pt>
                <c:pt idx="12">
                  <c:v>136.80000000000001</c:v>
                </c:pt>
                <c:pt idx="13">
                  <c:v>143.80000000000001</c:v>
                </c:pt>
                <c:pt idx="14">
                  <c:v>140.9</c:v>
                </c:pt>
                <c:pt idx="15">
                  <c:v>127.5</c:v>
                </c:pt>
                <c:pt idx="16">
                  <c:v>116.7</c:v>
                </c:pt>
                <c:pt idx="17">
                  <c:v>120.1</c:v>
                </c:pt>
                <c:pt idx="18">
                  <c:v>136</c:v>
                </c:pt>
                <c:pt idx="19">
                  <c:v>109.8</c:v>
                </c:pt>
                <c:pt idx="20">
                  <c:v>100</c:v>
                </c:pt>
                <c:pt idx="21">
                  <c:v>108.8</c:v>
                </c:pt>
                <c:pt idx="22">
                  <c:v>121.7</c:v>
                </c:pt>
                <c:pt idx="23">
                  <c:v>105.1</c:v>
                </c:pt>
                <c:pt idx="24">
                  <c:v>111.3</c:v>
                </c:pt>
                <c:pt idx="25">
                  <c:v>112.5</c:v>
                </c:pt>
                <c:pt idx="26">
                  <c:v>117.5</c:v>
                </c:pt>
                <c:pt idx="27">
                  <c:v>114.5</c:v>
                </c:pt>
                <c:pt idx="28">
                  <c:v>117.7</c:v>
                </c:pt>
                <c:pt idx="29">
                  <c:v>106.9</c:v>
                </c:pt>
                <c:pt idx="30">
                  <c:v>106.4</c:v>
                </c:pt>
                <c:pt idx="31">
                  <c:v>104.4</c:v>
                </c:pt>
                <c:pt idx="32">
                  <c:v>95</c:v>
                </c:pt>
                <c:pt idx="33">
                  <c:v>104.5</c:v>
                </c:pt>
                <c:pt idx="34">
                  <c:v>101.1</c:v>
                </c:pt>
                <c:pt idx="35">
                  <c:v>160.4</c:v>
                </c:pt>
                <c:pt idx="36">
                  <c:v>158.69999999999999</c:v>
                </c:pt>
                <c:pt idx="37">
                  <c:v>177</c:v>
                </c:pt>
                <c:pt idx="38" formatCode="General">
                  <c:v>179.2</c:v>
                </c:pt>
                <c:pt idx="39" formatCode="General">
                  <c:v>170.2</c:v>
                </c:pt>
                <c:pt idx="40" formatCode="General">
                  <c:v>155.9</c:v>
                </c:pt>
                <c:pt idx="41" formatCode="General">
                  <c:v>159.9</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Sheet1!$A$2:$A$46</c:f>
              <c:strCache>
                <c:ptCount val="42"/>
                <c:pt idx="0">
                  <c:v>2004,IV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474.68</c:v>
                </c:pt>
                <c:pt idx="2">
                  <c:v>554.41</c:v>
                </c:pt>
                <c:pt idx="3">
                  <c:v>295.08999999999997</c:v>
                </c:pt>
                <c:pt idx="4">
                  <c:v>460.61</c:v>
                </c:pt>
                <c:pt idx="5">
                  <c:v>398.3</c:v>
                </c:pt>
                <c:pt idx="6">
                  <c:v>462.42</c:v>
                </c:pt>
                <c:pt idx="7">
                  <c:v>411.74</c:v>
                </c:pt>
                <c:pt idx="8">
                  <c:v>545.42999999999995</c:v>
                </c:pt>
                <c:pt idx="9">
                  <c:v>440.41</c:v>
                </c:pt>
                <c:pt idx="10">
                  <c:v>335.05</c:v>
                </c:pt>
                <c:pt idx="11">
                  <c:v>331.62</c:v>
                </c:pt>
                <c:pt idx="12">
                  <c:v>542.58000000000004</c:v>
                </c:pt>
                <c:pt idx="13">
                  <c:v>662.98</c:v>
                </c:pt>
                <c:pt idx="14">
                  <c:v>397.76</c:v>
                </c:pt>
                <c:pt idx="15">
                  <c:v>356.16</c:v>
                </c:pt>
                <c:pt idx="16">
                  <c:v>529.47</c:v>
                </c:pt>
                <c:pt idx="17">
                  <c:v>593.19000000000005</c:v>
                </c:pt>
                <c:pt idx="18">
                  <c:v>585.91</c:v>
                </c:pt>
                <c:pt idx="19">
                  <c:v>401.17</c:v>
                </c:pt>
                <c:pt idx="20">
                  <c:v>508.79</c:v>
                </c:pt>
                <c:pt idx="21">
                  <c:v>731.07</c:v>
                </c:pt>
                <c:pt idx="22">
                  <c:v>620.29</c:v>
                </c:pt>
                <c:pt idx="23">
                  <c:v>510.5</c:v>
                </c:pt>
                <c:pt idx="24">
                  <c:v>661.84</c:v>
                </c:pt>
                <c:pt idx="25">
                  <c:v>704.42</c:v>
                </c:pt>
                <c:pt idx="26">
                  <c:v>538.41</c:v>
                </c:pt>
                <c:pt idx="27">
                  <c:v>599.83000000000004</c:v>
                </c:pt>
                <c:pt idx="28">
                  <c:v>649.87</c:v>
                </c:pt>
                <c:pt idx="29">
                  <c:v>583.41</c:v>
                </c:pt>
                <c:pt idx="30">
                  <c:v>615.67999999999995</c:v>
                </c:pt>
                <c:pt idx="31">
                  <c:v>596.21</c:v>
                </c:pt>
                <c:pt idx="32">
                  <c:v>711.06</c:v>
                </c:pt>
                <c:pt idx="33">
                  <c:v>492.79</c:v>
                </c:pt>
                <c:pt idx="34">
                  <c:v>485.07</c:v>
                </c:pt>
                <c:pt idx="35">
                  <c:v>461.9</c:v>
                </c:pt>
                <c:pt idx="36">
                  <c:v>700.78</c:v>
                </c:pt>
                <c:pt idx="37">
                  <c:v>550.34</c:v>
                </c:pt>
                <c:pt idx="38">
                  <c:v>481.37</c:v>
                </c:pt>
                <c:pt idx="39">
                  <c:v>424.48</c:v>
                </c:pt>
                <c:pt idx="40">
                  <c:v>601.16999999999996</c:v>
                </c:pt>
                <c:pt idx="41">
                  <c:v>963.47</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1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875.6</c:v>
                </c:pt>
                <c:pt idx="1">
                  <c:v>942.2</c:v>
                </c:pt>
                <c:pt idx="2">
                  <c:v>1058.5</c:v>
                </c:pt>
                <c:pt idx="3">
                  <c:v>988.3</c:v>
                </c:pt>
                <c:pt idx="4">
                  <c:v>980.1</c:v>
                </c:pt>
                <c:pt idx="5">
                  <c:v>964.4</c:v>
                </c:pt>
                <c:pt idx="6">
                  <c:v>1002.4</c:v>
                </c:pt>
                <c:pt idx="7">
                  <c:v>1048.3</c:v>
                </c:pt>
                <c:pt idx="8">
                  <c:v>1138.7</c:v>
                </c:pt>
                <c:pt idx="9">
                  <c:v>1141.5</c:v>
                </c:pt>
                <c:pt idx="10">
                  <c:v>1026.2</c:v>
                </c:pt>
                <c:pt idx="11">
                  <c:v>1012.6</c:v>
                </c:pt>
                <c:pt idx="12">
                  <c:v>1075.7</c:v>
                </c:pt>
                <c:pt idx="13">
                  <c:v>1306.5</c:v>
                </c:pt>
                <c:pt idx="14">
                  <c:v>1265.4000000000001</c:v>
                </c:pt>
                <c:pt idx="15">
                  <c:v>1228</c:v>
                </c:pt>
                <c:pt idx="16">
                  <c:v>1265.2</c:v>
                </c:pt>
                <c:pt idx="17">
                  <c:v>1391.3</c:v>
                </c:pt>
                <c:pt idx="18">
                  <c:v>1507.8</c:v>
                </c:pt>
                <c:pt idx="19">
                  <c:v>1455.6</c:v>
                </c:pt>
                <c:pt idx="20">
                  <c:v>1387.8</c:v>
                </c:pt>
                <c:pt idx="21">
                  <c:v>1406.4</c:v>
                </c:pt>
                <c:pt idx="22">
                  <c:v>1444.2</c:v>
                </c:pt>
                <c:pt idx="23">
                  <c:v>1414.2</c:v>
                </c:pt>
                <c:pt idx="24">
                  <c:v>1380.9</c:v>
                </c:pt>
                <c:pt idx="25">
                  <c:v>1471.8</c:v>
                </c:pt>
                <c:pt idx="26">
                  <c:v>1449.6</c:v>
                </c:pt>
                <c:pt idx="27">
                  <c:v>1523.3</c:v>
                </c:pt>
                <c:pt idx="28">
                  <c:v>1567.5</c:v>
                </c:pt>
                <c:pt idx="29">
                  <c:v>1570.6</c:v>
                </c:pt>
                <c:pt idx="30">
                  <c:v>1515.7</c:v>
                </c:pt>
                <c:pt idx="31">
                  <c:v>1630</c:v>
                </c:pt>
                <c:pt idx="32">
                  <c:v>1713.2</c:v>
                </c:pt>
                <c:pt idx="33">
                  <c:v>1608.9</c:v>
                </c:pt>
                <c:pt idx="34">
                  <c:v>1538.9</c:v>
                </c:pt>
                <c:pt idx="35">
                  <c:v>1534</c:v>
                </c:pt>
                <c:pt idx="36">
                  <c:v>1607.6</c:v>
                </c:pt>
                <c:pt idx="37">
                  <c:v>1596.3</c:v>
                </c:pt>
                <c:pt idx="38">
                  <c:v>1514.7</c:v>
                </c:pt>
                <c:pt idx="39">
                  <c:v>1455.4</c:v>
                </c:pt>
                <c:pt idx="40">
                  <c:v>1420.6</c:v>
                </c:pt>
                <c:pt idx="41">
                  <c:v>1659.3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Number of individuals retired</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781B-4E86-9000-30D580E222E8}"/>
            </c:ext>
          </c:extLst>
        </c:ser>
        <c:ser>
          <c:idx val="0"/>
          <c:order val="1"/>
          <c:tx>
            <c:strRef>
              <c:f>Sheet1!$C$1</c:f>
              <c:strCache>
                <c:ptCount val="1"/>
                <c:pt idx="0">
                  <c:v>Number of individuals retiring (estimation)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781B-4E86-9000-30D580E222E8}"/>
            </c:ext>
          </c:extLst>
        </c:ser>
        <c:dLbls>
          <c:showLegendKey val="0"/>
          <c:showVal val="0"/>
          <c:showCatName val="0"/>
          <c:showSerName val="0"/>
          <c:showPercent val="0"/>
          <c:showBubbleSize val="0"/>
        </c:dLbls>
        <c:gapWidth val="60"/>
        <c:overlap val="100"/>
        <c:axId val="672664288"/>
        <c:axId val="672664680"/>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781B-4E86-9000-30D580E222E8}"/>
            </c:ext>
          </c:extLst>
        </c:ser>
        <c:dLbls>
          <c:showLegendKey val="0"/>
          <c:showVal val="0"/>
          <c:showCatName val="0"/>
          <c:showSerName val="0"/>
          <c:showPercent val="0"/>
          <c:showBubbleSize val="0"/>
        </c:dLbls>
        <c:marker val="1"/>
        <c:smooth val="0"/>
        <c:axId val="672664288"/>
        <c:axId val="672664680"/>
      </c:lineChart>
      <c:catAx>
        <c:axId val="672664288"/>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2664680"/>
        <c:crosses val="autoZero"/>
        <c:auto val="1"/>
        <c:lblAlgn val="ctr"/>
        <c:lblOffset val="100"/>
        <c:tickLblSkip val="2"/>
        <c:tickMarkSkip val="1"/>
        <c:noMultiLvlLbl val="0"/>
      </c:catAx>
      <c:valAx>
        <c:axId val="672664680"/>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4288"/>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Mechanical engineering</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667B-42F9-BF20-D509583514B5}"/>
            </c:ext>
          </c:extLst>
        </c:ser>
        <c:ser>
          <c:idx val="0"/>
          <c:order val="1"/>
          <c:tx>
            <c:strRef>
              <c:f>Sheet1!$C$1</c:f>
              <c:strCache>
                <c:ptCount val="1"/>
                <c:pt idx="0">
                  <c:v>Metals industry</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667B-42F9-BF20-D509583514B5}"/>
            </c:ext>
          </c:extLst>
        </c:ser>
        <c:ser>
          <c:idx val="1"/>
          <c:order val="2"/>
          <c:tx>
            <c:strRef>
              <c:f>Sheet1!$D$1</c:f>
              <c:strCache>
                <c:ptCount val="1"/>
                <c:pt idx="0">
                  <c:v>Electronics and electrotechnical industry</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667B-42F9-BF20-D509583514B5}"/>
            </c:ext>
          </c:extLst>
        </c:ser>
        <c:dLbls>
          <c:showLegendKey val="0"/>
          <c:showVal val="0"/>
          <c:showCatName val="0"/>
          <c:showSerName val="0"/>
          <c:showPercent val="0"/>
          <c:showBubbleSize val="0"/>
        </c:dLbls>
        <c:gapWidth val="60"/>
        <c:overlap val="100"/>
        <c:axId val="672665464"/>
        <c:axId val="673288176"/>
      </c:barChart>
      <c:catAx>
        <c:axId val="672665464"/>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3288176"/>
        <c:crosses val="autoZero"/>
        <c:auto val="1"/>
        <c:lblAlgn val="ctr"/>
        <c:lblOffset val="100"/>
        <c:tickLblSkip val="2"/>
        <c:tickMarkSkip val="1"/>
        <c:noMultiLvlLbl val="0"/>
      </c:catAx>
      <c:valAx>
        <c:axId val="673288176"/>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5464"/>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Taul1!$A$2:$A$45</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2018(1-2)</c:v>
                </c:pt>
              </c:strCache>
            </c:strRef>
          </c:cat>
          <c:val>
            <c:numRef>
              <c:f>Taul1!$B$2:$B$45</c:f>
              <c:numCache>
                <c:formatCode>General</c:formatCode>
                <c:ptCount val="44"/>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pt idx="43">
                  <c:v>4.9000000000000004</c:v>
                </c:pt>
              </c:numCache>
            </c:numRef>
          </c:val>
          <c:smooth val="0"/>
          <c:extLst>
            <c:ext xmlns:c16="http://schemas.microsoft.com/office/drawing/2014/chart" uri="{C3380CC4-5D6E-409C-BE32-E72D297353CC}">
              <c16:uniqueId val="{00000000-CDF3-47AE-A425-54127165BD15}"/>
            </c:ext>
          </c:extLst>
        </c:ser>
        <c:dLbls>
          <c:showLegendKey val="0"/>
          <c:showVal val="0"/>
          <c:showCatName val="0"/>
          <c:showSerName val="0"/>
          <c:showPercent val="0"/>
          <c:showBubbleSize val="0"/>
        </c:dLbls>
        <c:smooth val="0"/>
        <c:axId val="673288960"/>
        <c:axId val="673289352"/>
      </c:lineChart>
      <c:catAx>
        <c:axId val="673288960"/>
        <c:scaling>
          <c:orientation val="minMax"/>
        </c:scaling>
        <c:delete val="0"/>
        <c:axPos val="b"/>
        <c:numFmt formatCode="0" sourceLinked="0"/>
        <c:majorTickMark val="out"/>
        <c:minorTickMark val="none"/>
        <c:tickLblPos val="nextTo"/>
        <c:txPr>
          <a:bodyPr rot="-5400000" vert="horz" anchor="ctr" anchorCtr="0"/>
          <a:lstStyle/>
          <a:p>
            <a:pPr>
              <a:defRPr sz="1050" b="0" i="0" kern="1200" baseline="0">
                <a:solidFill>
                  <a:schemeClr val="tx2"/>
                </a:solidFill>
                <a:latin typeface="Verdana" panose="020B0604030504040204" pitchFamily="34" charset="0"/>
              </a:defRPr>
            </a:pPr>
            <a:endParaRPr lang="fi-FI"/>
          </a:p>
        </c:txPr>
        <c:crossAx val="673289352"/>
        <c:crosses val="autoZero"/>
        <c:auto val="1"/>
        <c:lblAlgn val="ctr"/>
        <c:lblOffset val="100"/>
        <c:noMultiLvlLbl val="0"/>
      </c:catAx>
      <c:valAx>
        <c:axId val="67328935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67328896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Industrial production, with capacity in full use (theoretical level), left axis</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Industrial production, at fixed prices (2008 = 100), left axis</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Industrial capacity utilization,%, right axis</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7979258835551357"/>
          <c:y val="6.2788866567203422E-2"/>
          <c:w val="0.22020741164448654"/>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8778201816714E-2"/>
          <c:y val="4.3830157608547311E-2"/>
          <c:w val="0.93833004132145226"/>
          <c:h val="0.85488762392301831"/>
        </c:manualLayout>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29.617999999999999</c:v>
                </c:pt>
                <c:pt idx="1">
                  <c:v>24.773</c:v>
                </c:pt>
                <c:pt idx="2">
                  <c:v>23.728000000000002</c:v>
                </c:pt>
                <c:pt idx="3">
                  <c:v>24.655999999999999</c:v>
                </c:pt>
                <c:pt idx="4">
                  <c:v>23.895</c:v>
                </c:pt>
                <c:pt idx="5">
                  <c:v>22.105</c:v>
                </c:pt>
                <c:pt idx="6">
                  <c:v>21.388000000000002</c:v>
                </c:pt>
                <c:pt idx="7">
                  <c:v>22.504999999999999</c:v>
                </c:pt>
                <c:pt idx="8">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10784.26</c:v>
                </c:pt>
                <c:pt idx="2">
                  <c:v>10184.450000000001</c:v>
                </c:pt>
                <c:pt idx="3">
                  <c:v>10706.29</c:v>
                </c:pt>
                <c:pt idx="4">
                  <c:v>9113.49</c:v>
                </c:pt>
                <c:pt idx="5">
                  <c:v>6078.42</c:v>
                </c:pt>
                <c:pt idx="6">
                  <c:v>6267.37</c:v>
                </c:pt>
                <c:pt idx="7">
                  <c:v>6469.16</c:v>
                </c:pt>
                <c:pt idx="8">
                  <c:v>7516.86</c:v>
                </c:pt>
                <c:pt idx="9">
                  <c:v>6826.54</c:v>
                </c:pt>
                <c:pt idx="10">
                  <c:v>6986.26</c:v>
                </c:pt>
                <c:pt idx="11">
                  <c:v>6901.22</c:v>
                </c:pt>
                <c:pt idx="12">
                  <c:v>9036.7800000000007</c:v>
                </c:pt>
                <c:pt idx="13">
                  <c:v>8221.7199999999993</c:v>
                </c:pt>
                <c:pt idx="14">
                  <c:v>8426.01</c:v>
                </c:pt>
                <c:pt idx="15">
                  <c:v>7473.07</c:v>
                </c:pt>
                <c:pt idx="16">
                  <c:v>9301.9599999999991</c:v>
                </c:pt>
                <c:pt idx="17">
                  <c:v>8051.29</c:v>
                </c:pt>
                <c:pt idx="18">
                  <c:v>8428.4599999999991</c:v>
                </c:pt>
                <c:pt idx="19">
                  <c:v>7409.87</c:v>
                </c:pt>
                <c:pt idx="20">
                  <c:v>8702.85</c:v>
                </c:pt>
                <c:pt idx="21">
                  <c:v>6944.68</c:v>
                </c:pt>
                <c:pt idx="22">
                  <c:v>7292.12</c:v>
                </c:pt>
                <c:pt idx="23">
                  <c:v>6655.37</c:v>
                </c:pt>
                <c:pt idx="24">
                  <c:v>7490.77</c:v>
                </c:pt>
                <c:pt idx="25">
                  <c:v>7426.55</c:v>
                </c:pt>
                <c:pt idx="26">
                  <c:v>7540</c:v>
                </c:pt>
                <c:pt idx="27">
                  <c:v>8783.2199999999993</c:v>
                </c:pt>
                <c:pt idx="28">
                  <c:v>7794.72</c:v>
                </c:pt>
                <c:pt idx="29">
                  <c:v>6714.45</c:v>
                </c:pt>
                <c:pt idx="30">
                  <c:v>8566.2099999999991</c:v>
                </c:pt>
                <c:pt idx="31">
                  <c:v>7071.64</c:v>
                </c:pt>
                <c:pt idx="32">
                  <c:v>7982.58</c:v>
                </c:pt>
                <c:pt idx="33">
                  <c:v>6713</c:v>
                </c:pt>
                <c:pt idx="34">
                  <c:v>6401.91</c:v>
                </c:pt>
                <c:pt idx="35">
                  <c:v>6436.26</c:v>
                </c:pt>
                <c:pt idx="36">
                  <c:v>7921.76</c:v>
                </c:pt>
                <c:pt idx="37">
                  <c:v>7562.39</c:v>
                </c:pt>
                <c:pt idx="38">
                  <c:v>9517.9699999999993</c:v>
                </c:pt>
                <c:pt idx="39">
                  <c:v>7186.44</c:v>
                </c:pt>
                <c:pt idx="40">
                  <c:v>11069.09</c:v>
                </c:pt>
                <c:pt idx="41">
                  <c:v>8833.06</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8982.65</c:v>
                </c:pt>
                <c:pt idx="2">
                  <c:v>8155.8</c:v>
                </c:pt>
                <c:pt idx="3">
                  <c:v>9056.89</c:v>
                </c:pt>
                <c:pt idx="4">
                  <c:v>7448.58</c:v>
                </c:pt>
                <c:pt idx="5">
                  <c:v>4858.43</c:v>
                </c:pt>
                <c:pt idx="6">
                  <c:v>4864.75</c:v>
                </c:pt>
                <c:pt idx="7">
                  <c:v>5167.66</c:v>
                </c:pt>
                <c:pt idx="8">
                  <c:v>5914.88</c:v>
                </c:pt>
                <c:pt idx="9">
                  <c:v>5213.18</c:v>
                </c:pt>
                <c:pt idx="10">
                  <c:v>5598.42</c:v>
                </c:pt>
                <c:pt idx="11">
                  <c:v>5484.82</c:v>
                </c:pt>
                <c:pt idx="12">
                  <c:v>6858.52</c:v>
                </c:pt>
                <c:pt idx="13">
                  <c:v>5928.47</c:v>
                </c:pt>
                <c:pt idx="14">
                  <c:v>6679.5</c:v>
                </c:pt>
                <c:pt idx="15">
                  <c:v>5778.96</c:v>
                </c:pt>
                <c:pt idx="16">
                  <c:v>7202.24</c:v>
                </c:pt>
                <c:pt idx="17">
                  <c:v>6122.68</c:v>
                </c:pt>
                <c:pt idx="18">
                  <c:v>6620.45</c:v>
                </c:pt>
                <c:pt idx="19">
                  <c:v>6051.56</c:v>
                </c:pt>
                <c:pt idx="20">
                  <c:v>7083.78</c:v>
                </c:pt>
                <c:pt idx="21">
                  <c:v>5216.6000000000004</c:v>
                </c:pt>
                <c:pt idx="22">
                  <c:v>5559.92</c:v>
                </c:pt>
                <c:pt idx="23">
                  <c:v>5256.17</c:v>
                </c:pt>
                <c:pt idx="24">
                  <c:v>5905.55</c:v>
                </c:pt>
                <c:pt idx="25">
                  <c:v>5477.38</c:v>
                </c:pt>
                <c:pt idx="26">
                  <c:v>5666.49</c:v>
                </c:pt>
                <c:pt idx="27">
                  <c:v>6623.14</c:v>
                </c:pt>
                <c:pt idx="28">
                  <c:v>5945.46</c:v>
                </c:pt>
                <c:pt idx="29">
                  <c:v>4837.17</c:v>
                </c:pt>
                <c:pt idx="30">
                  <c:v>6445.69</c:v>
                </c:pt>
                <c:pt idx="31">
                  <c:v>5491.37</c:v>
                </c:pt>
                <c:pt idx="32">
                  <c:v>5786.02</c:v>
                </c:pt>
                <c:pt idx="33">
                  <c:v>4820.54</c:v>
                </c:pt>
                <c:pt idx="34">
                  <c:v>4624.43</c:v>
                </c:pt>
                <c:pt idx="35">
                  <c:v>4720.26</c:v>
                </c:pt>
                <c:pt idx="36">
                  <c:v>5662.63</c:v>
                </c:pt>
                <c:pt idx="37">
                  <c:v>5674.25</c:v>
                </c:pt>
                <c:pt idx="38">
                  <c:v>7522.09</c:v>
                </c:pt>
                <c:pt idx="39">
                  <c:v>5239.8100000000004</c:v>
                </c:pt>
                <c:pt idx="40">
                  <c:v>8341.59</c:v>
                </c:pt>
                <c:pt idx="41">
                  <c:v>6022.59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1779.62</c:v>
                </c:pt>
                <c:pt idx="2">
                  <c:v>2024.2</c:v>
                </c:pt>
                <c:pt idx="3">
                  <c:v>1621.31</c:v>
                </c:pt>
                <c:pt idx="4">
                  <c:v>1651.89</c:v>
                </c:pt>
                <c:pt idx="5">
                  <c:v>1200.24</c:v>
                </c:pt>
                <c:pt idx="6">
                  <c:v>1393.36</c:v>
                </c:pt>
                <c:pt idx="7">
                  <c:v>1285.07</c:v>
                </c:pt>
                <c:pt idx="8">
                  <c:v>1595.84</c:v>
                </c:pt>
                <c:pt idx="9">
                  <c:v>1607.23</c:v>
                </c:pt>
                <c:pt idx="10">
                  <c:v>1377.01</c:v>
                </c:pt>
                <c:pt idx="11">
                  <c:v>1385.74</c:v>
                </c:pt>
                <c:pt idx="12">
                  <c:v>2125.67</c:v>
                </c:pt>
                <c:pt idx="13">
                  <c:v>2222.12</c:v>
                </c:pt>
                <c:pt idx="14">
                  <c:v>1706.18</c:v>
                </c:pt>
                <c:pt idx="15">
                  <c:v>1632.57</c:v>
                </c:pt>
                <c:pt idx="16">
                  <c:v>2043.48</c:v>
                </c:pt>
                <c:pt idx="17">
                  <c:v>1832.63</c:v>
                </c:pt>
                <c:pt idx="18">
                  <c:v>1753.23</c:v>
                </c:pt>
                <c:pt idx="19">
                  <c:v>1317.65</c:v>
                </c:pt>
                <c:pt idx="20">
                  <c:v>1576.73</c:v>
                </c:pt>
                <c:pt idx="21">
                  <c:v>1654.57</c:v>
                </c:pt>
                <c:pt idx="22">
                  <c:v>1669.2</c:v>
                </c:pt>
                <c:pt idx="23">
                  <c:v>1339.99</c:v>
                </c:pt>
                <c:pt idx="24">
                  <c:v>1522.67</c:v>
                </c:pt>
                <c:pt idx="25">
                  <c:v>1874.05</c:v>
                </c:pt>
                <c:pt idx="26">
                  <c:v>1799.03</c:v>
                </c:pt>
                <c:pt idx="27">
                  <c:v>2107.36</c:v>
                </c:pt>
                <c:pt idx="28">
                  <c:v>1747.65</c:v>
                </c:pt>
                <c:pt idx="29">
                  <c:v>1773.63</c:v>
                </c:pt>
                <c:pt idx="30">
                  <c:v>2020.86</c:v>
                </c:pt>
                <c:pt idx="31">
                  <c:v>1503.67</c:v>
                </c:pt>
                <c:pt idx="32">
                  <c:v>2112.69</c:v>
                </c:pt>
                <c:pt idx="33">
                  <c:v>1777.08</c:v>
                </c:pt>
                <c:pt idx="34">
                  <c:v>1661.22</c:v>
                </c:pt>
                <c:pt idx="35">
                  <c:v>1615.08</c:v>
                </c:pt>
                <c:pt idx="36">
                  <c:v>2148.31</c:v>
                </c:pt>
                <c:pt idx="37">
                  <c:v>1750.6</c:v>
                </c:pt>
                <c:pt idx="38">
                  <c:v>1856.56</c:v>
                </c:pt>
                <c:pt idx="39">
                  <c:v>1840.74</c:v>
                </c:pt>
                <c:pt idx="40">
                  <c:v>2576.35</c:v>
                </c:pt>
                <c:pt idx="41">
                  <c:v>2603.86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Corporate investments, at fixed prices, index 2008=100</a:t>
            </a:r>
          </a:p>
        </c:rich>
      </c:tx>
      <c:layout>
        <c:manualLayout>
          <c:xMode val="edge"/>
          <c:yMode val="edge"/>
          <c:x val="6.1980152594433076E-2"/>
          <c:y val="5.60716847622691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Netherlands</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Sweden</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Switzerland</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Germany</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Finland</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Manufacturing industry (incl. technology industry)</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Technology industry (incl. information technology and consulting engineering)</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1249631817846019"/>
          <c:y val="0.88403746184290777"/>
          <c:w val="0.76129935439798979"/>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9480595005079535"/>
          <c:h val="0.86779757619835696"/>
        </c:manualLayout>
      </c:layout>
      <c:lineChart>
        <c:grouping val="standard"/>
        <c:varyColors val="0"/>
        <c:ser>
          <c:idx val="0"/>
          <c:order val="0"/>
          <c:tx>
            <c:strRef>
              <c:f>Taul1!$B$1</c:f>
              <c:strCache>
                <c:ptCount val="1"/>
                <c:pt idx="0">
                  <c:v>EU countries</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101.8657</c:v>
                </c:pt>
                <c:pt idx="1">
                  <c:v>100.8205</c:v>
                </c:pt>
                <c:pt idx="2">
                  <c:v>100.3698</c:v>
                </c:pt>
                <c:pt idx="3">
                  <c:v>96.944029999999998</c:v>
                </c:pt>
                <c:pt idx="4">
                  <c:v>92.030079999999998</c:v>
                </c:pt>
                <c:pt idx="5">
                  <c:v>94.36</c:v>
                </c:pt>
                <c:pt idx="6">
                  <c:v>96.730530000000002</c:v>
                </c:pt>
                <c:pt idx="7">
                  <c:v>98.997330000000005</c:v>
                </c:pt>
                <c:pt idx="8">
                  <c:v>104.2069</c:v>
                </c:pt>
                <c:pt idx="9">
                  <c:v>106.12949999999999</c:v>
                </c:pt>
                <c:pt idx="10">
                  <c:v>107.70529999999999</c:v>
                </c:pt>
                <c:pt idx="11">
                  <c:v>109.0758</c:v>
                </c:pt>
                <c:pt idx="12">
                  <c:v>110.81059999999999</c:v>
                </c:pt>
                <c:pt idx="13">
                  <c:v>111.1836</c:v>
                </c:pt>
                <c:pt idx="14">
                  <c:v>111.6952</c:v>
                </c:pt>
                <c:pt idx="15">
                  <c:v>111.24769999999999</c:v>
                </c:pt>
                <c:pt idx="16">
                  <c:v>110.7923</c:v>
                </c:pt>
                <c:pt idx="17">
                  <c:v>111.2847</c:v>
                </c:pt>
                <c:pt idx="18">
                  <c:v>112.0665</c:v>
                </c:pt>
                <c:pt idx="19">
                  <c:v>110.7919</c:v>
                </c:pt>
                <c:pt idx="20">
                  <c:v>111.43640000000001</c:v>
                </c:pt>
                <c:pt idx="21">
                  <c:v>111.7696</c:v>
                </c:pt>
                <c:pt idx="22">
                  <c:v>111.68729999999999</c:v>
                </c:pt>
                <c:pt idx="23">
                  <c:v>113.20820000000001</c:v>
                </c:pt>
                <c:pt idx="24">
                  <c:v>115.28270000000001</c:v>
                </c:pt>
                <c:pt idx="25">
                  <c:v>115.5515</c:v>
                </c:pt>
                <c:pt idx="26">
                  <c:v>115.61320000000001</c:v>
                </c:pt>
                <c:pt idx="27">
                  <c:v>115.605</c:v>
                </c:pt>
                <c:pt idx="28">
                  <c:v>118.6003</c:v>
                </c:pt>
                <c:pt idx="29">
                  <c:v>118.9401</c:v>
                </c:pt>
                <c:pt idx="30">
                  <c:v>119.61660000000001</c:v>
                </c:pt>
                <c:pt idx="31">
                  <c:v>119.8801</c:v>
                </c:pt>
                <c:pt idx="32">
                  <c:v>120.1382</c:v>
                </c:pt>
                <c:pt idx="33">
                  <c:v>119.768</c:v>
                </c:pt>
                <c:pt idx="34">
                  <c:v>120.7002</c:v>
                </c:pt>
                <c:pt idx="35">
                  <c:v>121.5164</c:v>
                </c:pt>
                <c:pt idx="36">
                  <c:v>121.2898</c:v>
                </c:pt>
                <c:pt idx="37">
                  <c:v>122.11799999999999</c:v>
                </c:pt>
                <c:pt idx="38">
                  <c:v>123.468</c:v>
                </c:pt>
                <c:pt idx="39">
                  <c:v>125.6431</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Sweden</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100.4893</c:v>
                </c:pt>
                <c:pt idx="1">
                  <c:v>100.1378</c:v>
                </c:pt>
                <c:pt idx="2">
                  <c:v>102.5269</c:v>
                </c:pt>
                <c:pt idx="3">
                  <c:v>96.84599</c:v>
                </c:pt>
                <c:pt idx="4">
                  <c:v>87.661569999999998</c:v>
                </c:pt>
                <c:pt idx="5">
                  <c:v>90.12379</c:v>
                </c:pt>
                <c:pt idx="6">
                  <c:v>92.588350000000005</c:v>
                </c:pt>
                <c:pt idx="7">
                  <c:v>93.842690000000005</c:v>
                </c:pt>
                <c:pt idx="8">
                  <c:v>104.92359999999999</c:v>
                </c:pt>
                <c:pt idx="9">
                  <c:v>108.4712</c:v>
                </c:pt>
                <c:pt idx="10">
                  <c:v>109.861</c:v>
                </c:pt>
                <c:pt idx="11">
                  <c:v>116.5896</c:v>
                </c:pt>
                <c:pt idx="12">
                  <c:v>118.3434</c:v>
                </c:pt>
                <c:pt idx="13">
                  <c:v>113.63420000000001</c:v>
                </c:pt>
                <c:pt idx="14">
                  <c:v>113.4888</c:v>
                </c:pt>
                <c:pt idx="15">
                  <c:v>110.1814</c:v>
                </c:pt>
                <c:pt idx="16">
                  <c:v>109.2379</c:v>
                </c:pt>
                <c:pt idx="17">
                  <c:v>109.93210000000001</c:v>
                </c:pt>
                <c:pt idx="18">
                  <c:v>111.65860000000001</c:v>
                </c:pt>
                <c:pt idx="19">
                  <c:v>107.5176</c:v>
                </c:pt>
                <c:pt idx="20">
                  <c:v>113.7895</c:v>
                </c:pt>
                <c:pt idx="21">
                  <c:v>109.0853</c:v>
                </c:pt>
                <c:pt idx="22">
                  <c:v>111.2479</c:v>
                </c:pt>
                <c:pt idx="23">
                  <c:v>112.4896</c:v>
                </c:pt>
                <c:pt idx="24">
                  <c:v>110.28870000000001</c:v>
                </c:pt>
                <c:pt idx="25">
                  <c:v>113.5873</c:v>
                </c:pt>
                <c:pt idx="26">
                  <c:v>109.5419</c:v>
                </c:pt>
                <c:pt idx="27">
                  <c:v>116.5836</c:v>
                </c:pt>
                <c:pt idx="28">
                  <c:v>104.0979</c:v>
                </c:pt>
                <c:pt idx="29">
                  <c:v>112.1202</c:v>
                </c:pt>
                <c:pt idx="30">
                  <c:v>112.4836</c:v>
                </c:pt>
                <c:pt idx="31">
                  <c:v>114.6225</c:v>
                </c:pt>
                <c:pt idx="32">
                  <c:v>113.6675</c:v>
                </c:pt>
                <c:pt idx="33">
                  <c:v>111.9862</c:v>
                </c:pt>
                <c:pt idx="34">
                  <c:v>116.6336</c:v>
                </c:pt>
                <c:pt idx="35">
                  <c:v>115.05549999999999</c:v>
                </c:pt>
                <c:pt idx="36">
                  <c:v>116.30759999999999</c:v>
                </c:pt>
                <c:pt idx="37">
                  <c:v>116.7107</c:v>
                </c:pt>
                <c:pt idx="38">
                  <c:v>118.1658</c:v>
                </c:pt>
                <c:pt idx="39">
                  <c:v>119.2936</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Germany</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102.5562</c:v>
                </c:pt>
                <c:pt idx="1">
                  <c:v>100.84569999999999</c:v>
                </c:pt>
                <c:pt idx="2">
                  <c:v>100.3685</c:v>
                </c:pt>
                <c:pt idx="3">
                  <c:v>96.229560000000006</c:v>
                </c:pt>
                <c:pt idx="4">
                  <c:v>84.5608</c:v>
                </c:pt>
                <c:pt idx="5">
                  <c:v>88.296030000000002</c:v>
                </c:pt>
                <c:pt idx="6">
                  <c:v>91.118859999999998</c:v>
                </c:pt>
                <c:pt idx="7">
                  <c:v>92.683179999999993</c:v>
                </c:pt>
                <c:pt idx="8">
                  <c:v>101.351</c:v>
                </c:pt>
                <c:pt idx="9">
                  <c:v>103.30970000000001</c:v>
                </c:pt>
                <c:pt idx="10">
                  <c:v>103.9131</c:v>
                </c:pt>
                <c:pt idx="11">
                  <c:v>105.48099999999999</c:v>
                </c:pt>
                <c:pt idx="12">
                  <c:v>108.3018</c:v>
                </c:pt>
                <c:pt idx="13">
                  <c:v>108.3584</c:v>
                </c:pt>
                <c:pt idx="14">
                  <c:v>108.79040000000001</c:v>
                </c:pt>
                <c:pt idx="15">
                  <c:v>106.8545</c:v>
                </c:pt>
                <c:pt idx="16">
                  <c:v>105.446</c:v>
                </c:pt>
                <c:pt idx="17">
                  <c:v>106.66970000000001</c:v>
                </c:pt>
                <c:pt idx="18">
                  <c:v>106.616</c:v>
                </c:pt>
                <c:pt idx="19">
                  <c:v>103.3454</c:v>
                </c:pt>
                <c:pt idx="20">
                  <c:v>104.5638</c:v>
                </c:pt>
                <c:pt idx="21">
                  <c:v>104.3411</c:v>
                </c:pt>
                <c:pt idx="22">
                  <c:v>104.0681</c:v>
                </c:pt>
                <c:pt idx="23">
                  <c:v>106.3531</c:v>
                </c:pt>
                <c:pt idx="24">
                  <c:v>109.7517</c:v>
                </c:pt>
                <c:pt idx="25">
                  <c:v>108.83710000000001</c:v>
                </c:pt>
                <c:pt idx="26">
                  <c:v>109.2765</c:v>
                </c:pt>
                <c:pt idx="27">
                  <c:v>110.0698</c:v>
                </c:pt>
                <c:pt idx="28">
                  <c:v>109.9684</c:v>
                </c:pt>
                <c:pt idx="29">
                  <c:v>110.3528</c:v>
                </c:pt>
                <c:pt idx="30">
                  <c:v>111.4075</c:v>
                </c:pt>
                <c:pt idx="31">
                  <c:v>111.3789</c:v>
                </c:pt>
                <c:pt idx="32">
                  <c:v>113.70269999999999</c:v>
                </c:pt>
                <c:pt idx="33">
                  <c:v>112.9692</c:v>
                </c:pt>
                <c:pt idx="34">
                  <c:v>113.7944</c:v>
                </c:pt>
                <c:pt idx="35">
                  <c:v>113.9204</c:v>
                </c:pt>
                <c:pt idx="36">
                  <c:v>114.782</c:v>
                </c:pt>
                <c:pt idx="37">
                  <c:v>115.3061</c:v>
                </c:pt>
                <c:pt idx="38">
                  <c:v>117.6764</c:v>
                </c:pt>
                <c:pt idx="39">
                  <c:v>119.1742</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Finland</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102.7338</c:v>
                </c:pt>
                <c:pt idx="1">
                  <c:v>101.6103</c:v>
                </c:pt>
                <c:pt idx="2">
                  <c:v>97.7911</c:v>
                </c:pt>
                <c:pt idx="3">
                  <c:v>97.864829999999998</c:v>
                </c:pt>
                <c:pt idx="4">
                  <c:v>86.075509999999994</c:v>
                </c:pt>
                <c:pt idx="5">
                  <c:v>88.157589999999999</c:v>
                </c:pt>
                <c:pt idx="6">
                  <c:v>87.848370000000003</c:v>
                </c:pt>
                <c:pt idx="7">
                  <c:v>90.196479999999994</c:v>
                </c:pt>
                <c:pt idx="8">
                  <c:v>94.087739999999997</c:v>
                </c:pt>
                <c:pt idx="9">
                  <c:v>96.313140000000004</c:v>
                </c:pt>
                <c:pt idx="10">
                  <c:v>99.126199999999997</c:v>
                </c:pt>
                <c:pt idx="11">
                  <c:v>100.86409999999999</c:v>
                </c:pt>
                <c:pt idx="12">
                  <c:v>99.602069999999998</c:v>
                </c:pt>
                <c:pt idx="13">
                  <c:v>96.414599999999993</c:v>
                </c:pt>
                <c:pt idx="14">
                  <c:v>94.760890000000003</c:v>
                </c:pt>
                <c:pt idx="15">
                  <c:v>93.168000000000006</c:v>
                </c:pt>
                <c:pt idx="16">
                  <c:v>87.653350000000003</c:v>
                </c:pt>
                <c:pt idx="17">
                  <c:v>84.520989999999998</c:v>
                </c:pt>
                <c:pt idx="18">
                  <c:v>85.527600000000007</c:v>
                </c:pt>
                <c:pt idx="19">
                  <c:v>86.092619999999997</c:v>
                </c:pt>
                <c:pt idx="20">
                  <c:v>87.781319999999994</c:v>
                </c:pt>
                <c:pt idx="21">
                  <c:v>89.677670000000006</c:v>
                </c:pt>
                <c:pt idx="22">
                  <c:v>94.010249999999999</c:v>
                </c:pt>
                <c:pt idx="23">
                  <c:v>93.005759999999995</c:v>
                </c:pt>
                <c:pt idx="24">
                  <c:v>92.036190000000005</c:v>
                </c:pt>
                <c:pt idx="25">
                  <c:v>93.866020000000006</c:v>
                </c:pt>
                <c:pt idx="26">
                  <c:v>94.378110000000007</c:v>
                </c:pt>
                <c:pt idx="27">
                  <c:v>93.218810000000005</c:v>
                </c:pt>
                <c:pt idx="28">
                  <c:v>92.576089999999994</c:v>
                </c:pt>
                <c:pt idx="29">
                  <c:v>94.576880000000003</c:v>
                </c:pt>
                <c:pt idx="30">
                  <c:v>92.075620000000001</c:v>
                </c:pt>
                <c:pt idx="31">
                  <c:v>95.378910000000005</c:v>
                </c:pt>
                <c:pt idx="32">
                  <c:v>92.762479999999996</c:v>
                </c:pt>
                <c:pt idx="33">
                  <c:v>96.440650000000005</c:v>
                </c:pt>
                <c:pt idx="34">
                  <c:v>98.508039999999994</c:v>
                </c:pt>
                <c:pt idx="35">
                  <c:v>98.557270000000003</c:v>
                </c:pt>
                <c:pt idx="36">
                  <c:v>102.29349999999999</c:v>
                </c:pt>
                <c:pt idx="37">
                  <c:v>99.792029999999997</c:v>
                </c:pt>
                <c:pt idx="38">
                  <c:v>98.641149999999996</c:v>
                </c:pt>
                <c:pt idx="39">
                  <c:v>99.426270000000002</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30"/>
          <c:min val="8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9480595005079535"/>
          <c:h val="0.86779757619835696"/>
        </c:manualLayout>
      </c:layout>
      <c:lineChart>
        <c:grouping val="standard"/>
        <c:varyColors val="0"/>
        <c:ser>
          <c:idx val="0"/>
          <c:order val="0"/>
          <c:tx>
            <c:strRef>
              <c:f>Taul1!$B$1</c:f>
              <c:strCache>
                <c:ptCount val="1"/>
                <c:pt idx="0">
                  <c:v>EU countries</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100.5746</c:v>
                </c:pt>
                <c:pt idx="1">
                  <c:v>100.4958</c:v>
                </c:pt>
                <c:pt idx="2">
                  <c:v>100.0988</c:v>
                </c:pt>
                <c:pt idx="3">
                  <c:v>98.830770000000001</c:v>
                </c:pt>
                <c:pt idx="4">
                  <c:v>97.655259999999998</c:v>
                </c:pt>
                <c:pt idx="5">
                  <c:v>98.240170000000006</c:v>
                </c:pt>
                <c:pt idx="6">
                  <c:v>99.039360000000002</c:v>
                </c:pt>
                <c:pt idx="7">
                  <c:v>99.930139999999994</c:v>
                </c:pt>
                <c:pt idx="8">
                  <c:v>100.733</c:v>
                </c:pt>
                <c:pt idx="9">
                  <c:v>101.4422</c:v>
                </c:pt>
                <c:pt idx="10">
                  <c:v>101.9641</c:v>
                </c:pt>
                <c:pt idx="11">
                  <c:v>102.3531</c:v>
                </c:pt>
                <c:pt idx="12">
                  <c:v>102.6798</c:v>
                </c:pt>
                <c:pt idx="13">
                  <c:v>103.14490000000001</c:v>
                </c:pt>
                <c:pt idx="14">
                  <c:v>103.4539</c:v>
                </c:pt>
                <c:pt idx="15">
                  <c:v>103.51049999999999</c:v>
                </c:pt>
                <c:pt idx="16">
                  <c:v>103.827</c:v>
                </c:pt>
                <c:pt idx="17">
                  <c:v>104.17829999999999</c:v>
                </c:pt>
                <c:pt idx="18">
                  <c:v>104.37520000000001</c:v>
                </c:pt>
                <c:pt idx="19">
                  <c:v>104.34780000000001</c:v>
                </c:pt>
                <c:pt idx="20">
                  <c:v>104.8223</c:v>
                </c:pt>
                <c:pt idx="21">
                  <c:v>105.0046</c:v>
                </c:pt>
                <c:pt idx="22">
                  <c:v>105.15219999999999</c:v>
                </c:pt>
                <c:pt idx="23">
                  <c:v>105.4335</c:v>
                </c:pt>
                <c:pt idx="24">
                  <c:v>105.5484</c:v>
                </c:pt>
                <c:pt idx="25">
                  <c:v>105.64190000000001</c:v>
                </c:pt>
                <c:pt idx="26">
                  <c:v>105.78360000000001</c:v>
                </c:pt>
                <c:pt idx="27">
                  <c:v>106.02070000000001</c:v>
                </c:pt>
                <c:pt idx="28">
                  <c:v>107.0322</c:v>
                </c:pt>
                <c:pt idx="29">
                  <c:v>107.03789999999999</c:v>
                </c:pt>
                <c:pt idx="30">
                  <c:v>107.1285</c:v>
                </c:pt>
                <c:pt idx="31">
                  <c:v>107.3655</c:v>
                </c:pt>
                <c:pt idx="32">
                  <c:v>107.53700000000001</c:v>
                </c:pt>
                <c:pt idx="33">
                  <c:v>107.62260000000001</c:v>
                </c:pt>
                <c:pt idx="34">
                  <c:v>108.0219</c:v>
                </c:pt>
                <c:pt idx="35">
                  <c:v>108.5457</c:v>
                </c:pt>
                <c:pt idx="36">
                  <c:v>108.5643</c:v>
                </c:pt>
                <c:pt idx="37">
                  <c:v>108.8835</c:v>
                </c:pt>
                <c:pt idx="38">
                  <c:v>109.21040000000001</c:v>
                </c:pt>
                <c:pt idx="39">
                  <c:v>109.8596</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Sweden</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100.91840000000001</c:v>
                </c:pt>
                <c:pt idx="1">
                  <c:v>99.947550000000007</c:v>
                </c:pt>
                <c:pt idx="2">
                  <c:v>101.346</c:v>
                </c:pt>
                <c:pt idx="3">
                  <c:v>97.78801</c:v>
                </c:pt>
                <c:pt idx="4">
                  <c:v>96.34281</c:v>
                </c:pt>
                <c:pt idx="5">
                  <c:v>97.6935</c:v>
                </c:pt>
                <c:pt idx="6">
                  <c:v>97.170810000000003</c:v>
                </c:pt>
                <c:pt idx="7">
                  <c:v>98.240620000000007</c:v>
                </c:pt>
                <c:pt idx="8">
                  <c:v>99.61748</c:v>
                </c:pt>
                <c:pt idx="9">
                  <c:v>100.8732</c:v>
                </c:pt>
                <c:pt idx="10">
                  <c:v>100.7428</c:v>
                </c:pt>
                <c:pt idx="11">
                  <c:v>102.5052</c:v>
                </c:pt>
                <c:pt idx="12">
                  <c:v>101.6494</c:v>
                </c:pt>
                <c:pt idx="13">
                  <c:v>101.3849</c:v>
                </c:pt>
                <c:pt idx="14">
                  <c:v>102.6842</c:v>
                </c:pt>
                <c:pt idx="15">
                  <c:v>100.98269999999999</c:v>
                </c:pt>
                <c:pt idx="16">
                  <c:v>100.5475</c:v>
                </c:pt>
                <c:pt idx="17">
                  <c:v>101.7559</c:v>
                </c:pt>
                <c:pt idx="18">
                  <c:v>101.54349999999999</c:v>
                </c:pt>
                <c:pt idx="19">
                  <c:v>100.1778</c:v>
                </c:pt>
                <c:pt idx="20">
                  <c:v>102.6914</c:v>
                </c:pt>
                <c:pt idx="21">
                  <c:v>100.7923</c:v>
                </c:pt>
                <c:pt idx="22">
                  <c:v>101.8612</c:v>
                </c:pt>
                <c:pt idx="23">
                  <c:v>101.9816</c:v>
                </c:pt>
                <c:pt idx="24">
                  <c:v>102.26309999999999</c:v>
                </c:pt>
                <c:pt idx="25">
                  <c:v>103.0256</c:v>
                </c:pt>
                <c:pt idx="26">
                  <c:v>101.7501</c:v>
                </c:pt>
                <c:pt idx="27">
                  <c:v>103.8323</c:v>
                </c:pt>
                <c:pt idx="28">
                  <c:v>104.7518</c:v>
                </c:pt>
                <c:pt idx="29">
                  <c:v>106.0633</c:v>
                </c:pt>
                <c:pt idx="30">
                  <c:v>106.3693</c:v>
                </c:pt>
                <c:pt idx="31">
                  <c:v>107.4571</c:v>
                </c:pt>
                <c:pt idx="32">
                  <c:v>106.7628</c:v>
                </c:pt>
                <c:pt idx="33">
                  <c:v>106.0737</c:v>
                </c:pt>
                <c:pt idx="34">
                  <c:v>107.7135</c:v>
                </c:pt>
                <c:pt idx="35">
                  <c:v>108.0444</c:v>
                </c:pt>
                <c:pt idx="36">
                  <c:v>107.5265</c:v>
                </c:pt>
                <c:pt idx="37">
                  <c:v>108.1123</c:v>
                </c:pt>
                <c:pt idx="38">
                  <c:v>108.23390000000001</c:v>
                </c:pt>
                <c:pt idx="39">
                  <c:v>108.047</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Germany</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100.2443</c:v>
                </c:pt>
                <c:pt idx="1">
                  <c:v>100.34099999999999</c:v>
                </c:pt>
                <c:pt idx="2">
                  <c:v>100.346</c:v>
                </c:pt>
                <c:pt idx="3">
                  <c:v>99.068640000000002</c:v>
                </c:pt>
                <c:pt idx="4">
                  <c:v>95.753190000000004</c:v>
                </c:pt>
                <c:pt idx="5">
                  <c:v>97.211299999999994</c:v>
                </c:pt>
                <c:pt idx="6">
                  <c:v>97.924859999999995</c:v>
                </c:pt>
                <c:pt idx="7">
                  <c:v>99.184100000000001</c:v>
                </c:pt>
                <c:pt idx="8">
                  <c:v>99.105069999999998</c:v>
                </c:pt>
                <c:pt idx="9">
                  <c:v>100.10720000000001</c:v>
                </c:pt>
                <c:pt idx="10">
                  <c:v>100.54470000000001</c:v>
                </c:pt>
                <c:pt idx="11">
                  <c:v>100.53530000000001</c:v>
                </c:pt>
                <c:pt idx="12">
                  <c:v>101.7948</c:v>
                </c:pt>
                <c:pt idx="13">
                  <c:v>101.95189999999999</c:v>
                </c:pt>
                <c:pt idx="14">
                  <c:v>102.1674</c:v>
                </c:pt>
                <c:pt idx="15">
                  <c:v>102.0192</c:v>
                </c:pt>
                <c:pt idx="16">
                  <c:v>102.26139999999999</c:v>
                </c:pt>
                <c:pt idx="17">
                  <c:v>102.7221</c:v>
                </c:pt>
                <c:pt idx="18">
                  <c:v>102.6584</c:v>
                </c:pt>
                <c:pt idx="19">
                  <c:v>102.04179999999999</c:v>
                </c:pt>
                <c:pt idx="20">
                  <c:v>102.9794</c:v>
                </c:pt>
                <c:pt idx="21">
                  <c:v>103.2062</c:v>
                </c:pt>
                <c:pt idx="22">
                  <c:v>103.027</c:v>
                </c:pt>
                <c:pt idx="23">
                  <c:v>103.3873</c:v>
                </c:pt>
                <c:pt idx="24">
                  <c:v>103.75709999999999</c:v>
                </c:pt>
                <c:pt idx="25">
                  <c:v>103.8156</c:v>
                </c:pt>
                <c:pt idx="26">
                  <c:v>103.98260000000001</c:v>
                </c:pt>
                <c:pt idx="27">
                  <c:v>104.5395</c:v>
                </c:pt>
                <c:pt idx="28">
                  <c:v>104.4526</c:v>
                </c:pt>
                <c:pt idx="29">
                  <c:v>104.6795</c:v>
                </c:pt>
                <c:pt idx="30">
                  <c:v>105.2213</c:v>
                </c:pt>
                <c:pt idx="31">
                  <c:v>105.57550000000001</c:v>
                </c:pt>
                <c:pt idx="32">
                  <c:v>105.9666</c:v>
                </c:pt>
                <c:pt idx="33">
                  <c:v>106.23260000000001</c:v>
                </c:pt>
                <c:pt idx="34">
                  <c:v>106.2923</c:v>
                </c:pt>
                <c:pt idx="35">
                  <c:v>106.5565</c:v>
                </c:pt>
                <c:pt idx="36">
                  <c:v>107.09990000000001</c:v>
                </c:pt>
                <c:pt idx="37">
                  <c:v>107.0489</c:v>
                </c:pt>
                <c:pt idx="38">
                  <c:v>107.2042</c:v>
                </c:pt>
                <c:pt idx="39">
                  <c:v>107.7559</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Finland</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101.7135</c:v>
                </c:pt>
                <c:pt idx="1">
                  <c:v>100.4888</c:v>
                </c:pt>
                <c:pt idx="2">
                  <c:v>99.701660000000004</c:v>
                </c:pt>
                <c:pt idx="3">
                  <c:v>98.09599</c:v>
                </c:pt>
                <c:pt idx="4">
                  <c:v>94.941550000000007</c:v>
                </c:pt>
                <c:pt idx="5">
                  <c:v>94.596199999999996</c:v>
                </c:pt>
                <c:pt idx="6">
                  <c:v>95.596350000000001</c:v>
                </c:pt>
                <c:pt idx="7">
                  <c:v>96.290199999999999</c:v>
                </c:pt>
                <c:pt idx="8">
                  <c:v>95.713279999999997</c:v>
                </c:pt>
                <c:pt idx="9">
                  <c:v>98.727279999999993</c:v>
                </c:pt>
                <c:pt idx="10">
                  <c:v>99.163529999999994</c:v>
                </c:pt>
                <c:pt idx="11">
                  <c:v>100.2664</c:v>
                </c:pt>
                <c:pt idx="12">
                  <c:v>100.88160000000001</c:v>
                </c:pt>
                <c:pt idx="13">
                  <c:v>99.199629999999999</c:v>
                </c:pt>
                <c:pt idx="14">
                  <c:v>100.3083</c:v>
                </c:pt>
                <c:pt idx="15">
                  <c:v>99.780510000000007</c:v>
                </c:pt>
                <c:pt idx="16">
                  <c:v>99.477310000000003</c:v>
                </c:pt>
                <c:pt idx="17">
                  <c:v>98.760419999999996</c:v>
                </c:pt>
                <c:pt idx="18">
                  <c:v>97.971500000000006</c:v>
                </c:pt>
                <c:pt idx="19">
                  <c:v>97.774760000000001</c:v>
                </c:pt>
                <c:pt idx="20">
                  <c:v>98.170169999999999</c:v>
                </c:pt>
                <c:pt idx="21">
                  <c:v>98.547389999999993</c:v>
                </c:pt>
                <c:pt idx="22">
                  <c:v>100.15949999999999</c:v>
                </c:pt>
                <c:pt idx="23">
                  <c:v>99.39949</c:v>
                </c:pt>
                <c:pt idx="24">
                  <c:v>99.438900000000004</c:v>
                </c:pt>
                <c:pt idx="25">
                  <c:v>99.2654</c:v>
                </c:pt>
                <c:pt idx="26">
                  <c:v>99.039360000000002</c:v>
                </c:pt>
                <c:pt idx="27">
                  <c:v>98.742440000000002</c:v>
                </c:pt>
                <c:pt idx="28">
                  <c:v>98.671019999999999</c:v>
                </c:pt>
                <c:pt idx="29">
                  <c:v>99.7928</c:v>
                </c:pt>
                <c:pt idx="30">
                  <c:v>98.808700000000002</c:v>
                </c:pt>
                <c:pt idx="31">
                  <c:v>100.0214</c:v>
                </c:pt>
                <c:pt idx="32">
                  <c:v>100.4312</c:v>
                </c:pt>
                <c:pt idx="33">
                  <c:v>100.55329999999999</c:v>
                </c:pt>
                <c:pt idx="34">
                  <c:v>101.1678</c:v>
                </c:pt>
                <c:pt idx="35">
                  <c:v>103.3432</c:v>
                </c:pt>
                <c:pt idx="36">
                  <c:v>102.8593</c:v>
                </c:pt>
                <c:pt idx="37">
                  <c:v>103.5244</c:v>
                </c:pt>
                <c:pt idx="38">
                  <c:v>103.2186</c:v>
                </c:pt>
                <c:pt idx="39">
                  <c:v>103.5909</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2"/>
          <c:min val="94"/>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2"/>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200" b="0" baseline="0" dirty="0">
                <a:solidFill>
                  <a:schemeClr val="tx1"/>
                </a:solidFill>
              </a:rPr>
              <a:t>Companies’ fixed investment compared to GDP, % </a:t>
            </a:r>
          </a:p>
        </c:rich>
      </c:tx>
      <c:layout>
        <c:manualLayout>
          <c:xMode val="edge"/>
          <c:yMode val="edge"/>
          <c:x val="5.8953289181644573E-2"/>
          <c:y val="8.90335122850179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060141035151541"/>
          <c:h val="0.85021772723054978"/>
        </c:manualLayout>
      </c:layout>
      <c:lineChart>
        <c:grouping val="standard"/>
        <c:varyColors val="0"/>
        <c:ser>
          <c:idx val="1"/>
          <c:order val="0"/>
          <c:tx>
            <c:strRef>
              <c:f>Taul1!$B$1</c:f>
              <c:strCache>
                <c:ptCount val="1"/>
                <c:pt idx="0">
                  <c:v>Switzerland</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Sweden</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Belgium</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Austria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 countries</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Finland</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Corporate wages and social security costs*</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96.2577</c:v>
                </c:pt>
                <c:pt idx="2">
                  <c:v>96.956879999999998</c:v>
                </c:pt>
                <c:pt idx="3">
                  <c:v>102.2807</c:v>
                </c:pt>
                <c:pt idx="4">
                  <c:v>105.9114</c:v>
                </c:pt>
                <c:pt idx="5">
                  <c:v>106.24939999999999</c:v>
                </c:pt>
                <c:pt idx="6">
                  <c:v>106.5141</c:v>
                </c:pt>
                <c:pt idx="7">
                  <c:v>108.40349999999999</c:v>
                </c:pt>
                <c:pt idx="8">
                  <c:v>111.6464</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Corporate production and R&amp;D investments*</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84.013779999999997</c:v>
                </c:pt>
                <c:pt idx="2">
                  <c:v>79.425349999999995</c:v>
                </c:pt>
                <c:pt idx="3">
                  <c:v>84.431579999999997</c:v>
                </c:pt>
                <c:pt idx="4">
                  <c:v>84.662459999999996</c:v>
                </c:pt>
                <c:pt idx="5">
                  <c:v>79.348380000000006</c:v>
                </c:pt>
                <c:pt idx="6">
                  <c:v>77.248410000000007</c:v>
                </c:pt>
                <c:pt idx="7">
                  <c:v>81.664590000000004</c:v>
                </c:pt>
                <c:pt idx="8">
                  <c:v>87.429450000000003</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Corporate profits after taxes</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62.060290000000002</c:v>
                </c:pt>
                <c:pt idx="2">
                  <c:v>73.719859999999997</c:v>
                </c:pt>
                <c:pt idx="3">
                  <c:v>74.440830000000005</c:v>
                </c:pt>
                <c:pt idx="4">
                  <c:v>63.492170000000002</c:v>
                </c:pt>
                <c:pt idx="5">
                  <c:v>65.192310000000006</c:v>
                </c:pt>
                <c:pt idx="6">
                  <c:v>66.925989999999999</c:v>
                </c:pt>
                <c:pt idx="7">
                  <c:v>73.984780000000001</c:v>
                </c:pt>
                <c:pt idx="8">
                  <c:v>79.122100000000003</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8.8725045880668624E-2"/>
          <c:w val="0.22293730877283929"/>
          <c:h val="0.721175686492143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99.060329999999993</c:v>
                </c:pt>
                <c:pt idx="1">
                  <c:v>100.92570000000001</c:v>
                </c:pt>
                <c:pt idx="2">
                  <c:v>100.0168</c:v>
                </c:pt>
                <c:pt idx="3">
                  <c:v>100.01130000000001</c:v>
                </c:pt>
                <c:pt idx="4">
                  <c:v>101.8302</c:v>
                </c:pt>
                <c:pt idx="5">
                  <c:v>101.4353</c:v>
                </c:pt>
                <c:pt idx="6">
                  <c:v>100.86499999999999</c:v>
                </c:pt>
                <c:pt idx="7">
                  <c:v>101.372</c:v>
                </c:pt>
                <c:pt idx="8">
                  <c:v>100.3304</c:v>
                </c:pt>
                <c:pt idx="9">
                  <c:v>100.0487</c:v>
                </c:pt>
                <c:pt idx="10">
                  <c:v>100.03619999999999</c:v>
                </c:pt>
                <c:pt idx="11">
                  <c:v>99.178539999999998</c:v>
                </c:pt>
                <c:pt idx="12">
                  <c:v>99.324560000000005</c:v>
                </c:pt>
                <c:pt idx="13">
                  <c:v>98.045249999999996</c:v>
                </c:pt>
                <c:pt idx="14">
                  <c:v>96.645830000000004</c:v>
                </c:pt>
                <c:pt idx="15">
                  <c:v>97.714839999999995</c:v>
                </c:pt>
                <c:pt idx="16">
                  <c:v>97.966859999999997</c:v>
                </c:pt>
                <c:pt idx="17">
                  <c:v>96.997829999999993</c:v>
                </c:pt>
                <c:pt idx="18">
                  <c:v>97.47578</c:v>
                </c:pt>
                <c:pt idx="19">
                  <c:v>96.146090000000001</c:v>
                </c:pt>
                <c:pt idx="20">
                  <c:v>96.646720000000002</c:v>
                </c:pt>
                <c:pt idx="21">
                  <c:v>98.063850000000002</c:v>
                </c:pt>
                <c:pt idx="22">
                  <c:v>99.496530000000007</c:v>
                </c:pt>
                <c:pt idx="23">
                  <c:v>98.032660000000007</c:v>
                </c:pt>
                <c:pt idx="24">
                  <c:v>97.881410000000002</c:v>
                </c:pt>
                <c:pt idx="25">
                  <c:v>98.291679999999999</c:v>
                </c:pt>
                <c:pt idx="26">
                  <c:v>98.512360000000001</c:v>
                </c:pt>
                <c:pt idx="27">
                  <c:v>98.05377</c:v>
                </c:pt>
                <c:pt idx="28">
                  <c:v>97.230159999999998</c:v>
                </c:pt>
                <c:pt idx="29">
                  <c:v>95.993089999999995</c:v>
                </c:pt>
                <c:pt idx="30">
                  <c:v>96.403779999999998</c:v>
                </c:pt>
                <c:pt idx="31">
                  <c:v>95.230829999999997</c:v>
                </c:pt>
                <c:pt idx="32">
                  <c:v>97.516909999999996</c:v>
                </c:pt>
                <c:pt idx="33">
                  <c:v>97.853939999999994</c:v>
                </c:pt>
                <c:pt idx="34">
                  <c:v>97.557980000000001</c:v>
                </c:pt>
                <c:pt idx="35">
                  <c:v>98.951170000000005</c:v>
                </c:pt>
                <c:pt idx="36">
                  <c:v>103.52509999999999</c:v>
                </c:pt>
                <c:pt idx="37">
                  <c:v>103.1026</c:v>
                </c:pt>
                <c:pt idx="38">
                  <c:v>101.8432</c:v>
                </c:pt>
                <c:pt idx="39">
                  <c:v>102.5181</c:v>
                </c:pt>
                <c:pt idx="40">
                  <c:v>102.0857</c:v>
                </c:pt>
                <c:pt idx="41">
                  <c:v>100.4195</c:v>
                </c:pt>
                <c:pt idx="42">
                  <c:v>102.46550000000001</c:v>
                </c:pt>
                <c:pt idx="43">
                  <c:v>101.4389</c:v>
                </c:pt>
                <c:pt idx="44">
                  <c:v>101.78789999999999</c:v>
                </c:pt>
                <c:pt idx="45">
                  <c:v>102.36709999999999</c:v>
                </c:pt>
                <c:pt idx="46">
                  <c:v>103.93859999999999</c:v>
                </c:pt>
                <c:pt idx="47">
                  <c:v>103.24509999999999</c:v>
                </c:pt>
                <c:pt idx="48">
                  <c:v>105.1382</c:v>
                </c:pt>
                <c:pt idx="49">
                  <c:v>106.1885</c:v>
                </c:pt>
                <c:pt idx="50">
                  <c:v>105.627</c:v>
                </c:pt>
                <c:pt idx="51">
                  <c:v>106.3326</c:v>
                </c:pt>
                <c:pt idx="52">
                  <c:v>105.6138</c:v>
                </c:pt>
                <c:pt idx="53">
                  <c:v>105.85039999999999</c:v>
                </c:pt>
                <c:pt idx="54">
                  <c:v>105.9328</c:v>
                </c:pt>
                <c:pt idx="55">
                  <c:v>105.84569999999999</c:v>
                </c:pt>
                <c:pt idx="56">
                  <c:v>106.4551</c:v>
                </c:pt>
                <c:pt idx="57">
                  <c:v>106.4468</c:v>
                </c:pt>
                <c:pt idx="58">
                  <c:v>106.708</c:v>
                </c:pt>
                <c:pt idx="59">
                  <c:v>107.6596</c:v>
                </c:pt>
                <c:pt idx="60">
                  <c:v>109.8865</c:v>
                </c:pt>
                <c:pt idx="61">
                  <c:v>108.9877</c:v>
                </c:pt>
                <c:pt idx="62">
                  <c:v>109.15649999999999</c:v>
                </c:pt>
                <c:pt idx="63">
                  <c:v>108.7871</c:v>
                </c:pt>
                <c:pt idx="64">
                  <c:v>108.5819</c:v>
                </c:pt>
                <c:pt idx="65">
                  <c:v>108.0592</c:v>
                </c:pt>
                <c:pt idx="66">
                  <c:v>107.87309999999999</c:v>
                </c:pt>
                <c:pt idx="67">
                  <c:v>106.61239999999999</c:v>
                </c:pt>
                <c:pt idx="68">
                  <c:v>104.721</c:v>
                </c:pt>
                <c:pt idx="69">
                  <c:v>104.2191</c:v>
                </c:pt>
                <c:pt idx="70">
                  <c:v>103.0017</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98.565479999999994</c:v>
                </c:pt>
                <c:pt idx="21">
                  <c:v>100.0107</c:v>
                </c:pt>
                <c:pt idx="22">
                  <c:v>101.47190000000001</c:v>
                </c:pt>
                <c:pt idx="23">
                  <c:v>99.978930000000005</c:v>
                </c:pt>
                <c:pt idx="24">
                  <c:v>99.824680000000001</c:v>
                </c:pt>
                <c:pt idx="25">
                  <c:v>100.2431</c:v>
                </c:pt>
                <c:pt idx="26">
                  <c:v>100.4682</c:v>
                </c:pt>
                <c:pt idx="27">
                  <c:v>100.0005</c:v>
                </c:pt>
                <c:pt idx="28">
                  <c:v>99.160499999999999</c:v>
                </c:pt>
                <c:pt idx="29">
                  <c:v>97.898870000000002</c:v>
                </c:pt>
                <c:pt idx="30">
                  <c:v>98.317710000000005</c:v>
                </c:pt>
                <c:pt idx="31">
                  <c:v>97.121480000000005</c:v>
                </c:pt>
                <c:pt idx="32">
                  <c:v>99.452939999999998</c:v>
                </c:pt>
                <c:pt idx="33">
                  <c:v>99.796660000000003</c:v>
                </c:pt>
                <c:pt idx="34">
                  <c:v>99.494829999999993</c:v>
                </c:pt>
                <c:pt idx="35">
                  <c:v>100.9157</c:v>
                </c:pt>
                <c:pt idx="36">
                  <c:v>105.5804</c:v>
                </c:pt>
                <c:pt idx="37">
                  <c:v>105.1495</c:v>
                </c:pt>
                <c:pt idx="38">
                  <c:v>103.8651</c:v>
                </c:pt>
                <c:pt idx="39">
                  <c:v>104.5535</c:v>
                </c:pt>
                <c:pt idx="40">
                  <c:v>104.1125</c:v>
                </c:pt>
                <c:pt idx="41">
                  <c:v>102.4132</c:v>
                </c:pt>
                <c:pt idx="42">
                  <c:v>104.49979999999999</c:v>
                </c:pt>
                <c:pt idx="43">
                  <c:v>103.4528</c:v>
                </c:pt>
                <c:pt idx="44">
                  <c:v>103.8087</c:v>
                </c:pt>
                <c:pt idx="45">
                  <c:v>104.3994</c:v>
                </c:pt>
                <c:pt idx="46">
                  <c:v>106.0021</c:v>
                </c:pt>
                <c:pt idx="47">
                  <c:v>105.2949</c:v>
                </c:pt>
                <c:pt idx="48">
                  <c:v>107.2256</c:v>
                </c:pt>
                <c:pt idx="49">
                  <c:v>108.2967</c:v>
                </c:pt>
                <c:pt idx="50">
                  <c:v>107.72410000000001</c:v>
                </c:pt>
                <c:pt idx="51">
                  <c:v>108.4436</c:v>
                </c:pt>
                <c:pt idx="52">
                  <c:v>107.7106</c:v>
                </c:pt>
                <c:pt idx="53">
                  <c:v>107.95189999999999</c:v>
                </c:pt>
                <c:pt idx="54">
                  <c:v>108.0359</c:v>
                </c:pt>
                <c:pt idx="55">
                  <c:v>107.94710000000001</c:v>
                </c:pt>
                <c:pt idx="56">
                  <c:v>108.5685</c:v>
                </c:pt>
                <c:pt idx="57">
                  <c:v>108.56010000000001</c:v>
                </c:pt>
                <c:pt idx="58">
                  <c:v>108.8265</c:v>
                </c:pt>
                <c:pt idx="59">
                  <c:v>109.797</c:v>
                </c:pt>
                <c:pt idx="60">
                  <c:v>112.0681</c:v>
                </c:pt>
                <c:pt idx="61">
                  <c:v>111.1515</c:v>
                </c:pt>
                <c:pt idx="62">
                  <c:v>111.3236</c:v>
                </c:pt>
                <c:pt idx="63">
                  <c:v>110.9468</c:v>
                </c:pt>
                <c:pt idx="64">
                  <c:v>110.7376</c:v>
                </c:pt>
                <c:pt idx="65">
                  <c:v>110.2045</c:v>
                </c:pt>
                <c:pt idx="66">
                  <c:v>110.01479999999999</c:v>
                </c:pt>
                <c:pt idx="67">
                  <c:v>108.729</c:v>
                </c:pt>
                <c:pt idx="68">
                  <c:v>106.8001</c:v>
                </c:pt>
                <c:pt idx="69">
                  <c:v>106.2882</c:v>
                </c:pt>
                <c:pt idx="70">
                  <c:v>105.0467</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99.541759999999996</c:v>
                </c:pt>
                <c:pt idx="33">
                  <c:v>99.88579</c:v>
                </c:pt>
                <c:pt idx="34">
                  <c:v>99.583690000000004</c:v>
                </c:pt>
                <c:pt idx="35">
                  <c:v>101.00579999999999</c:v>
                </c:pt>
                <c:pt idx="36">
                  <c:v>105.6747</c:v>
                </c:pt>
                <c:pt idx="37">
                  <c:v>105.24339999999999</c:v>
                </c:pt>
                <c:pt idx="38">
                  <c:v>103.9579</c:v>
                </c:pt>
                <c:pt idx="39">
                  <c:v>104.6468</c:v>
                </c:pt>
                <c:pt idx="40">
                  <c:v>104.2054</c:v>
                </c:pt>
                <c:pt idx="41">
                  <c:v>102.5047</c:v>
                </c:pt>
                <c:pt idx="42">
                  <c:v>104.5932</c:v>
                </c:pt>
                <c:pt idx="43">
                  <c:v>103.54519999999999</c:v>
                </c:pt>
                <c:pt idx="44">
                  <c:v>103.9014</c:v>
                </c:pt>
                <c:pt idx="45">
                  <c:v>104.4926</c:v>
                </c:pt>
                <c:pt idx="46">
                  <c:v>106.0968</c:v>
                </c:pt>
                <c:pt idx="47">
                  <c:v>105.38890000000001</c:v>
                </c:pt>
                <c:pt idx="48">
                  <c:v>107.32129999999999</c:v>
                </c:pt>
                <c:pt idx="49">
                  <c:v>108.3934</c:v>
                </c:pt>
                <c:pt idx="50">
                  <c:v>107.8203</c:v>
                </c:pt>
                <c:pt idx="51">
                  <c:v>108.54049999999999</c:v>
                </c:pt>
                <c:pt idx="52">
                  <c:v>107.8068</c:v>
                </c:pt>
                <c:pt idx="53">
                  <c:v>108.0483</c:v>
                </c:pt>
                <c:pt idx="54">
                  <c:v>108.1324</c:v>
                </c:pt>
                <c:pt idx="55">
                  <c:v>108.04349999999999</c:v>
                </c:pt>
                <c:pt idx="56">
                  <c:v>108.66549999999999</c:v>
                </c:pt>
                <c:pt idx="57">
                  <c:v>108.6571</c:v>
                </c:pt>
                <c:pt idx="58">
                  <c:v>108.9237</c:v>
                </c:pt>
                <c:pt idx="59">
                  <c:v>109.8951</c:v>
                </c:pt>
                <c:pt idx="60">
                  <c:v>112.1682</c:v>
                </c:pt>
                <c:pt idx="61">
                  <c:v>111.25069999999999</c:v>
                </c:pt>
                <c:pt idx="62">
                  <c:v>111.423</c:v>
                </c:pt>
                <c:pt idx="63">
                  <c:v>111.0459</c:v>
                </c:pt>
                <c:pt idx="64">
                  <c:v>110.8365</c:v>
                </c:pt>
                <c:pt idx="65">
                  <c:v>110.303</c:v>
                </c:pt>
                <c:pt idx="66">
                  <c:v>110.113</c:v>
                </c:pt>
                <c:pt idx="67">
                  <c:v>108.8261</c:v>
                </c:pt>
                <c:pt idx="68">
                  <c:v>106.8955</c:v>
                </c:pt>
                <c:pt idx="69">
                  <c:v>106.3832</c:v>
                </c:pt>
                <c:pt idx="70">
                  <c:v>105.1405</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6751611689852648"/>
          <c:y val="0.23029688287976827"/>
          <c:w val="0.12932513074330163"/>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tx>
                <c:rich>
                  <a:bodyPr/>
                  <a:lstStyle/>
                  <a:p>
                    <a:fld id="{BE197F50-49C2-4628-8194-9DEA51B85E44}" type="VALUE">
                      <a:rPr lang="en-US" smtClean="0"/>
                      <a:pPr/>
                      <a:t>[ARVO]</a:t>
                    </a:fld>
                    <a:endParaRPr lang="en-US" baseline="0" dirty="0"/>
                  </a:p>
                  <a:p>
                    <a:r>
                      <a:rPr lang="en-US" baseline="0" dirty="0"/>
                      <a:t>  </a:t>
                    </a:r>
                    <a:fld id="{26ABA2E0-67F3-499A-B366-246B45595405}"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tx>
                <c:rich>
                  <a:bodyPr/>
                  <a:lstStyle/>
                  <a:p>
                    <a:fld id="{DD4F0975-5900-40EC-BBB2-C9D6DCDA9627}" type="VALUE">
                      <a:rPr lang="en-US" smtClean="0"/>
                      <a:pPr/>
                      <a:t>[ARVO]</a:t>
                    </a:fld>
                    <a:endParaRPr lang="en-US" baseline="0" dirty="0"/>
                  </a:p>
                  <a:p>
                    <a:r>
                      <a:rPr lang="en-US" baseline="0" dirty="0"/>
                      <a:t>  </a:t>
                    </a:r>
                    <a:fld id="{93D51C0D-B8BA-44EC-A35F-E5AFC34BA9D2}"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7E6-4B41-ACA6-AFB5BF9FA914}"/>
                </c:ext>
              </c:extLst>
            </c:dLbl>
            <c:dLbl>
              <c:idx val="3"/>
              <c:layout>
                <c:manualLayout>
                  <c:x val="0.18088188976377953"/>
                  <c:y val="0.15067825557403491"/>
                </c:manualLayout>
              </c:layout>
              <c:tx>
                <c:rich>
                  <a:bodyPr/>
                  <a:lstStyle/>
                  <a:p>
                    <a:fld id="{75B27956-D44A-4CAA-9485-F9911DF8B333}" type="VALUE">
                      <a:rPr lang="en-US" smtClean="0"/>
                      <a:pPr/>
                      <a:t>[ARVO]</a:t>
                    </a:fld>
                    <a:endParaRPr lang="en-US" baseline="0" dirty="0"/>
                  </a:p>
                  <a:p>
                    <a:r>
                      <a:rPr lang="en-US" baseline="0" dirty="0"/>
                      <a:t>  </a:t>
                    </a:r>
                    <a:fld id="{A0EE8FCD-8688-4092-9019-CE06608D54E0}"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3767.8</c:v>
                </c:pt>
                <c:pt idx="1">
                  <c:v>3778</c:v>
                </c:pt>
                <c:pt idx="2">
                  <c:v>4024.1</c:v>
                </c:pt>
                <c:pt idx="3">
                  <c:v>3911.6</c:v>
                </c:pt>
                <c:pt idx="4">
                  <c:v>3679.4</c:v>
                </c:pt>
                <c:pt idx="5">
                  <c:v>3225.2</c:v>
                </c:pt>
                <c:pt idx="6">
                  <c:v>3085.1</c:v>
                </c:pt>
                <c:pt idx="7">
                  <c:v>3107.4</c:v>
                </c:pt>
                <c:pt idx="8">
                  <c:v>3199.2</c:v>
                </c:pt>
                <c:pt idx="9">
                  <c:v>3298.4</c:v>
                </c:pt>
                <c:pt idx="10">
                  <c:v>3083.7</c:v>
                </c:pt>
                <c:pt idx="11">
                  <c:v>3049.3</c:v>
                </c:pt>
                <c:pt idx="12">
                  <c:v>3440.1</c:v>
                </c:pt>
                <c:pt idx="13">
                  <c:v>4112.2</c:v>
                </c:pt>
                <c:pt idx="14">
                  <c:v>4208.1000000000004</c:v>
                </c:pt>
                <c:pt idx="15">
                  <c:v>4232.3999999999996</c:v>
                </c:pt>
                <c:pt idx="16">
                  <c:v>4170.8999999999996</c:v>
                </c:pt>
                <c:pt idx="17">
                  <c:v>4113</c:v>
                </c:pt>
                <c:pt idx="18">
                  <c:v>4554.2</c:v>
                </c:pt>
                <c:pt idx="19">
                  <c:v>3921.1</c:v>
                </c:pt>
                <c:pt idx="20">
                  <c:v>3928.4</c:v>
                </c:pt>
                <c:pt idx="21">
                  <c:v>3759.1</c:v>
                </c:pt>
                <c:pt idx="22">
                  <c:v>3845.3</c:v>
                </c:pt>
                <c:pt idx="23">
                  <c:v>3760.4</c:v>
                </c:pt>
                <c:pt idx="24">
                  <c:v>3518.2</c:v>
                </c:pt>
                <c:pt idx="25">
                  <c:v>3930.9</c:v>
                </c:pt>
                <c:pt idx="26">
                  <c:v>4068.2</c:v>
                </c:pt>
                <c:pt idx="27">
                  <c:v>4663.2</c:v>
                </c:pt>
                <c:pt idx="28">
                  <c:v>4784.3999999999996</c:v>
                </c:pt>
                <c:pt idx="29">
                  <c:v>5081.1000000000004</c:v>
                </c:pt>
                <c:pt idx="30">
                  <c:v>5095.5</c:v>
                </c:pt>
                <c:pt idx="31">
                  <c:v>4920.1000000000004</c:v>
                </c:pt>
                <c:pt idx="32">
                  <c:v>5288.8</c:v>
                </c:pt>
                <c:pt idx="33">
                  <c:v>5251.7</c:v>
                </c:pt>
                <c:pt idx="34">
                  <c:v>5072.3999999999996</c:v>
                </c:pt>
                <c:pt idx="35">
                  <c:v>4893</c:v>
                </c:pt>
                <c:pt idx="36">
                  <c:v>4935.1000000000004</c:v>
                </c:pt>
                <c:pt idx="37">
                  <c:v>4935.7</c:v>
                </c:pt>
                <c:pt idx="38">
                  <c:v>5047.1000000000004</c:v>
                </c:pt>
                <c:pt idx="39">
                  <c:v>4859.2</c:v>
                </c:pt>
                <c:pt idx="40">
                  <c:v>5159.1000000000004</c:v>
                </c:pt>
                <c:pt idx="41">
                  <c:v>5685.2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18754.400000000001</c:v>
                </c:pt>
                <c:pt idx="1">
                  <c:v>18765.099999999999</c:v>
                </c:pt>
                <c:pt idx="2">
                  <c:v>18328.900000000001</c:v>
                </c:pt>
                <c:pt idx="3">
                  <c:v>19663.400000000001</c:v>
                </c:pt>
                <c:pt idx="4">
                  <c:v>18396.5</c:v>
                </c:pt>
                <c:pt idx="5">
                  <c:v>14492.2</c:v>
                </c:pt>
                <c:pt idx="6">
                  <c:v>13264.2</c:v>
                </c:pt>
                <c:pt idx="7">
                  <c:v>12894.7</c:v>
                </c:pt>
                <c:pt idx="8">
                  <c:v>12082.6</c:v>
                </c:pt>
                <c:pt idx="9">
                  <c:v>11274.4</c:v>
                </c:pt>
                <c:pt idx="10">
                  <c:v>11339.6</c:v>
                </c:pt>
                <c:pt idx="11">
                  <c:v>11221.7</c:v>
                </c:pt>
                <c:pt idx="12">
                  <c:v>11209.5</c:v>
                </c:pt>
                <c:pt idx="13">
                  <c:v>10092.9</c:v>
                </c:pt>
                <c:pt idx="14">
                  <c:v>10661.9</c:v>
                </c:pt>
                <c:pt idx="15">
                  <c:v>11040.7</c:v>
                </c:pt>
                <c:pt idx="16">
                  <c:v>11908.6</c:v>
                </c:pt>
                <c:pt idx="17">
                  <c:v>11176.6</c:v>
                </c:pt>
                <c:pt idx="18">
                  <c:v>11467.6</c:v>
                </c:pt>
                <c:pt idx="19">
                  <c:v>10867.9</c:v>
                </c:pt>
                <c:pt idx="20">
                  <c:v>11475.1</c:v>
                </c:pt>
                <c:pt idx="21">
                  <c:v>10502.6</c:v>
                </c:pt>
                <c:pt idx="22">
                  <c:v>10621.3</c:v>
                </c:pt>
                <c:pt idx="23">
                  <c:v>10312.299999999999</c:v>
                </c:pt>
                <c:pt idx="24">
                  <c:v>10211.200000000001</c:v>
                </c:pt>
                <c:pt idx="25">
                  <c:v>9974.5</c:v>
                </c:pt>
                <c:pt idx="26">
                  <c:v>10036.700000000001</c:v>
                </c:pt>
                <c:pt idx="27">
                  <c:v>11203.6</c:v>
                </c:pt>
                <c:pt idx="28">
                  <c:v>11293.6</c:v>
                </c:pt>
                <c:pt idx="29">
                  <c:v>10887</c:v>
                </c:pt>
                <c:pt idx="30">
                  <c:v>11959.1</c:v>
                </c:pt>
                <c:pt idx="31">
                  <c:v>12809.3</c:v>
                </c:pt>
                <c:pt idx="32">
                  <c:v>13683.7</c:v>
                </c:pt>
                <c:pt idx="33">
                  <c:v>13426.6</c:v>
                </c:pt>
                <c:pt idx="34">
                  <c:v>12544.8</c:v>
                </c:pt>
                <c:pt idx="35">
                  <c:v>13027.8</c:v>
                </c:pt>
                <c:pt idx="36">
                  <c:v>13284.9</c:v>
                </c:pt>
                <c:pt idx="37">
                  <c:v>13837.3</c:v>
                </c:pt>
                <c:pt idx="38">
                  <c:v>15720.1</c:v>
                </c:pt>
                <c:pt idx="39">
                  <c:v>15637.7</c:v>
                </c:pt>
                <c:pt idx="40">
                  <c:v>17849.3</c:v>
                </c:pt>
                <c:pt idx="41">
                  <c:v>17626.7</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4560946907743229"/>
          <c:y val="0.2495533379956586"/>
          <c:w val="0.14740729485999268"/>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a:solidFill>
                  <a:srgbClr val="002060"/>
                </a:solidFill>
              </a:rPr>
              <a:t>Balance figure</a:t>
            </a:r>
          </a:p>
        </c:rich>
      </c:tx>
      <c:layout>
        <c:manualLayout>
          <c:xMode val="edge"/>
          <c:yMode val="edge"/>
          <c:x val="0.8664547862277715"/>
          <c:y val="6.212333650788851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2"/>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pt idx="41">
                  <c:v>18(4)</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26.4</c:v>
                </c:pt>
                <c:pt idx="41">
                  <c:v>24.3</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5950.94</c:v>
                </c:pt>
                <c:pt idx="2">
                  <c:v>5992.06</c:v>
                </c:pt>
                <c:pt idx="3">
                  <c:v>6225.39</c:v>
                </c:pt>
                <c:pt idx="4">
                  <c:v>6528.83</c:v>
                </c:pt>
                <c:pt idx="5">
                  <c:v>3883.06</c:v>
                </c:pt>
                <c:pt idx="6">
                  <c:v>4135.01</c:v>
                </c:pt>
                <c:pt idx="7">
                  <c:v>4133.95</c:v>
                </c:pt>
                <c:pt idx="8">
                  <c:v>4605.1000000000004</c:v>
                </c:pt>
                <c:pt idx="9">
                  <c:v>4308.13</c:v>
                </c:pt>
                <c:pt idx="10">
                  <c:v>4123.3999999999996</c:v>
                </c:pt>
                <c:pt idx="11">
                  <c:v>4219.97</c:v>
                </c:pt>
                <c:pt idx="12">
                  <c:v>5361.79</c:v>
                </c:pt>
                <c:pt idx="13">
                  <c:v>4295.68</c:v>
                </c:pt>
                <c:pt idx="14">
                  <c:v>3900.72</c:v>
                </c:pt>
                <c:pt idx="15">
                  <c:v>3973.67</c:v>
                </c:pt>
                <c:pt idx="16">
                  <c:v>5078.6899999999996</c:v>
                </c:pt>
                <c:pt idx="17">
                  <c:v>3952.57</c:v>
                </c:pt>
                <c:pt idx="18">
                  <c:v>4458.22</c:v>
                </c:pt>
                <c:pt idx="19">
                  <c:v>3978.08</c:v>
                </c:pt>
                <c:pt idx="20">
                  <c:v>4437.6099999999997</c:v>
                </c:pt>
                <c:pt idx="21">
                  <c:v>3137.36</c:v>
                </c:pt>
                <c:pt idx="22">
                  <c:v>3407.17</c:v>
                </c:pt>
                <c:pt idx="23">
                  <c:v>3072.6</c:v>
                </c:pt>
                <c:pt idx="24">
                  <c:v>3745.57</c:v>
                </c:pt>
                <c:pt idx="25">
                  <c:v>2983</c:v>
                </c:pt>
                <c:pt idx="26">
                  <c:v>3035.92</c:v>
                </c:pt>
                <c:pt idx="27">
                  <c:v>3686.79</c:v>
                </c:pt>
                <c:pt idx="28">
                  <c:v>3347.31</c:v>
                </c:pt>
                <c:pt idx="29">
                  <c:v>2726.26</c:v>
                </c:pt>
                <c:pt idx="30">
                  <c:v>2672.71</c:v>
                </c:pt>
                <c:pt idx="31">
                  <c:v>2390.17</c:v>
                </c:pt>
                <c:pt idx="32">
                  <c:v>3477.82</c:v>
                </c:pt>
                <c:pt idx="33">
                  <c:v>2796.72</c:v>
                </c:pt>
                <c:pt idx="34">
                  <c:v>2736.83</c:v>
                </c:pt>
                <c:pt idx="35">
                  <c:v>2857.04</c:v>
                </c:pt>
                <c:pt idx="36">
                  <c:v>3196.87</c:v>
                </c:pt>
                <c:pt idx="37">
                  <c:v>2946.11</c:v>
                </c:pt>
                <c:pt idx="38">
                  <c:v>3196.86</c:v>
                </c:pt>
                <c:pt idx="39">
                  <c:v>3034.75</c:v>
                </c:pt>
                <c:pt idx="40">
                  <c:v>3436.14</c:v>
                </c:pt>
                <c:pt idx="41">
                  <c:v>3332.21</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5304.02</c:v>
                </c:pt>
                <c:pt idx="2">
                  <c:v>5196.3500000000004</c:v>
                </c:pt>
                <c:pt idx="3">
                  <c:v>5474.87</c:v>
                </c:pt>
                <c:pt idx="4">
                  <c:v>5818.7</c:v>
                </c:pt>
                <c:pt idx="5">
                  <c:v>3463.87</c:v>
                </c:pt>
                <c:pt idx="6">
                  <c:v>3597.23</c:v>
                </c:pt>
                <c:pt idx="7">
                  <c:v>3573.85</c:v>
                </c:pt>
                <c:pt idx="8">
                  <c:v>3999.85</c:v>
                </c:pt>
                <c:pt idx="9">
                  <c:v>3530.27</c:v>
                </c:pt>
                <c:pt idx="10">
                  <c:v>3554.63</c:v>
                </c:pt>
                <c:pt idx="11">
                  <c:v>3504.51</c:v>
                </c:pt>
                <c:pt idx="12">
                  <c:v>4512.75</c:v>
                </c:pt>
                <c:pt idx="13">
                  <c:v>3447.74</c:v>
                </c:pt>
                <c:pt idx="14">
                  <c:v>3339.14</c:v>
                </c:pt>
                <c:pt idx="15">
                  <c:v>3222.6</c:v>
                </c:pt>
                <c:pt idx="16">
                  <c:v>4225.4799999999996</c:v>
                </c:pt>
                <c:pt idx="17">
                  <c:v>3350.8</c:v>
                </c:pt>
                <c:pt idx="18">
                  <c:v>3916.08</c:v>
                </c:pt>
                <c:pt idx="19">
                  <c:v>3612.2</c:v>
                </c:pt>
                <c:pt idx="20">
                  <c:v>3968.36</c:v>
                </c:pt>
                <c:pt idx="21">
                  <c:v>2737.37</c:v>
                </c:pt>
                <c:pt idx="22">
                  <c:v>3036.02</c:v>
                </c:pt>
                <c:pt idx="23">
                  <c:v>2753.67</c:v>
                </c:pt>
                <c:pt idx="24">
                  <c:v>3449.8</c:v>
                </c:pt>
                <c:pt idx="25">
                  <c:v>2599.77</c:v>
                </c:pt>
                <c:pt idx="26">
                  <c:v>2639.54</c:v>
                </c:pt>
                <c:pt idx="27">
                  <c:v>3293.62</c:v>
                </c:pt>
                <c:pt idx="28">
                  <c:v>2966.57</c:v>
                </c:pt>
                <c:pt idx="29">
                  <c:v>2245.9899999999998</c:v>
                </c:pt>
                <c:pt idx="30">
                  <c:v>2240.37</c:v>
                </c:pt>
                <c:pt idx="31">
                  <c:v>2030.9</c:v>
                </c:pt>
                <c:pt idx="32">
                  <c:v>2873.52</c:v>
                </c:pt>
                <c:pt idx="33">
                  <c:v>2331.29</c:v>
                </c:pt>
                <c:pt idx="34">
                  <c:v>2289.3200000000002</c:v>
                </c:pt>
                <c:pt idx="35">
                  <c:v>2334.88</c:v>
                </c:pt>
                <c:pt idx="36">
                  <c:v>2718.73</c:v>
                </c:pt>
                <c:pt idx="37">
                  <c:v>2449.85</c:v>
                </c:pt>
                <c:pt idx="38">
                  <c:v>2554.9499999999998</c:v>
                </c:pt>
                <c:pt idx="39">
                  <c:v>2264.4499999999998</c:v>
                </c:pt>
                <c:pt idx="40">
                  <c:v>2610.46</c:v>
                </c:pt>
                <c:pt idx="41">
                  <c:v>2662.09</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646.91999999999996</c:v>
                </c:pt>
                <c:pt idx="2">
                  <c:v>795.71</c:v>
                </c:pt>
                <c:pt idx="3">
                  <c:v>750.52</c:v>
                </c:pt>
                <c:pt idx="4">
                  <c:v>710.14</c:v>
                </c:pt>
                <c:pt idx="5">
                  <c:v>419.19</c:v>
                </c:pt>
                <c:pt idx="6">
                  <c:v>537.78</c:v>
                </c:pt>
                <c:pt idx="7">
                  <c:v>560.1</c:v>
                </c:pt>
                <c:pt idx="8">
                  <c:v>605.25</c:v>
                </c:pt>
                <c:pt idx="9">
                  <c:v>777.86</c:v>
                </c:pt>
                <c:pt idx="10">
                  <c:v>568.77</c:v>
                </c:pt>
                <c:pt idx="11">
                  <c:v>715.46</c:v>
                </c:pt>
                <c:pt idx="12">
                  <c:v>849.04</c:v>
                </c:pt>
                <c:pt idx="13">
                  <c:v>847.93</c:v>
                </c:pt>
                <c:pt idx="14">
                  <c:v>561.59</c:v>
                </c:pt>
                <c:pt idx="15">
                  <c:v>751.06</c:v>
                </c:pt>
                <c:pt idx="16">
                  <c:v>853.21</c:v>
                </c:pt>
                <c:pt idx="17">
                  <c:v>601.77</c:v>
                </c:pt>
                <c:pt idx="18">
                  <c:v>542.13</c:v>
                </c:pt>
                <c:pt idx="19">
                  <c:v>365.89</c:v>
                </c:pt>
                <c:pt idx="20">
                  <c:v>469.25</c:v>
                </c:pt>
                <c:pt idx="21">
                  <c:v>399.99</c:v>
                </c:pt>
                <c:pt idx="22">
                  <c:v>371.15</c:v>
                </c:pt>
                <c:pt idx="23">
                  <c:v>318.93</c:v>
                </c:pt>
                <c:pt idx="24">
                  <c:v>295.77</c:v>
                </c:pt>
                <c:pt idx="25">
                  <c:v>383.23</c:v>
                </c:pt>
                <c:pt idx="26">
                  <c:v>396.38</c:v>
                </c:pt>
                <c:pt idx="27">
                  <c:v>393.17</c:v>
                </c:pt>
                <c:pt idx="28">
                  <c:v>380.74</c:v>
                </c:pt>
                <c:pt idx="29">
                  <c:v>480.27</c:v>
                </c:pt>
                <c:pt idx="30">
                  <c:v>432.34</c:v>
                </c:pt>
                <c:pt idx="31">
                  <c:v>359.27</c:v>
                </c:pt>
                <c:pt idx="32">
                  <c:v>604.29999999999995</c:v>
                </c:pt>
                <c:pt idx="33">
                  <c:v>465.43</c:v>
                </c:pt>
                <c:pt idx="34">
                  <c:v>447.51</c:v>
                </c:pt>
                <c:pt idx="35">
                  <c:v>522.16</c:v>
                </c:pt>
                <c:pt idx="36">
                  <c:v>478.14</c:v>
                </c:pt>
                <c:pt idx="37">
                  <c:v>496.26</c:v>
                </c:pt>
                <c:pt idx="38">
                  <c:v>641.91</c:v>
                </c:pt>
                <c:pt idx="39">
                  <c:v>770.3</c:v>
                </c:pt>
                <c:pt idx="40">
                  <c:v>825.68</c:v>
                </c:pt>
                <c:pt idx="41">
                  <c:v>670.12</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587.1</c:v>
                </c:pt>
                <c:pt idx="1">
                  <c:v>653.5</c:v>
                </c:pt>
                <c:pt idx="2">
                  <c:v>904.5</c:v>
                </c:pt>
                <c:pt idx="3">
                  <c:v>876.3</c:v>
                </c:pt>
                <c:pt idx="4">
                  <c:v>892.8</c:v>
                </c:pt>
                <c:pt idx="5">
                  <c:v>554.70000000000005</c:v>
                </c:pt>
                <c:pt idx="6">
                  <c:v>568.20000000000005</c:v>
                </c:pt>
                <c:pt idx="7">
                  <c:v>595.4</c:v>
                </c:pt>
                <c:pt idx="8">
                  <c:v>617.9</c:v>
                </c:pt>
                <c:pt idx="9">
                  <c:v>766.7</c:v>
                </c:pt>
                <c:pt idx="10">
                  <c:v>568.5</c:v>
                </c:pt>
                <c:pt idx="11">
                  <c:v>718.1</c:v>
                </c:pt>
                <c:pt idx="12">
                  <c:v>716.1</c:v>
                </c:pt>
                <c:pt idx="13">
                  <c:v>771.1</c:v>
                </c:pt>
                <c:pt idx="14">
                  <c:v>705.2</c:v>
                </c:pt>
                <c:pt idx="15">
                  <c:v>814.9</c:v>
                </c:pt>
                <c:pt idx="16">
                  <c:v>872.1</c:v>
                </c:pt>
                <c:pt idx="17">
                  <c:v>604.5</c:v>
                </c:pt>
                <c:pt idx="18">
                  <c:v>627.29999999999995</c:v>
                </c:pt>
                <c:pt idx="19">
                  <c:v>516.1</c:v>
                </c:pt>
                <c:pt idx="20">
                  <c:v>580.1</c:v>
                </c:pt>
                <c:pt idx="21">
                  <c:v>567.6</c:v>
                </c:pt>
                <c:pt idx="22">
                  <c:v>471</c:v>
                </c:pt>
                <c:pt idx="23">
                  <c:v>404.7</c:v>
                </c:pt>
                <c:pt idx="24">
                  <c:v>386.9</c:v>
                </c:pt>
                <c:pt idx="25">
                  <c:v>470.8</c:v>
                </c:pt>
                <c:pt idx="26">
                  <c:v>509.8</c:v>
                </c:pt>
                <c:pt idx="27">
                  <c:v>561.1</c:v>
                </c:pt>
                <c:pt idx="28">
                  <c:v>542.1</c:v>
                </c:pt>
                <c:pt idx="29">
                  <c:v>721.9</c:v>
                </c:pt>
                <c:pt idx="30">
                  <c:v>628.5</c:v>
                </c:pt>
                <c:pt idx="31">
                  <c:v>551.70000000000005</c:v>
                </c:pt>
                <c:pt idx="32">
                  <c:v>807.5</c:v>
                </c:pt>
                <c:pt idx="33">
                  <c:v>705</c:v>
                </c:pt>
                <c:pt idx="34">
                  <c:v>702.2</c:v>
                </c:pt>
                <c:pt idx="35">
                  <c:v>814.5</c:v>
                </c:pt>
                <c:pt idx="36">
                  <c:v>688.9</c:v>
                </c:pt>
                <c:pt idx="37">
                  <c:v>698.3</c:v>
                </c:pt>
                <c:pt idx="38">
                  <c:v>882.3</c:v>
                </c:pt>
                <c:pt idx="39">
                  <c:v>959.2</c:v>
                </c:pt>
                <c:pt idx="40">
                  <c:v>1016.3</c:v>
                </c:pt>
                <c:pt idx="41">
                  <c:v>854.3</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7116.2</c:v>
                </c:pt>
                <c:pt idx="1">
                  <c:v>6322</c:v>
                </c:pt>
                <c:pt idx="2">
                  <c:v>6083</c:v>
                </c:pt>
                <c:pt idx="3">
                  <c:v>6456.5</c:v>
                </c:pt>
                <c:pt idx="4">
                  <c:v>6783.2</c:v>
                </c:pt>
                <c:pt idx="5">
                  <c:v>4145.8999999999996</c:v>
                </c:pt>
                <c:pt idx="6">
                  <c:v>4238.3999999999996</c:v>
                </c:pt>
                <c:pt idx="7">
                  <c:v>4154</c:v>
                </c:pt>
                <c:pt idx="8">
                  <c:v>4594.8</c:v>
                </c:pt>
                <c:pt idx="9">
                  <c:v>4072.8</c:v>
                </c:pt>
                <c:pt idx="10">
                  <c:v>4122.8999999999996</c:v>
                </c:pt>
                <c:pt idx="11">
                  <c:v>4067.6</c:v>
                </c:pt>
                <c:pt idx="12">
                  <c:v>5032.8999999999996</c:v>
                </c:pt>
                <c:pt idx="13">
                  <c:v>3886.4</c:v>
                </c:pt>
                <c:pt idx="14">
                  <c:v>3683.5</c:v>
                </c:pt>
                <c:pt idx="15">
                  <c:v>3722.2</c:v>
                </c:pt>
                <c:pt idx="16">
                  <c:v>4538.1000000000004</c:v>
                </c:pt>
                <c:pt idx="17">
                  <c:v>3714</c:v>
                </c:pt>
                <c:pt idx="18">
                  <c:v>4339.3999999999996</c:v>
                </c:pt>
                <c:pt idx="19">
                  <c:v>4060.8</c:v>
                </c:pt>
                <c:pt idx="20">
                  <c:v>4361.3</c:v>
                </c:pt>
                <c:pt idx="21">
                  <c:v>3120.5</c:v>
                </c:pt>
                <c:pt idx="22">
                  <c:v>3484.1</c:v>
                </c:pt>
                <c:pt idx="23">
                  <c:v>3160.1</c:v>
                </c:pt>
                <c:pt idx="24">
                  <c:v>3711.2</c:v>
                </c:pt>
                <c:pt idx="25">
                  <c:v>2937.8</c:v>
                </c:pt>
                <c:pt idx="26">
                  <c:v>2970.1</c:v>
                </c:pt>
                <c:pt idx="27">
                  <c:v>3530.8</c:v>
                </c:pt>
                <c:pt idx="28">
                  <c:v>3520.6</c:v>
                </c:pt>
                <c:pt idx="29">
                  <c:v>2900.3</c:v>
                </c:pt>
                <c:pt idx="30">
                  <c:v>3012.5</c:v>
                </c:pt>
                <c:pt idx="31">
                  <c:v>2864</c:v>
                </c:pt>
                <c:pt idx="32">
                  <c:v>3622.7</c:v>
                </c:pt>
                <c:pt idx="33">
                  <c:v>3179.6</c:v>
                </c:pt>
                <c:pt idx="34">
                  <c:v>3228.9</c:v>
                </c:pt>
                <c:pt idx="35">
                  <c:v>3268.3</c:v>
                </c:pt>
                <c:pt idx="36">
                  <c:v>3549</c:v>
                </c:pt>
                <c:pt idx="37">
                  <c:v>3360.9</c:v>
                </c:pt>
                <c:pt idx="38">
                  <c:v>3497.4</c:v>
                </c:pt>
                <c:pt idx="39">
                  <c:v>3154.3</c:v>
                </c:pt>
                <c:pt idx="40">
                  <c:v>3415.5</c:v>
                </c:pt>
                <c:pt idx="41">
                  <c:v>3419.3</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4221.87</c:v>
                </c:pt>
                <c:pt idx="2">
                  <c:v>3512.13</c:v>
                </c:pt>
                <c:pt idx="3">
                  <c:v>4070.88</c:v>
                </c:pt>
                <c:pt idx="4">
                  <c:v>2014.72</c:v>
                </c:pt>
                <c:pt idx="5">
                  <c:v>1693.33</c:v>
                </c:pt>
                <c:pt idx="6">
                  <c:v>1573.76</c:v>
                </c:pt>
                <c:pt idx="7">
                  <c:v>1834.82</c:v>
                </c:pt>
                <c:pt idx="8">
                  <c:v>2274.69</c:v>
                </c:pt>
                <c:pt idx="9">
                  <c:v>1983.36</c:v>
                </c:pt>
                <c:pt idx="10">
                  <c:v>2430.44</c:v>
                </c:pt>
                <c:pt idx="11">
                  <c:v>2249.5300000000002</c:v>
                </c:pt>
                <c:pt idx="12">
                  <c:v>2998.47</c:v>
                </c:pt>
                <c:pt idx="13">
                  <c:v>3103.23</c:v>
                </c:pt>
                <c:pt idx="14">
                  <c:v>3992.17</c:v>
                </c:pt>
                <c:pt idx="15">
                  <c:v>3004.65</c:v>
                </c:pt>
                <c:pt idx="16">
                  <c:v>3518.59</c:v>
                </c:pt>
                <c:pt idx="17">
                  <c:v>3324.79</c:v>
                </c:pt>
                <c:pt idx="18">
                  <c:v>3168.31</c:v>
                </c:pt>
                <c:pt idx="19">
                  <c:v>2897.89</c:v>
                </c:pt>
                <c:pt idx="20">
                  <c:v>3608.75</c:v>
                </c:pt>
                <c:pt idx="21">
                  <c:v>2907.6</c:v>
                </c:pt>
                <c:pt idx="22">
                  <c:v>3113.47</c:v>
                </c:pt>
                <c:pt idx="23">
                  <c:v>2932.94</c:v>
                </c:pt>
                <c:pt idx="24">
                  <c:v>2906.84</c:v>
                </c:pt>
                <c:pt idx="25">
                  <c:v>3559.32</c:v>
                </c:pt>
                <c:pt idx="26">
                  <c:v>3788.79</c:v>
                </c:pt>
                <c:pt idx="27">
                  <c:v>4363.1899999999996</c:v>
                </c:pt>
                <c:pt idx="28">
                  <c:v>3584.17</c:v>
                </c:pt>
                <c:pt idx="29">
                  <c:v>3223.53</c:v>
                </c:pt>
                <c:pt idx="30">
                  <c:v>5071.25</c:v>
                </c:pt>
                <c:pt idx="31">
                  <c:v>3939.8</c:v>
                </c:pt>
                <c:pt idx="32">
                  <c:v>3610.37</c:v>
                </c:pt>
                <c:pt idx="33">
                  <c:v>3219.9</c:v>
                </c:pt>
                <c:pt idx="34">
                  <c:v>2985.29</c:v>
                </c:pt>
                <c:pt idx="35">
                  <c:v>2884.34</c:v>
                </c:pt>
                <c:pt idx="36">
                  <c:v>3818.25</c:v>
                </c:pt>
                <c:pt idx="37">
                  <c:v>3843.83</c:v>
                </c:pt>
                <c:pt idx="38">
                  <c:v>5634.46</c:v>
                </c:pt>
                <c:pt idx="39">
                  <c:v>3555.54</c:v>
                </c:pt>
                <c:pt idx="40">
                  <c:v>6792.29</c:v>
                </c:pt>
                <c:pt idx="41">
                  <c:v>4230.74</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3563.85</c:v>
                </c:pt>
                <c:pt idx="2">
                  <c:v>2838.05</c:v>
                </c:pt>
                <c:pt idx="3">
                  <c:v>3495.18</c:v>
                </c:pt>
                <c:pt idx="4">
                  <c:v>1533.58</c:v>
                </c:pt>
                <c:pt idx="5">
                  <c:v>1310.5899999999999</c:v>
                </c:pt>
                <c:pt idx="6">
                  <c:v>1180.5999999999999</c:v>
                </c:pt>
                <c:pt idx="7">
                  <c:v>1521.6</c:v>
                </c:pt>
                <c:pt idx="8">
                  <c:v>1829.52</c:v>
                </c:pt>
                <c:pt idx="9">
                  <c:v>1594.4</c:v>
                </c:pt>
                <c:pt idx="10">
                  <c:v>1957.25</c:v>
                </c:pt>
                <c:pt idx="11">
                  <c:v>1910.87</c:v>
                </c:pt>
                <c:pt idx="12">
                  <c:v>2264.41</c:v>
                </c:pt>
                <c:pt idx="13">
                  <c:v>2392.0300000000002</c:v>
                </c:pt>
                <c:pt idx="14">
                  <c:v>3245.34</c:v>
                </c:pt>
                <c:pt idx="15">
                  <c:v>2479.31</c:v>
                </c:pt>
                <c:pt idx="16">
                  <c:v>2857.8</c:v>
                </c:pt>
                <c:pt idx="17">
                  <c:v>2687.12</c:v>
                </c:pt>
                <c:pt idx="18">
                  <c:v>2543.12</c:v>
                </c:pt>
                <c:pt idx="19">
                  <c:v>2347.3000000000002</c:v>
                </c:pt>
                <c:pt idx="20">
                  <c:v>3010.06</c:v>
                </c:pt>
                <c:pt idx="21">
                  <c:v>2384.09</c:v>
                </c:pt>
                <c:pt idx="22">
                  <c:v>2435.6999999999998</c:v>
                </c:pt>
                <c:pt idx="23">
                  <c:v>2422.38</c:v>
                </c:pt>
                <c:pt idx="24">
                  <c:v>2341.79</c:v>
                </c:pt>
                <c:pt idx="25">
                  <c:v>2772.92</c:v>
                </c:pt>
                <c:pt idx="26">
                  <c:v>2924.55</c:v>
                </c:pt>
                <c:pt idx="27">
                  <c:v>3248.83</c:v>
                </c:pt>
                <c:pt idx="28">
                  <c:v>2867.14</c:v>
                </c:pt>
                <c:pt idx="29">
                  <c:v>2513.59</c:v>
                </c:pt>
                <c:pt idx="30">
                  <c:v>4098.41</c:v>
                </c:pt>
                <c:pt idx="31">
                  <c:v>3391.62</c:v>
                </c:pt>
                <c:pt idx="32">
                  <c:v>2813.05</c:v>
                </c:pt>
                <c:pt idx="33">
                  <c:v>2401.04</c:v>
                </c:pt>
                <c:pt idx="34">
                  <c:v>2256.65</c:v>
                </c:pt>
                <c:pt idx="35">
                  <c:v>2253.3200000000002</c:v>
                </c:pt>
                <c:pt idx="36">
                  <c:v>2848.85</c:v>
                </c:pt>
                <c:pt idx="37">
                  <c:v>3139.83</c:v>
                </c:pt>
                <c:pt idx="38">
                  <c:v>4901.1899999999996</c:v>
                </c:pt>
                <c:pt idx="39">
                  <c:v>2909.57</c:v>
                </c:pt>
                <c:pt idx="40">
                  <c:v>5642.79</c:v>
                </c:pt>
                <c:pt idx="41">
                  <c:v>3260.47</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658.02</c:v>
                </c:pt>
                <c:pt idx="2">
                  <c:v>674.08</c:v>
                </c:pt>
                <c:pt idx="3">
                  <c:v>575.70000000000005</c:v>
                </c:pt>
                <c:pt idx="4">
                  <c:v>481.14</c:v>
                </c:pt>
                <c:pt idx="5">
                  <c:v>382.75</c:v>
                </c:pt>
                <c:pt idx="6">
                  <c:v>393.15</c:v>
                </c:pt>
                <c:pt idx="7">
                  <c:v>313.23</c:v>
                </c:pt>
                <c:pt idx="8">
                  <c:v>445.17</c:v>
                </c:pt>
                <c:pt idx="9">
                  <c:v>388.96</c:v>
                </c:pt>
                <c:pt idx="10">
                  <c:v>473.18</c:v>
                </c:pt>
                <c:pt idx="11">
                  <c:v>338.66</c:v>
                </c:pt>
                <c:pt idx="12">
                  <c:v>734.06</c:v>
                </c:pt>
                <c:pt idx="13">
                  <c:v>711.2</c:v>
                </c:pt>
                <c:pt idx="14">
                  <c:v>746.84</c:v>
                </c:pt>
                <c:pt idx="15">
                  <c:v>525.34</c:v>
                </c:pt>
                <c:pt idx="16">
                  <c:v>660.8</c:v>
                </c:pt>
                <c:pt idx="17">
                  <c:v>637.67999999999995</c:v>
                </c:pt>
                <c:pt idx="18">
                  <c:v>625.19000000000005</c:v>
                </c:pt>
                <c:pt idx="19">
                  <c:v>550.59</c:v>
                </c:pt>
                <c:pt idx="20">
                  <c:v>598.69000000000005</c:v>
                </c:pt>
                <c:pt idx="21">
                  <c:v>523.51</c:v>
                </c:pt>
                <c:pt idx="22">
                  <c:v>677.76</c:v>
                </c:pt>
                <c:pt idx="23">
                  <c:v>510.57</c:v>
                </c:pt>
                <c:pt idx="24">
                  <c:v>565.05999999999995</c:v>
                </c:pt>
                <c:pt idx="25">
                  <c:v>786.4</c:v>
                </c:pt>
                <c:pt idx="26">
                  <c:v>864.24</c:v>
                </c:pt>
                <c:pt idx="27">
                  <c:v>1114.3599999999999</c:v>
                </c:pt>
                <c:pt idx="28">
                  <c:v>717.03</c:v>
                </c:pt>
                <c:pt idx="29">
                  <c:v>709.95</c:v>
                </c:pt>
                <c:pt idx="30">
                  <c:v>972.84</c:v>
                </c:pt>
                <c:pt idx="31">
                  <c:v>548.17999999999995</c:v>
                </c:pt>
                <c:pt idx="32">
                  <c:v>797.33</c:v>
                </c:pt>
                <c:pt idx="33">
                  <c:v>818.86</c:v>
                </c:pt>
                <c:pt idx="34">
                  <c:v>728.65</c:v>
                </c:pt>
                <c:pt idx="35">
                  <c:v>631.02</c:v>
                </c:pt>
                <c:pt idx="36">
                  <c:v>969.39</c:v>
                </c:pt>
                <c:pt idx="37">
                  <c:v>704.01</c:v>
                </c:pt>
                <c:pt idx="38">
                  <c:v>733.27</c:v>
                </c:pt>
                <c:pt idx="39">
                  <c:v>645.97</c:v>
                </c:pt>
                <c:pt idx="40">
                  <c:v>1149.5</c:v>
                </c:pt>
                <c:pt idx="41">
                  <c:v>970.27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2147.5</c:v>
                </c:pt>
                <c:pt idx="1">
                  <c:v>2001.9</c:v>
                </c:pt>
                <c:pt idx="2">
                  <c:v>1885.4</c:v>
                </c:pt>
                <c:pt idx="3">
                  <c:v>1860.7</c:v>
                </c:pt>
                <c:pt idx="4">
                  <c:v>1623.2</c:v>
                </c:pt>
                <c:pt idx="5">
                  <c:v>1538</c:v>
                </c:pt>
                <c:pt idx="6">
                  <c:v>1344</c:v>
                </c:pt>
                <c:pt idx="7">
                  <c:v>1292.3</c:v>
                </c:pt>
                <c:pt idx="8">
                  <c:v>1271.2</c:v>
                </c:pt>
                <c:pt idx="9">
                  <c:v>1230.4000000000001</c:v>
                </c:pt>
                <c:pt idx="10">
                  <c:v>1327.5</c:v>
                </c:pt>
                <c:pt idx="11">
                  <c:v>1153.9000000000001</c:v>
                </c:pt>
                <c:pt idx="12">
                  <c:v>1465</c:v>
                </c:pt>
                <c:pt idx="13">
                  <c:v>1833.6</c:v>
                </c:pt>
                <c:pt idx="14">
                  <c:v>2031</c:v>
                </c:pt>
                <c:pt idx="15">
                  <c:v>1970.3</c:v>
                </c:pt>
                <c:pt idx="16">
                  <c:v>1840.3</c:v>
                </c:pt>
                <c:pt idx="17">
                  <c:v>1903.9</c:v>
                </c:pt>
                <c:pt idx="18">
                  <c:v>2178.1</c:v>
                </c:pt>
                <c:pt idx="19">
                  <c:v>1751.3</c:v>
                </c:pt>
                <c:pt idx="20">
                  <c:v>1765.3</c:v>
                </c:pt>
                <c:pt idx="21">
                  <c:v>1554.8</c:v>
                </c:pt>
                <c:pt idx="22">
                  <c:v>1671.3</c:v>
                </c:pt>
                <c:pt idx="23">
                  <c:v>1685.1</c:v>
                </c:pt>
                <c:pt idx="24">
                  <c:v>1491</c:v>
                </c:pt>
                <c:pt idx="25">
                  <c:v>1695.2</c:v>
                </c:pt>
                <c:pt idx="26">
                  <c:v>1794.1</c:v>
                </c:pt>
                <c:pt idx="27">
                  <c:v>2276</c:v>
                </c:pt>
                <c:pt idx="28">
                  <c:v>2352.9</c:v>
                </c:pt>
                <c:pt idx="29">
                  <c:v>2455.8000000000002</c:v>
                </c:pt>
                <c:pt idx="30">
                  <c:v>2588.9</c:v>
                </c:pt>
                <c:pt idx="31">
                  <c:v>2360.9</c:v>
                </c:pt>
                <c:pt idx="32">
                  <c:v>2376.6</c:v>
                </c:pt>
                <c:pt idx="33">
                  <c:v>2519.4</c:v>
                </c:pt>
                <c:pt idx="34">
                  <c:v>2421.6999999999998</c:v>
                </c:pt>
                <c:pt idx="35">
                  <c:v>2133.4</c:v>
                </c:pt>
                <c:pt idx="36">
                  <c:v>2225.6</c:v>
                </c:pt>
                <c:pt idx="37">
                  <c:v>2216.8000000000002</c:v>
                </c:pt>
                <c:pt idx="38">
                  <c:v>2214.9</c:v>
                </c:pt>
                <c:pt idx="39">
                  <c:v>2003</c:v>
                </c:pt>
                <c:pt idx="40">
                  <c:v>2223</c:v>
                </c:pt>
                <c:pt idx="41">
                  <c:v>2607.4</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11273.1</c:v>
                </c:pt>
                <c:pt idx="1">
                  <c:v>12089</c:v>
                </c:pt>
                <c:pt idx="2">
                  <c:v>11907</c:v>
                </c:pt>
                <c:pt idx="3">
                  <c:v>12898.6</c:v>
                </c:pt>
                <c:pt idx="4">
                  <c:v>11366.3</c:v>
                </c:pt>
                <c:pt idx="5">
                  <c:v>10148.6</c:v>
                </c:pt>
                <c:pt idx="6">
                  <c:v>8844.7000000000007</c:v>
                </c:pt>
                <c:pt idx="7">
                  <c:v>8574.6</c:v>
                </c:pt>
                <c:pt idx="8">
                  <c:v>7335.3</c:v>
                </c:pt>
                <c:pt idx="9">
                  <c:v>7050.9</c:v>
                </c:pt>
                <c:pt idx="10">
                  <c:v>7056.3</c:v>
                </c:pt>
                <c:pt idx="11">
                  <c:v>6985.5</c:v>
                </c:pt>
                <c:pt idx="12">
                  <c:v>6026.1</c:v>
                </c:pt>
                <c:pt idx="13">
                  <c:v>6046.9</c:v>
                </c:pt>
                <c:pt idx="14">
                  <c:v>6817.7</c:v>
                </c:pt>
                <c:pt idx="15">
                  <c:v>7174.5</c:v>
                </c:pt>
                <c:pt idx="16">
                  <c:v>7223.6</c:v>
                </c:pt>
                <c:pt idx="17">
                  <c:v>7316</c:v>
                </c:pt>
                <c:pt idx="18">
                  <c:v>6952.7</c:v>
                </c:pt>
                <c:pt idx="19">
                  <c:v>6660.8</c:v>
                </c:pt>
                <c:pt idx="20">
                  <c:v>6975.5</c:v>
                </c:pt>
                <c:pt idx="21">
                  <c:v>7233.3</c:v>
                </c:pt>
                <c:pt idx="22">
                  <c:v>6980.6</c:v>
                </c:pt>
                <c:pt idx="23">
                  <c:v>7018.2</c:v>
                </c:pt>
                <c:pt idx="24">
                  <c:v>6357.7</c:v>
                </c:pt>
                <c:pt idx="25">
                  <c:v>6900.8</c:v>
                </c:pt>
                <c:pt idx="26">
                  <c:v>6927</c:v>
                </c:pt>
                <c:pt idx="27">
                  <c:v>7536.7</c:v>
                </c:pt>
                <c:pt idx="28">
                  <c:v>7626.5</c:v>
                </c:pt>
                <c:pt idx="29">
                  <c:v>7849.1</c:v>
                </c:pt>
                <c:pt idx="30">
                  <c:v>8803.9</c:v>
                </c:pt>
                <c:pt idx="31">
                  <c:v>9809.7000000000007</c:v>
                </c:pt>
                <c:pt idx="32">
                  <c:v>9931.2999999999993</c:v>
                </c:pt>
                <c:pt idx="33">
                  <c:v>10109.1</c:v>
                </c:pt>
                <c:pt idx="34">
                  <c:v>9179.9</c:v>
                </c:pt>
                <c:pt idx="35">
                  <c:v>9569.9</c:v>
                </c:pt>
                <c:pt idx="36">
                  <c:v>9546.1</c:v>
                </c:pt>
                <c:pt idx="37">
                  <c:v>10268.799999999999</c:v>
                </c:pt>
                <c:pt idx="38">
                  <c:v>12017.1</c:v>
                </c:pt>
                <c:pt idx="39">
                  <c:v>12287.2</c:v>
                </c:pt>
                <c:pt idx="40">
                  <c:v>14250.3</c:v>
                </c:pt>
                <c:pt idx="41">
                  <c:v>14016.9</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136.76</c:v>
                </c:pt>
                <c:pt idx="2">
                  <c:v>125.84</c:v>
                </c:pt>
                <c:pt idx="3">
                  <c:v>114.93</c:v>
                </c:pt>
                <c:pt idx="4">
                  <c:v>109.33</c:v>
                </c:pt>
                <c:pt idx="5">
                  <c:v>103.72</c:v>
                </c:pt>
                <c:pt idx="6">
                  <c:v>96.19</c:v>
                </c:pt>
                <c:pt idx="7">
                  <c:v>88.65</c:v>
                </c:pt>
                <c:pt idx="8">
                  <c:v>91.64</c:v>
                </c:pt>
                <c:pt idx="9">
                  <c:v>94.64</c:v>
                </c:pt>
                <c:pt idx="10">
                  <c:v>97.37</c:v>
                </c:pt>
                <c:pt idx="11">
                  <c:v>100.1</c:v>
                </c:pt>
                <c:pt idx="12">
                  <c:v>133.94</c:v>
                </c:pt>
                <c:pt idx="13">
                  <c:v>159.82</c:v>
                </c:pt>
                <c:pt idx="14">
                  <c:v>135.35</c:v>
                </c:pt>
                <c:pt idx="15">
                  <c:v>138.6</c:v>
                </c:pt>
                <c:pt idx="16">
                  <c:v>175.21</c:v>
                </c:pt>
                <c:pt idx="17">
                  <c:v>180.74</c:v>
                </c:pt>
                <c:pt idx="18">
                  <c:v>216.03</c:v>
                </c:pt>
                <c:pt idx="19">
                  <c:v>132.72999999999999</c:v>
                </c:pt>
                <c:pt idx="20">
                  <c:v>147.69999999999999</c:v>
                </c:pt>
                <c:pt idx="21">
                  <c:v>168.65</c:v>
                </c:pt>
                <c:pt idx="22">
                  <c:v>151.19999999999999</c:v>
                </c:pt>
                <c:pt idx="23">
                  <c:v>139.33000000000001</c:v>
                </c:pt>
                <c:pt idx="24">
                  <c:v>176.52</c:v>
                </c:pt>
                <c:pt idx="25">
                  <c:v>179.81</c:v>
                </c:pt>
                <c:pt idx="26">
                  <c:v>176.88</c:v>
                </c:pt>
                <c:pt idx="27">
                  <c:v>133.41</c:v>
                </c:pt>
                <c:pt idx="28">
                  <c:v>213.36</c:v>
                </c:pt>
                <c:pt idx="29">
                  <c:v>181.25</c:v>
                </c:pt>
                <c:pt idx="30">
                  <c:v>206.57</c:v>
                </c:pt>
                <c:pt idx="31">
                  <c:v>145.46</c:v>
                </c:pt>
                <c:pt idx="32">
                  <c:v>183.33</c:v>
                </c:pt>
                <c:pt idx="33">
                  <c:v>203.6</c:v>
                </c:pt>
                <c:pt idx="34">
                  <c:v>194.72</c:v>
                </c:pt>
                <c:pt idx="35">
                  <c:v>232.99</c:v>
                </c:pt>
                <c:pt idx="36">
                  <c:v>205.86</c:v>
                </c:pt>
                <c:pt idx="37">
                  <c:v>222.11</c:v>
                </c:pt>
                <c:pt idx="38">
                  <c:v>205.27</c:v>
                </c:pt>
                <c:pt idx="39">
                  <c:v>171.67</c:v>
                </c:pt>
                <c:pt idx="40">
                  <c:v>239.49</c:v>
                </c:pt>
                <c:pt idx="41">
                  <c:v>306.64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Export</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52.25</c:v>
                </c:pt>
                <c:pt idx="2">
                  <c:v>44.05</c:v>
                </c:pt>
                <c:pt idx="3">
                  <c:v>35.86</c:v>
                </c:pt>
                <c:pt idx="4">
                  <c:v>34.58</c:v>
                </c:pt>
                <c:pt idx="5">
                  <c:v>33.299999999999997</c:v>
                </c:pt>
                <c:pt idx="6">
                  <c:v>30.87</c:v>
                </c:pt>
                <c:pt idx="7">
                  <c:v>28.44</c:v>
                </c:pt>
                <c:pt idx="8">
                  <c:v>28.12</c:v>
                </c:pt>
                <c:pt idx="9">
                  <c:v>27.8</c:v>
                </c:pt>
                <c:pt idx="10">
                  <c:v>29.04</c:v>
                </c:pt>
                <c:pt idx="11">
                  <c:v>30.28</c:v>
                </c:pt>
                <c:pt idx="12">
                  <c:v>19.79</c:v>
                </c:pt>
                <c:pt idx="13">
                  <c:v>36.119999999999997</c:v>
                </c:pt>
                <c:pt idx="14">
                  <c:v>31.16</c:v>
                </c:pt>
                <c:pt idx="15">
                  <c:v>21.76</c:v>
                </c:pt>
                <c:pt idx="16">
                  <c:v>29.4</c:v>
                </c:pt>
                <c:pt idx="17">
                  <c:v>36.78</c:v>
                </c:pt>
                <c:pt idx="18">
                  <c:v>69.95</c:v>
                </c:pt>
                <c:pt idx="19">
                  <c:v>29.16</c:v>
                </c:pt>
                <c:pt idx="20">
                  <c:v>26.17</c:v>
                </c:pt>
                <c:pt idx="21">
                  <c:v>35.07</c:v>
                </c:pt>
                <c:pt idx="22">
                  <c:v>33.97</c:v>
                </c:pt>
                <c:pt idx="23">
                  <c:v>26.32</c:v>
                </c:pt>
                <c:pt idx="24">
                  <c:v>34.130000000000003</c:v>
                </c:pt>
                <c:pt idx="25">
                  <c:v>33.090000000000003</c:v>
                </c:pt>
                <c:pt idx="26">
                  <c:v>42.77</c:v>
                </c:pt>
                <c:pt idx="27">
                  <c:v>28.64</c:v>
                </c:pt>
                <c:pt idx="28">
                  <c:v>39.950000000000003</c:v>
                </c:pt>
                <c:pt idx="29">
                  <c:v>28.79</c:v>
                </c:pt>
                <c:pt idx="30">
                  <c:v>39.61</c:v>
                </c:pt>
                <c:pt idx="31">
                  <c:v>20.88</c:v>
                </c:pt>
                <c:pt idx="32">
                  <c:v>31.91</c:v>
                </c:pt>
                <c:pt idx="33">
                  <c:v>38.22</c:v>
                </c:pt>
                <c:pt idx="34">
                  <c:v>28.71</c:v>
                </c:pt>
                <c:pt idx="35">
                  <c:v>92.46</c:v>
                </c:pt>
                <c:pt idx="36">
                  <c:v>34.9</c:v>
                </c:pt>
                <c:pt idx="37">
                  <c:v>38.29</c:v>
                </c:pt>
                <c:pt idx="38">
                  <c:v>20.18</c:v>
                </c:pt>
                <c:pt idx="39">
                  <c:v>18.579999999999998</c:v>
                </c:pt>
                <c:pt idx="40">
                  <c:v>21.54</c:v>
                </c:pt>
                <c:pt idx="41">
                  <c:v>43.62</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Domestic</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84.51</c:v>
                </c:pt>
                <c:pt idx="2">
                  <c:v>81.790000000000006</c:v>
                </c:pt>
                <c:pt idx="3">
                  <c:v>79.069999999999993</c:v>
                </c:pt>
                <c:pt idx="4">
                  <c:v>74.739999999999995</c:v>
                </c:pt>
                <c:pt idx="5">
                  <c:v>70.42</c:v>
                </c:pt>
                <c:pt idx="6">
                  <c:v>65.31</c:v>
                </c:pt>
                <c:pt idx="7">
                  <c:v>60.21</c:v>
                </c:pt>
                <c:pt idx="8">
                  <c:v>63.52</c:v>
                </c:pt>
                <c:pt idx="9">
                  <c:v>66.84</c:v>
                </c:pt>
                <c:pt idx="10">
                  <c:v>68.33</c:v>
                </c:pt>
                <c:pt idx="11">
                  <c:v>69.819999999999993</c:v>
                </c:pt>
                <c:pt idx="12">
                  <c:v>114.15</c:v>
                </c:pt>
                <c:pt idx="13">
                  <c:v>123.71</c:v>
                </c:pt>
                <c:pt idx="14">
                  <c:v>104.2</c:v>
                </c:pt>
                <c:pt idx="15">
                  <c:v>116.84</c:v>
                </c:pt>
                <c:pt idx="16">
                  <c:v>145.81</c:v>
                </c:pt>
                <c:pt idx="17">
                  <c:v>143.96</c:v>
                </c:pt>
                <c:pt idx="18">
                  <c:v>146.08000000000001</c:v>
                </c:pt>
                <c:pt idx="19">
                  <c:v>103.57</c:v>
                </c:pt>
                <c:pt idx="20">
                  <c:v>121.54</c:v>
                </c:pt>
                <c:pt idx="21">
                  <c:v>133.58000000000001</c:v>
                </c:pt>
                <c:pt idx="22">
                  <c:v>117.23</c:v>
                </c:pt>
                <c:pt idx="23">
                  <c:v>113.01</c:v>
                </c:pt>
                <c:pt idx="24">
                  <c:v>142.38</c:v>
                </c:pt>
                <c:pt idx="25">
                  <c:v>146.72</c:v>
                </c:pt>
                <c:pt idx="26">
                  <c:v>134.11000000000001</c:v>
                </c:pt>
                <c:pt idx="27">
                  <c:v>104.78</c:v>
                </c:pt>
                <c:pt idx="28">
                  <c:v>173.41</c:v>
                </c:pt>
                <c:pt idx="29">
                  <c:v>152.46</c:v>
                </c:pt>
                <c:pt idx="30">
                  <c:v>166.96</c:v>
                </c:pt>
                <c:pt idx="31">
                  <c:v>124.58</c:v>
                </c:pt>
                <c:pt idx="32">
                  <c:v>151.41999999999999</c:v>
                </c:pt>
                <c:pt idx="33">
                  <c:v>165.38</c:v>
                </c:pt>
                <c:pt idx="34">
                  <c:v>166.01</c:v>
                </c:pt>
                <c:pt idx="35">
                  <c:v>140.53</c:v>
                </c:pt>
                <c:pt idx="36">
                  <c:v>170.96</c:v>
                </c:pt>
                <c:pt idx="37">
                  <c:v>183.82</c:v>
                </c:pt>
                <c:pt idx="38">
                  <c:v>185.09</c:v>
                </c:pt>
                <c:pt idx="39">
                  <c:v>153.09</c:v>
                </c:pt>
                <c:pt idx="40">
                  <c:v>217.95</c:v>
                </c:pt>
                <c:pt idx="41">
                  <c:v>263.02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20</a:t>
            </a:fld>
            <a:endParaRPr lang="fi-FI" dirty="0"/>
          </a:p>
        </p:txBody>
      </p:sp>
    </p:spTree>
    <p:extLst>
      <p:ext uri="{BB962C8B-B14F-4D97-AF65-F5344CB8AC3E}">
        <p14:creationId xmlns:p14="http://schemas.microsoft.com/office/powerpoint/2010/main" val="188174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60</a:t>
            </a:fld>
            <a:endParaRPr lang="fi-FI" dirty="0"/>
          </a:p>
        </p:txBody>
      </p:sp>
    </p:spTree>
    <p:extLst>
      <p:ext uri="{BB962C8B-B14F-4D97-AF65-F5344CB8AC3E}">
        <p14:creationId xmlns:p14="http://schemas.microsoft.com/office/powerpoint/2010/main" val="2427407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49826069-2001-4433-96F2-3416E5B6B8ED}" type="datetime1">
              <a:rPr lang="fi-FI" smtClean="0">
                <a:solidFill>
                  <a:srgbClr val="B1BEB9"/>
                </a:solidFill>
              </a:rPr>
              <a:pPr/>
              <a:t>16.5.2018</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3422987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F508BB00-CA00-47EC-B811-48B2F4196821}" type="datetime1">
              <a:rPr lang="fi-FI" smtClean="0">
                <a:solidFill>
                  <a:srgbClr val="B1BEB9"/>
                </a:solidFill>
              </a:rPr>
              <a:pPr/>
              <a:t>16.5.2018</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938426130"/>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3C914BB-B84B-4F6A-B25E-6FED49957FF8}" type="datetime1">
              <a:rPr lang="fi-FI" smtClean="0">
                <a:solidFill>
                  <a:srgbClr val="B1BEB9"/>
                </a:solidFill>
              </a:rPr>
              <a:pPr/>
              <a:t>16.5.2018</a:t>
            </a:fld>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48669333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24F95BE8-3DC5-4411-B838-0425E430C292}" type="datetime1">
              <a:rPr lang="fi-FI" smtClean="0">
                <a:solidFill>
                  <a:srgbClr val="B1BEB9"/>
                </a:solidFill>
              </a:rPr>
              <a:pPr/>
              <a:t>16.5.2018</a:t>
            </a:fld>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8701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04FA4A06-F79D-40A9-B9BA-8A269920389C}" type="datetime1">
              <a:rPr lang="fi-FI" smtClean="0">
                <a:solidFill>
                  <a:srgbClr val="B1BEB9"/>
                </a:solidFill>
              </a:rPr>
              <a:pPr/>
              <a:t>16.5.2018</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30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3940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564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380"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2"/>
            <a:ext cx="3682859" cy="1179297"/>
          </a:xfrm>
        </p:spPr>
        <p:txBody>
          <a:bodyPr/>
          <a:lstStyle>
            <a:lvl1pPr marL="0" indent="0" algn="ctr">
              <a:buFontTx/>
              <a:buNone/>
              <a:defRPr sz="1323">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92509"/>
      </p:ext>
    </p:extLst>
  </p:cSld>
  <p:clrMapOvr>
    <a:masterClrMapping/>
  </p:clrMapOvr>
  <p:transition spd="med">
    <p:fade/>
  </p:transition>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pPr defTabSz="604502"/>
            <a:fld id="{8BA1D61E-DCAC-4F3F-A9E2-B5195B305580}" type="slidenum">
              <a:rPr lang="fi-FI" smtClean="0">
                <a:solidFill>
                  <a:srgbClr val="002964"/>
                </a:solidFill>
              </a:rPr>
              <a:pPr defTabSz="604502"/>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9150"/>
      </p:ext>
    </p:extLst>
  </p:cSld>
  <p:clrMapOvr>
    <a:masterClrMapping/>
  </p:clrMapOvr>
  <p:transition spd="med">
    <p:fade/>
  </p:transition>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68888"/>
      </p:ext>
    </p:extLst>
  </p:cSld>
  <p:clrMapOvr>
    <a:masterClrMapping/>
  </p:clrMapOvr>
  <p:transition spd="med">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16.5.2018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10605"/>
      </p:ext>
    </p:extLst>
  </p:cSld>
  <p:clrMapOvr>
    <a:masterClrMapping/>
  </p:clrMapOvr>
  <p:transition spd="med">
    <p:fade/>
  </p:transition>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pPr defTabSz="604502"/>
            <a:fld id="{8BA1D61E-DCAC-4F3F-A9E2-B5195B305580}" type="slidenum">
              <a:rPr lang="fi-FI" smtClean="0">
                <a:solidFill>
                  <a:srgbClr val="F04B0D"/>
                </a:solidFill>
              </a:rPr>
              <a:pPr defTabSz="604502"/>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74457"/>
      </p:ext>
    </p:extLst>
  </p:cSld>
  <p:clrMapOvr>
    <a:masterClrMapping/>
  </p:clrMapOvr>
  <p:transition spd="med">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pPr defTabSz="604502"/>
            <a:fld id="{8BA1D61E-DCAC-4F3F-A9E2-B5195B305580}" type="slidenum">
              <a:rPr lang="fi-FI" smtClean="0">
                <a:solidFill>
                  <a:srgbClr val="FFFFFF"/>
                </a:solidFill>
              </a:rPr>
              <a:pPr defTabSz="604502"/>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3772"/>
      </p:ext>
    </p:extLst>
  </p:cSld>
  <p:clrMapOvr>
    <a:masterClrMapping/>
  </p:clrMapOvr>
  <p:transition spd="med">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53108"/>
      </p:ext>
    </p:extLst>
  </p:cSld>
  <p:clrMapOvr>
    <a:masterClrMapping/>
  </p:clrMapOvr>
  <p:transition spd="med">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Content Placeholder 2"/>
          <p:cNvSpPr>
            <a:spLocks noGrp="1"/>
          </p:cNvSpPr>
          <p:nvPr>
            <p:ph idx="1"/>
          </p:nvPr>
        </p:nvSpPr>
        <p:spPr>
          <a:xfrm>
            <a:off x="380767" y="1285288"/>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3"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8794"/>
      </p:ext>
    </p:extLst>
  </p:cSld>
  <p:clrMapOvr>
    <a:masterClrMapping/>
  </p:clrMapOvr>
  <p:transition spd="med">
    <p:fade/>
  </p:transition>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8"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4596"/>
      </p:ext>
    </p:extLst>
  </p:cSld>
  <p:clrMapOvr>
    <a:masterClrMapping/>
  </p:clrMapOvr>
  <p:transition spd="med">
    <p:fade/>
  </p:transition>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Rectangle 10"/>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2" name="Rectangle 11"/>
          <p:cNvSpPr/>
          <p:nvPr userDrawn="1"/>
        </p:nvSpPr>
        <p:spPr>
          <a:xfrm>
            <a:off x="127172"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Text Placeholder 2"/>
          <p:cNvSpPr>
            <a:spLocks noGrp="1"/>
          </p:cNvSpPr>
          <p:nvPr>
            <p:ph type="body" idx="1"/>
          </p:nvPr>
        </p:nvSpPr>
        <p:spPr>
          <a:xfrm>
            <a:off x="383963" y="1285288"/>
            <a:ext cx="4061438"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4" name="Content Placeholder 3"/>
          <p:cNvSpPr>
            <a:spLocks noGrp="1"/>
          </p:cNvSpPr>
          <p:nvPr>
            <p:ph sz="half" idx="2"/>
          </p:nvPr>
        </p:nvSpPr>
        <p:spPr>
          <a:xfrm>
            <a:off x="381161" y="1660821"/>
            <a:ext cx="4064238"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9" y="1285288"/>
            <a:ext cx="4064239"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6" name="Content Placeholder 5"/>
          <p:cNvSpPr>
            <a:spLocks noGrp="1"/>
          </p:cNvSpPr>
          <p:nvPr>
            <p:ph sz="quarter" idx="4"/>
          </p:nvPr>
        </p:nvSpPr>
        <p:spPr>
          <a:xfrm>
            <a:off x="4889489" y="1660821"/>
            <a:ext cx="4064239"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55444"/>
      </p:ext>
    </p:extLst>
  </p:cSld>
  <p:clrMapOvr>
    <a:masterClrMapping/>
  </p:clrMapOvr>
  <p:transition spd="med">
    <p:fade/>
  </p:transition>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8"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4" y="1178560"/>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4"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63056050"/>
      </p:ext>
    </p:extLst>
  </p:cSld>
  <p:clrMapOvr>
    <a:masterClrMapping/>
  </p:clrMapOvr>
  <p:transition spd="med">
    <p:fade/>
  </p:transition>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90"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5"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097568028"/>
      </p:ext>
    </p:extLst>
  </p:cSld>
  <p:clrMapOvr>
    <a:masterClrMapping/>
  </p:clrMapOvr>
  <p:transition spd="med">
    <p:fade/>
  </p:transition>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87148386"/>
      </p:ext>
    </p:extLst>
  </p:cSld>
  <p:clrMapOvr>
    <a:masterClrMapping/>
  </p:clrMapOvr>
  <p:transition spd="med">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4"/>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6"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68231"/>
      </p:ext>
    </p:extLst>
  </p:cSld>
  <p:clrMapOvr>
    <a:masterClrMapping/>
  </p:clrMapOvr>
  <p:transition spd="med">
    <p:fade/>
  </p:transition>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dirty="0">
              <a:solidFill>
                <a:srgbClr val="FFFFFF"/>
              </a:solidFill>
            </a:endParaRPr>
          </a:p>
        </p:txBody>
      </p:sp>
      <p:sp>
        <p:nvSpPr>
          <p:cNvPr id="15" name="Rectangle 14"/>
          <p:cNvSpPr/>
          <p:nvPr userDrawn="1"/>
        </p:nvSpPr>
        <p:spPr>
          <a:xfrm>
            <a:off x="127172"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76313" indent="-176313">
              <a:lnSpc>
                <a:spcPct val="110000"/>
              </a:lnSpc>
              <a:spcAft>
                <a:spcPts val="132"/>
              </a:spcAft>
              <a:defRPr sz="793"/>
            </a:lvl1pPr>
            <a:lvl2pPr marL="356825" indent="-180510">
              <a:lnSpc>
                <a:spcPct val="110000"/>
              </a:lnSpc>
              <a:spcAft>
                <a:spcPts val="132"/>
              </a:spcAft>
              <a:defRPr sz="728"/>
            </a:lvl2pPr>
            <a:lvl3pPr marL="533137" indent="-176313">
              <a:lnSpc>
                <a:spcPct val="110000"/>
              </a:lnSpc>
              <a:spcAft>
                <a:spcPts val="132"/>
              </a:spcAft>
              <a:defRPr sz="728"/>
            </a:lvl3pPr>
            <a:lvl4pPr marL="708401" indent="-175263">
              <a:lnSpc>
                <a:spcPct val="110000"/>
              </a:lnSpc>
              <a:spcAft>
                <a:spcPts val="132"/>
              </a:spcAft>
              <a:defRPr sz="662"/>
            </a:lvl4pPr>
            <a:lvl5pPr marL="889963" indent="-181560">
              <a:lnSpc>
                <a:spcPct val="110000"/>
              </a:lnSpc>
              <a:spcAft>
                <a:spcPts val="132"/>
              </a:spcAft>
              <a:defRPr sz="662"/>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5" y="214313"/>
            <a:ext cx="8382730" cy="375048"/>
          </a:xfrm>
          <a:prstGeom prst="rect">
            <a:avLst/>
          </a:prstGeom>
        </p:spPr>
        <p:txBody>
          <a:bodyPr lIns="36000" anchor="t" anchorCtr="0">
            <a:noAutofit/>
          </a:bodyPr>
          <a:lstStyle>
            <a:lvl1pPr>
              <a:lnSpc>
                <a:spcPct val="100000"/>
              </a:lnSpc>
              <a:defRPr sz="1984">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1"/>
            <a:ext cx="8380747" cy="375048"/>
          </a:xfrm>
        </p:spPr>
        <p:txBody>
          <a:bodyPr/>
          <a:lstStyle>
            <a:lvl1pPr marL="0" indent="0">
              <a:buFontTx/>
              <a:buNone/>
              <a:defRPr sz="1191">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29107"/>
      </p:ext>
    </p:extLst>
  </p:cSld>
  <p:clrMapOvr>
    <a:masterClrMapping/>
  </p:clrMapOvr>
  <p:transition spd="med">
    <p:fade/>
  </p:transition>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93754"/>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8459"/>
      </p:ext>
    </p:extLst>
  </p:cSld>
  <p:clrMapOvr>
    <a:masterClrMapping/>
  </p:clrMapOvr>
  <p:transition spd="med">
    <p:fade/>
  </p:transition>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22928"/>
      </p:ext>
    </p:extLst>
  </p:cSld>
  <p:clrMapOvr>
    <a:masterClrMapping/>
  </p:clrMapOvr>
  <p:transition spd="med">
    <p:fade/>
  </p:transition>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85865"/>
      </p:ext>
    </p:extLst>
  </p:cSld>
  <p:clrMapOvr>
    <a:masterClrMapping/>
  </p:clrMapOvr>
  <p:transition spd="med">
    <p:fade/>
  </p:transition>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26998"/>
      </p:ext>
    </p:extLst>
  </p:cSld>
  <p:clrMapOvr>
    <a:masterClrMapping/>
  </p:clrMapOvr>
  <p:transition spd="med">
    <p:fade/>
  </p:transition>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4321"/>
      </p:ext>
    </p:extLst>
  </p:cSld>
  <p:clrMapOvr>
    <a:masterClrMapping/>
  </p:clrMapOvr>
  <p:transition spd="med">
    <p:fade/>
  </p:transition>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1472"/>
      </p:ext>
    </p:extLst>
  </p:cSld>
  <p:clrMapOvr>
    <a:masterClrMapping/>
  </p:clrMapOvr>
  <p:transition spd="med">
    <p:fade/>
  </p:transition>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402"/>
      </p:ext>
    </p:extLst>
  </p:cSld>
  <p:clrMapOvr>
    <a:masterClrMapping/>
  </p:clrMapOvr>
  <p:transition spd="med">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47795"/>
      </p:ext>
    </p:extLst>
  </p:cSld>
  <p:clrMapOvr>
    <a:masterClrMapping/>
  </p:clrMapOvr>
  <p:transition spd="med">
    <p:fade/>
  </p:transition>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5129"/>
      </p:ext>
    </p:extLst>
  </p:cSld>
  <p:clrMapOvr>
    <a:masterClrMapping/>
  </p:clrMapOvr>
  <p:transition spd="med">
    <p:fade/>
  </p:transition>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08202"/>
      </p:ext>
    </p:extLst>
  </p:cSld>
  <p:clrMapOvr>
    <a:masterClrMapping/>
  </p:clrMapOvr>
  <p:transition spd="med">
    <p:fade/>
  </p:transition>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48775"/>
      </p:ext>
    </p:extLst>
  </p:cSld>
  <p:clrMapOvr>
    <a:masterClrMapping/>
  </p:clrMapOvr>
  <p:transition spd="med">
    <p:fade/>
  </p:transition>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9119655"/>
      </p:ext>
    </p:extLst>
  </p:cSld>
  <p:clrMapOvr>
    <a:masterClrMapping/>
  </p:clrMapOvr>
  <p:transition spd="med">
    <p:fade/>
  </p:transition>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439879531"/>
      </p:ext>
    </p:extLst>
  </p:cSld>
  <p:clrMapOvr>
    <a:masterClrMapping/>
  </p:clrMapOvr>
  <p:transition spd="med">
    <p:fade/>
  </p:transition>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24985675"/>
      </p:ext>
    </p:extLst>
  </p:cSld>
  <p:clrMapOvr>
    <a:masterClrMapping/>
  </p:clrMapOvr>
  <p:transition spd="med">
    <p:fade/>
  </p:transition>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1209"/>
      </p:ext>
    </p:extLst>
  </p:cSld>
  <p:clrMapOvr>
    <a:masterClrMapping/>
  </p:clrMapOvr>
  <p:transition spd="med">
    <p:fade/>
  </p:transition>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25142"/>
      </p:ext>
    </p:extLst>
  </p:cSld>
  <p:clrMapOvr>
    <a:masterClrMapping/>
  </p:clrMapOvr>
  <p:transition spd="med">
    <p:fade/>
  </p:transition>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0452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726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09082"/>
      </p:ext>
    </p:extLst>
  </p:cSld>
  <p:clrMapOvr>
    <a:masterClrMapping/>
  </p:clrMapOvr>
  <p:transition spd="med">
    <p:fade/>
  </p:transition>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7.5.2015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38071"/>
      </p:ext>
    </p:extLst>
  </p:cSld>
  <p:clrMapOvr>
    <a:masterClrMapping/>
  </p:clrMapOvr>
  <p:transition spd="med">
    <p:fade/>
  </p:transition>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98710"/>
      </p:ext>
    </p:extLst>
  </p:cSld>
  <p:clrMapOvr>
    <a:masterClrMapping/>
  </p:clrMapOvr>
  <p:transition spd="med">
    <p:fade/>
  </p:transition>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19433"/>
      </p:ext>
    </p:extLst>
  </p:cSld>
  <p:clrMapOvr>
    <a:masterClrMapping/>
  </p:clrMapOvr>
  <p:transition spd="med">
    <p:fade/>
  </p:transition>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7.5.2015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6237"/>
      </p:ext>
    </p:extLst>
  </p:cSld>
  <p:clrMapOvr>
    <a:masterClrMapping/>
  </p:clrMapOvr>
  <p:transition spd="med">
    <p:fade/>
  </p:transition>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7.5.2015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33851"/>
      </p:ext>
    </p:extLst>
  </p:cSld>
  <p:clrMapOvr>
    <a:masterClrMapping/>
  </p:clrMapOvr>
  <p:transition spd="med">
    <p:fade/>
  </p:transition>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7471"/>
      </p:ext>
    </p:extLst>
  </p:cSld>
  <p:clrMapOvr>
    <a:masterClrMapping/>
  </p:clrMapOvr>
  <p:transition spd="med">
    <p:fade/>
  </p:transition>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1249"/>
      </p:ext>
    </p:extLst>
  </p:cSld>
  <p:clrMapOvr>
    <a:masterClrMapping/>
  </p:clrMapOvr>
  <p:transition spd="med">
    <p:fade/>
  </p:transition>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1566"/>
      </p:ext>
    </p:extLst>
  </p:cSld>
  <p:clrMapOvr>
    <a:masterClrMapping/>
  </p:clrMapOvr>
  <p:transition spd="med">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40012"/>
      </p:ext>
    </p:extLst>
  </p:cSld>
  <p:clrMapOvr>
    <a:masterClrMapping/>
  </p:clrMapOvr>
  <p:transition spd="med">
    <p:fade/>
  </p:transition>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834307816"/>
      </p:ext>
    </p:extLst>
  </p:cSld>
  <p:clrMapOvr>
    <a:masterClrMapping/>
  </p:clrMapOvr>
  <p:transition spd="med">
    <p:fade/>
  </p:transition>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570191434"/>
      </p:ext>
    </p:extLst>
  </p:cSld>
  <p:clrMapOvr>
    <a:masterClrMapping/>
  </p:clrMapOvr>
  <p:transition spd="med">
    <p:fade/>
  </p:transition>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142050704"/>
      </p:ext>
    </p:extLst>
  </p:cSld>
  <p:clrMapOvr>
    <a:masterClrMapping/>
  </p:clrMapOvr>
  <p:transition spd="med">
    <p:fade/>
  </p:transition>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09822"/>
      </p:ext>
    </p:extLst>
  </p:cSld>
  <p:clrMapOvr>
    <a:masterClrMapping/>
  </p:clrMapOvr>
  <p:transition spd="med">
    <p:fade/>
  </p:transition>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98338"/>
      </p:ext>
    </p:extLst>
  </p:cSld>
  <p:clrMapOvr>
    <a:masterClrMapping/>
  </p:clrMapOvr>
  <p:transition spd="med">
    <p:fade/>
  </p:transition>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706316355"/>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solidFill>
                  <a:srgbClr val="FFFFFF"/>
                </a:solidFill>
              </a:rPr>
              <a:pPr/>
              <a:t>5/16/2018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3570118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solidFill>
                  <a:srgbClr val="FFFFFF"/>
                </a:solidFill>
              </a:rPr>
              <a:pPr/>
              <a:t>5/16/2018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234656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271090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solidFill>
                  <a:srgbClr val="FFFFFF"/>
                </a:solidFill>
              </a:rPr>
              <a:pPr/>
              <a:t>5/16/2018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445079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504266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solidFill>
                  <a:srgbClr val="FFFFFF"/>
                </a:solidFill>
              </a:rPr>
              <a:pPr/>
              <a:t>5/16/2018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2433106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156479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solidFill>
                  <a:srgbClr val="FFFFFF"/>
                </a:solidFill>
              </a:rPr>
              <a:pPr/>
              <a:t>5/16/2018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506398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3556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solidFill>
                  <a:srgbClr val="FFFFFF"/>
                </a:solidFill>
              </a:rPr>
              <a:pPr/>
              <a:t>5/16/2018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8309591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54523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solidFill>
                  <a:srgbClr val="FFFFFF"/>
                </a:solidFill>
              </a:rPr>
              <a:pPr/>
              <a:t>5/16/2018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26107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7261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solidFill>
                  <a:srgbClr val="FFFFFF"/>
                </a:solidFill>
              </a:rPr>
              <a:pPr/>
              <a:t>5/16/2018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8257754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solidFill>
                  <a:srgbClr val="FFFFFF"/>
                </a:solidFill>
              </a:rPr>
              <a:pPr/>
              <a:t>5/16/2018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31994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pPr/>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682211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pPr/>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9480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solidFill>
                  <a:srgbClr val="29282E"/>
                </a:solidFill>
              </a:rPr>
              <a:pPr/>
              <a:t>5/16/2018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278419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solidFill>
                  <a:srgbClr val="29282E"/>
                </a:solidFill>
              </a:rPr>
              <a:pPr/>
              <a:t>5/16/2018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949156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solidFill>
                  <a:srgbClr val="29282E"/>
                </a:solidFill>
              </a:rPr>
              <a:pPr/>
              <a:t>5/16/2018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495721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solidFill>
                  <a:srgbClr val="29282E"/>
                </a:solidFill>
              </a:rPr>
              <a:pPr/>
              <a:t>5/16/2018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70353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963114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solidFill>
                  <a:srgbClr val="29282E"/>
                </a:solidFill>
              </a:rPr>
              <a:pPr/>
              <a:t>5/16/2018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41350426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solidFill>
                  <a:srgbClr val="29282E"/>
                </a:solidFill>
              </a:rPr>
              <a:pPr/>
              <a:t>5/16/2018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42718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802831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solidFill>
                  <a:srgbClr val="29282E"/>
                </a:solidFill>
              </a:rPr>
              <a:pPr/>
              <a:t>5/16/2018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21668687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solidFill>
                  <a:srgbClr val="29282E"/>
                </a:solidFill>
              </a:rPr>
              <a:pPr/>
              <a:t>5/16/2018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a:solidFill>
                  <a:srgbClr val="29282E"/>
                </a:solidFill>
              </a:rPr>
              <a:t>Technology Industries of Finland</a:t>
            </a:r>
            <a:endParaRPr lang="fi-FI" dirty="0">
              <a:solidFill>
                <a:srgbClr val="29282E"/>
              </a:solidFill>
            </a:endParaRP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535839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pPr/>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0850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7_Sisältödia tekstille">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3572E11D-8BE7-44B4-8E52-EAF725507D01}" type="datetime5">
              <a:rPr lang="fi-FI" smtClean="0">
                <a:solidFill>
                  <a:srgbClr val="29282E"/>
                </a:solidFill>
              </a:rPr>
              <a:pPr/>
              <a:t>16-toukok-18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65735"/>
            <a:ext cx="7171200" cy="289419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050">
                <a:solidFill>
                  <a:srgbClr val="000000"/>
                </a:solidFill>
              </a:defRPr>
            </a:lvl3pPr>
            <a:lvl4pPr indent="-158400">
              <a:lnSpc>
                <a:spcPts val="1800"/>
              </a:lnSpc>
              <a:spcBef>
                <a:spcPts val="200"/>
              </a:spcBef>
              <a:spcAft>
                <a:spcPts val="200"/>
              </a:spcAft>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00574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Sisältödia tekstille">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52183"/>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C8CB9859-4306-433D-9CC5-D72DAB9B4C04}" type="datetime5">
              <a:rPr lang="fi-FI" smtClean="0">
                <a:solidFill>
                  <a:srgbClr val="29282E"/>
                </a:solidFill>
              </a:rPr>
              <a:pPr/>
              <a:t>16-toukok-18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41594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1B5B4897-5EEF-46B1-80D7-047EB15FD373}" type="datetime5">
              <a:rPr lang="fi-FI" smtClean="0">
                <a:solidFill>
                  <a:srgbClr val="29282E"/>
                </a:solidFill>
              </a:rPr>
              <a:pPr/>
              <a:t>16-toukok-18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4998720" y="0"/>
            <a:ext cx="414528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52183"/>
            <a:ext cx="392592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92592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487988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AADD2E5E-71CC-43EB-9D61-C52FDA1A367D}" type="datetime5">
              <a:rPr lang="fi-FI" smtClean="0">
                <a:solidFill>
                  <a:srgbClr val="29282E"/>
                </a:solidFill>
              </a:rPr>
              <a:pPr/>
              <a:t>16-toukok-18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52183"/>
            <a:ext cx="57024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7024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7077571" y="0"/>
            <a:ext cx="2066434"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56786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5_Sisältödia tekst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F0B0F488-EA75-44E5-9942-56A8368940B8}" type="datetime5">
              <a:rPr lang="fi-FI" smtClean="0">
                <a:solidFill>
                  <a:srgbClr val="29282E"/>
                </a:solidFill>
              </a:rPr>
              <a:pPr/>
              <a:t>16-toukok-18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2pPr>
              <a:lnSpc>
                <a:spcPts val="1800"/>
              </a:lnSpc>
              <a:spcBef>
                <a:spcPts val="200"/>
              </a:spcBef>
              <a:spcAft>
                <a:spcPts val="200"/>
              </a:spcAft>
              <a:defRPr/>
            </a:lvl2pPr>
            <a:lvl3pPr>
              <a:lnSpc>
                <a:spcPts val="1800"/>
              </a:lnSpc>
              <a:spcBef>
                <a:spcPts val="200"/>
              </a:spcBef>
              <a:spcAft>
                <a:spcPts val="200"/>
              </a:spcAft>
              <a:defRPr/>
            </a:lvl3pPr>
            <a:lvl4pPr>
              <a:lnSpc>
                <a:spcPts val="1800"/>
              </a:lnSpc>
              <a:spcBef>
                <a:spcPts val="200"/>
              </a:spcBef>
              <a:spcAft>
                <a:spcPts val="200"/>
              </a:spcAft>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9730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43704191"/>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Sisältödia tekstille">
    <p:bg>
      <p:bgPr>
        <a:solidFill>
          <a:srgbClr val="333333"/>
        </a:solidFill>
        <a:effectLst/>
      </p:bgPr>
    </p:bg>
    <p:spTree>
      <p:nvGrpSpPr>
        <p:cNvPr id="1" name=""/>
        <p:cNvGrpSpPr/>
        <p:nvPr/>
      </p:nvGrpSpPr>
      <p:grpSpPr>
        <a:xfrm>
          <a:off x="0" y="0"/>
          <a:ext cx="0" cy="0"/>
          <a:chOff x="0" y="0"/>
          <a:chExt cx="0" cy="0"/>
        </a:xfrm>
      </p:grpSpPr>
      <p:sp>
        <p:nvSpPr>
          <p:cNvPr id="7" name="Päivämäärän paikkamerkki 1"/>
          <p:cNvSpPr>
            <a:spLocks noGrp="1"/>
          </p:cNvSpPr>
          <p:nvPr>
            <p:ph type="dt" sz="half" idx="10"/>
          </p:nvPr>
        </p:nvSpPr>
        <p:spPr>
          <a:xfrm>
            <a:off x="240464" y="4763216"/>
            <a:ext cx="916709" cy="164690"/>
          </a:xfrm>
        </p:spPr>
        <p:txBody>
          <a:bodyPr/>
          <a:lstStyle>
            <a:lvl1pPr>
              <a:defRPr>
                <a:solidFill>
                  <a:schemeClr val="bg1"/>
                </a:solidFill>
              </a:defRPr>
            </a:lvl1pPr>
          </a:lstStyle>
          <a:p>
            <a:fld id="{857E0B19-528A-4C31-B2D7-64F4B71C3626}" type="datetime5">
              <a:rPr lang="fi-FI" smtClean="0">
                <a:solidFill>
                  <a:srgbClr val="FFFFFF"/>
                </a:solidFill>
              </a:rPr>
              <a:pPr/>
              <a:t>16-toukok-18</a:t>
            </a:fld>
            <a:endParaRPr lang="fi-FI" dirty="0">
              <a:solidFill>
                <a:srgbClr val="FFFFFF"/>
              </a:solidFill>
            </a:endParaRPr>
          </a:p>
        </p:txBody>
      </p:sp>
      <p:sp>
        <p:nvSpPr>
          <p:cNvPr id="8" name="Alatunnisteen paikkamerkki 2"/>
          <p:cNvSpPr>
            <a:spLocks noGrp="1"/>
          </p:cNvSpPr>
          <p:nvPr>
            <p:ph type="ftr" sz="quarter" idx="11"/>
          </p:nvPr>
        </p:nvSpPr>
        <p:spPr>
          <a:xfrm>
            <a:off x="1202535" y="4763216"/>
            <a:ext cx="1295891" cy="164690"/>
          </a:xfrm>
        </p:spPr>
        <p:txBody>
          <a:bodyPr/>
          <a:lstStyle>
            <a:lvl1pPr>
              <a:defRPr>
                <a:solidFill>
                  <a:schemeClr val="bg1"/>
                </a:solidFill>
              </a:defRPr>
            </a:lvl1pPr>
          </a:lstStyle>
          <a:p>
            <a:r>
              <a:rPr lang="fi-FI" dirty="0">
                <a:solidFill>
                  <a:srgbClr val="FFFFFF"/>
                </a:solidFill>
              </a:rPr>
              <a:t>Teknologiateollisuus</a:t>
            </a:r>
          </a:p>
        </p:txBody>
      </p:sp>
      <p:sp>
        <p:nvSpPr>
          <p:cNvPr id="9" name="Dian numeron paikkamerkki 3"/>
          <p:cNvSpPr>
            <a:spLocks noGrp="1"/>
          </p:cNvSpPr>
          <p:nvPr>
            <p:ph type="sldNum" sz="quarter" idx="12"/>
          </p:nvPr>
        </p:nvSpPr>
        <p:spPr>
          <a:xfrm>
            <a:off x="8050082" y="4763221"/>
            <a:ext cx="863990" cy="165406"/>
          </a:xfrm>
        </p:spPr>
        <p:txBody>
          <a:bodyPr/>
          <a:lstStyle>
            <a:lvl1pPr>
              <a:defRPr sz="8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1"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947743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_Sisältödia tekstille">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CD28775-7307-4F9B-86F9-086C8CE4E765}" type="datetime5">
              <a:rPr lang="fi-FI" smtClean="0">
                <a:solidFill>
                  <a:srgbClr val="FFFFFF"/>
                </a:solidFill>
              </a:rPr>
              <a:pPr/>
              <a:t>16-toukok-18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263952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7_Sisältödia tekstille">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87DA0BE-3232-4BF9-BCA5-AC423CBC3648}" type="datetime5">
              <a:rPr lang="fi-FI" smtClean="0">
                <a:solidFill>
                  <a:srgbClr val="FFFFFF"/>
                </a:solidFill>
              </a:rPr>
              <a:pPr/>
              <a:t>16-toukok-18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8921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_Sisältödia tekstille">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FA977F3-ED5F-41E5-A9CD-A3F03C47AB7C}" type="datetime5">
              <a:rPr lang="fi-FI" smtClean="0">
                <a:solidFill>
                  <a:srgbClr val="FFFFFF"/>
                </a:solidFill>
              </a:rPr>
              <a:pPr/>
              <a:t>16-toukok-18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80702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_Sisältödia tekstille">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245D69E-D887-4FCC-9D34-A378E7D60D4B}" type="datetime5">
              <a:rPr lang="fi-FI" smtClean="0">
                <a:solidFill>
                  <a:srgbClr val="FFFFFF"/>
                </a:solidFill>
              </a:rPr>
              <a:pPr/>
              <a:t>16-toukok-18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68253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0_Sisältödia tekstille">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1030A93-8067-43C9-86F0-523C08D855FF}" type="datetime5">
              <a:rPr lang="fi-FI" smtClean="0">
                <a:solidFill>
                  <a:srgbClr val="FFFFFF"/>
                </a:solidFill>
              </a:rPr>
              <a:pPr/>
              <a:t>16-toukok-18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33807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Sisältödia tekstille">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C817AEC-55C1-4B42-A187-DA349898EF9E}" type="datetime5">
              <a:rPr lang="fi-FI" smtClean="0">
                <a:solidFill>
                  <a:srgbClr val="FFFFFF"/>
                </a:solidFill>
              </a:rPr>
              <a:pPr/>
              <a:t>16-toukok-18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57995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2_Sisältödia tekstille">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36872BC-5C6E-4C89-B1EB-B5320CE11C8B}" type="datetime5">
              <a:rPr lang="fi-FI" smtClean="0">
                <a:solidFill>
                  <a:srgbClr val="FFFFFF"/>
                </a:solidFill>
              </a:rPr>
              <a:pPr/>
              <a:t>16-toukok-18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701681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Sisältödia tekstille">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1310AC0-7637-405D-8109-03F37915A2B8}" type="datetime5">
              <a:rPr lang="fi-FI" smtClean="0"/>
              <a:pPr/>
              <a:t>16-toukok-18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8970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16.5.2018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4_Sisältödia tekstille">
    <p:bg>
      <p:bgPr>
        <a:solidFill>
          <a:srgbClr val="333333"/>
        </a:solidFill>
        <a:effectLst/>
      </p:bgPr>
    </p:bg>
    <p:spTree>
      <p:nvGrpSpPr>
        <p:cNvPr id="1" name=""/>
        <p:cNvGrpSpPr/>
        <p:nvPr/>
      </p:nvGrpSpPr>
      <p:grpSpPr>
        <a:xfrm>
          <a:off x="0" y="0"/>
          <a:ext cx="0" cy="0"/>
          <a:chOff x="0" y="0"/>
          <a:chExt cx="0" cy="0"/>
        </a:xfrm>
      </p:grpSpPr>
      <p:sp>
        <p:nvSpPr>
          <p:cNvPr id="8"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3CAF816-605A-411F-9AC8-2A60CE94A980}" type="datetime5">
              <a:rPr lang="fi-FI" smtClean="0">
                <a:solidFill>
                  <a:srgbClr val="FFFFFF"/>
                </a:solidFill>
              </a:rPr>
              <a:pPr/>
              <a:t>16-toukok-18</a:t>
            </a:fld>
            <a:endParaRPr lang="fi-FI" dirty="0">
              <a:solidFill>
                <a:srgbClr val="FFFFFF"/>
              </a:solidFill>
            </a:endParaRPr>
          </a:p>
        </p:txBody>
      </p:sp>
      <p:sp>
        <p:nvSpPr>
          <p:cNvPr id="9"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2"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2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23103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Sisältödia tekstille">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6F86C2-5B72-4F37-B67F-1613C6BF1103}"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713599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Sisältödia tekstille">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1A00158-A6C6-4D31-8DE0-BC5D91F69E98}"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127705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3_Sisältödia tekstille">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1A60F58-EA5A-4F7F-8122-E84B701BE71A}"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815665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Sisältödia tekstille">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20D19E8-09E2-4C28-ABC7-39A99D4736EA}"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40950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5_Sisältödia tekstille">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269EF97-7243-4516-AF7A-DA6C858BE847}"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005089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6_Sisältödia tekstille">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CA5BF09-2F62-4DC9-8E06-E59653D3B9AB}"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686151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7_Sisältödia tekstille">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72B0731-F788-4364-BB92-9598221D85AE}" type="datetime5">
              <a:rPr lang="fi-FI" smtClean="0">
                <a:solidFill>
                  <a:srgbClr val="FFFFFF"/>
                </a:solidFill>
              </a:rPr>
              <a:pPr/>
              <a:t>16-toukok-18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5304299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8_Sisältödia tekstille">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0567F39-C76C-47A9-BA41-10A5B0196CA8}" type="datetime5">
              <a:rPr lang="fi-FI" smtClean="0"/>
              <a:pPr/>
              <a:t>16-toukok-18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defRPr sz="1300" baseline="0">
                <a:solidFill>
                  <a:srgbClr val="000000"/>
                </a:solidFill>
              </a:defRPr>
            </a:lvl2pPr>
            <a:lvl3pPr indent="-158400">
              <a:defRPr sz="1100">
                <a:solidFill>
                  <a:srgbClr val="000000"/>
                </a:solidFill>
              </a:defRPr>
            </a:lvl3pPr>
            <a:lvl4pPr indent="-1584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61981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fi-FI"/>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A85C6172-DA9D-401D-8415-D4C12A7896AF}" type="datetime5">
              <a:rPr lang="fi-FI" smtClean="0">
                <a:solidFill>
                  <a:srgbClr val="29282E"/>
                </a:solidFill>
              </a:rPr>
              <a:pPr/>
              <a:t>16-toukok-18</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20859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28B55566-FFE4-4DE1-8085-462DAF3CC032}" type="datetime5">
              <a:rPr lang="fi-FI" smtClean="0">
                <a:solidFill>
                  <a:srgbClr val="29282E"/>
                </a:solidFill>
              </a:rPr>
              <a:pPr/>
              <a:t>16-toukok-18</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14832133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6880" y="4709185"/>
            <a:ext cx="948685" cy="166689"/>
          </a:xfrm>
          <a:prstGeom prst="rect">
            <a:avLst/>
          </a:prstGeom>
        </p:spPr>
      </p:pic>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FD999E6-3D6F-4800-A33E-4D315914261B}" type="datetime5">
              <a:rPr lang="fi-FI" smtClean="0">
                <a:solidFill>
                  <a:srgbClr val="B3B3B3"/>
                </a:solidFill>
              </a:rPr>
              <a:pPr/>
              <a:t>16-toukok-18</a:t>
            </a:fld>
            <a:endParaRPr lang="fi-FI" dirty="0">
              <a:solidFill>
                <a:srgbClr val="B3B3B3"/>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BA1D61E-DCAC-4F3F-A9E2-B5195B305580}" type="slidenum">
              <a:rPr lang="fi-FI" smtClean="0">
                <a:solidFill>
                  <a:srgbClr val="B3B3B3"/>
                </a:solidFill>
              </a:rPr>
              <a:pPr/>
              <a:t>‹#›</a:t>
            </a:fld>
            <a:endParaRPr lang="fi-FI" dirty="0">
              <a:solidFill>
                <a:srgbClr val="B3B3B3"/>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022936494"/>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38602"/>
            <a:ext cx="8207375" cy="89684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145992"/>
            <a:ext cx="8207374" cy="2991933"/>
          </a:xfrm>
          <a:prstGeom prst="rect">
            <a:avLst/>
          </a:prstGeom>
        </p:spPr>
        <p:txBody>
          <a:bodyPr vert="horz" lIns="0" tIns="0" rIns="0" bIns="0"/>
          <a:lstStyle>
            <a:lvl1pPr marL="0" indent="0">
              <a:buNone/>
              <a:defRPr sz="1575" b="1">
                <a:latin typeface="+mj-lt"/>
              </a:defRPr>
            </a:lvl1pPr>
            <a:lvl2pPr marL="178195" indent="-159295">
              <a:buFont typeface="Arial"/>
              <a:buChar char="•"/>
              <a:defRPr sz="1500">
                <a:latin typeface="Georgia"/>
              </a:defRPr>
            </a:lvl2pPr>
            <a:lvl3pPr marL="345590" indent="-172795">
              <a:buFont typeface="Lucida Grande"/>
              <a:buChar char="-"/>
              <a:defRPr sz="1200" i="1">
                <a:latin typeface="Georgia"/>
                <a:cs typeface="Georgia"/>
              </a:defRPr>
            </a:lvl3pPr>
            <a:lvl4pPr marL="593983" indent="-145796">
              <a:buFont typeface="Arial"/>
              <a:buChar char="•"/>
              <a:defRPr sz="1050" baseline="0">
                <a:latin typeface="Georgia"/>
              </a:defRPr>
            </a:lvl4pPr>
            <a:lvl5pPr marL="815377" indent="-171445">
              <a:buFont typeface="Courier New"/>
              <a:buChar char="o"/>
              <a:defRPr sz="975"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8503C4D9-630D-4449-8542-51D4D548AB04}" type="datetime5">
              <a:rPr lang="fi-FI" smtClean="0">
                <a:solidFill>
                  <a:prstClr val="black">
                    <a:tint val="75000"/>
                  </a:prstClr>
                </a:solidFill>
              </a:rPr>
              <a:pPr>
                <a:defRPr/>
              </a:pPr>
              <a:t>16-toukok-18</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Teknologiateollisuus</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5" y="4385706"/>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241161"/>
            <a:ext cx="2113788" cy="868137"/>
          </a:xfrm>
          <a:prstGeom prst="rect">
            <a:avLst/>
          </a:prstGeom>
        </p:spPr>
      </p:pic>
    </p:spTree>
    <p:extLst>
      <p:ext uri="{BB962C8B-B14F-4D97-AF65-F5344CB8AC3E}">
        <p14:creationId xmlns:p14="http://schemas.microsoft.com/office/powerpoint/2010/main" val="13863340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3" name="Sisällön paikkamerkki 2"/>
          <p:cNvSpPr>
            <a:spLocks noGrp="1"/>
          </p:cNvSpPr>
          <p:nvPr>
            <p:ph idx="1"/>
          </p:nvPr>
        </p:nvSpPr>
        <p:spPr>
          <a:xfrm>
            <a:off x="381000" y="1275606"/>
            <a:ext cx="8367464" cy="3456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fld id="{27BB2B3F-E585-4339-BC58-3A338620BF0F}" type="datetime5">
              <a:rPr lang="fi-FI" smtClean="0">
                <a:solidFill>
                  <a:srgbClr val="002664"/>
                </a:solidFill>
              </a:rPr>
              <a:pPr/>
              <a:t>16-toukok-18</a:t>
            </a:fld>
            <a:endParaRPr lang="fi-FI">
              <a:solidFill>
                <a:srgbClr val="002664"/>
              </a:solidFill>
            </a:endParaRPr>
          </a:p>
        </p:txBody>
      </p:sp>
      <p:sp>
        <p:nvSpPr>
          <p:cNvPr id="5" name="Dian numeron paikkamerkki 4"/>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6"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18795596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81000"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4008"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lvl1pPr>
          </a:lstStyle>
          <a:p>
            <a:fld id="{779BA389-3D5B-4A2F-8D7D-F5750137A40B}" type="datetime5">
              <a:rPr lang="fi-FI" smtClean="0">
                <a:solidFill>
                  <a:srgbClr val="002664"/>
                </a:solidFill>
              </a:rPr>
              <a:pPr/>
              <a:t>16-toukok-18</a:t>
            </a:fld>
            <a:endParaRPr lang="fi-FI">
              <a:solidFill>
                <a:srgbClr val="002664"/>
              </a:solidFill>
            </a:endParaRPr>
          </a:p>
        </p:txBody>
      </p:sp>
      <p:sp>
        <p:nvSpPr>
          <p:cNvPr id="6" name="Dian numeron paikkamerkki 5"/>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10"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13"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934372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ummansininen"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A3A106F0-3586-4C34-B64A-18A9417A8F96}" type="datetime5">
              <a:rPr lang="fi-FI" smtClean="0">
                <a:solidFill>
                  <a:srgbClr val="FFFFFF"/>
                </a:solidFill>
              </a:rPr>
              <a:pPr/>
              <a:t>16-toukok-18</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8BA1D61E-DCAC-4F3F-A9E2-B5195B305580}" type="slidenum">
              <a:rPr lang="fi-FI" smtClean="0">
                <a:solidFill>
                  <a:srgbClr val="FFFFFF"/>
                </a:solidFill>
              </a:rPr>
              <a:pPr/>
              <a:t>‹#›</a:t>
            </a:fld>
            <a:endParaRPr lang="fi-FI" dirty="0">
              <a:solidFill>
                <a:srgbClr val="FFFFFF"/>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2077615085"/>
      </p:ext>
    </p:extLst>
  </p:cSld>
  <p:clrMapOvr>
    <a:masterClrMapping/>
  </p:clrMapOvr>
  <p:transition spd="med">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Vihreä"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19CC20B7-6165-456F-86D9-617BF4A4A6C0}" type="datetime5">
              <a:rPr lang="fi-FI" smtClean="0"/>
              <a:pPr/>
              <a:t>16-toukok-18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182915529"/>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Punainen"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F1D0B20C-A1FF-4BDA-AD72-75EDB1021CAD}" type="datetime5">
              <a:rPr lang="fi-FI" smtClean="0"/>
              <a:pPr/>
              <a:t>16-toukok-18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55237402"/>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Kuvadia - Vaaleat kuvat">
    <p:spTree>
      <p:nvGrpSpPr>
        <p:cNvPr id="1" name=""/>
        <p:cNvGrpSpPr/>
        <p:nvPr/>
      </p:nvGrpSpPr>
      <p:grpSpPr>
        <a:xfrm>
          <a:off x="0" y="0"/>
          <a:ext cx="0" cy="0"/>
          <a:chOff x="0" y="0"/>
          <a:chExt cx="0" cy="0"/>
        </a:xfrm>
      </p:grpSpPr>
      <p:sp>
        <p:nvSpPr>
          <p:cNvPr id="10" name="Dian numeron paikkamerkki 9"/>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1" name="Alatunnisteen paikkamerkki 10"/>
          <p:cNvSpPr>
            <a:spLocks noGrp="1"/>
          </p:cNvSpPr>
          <p:nvPr>
            <p:ph type="ftr" sz="quarter" idx="13"/>
          </p:nvPr>
        </p:nvSpPr>
        <p:spPr/>
        <p:txBody>
          <a:bodyPr/>
          <a:lstStyle/>
          <a:p>
            <a:r>
              <a:rPr lang="fi-FI">
                <a:solidFill>
                  <a:srgbClr val="000000"/>
                </a:solidFill>
              </a:rPr>
              <a:t>Teknologiateollisuus</a:t>
            </a:r>
          </a:p>
        </p:txBody>
      </p:sp>
    </p:spTree>
    <p:extLst>
      <p:ext uri="{BB962C8B-B14F-4D97-AF65-F5344CB8AC3E}">
        <p14:creationId xmlns:p14="http://schemas.microsoft.com/office/powerpoint/2010/main" val="34488970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ekstidia 1 Palsta">
    <p:spTree>
      <p:nvGrpSpPr>
        <p:cNvPr id="1" name=""/>
        <p:cNvGrpSpPr/>
        <p:nvPr/>
      </p:nvGrpSpPr>
      <p:grpSpPr>
        <a:xfrm>
          <a:off x="0" y="0"/>
          <a:ext cx="0" cy="0"/>
          <a:chOff x="0" y="0"/>
          <a:chExt cx="0" cy="0"/>
        </a:xfrm>
      </p:grpSpPr>
      <p:sp>
        <p:nvSpPr>
          <p:cNvPr id="7" name="Tekstin paikkamerkki 6"/>
          <p:cNvSpPr>
            <a:spLocks noGrp="1"/>
          </p:cNvSpPr>
          <p:nvPr>
            <p:ph type="body" sz="quarter" idx="11"/>
          </p:nvPr>
        </p:nvSpPr>
        <p:spPr>
          <a:xfrm>
            <a:off x="432000" y="1113247"/>
            <a:ext cx="8280000" cy="3422765"/>
          </a:xfrm>
        </p:spPr>
        <p:txBody>
          <a:bodyPr/>
          <a:lstStyle>
            <a:lvl1pPr>
              <a:lnSpc>
                <a:spcPct val="100000"/>
              </a:lnSpc>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14"/>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6" name="Alatunnisteen paikkamerkki 15"/>
          <p:cNvSpPr>
            <a:spLocks noGrp="1"/>
          </p:cNvSpPr>
          <p:nvPr>
            <p:ph type="ftr" sz="quarter" idx="13"/>
          </p:nvPr>
        </p:nvSpPr>
        <p:spPr/>
        <p:txBody>
          <a:bodyPr/>
          <a:lstStyle/>
          <a:p>
            <a:r>
              <a:rPr lang="fi-FI">
                <a:solidFill>
                  <a:srgbClr val="000000"/>
                </a:solidFill>
              </a:rPr>
              <a:t>Teknologiateollisuus</a:t>
            </a:r>
          </a:p>
        </p:txBody>
      </p:sp>
      <p:sp>
        <p:nvSpPr>
          <p:cNvPr id="17" name="Otsikko 1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42393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Sininen"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79687E97-FA4E-4A59-B344-DEBDD22EB2EE}" type="datetime5">
              <a:rPr lang="fi-FI" smtClean="0">
                <a:solidFill>
                  <a:srgbClr val="002964"/>
                </a:solidFill>
              </a:rPr>
              <a:pPr/>
              <a:t>16-toukok-18</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BA1D61E-DCAC-4F3F-A9E2-B5195B305580}" type="slidenum">
              <a:rPr lang="fi-FI" smtClean="0">
                <a:solidFill>
                  <a:srgbClr val="002964"/>
                </a:solidFill>
              </a:rPr>
              <a:pPr/>
              <a:t>‹#›</a:t>
            </a:fld>
            <a:endParaRPr lang="fi-FI" dirty="0">
              <a:solidFill>
                <a:srgbClr val="002964"/>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72750421"/>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187035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979678738"/>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5/16/2018</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4886735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5/16/2018</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457367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397129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61173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0723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278246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08222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204986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8010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5/16/2018</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686802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31137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9076968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001645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5012939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447960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5/16/2018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4048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0435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16.5.2018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5/16/2018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439212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5/16/2018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55679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5/16/2018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462575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5/16/2018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91574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8227945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5/16/2018</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248633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5/16/2018</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16055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5/16/2018</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9464804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5/16/2018</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092494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5/16/2018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799836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16.5.2018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5/16/2018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13801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16.5.2018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16.5.2018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16.5.2018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177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724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6026E1-B74F-4BB9-BDF0-3CCB17B8DC3F}" type="datetime1">
              <a:rPr lang="fi-FI" smtClean="0">
                <a:solidFill>
                  <a:srgbClr val="B1BEB9"/>
                </a:solidFill>
              </a:rPr>
              <a:pPr/>
              <a:t>16.5.2018</a:t>
            </a:fld>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5397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9DC76EA-B838-4727-8FFE-1736BDED8089}" type="datetime1">
              <a:rPr lang="fi-FI" smtClean="0">
                <a:solidFill>
                  <a:srgbClr val="002964"/>
                </a:solidFill>
              </a:rPr>
              <a:pPr/>
              <a:t>16.5.2018</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9407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55E9C134-3167-4F1A-BF85-D9C5B89CB438}" type="datetime1">
              <a:rPr lang="fi-FI" smtClean="0"/>
              <a:pPr/>
              <a:t>16.5.2018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11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43C0032E-B8FF-4A5E-BC37-69B717629E96}" type="datetime1">
              <a:rPr lang="fi-FI" smtClean="0"/>
              <a:pPr/>
              <a:t>16.5.2018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1544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fld id="{FED52513-46EE-46A6-A277-5008A623FA72}" type="datetime1">
              <a:rPr lang="fi-FI" smtClean="0">
                <a:solidFill>
                  <a:srgbClr val="F04B0D"/>
                </a:solidFill>
              </a:rPr>
              <a:pPr/>
              <a:t>16.5.2018</a:t>
            </a:fld>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7670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3C5F44F5-E055-419E-A797-1040115B9443}" type="datetime1">
              <a:rPr lang="fi-FI" smtClean="0">
                <a:solidFill>
                  <a:srgbClr val="FFFFFF"/>
                </a:solidFill>
              </a:rPr>
              <a:pPr/>
              <a:t>16.5.2018</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7822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fld id="{AF9A8557-B8DB-46F5-9879-042636E58E85}" type="datetime1">
              <a:rPr lang="fi-FI" smtClean="0"/>
              <a:pPr/>
              <a:t>16.5.2018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700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993FE2C-E6E2-4EC3-8BBF-FECEBCB75B78}" type="datetime1">
              <a:rPr lang="fi-FI" smtClean="0">
                <a:solidFill>
                  <a:srgbClr val="B1BEB9"/>
                </a:solidFill>
              </a:rPr>
              <a:pPr/>
              <a:t>16.5.2018</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29671"/>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AA5B850E-9A9B-477B-A867-9BEAF1A5D67C}" type="datetime1">
              <a:rPr lang="fi-FI" smtClean="0">
                <a:solidFill>
                  <a:srgbClr val="B1BEB9"/>
                </a:solidFill>
              </a:rPr>
              <a:pPr/>
              <a:t>16.5.2018</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4612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BE5302ED-C6C3-4AE7-8898-4CEE729BF56C}" type="datetime1">
              <a:rPr lang="fi-FI" smtClean="0">
                <a:solidFill>
                  <a:srgbClr val="B1BEB9"/>
                </a:solidFill>
              </a:rPr>
              <a:pPr/>
              <a:t>16.5.2018</a:t>
            </a:fld>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91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4.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6.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4.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7.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4.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theme" Target="../theme/theme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16.5.2018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5/16/2018</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23722574"/>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 id="2147484524" r:id="rId21"/>
    <p:sldLayoutId id="2147484525" r:id="rId22"/>
    <p:sldLayoutId id="2147484526" r:id="rId23"/>
    <p:sldLayoutId id="2147484527" r:id="rId24"/>
    <p:sldLayoutId id="2147484528" r:id="rId25"/>
    <p:sldLayoutId id="2147484529" r:id="rId26"/>
    <p:sldLayoutId id="2147484530" r:id="rId27"/>
    <p:sldLayoutId id="2147484531" r:id="rId28"/>
    <p:sldLayoutId id="2147484532"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D411F6F2-64D4-4B60-8113-527FF7849312}" type="datetime1">
              <a:rPr lang="fi-FI" smtClean="0">
                <a:solidFill>
                  <a:srgbClr val="B1BEB9"/>
                </a:solidFill>
              </a:rPr>
              <a:pPr defTabSz="680159"/>
              <a:t>16.5.2018</a:t>
            </a:fld>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75142"/>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Lst>
  <p:transition spd="med">
    <p:fade/>
  </p:transition>
  <p:hf hdr="0" ft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8"/>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8902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Lst>
  <p:transition spd="med">
    <p:fade/>
  </p:transition>
  <p:hf hdr="0"/>
  <p:txStyles>
    <p:titleStyle>
      <a:lvl1pPr algn="l" defTabSz="604502" rtl="0" eaLnBrk="1" latinLnBrk="0" hangingPunct="1">
        <a:lnSpc>
          <a:spcPct val="95000"/>
        </a:lnSpc>
        <a:spcBef>
          <a:spcPct val="0"/>
        </a:spcBef>
        <a:buNone/>
        <a:defRPr sz="1984" b="1" kern="1200" spc="-26" baseline="0">
          <a:solidFill>
            <a:schemeClr val="tx1"/>
          </a:solidFill>
          <a:latin typeface="+mj-lt"/>
          <a:ea typeface="+mj-ea"/>
          <a:cs typeface="+mj-cs"/>
        </a:defRPr>
      </a:lvl1pPr>
    </p:titleStyle>
    <p:bodyStyle>
      <a:lvl1pPr marL="236134" indent="-236134" algn="l" defTabSz="604502" rtl="0" eaLnBrk="1" latinLnBrk="0" hangingPunct="1">
        <a:spcBef>
          <a:spcPts val="0"/>
        </a:spcBef>
        <a:spcAft>
          <a:spcPts val="397"/>
        </a:spcAft>
        <a:buClr>
          <a:schemeClr val="accent3"/>
        </a:buClr>
        <a:buFont typeface="Wingdings" pitchFamily="2" charset="2"/>
        <a:buChar char="§"/>
        <a:defRPr sz="1389" kern="1200" spc="-26" baseline="0">
          <a:solidFill>
            <a:schemeClr val="tx1"/>
          </a:solidFill>
          <a:latin typeface="+mn-lt"/>
          <a:ea typeface="+mn-ea"/>
          <a:cs typeface="+mn-cs"/>
        </a:defRPr>
      </a:lvl1pPr>
      <a:lvl2pPr marL="472268" indent="-236134" algn="l" defTabSz="604502" rtl="0" eaLnBrk="1" latinLnBrk="0" hangingPunct="1">
        <a:spcBef>
          <a:spcPts val="0"/>
        </a:spcBef>
        <a:spcAft>
          <a:spcPts val="397"/>
        </a:spcAft>
        <a:buFont typeface="Arial" pitchFamily="34" charset="0"/>
        <a:buChar char="–"/>
        <a:defRPr sz="1191" kern="1200" spc="-26" baseline="0">
          <a:solidFill>
            <a:schemeClr val="tx1"/>
          </a:solidFill>
          <a:latin typeface="+mn-lt"/>
          <a:ea typeface="+mn-ea"/>
          <a:cs typeface="+mn-cs"/>
        </a:defRPr>
      </a:lvl2pPr>
      <a:lvl3pPr marL="708401" indent="-236134" algn="l" defTabSz="604502" rtl="0" eaLnBrk="1" latinLnBrk="0" hangingPunct="1">
        <a:spcBef>
          <a:spcPts val="0"/>
        </a:spcBef>
        <a:spcAft>
          <a:spcPts val="397"/>
        </a:spcAft>
        <a:buClr>
          <a:schemeClr val="accent3"/>
        </a:buClr>
        <a:buFont typeface="Wingdings" pitchFamily="2" charset="2"/>
        <a:buChar char="§"/>
        <a:defRPr sz="1058" kern="1200" spc="-26" baseline="0">
          <a:solidFill>
            <a:schemeClr val="tx1"/>
          </a:solidFill>
          <a:latin typeface="+mn-lt"/>
          <a:ea typeface="+mn-ea"/>
          <a:cs typeface="+mn-cs"/>
        </a:defRPr>
      </a:lvl3pPr>
      <a:lvl4pPr marL="950832" indent="-242432" algn="l" defTabSz="604502" rtl="0" eaLnBrk="1" latinLnBrk="0" hangingPunct="1">
        <a:spcBef>
          <a:spcPts val="0"/>
        </a:spcBef>
        <a:spcAft>
          <a:spcPts val="397"/>
        </a:spcAft>
        <a:buFont typeface="Arial" pitchFamily="34" charset="0"/>
        <a:buChar char="–"/>
        <a:defRPr sz="926" kern="1200" spc="-26" baseline="0">
          <a:solidFill>
            <a:schemeClr val="tx1"/>
          </a:solidFill>
          <a:latin typeface="+mn-lt"/>
          <a:ea typeface="+mn-ea"/>
          <a:cs typeface="+mn-cs"/>
        </a:defRPr>
      </a:lvl4pPr>
      <a:lvl5pPr marL="1186965" indent="-236134" algn="l" defTabSz="604502" rtl="0" eaLnBrk="1" latinLnBrk="0" hangingPunct="1">
        <a:spcBef>
          <a:spcPts val="0"/>
        </a:spcBef>
        <a:spcAft>
          <a:spcPts val="397"/>
        </a:spcAft>
        <a:buClr>
          <a:schemeClr val="accent3"/>
        </a:buClr>
        <a:buFont typeface="Wingdings" pitchFamily="2" charset="2"/>
        <a:buChar char="§"/>
        <a:defRPr sz="926" kern="1200" spc="-26" baseline="0">
          <a:solidFill>
            <a:schemeClr val="tx1"/>
          </a:solidFill>
          <a:latin typeface="+mn-lt"/>
          <a:ea typeface="+mn-ea"/>
          <a:cs typeface="+mn-cs"/>
        </a:defRPr>
      </a:lvl5pPr>
      <a:lvl6pPr marL="1662382"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6pPr>
      <a:lvl7pPr marL="1964633"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7pPr>
      <a:lvl8pPr marL="226688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8pPr>
      <a:lvl9pPr marL="256913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9pPr>
    </p:bodyStyle>
    <p:otherStyle>
      <a:defPPr>
        <a:defRPr lang="fi-FI"/>
      </a:defPPr>
      <a:lvl1pPr marL="0" algn="l" defTabSz="604502" rtl="0" eaLnBrk="1" latinLnBrk="0" hangingPunct="1">
        <a:defRPr sz="1191" kern="1200">
          <a:solidFill>
            <a:schemeClr val="tx1"/>
          </a:solidFill>
          <a:latin typeface="+mn-lt"/>
          <a:ea typeface="+mn-ea"/>
          <a:cs typeface="+mn-cs"/>
        </a:defRPr>
      </a:lvl1pPr>
      <a:lvl2pPr marL="302251" algn="l" defTabSz="604502" rtl="0" eaLnBrk="1" latinLnBrk="0" hangingPunct="1">
        <a:defRPr sz="1191" kern="1200">
          <a:solidFill>
            <a:schemeClr val="tx1"/>
          </a:solidFill>
          <a:latin typeface="+mn-lt"/>
          <a:ea typeface="+mn-ea"/>
          <a:cs typeface="+mn-cs"/>
        </a:defRPr>
      </a:lvl2pPr>
      <a:lvl3pPr marL="604502" algn="l" defTabSz="604502" rtl="0" eaLnBrk="1" latinLnBrk="0" hangingPunct="1">
        <a:defRPr sz="1191" kern="1200">
          <a:solidFill>
            <a:schemeClr val="tx1"/>
          </a:solidFill>
          <a:latin typeface="+mn-lt"/>
          <a:ea typeface="+mn-ea"/>
          <a:cs typeface="+mn-cs"/>
        </a:defRPr>
      </a:lvl3pPr>
      <a:lvl4pPr marL="906754" algn="l" defTabSz="604502" rtl="0" eaLnBrk="1" latinLnBrk="0" hangingPunct="1">
        <a:defRPr sz="1191" kern="1200">
          <a:solidFill>
            <a:schemeClr val="tx1"/>
          </a:solidFill>
          <a:latin typeface="+mn-lt"/>
          <a:ea typeface="+mn-ea"/>
          <a:cs typeface="+mn-cs"/>
        </a:defRPr>
      </a:lvl4pPr>
      <a:lvl5pPr marL="1209005" algn="l" defTabSz="604502" rtl="0" eaLnBrk="1" latinLnBrk="0" hangingPunct="1">
        <a:defRPr sz="1191" kern="1200">
          <a:solidFill>
            <a:schemeClr val="tx1"/>
          </a:solidFill>
          <a:latin typeface="+mn-lt"/>
          <a:ea typeface="+mn-ea"/>
          <a:cs typeface="+mn-cs"/>
        </a:defRPr>
      </a:lvl5pPr>
      <a:lvl6pPr marL="1511256" algn="l" defTabSz="604502" rtl="0" eaLnBrk="1" latinLnBrk="0" hangingPunct="1">
        <a:defRPr sz="1191" kern="1200">
          <a:solidFill>
            <a:schemeClr val="tx1"/>
          </a:solidFill>
          <a:latin typeface="+mn-lt"/>
          <a:ea typeface="+mn-ea"/>
          <a:cs typeface="+mn-cs"/>
        </a:defRPr>
      </a:lvl6pPr>
      <a:lvl7pPr marL="1813506" algn="l" defTabSz="604502" rtl="0" eaLnBrk="1" latinLnBrk="0" hangingPunct="1">
        <a:defRPr sz="1191" kern="1200">
          <a:solidFill>
            <a:schemeClr val="tx1"/>
          </a:solidFill>
          <a:latin typeface="+mn-lt"/>
          <a:ea typeface="+mn-ea"/>
          <a:cs typeface="+mn-cs"/>
        </a:defRPr>
      </a:lvl7pPr>
      <a:lvl8pPr marL="2115758" algn="l" defTabSz="604502" rtl="0" eaLnBrk="1" latinLnBrk="0" hangingPunct="1">
        <a:defRPr sz="1191" kern="1200">
          <a:solidFill>
            <a:schemeClr val="tx1"/>
          </a:solidFill>
          <a:latin typeface="+mn-lt"/>
          <a:ea typeface="+mn-ea"/>
          <a:cs typeface="+mn-cs"/>
        </a:defRPr>
      </a:lvl8pPr>
      <a:lvl9pPr marL="2418010" algn="l" defTabSz="604502" rtl="0" eaLnBrk="1" latinLnBrk="0" hangingPunct="1">
        <a:defRPr sz="119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667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7.5.2015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51824"/>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solidFill>
                  <a:srgbClr val="29282E"/>
                </a:solidFill>
              </a:rPr>
              <a:pPr/>
              <a:t>5/16/2018</a:t>
            </a:fld>
            <a:endParaRPr lang="fi-FI" dirty="0">
              <a:solidFill>
                <a:srgbClr val="29282E"/>
              </a:solidFill>
            </a:endParaRPr>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8275405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0" r:id="rId25"/>
    <p:sldLayoutId id="2147484401" r:id="rId26"/>
    <p:sldLayoutId id="2147484402" r:id="rId27"/>
    <p:sldLayoutId id="2147484403" r:id="rId28"/>
    <p:sldLayoutId id="2147484404"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0249" y="4731666"/>
            <a:ext cx="949770" cy="164690"/>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4A0B58F-F03D-4E0D-B025-33E44B30A82A}" type="datetime5">
              <a:rPr lang="fi-FI" smtClean="0">
                <a:solidFill>
                  <a:srgbClr val="29282E"/>
                </a:solidFill>
              </a:rPr>
              <a:pPr/>
              <a:t>16-toukok-18</a:t>
            </a:fld>
            <a:endParaRPr lang="fi-FI" dirty="0">
              <a:solidFill>
                <a:srgbClr val="29282E"/>
              </a:solidFill>
            </a:endParaRPr>
          </a:p>
        </p:txBody>
      </p:sp>
      <p:sp>
        <p:nvSpPr>
          <p:cNvPr id="8" name="Alatunnisteen paikkamerkki 4"/>
          <p:cNvSpPr>
            <a:spLocks noGrp="1"/>
          </p:cNvSpPr>
          <p:nvPr>
            <p:ph type="ftr" sz="quarter" idx="3"/>
          </p:nvPr>
        </p:nvSpPr>
        <p:spPr>
          <a:xfrm>
            <a:off x="1106545" y="4730070"/>
            <a:ext cx="1246229" cy="175403"/>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9" name="Dian numeron paikkamerkki 1"/>
          <p:cNvSpPr>
            <a:spLocks noGrp="1"/>
          </p:cNvSpPr>
          <p:nvPr>
            <p:ph type="sldNum" sz="quarter" idx="4"/>
          </p:nvPr>
        </p:nvSpPr>
        <p:spPr>
          <a:xfrm>
            <a:off x="8181978" y="4731671"/>
            <a:ext cx="682788" cy="165406"/>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Tekstin paikkamerkki 3"/>
          <p:cNvSpPr>
            <a:spLocks noGrp="1"/>
          </p:cNvSpPr>
          <p:nvPr>
            <p:ph type="body" idx="1"/>
          </p:nvPr>
        </p:nvSpPr>
        <p:spPr>
          <a:xfrm>
            <a:off x="1072801" y="1613517"/>
            <a:ext cx="7171199" cy="303468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1"/>
            <a:ext cx="7171199" cy="995036"/>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127778546"/>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2" r:id="rId17"/>
    <p:sldLayoutId id="2147484483" r:id="rId18"/>
    <p:sldLayoutId id="2147484484" r:id="rId19"/>
    <p:sldLayoutId id="2147484485" r:id="rId20"/>
    <p:sldLayoutId id="2147484486" r:id="rId21"/>
    <p:sldLayoutId id="2147484487" r:id="rId22"/>
    <p:sldLayoutId id="2147484488" r:id="rId23"/>
    <p:sldLayoutId id="2147484489" r:id="rId24"/>
    <p:sldLayoutId id="2147484490" r:id="rId25"/>
    <p:sldLayoutId id="2147484491" r:id="rId26"/>
    <p:sldLayoutId id="2147484492" r:id="rId27"/>
    <p:sldLayoutId id="2147484493" r:id="rId28"/>
    <p:sldLayoutId id="2147484494" r:id="rId29"/>
    <p:sldLayoutId id="2147484495" r:id="rId30"/>
    <p:sldLayoutId id="2147484496" r:id="rId31"/>
    <p:sldLayoutId id="2147484497" r:id="rId32"/>
    <p:sldLayoutId id="2147484498" r:id="rId33"/>
    <p:sldLayoutId id="2147484499" r:id="rId34"/>
    <p:sldLayoutId id="2147484500" r:id="rId35"/>
    <p:sldLayoutId id="2147484501" r:id="rId36"/>
    <p:sldLayoutId id="2147484502" r:id="rId37"/>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158400"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1.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44.emf"/></Relationships>
</file>

<file path=ppt/slides/_rels/slide4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4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46.emf"/></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4.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9.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sz="3200" dirty="0"/>
              <a:t>Technology Industry /</a:t>
            </a:r>
            <a:br>
              <a:rPr lang="en-US" sz="3200" dirty="0"/>
            </a:br>
            <a:r>
              <a:rPr lang="en-US" sz="3200" dirty="0"/>
              <a:t>Finnish Economic Outlook</a:t>
            </a:r>
            <a:br>
              <a:rPr lang="en-US" sz="3200" dirty="0"/>
            </a:br>
            <a:br>
              <a:rPr lang="en-US" sz="3200" dirty="0"/>
            </a:br>
            <a:r>
              <a:rPr lang="en-US" sz="2400" dirty="0"/>
              <a:t>May 2018</a:t>
            </a:r>
            <a:endParaRPr lang="fi-FI" sz="2400" b="0"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5/16/2018</a:t>
            </a:fld>
            <a:endParaRPr lang="fi-FI" dirty="0"/>
          </a:p>
        </p:txBody>
      </p:sp>
      <p:sp>
        <p:nvSpPr>
          <p:cNvPr id="5" name="Alatunnisteen paikkamerkki 4"/>
          <p:cNvSpPr>
            <a:spLocks noGrp="1"/>
          </p:cNvSpPr>
          <p:nvPr>
            <p:ph type="ftr" sz="quarter" idx="11"/>
          </p:nvPr>
        </p:nvSpPr>
        <p:spPr>
          <a:xfrm>
            <a:off x="1111511" y="4728047"/>
            <a:ext cx="1646062" cy="16469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a:t>
            </a:r>
          </a:p>
          <a:p>
            <a:r>
              <a:rPr lang="fi-FI" dirty="0">
                <a:solidFill>
                  <a:srgbClr val="FFFFFF"/>
                </a:solidFill>
              </a:rPr>
              <a:t>of Finland</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Value of New </a:t>
            </a:r>
            <a:r>
              <a:rPr lang="fi-FI" dirty="0" err="1"/>
              <a:t>Orders</a:t>
            </a:r>
            <a:r>
              <a:rPr lang="fi-FI" dirty="0"/>
              <a:t> in </a:t>
            </a:r>
            <a:r>
              <a:rPr lang="fi-FI" dirty="0" err="1"/>
              <a:t>the</a:t>
            </a:r>
            <a:r>
              <a:rPr lang="fi-FI" dirty="0"/>
              <a:t>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574214">
                  <a:extLst>
                    <a:ext uri="{9D8B030D-6E8A-4147-A177-3AD203B41FA5}">
                      <a16:colId xmlns:a16="http://schemas.microsoft.com/office/drawing/2014/main" val="20000"/>
                    </a:ext>
                  </a:extLst>
                </a:gridCol>
                <a:gridCol w="580819">
                  <a:extLst>
                    <a:ext uri="{9D8B030D-6E8A-4147-A177-3AD203B41FA5}">
                      <a16:colId xmlns:a16="http://schemas.microsoft.com/office/drawing/2014/main" val="20001"/>
                    </a:ext>
                  </a:extLst>
                </a:gridCol>
                <a:gridCol w="573479">
                  <a:extLst>
                    <a:ext uri="{9D8B030D-6E8A-4147-A177-3AD203B41FA5}">
                      <a16:colId xmlns:a16="http://schemas.microsoft.com/office/drawing/2014/main" val="20002"/>
                    </a:ext>
                  </a:extLst>
                </a:gridCol>
                <a:gridCol w="573479">
                  <a:extLst>
                    <a:ext uri="{9D8B030D-6E8A-4147-A177-3AD203B41FA5}">
                      <a16:colId xmlns:a16="http://schemas.microsoft.com/office/drawing/2014/main" val="20003"/>
                    </a:ext>
                  </a:extLst>
                </a:gridCol>
                <a:gridCol w="573479">
                  <a:extLst>
                    <a:ext uri="{9D8B030D-6E8A-4147-A177-3AD203B41FA5}">
                      <a16:colId xmlns:a16="http://schemas.microsoft.com/office/drawing/2014/main" val="20004"/>
                    </a:ext>
                  </a:extLst>
                </a:gridCol>
                <a:gridCol w="573479">
                  <a:extLst>
                    <a:ext uri="{9D8B030D-6E8A-4147-A177-3AD203B41FA5}">
                      <a16:colId xmlns:a16="http://schemas.microsoft.com/office/drawing/2014/main" val="20005"/>
                    </a:ext>
                  </a:extLst>
                </a:gridCol>
                <a:gridCol w="573479">
                  <a:extLst>
                    <a:ext uri="{9D8B030D-6E8A-4147-A177-3AD203B41FA5}">
                      <a16:colId xmlns:a16="http://schemas.microsoft.com/office/drawing/2014/main" val="20006"/>
                    </a:ext>
                  </a:extLst>
                </a:gridCol>
                <a:gridCol w="573479">
                  <a:extLst>
                    <a:ext uri="{9D8B030D-6E8A-4147-A177-3AD203B41FA5}">
                      <a16:colId xmlns:a16="http://schemas.microsoft.com/office/drawing/2014/main" val="20007"/>
                    </a:ext>
                  </a:extLst>
                </a:gridCol>
                <a:gridCol w="572010">
                  <a:extLst>
                    <a:ext uri="{9D8B030D-6E8A-4147-A177-3AD203B41FA5}">
                      <a16:colId xmlns:a16="http://schemas.microsoft.com/office/drawing/2014/main" val="20008"/>
                    </a:ext>
                  </a:extLst>
                </a:gridCol>
                <a:gridCol w="572010">
                  <a:extLst>
                    <a:ext uri="{9D8B030D-6E8A-4147-A177-3AD203B41FA5}">
                      <a16:colId xmlns:a16="http://schemas.microsoft.com/office/drawing/2014/main" val="3822871466"/>
                    </a:ext>
                  </a:extLst>
                </a:gridCol>
                <a:gridCol w="572010">
                  <a:extLst>
                    <a:ext uri="{9D8B030D-6E8A-4147-A177-3AD203B41FA5}">
                      <a16:colId xmlns:a16="http://schemas.microsoft.com/office/drawing/2014/main" val="72745560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endParaRPr lang="fi-FI" sz="1050" dirty="0">
              <a:solidFill>
                <a:schemeClr val="tx2"/>
              </a:solidFill>
              <a:latin typeface="+mj-lt"/>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 </a:t>
            </a:r>
          </a:p>
          <a:p>
            <a:pPr defTabSz="812394"/>
            <a:endParaRPr lang="fi-FI" sz="900" dirty="0">
              <a:solidFill>
                <a:schemeClr val="tx2"/>
              </a:solidFill>
              <a:ea typeface="Arial Unicode MS"/>
            </a:endParaRPr>
          </a:p>
        </p:txBody>
      </p:sp>
      <p:sp>
        <p:nvSpPr>
          <p:cNvPr id="14" name="Tekstin paikkamerkki 6">
            <a:extLst>
              <a:ext uri="{FF2B5EF4-FFF2-40B4-BE49-F238E27FC236}">
                <a16:creationId xmlns:a16="http://schemas.microsoft.com/office/drawing/2014/main" id="{A1E0A822-71CC-4AF7-88C9-B30C4CDD30DA}"/>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endParaRPr lang="fi-FI" dirty="0"/>
          </a:p>
        </p:txBody>
      </p:sp>
    </p:spTree>
    <p:extLst>
      <p:ext uri="{BB962C8B-B14F-4D97-AF65-F5344CB8AC3E}">
        <p14:creationId xmlns:p14="http://schemas.microsoft.com/office/powerpoint/2010/main" val="7975289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Technology Industry*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1" y="3653915"/>
          <a:ext cx="6609646" cy="252180"/>
        </p:xfrm>
        <a:graphic>
          <a:graphicData uri="http://schemas.openxmlformats.org/drawingml/2006/table">
            <a:tbl>
              <a:tblPr firstRow="1" bandRow="1">
                <a:tableStyleId>{073A0DAA-6AF3-43AB-8588-CEC1D06C72B9}</a:tableStyleId>
              </a:tblPr>
              <a:tblGrid>
                <a:gridCol w="614155">
                  <a:extLst>
                    <a:ext uri="{9D8B030D-6E8A-4147-A177-3AD203B41FA5}">
                      <a16:colId xmlns:a16="http://schemas.microsoft.com/office/drawing/2014/main" val="20004"/>
                    </a:ext>
                  </a:extLst>
                </a:gridCol>
                <a:gridCol w="621965">
                  <a:extLst>
                    <a:ext uri="{9D8B030D-6E8A-4147-A177-3AD203B41FA5}">
                      <a16:colId xmlns:a16="http://schemas.microsoft.com/office/drawing/2014/main" val="20005"/>
                    </a:ext>
                  </a:extLst>
                </a:gridCol>
                <a:gridCol w="550840">
                  <a:extLst>
                    <a:ext uri="{9D8B030D-6E8A-4147-A177-3AD203B41FA5}">
                      <a16:colId xmlns:a16="http://schemas.microsoft.com/office/drawing/2014/main" val="20006"/>
                    </a:ext>
                  </a:extLst>
                </a:gridCol>
                <a:gridCol w="610621">
                  <a:extLst>
                    <a:ext uri="{9D8B030D-6E8A-4147-A177-3AD203B41FA5}">
                      <a16:colId xmlns:a16="http://schemas.microsoft.com/office/drawing/2014/main" val="20007"/>
                    </a:ext>
                  </a:extLst>
                </a:gridCol>
                <a:gridCol w="648010">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48010">
                  <a:extLst>
                    <a:ext uri="{9D8B030D-6E8A-4147-A177-3AD203B41FA5}">
                      <a16:colId xmlns:a16="http://schemas.microsoft.com/office/drawing/2014/main" val="2608077099"/>
                    </a:ext>
                  </a:extLst>
                </a:gridCol>
                <a:gridCol w="529622">
                  <a:extLst>
                    <a:ext uri="{9D8B030D-6E8A-4147-A177-3AD203B41FA5}">
                      <a16:colId xmlns:a16="http://schemas.microsoft.com/office/drawing/2014/main" val="3221604342"/>
                    </a:ext>
                  </a:extLst>
                </a:gridCol>
                <a:gridCol w="571995">
                  <a:extLst>
                    <a:ext uri="{9D8B030D-6E8A-4147-A177-3AD203B41FA5}">
                      <a16:colId xmlns:a16="http://schemas.microsoft.com/office/drawing/2014/main" val="4272239868"/>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67711"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r>
              <a:rPr lang="fi-FI" sz="1050" dirty="0">
                <a:solidFill>
                  <a:schemeClr val="tx2"/>
                </a:solidFill>
                <a:latin typeface="+mj-lt"/>
                <a:ea typeface="ＭＳ Ｐゴシック" pitchFamily="34" charset="-128"/>
              </a:rPr>
              <a:t>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   </a:t>
            </a:r>
          </a:p>
          <a:p>
            <a:pPr defTabSz="812394"/>
            <a:endParaRPr lang="fi-FI" sz="900" dirty="0">
              <a:solidFill>
                <a:schemeClr val="tx2"/>
              </a:solidFill>
              <a:ea typeface="Arial Unicode MS"/>
            </a:endParaRPr>
          </a:p>
        </p:txBody>
      </p:sp>
      <p:sp>
        <p:nvSpPr>
          <p:cNvPr id="13" name="Text Box 10"/>
          <p:cNvSpPr txBox="1">
            <a:spLocks noChangeArrowheads="1"/>
          </p:cNvSpPr>
          <p:nvPr/>
        </p:nvSpPr>
        <p:spPr bwMode="auto">
          <a:xfrm>
            <a:off x="64188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4" name="Tekstin paikkamerkki 6">
            <a:extLst>
              <a:ext uri="{FF2B5EF4-FFF2-40B4-BE49-F238E27FC236}">
                <a16:creationId xmlns:a16="http://schemas.microsoft.com/office/drawing/2014/main" id="{C994D0A1-ADF8-47F4-8DC1-A13684D584DE}"/>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8778778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Tender</a:t>
            </a:r>
            <a:r>
              <a:rPr lang="fi-FI" dirty="0"/>
              <a:t> </a:t>
            </a:r>
            <a:r>
              <a:rPr lang="fi-FI" dirty="0" err="1"/>
              <a:t>Requests</a:t>
            </a:r>
            <a:r>
              <a:rPr lang="fi-FI" dirty="0"/>
              <a:t>* </a:t>
            </a:r>
            <a:r>
              <a:rPr lang="fi-FI" dirty="0" err="1"/>
              <a:t>Received</a:t>
            </a:r>
            <a:r>
              <a:rPr lang="fi-FI" dirty="0"/>
              <a:t> </a:t>
            </a:r>
            <a:r>
              <a:rPr lang="fi-FI" dirty="0" err="1"/>
              <a:t>by</a:t>
            </a:r>
            <a:r>
              <a:rPr lang="fi-FI" dirty="0"/>
              <a:t> Technology Industry </a:t>
            </a:r>
            <a:r>
              <a:rPr lang="fi-FI" dirty="0" err="1"/>
              <a:t>Companies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829358" cy="241813"/>
          </a:xfrm>
        </p:spPr>
        <p:txBody>
          <a:bodyPr/>
          <a:lstStyle/>
          <a:p>
            <a:r>
              <a:rPr lang="fi-FI" dirty="0" err="1"/>
              <a:t>Source</a:t>
            </a:r>
            <a:r>
              <a:rPr lang="fi-FI" dirty="0"/>
              <a:t>: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a:t>
            </a:r>
            <a:r>
              <a:rPr lang="en-US" dirty="0"/>
              <a:t> the last questionnaire is April 2018</a:t>
            </a:r>
            <a:r>
              <a:rPr lang="fi-FI" dirty="0"/>
              <a:t> </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3789130999"/>
              </p:ext>
            </p:extLst>
          </p:nvPr>
        </p:nvGraphicFramePr>
        <p:xfrm>
          <a:off x="381000" y="1081328"/>
          <a:ext cx="8391525"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ext uri="{D42A27DB-BD31-4B8C-83A1-F6EECF244321}">
                <p14:modId xmlns:p14="http://schemas.microsoft.com/office/powerpoint/2010/main" val="1384834692"/>
              </p:ext>
            </p:extLst>
          </p:nvPr>
        </p:nvGraphicFramePr>
        <p:xfrm>
          <a:off x="813541" y="2406738"/>
          <a:ext cx="7958983" cy="2622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2427530489"/>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813541" y="4312370"/>
            <a:ext cx="7840922" cy="338554"/>
          </a:xfrm>
          <a:prstGeom prst="rect">
            <a:avLst/>
          </a:prstGeom>
        </p:spPr>
        <p:txBody>
          <a:bodyPr wrap="square">
            <a:spAutoFit/>
          </a:bodyPr>
          <a:lstStyle/>
          <a:p>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Have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you</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experienced</a:t>
            </a:r>
            <a:r>
              <a:rPr lang="fi-FI" sz="800" kern="0" dirty="0">
                <a:solidFill>
                  <a:schemeClr val="tx2"/>
                </a:solidFill>
                <a:latin typeface="+mj-lt"/>
                <a:ea typeface="ＭＳ Ｐゴシック"/>
                <a:cs typeface="Arial" charset="0"/>
              </a:rPr>
              <a:t> a </a:t>
            </a:r>
            <a:r>
              <a:rPr lang="fi-FI" sz="800" kern="0" dirty="0" err="1">
                <a:solidFill>
                  <a:schemeClr val="tx2"/>
                </a:solidFill>
                <a:latin typeface="+mj-lt"/>
                <a:ea typeface="ＭＳ Ｐゴシック"/>
                <a:cs typeface="Arial" charset="0"/>
              </a:rPr>
              <a:t>notable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increase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or</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decrease</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for </a:t>
            </a:r>
            <a:r>
              <a:rPr lang="fi-FI" sz="800" kern="0" dirty="0" err="1">
                <a:solidFill>
                  <a:schemeClr val="tx2"/>
                </a:solidFill>
                <a:latin typeface="+mj-lt"/>
                <a:ea typeface="ＭＳ Ｐゴシック"/>
                <a:cs typeface="Arial" charset="0"/>
              </a:rPr>
              <a:t>tenders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recent</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weeks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comparison</a:t>
            </a:r>
            <a:r>
              <a:rPr lang="fi-FI" sz="800" kern="0" dirty="0">
                <a:solidFill>
                  <a:schemeClr val="tx2"/>
                </a:solidFill>
                <a:latin typeface="+mj-lt"/>
                <a:ea typeface="ＭＳ Ｐゴシック"/>
                <a:cs typeface="Arial" charset="0"/>
              </a:rPr>
              <a:t> to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situation</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three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months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ago</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Balance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figure</a:t>
            </a:r>
            <a:r>
              <a:rPr lang="fi-FI" sz="800" kern="0" dirty="0">
                <a:solidFill>
                  <a:schemeClr val="tx2"/>
                </a:solidFill>
                <a:latin typeface="+mj-lt"/>
                <a:ea typeface="ＭＳ Ｐゴシック"/>
                <a:cs typeface="Arial" charset="0"/>
              </a:rPr>
              <a:t> =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more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less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a:t>
            </a:r>
            <a:endParaRPr lang="fi-FI" sz="800" dirty="0">
              <a:solidFill>
                <a:schemeClr val="tx2"/>
              </a:solidFill>
              <a:latin typeface="+mj-lt"/>
            </a:endParaRPr>
          </a:p>
        </p:txBody>
      </p:sp>
      <p:sp>
        <p:nvSpPr>
          <p:cNvPr id="10" name="Päivämäärän paikkamerkki 3">
            <a:extLst>
              <a:ext uri="{FF2B5EF4-FFF2-40B4-BE49-F238E27FC236}">
                <a16:creationId xmlns:a16="http://schemas.microsoft.com/office/drawing/2014/main" id="{EA6C1CAB-3361-4F0B-BD14-12C8F1E0CB71}"/>
              </a:ext>
            </a:extLst>
          </p:cNvPr>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1" name="Alatunnisteen paikkamerkki 4">
            <a:extLst>
              <a:ext uri="{FF2B5EF4-FFF2-40B4-BE49-F238E27FC236}">
                <a16:creationId xmlns:a16="http://schemas.microsoft.com/office/drawing/2014/main" id="{863C0F68-B604-4666-AFEF-30D85611F1D8}"/>
              </a:ext>
            </a:extLst>
          </p:cNvPr>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6476193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a:t>
            </a:r>
            <a:r>
              <a:rPr lang="fi-FI" dirty="0" err="1"/>
              <a:t>the</a:t>
            </a:r>
            <a:r>
              <a:rPr lang="fi-FI" dirty="0"/>
              <a:t>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3598797742"/>
                    </a:ext>
                  </a:extLst>
                </a:gridCol>
                <a:gridCol w="571959">
                  <a:extLst>
                    <a:ext uri="{9D8B030D-6E8A-4147-A177-3AD203B41FA5}">
                      <a16:colId xmlns:a16="http://schemas.microsoft.com/office/drawing/2014/main" val="3137109403"/>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31052" y="113996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a:extLst>
              <a:ext uri="{FF2B5EF4-FFF2-40B4-BE49-F238E27FC236}">
                <a16:creationId xmlns:a16="http://schemas.microsoft.com/office/drawing/2014/main" id="{378AC053-CDC2-4E75-9648-4C37B707E4C8}"/>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19874710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67711"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r>
              <a:rPr lang="fi-FI" sz="1050" dirty="0">
                <a:solidFill>
                  <a:srgbClr val="29282E"/>
                </a:solidFill>
                <a:latin typeface="Verdana"/>
                <a:ea typeface="ＭＳ Ｐゴシック" pitchFamily="34" charset="-128"/>
              </a:rPr>
              <a:t>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18828" y="199572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14" name="Taulukko 13"/>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9732">
                  <a:extLst>
                    <a:ext uri="{9D8B030D-6E8A-4147-A177-3AD203B41FA5}">
                      <a16:colId xmlns:a16="http://schemas.microsoft.com/office/drawing/2014/main" val="20003"/>
                    </a:ext>
                  </a:extLst>
                </a:gridCol>
                <a:gridCol w="609731">
                  <a:extLst>
                    <a:ext uri="{9D8B030D-6E8A-4147-A177-3AD203B41FA5}">
                      <a16:colId xmlns:a16="http://schemas.microsoft.com/office/drawing/2014/main" val="20004"/>
                    </a:ext>
                  </a:extLst>
                </a:gridCol>
                <a:gridCol w="643828">
                  <a:extLst>
                    <a:ext uri="{9D8B030D-6E8A-4147-A177-3AD203B41FA5}">
                      <a16:colId xmlns:a16="http://schemas.microsoft.com/office/drawing/2014/main" val="20005"/>
                    </a:ext>
                  </a:extLst>
                </a:gridCol>
                <a:gridCol w="646478">
                  <a:extLst>
                    <a:ext uri="{9D8B030D-6E8A-4147-A177-3AD203B41FA5}">
                      <a16:colId xmlns:a16="http://schemas.microsoft.com/office/drawing/2014/main" val="20006"/>
                    </a:ext>
                  </a:extLst>
                </a:gridCol>
                <a:gridCol w="564699">
                  <a:extLst>
                    <a:ext uri="{9D8B030D-6E8A-4147-A177-3AD203B41FA5}">
                      <a16:colId xmlns:a16="http://schemas.microsoft.com/office/drawing/2014/main" val="20007"/>
                    </a:ext>
                  </a:extLst>
                </a:gridCol>
                <a:gridCol w="589967">
                  <a:extLst>
                    <a:ext uri="{9D8B030D-6E8A-4147-A177-3AD203B41FA5}">
                      <a16:colId xmlns:a16="http://schemas.microsoft.com/office/drawing/2014/main" val="20008"/>
                    </a:ext>
                  </a:extLst>
                </a:gridCol>
                <a:gridCol w="654363">
                  <a:extLst>
                    <a:ext uri="{9D8B030D-6E8A-4147-A177-3AD203B41FA5}">
                      <a16:colId xmlns:a16="http://schemas.microsoft.com/office/drawing/2014/main" val="20009"/>
                    </a:ext>
                  </a:extLst>
                </a:gridCol>
                <a:gridCol w="654363">
                  <a:extLst>
                    <a:ext uri="{9D8B030D-6E8A-4147-A177-3AD203B41FA5}">
                      <a16:colId xmlns:a16="http://schemas.microsoft.com/office/drawing/2014/main" val="20010"/>
                    </a:ext>
                  </a:extLst>
                </a:gridCol>
                <a:gridCol w="588927">
                  <a:extLst>
                    <a:ext uri="{9D8B030D-6E8A-4147-A177-3AD203B41FA5}">
                      <a16:colId xmlns:a16="http://schemas.microsoft.com/office/drawing/2014/main" val="20011"/>
                    </a:ext>
                  </a:extLst>
                </a:gridCol>
                <a:gridCol w="588927">
                  <a:extLst>
                    <a:ext uri="{9D8B030D-6E8A-4147-A177-3AD203B41FA5}">
                      <a16:colId xmlns:a16="http://schemas.microsoft.com/office/drawing/2014/main" val="1616241093"/>
                    </a:ext>
                  </a:extLst>
                </a:gridCol>
                <a:gridCol w="523490">
                  <a:extLst>
                    <a:ext uri="{9D8B030D-6E8A-4147-A177-3AD203B41FA5}">
                      <a16:colId xmlns:a16="http://schemas.microsoft.com/office/drawing/2014/main" val="82870707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Tekstin paikkamerkki 6">
            <a:extLst>
              <a:ext uri="{FF2B5EF4-FFF2-40B4-BE49-F238E27FC236}">
                <a16:creationId xmlns:a16="http://schemas.microsoft.com/office/drawing/2014/main" id="{E198D61A-499A-49D9-88AE-78B5F9E955B6}"/>
              </a:ext>
            </a:extLst>
          </p:cNvPr>
          <p:cNvSpPr>
            <a:spLocks noGrp="1"/>
          </p:cNvSpPr>
          <p:nvPr>
            <p:ph type="body" sz="quarter" idx="18"/>
          </p:nvPr>
        </p:nvSpPr>
        <p:spPr>
          <a:xfrm>
            <a:off x="2334682" y="4792375"/>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365617478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a:t>
            </a:r>
            <a:r>
              <a:rPr lang="fi-FI" dirty="0" err="1"/>
              <a:t>the</a:t>
            </a:r>
            <a:r>
              <a:rPr lang="fi-FI" dirty="0"/>
              <a:t>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1310758030"/>
                    </a:ext>
                  </a:extLst>
                </a:gridCol>
                <a:gridCol w="571959">
                  <a:extLst>
                    <a:ext uri="{9D8B030D-6E8A-4147-A177-3AD203B41FA5}">
                      <a16:colId xmlns:a16="http://schemas.microsoft.com/office/drawing/2014/main" val="281500877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a:extLst>
              <a:ext uri="{FF2B5EF4-FFF2-40B4-BE49-F238E27FC236}">
                <a16:creationId xmlns:a16="http://schemas.microsoft.com/office/drawing/2014/main" id="{401FB132-4E3A-49EE-9FF6-AB13D4FF7E8D}"/>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36697932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a:t>
            </a:r>
            <a:r>
              <a:rPr lang="fi-FI" dirty="0" err="1"/>
              <a:t>Mechanical</a:t>
            </a:r>
            <a:r>
              <a:rPr lang="fi-FI" dirty="0"/>
              <a:t> Engineering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23306" y="12464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6" name="Taulukko 5"/>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4052">
                  <a:extLst>
                    <a:ext uri="{9D8B030D-6E8A-4147-A177-3AD203B41FA5}">
                      <a16:colId xmlns:a16="http://schemas.microsoft.com/office/drawing/2014/main" val="4228025223"/>
                    </a:ext>
                  </a:extLst>
                </a:gridCol>
                <a:gridCol w="604051">
                  <a:extLst>
                    <a:ext uri="{9D8B030D-6E8A-4147-A177-3AD203B41FA5}">
                      <a16:colId xmlns:a16="http://schemas.microsoft.com/office/drawing/2014/main" val="3765177212"/>
                    </a:ext>
                  </a:extLst>
                </a:gridCol>
                <a:gridCol w="668776">
                  <a:extLst>
                    <a:ext uri="{9D8B030D-6E8A-4147-A177-3AD203B41FA5}">
                      <a16:colId xmlns:a16="http://schemas.microsoft.com/office/drawing/2014/main" val="1631859761"/>
                    </a:ext>
                  </a:extLst>
                </a:gridCol>
                <a:gridCol w="547354">
                  <a:extLst>
                    <a:ext uri="{9D8B030D-6E8A-4147-A177-3AD203B41FA5}">
                      <a16:colId xmlns:a16="http://schemas.microsoft.com/office/drawing/2014/main" val="1571681010"/>
                    </a:ext>
                  </a:extLst>
                </a:gridCol>
                <a:gridCol w="621413">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1">
                  <a:extLst>
                    <a:ext uri="{9D8B030D-6E8A-4147-A177-3AD203B41FA5}">
                      <a16:colId xmlns:a16="http://schemas.microsoft.com/office/drawing/2014/main" val="1145011917"/>
                    </a:ext>
                  </a:extLst>
                </a:gridCol>
                <a:gridCol w="583209">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48011">
                  <a:extLst>
                    <a:ext uri="{9D8B030D-6E8A-4147-A177-3AD203B41FA5}">
                      <a16:colId xmlns:a16="http://schemas.microsoft.com/office/drawing/2014/main" val="4212475879"/>
                    </a:ext>
                  </a:extLst>
                </a:gridCol>
                <a:gridCol w="583210">
                  <a:extLst>
                    <a:ext uri="{9D8B030D-6E8A-4147-A177-3AD203B41FA5}">
                      <a16:colId xmlns:a16="http://schemas.microsoft.com/office/drawing/2014/main" val="263149198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
        <p:nvSpPr>
          <p:cNvPr id="13" name="Tekstin paikkamerkki 6">
            <a:extLst>
              <a:ext uri="{FF2B5EF4-FFF2-40B4-BE49-F238E27FC236}">
                <a16:creationId xmlns:a16="http://schemas.microsoft.com/office/drawing/2014/main" id="{31869BE4-4706-4B5F-94CC-2B3DFA77D335}"/>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6546878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a:t>
            </a:r>
            <a:r>
              <a:rPr lang="fi-FI" dirty="0" err="1"/>
              <a:t>the</a:t>
            </a:r>
            <a:r>
              <a:rPr lang="fi-FI" dirty="0"/>
              <a:t> Consulting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2" cy="280504"/>
        </p:xfrm>
        <a:graphic>
          <a:graphicData uri="http://schemas.openxmlformats.org/drawingml/2006/table">
            <a:tbl>
              <a:tblPr firstRow="1" bandRow="1">
                <a:tableStyleId>{073A0DAA-6AF3-43AB-8588-CEC1D06C72B9}</a:tableStyleId>
              </a:tblPr>
              <a:tblGrid>
                <a:gridCol w="577117">
                  <a:extLst>
                    <a:ext uri="{9D8B030D-6E8A-4147-A177-3AD203B41FA5}">
                      <a16:colId xmlns:a16="http://schemas.microsoft.com/office/drawing/2014/main" val="20003"/>
                    </a:ext>
                  </a:extLst>
                </a:gridCol>
                <a:gridCol w="577117">
                  <a:extLst>
                    <a:ext uri="{9D8B030D-6E8A-4147-A177-3AD203B41FA5}">
                      <a16:colId xmlns:a16="http://schemas.microsoft.com/office/drawing/2014/main" val="20004"/>
                    </a:ext>
                  </a:extLst>
                </a:gridCol>
                <a:gridCol w="577117">
                  <a:extLst>
                    <a:ext uri="{9D8B030D-6E8A-4147-A177-3AD203B41FA5}">
                      <a16:colId xmlns:a16="http://schemas.microsoft.com/office/drawing/2014/main" val="20005"/>
                    </a:ext>
                  </a:extLst>
                </a:gridCol>
                <a:gridCol w="577117">
                  <a:extLst>
                    <a:ext uri="{9D8B030D-6E8A-4147-A177-3AD203B41FA5}">
                      <a16:colId xmlns:a16="http://schemas.microsoft.com/office/drawing/2014/main" val="20006"/>
                    </a:ext>
                  </a:extLst>
                </a:gridCol>
                <a:gridCol w="577117">
                  <a:extLst>
                    <a:ext uri="{9D8B030D-6E8A-4147-A177-3AD203B41FA5}">
                      <a16:colId xmlns:a16="http://schemas.microsoft.com/office/drawing/2014/main" val="20007"/>
                    </a:ext>
                  </a:extLst>
                </a:gridCol>
                <a:gridCol w="575637">
                  <a:extLst>
                    <a:ext uri="{9D8B030D-6E8A-4147-A177-3AD203B41FA5}">
                      <a16:colId xmlns:a16="http://schemas.microsoft.com/office/drawing/2014/main" val="20008"/>
                    </a:ext>
                  </a:extLst>
                </a:gridCol>
                <a:gridCol w="577854">
                  <a:extLst>
                    <a:ext uri="{9D8B030D-6E8A-4147-A177-3AD203B41FA5}">
                      <a16:colId xmlns:a16="http://schemas.microsoft.com/office/drawing/2014/main" val="20009"/>
                    </a:ext>
                  </a:extLst>
                </a:gridCol>
                <a:gridCol w="577854">
                  <a:extLst>
                    <a:ext uri="{9D8B030D-6E8A-4147-A177-3AD203B41FA5}">
                      <a16:colId xmlns:a16="http://schemas.microsoft.com/office/drawing/2014/main" val="20010"/>
                    </a:ext>
                  </a:extLst>
                </a:gridCol>
                <a:gridCol w="577854">
                  <a:extLst>
                    <a:ext uri="{9D8B030D-6E8A-4147-A177-3AD203B41FA5}">
                      <a16:colId xmlns:a16="http://schemas.microsoft.com/office/drawing/2014/main" val="20011"/>
                    </a:ext>
                  </a:extLst>
                </a:gridCol>
                <a:gridCol w="577854">
                  <a:extLst>
                    <a:ext uri="{9D8B030D-6E8A-4147-A177-3AD203B41FA5}">
                      <a16:colId xmlns:a16="http://schemas.microsoft.com/office/drawing/2014/main" val="1103030781"/>
                    </a:ext>
                  </a:extLst>
                </a:gridCol>
                <a:gridCol w="577854">
                  <a:extLst>
                    <a:ext uri="{9D8B030D-6E8A-4147-A177-3AD203B41FA5}">
                      <a16:colId xmlns:a16="http://schemas.microsoft.com/office/drawing/2014/main" val="67356147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a:extLst>
              <a:ext uri="{FF2B5EF4-FFF2-40B4-BE49-F238E27FC236}">
                <a16:creationId xmlns:a16="http://schemas.microsoft.com/office/drawing/2014/main" id="{4BBFC6C3-D47D-4FAC-9DB5-16FB0AB3C09C}"/>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31318240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Consulting Engineering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674499" cy="252180"/>
        </p:xfrm>
        <a:graphic>
          <a:graphicData uri="http://schemas.openxmlformats.org/drawingml/2006/table">
            <a:tbl>
              <a:tblPr firstRow="1" bandRow="1">
                <a:tableStyleId>{073A0DAA-6AF3-43AB-8588-CEC1D06C72B9}</a:tableStyleId>
              </a:tblPr>
              <a:tblGrid>
                <a:gridCol w="606626">
                  <a:extLst>
                    <a:ext uri="{9D8B030D-6E8A-4147-A177-3AD203B41FA5}">
                      <a16:colId xmlns:a16="http://schemas.microsoft.com/office/drawing/2014/main" val="20003"/>
                    </a:ext>
                  </a:extLst>
                </a:gridCol>
                <a:gridCol w="648692">
                  <a:extLst>
                    <a:ext uri="{9D8B030D-6E8A-4147-A177-3AD203B41FA5}">
                      <a16:colId xmlns:a16="http://schemas.microsoft.com/office/drawing/2014/main" val="20004"/>
                    </a:ext>
                  </a:extLst>
                </a:gridCol>
                <a:gridCol w="598755">
                  <a:extLst>
                    <a:ext uri="{9D8B030D-6E8A-4147-A177-3AD203B41FA5}">
                      <a16:colId xmlns:a16="http://schemas.microsoft.com/office/drawing/2014/main" val="20005"/>
                    </a:ext>
                  </a:extLst>
                </a:gridCol>
                <a:gridCol w="618025">
                  <a:extLst>
                    <a:ext uri="{9D8B030D-6E8A-4147-A177-3AD203B41FA5}">
                      <a16:colId xmlns:a16="http://schemas.microsoft.com/office/drawing/2014/main" val="20006"/>
                    </a:ext>
                  </a:extLst>
                </a:gridCol>
                <a:gridCol w="572413">
                  <a:extLst>
                    <a:ext uri="{9D8B030D-6E8A-4147-A177-3AD203B41FA5}">
                      <a16:colId xmlns:a16="http://schemas.microsoft.com/office/drawing/2014/main" val="20007"/>
                    </a:ext>
                  </a:extLst>
                </a:gridCol>
                <a:gridCol w="644030">
                  <a:extLst>
                    <a:ext uri="{9D8B030D-6E8A-4147-A177-3AD203B41FA5}">
                      <a16:colId xmlns:a16="http://schemas.microsoft.com/office/drawing/2014/main" val="20008"/>
                    </a:ext>
                  </a:extLst>
                </a:gridCol>
                <a:gridCol w="571783">
                  <a:extLst>
                    <a:ext uri="{9D8B030D-6E8A-4147-A177-3AD203B41FA5}">
                      <a16:colId xmlns:a16="http://schemas.microsoft.com/office/drawing/2014/main" val="20009"/>
                    </a:ext>
                  </a:extLst>
                </a:gridCol>
                <a:gridCol w="657729">
                  <a:extLst>
                    <a:ext uri="{9D8B030D-6E8A-4147-A177-3AD203B41FA5}">
                      <a16:colId xmlns:a16="http://schemas.microsoft.com/office/drawing/2014/main" val="20010"/>
                    </a:ext>
                  </a:extLst>
                </a:gridCol>
                <a:gridCol w="585482">
                  <a:extLst>
                    <a:ext uri="{9D8B030D-6E8A-4147-A177-3AD203B41FA5}">
                      <a16:colId xmlns:a16="http://schemas.microsoft.com/office/drawing/2014/main" val="20011"/>
                    </a:ext>
                  </a:extLst>
                </a:gridCol>
                <a:gridCol w="587757">
                  <a:extLst>
                    <a:ext uri="{9D8B030D-6E8A-4147-A177-3AD203B41FA5}">
                      <a16:colId xmlns:a16="http://schemas.microsoft.com/office/drawing/2014/main" val="498062259"/>
                    </a:ext>
                  </a:extLst>
                </a:gridCol>
                <a:gridCol w="583207">
                  <a:extLst>
                    <a:ext uri="{9D8B030D-6E8A-4147-A177-3AD203B41FA5}">
                      <a16:colId xmlns:a16="http://schemas.microsoft.com/office/drawing/2014/main" val="21027407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864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3" name="Tekstin paikkamerkki 6">
            <a:extLst>
              <a:ext uri="{FF2B5EF4-FFF2-40B4-BE49-F238E27FC236}">
                <a16:creationId xmlns:a16="http://schemas.microsoft.com/office/drawing/2014/main" id="{1697B32D-0956-4C26-92BC-FBDF0FE1496A}"/>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a:t>
            </a:r>
            <a:r>
              <a:rPr lang="fi-FI" dirty="0" err="1"/>
              <a:t>the</a:t>
            </a:r>
            <a:r>
              <a:rPr lang="fi-FI" dirty="0"/>
              <a:t>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2873830935"/>
                    </a:ext>
                  </a:extLst>
                </a:gridCol>
                <a:gridCol w="571959">
                  <a:extLst>
                    <a:ext uri="{9D8B030D-6E8A-4147-A177-3AD203B41FA5}">
                      <a16:colId xmlns:a16="http://schemas.microsoft.com/office/drawing/2014/main" val="177990426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  </a:t>
            </a:r>
          </a:p>
        </p:txBody>
      </p:sp>
      <p:sp>
        <p:nvSpPr>
          <p:cNvPr id="14" name="Tekstin paikkamerkki 6">
            <a:extLst>
              <a:ext uri="{FF2B5EF4-FFF2-40B4-BE49-F238E27FC236}">
                <a16:creationId xmlns:a16="http://schemas.microsoft.com/office/drawing/2014/main" id="{B106FADC-7C8C-48D7-B918-E34C5F8CCA4F}"/>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chemeClr val="tx2"/>
                </a:solidFill>
              </a:rPr>
              <a:pPr/>
              <a:t>5/16/2018</a:t>
            </a:fld>
            <a:endParaRPr lang="fi-FI" dirty="0"/>
          </a:p>
        </p:txBody>
      </p:sp>
      <p:sp>
        <p:nvSpPr>
          <p:cNvPr id="5"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27" name="Tekstiruutu 26"/>
          <p:cNvSpPr txBox="1"/>
          <p:nvPr/>
        </p:nvSpPr>
        <p:spPr>
          <a:xfrm>
            <a:off x="338848" y="1794150"/>
            <a:ext cx="3142279" cy="919089"/>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endParaRPr lang="fi-FI" sz="1050" b="1" spc="-40" dirty="0"/>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33" dirty="0"/>
              <a:t>METALS INDUSTRY</a:t>
            </a:r>
            <a:endParaRPr lang="fi-FI" sz="1050" b="1" spc="-40" dirty="0"/>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33" dirty="0"/>
              <a:t>MECHANICAL ENGINEERING</a:t>
            </a:r>
            <a:endParaRPr lang="fi-FI" sz="1050" b="1" spc="-40" dirty="0"/>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33" dirty="0"/>
              <a:t>INFORMATION TECHNOLOGY</a:t>
            </a:r>
            <a:endParaRPr lang="fi-FI" sz="1050" b="1" spc="-40" dirty="0"/>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33" dirty="0"/>
              <a:t>CONSULTING ENGINEERING</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a:t>
            </a:r>
            <a:r>
              <a:rPr lang="fi-FI" dirty="0" err="1"/>
              <a:t>Information</a:t>
            </a:r>
            <a:r>
              <a:rPr lang="fi-FI" dirty="0"/>
              <a:t> Technology*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674504" cy="252180"/>
        </p:xfrm>
        <a:graphic>
          <a:graphicData uri="http://schemas.openxmlformats.org/drawingml/2006/table">
            <a:tbl>
              <a:tblPr firstRow="1" bandRow="1">
                <a:tableStyleId>{073A0DAA-6AF3-43AB-8588-CEC1D06C72B9}</a:tableStyleId>
              </a:tblPr>
              <a:tblGrid>
                <a:gridCol w="603967">
                  <a:extLst>
                    <a:ext uri="{9D8B030D-6E8A-4147-A177-3AD203B41FA5}">
                      <a16:colId xmlns:a16="http://schemas.microsoft.com/office/drawing/2014/main" val="20003"/>
                    </a:ext>
                  </a:extLst>
                </a:gridCol>
                <a:gridCol w="645845">
                  <a:extLst>
                    <a:ext uri="{9D8B030D-6E8A-4147-A177-3AD203B41FA5}">
                      <a16:colId xmlns:a16="http://schemas.microsoft.com/office/drawing/2014/main" val="20004"/>
                    </a:ext>
                  </a:extLst>
                </a:gridCol>
                <a:gridCol w="592781">
                  <a:extLst>
                    <a:ext uri="{9D8B030D-6E8A-4147-A177-3AD203B41FA5}">
                      <a16:colId xmlns:a16="http://schemas.microsoft.com/office/drawing/2014/main" val="20005"/>
                    </a:ext>
                  </a:extLst>
                </a:gridCol>
                <a:gridCol w="620812">
                  <a:extLst>
                    <a:ext uri="{9D8B030D-6E8A-4147-A177-3AD203B41FA5}">
                      <a16:colId xmlns:a16="http://schemas.microsoft.com/office/drawing/2014/main" val="20006"/>
                    </a:ext>
                  </a:extLst>
                </a:gridCol>
                <a:gridCol w="582429">
                  <a:extLst>
                    <a:ext uri="{9D8B030D-6E8A-4147-A177-3AD203B41FA5}">
                      <a16:colId xmlns:a16="http://schemas.microsoft.com/office/drawing/2014/main" val="20007"/>
                    </a:ext>
                  </a:extLst>
                </a:gridCol>
                <a:gridCol w="647822">
                  <a:extLst>
                    <a:ext uri="{9D8B030D-6E8A-4147-A177-3AD203B41FA5}">
                      <a16:colId xmlns:a16="http://schemas.microsoft.com/office/drawing/2014/main" val="20008"/>
                    </a:ext>
                  </a:extLst>
                </a:gridCol>
                <a:gridCol w="595376">
                  <a:extLst>
                    <a:ext uri="{9D8B030D-6E8A-4147-A177-3AD203B41FA5}">
                      <a16:colId xmlns:a16="http://schemas.microsoft.com/office/drawing/2014/main" val="20009"/>
                    </a:ext>
                  </a:extLst>
                </a:gridCol>
                <a:gridCol w="559439">
                  <a:extLst>
                    <a:ext uri="{9D8B030D-6E8A-4147-A177-3AD203B41FA5}">
                      <a16:colId xmlns:a16="http://schemas.microsoft.com/office/drawing/2014/main" val="20010"/>
                    </a:ext>
                  </a:extLst>
                </a:gridCol>
                <a:gridCol w="659613">
                  <a:extLst>
                    <a:ext uri="{9D8B030D-6E8A-4147-A177-3AD203B41FA5}">
                      <a16:colId xmlns:a16="http://schemas.microsoft.com/office/drawing/2014/main" val="20011"/>
                    </a:ext>
                  </a:extLst>
                </a:gridCol>
                <a:gridCol w="583209">
                  <a:extLst>
                    <a:ext uri="{9D8B030D-6E8A-4147-A177-3AD203B41FA5}">
                      <a16:colId xmlns:a16="http://schemas.microsoft.com/office/drawing/2014/main" val="2914086870"/>
                    </a:ext>
                  </a:extLst>
                </a:gridCol>
                <a:gridCol w="583211">
                  <a:extLst>
                    <a:ext uri="{9D8B030D-6E8A-4147-A177-3AD203B41FA5}">
                      <a16:colId xmlns:a16="http://schemas.microsoft.com/office/drawing/2014/main" val="185817444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a:t>
            </a:r>
          </a:p>
        </p:txBody>
      </p:sp>
      <p:sp>
        <p:nvSpPr>
          <p:cNvPr id="14" name="Tekstin paikkamerkki 6">
            <a:extLst>
              <a:ext uri="{FF2B5EF4-FFF2-40B4-BE49-F238E27FC236}">
                <a16:creationId xmlns:a16="http://schemas.microsoft.com/office/drawing/2014/main" id="{FC232283-CD94-4915-A914-BE6BB42AF936}"/>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5/16/2018</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59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6" name="Tekstiruutu 5">
            <a:extLst>
              <a:ext uri="{FF2B5EF4-FFF2-40B4-BE49-F238E27FC236}">
                <a16:creationId xmlns:a16="http://schemas.microsoft.com/office/drawing/2014/main" id="{81D02A0E-5B60-44B7-9FAC-CA1A00B7A83B}"/>
              </a:ext>
            </a:extLst>
          </p:cNvPr>
          <p:cNvSpPr txBox="1"/>
          <p:nvPr/>
        </p:nvSpPr>
        <p:spPr>
          <a:xfrm>
            <a:off x="7995251" y="4202017"/>
            <a:ext cx="648072" cy="241980"/>
          </a:xfrm>
          <a:prstGeom prst="rect">
            <a:avLst/>
          </a:prstGeom>
          <a:noFill/>
        </p:spPr>
        <p:txBody>
          <a:bodyPr wrap="square" lIns="36000" tIns="36000" rIns="36000" bIns="36000" rtlCol="0">
            <a:spAutoFit/>
          </a:bodyPr>
          <a:lstStyle/>
          <a:p>
            <a:r>
              <a:rPr lang="fi-FI" sz="1050" spc="-40" dirty="0">
                <a:solidFill>
                  <a:srgbClr val="000000"/>
                </a:solidFill>
              </a:rPr>
              <a:t>(</a:t>
            </a:r>
            <a:r>
              <a:rPr lang="fi-FI" sz="1050" spc="-40" dirty="0" err="1">
                <a:solidFill>
                  <a:srgbClr val="000000"/>
                </a:solidFill>
              </a:rPr>
              <a:t>Mar</a:t>
            </a:r>
            <a:r>
              <a:rPr lang="fi-FI" sz="1050" spc="-40" dirty="0">
                <a:solidFill>
                  <a:srgbClr val="000000"/>
                </a:solidFill>
              </a:rPr>
              <a:t> 31)</a:t>
            </a:r>
          </a:p>
        </p:txBody>
      </p:sp>
    </p:spTree>
    <p:extLst>
      <p:ext uri="{BB962C8B-B14F-4D97-AF65-F5344CB8AC3E}">
        <p14:creationId xmlns:p14="http://schemas.microsoft.com/office/powerpoint/2010/main" val="246355258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Finland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5/16/2018</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162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11" name="Tekstiruutu 10">
            <a:extLst>
              <a:ext uri="{FF2B5EF4-FFF2-40B4-BE49-F238E27FC236}">
                <a16:creationId xmlns:a16="http://schemas.microsoft.com/office/drawing/2014/main" id="{4C228661-2DFE-46D9-8B5B-0C455FD229C8}"/>
              </a:ext>
            </a:extLst>
          </p:cNvPr>
          <p:cNvSpPr txBox="1"/>
          <p:nvPr/>
        </p:nvSpPr>
        <p:spPr>
          <a:xfrm>
            <a:off x="7995251" y="4037403"/>
            <a:ext cx="648072" cy="241980"/>
          </a:xfrm>
          <a:prstGeom prst="rect">
            <a:avLst/>
          </a:prstGeom>
          <a:noFill/>
        </p:spPr>
        <p:txBody>
          <a:bodyPr wrap="square" lIns="36000" tIns="36000" rIns="36000" bIns="36000" rtlCol="0">
            <a:spAutoFit/>
          </a:bodyPr>
          <a:lstStyle/>
          <a:p>
            <a:r>
              <a:rPr lang="fi-FI" sz="1050" spc="-40" dirty="0">
                <a:solidFill>
                  <a:srgbClr val="000000"/>
                </a:solidFill>
              </a:rPr>
              <a:t>(</a:t>
            </a:r>
            <a:r>
              <a:rPr lang="fi-FI" sz="1050" spc="-40" dirty="0" err="1">
                <a:solidFill>
                  <a:srgbClr val="000000"/>
                </a:solidFill>
              </a:rPr>
              <a:t>Mar</a:t>
            </a:r>
            <a:r>
              <a:rPr lang="fi-FI" sz="1050" spc="-40" dirty="0">
                <a:solidFill>
                  <a:srgbClr val="000000"/>
                </a:solidFill>
              </a:rPr>
              <a:t> 31)</a:t>
            </a:r>
          </a:p>
        </p:txBody>
      </p:sp>
    </p:spTree>
    <p:extLst>
      <p:ext uri="{BB962C8B-B14F-4D97-AF65-F5344CB8AC3E}">
        <p14:creationId xmlns:p14="http://schemas.microsoft.com/office/powerpoint/2010/main" val="172519390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Subsidiaries Abroad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5/16/2018</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sp>
        <p:nvSpPr>
          <p:cNvPr id="7" name="Tekstin paikkamerkki 6"/>
          <p:cNvSpPr>
            <a:spLocks noGrp="1"/>
          </p:cNvSpPr>
          <p:nvPr>
            <p:ph type="body" sz="quarter" idx="18"/>
          </p:nvPr>
        </p:nvSpPr>
        <p:spPr>
          <a:xfrm>
            <a:off x="3047977" y="4727574"/>
            <a:ext cx="4260327" cy="165163"/>
          </a:xfrm>
        </p:spPr>
        <p:txBody>
          <a:bodyPr/>
          <a:lstStyle/>
          <a:p>
            <a:r>
              <a:rPr lang="en-US" dirty="0"/>
              <a:t>Source: The Federation of Finnish Technology Industries’ </a:t>
            </a:r>
            <a:r>
              <a:rPr lang="en-US" dirty="0" err="1"/>
              <a:t>labour</a:t>
            </a:r>
            <a:r>
              <a:rPr lang="en-US" dirty="0"/>
              <a:t> force survey, </a:t>
            </a:r>
            <a:r>
              <a:rPr lang="en-US" dirty="0" err="1"/>
              <a:t>Macrobond</a:t>
            </a:r>
            <a:endParaRPr lang="en-US"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93568481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529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8549684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Personnel</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24</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29866365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604927"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Salaried</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0" name="Tekstiruutu 10"/>
          <p:cNvSpPr txBox="1">
            <a:spLocks noChangeArrowheads="1"/>
          </p:cNvSpPr>
          <p:nvPr/>
        </p:nvSpPr>
        <p:spPr bwMode="auto">
          <a:xfrm>
            <a:off x="5932821" y="3373306"/>
            <a:ext cx="1684826"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Blue</a:t>
            </a:r>
            <a:r>
              <a:rPr lang="fi-FI" sz="1050" dirty="0">
                <a:solidFill>
                  <a:srgbClr val="29282E"/>
                </a:solidFill>
                <a:latin typeface="Verdana"/>
              </a:rPr>
              <a:t> </a:t>
            </a:r>
            <a:r>
              <a:rPr lang="fi-FI" sz="1050" dirty="0" err="1">
                <a:solidFill>
                  <a:srgbClr val="29282E"/>
                </a:solidFill>
                <a:latin typeface="Verdana"/>
              </a:rPr>
              <a:t>collar</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1" name="Text Box 5"/>
          <p:cNvSpPr txBox="1">
            <a:spLocks noChangeArrowheads="1"/>
          </p:cNvSpPr>
          <p:nvPr/>
        </p:nvSpPr>
        <p:spPr bwMode="auto">
          <a:xfrm>
            <a:off x="1003991" y="1275730"/>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2"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a:t>
            </a:r>
            <a:r>
              <a:rPr lang="fi-FI" dirty="0" err="1">
                <a:solidFill>
                  <a:schemeClr val="tx2"/>
                </a:solidFill>
              </a:rPr>
              <a:t>the</a:t>
            </a:r>
            <a:r>
              <a:rPr lang="fi-FI" dirty="0">
                <a:solidFill>
                  <a:schemeClr val="tx2"/>
                </a:solidFill>
              </a:rPr>
              <a:t>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3"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Tree>
    <p:extLst>
      <p:ext uri="{BB962C8B-B14F-4D97-AF65-F5344CB8AC3E}">
        <p14:creationId xmlns:p14="http://schemas.microsoft.com/office/powerpoint/2010/main" val="22817883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Blue</a:t>
            </a:r>
            <a:r>
              <a:rPr lang="fi-FI" dirty="0"/>
              <a:t> </a:t>
            </a:r>
            <a:r>
              <a:rPr lang="fi-FI" dirty="0" err="1"/>
              <a:t>Collar</a:t>
            </a:r>
            <a:r>
              <a:rPr lang="fi-FI" dirty="0"/>
              <a:t> </a:t>
            </a:r>
            <a:r>
              <a:rPr lang="fi-FI" dirty="0" err="1"/>
              <a:t>Employees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25</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56557311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0"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a:t>
            </a:r>
            <a:r>
              <a:rPr lang="fi-FI" dirty="0" err="1">
                <a:solidFill>
                  <a:schemeClr val="tx2"/>
                </a:solidFill>
              </a:rPr>
              <a:t>the</a:t>
            </a:r>
            <a:r>
              <a:rPr lang="fi-FI" dirty="0">
                <a:solidFill>
                  <a:schemeClr val="tx2"/>
                </a:solidFill>
              </a:rPr>
              <a:t>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1" name="Alatunnisteen paikkamerkki 4"/>
          <p:cNvSpPr>
            <a:spLocks noGrp="1"/>
          </p:cNvSpPr>
          <p:nvPr>
            <p:ph type="ftr" sz="quarter" idx="11"/>
          </p:nvPr>
        </p:nvSpPr>
        <p:spPr>
          <a:xfrm>
            <a:off x="1072746" y="4727574"/>
            <a:ext cx="1661486"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Tree>
    <p:extLst>
      <p:ext uri="{BB962C8B-B14F-4D97-AF65-F5344CB8AC3E}">
        <p14:creationId xmlns:p14="http://schemas.microsoft.com/office/powerpoint/2010/main" val="14302404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Overview</a:t>
            </a:r>
            <a:r>
              <a:rPr lang="fi-FI" dirty="0"/>
              <a:t> of </a:t>
            </a:r>
            <a:r>
              <a:rPr lang="fi-FI" dirty="0" err="1"/>
              <a:t>the</a:t>
            </a:r>
            <a:r>
              <a:rPr lang="fi-FI" dirty="0"/>
              <a:t> </a:t>
            </a:r>
            <a:r>
              <a:rPr lang="fi-FI" dirty="0" err="1"/>
              <a:t>Situation</a:t>
            </a:r>
            <a:r>
              <a:rPr lang="fi-FI" dirty="0"/>
              <a:t> in </a:t>
            </a:r>
            <a:r>
              <a:rPr lang="fi-FI" dirty="0" err="1"/>
              <a:t>the</a:t>
            </a:r>
            <a:r>
              <a:rPr lang="fi-FI" dirty="0"/>
              <a:t> Technology Industry and Outlook for </a:t>
            </a:r>
            <a:r>
              <a:rPr lang="fi-FI" dirty="0" err="1"/>
              <a:t>the</a:t>
            </a:r>
            <a:r>
              <a:rPr lang="fi-FI" dirty="0"/>
              <a:t> Summer of 2018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26</a:t>
            </a:fld>
            <a:endParaRPr lang="fi-FI" dirty="0">
              <a:solidFill>
                <a:srgbClr val="29282E"/>
              </a:solidFill>
            </a:endParaRPr>
          </a:p>
        </p:txBody>
      </p:sp>
      <p:sp>
        <p:nvSpPr>
          <p:cNvPr id="6" name="Sisällön paikkamerkki 5"/>
          <p:cNvSpPr>
            <a:spLocks noGrp="1"/>
          </p:cNvSpPr>
          <p:nvPr>
            <p:ph sz="quarter" idx="17"/>
          </p:nvPr>
        </p:nvSpPr>
        <p:spPr>
          <a:xfrm>
            <a:off x="1117939" y="1237611"/>
            <a:ext cx="7666125" cy="3541712"/>
          </a:xfrm>
        </p:spPr>
        <p:txBody>
          <a:bodyPr>
            <a:noAutofit/>
          </a:bodyPr>
          <a:lstStyle/>
          <a:p>
            <a:pPr>
              <a:lnSpc>
                <a:spcPct val="100000"/>
              </a:lnSpc>
              <a:buClr>
                <a:srgbClr val="FFFFFF"/>
              </a:buClr>
            </a:pPr>
            <a:r>
              <a:rPr lang="fi-FI" sz="1300" dirty="0">
                <a:sym typeface="Arial" charset="0"/>
              </a:rPr>
              <a:t>- </a:t>
            </a:r>
            <a:r>
              <a:rPr lang="fi-FI" sz="1300" dirty="0" err="1">
                <a:sym typeface="Arial" charset="0"/>
              </a:rPr>
              <a:t>Turnover</a:t>
            </a:r>
            <a:r>
              <a:rPr lang="fi-FI" sz="1300" dirty="0">
                <a:sym typeface="Arial" charset="0"/>
              </a:rPr>
              <a:t> in Finland </a:t>
            </a:r>
            <a:r>
              <a:rPr lang="fi-FI" sz="1300" dirty="0" err="1">
                <a:sym typeface="Arial" charset="0"/>
              </a:rPr>
              <a:t>totalled</a:t>
            </a:r>
            <a:r>
              <a:rPr lang="fi-FI" sz="1300" dirty="0">
                <a:sym typeface="Arial" charset="0"/>
              </a:rPr>
              <a:t> some EUR 73.5 </a:t>
            </a:r>
            <a:r>
              <a:rPr lang="fi-FI" sz="1300" dirty="0" err="1">
                <a:sym typeface="Arial" charset="0"/>
              </a:rPr>
              <a:t>billion</a:t>
            </a:r>
            <a:r>
              <a:rPr lang="fi-FI" sz="1300" dirty="0">
                <a:sym typeface="Arial" charset="0"/>
              </a:rPr>
              <a:t> in 2017. </a:t>
            </a:r>
            <a:r>
              <a:rPr lang="fi-FI" sz="1300" dirty="0" err="1">
                <a:sym typeface="Arial" charset="0"/>
              </a:rPr>
              <a:t>Turnover</a:t>
            </a:r>
            <a:r>
              <a:rPr lang="fi-FI" sz="1300" dirty="0">
                <a:sym typeface="Arial" charset="0"/>
              </a:rPr>
              <a:t> </a:t>
            </a:r>
            <a:r>
              <a:rPr lang="fi-FI" sz="1300" dirty="0" err="1">
                <a:sym typeface="Arial" charset="0"/>
              </a:rPr>
              <a:t>was</a:t>
            </a:r>
            <a:r>
              <a:rPr lang="fi-FI" sz="1300" dirty="0">
                <a:sym typeface="Arial" charset="0"/>
              </a:rPr>
              <a:t> 9 %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2016. In 2008, </a:t>
            </a:r>
            <a:r>
              <a:rPr lang="fi-FI" sz="1300" dirty="0" err="1">
                <a:sym typeface="Arial" charset="0"/>
              </a:rPr>
              <a:t>prior</a:t>
            </a:r>
            <a:r>
              <a:rPr lang="fi-FI" sz="1300" dirty="0">
                <a:sym typeface="Arial" charset="0"/>
              </a:rPr>
              <a:t> to </a:t>
            </a:r>
            <a:r>
              <a:rPr lang="fi-FI" sz="1300" dirty="0" err="1">
                <a:sym typeface="Arial" charset="0"/>
              </a:rPr>
              <a:t>the</a:t>
            </a:r>
            <a:r>
              <a:rPr lang="fi-FI" sz="1300" dirty="0">
                <a:sym typeface="Arial" charset="0"/>
              </a:rPr>
              <a:t> </a:t>
            </a:r>
            <a:r>
              <a:rPr lang="fi-FI" sz="1300" dirty="0" err="1">
                <a:sym typeface="Arial" charset="0"/>
              </a:rPr>
              <a:t>financial</a:t>
            </a:r>
            <a:r>
              <a:rPr lang="fi-FI" sz="1300" dirty="0">
                <a:sym typeface="Arial" charset="0"/>
              </a:rPr>
              <a:t> </a:t>
            </a:r>
            <a:r>
              <a:rPr lang="fi-FI" sz="1300" dirty="0" err="1">
                <a:sym typeface="Arial" charset="0"/>
              </a:rPr>
              <a:t>crises</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corresponding</a:t>
            </a:r>
            <a:r>
              <a:rPr lang="fi-FI" sz="1300" dirty="0">
                <a:sym typeface="Arial" charset="0"/>
              </a:rPr>
              <a:t> </a:t>
            </a:r>
            <a:r>
              <a:rPr lang="fi-FI" sz="1300" dirty="0" err="1">
                <a:sym typeface="Arial" charset="0"/>
              </a:rPr>
              <a:t>figure</a:t>
            </a:r>
            <a:r>
              <a:rPr lang="fi-FI" sz="1300" dirty="0">
                <a:sym typeface="Arial" charset="0"/>
              </a:rPr>
              <a:t> </a:t>
            </a:r>
            <a:r>
              <a:rPr lang="fi-FI" sz="1300" dirty="0" err="1">
                <a:sym typeface="Arial" charset="0"/>
              </a:rPr>
              <a:t>was</a:t>
            </a:r>
            <a:r>
              <a:rPr lang="fi-FI" sz="1300" dirty="0">
                <a:sym typeface="Arial" charset="0"/>
              </a:rPr>
              <a:t> EUR 86 </a:t>
            </a:r>
            <a:r>
              <a:rPr lang="fi-FI" sz="1300" dirty="0" err="1">
                <a:sym typeface="Arial" charset="0"/>
              </a:rPr>
              <a:t>billion</a:t>
            </a:r>
            <a:r>
              <a:rPr lang="fi-FI" sz="1300" dirty="0">
                <a:sym typeface="Arial" charset="0"/>
              </a:rPr>
              <a:t>.  </a:t>
            </a:r>
          </a:p>
          <a:p>
            <a:pPr>
              <a:lnSpc>
                <a:spcPct val="100000"/>
              </a:lnSpc>
              <a:buClr>
                <a:srgbClr val="FFFFFF"/>
              </a:buClr>
            </a:pPr>
            <a:r>
              <a:rPr lang="fi-FI" sz="1300" dirty="0">
                <a:sym typeface="Arial" charset="0"/>
              </a:rPr>
              <a:t>- The </a:t>
            </a:r>
            <a:r>
              <a:rPr lang="fi-FI" sz="1300" dirty="0" err="1">
                <a:sym typeface="Arial" charset="0"/>
              </a:rPr>
              <a:t>monetary</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new</a:t>
            </a:r>
            <a:r>
              <a:rPr lang="fi-FI" sz="1300" dirty="0">
                <a:sym typeface="Arial" charset="0"/>
              </a:rPr>
              <a:t> </a:t>
            </a:r>
            <a:r>
              <a:rPr lang="fi-FI" sz="1300" dirty="0" err="1">
                <a:sym typeface="Arial" charset="0"/>
              </a:rPr>
              <a:t>orders</a:t>
            </a:r>
            <a:r>
              <a:rPr lang="fi-FI" sz="1300" dirty="0">
                <a:sym typeface="Arial" charset="0"/>
              </a:rPr>
              <a:t> </a:t>
            </a:r>
            <a:r>
              <a:rPr lang="fi-FI" sz="1300" dirty="0" err="1">
                <a:sym typeface="Arial" charset="0"/>
              </a:rPr>
              <a:t>reported</a:t>
            </a:r>
            <a:r>
              <a:rPr lang="fi-FI" sz="1300" dirty="0">
                <a:sym typeface="Arial" charset="0"/>
              </a:rPr>
              <a:t> </a:t>
            </a:r>
            <a:r>
              <a:rPr lang="fi-FI" sz="1300" dirty="0" err="1">
                <a:sym typeface="Arial" charset="0"/>
              </a:rPr>
              <a:t>between</a:t>
            </a:r>
            <a:r>
              <a:rPr lang="fi-FI" sz="1300" dirty="0">
                <a:sym typeface="Arial" charset="0"/>
              </a:rPr>
              <a:t> </a:t>
            </a:r>
            <a:r>
              <a:rPr lang="fi-FI" sz="1300" dirty="0" err="1">
                <a:sym typeface="Arial" charset="0"/>
              </a:rPr>
              <a:t>January-March</a:t>
            </a:r>
            <a:r>
              <a:rPr lang="fi-FI" sz="1300" dirty="0">
                <a:sym typeface="Arial" charset="0"/>
              </a:rPr>
              <a:t> 2018 </a:t>
            </a:r>
            <a:r>
              <a:rPr lang="fi-FI" sz="1300" dirty="0" err="1">
                <a:sym typeface="Arial" charset="0"/>
              </a:rPr>
              <a:t>was</a:t>
            </a:r>
            <a:r>
              <a:rPr lang="fi-FI" sz="1300" dirty="0">
                <a:sym typeface="Arial" charset="0"/>
              </a:rPr>
              <a:t> 20 % </a:t>
            </a:r>
            <a:r>
              <a:rPr lang="fi-FI" sz="1300" dirty="0" err="1">
                <a:sym typeface="Arial" charset="0"/>
              </a:rPr>
              <a:t>lower</a:t>
            </a:r>
            <a:r>
              <a:rPr lang="fi-FI" sz="1300" dirty="0">
                <a:sym typeface="Arial" charset="0"/>
              </a:rPr>
              <a:t> </a:t>
            </a:r>
            <a:r>
              <a:rPr lang="fi-FI" sz="1300" dirty="0" err="1">
                <a:sym typeface="Arial" charset="0"/>
              </a:rPr>
              <a:t>than</a:t>
            </a:r>
            <a:r>
              <a:rPr lang="fi-FI" sz="1300" dirty="0">
                <a:sym typeface="Arial" charset="0"/>
              </a:rPr>
              <a:t> in October-</a:t>
            </a:r>
            <a:r>
              <a:rPr lang="fi-FI" sz="1300" dirty="0" err="1">
                <a:sym typeface="Arial" charset="0"/>
              </a:rPr>
              <a:t>December</a:t>
            </a:r>
            <a:r>
              <a:rPr lang="fi-FI" sz="1300" dirty="0">
                <a:sym typeface="Arial" charset="0"/>
              </a:rPr>
              <a:t>, </a:t>
            </a:r>
            <a:r>
              <a:rPr lang="fi-FI" sz="1300" dirty="0" err="1">
                <a:sym typeface="Arial" charset="0"/>
              </a:rPr>
              <a:t>but</a:t>
            </a:r>
            <a:r>
              <a:rPr lang="fi-FI" sz="1300" dirty="0">
                <a:sym typeface="Arial" charset="0"/>
              </a:rPr>
              <a:t> 17 %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the</a:t>
            </a:r>
            <a:r>
              <a:rPr lang="fi-FI" sz="1300" dirty="0">
                <a:sym typeface="Arial" charset="0"/>
              </a:rPr>
              <a:t>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in 2017. </a:t>
            </a:r>
          </a:p>
          <a:p>
            <a:pPr>
              <a:lnSpc>
                <a:spcPct val="100000"/>
              </a:lnSpc>
              <a:buClr>
                <a:srgbClr val="FFFFFF"/>
              </a:buClr>
            </a:pPr>
            <a:r>
              <a:rPr lang="fi-FI" sz="1300" dirty="0">
                <a:sym typeface="Arial" charset="0"/>
              </a:rPr>
              <a:t>- At </a:t>
            </a:r>
            <a:r>
              <a:rPr lang="fi-FI" sz="1300" dirty="0" err="1">
                <a:sym typeface="Arial" charset="0"/>
              </a:rPr>
              <a:t>the</a:t>
            </a:r>
            <a:r>
              <a:rPr lang="fi-FI" sz="1300" dirty="0">
                <a:sym typeface="Arial" charset="0"/>
              </a:rPr>
              <a:t> </a:t>
            </a:r>
            <a:r>
              <a:rPr lang="fi-FI" sz="1300" dirty="0" err="1">
                <a:sym typeface="Arial" charset="0"/>
              </a:rPr>
              <a:t>end</a:t>
            </a:r>
            <a:r>
              <a:rPr lang="fi-FI" sz="1300" dirty="0">
                <a:sym typeface="Arial" charset="0"/>
              </a:rPr>
              <a:t> of </a:t>
            </a:r>
            <a:r>
              <a:rPr lang="fi-FI" sz="1300" dirty="0" err="1">
                <a:sym typeface="Arial" charset="0"/>
              </a:rPr>
              <a:t>March</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order</a:t>
            </a:r>
            <a:r>
              <a:rPr lang="fi-FI" sz="1300" dirty="0">
                <a:sym typeface="Arial" charset="0"/>
              </a:rPr>
              <a:t> </a:t>
            </a:r>
            <a:r>
              <a:rPr lang="fi-FI" sz="1300" dirty="0" err="1">
                <a:sym typeface="Arial" charset="0"/>
              </a:rPr>
              <a:t>books</a:t>
            </a:r>
            <a:r>
              <a:rPr lang="fi-FI" sz="1300" dirty="0">
                <a:sym typeface="Arial" charset="0"/>
              </a:rPr>
              <a:t> </a:t>
            </a:r>
            <a:r>
              <a:rPr lang="fi-FI" sz="1300" dirty="0" err="1">
                <a:sym typeface="Arial" charset="0"/>
              </a:rPr>
              <a:t>was</a:t>
            </a:r>
            <a:r>
              <a:rPr lang="fi-FI" sz="1300" dirty="0">
                <a:sym typeface="Arial" charset="0"/>
              </a:rPr>
              <a:t> </a:t>
            </a:r>
            <a:r>
              <a:rPr lang="fi-FI" sz="1300" dirty="0" err="1">
                <a:sym typeface="Arial" charset="0"/>
              </a:rPr>
              <a:t>slightly</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at </a:t>
            </a:r>
            <a:r>
              <a:rPr lang="fi-FI" sz="1300" dirty="0" err="1">
                <a:sym typeface="Arial" charset="0"/>
              </a:rPr>
              <a:t>the</a:t>
            </a:r>
            <a:r>
              <a:rPr lang="fi-FI" sz="1300" dirty="0">
                <a:sym typeface="Arial" charset="0"/>
              </a:rPr>
              <a:t> </a:t>
            </a:r>
            <a:r>
              <a:rPr lang="fi-FI" sz="1300" dirty="0" err="1">
                <a:sym typeface="Arial" charset="0"/>
              </a:rPr>
              <a:t>end</a:t>
            </a:r>
            <a:r>
              <a:rPr lang="fi-FI" sz="1300" dirty="0">
                <a:sym typeface="Arial" charset="0"/>
              </a:rPr>
              <a:t> of </a:t>
            </a:r>
            <a:r>
              <a:rPr lang="fi-FI" sz="1300" dirty="0" err="1">
                <a:sym typeface="Arial" charset="0"/>
              </a:rPr>
              <a:t>December</a:t>
            </a:r>
            <a:r>
              <a:rPr lang="fi-FI" sz="1300" dirty="0">
                <a:sym typeface="Arial" charset="0"/>
              </a:rPr>
              <a:t>, and 24 %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March</a:t>
            </a:r>
            <a:r>
              <a:rPr lang="fi-FI" sz="1300" dirty="0">
                <a:sym typeface="Arial" charset="0"/>
              </a:rPr>
              <a:t> 2017.  </a:t>
            </a:r>
          </a:p>
          <a:p>
            <a:pPr>
              <a:lnSpc>
                <a:spcPct val="100000"/>
              </a:lnSpc>
              <a:buClr>
                <a:srgbClr val="FFFFFF"/>
              </a:buClr>
            </a:pPr>
            <a:r>
              <a:rPr lang="fi-FI" sz="1300" dirty="0">
                <a:sym typeface="Arial" charset="0"/>
              </a:rPr>
              <a:t>- The </a:t>
            </a:r>
            <a:r>
              <a:rPr lang="fi-FI" sz="1300" dirty="0" err="1">
                <a:sym typeface="Arial" charset="0"/>
              </a:rPr>
              <a:t>turnover</a:t>
            </a:r>
            <a:r>
              <a:rPr lang="fi-FI" sz="1300" dirty="0">
                <a:sym typeface="Arial" charset="0"/>
              </a:rPr>
              <a:t> of </a:t>
            </a:r>
            <a:r>
              <a:rPr lang="fi-FI" sz="1300" dirty="0" err="1">
                <a:sym typeface="Arial" charset="0"/>
              </a:rPr>
              <a:t>technology</a:t>
            </a:r>
            <a:r>
              <a:rPr lang="fi-FI" sz="1300" dirty="0">
                <a:sym typeface="Arial" charset="0"/>
              </a:rPr>
              <a:t> </a:t>
            </a:r>
            <a:r>
              <a:rPr lang="fi-FI" sz="1300" dirty="0" err="1">
                <a:sym typeface="Arial" charset="0"/>
              </a:rPr>
              <a:t>industry</a:t>
            </a:r>
            <a:r>
              <a:rPr lang="fi-FI" sz="1300" dirty="0">
                <a:sym typeface="Arial" charset="0"/>
              </a:rPr>
              <a:t> </a:t>
            </a:r>
            <a:r>
              <a:rPr lang="fi-FI" sz="1300" dirty="0" err="1">
                <a:sym typeface="Arial" charset="0"/>
              </a:rPr>
              <a:t>companies</a:t>
            </a:r>
            <a:r>
              <a:rPr lang="fi-FI" sz="1300" dirty="0">
                <a:sym typeface="Arial" charset="0"/>
              </a:rPr>
              <a:t> </a:t>
            </a:r>
            <a:r>
              <a:rPr lang="fi-FI" sz="1300" dirty="0" err="1">
                <a:sym typeface="Arial" charset="0"/>
              </a:rPr>
              <a:t>during</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spring</a:t>
            </a:r>
            <a:r>
              <a:rPr lang="fi-FI" sz="1300" dirty="0">
                <a:sym typeface="Arial" charset="0"/>
              </a:rPr>
              <a:t> and summer of 2018 is </a:t>
            </a:r>
            <a:r>
              <a:rPr lang="fi-FI" sz="1300" dirty="0" err="1">
                <a:sym typeface="Arial" charset="0"/>
              </a:rPr>
              <a:t>expected</a:t>
            </a:r>
            <a:r>
              <a:rPr lang="fi-FI" sz="1300" dirty="0">
                <a:sym typeface="Arial" charset="0"/>
              </a:rPr>
              <a:t> to </a:t>
            </a:r>
            <a:r>
              <a:rPr lang="fi-FI" sz="1300" dirty="0" err="1">
                <a:sym typeface="Arial" charset="0"/>
              </a:rPr>
              <a:t>be</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the</a:t>
            </a:r>
            <a:r>
              <a:rPr lang="fi-FI" sz="1300" dirty="0">
                <a:sym typeface="Arial" charset="0"/>
              </a:rPr>
              <a:t>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a:t>
            </a:r>
            <a:r>
              <a:rPr lang="fi-FI" sz="1300" dirty="0" err="1">
                <a:sym typeface="Arial" charset="0"/>
              </a:rPr>
              <a:t>last</a:t>
            </a:r>
            <a:r>
              <a:rPr lang="fi-FI" sz="1300" dirty="0">
                <a:sym typeface="Arial" charset="0"/>
              </a:rPr>
              <a:t> </a:t>
            </a:r>
            <a:r>
              <a:rPr lang="fi-FI" sz="1300" dirty="0" err="1">
                <a:sym typeface="Arial" charset="0"/>
              </a:rPr>
              <a:t>year</a:t>
            </a:r>
            <a:r>
              <a:rPr lang="fi-FI" sz="1300" dirty="0">
                <a:sym typeface="Arial" charset="0"/>
              </a:rPr>
              <a:t>.       </a:t>
            </a:r>
          </a:p>
          <a:p>
            <a:pPr>
              <a:lnSpc>
                <a:spcPct val="100000"/>
              </a:lnSpc>
              <a:buClr>
                <a:srgbClr val="FFFFFF"/>
              </a:buClr>
            </a:pPr>
            <a:r>
              <a:rPr lang="fi-FI" sz="1300" dirty="0">
                <a:sym typeface="Arial" charset="0"/>
              </a:rPr>
              <a:t>- </a:t>
            </a:r>
            <a:r>
              <a:rPr lang="en-GB" sz="1300" dirty="0"/>
              <a:t>The number of personnel in Finland increased during January-March 2018. Personnel increased by nearly two per cent, or by 5,500 employees from the average number in 2017. On average, the industry employed 302,000 people. In 2008, the industry employed a total of 326,000 people in Finland.</a:t>
            </a:r>
          </a:p>
          <a:p>
            <a:pPr>
              <a:lnSpc>
                <a:spcPct val="100000"/>
              </a:lnSpc>
              <a:buClr>
                <a:srgbClr val="FFFFFF"/>
              </a:buClr>
            </a:pPr>
            <a:r>
              <a:rPr lang="fi-FI" sz="1300" dirty="0"/>
              <a:t>- The </a:t>
            </a:r>
            <a:r>
              <a:rPr lang="fi-FI" sz="1300" dirty="0" err="1"/>
              <a:t>recruitment</a:t>
            </a:r>
            <a:r>
              <a:rPr lang="fi-FI" sz="1300" dirty="0"/>
              <a:t> </a:t>
            </a:r>
            <a:r>
              <a:rPr lang="fi-FI" sz="1300" dirty="0" err="1"/>
              <a:t>activities</a:t>
            </a:r>
            <a:r>
              <a:rPr lang="fi-FI" sz="1300" dirty="0"/>
              <a:t> </a:t>
            </a:r>
            <a:r>
              <a:rPr lang="fi-FI" sz="1300" dirty="0" err="1"/>
              <a:t>picked</a:t>
            </a:r>
            <a:r>
              <a:rPr lang="fi-FI" sz="1300" dirty="0"/>
              <a:t> </a:t>
            </a:r>
            <a:r>
              <a:rPr lang="fi-FI" sz="1300" dirty="0" err="1"/>
              <a:t>up</a:t>
            </a:r>
            <a:r>
              <a:rPr lang="fi-FI" sz="1300" dirty="0"/>
              <a:t> </a:t>
            </a:r>
            <a:r>
              <a:rPr lang="fi-FI" sz="1300" dirty="0" err="1"/>
              <a:t>markedly</a:t>
            </a:r>
            <a:r>
              <a:rPr lang="fi-FI" sz="1300" dirty="0"/>
              <a:t> in 2017 and </a:t>
            </a:r>
            <a:r>
              <a:rPr lang="fi-FI" sz="1300" dirty="0" err="1"/>
              <a:t>early</a:t>
            </a:r>
            <a:r>
              <a:rPr lang="fi-FI" sz="1300" dirty="0"/>
              <a:t> 2018. The </a:t>
            </a:r>
            <a:r>
              <a:rPr lang="fi-FI" sz="1300" dirty="0" err="1"/>
              <a:t>companies</a:t>
            </a:r>
            <a:r>
              <a:rPr lang="fi-FI" sz="1300" dirty="0"/>
              <a:t> </a:t>
            </a:r>
            <a:r>
              <a:rPr lang="fi-FI" sz="1300" dirty="0" err="1"/>
              <a:t>recruited</a:t>
            </a:r>
            <a:r>
              <a:rPr lang="fi-FI" sz="1300" dirty="0"/>
              <a:t> a </a:t>
            </a:r>
            <a:r>
              <a:rPr lang="fi-FI" sz="1300" dirty="0" err="1"/>
              <a:t>total</a:t>
            </a:r>
            <a:r>
              <a:rPr lang="fi-FI" sz="1300" dirty="0"/>
              <a:t> of 11,000 </a:t>
            </a:r>
            <a:r>
              <a:rPr lang="fi-FI" sz="1300" dirty="0" err="1"/>
              <a:t>new</a:t>
            </a:r>
            <a:r>
              <a:rPr lang="fi-FI" sz="1300" dirty="0"/>
              <a:t> </a:t>
            </a:r>
            <a:r>
              <a:rPr lang="fi-FI" sz="1300" dirty="0" err="1"/>
              <a:t>employees</a:t>
            </a:r>
            <a:r>
              <a:rPr lang="fi-FI" sz="1300" dirty="0"/>
              <a:t> </a:t>
            </a:r>
            <a:r>
              <a:rPr lang="fi-FI" sz="1300" dirty="0" err="1"/>
              <a:t>during</a:t>
            </a:r>
            <a:r>
              <a:rPr lang="fi-FI" sz="1300" dirty="0"/>
              <a:t> </a:t>
            </a:r>
            <a:r>
              <a:rPr lang="fi-FI" sz="1300" dirty="0" err="1"/>
              <a:t>January-March</a:t>
            </a:r>
            <a:r>
              <a:rPr lang="fi-FI" sz="1300" dirty="0"/>
              <a:t>, in 2017 a </a:t>
            </a:r>
            <a:r>
              <a:rPr lang="fi-FI" sz="1300" dirty="0" err="1"/>
              <a:t>total</a:t>
            </a:r>
            <a:r>
              <a:rPr lang="fi-FI" sz="1300" dirty="0"/>
              <a:t> of 42,500 </a:t>
            </a:r>
            <a:r>
              <a:rPr lang="fi-FI" sz="1300" dirty="0" err="1"/>
              <a:t>employees</a:t>
            </a:r>
            <a:r>
              <a:rPr lang="fi-FI" sz="1300" dirty="0"/>
              <a:t>. </a:t>
            </a:r>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of Finland</a:t>
            </a:r>
            <a:endParaRPr lang="fi-FI" dirty="0"/>
          </a:p>
        </p:txBody>
      </p:sp>
    </p:spTree>
    <p:extLst>
      <p:ext uri="{BB962C8B-B14F-4D97-AF65-F5344CB8AC3E}">
        <p14:creationId xmlns:p14="http://schemas.microsoft.com/office/powerpoint/2010/main" val="195853337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spc="-50" dirty="0"/>
              <a:t>World </a:t>
            </a:r>
            <a:r>
              <a:rPr lang="fi-FI" sz="3200" spc="-50" dirty="0" err="1"/>
              <a:t>Economic</a:t>
            </a:r>
            <a:r>
              <a:rPr lang="fi-FI" sz="3200" spc="-50" dirty="0"/>
              <a:t> Outlook</a:t>
            </a:r>
          </a:p>
          <a:p>
            <a:endParaRPr lang="fi-FI" sz="3200" spc="-50" dirty="0"/>
          </a:p>
          <a:p>
            <a:r>
              <a:rPr lang="fi-FI" sz="3200" spc="-50" dirty="0"/>
              <a:t>- Finland as a </a:t>
            </a:r>
            <a:r>
              <a:rPr lang="fi-FI" sz="3200" spc="-50" dirty="0" err="1"/>
              <a:t>Part</a:t>
            </a:r>
            <a:r>
              <a:rPr lang="fi-FI" sz="3200" spc="-50" dirty="0"/>
              <a:t> of Global </a:t>
            </a:r>
            <a:r>
              <a:rPr lang="fi-FI" sz="3200" spc="-50" dirty="0" err="1"/>
              <a:t>Economy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5/16/2018</a:t>
            </a:fld>
            <a:endParaRPr lang="fi-FI" dirty="0">
              <a:solidFill>
                <a:srgbClr val="FFFFFF"/>
              </a:solidFill>
            </a:endParaRPr>
          </a:p>
        </p:txBody>
      </p:sp>
      <p:sp>
        <p:nvSpPr>
          <p:cNvPr id="5" name="Alatunnisteen paikkamerkki 4"/>
          <p:cNvSpPr>
            <a:spLocks noGrp="1"/>
          </p:cNvSpPr>
          <p:nvPr>
            <p:ph type="ftr" sz="quarter" idx="11"/>
          </p:nvPr>
        </p:nvSpPr>
        <p:spPr>
          <a:xfrm>
            <a:off x="1111510" y="4728047"/>
            <a:ext cx="1905266" cy="24134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0230353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US" dirty="0"/>
              <a:t>GDP also Grows in Finland, but the Backlog for the Other Euro Area Countries Is up to 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3221388171"/>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08569"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5/16/2018</a:t>
            </a:fld>
            <a:endParaRPr lang="fi-FI" dirty="0">
              <a:solidFill>
                <a:srgbClr val="29282E"/>
              </a:solidFill>
            </a:endParaRPr>
          </a:p>
        </p:txBody>
      </p:sp>
    </p:spTree>
    <p:extLst>
      <p:ext uri="{BB962C8B-B14F-4D97-AF65-F5344CB8AC3E}">
        <p14:creationId xmlns:p14="http://schemas.microsoft.com/office/powerpoint/2010/main" val="25594224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isällön paikkamerkki 14">
            <a:extLst>
              <a:ext uri="{FF2B5EF4-FFF2-40B4-BE49-F238E27FC236}">
                <a16:creationId xmlns:a16="http://schemas.microsoft.com/office/drawing/2014/main" id="{18C79C69-31D1-4317-9F1D-B1314601AC96}"/>
              </a:ext>
            </a:extLst>
          </p:cNvPr>
          <p:cNvGraphicFramePr>
            <a:graphicFrameLocks noGrp="1" noChangeAspect="1"/>
          </p:cNvGraphicFramePr>
          <p:nvPr>
            <p:ph sz="quarter" idx="17"/>
            <p:extLst>
              <p:ext uri="{D42A27DB-BD31-4B8C-83A1-F6EECF244321}">
                <p14:modId xmlns:p14="http://schemas.microsoft.com/office/powerpoint/2010/main" val="356587730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9595"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18C79C69-31D1-4317-9F1D-B1314601AC9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2" name="Tekstin paikkamerkki 1"/>
          <p:cNvSpPr>
            <a:spLocks noGrp="1"/>
          </p:cNvSpPr>
          <p:nvPr>
            <p:ph type="body" sz="quarter" idx="15"/>
          </p:nvPr>
        </p:nvSpPr>
        <p:spPr/>
        <p:txBody>
          <a:bodyPr/>
          <a:lstStyle/>
          <a:p>
            <a:r>
              <a:rPr lang="en-US" dirty="0"/>
              <a:t>Finland’s Exports Jumped in Early 2017, but the Backlog for the Other Euro Area Countries is 35 %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Source: </a:t>
            </a:r>
            <a:r>
              <a:rPr lang="fi-FI" dirty="0" err="1"/>
              <a:t>Macrobond</a:t>
            </a:r>
            <a:r>
              <a:rPr lang="fi-FI" dirty="0"/>
              <a:t>, Eurostat</a:t>
            </a:r>
          </a:p>
          <a:p>
            <a:endParaRPr lang="fi-FI" dirty="0"/>
          </a:p>
        </p:txBody>
      </p:sp>
    </p:spTree>
    <p:extLst>
      <p:ext uri="{BB962C8B-B14F-4D97-AF65-F5344CB8AC3E}">
        <p14:creationId xmlns:p14="http://schemas.microsoft.com/office/powerpoint/2010/main" val="159109901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lvl="0"/>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8" name="Tekstiruutu 7"/>
          <p:cNvSpPr txBox="1"/>
          <p:nvPr/>
        </p:nvSpPr>
        <p:spPr>
          <a:xfrm>
            <a:off x="338848" y="1794150"/>
            <a:ext cx="3142279" cy="996033"/>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p>
          <a:p>
            <a:pPr marL="91131" indent="-91131">
              <a:lnSpc>
                <a:spcPts val="1182"/>
              </a:lnSpc>
              <a:buFont typeface="Arial" panose="020B0604020202020204" pitchFamily="34" charset="0"/>
              <a:buChar char="•"/>
            </a:pPr>
            <a:r>
              <a:rPr lang="fi-FI" sz="1050" spc="-33" dirty="0"/>
              <a:t>Data </a:t>
            </a:r>
            <a:r>
              <a:rPr lang="fi-FI" sz="1050" spc="-33" dirty="0" err="1"/>
              <a:t>communications</a:t>
            </a:r>
            <a:r>
              <a:rPr lang="fi-FI" sz="1050" spc="-33" dirty="0"/>
              <a:t> </a:t>
            </a:r>
            <a:r>
              <a:rPr lang="fi-FI" sz="1050" spc="-33" dirty="0" err="1"/>
              <a:t>equipment</a:t>
            </a:r>
            <a:r>
              <a:rPr lang="fi-FI" sz="1050" spc="-33" dirty="0"/>
              <a:t>, </a:t>
            </a:r>
            <a:r>
              <a:rPr lang="fi-FI" sz="1050" spc="-33" dirty="0" err="1"/>
              <a:t>electrical</a:t>
            </a:r>
            <a:r>
              <a:rPr lang="fi-FI" sz="1050" spc="-33" dirty="0"/>
              <a:t> </a:t>
            </a:r>
            <a:r>
              <a:rPr lang="fi-FI" sz="1050" spc="-33" dirty="0" err="1"/>
              <a:t>machinery</a:t>
            </a:r>
            <a:r>
              <a:rPr lang="fi-FI" sz="1050" spc="-33" dirty="0"/>
              <a:t>, </a:t>
            </a:r>
            <a:r>
              <a:rPr lang="fi-FI" sz="1050" spc="-33" dirty="0" err="1"/>
              <a:t>medical</a:t>
            </a:r>
            <a:r>
              <a:rPr lang="fi-FI" sz="1050" spc="-33" dirty="0"/>
              <a:t> </a:t>
            </a:r>
            <a:r>
              <a:rPr lang="fi-FI" sz="1050" spc="-33" dirty="0" err="1"/>
              <a:t>technology</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(2017): 14.7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39,000</a:t>
            </a:r>
            <a:endParaRPr lang="fi-FI" sz="1050" spc="-40" dirty="0"/>
          </a:p>
        </p:txBody>
      </p:sp>
      <p:sp>
        <p:nvSpPr>
          <p:cNvPr id="9" name="Tekstiruutu 8"/>
          <p:cNvSpPr txBox="1"/>
          <p:nvPr/>
        </p:nvSpPr>
        <p:spPr>
          <a:xfrm>
            <a:off x="3485797" y="1790643"/>
            <a:ext cx="2499968" cy="842145"/>
          </a:xfrm>
          <a:prstGeom prst="rect">
            <a:avLst/>
          </a:prstGeom>
          <a:noFill/>
        </p:spPr>
        <p:txBody>
          <a:bodyPr wrap="square" lIns="36000" tIns="36000" rIns="36000" bIns="36000" rtlCol="0">
            <a:spAutoFit/>
          </a:bodyPr>
          <a:lstStyle/>
          <a:p>
            <a:pPr>
              <a:lnSpc>
                <a:spcPts val="1182"/>
              </a:lnSpc>
            </a:pPr>
            <a:r>
              <a:rPr lang="fi-FI" sz="1050" b="1" spc="-33" dirty="0"/>
              <a:t>METALS INDUSTRY</a:t>
            </a:r>
          </a:p>
          <a:p>
            <a:pPr marL="91131" indent="-91131">
              <a:lnSpc>
                <a:spcPts val="1182"/>
              </a:lnSpc>
              <a:buFont typeface="Arial" panose="020B0604020202020204" pitchFamily="34" charset="0"/>
              <a:buChar char="•"/>
            </a:pPr>
            <a:r>
              <a:rPr lang="fi-FI" sz="1050" spc="-33" dirty="0"/>
              <a:t>Steel products, </a:t>
            </a:r>
            <a:r>
              <a:rPr lang="fi-FI" sz="1050" spc="-33" dirty="0" err="1"/>
              <a:t>non-ferrous</a:t>
            </a:r>
            <a:r>
              <a:rPr lang="fi-FI" sz="1050" spc="-33" dirty="0"/>
              <a:t> </a:t>
            </a:r>
            <a:r>
              <a:rPr lang="fi-FI" sz="1050" spc="-33" dirty="0" err="1"/>
              <a:t>metals</a:t>
            </a:r>
            <a:r>
              <a:rPr lang="fi-FI" sz="1050" spc="-33" dirty="0"/>
              <a:t>, </a:t>
            </a:r>
            <a:r>
              <a:rPr lang="fi-FI" sz="1050" spc="-33" dirty="0" err="1"/>
              <a:t>castings</a:t>
            </a:r>
            <a:r>
              <a:rPr lang="fi-FI" sz="1050" spc="-33" dirty="0"/>
              <a:t>, </a:t>
            </a:r>
            <a:r>
              <a:rPr lang="fi-FI" sz="1050" spc="-33" dirty="0" err="1"/>
              <a:t>metallic</a:t>
            </a:r>
            <a:r>
              <a:rPr lang="fi-FI" sz="1050" spc="-33" dirty="0"/>
              <a:t> </a:t>
            </a:r>
            <a:r>
              <a:rPr lang="fi-FI" sz="1050" spc="-33" dirty="0" err="1"/>
              <a:t>minerals</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(2017): 10.9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15,100</a:t>
            </a:r>
            <a:endParaRPr lang="fi-FI" sz="1050" spc="-40" dirty="0"/>
          </a:p>
        </p:txBody>
      </p:sp>
      <p:sp>
        <p:nvSpPr>
          <p:cNvPr id="10" name="Tekstiruutu 9"/>
          <p:cNvSpPr txBox="1"/>
          <p:nvPr/>
        </p:nvSpPr>
        <p:spPr>
          <a:xfrm>
            <a:off x="5954716" y="1778493"/>
            <a:ext cx="2882290" cy="688256"/>
          </a:xfrm>
          <a:prstGeom prst="rect">
            <a:avLst/>
          </a:prstGeom>
          <a:noFill/>
        </p:spPr>
        <p:txBody>
          <a:bodyPr wrap="square" lIns="36000" tIns="36000" rIns="36000" bIns="36000" rtlCol="0">
            <a:spAutoFit/>
          </a:bodyPr>
          <a:lstStyle/>
          <a:p>
            <a:pPr>
              <a:lnSpc>
                <a:spcPts val="1182"/>
              </a:lnSpc>
            </a:pPr>
            <a:r>
              <a:rPr lang="fi-FI" sz="1050" b="1" spc="-33" dirty="0"/>
              <a:t>MECHANICAL ENGINEERING</a:t>
            </a:r>
          </a:p>
          <a:p>
            <a:pPr marL="91131" indent="-91131">
              <a:lnSpc>
                <a:spcPts val="1182"/>
              </a:lnSpc>
              <a:buFont typeface="Arial" panose="020B0604020202020204" pitchFamily="34" charset="0"/>
              <a:buChar char="•"/>
            </a:pPr>
            <a:r>
              <a:rPr lang="fi-FI" sz="1050" spc="-33" dirty="0" err="1"/>
              <a:t>Machinery</a:t>
            </a:r>
            <a:r>
              <a:rPr lang="fi-FI" sz="1050" spc="-33" dirty="0"/>
              <a:t>, </a:t>
            </a:r>
            <a:r>
              <a:rPr lang="fi-FI" sz="1050" spc="-33" dirty="0" err="1"/>
              <a:t>metal</a:t>
            </a:r>
            <a:r>
              <a:rPr lang="fi-FI" sz="1050" spc="-33" dirty="0"/>
              <a:t> products, </a:t>
            </a:r>
            <a:r>
              <a:rPr lang="fi-FI" sz="1050" spc="-33" dirty="0" err="1"/>
              <a:t>vehicles</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(2017): 30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128,000 </a:t>
            </a:r>
            <a:endParaRPr lang="fi-FI" sz="1050" spc="-40" dirty="0"/>
          </a:p>
        </p:txBody>
      </p:sp>
      <p:sp>
        <p:nvSpPr>
          <p:cNvPr id="11" name="Tekstiruutu 10"/>
          <p:cNvSpPr txBox="1"/>
          <p:nvPr/>
        </p:nvSpPr>
        <p:spPr>
          <a:xfrm>
            <a:off x="350260" y="3342320"/>
            <a:ext cx="2834890" cy="842145"/>
          </a:xfrm>
          <a:prstGeom prst="rect">
            <a:avLst/>
          </a:prstGeom>
          <a:noFill/>
        </p:spPr>
        <p:txBody>
          <a:bodyPr wrap="square" lIns="36000" tIns="36000" rIns="36000" bIns="36000" rtlCol="0">
            <a:spAutoFit/>
          </a:bodyPr>
          <a:lstStyle/>
          <a:p>
            <a:pPr>
              <a:lnSpc>
                <a:spcPts val="1182"/>
              </a:lnSpc>
            </a:pPr>
            <a:r>
              <a:rPr lang="fi-FI" sz="1050" b="1" spc="-33" dirty="0"/>
              <a:t>INFORMATION TECHNOLOGY</a:t>
            </a:r>
          </a:p>
          <a:p>
            <a:pPr marL="91131" indent="-91131">
              <a:lnSpc>
                <a:spcPts val="1182"/>
              </a:lnSpc>
              <a:buFont typeface="Arial" panose="020B0604020202020204" pitchFamily="34" charset="0"/>
              <a:buChar char="•"/>
            </a:pPr>
            <a:r>
              <a:rPr lang="fi-FI" sz="1050" spc="-33" dirty="0"/>
              <a:t>IT </a:t>
            </a:r>
            <a:r>
              <a:rPr lang="fi-FI" sz="1050" spc="-33" dirty="0" err="1"/>
              <a:t>services</a:t>
            </a:r>
            <a:r>
              <a:rPr lang="fi-FI" sz="1050" spc="-33" dirty="0"/>
              <a:t>, </a:t>
            </a:r>
            <a:r>
              <a:rPr lang="fi-FI" sz="1050" spc="-33" dirty="0" err="1"/>
              <a:t>applications</a:t>
            </a:r>
            <a:r>
              <a:rPr lang="fi-FI" sz="1050" spc="-33" dirty="0"/>
              <a:t> and </a:t>
            </a:r>
            <a:r>
              <a:rPr lang="fi-FI" sz="1050" spc="-33" dirty="0" err="1"/>
              <a:t>programming</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(2017): 12.4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62,600</a:t>
            </a:r>
            <a:endParaRPr lang="fi-FI" sz="1050" spc="-40" dirty="0"/>
          </a:p>
        </p:txBody>
      </p:sp>
      <p:sp>
        <p:nvSpPr>
          <p:cNvPr id="12" name="Tekstiruutu 11"/>
          <p:cNvSpPr txBox="1"/>
          <p:nvPr/>
        </p:nvSpPr>
        <p:spPr>
          <a:xfrm>
            <a:off x="3492225" y="3350938"/>
            <a:ext cx="2834890" cy="842145"/>
          </a:xfrm>
          <a:prstGeom prst="rect">
            <a:avLst/>
          </a:prstGeom>
          <a:noFill/>
        </p:spPr>
        <p:txBody>
          <a:bodyPr wrap="square" lIns="36000" tIns="36000" rIns="36000" bIns="36000" rtlCol="0">
            <a:spAutoFit/>
          </a:bodyPr>
          <a:lstStyle/>
          <a:p>
            <a:pPr>
              <a:lnSpc>
                <a:spcPts val="1182"/>
              </a:lnSpc>
            </a:pPr>
            <a:r>
              <a:rPr lang="fi-FI" sz="1050" b="1" spc="-33" dirty="0"/>
              <a:t>CONSULTING ENGINEERING</a:t>
            </a:r>
          </a:p>
          <a:p>
            <a:pPr marL="91131" indent="-91131">
              <a:lnSpc>
                <a:spcPts val="1182"/>
              </a:lnSpc>
              <a:buFont typeface="Arial" panose="020B0604020202020204" pitchFamily="34" charset="0"/>
              <a:buChar char="•"/>
            </a:pPr>
            <a:r>
              <a:rPr lang="fi-FI" sz="1050" spc="-33" dirty="0" err="1"/>
              <a:t>Expertise</a:t>
            </a:r>
            <a:r>
              <a:rPr lang="fi-FI" sz="1050" spc="-33" dirty="0"/>
              <a:t> for </a:t>
            </a:r>
            <a:r>
              <a:rPr lang="fi-FI" sz="1050" spc="-33" dirty="0" err="1"/>
              <a:t>construction</a:t>
            </a:r>
            <a:r>
              <a:rPr lang="fi-FI" sz="1050" spc="-33" dirty="0"/>
              <a:t> </a:t>
            </a:r>
            <a:r>
              <a:rPr lang="fi-FI" sz="1050" spc="-33" dirty="0" err="1"/>
              <a:t>industry</a:t>
            </a:r>
            <a:r>
              <a:rPr lang="fi-FI" sz="1050" spc="-33" dirty="0"/>
              <a:t> and </a:t>
            </a:r>
            <a:r>
              <a:rPr lang="fi-FI" sz="1050" spc="-33" dirty="0" err="1"/>
              <a:t>infrastructure</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(2017): 6.2 </a:t>
            </a:r>
            <a:r>
              <a:rPr lang="fi-FI" sz="1050" spc="-33" dirty="0" err="1"/>
              <a:t>billion</a:t>
            </a:r>
            <a:r>
              <a:rPr lang="fi-FI" sz="1050" spc="-33" dirty="0"/>
              <a:t> </a:t>
            </a:r>
            <a:r>
              <a:rPr lang="fi-FI" sz="1050" spc="-33" dirty="0" err="1"/>
              <a:t>euros</a:t>
            </a:r>
            <a:r>
              <a:rPr lang="fi-FI" sz="1050" spc="-33" dirty="0"/>
              <a:t> </a:t>
            </a:r>
          </a:p>
          <a:p>
            <a:pPr marL="91131" indent="-91131">
              <a:lnSpc>
                <a:spcPts val="1182"/>
              </a:lnSpc>
              <a:buFont typeface="Arial" panose="020B0604020202020204" pitchFamily="34" charset="0"/>
              <a:buChar char="•"/>
            </a:pPr>
            <a:r>
              <a:rPr lang="fi-FI" sz="1050" spc="-33" dirty="0" err="1"/>
              <a:t>Personnel</a:t>
            </a:r>
            <a:r>
              <a:rPr lang="fi-FI" sz="1050" spc="-33" dirty="0"/>
              <a:t> (2017): 52,500 </a:t>
            </a:r>
            <a:endParaRPr lang="fi-FI" sz="1050" spc="-40" dirty="0"/>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
        <p:nvSpPr>
          <p:cNvPr id="1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Recently, Finland's Economic Growth Has also Been Supported by an Increase in Exports</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30</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a:t>Source: </a:t>
            </a:r>
            <a:r>
              <a:rPr lang="en-GB" dirty="0" err="1"/>
              <a:t>Macrobond</a:t>
            </a:r>
            <a:r>
              <a:rPr lang="en-GB" dirty="0"/>
              <a:t>, Statistics Finland</a:t>
            </a: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90127003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9380"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8047"/>
            <a:ext cx="916709" cy="164690"/>
          </a:xfrm>
        </p:spPr>
        <p:txBody>
          <a:bodyPr/>
          <a:lstStyle/>
          <a:p>
            <a:fld id="{899359D5-47A8-436B-A3FC-A70313528F67}" type="datetime1">
              <a:rPr lang="en-US" smtClean="0">
                <a:solidFill>
                  <a:srgbClr val="29282E"/>
                </a:solidFill>
              </a:rPr>
              <a:t>5/16/2018</a:t>
            </a:fld>
            <a:endParaRPr lang="fi-FI" dirty="0">
              <a:solidFill>
                <a:srgbClr val="29282E"/>
              </a:solidFill>
            </a:endParaRPr>
          </a:p>
        </p:txBody>
      </p:sp>
    </p:spTree>
    <p:extLst>
      <p:ext uri="{BB962C8B-B14F-4D97-AF65-F5344CB8AC3E}">
        <p14:creationId xmlns:p14="http://schemas.microsoft.com/office/powerpoint/2010/main" val="125060568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US" dirty="0"/>
              <a:t>Gross Domestic Product Has Grown Long in Europe and the USA, Finland is Lagging Behind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9" name="Alatunnisteen paikkamerkki 4">
            <a:extLst>
              <a:ext uri="{FF2B5EF4-FFF2-40B4-BE49-F238E27FC236}">
                <a16:creationId xmlns:a16="http://schemas.microsoft.com/office/drawing/2014/main" id="{1E78B733-0BB6-447A-8849-F1107311D3F1}"/>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1" name="Päivämäärän paikkamerkki 3">
            <a:extLst>
              <a:ext uri="{FF2B5EF4-FFF2-40B4-BE49-F238E27FC236}">
                <a16:creationId xmlns:a16="http://schemas.microsoft.com/office/drawing/2014/main" id="{EAA4914B-671F-41F7-96F6-5D67F3CFD023}"/>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5/16/2018</a:t>
            </a:fld>
            <a:endParaRPr lang="fi-FI" dirty="0">
              <a:solidFill>
                <a:srgbClr val="29282E"/>
              </a:solidFill>
            </a:endParaRPr>
          </a:p>
        </p:txBody>
      </p:sp>
      <p:graphicFrame>
        <p:nvGraphicFramePr>
          <p:cNvPr id="13" name="Sisällön paikkamerkki 12">
            <a:extLst>
              <a:ext uri="{FF2B5EF4-FFF2-40B4-BE49-F238E27FC236}">
                <a16:creationId xmlns:a16="http://schemas.microsoft.com/office/drawing/2014/main" id="{F1741CA1-790D-4E21-95F3-BF607E571881}"/>
              </a:ext>
            </a:extLst>
          </p:cNvPr>
          <p:cNvGraphicFramePr>
            <a:graphicFrameLocks noGrp="1" noChangeAspect="1"/>
          </p:cNvGraphicFramePr>
          <p:nvPr>
            <p:ph sz="quarter" idx="17"/>
            <p:extLst>
              <p:ext uri="{D42A27DB-BD31-4B8C-83A1-F6EECF244321}">
                <p14:modId xmlns:p14="http://schemas.microsoft.com/office/powerpoint/2010/main" val="223009758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0391"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F1741CA1-790D-4E21-95F3-BF607E571881}"/>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8013658" cy="648000"/>
          </a:xfrm>
        </p:spPr>
        <p:txBody>
          <a:bodyPr/>
          <a:lstStyle/>
          <a:p>
            <a:pPr>
              <a:lnSpc>
                <a:spcPct val="100000"/>
              </a:lnSpc>
            </a:pPr>
            <a:r>
              <a:rPr lang="en-US" dirty="0"/>
              <a:t>In China and India Growth Continues, also Brazil Is Now Growing </a:t>
            </a:r>
            <a:r>
              <a:rPr lang="en-GB" dirty="0">
                <a:solidFill>
                  <a:srgbClr val="002060"/>
                </a:solidFill>
              </a:rPr>
              <a:t> </a:t>
            </a:r>
          </a:p>
          <a:p>
            <a:pPr>
              <a:lnSpc>
                <a:spcPct val="100000"/>
              </a:lnSpc>
            </a:pPr>
            <a:r>
              <a:rPr lang="en-GB" sz="1400" b="0" dirty="0">
                <a:solidFill>
                  <a:schemeClr val="tx2"/>
                </a:solidFill>
              </a:rPr>
              <a:t>Share of global GDP in China, India, Brazil and Russia is 31 % (adjusted for PP)</a:t>
            </a:r>
            <a:endParaRPr lang="fi-FI" dirty="0">
              <a:solidFill>
                <a:schemeClr val="tx2"/>
              </a:solidFill>
            </a:endParaRPr>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871863445"/>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74876"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1008239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April</a:t>
            </a:r>
            <a:r>
              <a:rPr lang="fi-FI" dirty="0"/>
              <a:t> 2018   </a:t>
            </a:r>
          </a:p>
          <a:p>
            <a:r>
              <a:rPr lang="fi-FI" dirty="0"/>
              <a:t>Source: Markit </a:t>
            </a:r>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Economic growth in the euro area is slowing down</a:t>
            </a:r>
            <a:r>
              <a:rPr lang="fi-FI" dirty="0">
                <a:solidFill>
                  <a:srgbClr val="002664"/>
                </a:solidFill>
              </a:rPr>
              <a:t> </a:t>
            </a:r>
            <a:br>
              <a:rPr lang="fi-FI" dirty="0">
                <a:solidFill>
                  <a:srgbClr val="002664"/>
                </a:solidFill>
              </a:rPr>
            </a:br>
            <a:r>
              <a:rPr lang="fi-FI" sz="1400" b="0" dirty="0" err="1">
                <a:solidFill>
                  <a:schemeClr val="tx2"/>
                </a:solidFill>
              </a:rPr>
              <a:t>Purchase</a:t>
            </a:r>
            <a:r>
              <a:rPr lang="fi-FI" sz="1400" b="0" dirty="0">
                <a:solidFill>
                  <a:schemeClr val="tx2"/>
                </a:solidFill>
              </a:rPr>
              <a:t> </a:t>
            </a:r>
            <a:r>
              <a:rPr lang="fi-FI" sz="1400" b="0" dirty="0" err="1">
                <a:solidFill>
                  <a:schemeClr val="tx2"/>
                </a:solidFill>
              </a:rPr>
              <a:t>Managers</a:t>
            </a:r>
            <a:r>
              <a:rPr lang="fi-FI" sz="1400" b="0" dirty="0">
                <a:solidFill>
                  <a:schemeClr val="tx2"/>
                </a:solidFill>
              </a:rPr>
              <a:t>’ Index (PMI), 50 = no </a:t>
            </a:r>
            <a:r>
              <a:rPr lang="fi-FI" sz="1400" b="0" dirty="0" err="1">
                <a:solidFill>
                  <a:schemeClr val="tx2"/>
                </a:solidFill>
              </a:rPr>
              <a:t>change</a:t>
            </a:r>
            <a:r>
              <a:rPr lang="fi-FI" sz="1400" b="0" dirty="0">
                <a:solidFill>
                  <a:schemeClr val="tx2"/>
                </a:solidFill>
              </a:rPr>
              <a:t> </a:t>
            </a:r>
            <a:r>
              <a:rPr lang="fi-FI" sz="1400" b="0" dirty="0" err="1">
                <a:solidFill>
                  <a:schemeClr val="tx2"/>
                </a:solidFill>
              </a:rPr>
              <a:t>from</a:t>
            </a:r>
            <a:r>
              <a:rPr lang="fi-FI" sz="1400" b="0" dirty="0">
                <a:solidFill>
                  <a:schemeClr val="tx2"/>
                </a:solidFill>
              </a:rPr>
              <a:t> </a:t>
            </a:r>
            <a:r>
              <a:rPr lang="fi-FI" sz="1400" b="0" dirty="0" err="1">
                <a:solidFill>
                  <a:schemeClr val="tx2"/>
                </a:solidFill>
              </a:rPr>
              <a:t>previous</a:t>
            </a:r>
            <a:r>
              <a:rPr lang="fi-FI" sz="1400" b="0" dirty="0">
                <a:solidFill>
                  <a:schemeClr val="tx2"/>
                </a:solidFill>
              </a:rPr>
              <a:t> </a:t>
            </a:r>
            <a:r>
              <a:rPr lang="fi-FI" sz="1400" b="0" dirty="0" err="1">
                <a:solidFill>
                  <a:schemeClr val="tx2"/>
                </a:solidFill>
              </a:rPr>
              <a:t>month</a:t>
            </a:r>
            <a:endParaRPr lang="fi-FI" dirty="0">
              <a:solidFill>
                <a:schemeClr val="tx2"/>
              </a:solidFill>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3" name="Sisällön paikkamerkki 6">
            <a:extLst>
              <a:ext uri="{FF2B5EF4-FFF2-40B4-BE49-F238E27FC236}">
                <a16:creationId xmlns:a16="http://schemas.microsoft.com/office/drawing/2014/main" id="{CCBC5891-A3A5-498F-88C8-D659089FB564}"/>
              </a:ext>
            </a:extLst>
          </p:cNvPr>
          <p:cNvPicPr>
            <a:picLocks noGrp="1" noChangeAspect="1"/>
          </p:cNvPicPr>
          <p:nvPr>
            <p:ph sz="quarter" idx="17"/>
          </p:nvPr>
        </p:nvPicPr>
        <p:blipFill>
          <a:blip r:embed="rId2"/>
          <a:stretch>
            <a:fillRect/>
          </a:stretch>
        </p:blipFill>
        <p:spPr>
          <a:xfrm>
            <a:off x="282026" y="1275729"/>
            <a:ext cx="8437237" cy="3369295"/>
          </a:xfrm>
          <a:prstGeom prst="rect">
            <a:avLst/>
          </a:prstGeom>
        </p:spPr>
      </p:pic>
    </p:spTree>
    <p:extLst>
      <p:ext uri="{BB962C8B-B14F-4D97-AF65-F5344CB8AC3E}">
        <p14:creationId xmlns:p14="http://schemas.microsoft.com/office/powerpoint/2010/main" val="77822186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Industrial Production Has also Grown in Finland, but the Backlog to Other EU Countries Is 15%</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p>
        </p:txBody>
      </p:sp>
      <p:sp>
        <p:nvSpPr>
          <p:cNvPr id="7" name="Tekstin paikkamerkki 6"/>
          <p:cNvSpPr>
            <a:spLocks noGrp="1"/>
          </p:cNvSpPr>
          <p:nvPr>
            <p:ph type="body" sz="quarter" idx="18"/>
          </p:nvPr>
        </p:nvSpPr>
        <p:spPr/>
        <p:txBody>
          <a:bodyPr/>
          <a:lstStyle/>
          <a:p>
            <a:r>
              <a:rPr lang="en-GB" dirty="0"/>
              <a:t>Source: </a:t>
            </a:r>
            <a:r>
              <a:rPr lang="en-GB" dirty="0" err="1"/>
              <a:t>Macrobond</a:t>
            </a:r>
            <a:endParaRPr lang="en-GB" dirty="0"/>
          </a:p>
        </p:txBody>
      </p:sp>
      <p:sp>
        <p:nvSpPr>
          <p:cNvPr id="10"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a:extLst>
              <a:ext uri="{FF2B5EF4-FFF2-40B4-BE49-F238E27FC236}">
                <a16:creationId xmlns:a16="http://schemas.microsoft.com/office/drawing/2014/main" id="{1F9CFC3C-3DD6-4312-8807-792DF47EB02F}"/>
              </a:ext>
            </a:extLst>
          </p:cNvPr>
          <p:cNvGraphicFramePr>
            <a:graphicFrameLocks noGrp="1" noChangeAspect="1"/>
          </p:cNvGraphicFramePr>
          <p:nvPr>
            <p:ph sz="quarter" idx="17"/>
            <p:extLst>
              <p:ext uri="{D42A27DB-BD31-4B8C-83A1-F6EECF244321}">
                <p14:modId xmlns:p14="http://schemas.microsoft.com/office/powerpoint/2010/main" val="34383595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9995" name="Macrobond document" r:id="rId3" imgW="13193184" imgH="5572640" progId="Mbnd.mbnd">
                  <p:embed/>
                </p:oleObj>
              </mc:Choice>
              <mc:Fallback>
                <p:oleObj name="Macrobond document" r:id="rId3" imgW="13193184" imgH="5572640" progId="Mbnd.mbnd">
                  <p:embed/>
                  <p:pic>
                    <p:nvPicPr>
                      <p:cNvPr id="8" name="Objekti 7">
                        <a:extLst>
                          <a:ext uri="{FF2B5EF4-FFF2-40B4-BE49-F238E27FC236}">
                            <a16:creationId xmlns:a16="http://schemas.microsoft.com/office/drawing/2014/main" id="{C6004FF8-A135-41D3-81CF-5ACCA087F63B}"/>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0047080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solidFill>
                  <a:schemeClr val="tx1"/>
                </a:solidFill>
                <a:ea typeface="ＭＳ Ｐゴシック" pitchFamily="34" charset="-128"/>
              </a:rPr>
              <a:t>Industrial </a:t>
            </a:r>
            <a:r>
              <a:rPr lang="fi-FI" dirty="0" err="1">
                <a:solidFill>
                  <a:schemeClr val="tx1"/>
                </a:solidFill>
                <a:ea typeface="ＭＳ Ｐゴシック" pitchFamily="34" charset="-128"/>
              </a:rPr>
              <a:t>Production</a:t>
            </a:r>
            <a:r>
              <a:rPr lang="fi-FI" dirty="0">
                <a:solidFill>
                  <a:schemeClr val="tx1"/>
                </a:solidFill>
                <a:ea typeface="ＭＳ Ｐゴシック" pitchFamily="34" charset="-128"/>
              </a:rPr>
              <a:t> Volume in </a:t>
            </a:r>
            <a:r>
              <a:rPr lang="fi-FI" dirty="0" err="1">
                <a:solidFill>
                  <a:schemeClr val="tx1"/>
                </a:solidFill>
                <a:ea typeface="ＭＳ Ｐゴシック" pitchFamily="34" charset="-128"/>
              </a:rPr>
              <a:t>the</a:t>
            </a:r>
            <a:r>
              <a:rPr lang="fi-FI" dirty="0">
                <a:solidFill>
                  <a:schemeClr val="tx1"/>
                </a:solidFill>
                <a:ea typeface="ＭＳ Ｐゴシック" pitchFamily="34" charset="-128"/>
              </a:rPr>
              <a:t> EU </a:t>
            </a:r>
            <a:r>
              <a:rPr lang="fi-FI" dirty="0" err="1">
                <a:solidFill>
                  <a:schemeClr val="tx1"/>
                </a:solidFill>
                <a:ea typeface="ＭＳ Ｐゴシック" pitchFamily="34" charset="-128"/>
              </a:rPr>
              <a:t>Countries</a:t>
            </a:r>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3" name="Sisällön paikkamerkki 12">
            <a:extLst>
              <a:ext uri="{FF2B5EF4-FFF2-40B4-BE49-F238E27FC236}">
                <a16:creationId xmlns:a16="http://schemas.microsoft.com/office/drawing/2014/main" id="{52FF7E56-86ED-45EA-8496-E741901747F3}"/>
              </a:ext>
            </a:extLst>
          </p:cNvPr>
          <p:cNvGraphicFramePr>
            <a:graphicFrameLocks noGrp="1" noChangeAspect="1"/>
          </p:cNvGraphicFramePr>
          <p:nvPr>
            <p:ph sz="quarter" idx="17"/>
            <p:extLst>
              <p:ext uri="{D42A27DB-BD31-4B8C-83A1-F6EECF244321}">
                <p14:modId xmlns:p14="http://schemas.microsoft.com/office/powerpoint/2010/main" val="28069061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899"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6C8BDE97-ADD8-4685-A4F7-FAFDEC2430F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3902792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Finland’s Industrial Production Has Lagged Behind the Competition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8" name="Alatunnisteen paikkamerkki 4">
            <a:extLst>
              <a:ext uri="{FF2B5EF4-FFF2-40B4-BE49-F238E27FC236}">
                <a16:creationId xmlns:a16="http://schemas.microsoft.com/office/drawing/2014/main" id="{28A34BB6-36BC-4E25-B6CF-53820B80D95E}"/>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a:extLst>
              <a:ext uri="{FF2B5EF4-FFF2-40B4-BE49-F238E27FC236}">
                <a16:creationId xmlns:a16="http://schemas.microsoft.com/office/drawing/2014/main" id="{920BA44D-902C-4009-87EC-131C212B0485}"/>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5/16/2018</a:t>
            </a:fld>
            <a:endParaRPr lang="fi-FI" dirty="0">
              <a:solidFill>
                <a:srgbClr val="29282E"/>
              </a:solidFill>
            </a:endParaRPr>
          </a:p>
        </p:txBody>
      </p:sp>
      <p:graphicFrame>
        <p:nvGraphicFramePr>
          <p:cNvPr id="11" name="Sisällön paikkamerkki 10">
            <a:extLst>
              <a:ext uri="{FF2B5EF4-FFF2-40B4-BE49-F238E27FC236}">
                <a16:creationId xmlns:a16="http://schemas.microsoft.com/office/drawing/2014/main" id="{F68FB1BD-59EA-42F6-8CE4-33F88F0C1766}"/>
              </a:ext>
            </a:extLst>
          </p:cNvPr>
          <p:cNvGraphicFramePr>
            <a:graphicFrameLocks noGrp="1" noChangeAspect="1"/>
          </p:cNvGraphicFramePr>
          <p:nvPr>
            <p:ph sz="quarter" idx="17"/>
            <p:extLst>
              <p:ext uri="{D42A27DB-BD31-4B8C-83A1-F6EECF244321}">
                <p14:modId xmlns:p14="http://schemas.microsoft.com/office/powerpoint/2010/main" val="174866282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1415" name="Macrobond document" r:id="rId3" imgW="13193184" imgH="5572640" progId="Mbnd.mbnd">
                  <p:embed/>
                </p:oleObj>
              </mc:Choice>
              <mc:Fallback>
                <p:oleObj name="Macrobond document" r:id="rId3" imgW="13193184" imgH="5572640" progId="Mbnd.mbnd">
                  <p:embed/>
                  <p:pic>
                    <p:nvPicPr>
                      <p:cNvPr id="6" name="Objekti 5">
                        <a:extLst>
                          <a:ext uri="{FF2B5EF4-FFF2-40B4-BE49-F238E27FC236}">
                            <a16:creationId xmlns:a16="http://schemas.microsoft.com/office/drawing/2014/main" id="{C31586F2-38A1-4C94-8B49-EBDC21E9463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April</a:t>
            </a:r>
            <a:r>
              <a:rPr lang="fi-FI" dirty="0"/>
              <a:t> 2018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China is </a:t>
            </a:r>
            <a:r>
              <a:rPr lang="fi-FI" dirty="0" err="1"/>
              <a:t>Growing</a:t>
            </a:r>
            <a:r>
              <a:rPr lang="fi-FI" dirty="0"/>
              <a:t> </a:t>
            </a:r>
            <a:r>
              <a:rPr lang="fi-FI" dirty="0" err="1"/>
              <a:t>Slightly</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1" name="Sisällön paikkamerkki 6">
            <a:extLst>
              <a:ext uri="{FF2B5EF4-FFF2-40B4-BE49-F238E27FC236}">
                <a16:creationId xmlns:a16="http://schemas.microsoft.com/office/drawing/2014/main" id="{D7A7731B-0658-4B09-8F59-8083C49ECF92}"/>
              </a:ext>
            </a:extLst>
          </p:cNvPr>
          <p:cNvPicPr>
            <a:picLocks noGrp="1" noChangeAspect="1"/>
          </p:cNvPicPr>
          <p:nvPr>
            <p:ph sz="quarter" idx="17"/>
          </p:nvPr>
        </p:nvPicPr>
        <p:blipFill>
          <a:blip r:embed="rId2"/>
          <a:stretch>
            <a:fillRect/>
          </a:stretch>
        </p:blipFill>
        <p:spPr>
          <a:xfrm>
            <a:off x="359934" y="1103313"/>
            <a:ext cx="8359329" cy="3541712"/>
          </a:xfrm>
          <a:prstGeom prst="rect">
            <a:avLst/>
          </a:prstGeom>
        </p:spPr>
      </p:pic>
    </p:spTree>
    <p:extLst>
      <p:ext uri="{BB962C8B-B14F-4D97-AF65-F5344CB8AC3E}">
        <p14:creationId xmlns:p14="http://schemas.microsoft.com/office/powerpoint/2010/main" val="403772855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April</a:t>
            </a:r>
            <a:r>
              <a:rPr lang="fi-FI" dirty="0"/>
              <a:t> 2018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a:t>
            </a:r>
            <a:r>
              <a:rPr lang="fi-FI" dirty="0" err="1"/>
              <a:t>Growth</a:t>
            </a:r>
            <a:r>
              <a:rPr lang="fi-FI" dirty="0"/>
              <a:t> in </a:t>
            </a:r>
            <a:r>
              <a:rPr lang="fi-FI" dirty="0" err="1"/>
              <a:t>Russia</a:t>
            </a:r>
            <a:r>
              <a:rPr lang="fi-FI" dirty="0"/>
              <a:t> </a:t>
            </a:r>
            <a:r>
              <a:rPr lang="fi-FI" dirty="0" err="1"/>
              <a:t>Has</a:t>
            </a:r>
            <a:r>
              <a:rPr lang="fi-FI" dirty="0"/>
              <a:t> </a:t>
            </a:r>
            <a:r>
              <a:rPr lang="fi-FI" dirty="0" err="1"/>
              <a:t>Come</a:t>
            </a:r>
            <a:r>
              <a:rPr lang="fi-FI" dirty="0"/>
              <a:t> to a </a:t>
            </a:r>
            <a:r>
              <a:rPr lang="fi-FI" dirty="0" err="1"/>
              <a:t>Standstill</a:t>
            </a:r>
            <a:r>
              <a:rPr lang="fi-FI" dirty="0"/>
              <a:t> </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3" name="Sisällön paikkamerkki 6">
            <a:extLst>
              <a:ext uri="{FF2B5EF4-FFF2-40B4-BE49-F238E27FC236}">
                <a16:creationId xmlns:a16="http://schemas.microsoft.com/office/drawing/2014/main" id="{9B6CD861-9E7D-4071-B6B3-03B17F4444A0}"/>
              </a:ext>
            </a:extLst>
          </p:cNvPr>
          <p:cNvPicPr>
            <a:picLocks noGrp="1" noChangeAspect="1"/>
          </p:cNvPicPr>
          <p:nvPr>
            <p:ph sz="quarter" idx="17"/>
          </p:nvPr>
        </p:nvPicPr>
        <p:blipFill>
          <a:blip r:embed="rId2"/>
          <a:stretch>
            <a:fillRect/>
          </a:stretch>
        </p:blipFill>
        <p:spPr>
          <a:xfrm>
            <a:off x="282027" y="1103313"/>
            <a:ext cx="8372435" cy="3541712"/>
          </a:xfrm>
          <a:prstGeom prst="rect">
            <a:avLst/>
          </a:prstGeom>
        </p:spPr>
      </p:pic>
    </p:spTree>
    <p:extLst>
      <p:ext uri="{BB962C8B-B14F-4D97-AF65-F5344CB8AC3E}">
        <p14:creationId xmlns:p14="http://schemas.microsoft.com/office/powerpoint/2010/main" val="247984525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April</a:t>
            </a:r>
            <a:r>
              <a:rPr lang="fi-FI" dirty="0"/>
              <a:t> 2018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pPr>
              <a:lnSpc>
                <a:spcPct val="100000"/>
              </a:lnSpc>
            </a:pPr>
            <a:r>
              <a:rPr lang="fi-FI" dirty="0"/>
              <a:t>Industrial </a:t>
            </a:r>
            <a:r>
              <a:rPr lang="fi-FI" dirty="0" err="1"/>
              <a:t>Production</a:t>
            </a:r>
            <a:r>
              <a:rPr lang="fi-FI" dirty="0"/>
              <a:t> in Brazil Is </a:t>
            </a:r>
            <a:r>
              <a:rPr lang="fi-FI" dirty="0" err="1"/>
              <a:t>Growing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1" name="Sisällön paikkamerkki 6">
            <a:extLst>
              <a:ext uri="{FF2B5EF4-FFF2-40B4-BE49-F238E27FC236}">
                <a16:creationId xmlns:a16="http://schemas.microsoft.com/office/drawing/2014/main" id="{2C5FDDDB-0365-4726-BBA4-E80CBEBDFCB7}"/>
              </a:ext>
            </a:extLst>
          </p:cNvPr>
          <p:cNvPicPr>
            <a:picLocks noGrp="1" noChangeAspect="1"/>
          </p:cNvPicPr>
          <p:nvPr>
            <p:ph sz="quarter" idx="17"/>
          </p:nvPr>
        </p:nvPicPr>
        <p:blipFill>
          <a:blip r:embed="rId2"/>
          <a:stretch>
            <a:fillRect/>
          </a:stretch>
        </p:blipFill>
        <p:spPr>
          <a:xfrm>
            <a:off x="282027" y="1103313"/>
            <a:ext cx="8372436" cy="3541712"/>
          </a:xfrm>
          <a:prstGeom prst="rect">
            <a:avLst/>
          </a:prstGeom>
        </p:spPr>
      </p:pic>
    </p:spTree>
    <p:extLst>
      <p:ext uri="{BB962C8B-B14F-4D97-AF65-F5344CB8AC3E}">
        <p14:creationId xmlns:p14="http://schemas.microsoft.com/office/powerpoint/2010/main" val="250971629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GB" dirty="0"/>
              <a:t>The Technology Industry – </a:t>
            </a:r>
            <a:br>
              <a:rPr lang="en-GB" dirty="0"/>
            </a:br>
            <a:r>
              <a:rPr lang="en-GB" dirty="0"/>
              <a:t>the Largest Export Sector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9" name="Sisällön paikkamerkki 6"/>
          <p:cNvSpPr>
            <a:spLocks noGrp="1"/>
          </p:cNvSpPr>
          <p:nvPr>
            <p:ph sz="quarter" idx="17"/>
          </p:nvPr>
        </p:nvSpPr>
        <p:spPr>
          <a:xfrm>
            <a:off x="350770" y="1250375"/>
            <a:ext cx="4813603" cy="3218064"/>
          </a:xfrm>
        </p:spPr>
        <p:txBody>
          <a:bodyPr>
            <a:noAutofit/>
          </a:bodyPr>
          <a:lstStyle/>
          <a:p>
            <a:pPr marL="285750" indent="-285750">
              <a:lnSpc>
                <a:spcPct val="100000"/>
              </a:lnSpc>
              <a:buFont typeface="Arial" panose="020B0604020202020204" pitchFamily="34" charset="0"/>
              <a:buChar char="•"/>
            </a:pPr>
            <a:r>
              <a:rPr lang="fi-FI" b="1" dirty="0"/>
              <a:t>51 % </a:t>
            </a:r>
            <a:r>
              <a:rPr lang="fi-FI" dirty="0"/>
              <a:t>of </a:t>
            </a:r>
            <a:r>
              <a:rPr lang="fi-FI" dirty="0" err="1"/>
              <a:t>total</a:t>
            </a:r>
            <a:r>
              <a:rPr lang="fi-FI" dirty="0"/>
              <a:t> Finnish </a:t>
            </a:r>
            <a:r>
              <a:rPr lang="fi-FI" dirty="0" err="1"/>
              <a:t>exports</a:t>
            </a:r>
            <a:r>
              <a:rPr lang="fi-FI" dirty="0"/>
              <a:t>.</a:t>
            </a:r>
          </a:p>
          <a:p>
            <a:pPr marL="285750" indent="-285750">
              <a:lnSpc>
                <a:spcPct val="100000"/>
              </a:lnSpc>
              <a:buFont typeface="Arial" panose="020B0604020202020204" pitchFamily="34" charset="0"/>
              <a:buChar char="•"/>
            </a:pPr>
            <a:r>
              <a:rPr lang="fi-FI" dirty="0" err="1"/>
              <a:t>Companies</a:t>
            </a:r>
            <a:r>
              <a:rPr lang="fi-FI" dirty="0"/>
              <a:t> </a:t>
            </a:r>
            <a:r>
              <a:rPr lang="fi-FI" dirty="0" err="1"/>
              <a:t>invest</a:t>
            </a:r>
            <a:r>
              <a:rPr lang="fi-FI" dirty="0"/>
              <a:t> </a:t>
            </a:r>
            <a:r>
              <a:rPr lang="fi-FI" dirty="0" err="1"/>
              <a:t>about</a:t>
            </a:r>
            <a:r>
              <a:rPr lang="fi-FI" dirty="0"/>
              <a:t> </a:t>
            </a:r>
            <a:r>
              <a:rPr lang="fi-FI" b="1" dirty="0"/>
              <a:t>EUR 5.5 </a:t>
            </a:r>
            <a:r>
              <a:rPr lang="fi-FI" b="1" dirty="0" err="1"/>
              <a:t>billion</a:t>
            </a:r>
            <a:r>
              <a:rPr lang="fi-FI" b="1" dirty="0"/>
              <a:t> </a:t>
            </a:r>
            <a:r>
              <a:rPr lang="fi-FI" dirty="0" err="1"/>
              <a:t>annually</a:t>
            </a:r>
            <a:r>
              <a:rPr lang="fi-FI" dirty="0"/>
              <a:t> in Finland.</a:t>
            </a:r>
          </a:p>
          <a:p>
            <a:pPr marL="285750" indent="-285750">
              <a:lnSpc>
                <a:spcPct val="100000"/>
              </a:lnSpc>
              <a:buFont typeface="Arial" panose="020B0604020202020204" pitchFamily="34" charset="0"/>
              <a:buChar char="•"/>
            </a:pPr>
            <a:r>
              <a:rPr lang="fi-FI" b="1" dirty="0"/>
              <a:t>70 %</a:t>
            </a:r>
            <a:r>
              <a:rPr lang="fi-FI" dirty="0"/>
              <a:t> of </a:t>
            </a:r>
            <a:r>
              <a:rPr lang="fi-FI" dirty="0" err="1"/>
              <a:t>private-sector</a:t>
            </a:r>
            <a:r>
              <a:rPr lang="fi-FI" dirty="0"/>
              <a:t> R&amp;D </a:t>
            </a:r>
            <a:r>
              <a:rPr lang="fi-FI" dirty="0" err="1"/>
              <a:t>investment</a:t>
            </a:r>
            <a:r>
              <a:rPr lang="fi-FI" dirty="0"/>
              <a:t>.</a:t>
            </a:r>
          </a:p>
          <a:p>
            <a:pPr marL="285750" indent="-285750">
              <a:lnSpc>
                <a:spcPct val="100000"/>
              </a:lnSpc>
              <a:buFont typeface="Arial" panose="020B0604020202020204" pitchFamily="34" charset="0"/>
              <a:buChar char="•"/>
            </a:pPr>
            <a:r>
              <a:rPr lang="fi-FI" dirty="0"/>
              <a:t>Some </a:t>
            </a:r>
            <a:r>
              <a:rPr lang="fi-FI" b="1" dirty="0"/>
              <a:t>300,000</a:t>
            </a:r>
            <a:r>
              <a:rPr lang="fi-FI" dirty="0"/>
              <a:t> </a:t>
            </a:r>
            <a:r>
              <a:rPr lang="fi-FI" dirty="0" err="1"/>
              <a:t>employed</a:t>
            </a:r>
            <a:r>
              <a:rPr lang="fi-FI" dirty="0"/>
              <a:t> </a:t>
            </a:r>
            <a:r>
              <a:rPr lang="fi-FI" dirty="0" err="1"/>
              <a:t>directly</a:t>
            </a:r>
            <a:r>
              <a:rPr lang="fi-FI" dirty="0"/>
              <a:t> in </a:t>
            </a:r>
            <a:r>
              <a:rPr lang="fi-FI" dirty="0" err="1"/>
              <a:t>the</a:t>
            </a:r>
            <a:r>
              <a:rPr lang="fi-FI" dirty="0"/>
              <a:t> </a:t>
            </a:r>
            <a:r>
              <a:rPr lang="fi-FI" dirty="0" err="1"/>
              <a:t>sector</a:t>
            </a:r>
            <a:r>
              <a:rPr lang="fi-FI" dirty="0"/>
              <a:t>, </a:t>
            </a:r>
            <a:r>
              <a:rPr lang="fi-FI" b="1" dirty="0"/>
              <a:t>700,000</a:t>
            </a:r>
            <a:r>
              <a:rPr lang="fi-FI" dirty="0"/>
              <a:t> </a:t>
            </a:r>
            <a:r>
              <a:rPr lang="fi-FI" dirty="0" err="1"/>
              <a:t>employed</a:t>
            </a:r>
            <a:r>
              <a:rPr lang="fi-FI" dirty="0"/>
              <a:t> in </a:t>
            </a:r>
            <a:r>
              <a:rPr lang="fi-FI" dirty="0" err="1"/>
              <a:t>total</a:t>
            </a:r>
            <a:r>
              <a:rPr lang="fi-FI" dirty="0"/>
              <a:t>, </a:t>
            </a:r>
            <a:r>
              <a:rPr lang="fi-FI" dirty="0" err="1"/>
              <a:t>equalling</a:t>
            </a:r>
            <a:r>
              <a:rPr lang="fi-FI" dirty="0"/>
              <a:t> </a:t>
            </a:r>
            <a:r>
              <a:rPr lang="fi-FI" dirty="0" err="1"/>
              <a:t>about</a:t>
            </a:r>
            <a:r>
              <a:rPr lang="fi-FI" dirty="0"/>
              <a:t> </a:t>
            </a:r>
            <a:r>
              <a:rPr lang="fi-FI" b="1" dirty="0"/>
              <a:t>30%</a:t>
            </a:r>
            <a:r>
              <a:rPr lang="fi-FI" dirty="0"/>
              <a:t> of </a:t>
            </a:r>
            <a:r>
              <a:rPr lang="fi-FI" dirty="0" err="1"/>
              <a:t>the</a:t>
            </a:r>
            <a:r>
              <a:rPr lang="fi-FI" dirty="0"/>
              <a:t> </a:t>
            </a:r>
            <a:r>
              <a:rPr lang="fi-FI" dirty="0" err="1"/>
              <a:t>entire</a:t>
            </a:r>
            <a:r>
              <a:rPr lang="fi-FI" dirty="0"/>
              <a:t> Finnish labour </a:t>
            </a:r>
            <a:r>
              <a:rPr lang="fi-FI" dirty="0" err="1"/>
              <a:t>force</a:t>
            </a:r>
            <a:r>
              <a:rPr lang="fi-FI" dirty="0"/>
              <a:t>.</a:t>
            </a:r>
          </a:p>
          <a:p>
            <a:pPr marL="285750" indent="-285750">
              <a:lnSpc>
                <a:spcPct val="100000"/>
              </a:lnSpc>
              <a:buFont typeface="Arial" panose="020B0604020202020204" pitchFamily="34" charset="0"/>
              <a:buChar char="•"/>
            </a:pPr>
            <a:r>
              <a:rPr lang="fi-FI" spc="-50" dirty="0"/>
              <a:t>Technology </a:t>
            </a:r>
            <a:r>
              <a:rPr lang="fi-FI" spc="-50" dirty="0" err="1"/>
              <a:t>Industries</a:t>
            </a:r>
            <a:r>
              <a:rPr lang="fi-FI" spc="-50" dirty="0"/>
              <a:t> of Finland </a:t>
            </a:r>
            <a:r>
              <a:rPr lang="fi-FI" spc="-50" dirty="0" err="1"/>
              <a:t>has</a:t>
            </a:r>
            <a:r>
              <a:rPr lang="fi-FI" spc="-50" dirty="0"/>
              <a:t> </a:t>
            </a:r>
            <a:r>
              <a:rPr lang="fi-FI" spc="-50" dirty="0" err="1"/>
              <a:t>over</a:t>
            </a:r>
            <a:r>
              <a:rPr lang="fi-FI" spc="-50" dirty="0"/>
              <a:t> </a:t>
            </a:r>
            <a:r>
              <a:rPr lang="fi-FI" b="1" spc="-50" dirty="0"/>
              <a:t>1,600</a:t>
            </a:r>
            <a:r>
              <a:rPr lang="fi-FI" spc="-50" dirty="0"/>
              <a:t> </a:t>
            </a:r>
            <a:r>
              <a:rPr lang="fi-FI" spc="-50" dirty="0" err="1"/>
              <a:t>member</a:t>
            </a:r>
            <a:r>
              <a:rPr lang="fi-FI" spc="-50" dirty="0"/>
              <a:t> </a:t>
            </a:r>
            <a:r>
              <a:rPr lang="fi-FI" spc="-50" dirty="0" err="1"/>
              <a:t>companies</a:t>
            </a:r>
            <a:r>
              <a:rPr lang="fi-FI" spc="-50" dirty="0"/>
              <a:t>.</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2" name="Kuva 11">
            <a:extLst>
              <a:ext uri="{FF2B5EF4-FFF2-40B4-BE49-F238E27FC236}">
                <a16:creationId xmlns:a16="http://schemas.microsoft.com/office/drawing/2014/main" id="{C3FBEF11-0695-481A-8B36-2F59C9AB4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1155" y="1203598"/>
            <a:ext cx="3757946" cy="2988177"/>
          </a:xfrm>
          <a:prstGeom prst="rect">
            <a:avLst/>
          </a:prstGeom>
        </p:spPr>
      </p:pic>
    </p:spTree>
    <p:extLst>
      <p:ext uri="{BB962C8B-B14F-4D97-AF65-F5344CB8AC3E}">
        <p14:creationId xmlns:p14="http://schemas.microsoft.com/office/powerpoint/2010/main" val="255992454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p>
        </p:txBody>
      </p:sp>
      <p:sp>
        <p:nvSpPr>
          <p:cNvPr id="10" name="Tekstin paikkamerkki 7"/>
          <p:cNvSpPr>
            <a:spLocks noGrp="1"/>
          </p:cNvSpPr>
          <p:nvPr>
            <p:ph type="body" sz="quarter" idx="15"/>
          </p:nvPr>
        </p:nvSpPr>
        <p:spPr>
          <a:xfrm>
            <a:off x="251999" y="282150"/>
            <a:ext cx="7948857" cy="648000"/>
          </a:xfrm>
        </p:spPr>
        <p:txBody>
          <a:bodyPr/>
          <a:lstStyle/>
          <a:p>
            <a:pPr>
              <a:lnSpc>
                <a:spcPct val="100000"/>
              </a:lnSpc>
            </a:pPr>
            <a:r>
              <a:rPr lang="fi-FI" dirty="0"/>
              <a:t>Industrial </a:t>
            </a:r>
            <a:r>
              <a:rPr lang="fi-FI" dirty="0" err="1"/>
              <a:t>Production</a:t>
            </a:r>
            <a:r>
              <a:rPr lang="fi-FI" dirty="0"/>
              <a:t> in </a:t>
            </a:r>
            <a:r>
              <a:rPr lang="fi-FI" dirty="0" err="1"/>
              <a:t>the</a:t>
            </a:r>
            <a:r>
              <a:rPr lang="fi-FI" dirty="0"/>
              <a:t> USA is </a:t>
            </a:r>
            <a:r>
              <a:rPr lang="fi-FI" dirty="0" err="1"/>
              <a:t>Growing</a:t>
            </a:r>
            <a:br>
              <a:rPr lang="fi-FI"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a:t>
            </a:r>
          </a:p>
          <a:p>
            <a:pPr>
              <a:lnSpc>
                <a:spcPct val="100000"/>
              </a:lnSpc>
            </a:pPr>
            <a:r>
              <a:rPr lang="fi-FI" sz="1400" b="0" dirty="0"/>
              <a:t>50 = no </a:t>
            </a:r>
            <a:r>
              <a:rPr lang="fi-FI" sz="1400" b="0" dirty="0" err="1"/>
              <a:t>change</a:t>
            </a:r>
            <a:r>
              <a:rPr lang="fi-FI" sz="1400" b="0" dirty="0"/>
              <a:t> </a:t>
            </a:r>
            <a:r>
              <a:rPr lang="fi-FI" sz="1400" b="0" dirty="0" err="1"/>
              <a:t>from</a:t>
            </a:r>
            <a:r>
              <a:rPr lang="fi-FI" sz="1400" b="0" dirty="0"/>
              <a:t> </a:t>
            </a:r>
            <a:r>
              <a:rPr lang="fi-FI" sz="1400" b="0" dirty="0" err="1"/>
              <a:t>previous</a:t>
            </a:r>
            <a:r>
              <a:rPr lang="fi-FI" sz="1400" b="0" dirty="0"/>
              <a:t> </a:t>
            </a:r>
            <a:r>
              <a:rPr lang="fi-FI" sz="1400" b="0" dirty="0" err="1"/>
              <a:t>month</a:t>
            </a:r>
            <a:r>
              <a:rPr lang="fi-FI" sz="14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598151739"/>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7897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79452396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noAutofit/>
          </a:bodyPr>
          <a:lstStyle/>
          <a:p>
            <a:pPr>
              <a:lnSpc>
                <a:spcPct val="100000"/>
              </a:lnSpc>
            </a:pPr>
            <a:r>
              <a:rPr lang="en-GB" dirty="0">
                <a:solidFill>
                  <a:schemeClr val="tx2"/>
                </a:solidFill>
              </a:rPr>
              <a:t>Growth of Residence Construction Has Lowered in China </a:t>
            </a:r>
            <a:br>
              <a:rPr lang="en-GB" dirty="0">
                <a:solidFill>
                  <a:schemeClr val="tx2"/>
                </a:solidFill>
              </a:rPr>
            </a:br>
            <a:r>
              <a:rPr lang="en-GB" sz="1400" b="0" dirty="0">
                <a:solidFill>
                  <a:schemeClr val="tx2"/>
                </a:solidFill>
              </a:rPr>
              <a:t>Share of China in Asian GDP is 42%  (adjusted for PP)</a:t>
            </a:r>
            <a:endParaRPr lang="fi-FI" sz="1400" b="0" dirty="0">
              <a:solidFill>
                <a:schemeClr val="tx2"/>
              </a:solidFill>
            </a:endParaRPr>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5826799"/>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1016"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381982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Fixed Investments Have also Grown in Brazil</a:t>
            </a:r>
            <a:br>
              <a:rPr lang="en-GB" dirty="0"/>
            </a:br>
            <a:endParaRPr lang="fi-FI"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974112273"/>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82040"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35983364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World Trade Has Picked up Again</a:t>
            </a:r>
          </a:p>
          <a:p>
            <a:pPr>
              <a:lnSpc>
                <a:spcPct val="100000"/>
              </a:lnSpc>
            </a:pPr>
            <a:r>
              <a:rPr lang="en-US" sz="1400" b="0" dirty="0"/>
              <a:t>Export volume</a:t>
            </a:r>
            <a:endParaRPr lang="fi-FI" sz="1400" b="0" dirty="0"/>
          </a:p>
        </p:txBody>
      </p:sp>
      <p:sp>
        <p:nvSpPr>
          <p:cNvPr id="11" name="Alatunnisteen paikkamerkki 4">
            <a:extLst>
              <a:ext uri="{FF2B5EF4-FFF2-40B4-BE49-F238E27FC236}">
                <a16:creationId xmlns:a16="http://schemas.microsoft.com/office/drawing/2014/main" id="{68C9F9C8-BDDA-4EA9-821F-FDE12BBFDEB6}"/>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a:extLst>
              <a:ext uri="{FF2B5EF4-FFF2-40B4-BE49-F238E27FC236}">
                <a16:creationId xmlns:a16="http://schemas.microsoft.com/office/drawing/2014/main" id="{F59EB73B-90AC-486E-A24A-DA740643FE89}"/>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5/16/2018</a:t>
            </a:fld>
            <a:endParaRPr lang="fi-FI" dirty="0">
              <a:solidFill>
                <a:srgbClr val="29282E"/>
              </a:solidFill>
            </a:endParaRPr>
          </a:p>
        </p:txBody>
      </p:sp>
      <p:graphicFrame>
        <p:nvGraphicFramePr>
          <p:cNvPr id="14" name="Sisällön paikkamerkki 13">
            <a:extLst>
              <a:ext uri="{FF2B5EF4-FFF2-40B4-BE49-F238E27FC236}">
                <a16:creationId xmlns:a16="http://schemas.microsoft.com/office/drawing/2014/main" id="{D6CCED01-3A5D-4500-BAE8-91C684EB9D88}"/>
              </a:ext>
            </a:extLst>
          </p:cNvPr>
          <p:cNvGraphicFramePr>
            <a:graphicFrameLocks noGrp="1" noChangeAspect="1"/>
          </p:cNvGraphicFramePr>
          <p:nvPr>
            <p:ph sz="quarter" idx="17"/>
            <p:extLst>
              <p:ext uri="{D42A27DB-BD31-4B8C-83A1-F6EECF244321}">
                <p14:modId xmlns:p14="http://schemas.microsoft.com/office/powerpoint/2010/main" val="5908229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440" name="Macrobond document" r:id="rId3" imgW="13193184" imgH="5572640" progId="Mbnd.mbnd">
                  <p:embed/>
                </p:oleObj>
              </mc:Choice>
              <mc:Fallback>
                <p:oleObj name="Macrobond document" r:id="rId3" imgW="13193184" imgH="5572640" progId="Mbnd.mbnd">
                  <p:embed/>
                  <p:pic>
                    <p:nvPicPr>
                      <p:cNvPr id="5" name="Objekti 4">
                        <a:extLst>
                          <a:ext uri="{FF2B5EF4-FFF2-40B4-BE49-F238E27FC236}">
                            <a16:creationId xmlns:a16="http://schemas.microsoft.com/office/drawing/2014/main" id="{E42ACBF5-7067-4E65-8343-83CAC4B2EC1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Imports to China Have Increased from Several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409838855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4086"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5641104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EU Exports to Russia Have Recovered only Slightly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45</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43763321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5109"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457917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Russia’s</a:t>
            </a:r>
            <a:r>
              <a:rPr lang="fi-FI" dirty="0"/>
              <a:t> </a:t>
            </a:r>
            <a:r>
              <a:rPr lang="fi-FI" dirty="0" err="1"/>
              <a:t>Share</a:t>
            </a:r>
            <a:r>
              <a:rPr lang="fi-FI" dirty="0"/>
              <a:t>* of Technology Industry Exports </a:t>
            </a:r>
            <a:r>
              <a:rPr lang="fi-FI" dirty="0" err="1"/>
              <a:t>from</a:t>
            </a:r>
            <a:r>
              <a:rPr lang="fi-FI" dirty="0"/>
              <a:t> Finland </a:t>
            </a:r>
            <a:r>
              <a:rPr lang="fi-FI" dirty="0" err="1"/>
              <a:t>Has</a:t>
            </a:r>
            <a:r>
              <a:rPr lang="fi-FI" dirty="0"/>
              <a:t> </a:t>
            </a:r>
            <a:r>
              <a:rPr lang="fi-FI" dirty="0" err="1"/>
              <a:t>Lowered</a:t>
            </a:r>
            <a:r>
              <a:rPr lang="fi-FI" dirty="0"/>
              <a:t> to Some 5 Per Cent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46</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 </a:t>
            </a:r>
            <a:r>
              <a:rPr lang="fi-FI" dirty="0" err="1"/>
              <a:t>Soviet</a:t>
            </a:r>
            <a:r>
              <a:rPr lang="fi-FI" dirty="0"/>
              <a:t> Union </a:t>
            </a:r>
            <a:r>
              <a:rPr lang="fi-FI" dirty="0" err="1"/>
              <a:t>up</a:t>
            </a:r>
            <a:r>
              <a:rPr lang="fi-FI" dirty="0"/>
              <a:t> to 1991</a:t>
            </a:r>
          </a:p>
          <a:p>
            <a:r>
              <a:rPr lang="fi-FI" dirty="0"/>
              <a:t>Source: Finnish </a:t>
            </a:r>
            <a:r>
              <a:rPr lang="fi-FI" dirty="0" err="1"/>
              <a:t>Customs</a:t>
            </a:r>
            <a:r>
              <a:rPr lang="fi-FI" dirty="0"/>
              <a:t>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140249450"/>
              </p:ext>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2"/>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11" name="Text Box 25"/>
          <p:cNvSpPr txBox="1">
            <a:spLocks noChangeArrowheads="1"/>
          </p:cNvSpPr>
          <p:nvPr/>
        </p:nvSpPr>
        <p:spPr bwMode="auto">
          <a:xfrm>
            <a:off x="744385" y="127573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312486108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en-US" dirty="0"/>
              <a:t>The World Economy Is Projected to Grow by 3.9% in 2018 </a:t>
            </a:r>
            <a:r>
              <a:rPr lang="fi-FI" dirty="0"/>
              <a:t> </a:t>
            </a:r>
          </a:p>
          <a:p>
            <a:pPr>
              <a:lnSpc>
                <a:spcPct val="100000"/>
              </a:lnSpc>
              <a:spcBef>
                <a:spcPts val="0"/>
              </a:spcBef>
            </a:pPr>
            <a:r>
              <a:rPr lang="fi-FI" sz="1200" b="0" dirty="0"/>
              <a:t>GDP </a:t>
            </a:r>
            <a:r>
              <a:rPr lang="fi-FI" sz="1200" b="0" dirty="0" err="1"/>
              <a:t>growth</a:t>
            </a:r>
            <a:r>
              <a:rPr lang="fi-FI" sz="1200" b="0" dirty="0"/>
              <a:t> in 2018 / 2017, %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Western Europe</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187139" y="1680598"/>
            <a:ext cx="12252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Eastern Europe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48688"/>
            <a:ext cx="7513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79020" y="2463716"/>
            <a:ext cx="603050"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Mexico</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223" name="Text Box 43"/>
          <p:cNvSpPr txBox="1">
            <a:spLocks noChangeArrowheads="1"/>
          </p:cNvSpPr>
          <p:nvPr/>
        </p:nvSpPr>
        <p:spPr bwMode="auto">
          <a:xfrm rot="-5400000">
            <a:off x="6912337" y="1794584"/>
            <a:ext cx="1094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224" name="Text Box 44"/>
          <p:cNvSpPr txBox="1">
            <a:spLocks noChangeArrowheads="1"/>
          </p:cNvSpPr>
          <p:nvPr/>
        </p:nvSpPr>
        <p:spPr bwMode="auto">
          <a:xfrm rot="-5400000">
            <a:off x="7633024" y="1787046"/>
            <a:ext cx="92685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lvl="0" defTabSz="914069">
              <a:defRPr/>
            </a:pPr>
            <a:r>
              <a:rPr lang="fi-FI" sz="1050" kern="0" dirty="0"/>
              <a:t>Middle East </a:t>
            </a:r>
          </a:p>
          <a:p>
            <a:pPr lvl="0" defTabSz="914069">
              <a:defRPr/>
            </a:pPr>
            <a:r>
              <a:rPr lang="fi-FI" sz="1050" kern="0" dirty="0"/>
              <a:t>and </a:t>
            </a:r>
            <a:r>
              <a:rPr lang="fi-FI" sz="1050" kern="0" dirty="0" err="1"/>
              <a:t>Africa</a:t>
            </a:r>
            <a:r>
              <a:rPr lang="fi-FI" sz="1050" kern="0" dirty="0"/>
              <a:t> </a:t>
            </a:r>
          </a:p>
          <a:p>
            <a:pPr marL="0" marR="0" lvl="0" indent="0" defTabSz="914069" eaLnBrk="1" fontAlgn="auto" latinLnBrk="0" hangingPunct="1">
              <a:lnSpc>
                <a:spcPct val="100000"/>
              </a:lnSpc>
              <a:spcBef>
                <a:spcPts val="0"/>
              </a:spcBef>
              <a:spcAft>
                <a:spcPts val="0"/>
              </a:spcAft>
              <a:buClrTx/>
              <a:buSzTx/>
              <a:buFontTx/>
              <a:buNone/>
              <a:tabLst/>
              <a:defRPr/>
            </a:pP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40111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a:t>
            </a:r>
            <a:r>
              <a:rPr lang="fi-FI" sz="1050" dirty="0" err="1"/>
              <a:t>the</a:t>
            </a:r>
            <a:r>
              <a:rPr lang="fi-FI" sz="1050" dirty="0"/>
              <a:t> </a:t>
            </a:r>
            <a:r>
              <a:rPr lang="fi-FI" sz="1050" dirty="0" err="1"/>
              <a:t>bar</a:t>
            </a:r>
            <a:r>
              <a:rPr lang="fi-FI" sz="1050" dirty="0"/>
              <a:t> </a:t>
            </a:r>
            <a:r>
              <a:rPr lang="fi-FI" sz="1050" dirty="0" err="1"/>
              <a:t>indicates</a:t>
            </a:r>
            <a:r>
              <a:rPr lang="fi-FI" sz="1050" dirty="0"/>
              <a:t> </a:t>
            </a:r>
            <a:r>
              <a:rPr lang="fi-FI" sz="1050" dirty="0" err="1"/>
              <a:t>the</a:t>
            </a:r>
            <a:r>
              <a:rPr lang="fi-FI" sz="1050" dirty="0"/>
              <a:t> </a:t>
            </a:r>
            <a:r>
              <a:rPr lang="fi-FI" sz="1050" dirty="0" err="1"/>
              <a:t>share</a:t>
            </a:r>
            <a:r>
              <a:rPr lang="fi-FI" sz="1050" dirty="0"/>
              <a:t> of </a:t>
            </a:r>
            <a:r>
              <a:rPr lang="fi-FI" sz="1050" dirty="0" err="1"/>
              <a:t>global</a:t>
            </a:r>
            <a:r>
              <a:rPr lang="fi-FI" sz="1050" dirty="0"/>
              <a:t> GDP in 2017 (</a:t>
            </a:r>
            <a:r>
              <a:rPr lang="fi-FI" sz="1050" dirty="0" err="1"/>
              <a:t>adjusted</a:t>
            </a:r>
            <a:r>
              <a:rPr lang="fi-FI" sz="1050" dirty="0"/>
              <a:t> for </a:t>
            </a:r>
            <a:r>
              <a:rPr lang="fi-FI" sz="1050" dirty="0" err="1"/>
              <a:t>purchasing</a:t>
            </a:r>
            <a:r>
              <a:rPr lang="fi-FI" sz="1050" dirty="0"/>
              <a:t> </a:t>
            </a:r>
            <a:r>
              <a:rPr lang="fi-FI" sz="1050" dirty="0" err="1"/>
              <a:t>power</a:t>
            </a:r>
            <a:r>
              <a:rPr lang="fi-FI" sz="1050" dirty="0"/>
              <a:t> </a:t>
            </a:r>
            <a:r>
              <a:rPr lang="fi-FI" sz="1050" dirty="0" err="1"/>
              <a:t>parity</a:t>
            </a:r>
            <a:r>
              <a:rPr lang="fi-FI" sz="1050" dirty="0"/>
              <a:t>), %</a:t>
            </a:r>
            <a:endParaRPr lang="fi-FI" sz="1050" dirty="0">
              <a:latin typeface="+mj-lt"/>
            </a:endParaRPr>
          </a:p>
        </p:txBody>
      </p:sp>
      <p:sp>
        <p:nvSpPr>
          <p:cNvPr id="231" name="Text Box 29"/>
          <p:cNvSpPr txBox="1">
            <a:spLocks noChangeArrowheads="1"/>
          </p:cNvSpPr>
          <p:nvPr/>
        </p:nvSpPr>
        <p:spPr bwMode="auto">
          <a:xfrm>
            <a:off x="5605531" y="2015713"/>
            <a:ext cx="6415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err="1">
                <a:latin typeface="Verdana" panose="020B0604030504040204" pitchFamily="34" charset="0"/>
              </a:rPr>
              <a:t>Rest</a:t>
            </a:r>
            <a:r>
              <a:rPr lang="fi-FI" sz="1050" dirty="0">
                <a:latin typeface="Verdana" panose="020B0604030504040204" pitchFamily="34" charset="0"/>
              </a:rPr>
              <a:t> </a:t>
            </a:r>
          </a:p>
          <a:p>
            <a:r>
              <a:rPr lang="fi-FI" sz="1050" dirty="0">
                <a:latin typeface="Verdana" panose="020B0604030504040204" pitchFamily="34" charset="0"/>
              </a:rPr>
              <a:t>of Asia</a:t>
            </a:r>
          </a:p>
        </p:txBody>
      </p:sp>
      <p:sp>
        <p:nvSpPr>
          <p:cNvPr id="37" name="Alatunnisteen paikkamerkki 4">
            <a:extLst>
              <a:ext uri="{FF2B5EF4-FFF2-40B4-BE49-F238E27FC236}">
                <a16:creationId xmlns:a16="http://schemas.microsoft.com/office/drawing/2014/main" id="{4E96C00B-41A5-4C9B-91AE-14F98F026A21}"/>
              </a:ext>
            </a:extLst>
          </p:cNvPr>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38" name="Päivämäärän paikkamerkki 3">
            <a:extLst>
              <a:ext uri="{FF2B5EF4-FFF2-40B4-BE49-F238E27FC236}">
                <a16:creationId xmlns:a16="http://schemas.microsoft.com/office/drawing/2014/main" id="{A0B2D506-4BAE-4452-B1EF-48103E5D3748}"/>
              </a:ext>
            </a:extLst>
          </p:cNvPr>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62775664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January</a:t>
            </a:r>
            <a:r>
              <a:rPr lang="fi-FI" dirty="0"/>
              <a:t> 2018), </a:t>
            </a:r>
            <a:r>
              <a:rPr lang="fi-FI" dirty="0" err="1"/>
              <a:t>Finnish</a:t>
            </a:r>
            <a:r>
              <a:rPr lang="fi-FI" dirty="0"/>
              <a:t> </a:t>
            </a:r>
            <a:r>
              <a:rPr lang="fi-FI" dirty="0" err="1"/>
              <a:t>Customs</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Demand in </a:t>
            </a:r>
            <a:r>
              <a:rPr lang="fi-FI" dirty="0" err="1"/>
              <a:t>the</a:t>
            </a:r>
            <a:r>
              <a:rPr lang="fi-FI" dirty="0"/>
              <a:t> </a:t>
            </a:r>
            <a:r>
              <a:rPr lang="fi-FI" dirty="0" err="1"/>
              <a:t>Finnish</a:t>
            </a:r>
            <a:r>
              <a:rPr lang="fi-FI" dirty="0"/>
              <a:t> Technology Industry </a:t>
            </a:r>
            <a:r>
              <a:rPr lang="fi-FI" dirty="0" err="1"/>
              <a:t>Export</a:t>
            </a:r>
            <a:r>
              <a:rPr lang="fi-FI" dirty="0"/>
              <a:t> Market is </a:t>
            </a:r>
            <a:r>
              <a:rPr lang="fi-FI" dirty="0" err="1"/>
              <a:t>Expected</a:t>
            </a:r>
            <a:r>
              <a:rPr lang="fi-FI" dirty="0"/>
              <a:t> to </a:t>
            </a:r>
            <a:r>
              <a:rPr lang="fi-FI" dirty="0" err="1"/>
              <a:t>Grow</a:t>
            </a:r>
            <a:r>
              <a:rPr lang="fi-FI" dirty="0"/>
              <a:t> </a:t>
            </a:r>
            <a:r>
              <a:rPr lang="fi-FI" dirty="0" err="1"/>
              <a:t>by</a:t>
            </a:r>
            <a:r>
              <a:rPr lang="fi-FI" dirty="0"/>
              <a:t> 2.8 % in 2018   </a:t>
            </a:r>
          </a:p>
          <a:p>
            <a:pPr>
              <a:lnSpc>
                <a:spcPct val="100000"/>
              </a:lnSpc>
              <a:spcBef>
                <a:spcPts val="0"/>
              </a:spcBef>
            </a:pPr>
            <a:r>
              <a:rPr lang="fi-FI" sz="1200" b="0" dirty="0"/>
              <a:t>GDP </a:t>
            </a:r>
            <a:r>
              <a:rPr lang="fi-FI" sz="1200" b="0" dirty="0" err="1"/>
              <a:t>growth</a:t>
            </a:r>
            <a:r>
              <a:rPr lang="fi-FI" sz="1200" b="0" dirty="0"/>
              <a:t> in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16" name="Text Box 23"/>
          <p:cNvSpPr txBox="1">
            <a:spLocks noChangeArrowheads="1"/>
          </p:cNvSpPr>
          <p:nvPr/>
        </p:nvSpPr>
        <p:spPr bwMode="auto">
          <a:xfrm>
            <a:off x="3027170" y="2587747"/>
            <a:ext cx="12650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Western Europe</a:t>
            </a:r>
          </a:p>
        </p:txBody>
      </p:sp>
      <p:sp>
        <p:nvSpPr>
          <p:cNvPr id="17" name="Text Box 24"/>
          <p:cNvSpPr txBox="1">
            <a:spLocks noChangeArrowheads="1"/>
          </p:cNvSpPr>
          <p:nvPr/>
        </p:nvSpPr>
        <p:spPr bwMode="auto">
          <a:xfrm>
            <a:off x="5252188" y="2601071"/>
            <a:ext cx="6222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18" name="Text Box 25"/>
          <p:cNvSpPr txBox="1">
            <a:spLocks noChangeArrowheads="1"/>
          </p:cNvSpPr>
          <p:nvPr/>
        </p:nvSpPr>
        <p:spPr bwMode="auto">
          <a:xfrm>
            <a:off x="5680320" y="1792110"/>
            <a:ext cx="5661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5261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 name="Text Box 29"/>
          <p:cNvSpPr txBox="1">
            <a:spLocks noChangeArrowheads="1"/>
          </p:cNvSpPr>
          <p:nvPr/>
        </p:nvSpPr>
        <p:spPr bwMode="auto">
          <a:xfrm>
            <a:off x="6272727" y="2164183"/>
            <a:ext cx="6415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of 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024019"/>
            <a:ext cx="90458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Rest</a:t>
            </a: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 of Eastern Europe</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24484"/>
            <a:ext cx="6831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642332" y="2548745"/>
            <a:ext cx="60785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32" name="Text Box 44"/>
          <p:cNvSpPr txBox="1">
            <a:spLocks noChangeArrowheads="1"/>
          </p:cNvSpPr>
          <p:nvPr/>
        </p:nvSpPr>
        <p:spPr bwMode="auto">
          <a:xfrm rot="-5400000">
            <a:off x="7558055" y="1889241"/>
            <a:ext cx="153439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defTabSz="914069">
              <a:defRPr/>
            </a:pPr>
            <a:r>
              <a:rPr lang="fi-FI" sz="1050" kern="0" dirty="0"/>
              <a:t>Middle East and </a:t>
            </a:r>
            <a:r>
              <a:rPr lang="fi-FI" sz="1050" kern="0" dirty="0" err="1"/>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33" name="Text Box 48"/>
          <p:cNvSpPr txBox="1">
            <a:spLocks noChangeArrowheads="1"/>
          </p:cNvSpPr>
          <p:nvPr/>
        </p:nvSpPr>
        <p:spPr bwMode="auto">
          <a:xfrm>
            <a:off x="1830483" y="1952547"/>
            <a:ext cx="136608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Mexico</a:t>
            </a:r>
          </a:p>
        </p:txBody>
      </p:sp>
      <p:sp>
        <p:nvSpPr>
          <p:cNvPr id="38" name="Text Box 46"/>
          <p:cNvSpPr txBox="1">
            <a:spLocks noChangeArrowheads="1"/>
          </p:cNvSpPr>
          <p:nvPr/>
        </p:nvSpPr>
        <p:spPr bwMode="auto">
          <a:xfrm>
            <a:off x="1632497" y="4499800"/>
            <a:ext cx="576952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a:t>
            </a:r>
            <a:r>
              <a:rPr lang="fi-FI" sz="1050" dirty="0" err="1"/>
              <a:t>the</a:t>
            </a:r>
            <a:r>
              <a:rPr lang="fi-FI" sz="1050" dirty="0"/>
              <a:t> </a:t>
            </a:r>
            <a:r>
              <a:rPr lang="fi-FI" sz="1050" dirty="0" err="1"/>
              <a:t>bar</a:t>
            </a:r>
            <a:r>
              <a:rPr lang="fi-FI" sz="1050" dirty="0"/>
              <a:t> </a:t>
            </a:r>
            <a:r>
              <a:rPr lang="fi-FI" sz="1050" dirty="0" err="1"/>
              <a:t>indicates</a:t>
            </a:r>
            <a:r>
              <a:rPr lang="fi-FI" sz="1050" dirty="0"/>
              <a:t> </a:t>
            </a:r>
            <a:r>
              <a:rPr lang="fi-FI" sz="1050" dirty="0" err="1"/>
              <a:t>the</a:t>
            </a:r>
            <a:r>
              <a:rPr lang="fi-FI" sz="1050" dirty="0"/>
              <a:t> </a:t>
            </a:r>
            <a:r>
              <a:rPr lang="fi-FI" sz="1050" dirty="0" err="1"/>
              <a:t>export</a:t>
            </a:r>
            <a:r>
              <a:rPr lang="fi-FI" sz="1050" dirty="0"/>
              <a:t> </a:t>
            </a:r>
            <a:r>
              <a:rPr lang="fi-FI" sz="1050" dirty="0" err="1"/>
              <a:t>share</a:t>
            </a:r>
            <a:r>
              <a:rPr lang="fi-FI" sz="1050" dirty="0"/>
              <a:t> of </a:t>
            </a:r>
            <a:r>
              <a:rPr lang="fi-FI" sz="1050" dirty="0" err="1"/>
              <a:t>technology</a:t>
            </a:r>
            <a:r>
              <a:rPr lang="fi-FI" sz="1050" dirty="0"/>
              <a:t> </a:t>
            </a:r>
            <a:r>
              <a:rPr lang="fi-FI" sz="1050" dirty="0" err="1"/>
              <a:t>industry</a:t>
            </a:r>
            <a:r>
              <a:rPr lang="fi-FI" sz="1050" dirty="0"/>
              <a:t> </a:t>
            </a:r>
            <a:r>
              <a:rPr lang="fi-FI" sz="1050" dirty="0" err="1"/>
              <a:t>from</a:t>
            </a:r>
            <a:r>
              <a:rPr lang="fi-FI" sz="1050" dirty="0"/>
              <a:t> Finland in 2016, %</a:t>
            </a:r>
            <a:endParaRPr lang="fi-FI" sz="1050" dirty="0">
              <a:latin typeface="+mj-lt"/>
            </a:endParaRPr>
          </a:p>
        </p:txBody>
      </p:sp>
      <p:sp>
        <p:nvSpPr>
          <p:cNvPr id="39" name="Alatunnisteen paikkamerkki 4">
            <a:extLst>
              <a:ext uri="{FF2B5EF4-FFF2-40B4-BE49-F238E27FC236}">
                <a16:creationId xmlns:a16="http://schemas.microsoft.com/office/drawing/2014/main" id="{635FBD60-9112-4BA0-B3DC-083D8816037E}"/>
              </a:ext>
            </a:extLst>
          </p:cNvPr>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40" name="Päivämäärän paikkamerkki 3">
            <a:extLst>
              <a:ext uri="{FF2B5EF4-FFF2-40B4-BE49-F238E27FC236}">
                <a16:creationId xmlns:a16="http://schemas.microsoft.com/office/drawing/2014/main" id="{2AAE6A8C-07C0-4992-8988-ED68C04880E2}"/>
              </a:ext>
            </a:extLst>
          </p:cNvPr>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67710447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en-GB" sz="3200" dirty="0"/>
              <a:t>Finland</a:t>
            </a:r>
            <a:r>
              <a:rPr lang="fi-FI" sz="3200" dirty="0"/>
              <a:t>’s E</a:t>
            </a:r>
            <a:r>
              <a:rPr lang="en-GB" sz="3200" dirty="0" err="1"/>
              <a:t>conomic</a:t>
            </a:r>
            <a:r>
              <a:rPr lang="en-GB" sz="3200" dirty="0"/>
              <a:t> Growth Relies on Exports and Investments</a:t>
            </a: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49</a:t>
            </a:fld>
            <a:endParaRPr lang="fi-FI" dirty="0">
              <a:solidFill>
                <a:srgbClr val="FFFFFF"/>
              </a:solidFill>
            </a:endParaRPr>
          </a:p>
        </p:txBody>
      </p:sp>
      <p:sp>
        <p:nvSpPr>
          <p:cNvPr id="6" name="Alatunnisteen paikkamerkki 4"/>
          <p:cNvSpPr>
            <a:spLocks noGrp="1"/>
          </p:cNvSpPr>
          <p:nvPr>
            <p:ph type="ftr" sz="quarter" idx="11"/>
          </p:nvPr>
        </p:nvSpPr>
        <p:spPr>
          <a:xfrm>
            <a:off x="1072745" y="4727574"/>
            <a:ext cx="2073633" cy="165163"/>
          </a:xfrm>
        </p:spPr>
        <p:txBody>
          <a:bodyPr/>
          <a:lstStyle/>
          <a:p>
            <a:r>
              <a:rPr lang="fi-FI" dirty="0"/>
              <a:t>Technology </a:t>
            </a:r>
            <a:r>
              <a:rPr lang="fi-FI" dirty="0" err="1"/>
              <a:t>Industries</a:t>
            </a:r>
            <a:r>
              <a:rPr lang="fi-FI" dirty="0"/>
              <a:t> </a:t>
            </a:r>
          </a:p>
          <a:p>
            <a:r>
              <a:rPr lang="fi-FI" dirty="0"/>
              <a:t>of Finland</a:t>
            </a:r>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5/16/2018</a:t>
            </a:fld>
            <a:endParaRPr lang="fi-FI" dirty="0"/>
          </a:p>
          <a:p>
            <a:endParaRPr lang="fi-FI" dirty="0">
              <a:solidFill>
                <a:srgbClr val="29282E"/>
              </a:solidFill>
            </a:endParaRPr>
          </a:p>
        </p:txBody>
      </p:sp>
    </p:spTree>
    <p:extLst>
      <p:ext uri="{BB962C8B-B14F-4D97-AF65-F5344CB8AC3E}">
        <p14:creationId xmlns:p14="http://schemas.microsoft.com/office/powerpoint/2010/main" val="41621527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Turnover of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181348" cy="241813"/>
          </a:xfrm>
        </p:spPr>
        <p:txBody>
          <a:bodyPr/>
          <a:lstStyle/>
          <a:p>
            <a:r>
              <a:rPr lang="en-GB" dirty="0"/>
              <a:t>Source: </a:t>
            </a:r>
            <a:r>
              <a:rPr lang="en-GB" dirty="0" err="1"/>
              <a:t>Macrobond</a:t>
            </a:r>
            <a:r>
              <a:rPr lang="en-GB" dirty="0"/>
              <a:t>, Statistics Finland, Technology Industries of Finland </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a:extLst>
              <a:ext uri="{FF2B5EF4-FFF2-40B4-BE49-F238E27FC236}">
                <a16:creationId xmlns:a16="http://schemas.microsoft.com/office/drawing/2014/main" id="{B3E05219-41E3-43F4-B91F-B3C42BD4A30A}"/>
              </a:ext>
            </a:extLst>
          </p:cNvPr>
          <p:cNvGraphicFramePr>
            <a:graphicFrameLocks noGrp="1" noChangeAspect="1"/>
          </p:cNvGraphicFramePr>
          <p:nvPr>
            <p:ph sz="quarter" idx="17"/>
            <p:extLst>
              <p:ext uri="{D42A27DB-BD31-4B8C-83A1-F6EECF244321}">
                <p14:modId xmlns:p14="http://schemas.microsoft.com/office/powerpoint/2010/main" val="156598926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723" name="Macrobond document" r:id="rId3" imgW="13193184" imgH="5572640" progId="Mbnd.mbnd">
                  <p:embed/>
                </p:oleObj>
              </mc:Choice>
              <mc:Fallback>
                <p:oleObj name="Macrobond document" r:id="rId3" imgW="13193184" imgH="5572640" progId="Mbnd.mbnd">
                  <p:embed/>
                  <p:pic>
                    <p:nvPicPr>
                      <p:cNvPr id="6" name="Objekti 5">
                        <a:extLst>
                          <a:ext uri="{FF2B5EF4-FFF2-40B4-BE49-F238E27FC236}">
                            <a16:creationId xmlns:a16="http://schemas.microsoft.com/office/drawing/2014/main" id="{04C64AA7-CA7A-40E9-BC20-144496EA9FC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541397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en-US" dirty="0"/>
              <a:t>The Value of Finland’s Exports Peaked in January-March 2017 </a:t>
            </a:r>
            <a:r>
              <a:rPr lang="fi-FI" dirty="0"/>
              <a:t>  </a:t>
            </a: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4471923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129"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08367918"/>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Finnish Exports Have Lagged Behind the Competition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51</a:t>
            </a:fld>
            <a:endParaRPr lang="fi-FI" dirty="0"/>
          </a:p>
        </p:txBody>
      </p:sp>
      <p:sp>
        <p:nvSpPr>
          <p:cNvPr id="7" name="Tekstin paikkamerkki 6"/>
          <p:cNvSpPr>
            <a:spLocks noGrp="1"/>
          </p:cNvSpPr>
          <p:nvPr>
            <p:ph type="body" sz="quarter" idx="18"/>
          </p:nvPr>
        </p:nvSpPr>
        <p:spPr/>
        <p:txBody>
          <a:bodyPr/>
          <a:lstStyle/>
          <a:p>
            <a:r>
              <a:rPr lang="fi-FI" dirty="0" err="1"/>
              <a:t>Source</a:t>
            </a:r>
            <a:r>
              <a:rPr lang="fi-FI" dirty="0"/>
              <a:t>: </a:t>
            </a:r>
            <a:r>
              <a:rPr lang="fi-FI" dirty="0" err="1"/>
              <a:t>Macrobond</a:t>
            </a:r>
            <a:r>
              <a:rPr lang="fi-FI" dirty="0"/>
              <a:t>, </a:t>
            </a:r>
            <a:r>
              <a:rPr lang="fi-FI" dirty="0" err="1"/>
              <a:t>Eurostat</a:t>
            </a:r>
            <a:endParaRPr lang="fi-FI" dirty="0"/>
          </a:p>
          <a:p>
            <a:endParaRPr lang="fi-FI" dirty="0"/>
          </a:p>
        </p:txBody>
      </p:sp>
      <p:sp>
        <p:nvSpPr>
          <p:cNvPr id="8" name="Alatunnisteen paikkamerkki 4">
            <a:extLst>
              <a:ext uri="{FF2B5EF4-FFF2-40B4-BE49-F238E27FC236}">
                <a16:creationId xmlns:a16="http://schemas.microsoft.com/office/drawing/2014/main" id="{9E1A9683-E5A8-47EE-91D8-3B8D0386E207}"/>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a:extLst>
              <a:ext uri="{FF2B5EF4-FFF2-40B4-BE49-F238E27FC236}">
                <a16:creationId xmlns:a16="http://schemas.microsoft.com/office/drawing/2014/main" id="{3ED067A0-63FE-47EC-AF4F-08A8E6A5A5CE}"/>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5/16/2018</a:t>
            </a:fld>
            <a:endParaRPr lang="fi-FI" dirty="0">
              <a:solidFill>
                <a:srgbClr val="29282E"/>
              </a:solidFill>
            </a:endParaRPr>
          </a:p>
        </p:txBody>
      </p:sp>
      <p:graphicFrame>
        <p:nvGraphicFramePr>
          <p:cNvPr id="13" name="Sisällön paikkamerkki 12">
            <a:extLst>
              <a:ext uri="{FF2B5EF4-FFF2-40B4-BE49-F238E27FC236}">
                <a16:creationId xmlns:a16="http://schemas.microsoft.com/office/drawing/2014/main" id="{6B531ECC-74D6-4CBE-BC21-1B7F77A7EF8F}"/>
              </a:ext>
            </a:extLst>
          </p:cNvPr>
          <p:cNvGraphicFramePr>
            <a:graphicFrameLocks noGrp="1" noChangeAspect="1"/>
          </p:cNvGraphicFramePr>
          <p:nvPr>
            <p:ph sz="quarter" idx="17"/>
            <p:extLst>
              <p:ext uri="{D42A27DB-BD31-4B8C-83A1-F6EECF244321}">
                <p14:modId xmlns:p14="http://schemas.microsoft.com/office/powerpoint/2010/main" val="30774200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3464"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6B531ECC-74D6-4CBE-BC21-1B7F77A7EF8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en-US" dirty="0"/>
              <a:t>Growth Paradox: the Downsized Industry Has</a:t>
            </a:r>
            <a:br>
              <a:rPr lang="en-US" dirty="0"/>
            </a:br>
            <a:r>
              <a:rPr lang="en-US" dirty="0"/>
              <a:t>Limited Opportunities to Increase Finnish Exports</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8" name="Tekstin paikkamerkki 7"/>
          <p:cNvSpPr>
            <a:spLocks noGrp="1"/>
          </p:cNvSpPr>
          <p:nvPr>
            <p:ph type="body" sz="quarter" idx="18"/>
          </p:nvPr>
        </p:nvSpPr>
        <p:spPr>
          <a:xfrm>
            <a:off x="2303965" y="4727574"/>
            <a:ext cx="2971717" cy="165163"/>
          </a:xfrm>
        </p:spPr>
        <p:txBody>
          <a:bodyPr/>
          <a:lstStyle/>
          <a:p>
            <a:r>
              <a:rPr lang="fi-FI" dirty="0" err="1"/>
              <a:t>Source</a:t>
            </a:r>
            <a:r>
              <a:rPr lang="fi-FI" dirty="0"/>
              <a:t>: </a:t>
            </a:r>
            <a:r>
              <a:rPr lang="fi-FI" dirty="0" err="1"/>
              <a:t>Statistics</a:t>
            </a:r>
            <a:r>
              <a:rPr lang="fi-FI" dirty="0"/>
              <a:t> Finland / </a:t>
            </a:r>
            <a:r>
              <a:rPr lang="fi-FI" dirty="0" err="1"/>
              <a:t>industrial</a:t>
            </a:r>
            <a:r>
              <a:rPr lang="fi-FI" dirty="0"/>
              <a:t> </a:t>
            </a:r>
            <a:r>
              <a:rPr lang="fi-FI" dirty="0" err="1"/>
              <a:t>production</a:t>
            </a:r>
            <a:r>
              <a:rPr lang="fi-FI" dirty="0"/>
              <a:t> </a:t>
            </a:r>
            <a:r>
              <a:rPr lang="fi-FI" dirty="0" err="1"/>
              <a:t>volume</a:t>
            </a:r>
            <a:r>
              <a:rPr lang="fi-FI" dirty="0"/>
              <a:t> </a:t>
            </a:r>
            <a:r>
              <a:rPr lang="fi-FI" dirty="0" err="1"/>
              <a:t>index</a:t>
            </a:r>
            <a:endParaRPr lang="fi-FI" dirty="0"/>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2274799594"/>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ext uri="{D42A27DB-BD31-4B8C-83A1-F6EECF244321}">
                <p14:modId xmlns:p14="http://schemas.microsoft.com/office/powerpoint/2010/main" val="3847565660"/>
              </p:ext>
            </p:extLst>
          </p:nvPr>
        </p:nvGraphicFramePr>
        <p:xfrm>
          <a:off x="878343" y="4547524"/>
          <a:ext cx="5458381"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47991">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Alatunnisteen paikkamerkki 4">
            <a:extLst>
              <a:ext uri="{FF2B5EF4-FFF2-40B4-BE49-F238E27FC236}">
                <a16:creationId xmlns:a16="http://schemas.microsoft.com/office/drawing/2014/main" id="{70AEF4E8-97A4-44D3-8AF7-17FC25EE4101}"/>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24" name="Päivämäärän paikkamerkki 3">
            <a:extLst>
              <a:ext uri="{FF2B5EF4-FFF2-40B4-BE49-F238E27FC236}">
                <a16:creationId xmlns:a16="http://schemas.microsoft.com/office/drawing/2014/main" id="{7EC0ED18-56A8-49CC-A579-AFEDD072CF69}"/>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5/16/2018</a:t>
            </a:fld>
            <a:endParaRPr lang="fi-FI" dirty="0">
              <a:solidFill>
                <a:srgbClr val="29282E"/>
              </a:solidFill>
            </a:endParaRPr>
          </a:p>
        </p:txBody>
      </p:sp>
    </p:spTree>
    <p:extLst>
      <p:ext uri="{BB962C8B-B14F-4D97-AF65-F5344CB8AC3E}">
        <p14:creationId xmlns:p14="http://schemas.microsoft.com/office/powerpoint/2010/main" val="108374134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en-US" dirty="0"/>
              <a:t>The Decline in Exports and Recession: the Public Debt and Total Tax Rate Increased Significantly</a:t>
            </a:r>
            <a:endParaRPr lang="fi-FI" spc="-90" dirty="0"/>
          </a:p>
          <a:p>
            <a:pPr>
              <a:lnSpc>
                <a:spcPct val="100000"/>
              </a:lnSpc>
              <a:spcBef>
                <a:spcPts val="0"/>
              </a:spcBef>
            </a:pPr>
            <a:r>
              <a:rPr lang="fi-FI" sz="1400" b="0" dirty="0" err="1"/>
              <a:t>Increased</a:t>
            </a:r>
            <a:r>
              <a:rPr lang="fi-FI" sz="1400" b="0" dirty="0"/>
              <a:t> </a:t>
            </a:r>
            <a:r>
              <a:rPr lang="fi-FI" sz="1400" b="0" dirty="0" err="1"/>
              <a:t>cost</a:t>
            </a:r>
            <a:r>
              <a:rPr lang="fi-FI" sz="1400" b="0" dirty="0"/>
              <a:t> </a:t>
            </a:r>
            <a:r>
              <a:rPr lang="fi-FI" sz="1400" b="0" dirty="0" err="1"/>
              <a:t>burden</a:t>
            </a:r>
            <a:r>
              <a:rPr lang="fi-FI" sz="1400" b="0" dirty="0"/>
              <a:t> </a:t>
            </a:r>
            <a:r>
              <a:rPr lang="fi-FI" sz="1400" b="0" dirty="0" err="1"/>
              <a:t>requires</a:t>
            </a:r>
            <a:r>
              <a:rPr lang="fi-FI" sz="1400" b="0" dirty="0"/>
              <a:t> </a:t>
            </a:r>
            <a:r>
              <a:rPr lang="fi-FI" sz="1400" b="0" dirty="0" err="1"/>
              <a:t>cuts</a:t>
            </a:r>
            <a:r>
              <a:rPr lang="fi-FI" sz="1400" b="0" dirty="0"/>
              <a:t> to </a:t>
            </a:r>
            <a:r>
              <a:rPr lang="fi-FI" sz="1400" b="0" dirty="0" err="1"/>
              <a:t>public</a:t>
            </a:r>
            <a:r>
              <a:rPr lang="fi-FI" sz="1400" b="0" dirty="0"/>
              <a:t> </a:t>
            </a:r>
            <a:r>
              <a:rPr lang="fi-FI" sz="1400" b="0" dirty="0" err="1"/>
              <a:t>sector</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graphicFrame>
        <p:nvGraphicFramePr>
          <p:cNvPr id="11" name="Sisällön paikkamerkki 10">
            <a:extLst>
              <a:ext uri="{FF2B5EF4-FFF2-40B4-BE49-F238E27FC236}">
                <a16:creationId xmlns:a16="http://schemas.microsoft.com/office/drawing/2014/main" id="{F27C069E-A69B-41C4-978E-5ADD9F981131}"/>
              </a:ext>
            </a:extLst>
          </p:cNvPr>
          <p:cNvGraphicFramePr>
            <a:graphicFrameLocks noGrp="1" noChangeAspect="1"/>
          </p:cNvGraphicFramePr>
          <p:nvPr>
            <p:ph sz="quarter" idx="17"/>
            <p:extLst>
              <p:ext uri="{D42A27DB-BD31-4B8C-83A1-F6EECF244321}">
                <p14:modId xmlns:p14="http://schemas.microsoft.com/office/powerpoint/2010/main" val="392431905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88172" name="Macrobond document" r:id="rId3" imgW="13193184" imgH="5572640" progId="Mbnd.mbnd">
                  <p:embed/>
                </p:oleObj>
              </mc:Choice>
              <mc:Fallback>
                <p:oleObj name="Macrobond document" r:id="rId3" imgW="13193184" imgH="5572640" progId="Mbnd.mbnd">
                  <p:embed/>
                  <p:pic>
                    <p:nvPicPr>
                      <p:cNvPr id="5" name="Objekti 4">
                        <a:extLst>
                          <a:ext uri="{FF2B5EF4-FFF2-40B4-BE49-F238E27FC236}">
                            <a16:creationId xmlns:a16="http://schemas.microsoft.com/office/drawing/2014/main" id="{67280970-F9E0-43DE-A870-8CF9C2A95A26}"/>
                          </a:ext>
                        </a:extLst>
                      </p:cNvPr>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3891514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Corporate Investments in Finland Are in Real Terms Almost 6 Billion Euros Lower than in 2008 </a:t>
            </a:r>
            <a:br>
              <a:rPr lang="en-GB" dirty="0"/>
            </a:br>
            <a:r>
              <a:rPr lang="en-US" sz="1600" b="0" dirty="0"/>
              <a:t>Production and R&amp;D investments in Finland</a:t>
            </a:r>
            <a:endParaRPr lang="fi-FI" sz="16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a:t>
            </a:r>
            <a:r>
              <a:rPr lang="fi-FI" dirty="0" err="1"/>
              <a:t>Statistics</a:t>
            </a:r>
            <a:r>
              <a:rPr lang="fi-FI" dirty="0"/>
              <a:t> Finland, National </a:t>
            </a:r>
            <a:r>
              <a:rPr lang="fi-FI" dirty="0" err="1"/>
              <a:t>Accounts</a:t>
            </a:r>
            <a:endParaRPr lang="fi-FI" dirty="0"/>
          </a:p>
        </p:txBody>
      </p:sp>
      <p:graphicFrame>
        <p:nvGraphicFramePr>
          <p:cNvPr id="9" name="Sisällön paikkamerkki 9"/>
          <p:cNvGraphicFramePr>
            <a:graphicFrameLocks noGrp="1"/>
          </p:cNvGraphicFramePr>
          <p:nvPr>
            <p:ph sz="quarter" idx="17"/>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en-US" sz="1050" dirty="0"/>
              <a:t>Billion euros, in the 2016 price level</a:t>
            </a:r>
            <a:endParaRPr lang="fi-FI" sz="1050" spc="-40" dirty="0">
              <a:solidFill>
                <a:srgbClr val="29282E"/>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72861" cy="648000"/>
          </a:xfrm>
        </p:spPr>
        <p:txBody>
          <a:bodyPr/>
          <a:lstStyle/>
          <a:p>
            <a:r>
              <a:rPr lang="en-US" dirty="0"/>
              <a:t>Unlike the Competition Countries, in Finland Business Investment Is Still Below the Level in 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8" name="Tekstin paikkamerkki 7"/>
          <p:cNvSpPr>
            <a:spLocks noGrp="1"/>
          </p:cNvSpPr>
          <p:nvPr>
            <p:ph type="body" sz="quarter" idx="18"/>
          </p:nvPr>
        </p:nvSpPr>
        <p:spPr>
          <a:xfrm>
            <a:off x="2334682" y="4727574"/>
            <a:ext cx="5930975" cy="327832"/>
          </a:xfrm>
        </p:spPr>
        <p:txBody>
          <a:bodyPr/>
          <a:lstStyle/>
          <a:p>
            <a:r>
              <a:rPr lang="fi-FI" dirty="0" err="1"/>
              <a:t>Source</a:t>
            </a:r>
            <a:r>
              <a:rPr lang="fi-FI" dirty="0"/>
              <a:t>: </a:t>
            </a:r>
            <a:r>
              <a:rPr lang="fi-FI" dirty="0" err="1"/>
              <a:t>Statistics</a:t>
            </a:r>
            <a:r>
              <a:rPr lang="fi-FI" dirty="0"/>
              <a:t> Finland, (National </a:t>
            </a:r>
            <a:r>
              <a:rPr lang="fi-FI" dirty="0" err="1"/>
              <a:t>Accounts</a:t>
            </a:r>
            <a:r>
              <a:rPr lang="fi-FI" dirty="0"/>
              <a:t>), </a:t>
            </a:r>
            <a:r>
              <a:rPr lang="en-US" dirty="0"/>
              <a:t>The Confederation of Finnish Industries* investment survey </a:t>
            </a:r>
            <a:r>
              <a:rPr lang="fi-FI" dirty="0"/>
              <a:t>(</a:t>
            </a:r>
            <a:r>
              <a:rPr lang="fi-FI" dirty="0" err="1"/>
              <a:t>January</a:t>
            </a:r>
            <a:r>
              <a:rPr lang="fi-FI" dirty="0"/>
              <a:t> 2018) </a:t>
            </a:r>
          </a:p>
        </p:txBody>
      </p:sp>
      <p:sp>
        <p:nvSpPr>
          <p:cNvPr id="10" name="Tekstin paikkamerkki 7"/>
          <p:cNvSpPr>
            <a:spLocks noGrp="1"/>
          </p:cNvSpPr>
          <p:nvPr>
            <p:ph type="body" sz="quarter" idx="15"/>
          </p:nvPr>
        </p:nvSpPr>
        <p:spPr>
          <a:xfrm>
            <a:off x="251999" y="282150"/>
            <a:ext cx="8143259" cy="648000"/>
          </a:xfrm>
        </p:spPr>
        <p:txBody>
          <a:bodyPr/>
          <a:lstStyle/>
          <a:p>
            <a:r>
              <a:rPr lang="en-US" dirty="0"/>
              <a:t>Investments in the Manufacturing and Technology Industry in Finland Do Not Promise Long-Term Strong Growth</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23860910"/>
              </p:ext>
            </p:extLst>
          </p:nvPr>
        </p:nvGraphicFramePr>
        <p:xfrm>
          <a:off x="381000" y="1340531"/>
          <a:ext cx="8338264" cy="330449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28823" y="1534934"/>
            <a:ext cx="6553625"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Production and R&amp;D investments in Finland, million euros, at current prices</a:t>
            </a:r>
            <a:endParaRPr lang="fi-FI" sz="1050" spc="-40" dirty="0">
              <a:solidFill>
                <a:schemeClr val="tx2"/>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3"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en-GB" dirty="0"/>
              <a:t>Investments and productivity* are Decisive for Finland</a:t>
            </a:r>
            <a:r>
              <a:rPr lang="ar-SA" dirty="0"/>
              <a:t>’</a:t>
            </a:r>
            <a:r>
              <a:rPr lang="en-GB" dirty="0"/>
              <a:t>s Success</a:t>
            </a:r>
            <a:r>
              <a:rPr lang="fi-FI" dirty="0"/>
              <a:t> </a:t>
            </a:r>
          </a:p>
          <a:p>
            <a:pPr>
              <a:lnSpc>
                <a:spcPct val="100000"/>
              </a:lnSpc>
              <a:spcBef>
                <a:spcPts val="0"/>
              </a:spcBef>
            </a:pPr>
            <a:r>
              <a:rPr lang="fi-FI" sz="1400" b="0" dirty="0"/>
              <a:t>Productivity of </a:t>
            </a:r>
            <a:r>
              <a:rPr lang="fi-FI" sz="1400" b="0" dirty="0" err="1"/>
              <a:t>export</a:t>
            </a:r>
            <a:r>
              <a:rPr lang="fi-FI" sz="1400" b="0" dirty="0"/>
              <a:t> </a:t>
            </a:r>
            <a:r>
              <a:rPr lang="fi-FI" sz="1400" b="0" dirty="0" err="1"/>
              <a:t>sector</a:t>
            </a:r>
            <a:r>
              <a:rPr lang="fi-FI" sz="1400" b="0" dirty="0"/>
              <a:t> is 10 % </a:t>
            </a:r>
            <a:r>
              <a:rPr lang="fi-FI" sz="1400" b="0" dirty="0" err="1"/>
              <a:t>lower</a:t>
            </a:r>
            <a:r>
              <a:rPr lang="fi-FI" sz="1400" b="0" dirty="0"/>
              <a:t> </a:t>
            </a:r>
            <a:r>
              <a:rPr lang="fi-FI" sz="1400" b="0" dirty="0" err="1"/>
              <a:t>than</a:t>
            </a:r>
            <a:r>
              <a:rPr lang="fi-FI" sz="1400" b="0" dirty="0"/>
              <a:t> in 2007-2008, </a:t>
            </a:r>
            <a:r>
              <a:rPr lang="fi-FI" sz="1400" b="0" dirty="0" err="1"/>
              <a:t>productivity</a:t>
            </a:r>
            <a:r>
              <a:rPr lang="fi-FI" sz="1400" b="0" dirty="0"/>
              <a:t> of </a:t>
            </a:r>
            <a:r>
              <a:rPr lang="fi-FI" sz="1400" b="0" dirty="0" err="1"/>
              <a:t>entire</a:t>
            </a:r>
            <a:r>
              <a:rPr lang="fi-FI" sz="1400" b="0" dirty="0"/>
              <a:t> </a:t>
            </a:r>
            <a:r>
              <a:rPr lang="fi-FI" sz="1400" b="0" dirty="0" err="1"/>
              <a:t>national</a:t>
            </a:r>
            <a:r>
              <a:rPr lang="fi-FI" sz="1400" b="0" dirty="0"/>
              <a:t> </a:t>
            </a:r>
            <a:r>
              <a:rPr lang="fi-FI" sz="1400" b="0" dirty="0" err="1"/>
              <a:t>economy</a:t>
            </a:r>
            <a:r>
              <a:rPr lang="fi-FI" sz="1400" b="0" dirty="0"/>
              <a:t> is 3 % </a:t>
            </a:r>
            <a:r>
              <a:rPr lang="fi-FI" sz="1400" b="0" dirty="0" err="1"/>
              <a:t>lower</a:t>
            </a:r>
            <a:r>
              <a:rPr lang="fi-FI" sz="1400" b="0" dirty="0"/>
              <a:t>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pPr defTabSz="685780"/>
            <a:r>
              <a:rPr lang="fi-FI" dirty="0">
                <a:solidFill>
                  <a:schemeClr val="tx2"/>
                </a:solidFill>
              </a:rPr>
              <a:t>*) Productivity is </a:t>
            </a:r>
            <a:r>
              <a:rPr lang="fi-FI" dirty="0" err="1">
                <a:solidFill>
                  <a:schemeClr val="tx2"/>
                </a:solidFill>
              </a:rPr>
              <a:t>measured</a:t>
            </a:r>
            <a:r>
              <a:rPr lang="fi-FI" dirty="0">
                <a:solidFill>
                  <a:schemeClr val="tx2"/>
                </a:solidFill>
              </a:rPr>
              <a:t> as </a:t>
            </a:r>
            <a:r>
              <a:rPr lang="fi-FI" dirty="0" err="1">
                <a:solidFill>
                  <a:schemeClr val="tx2"/>
                </a:solidFill>
              </a:rPr>
              <a:t>real</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per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a:t>
            </a:r>
            <a:r>
              <a:rPr lang="fi-FI" dirty="0" err="1">
                <a:solidFill>
                  <a:schemeClr val="tx2"/>
                </a:solidFill>
              </a:rPr>
              <a:t>When</a:t>
            </a:r>
            <a:r>
              <a:rPr lang="fi-FI" dirty="0">
                <a:solidFill>
                  <a:schemeClr val="tx2"/>
                </a:solidFill>
              </a:rPr>
              <a:t> </a:t>
            </a:r>
            <a:r>
              <a:rPr lang="fi-FI" dirty="0" err="1">
                <a:solidFill>
                  <a:schemeClr val="tx2"/>
                </a:solidFill>
              </a:rPr>
              <a:t>productivity</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the</a:t>
            </a:r>
            <a:r>
              <a:rPr lang="fi-FI" dirty="0">
                <a:solidFill>
                  <a:schemeClr val="tx2"/>
                </a:solidFill>
              </a:rPr>
              <a:t> </a:t>
            </a:r>
            <a:r>
              <a:rPr lang="fi-FI" dirty="0" err="1">
                <a:solidFill>
                  <a:schemeClr val="tx2"/>
                </a:solidFill>
              </a:rPr>
              <a:t>curve</a:t>
            </a:r>
            <a:r>
              <a:rPr lang="fi-FI" dirty="0">
                <a:solidFill>
                  <a:schemeClr val="tx2"/>
                </a:solidFill>
              </a:rPr>
              <a:t> </a:t>
            </a:r>
            <a:r>
              <a:rPr lang="fi-FI" dirty="0" err="1">
                <a:solidFill>
                  <a:schemeClr val="tx2"/>
                </a:solidFill>
              </a:rPr>
              <a:t>rises</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more</a:t>
            </a:r>
            <a:r>
              <a:rPr lang="fi-FI" dirty="0">
                <a:solidFill>
                  <a:schemeClr val="tx2"/>
                </a:solidFill>
              </a:rPr>
              <a:t> </a:t>
            </a:r>
            <a:r>
              <a:rPr lang="fi-FI" dirty="0" err="1">
                <a:solidFill>
                  <a:schemeClr val="tx2"/>
                </a:solidFill>
              </a:rPr>
              <a:t>than</a:t>
            </a:r>
            <a:r>
              <a:rPr lang="fi-FI" dirty="0">
                <a:solidFill>
                  <a:schemeClr val="tx2"/>
                </a:solidFill>
              </a:rPr>
              <a:t>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Value </a:t>
            </a:r>
            <a:r>
              <a:rPr lang="fi-FI" dirty="0" err="1">
                <a:solidFill>
                  <a:schemeClr val="tx2"/>
                </a:solidFill>
              </a:rPr>
              <a:t>added</a:t>
            </a:r>
            <a:r>
              <a:rPr lang="fi-FI" dirty="0">
                <a:solidFill>
                  <a:schemeClr val="tx2"/>
                </a:solidFill>
              </a:rPr>
              <a:t> = </a:t>
            </a:r>
            <a:r>
              <a:rPr lang="fi-FI" dirty="0" err="1">
                <a:solidFill>
                  <a:schemeClr val="tx2"/>
                </a:solidFill>
              </a:rPr>
              <a:t>turnover</a:t>
            </a:r>
            <a:r>
              <a:rPr lang="fi-FI" dirty="0">
                <a:solidFill>
                  <a:schemeClr val="tx2"/>
                </a:solidFill>
              </a:rPr>
              <a:t> – </a:t>
            </a:r>
            <a:r>
              <a:rPr lang="fi-FI" dirty="0" err="1">
                <a:solidFill>
                  <a:schemeClr val="tx2"/>
                </a:solidFill>
              </a:rPr>
              <a:t>purchasing</a:t>
            </a:r>
            <a:r>
              <a:rPr lang="fi-FI" dirty="0">
                <a:solidFill>
                  <a:schemeClr val="tx2"/>
                </a:solidFill>
              </a:rPr>
              <a:t> of </a:t>
            </a:r>
            <a:r>
              <a:rPr lang="fi-FI" dirty="0" err="1">
                <a:solidFill>
                  <a:schemeClr val="tx2"/>
                </a:solidFill>
              </a:rPr>
              <a:t>materials</a:t>
            </a:r>
            <a:r>
              <a:rPr lang="fi-FI" dirty="0">
                <a:solidFill>
                  <a:schemeClr val="tx2"/>
                </a:solidFill>
              </a:rPr>
              <a:t> and </a:t>
            </a:r>
            <a:r>
              <a:rPr lang="fi-FI" dirty="0" err="1">
                <a:solidFill>
                  <a:schemeClr val="tx2"/>
                </a:solidFill>
              </a:rPr>
              <a:t>services</a:t>
            </a:r>
            <a:endParaRPr lang="fi-FI" dirty="0">
              <a:solidFill>
                <a:schemeClr val="tx2"/>
              </a:solidFill>
            </a:endParaRPr>
          </a:p>
          <a:p>
            <a:pPr defTabSz="685780" fontAlgn="base">
              <a:spcBef>
                <a:spcPct val="0"/>
              </a:spcBef>
              <a:spcAft>
                <a:spcPct val="0"/>
              </a:spcAft>
            </a:pPr>
            <a:r>
              <a:rPr lang="fi-FI" dirty="0">
                <a:solidFill>
                  <a:schemeClr val="tx2"/>
                </a:solidFill>
              </a:rPr>
              <a:t>Value </a:t>
            </a:r>
            <a:r>
              <a:rPr lang="fi-FI" dirty="0" err="1">
                <a:solidFill>
                  <a:schemeClr val="tx2"/>
                </a:solidFill>
              </a:rPr>
              <a:t>added</a:t>
            </a:r>
            <a:r>
              <a:rPr lang="fi-FI" dirty="0">
                <a:solidFill>
                  <a:schemeClr val="tx2"/>
                </a:solidFill>
              </a:rPr>
              <a:t> = labour </a:t>
            </a:r>
            <a:r>
              <a:rPr lang="fi-FI" dirty="0" err="1">
                <a:solidFill>
                  <a:schemeClr val="tx2"/>
                </a:solidFill>
              </a:rPr>
              <a:t>costs</a:t>
            </a:r>
            <a:r>
              <a:rPr lang="fi-FI" dirty="0">
                <a:solidFill>
                  <a:schemeClr val="tx2"/>
                </a:solidFill>
              </a:rPr>
              <a:t> + </a:t>
            </a:r>
            <a:r>
              <a:rPr lang="fi-FI" dirty="0" err="1">
                <a:solidFill>
                  <a:schemeClr val="tx2"/>
                </a:solidFill>
              </a:rPr>
              <a:t>rents</a:t>
            </a:r>
            <a:r>
              <a:rPr lang="fi-FI" dirty="0">
                <a:solidFill>
                  <a:schemeClr val="tx2"/>
                </a:solidFill>
              </a:rPr>
              <a:t> + </a:t>
            </a:r>
            <a:r>
              <a:rPr lang="fi-FI" dirty="0" err="1">
                <a:solidFill>
                  <a:schemeClr val="tx2"/>
                </a:solidFill>
              </a:rPr>
              <a:t>depreciations</a:t>
            </a:r>
            <a:r>
              <a:rPr lang="fi-FI" dirty="0">
                <a:solidFill>
                  <a:schemeClr val="tx2"/>
                </a:solidFill>
              </a:rPr>
              <a:t> + </a:t>
            </a:r>
            <a:r>
              <a:rPr lang="fi-FI" dirty="0" err="1">
                <a:solidFill>
                  <a:schemeClr val="tx2"/>
                </a:solidFill>
              </a:rPr>
              <a:t>profits</a:t>
            </a:r>
            <a:r>
              <a:rPr lang="fi-FI" dirty="0">
                <a:solidFill>
                  <a:schemeClr val="tx2"/>
                </a:solidFill>
              </a:rPr>
              <a:t> </a:t>
            </a:r>
          </a:p>
          <a:p>
            <a:pPr defTabSz="685780" fontAlgn="base">
              <a:spcBef>
                <a:spcPct val="0"/>
              </a:spcBef>
              <a:spcAft>
                <a:spcPct val="0"/>
              </a:spcAft>
            </a:pPr>
            <a:r>
              <a:rPr lang="fi-FI" dirty="0">
                <a:solidFill>
                  <a:schemeClr val="tx2"/>
                </a:solidFill>
              </a:rPr>
              <a:t>Source: </a:t>
            </a:r>
            <a:r>
              <a:rPr lang="fi-FI" dirty="0" err="1">
                <a:solidFill>
                  <a:schemeClr val="tx2"/>
                </a:solidFill>
              </a:rPr>
              <a:t>Statistics</a:t>
            </a:r>
            <a:r>
              <a:rPr lang="fi-FI" dirty="0">
                <a:solidFill>
                  <a:schemeClr val="tx2"/>
                </a:solidFill>
              </a:rPr>
              <a:t> Finland / National </a:t>
            </a:r>
            <a:r>
              <a:rPr lang="fi-FI" dirty="0" err="1">
                <a:solidFill>
                  <a:schemeClr val="tx2"/>
                </a:solidFill>
              </a:rPr>
              <a:t>Accounts</a:t>
            </a:r>
            <a:endParaRPr lang="fi-FI" dirty="0">
              <a:solidFill>
                <a:schemeClr val="tx2"/>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840819781"/>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8919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34690166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err="1"/>
              <a:t>Latest</a:t>
            </a:r>
            <a:r>
              <a:rPr lang="fi-FI" dirty="0"/>
              <a:t> </a:t>
            </a:r>
            <a:r>
              <a:rPr lang="fi-FI" dirty="0" err="1"/>
              <a:t>information</a:t>
            </a:r>
            <a:r>
              <a:rPr lang="fi-FI" dirty="0"/>
              <a:t> October-</a:t>
            </a:r>
            <a:r>
              <a:rPr lang="fi-FI" dirty="0" err="1"/>
              <a:t>December</a:t>
            </a:r>
            <a:r>
              <a:rPr lang="fi-FI" dirty="0"/>
              <a:t> 2017.</a:t>
            </a:r>
          </a:p>
          <a:p>
            <a:r>
              <a:rPr lang="fi-FI" dirty="0" err="1"/>
              <a:t>Source</a:t>
            </a:r>
            <a:r>
              <a:rPr lang="fi-FI" dirty="0"/>
              <a:t>: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pPr>
              <a:lnSpc>
                <a:spcPct val="100000"/>
              </a:lnSpc>
            </a:pPr>
            <a:r>
              <a:rPr lang="en-US" dirty="0"/>
              <a:t>In Productivity Development, Finland Has a Gap of 25% Compared to EU Average and 20% Compared to Sweden and Germany                                           </a:t>
            </a:r>
            <a:r>
              <a:rPr lang="fi-FI" sz="1200" b="0" dirty="0"/>
              <a:t>Value </a:t>
            </a:r>
            <a:r>
              <a:rPr lang="fi-FI" sz="1200" b="0" dirty="0" err="1"/>
              <a:t>added</a:t>
            </a:r>
            <a:r>
              <a:rPr lang="fi-FI" sz="1200" b="0" dirty="0"/>
              <a:t> in </a:t>
            </a:r>
            <a:r>
              <a:rPr lang="fi-FI" sz="1200" b="0" dirty="0" err="1"/>
              <a:t>manufacturing</a:t>
            </a:r>
            <a:r>
              <a:rPr lang="fi-FI" sz="1200" b="0" dirty="0"/>
              <a:t> </a:t>
            </a:r>
            <a:r>
              <a:rPr lang="fi-FI" sz="1200" b="0" dirty="0" err="1"/>
              <a:t>industry</a:t>
            </a:r>
            <a:r>
              <a:rPr lang="fi-FI" sz="1200" b="0" dirty="0"/>
              <a:t> at </a:t>
            </a:r>
            <a:r>
              <a:rPr lang="fi-FI" sz="1200" b="0" dirty="0" err="1"/>
              <a:t>fixed</a:t>
            </a:r>
            <a:r>
              <a:rPr lang="fi-FI" sz="1200" b="0" dirty="0"/>
              <a:t> </a:t>
            </a:r>
            <a:r>
              <a:rPr lang="fi-FI" sz="1200" b="0" dirty="0" err="1"/>
              <a:t>prices</a:t>
            </a:r>
            <a:r>
              <a:rPr lang="fi-FI" sz="1200" b="0" dirty="0"/>
              <a:t> / </a:t>
            </a:r>
            <a:r>
              <a:rPr lang="fi-FI" sz="1200" b="0" dirty="0" err="1"/>
              <a:t>hours</a:t>
            </a:r>
            <a:r>
              <a:rPr lang="fi-FI" sz="1200" b="0" dirty="0"/>
              <a:t> </a:t>
            </a:r>
            <a:r>
              <a:rPr lang="fi-FI" sz="1200" b="0" dirty="0" err="1"/>
              <a:t>worked</a:t>
            </a:r>
            <a:r>
              <a:rPr lang="fi-FI" sz="1200" b="0" dirty="0"/>
              <a:t>  </a:t>
            </a:r>
            <a:endParaRPr lang="fi-FI" dirty="0"/>
          </a:p>
        </p:txBody>
      </p:sp>
      <p:graphicFrame>
        <p:nvGraphicFramePr>
          <p:cNvPr id="9" name="Sisällön paikkamerkki 4"/>
          <p:cNvGraphicFramePr>
            <a:graphicFrameLocks noGrp="1"/>
          </p:cNvGraphicFramePr>
          <p:nvPr>
            <p:ph sz="quarter" idx="17"/>
            <p:extLst/>
          </p:nvPr>
        </p:nvGraphicFramePr>
        <p:xfrm>
          <a:off x="381000" y="1594447"/>
          <a:ext cx="8391525" cy="30505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707654"/>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235677935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err="1"/>
              <a:t>Latest</a:t>
            </a:r>
            <a:r>
              <a:rPr lang="fi-FI" dirty="0"/>
              <a:t> </a:t>
            </a:r>
            <a:r>
              <a:rPr lang="fi-FI" dirty="0" err="1"/>
              <a:t>information</a:t>
            </a:r>
            <a:r>
              <a:rPr lang="fi-FI" dirty="0"/>
              <a:t> October-</a:t>
            </a:r>
            <a:r>
              <a:rPr lang="fi-FI" dirty="0" err="1"/>
              <a:t>December</a:t>
            </a:r>
            <a:r>
              <a:rPr lang="fi-FI" dirty="0"/>
              <a:t> 2017.</a:t>
            </a:r>
          </a:p>
          <a:p>
            <a:r>
              <a:rPr lang="fi-FI" dirty="0" err="1"/>
              <a:t>Source</a:t>
            </a:r>
            <a:r>
              <a:rPr lang="fi-FI" dirty="0"/>
              <a:t>: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078459" cy="648000"/>
          </a:xfrm>
        </p:spPr>
        <p:txBody>
          <a:bodyPr/>
          <a:lstStyle/>
          <a:p>
            <a:pPr>
              <a:lnSpc>
                <a:spcPct val="100000"/>
              </a:lnSpc>
            </a:pPr>
            <a:r>
              <a:rPr lang="en-US" dirty="0"/>
              <a:t>In Productivity Development of the National Economy, Finland Has a Gap of 6% Compared to EU Average and 4% to Sweden and Germany </a:t>
            </a:r>
            <a:r>
              <a:rPr lang="fi-FI" sz="1200" b="0" dirty="0"/>
              <a:t>            GDP at </a:t>
            </a:r>
            <a:r>
              <a:rPr lang="fi-FI" sz="1200" b="0" dirty="0" err="1"/>
              <a:t>fixed</a:t>
            </a:r>
            <a:r>
              <a:rPr lang="fi-FI" sz="1200" b="0" dirty="0"/>
              <a:t> </a:t>
            </a:r>
            <a:r>
              <a:rPr lang="fi-FI" sz="1200" b="0" dirty="0" err="1"/>
              <a:t>prices</a:t>
            </a:r>
            <a:r>
              <a:rPr lang="fi-FI" sz="1200" b="0" dirty="0"/>
              <a:t> / </a:t>
            </a:r>
            <a:r>
              <a:rPr lang="fi-FI" sz="1200" b="0" dirty="0" err="1"/>
              <a:t>hours</a:t>
            </a:r>
            <a:r>
              <a:rPr lang="fi-FI" sz="1200" b="0" dirty="0"/>
              <a:t> </a:t>
            </a:r>
            <a:r>
              <a:rPr lang="fi-FI" sz="1200" b="0" dirty="0" err="1"/>
              <a:t>worked</a:t>
            </a:r>
            <a:r>
              <a:rPr lang="fi-FI" sz="1200" b="0" dirty="0"/>
              <a:t>  </a:t>
            </a:r>
            <a:endParaRPr lang="fi-FI" dirty="0"/>
          </a:p>
        </p:txBody>
      </p:sp>
      <p:graphicFrame>
        <p:nvGraphicFramePr>
          <p:cNvPr id="9" name="Sisällön paikkamerkki 4"/>
          <p:cNvGraphicFramePr>
            <a:graphicFrameLocks noGrp="1"/>
          </p:cNvGraphicFramePr>
          <p:nvPr>
            <p:ph sz="quarter" idx="17"/>
            <p:extLst/>
          </p:nvPr>
        </p:nvGraphicFramePr>
        <p:xfrm>
          <a:off x="381000" y="1563638"/>
          <a:ext cx="8391525" cy="3081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635646"/>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146132050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477368" cy="263031"/>
          </a:xfrm>
        </p:spPr>
        <p:txBody>
          <a:bodyPr/>
          <a:lstStyle/>
          <a:p>
            <a:pPr defTabSz="921624"/>
            <a:r>
              <a:rPr lang="fi-FI" dirty="0"/>
              <a:t>*) </a:t>
            </a:r>
            <a:r>
              <a:rPr lang="fi-FI" dirty="0">
                <a:solidFill>
                  <a:srgbClr val="000066"/>
                </a:solidFill>
                <a:ea typeface="ＭＳ Ｐゴシック" pitchFamily="34" charset="-128"/>
              </a:rPr>
              <a:t>In addition to </a:t>
            </a:r>
            <a:r>
              <a:rPr lang="fi-FI" dirty="0" err="1">
                <a:solidFill>
                  <a:srgbClr val="000066"/>
                </a:solidFill>
                <a:ea typeface="ＭＳ Ｐゴシック" pitchFamily="34" charset="-128"/>
              </a:rPr>
              <a:t>goods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the</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sector</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exported</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services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worth</a:t>
            </a:r>
            <a:r>
              <a:rPr lang="fi-FI" dirty="0">
                <a:solidFill>
                  <a:srgbClr val="000066"/>
                </a:solidFill>
                <a:ea typeface="ＭＳ Ｐゴシック" pitchFamily="34" charset="-128"/>
              </a:rPr>
              <a:t> some 13 </a:t>
            </a:r>
            <a:r>
              <a:rPr lang="fi-FI" dirty="0" err="1">
                <a:solidFill>
                  <a:srgbClr val="000066"/>
                </a:solidFill>
                <a:ea typeface="ＭＳ Ｐゴシック" pitchFamily="34" charset="-128"/>
              </a:rPr>
              <a:t>billion</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euros</a:t>
            </a:r>
            <a:r>
              <a:rPr lang="fi-FI" dirty="0">
                <a:solidFill>
                  <a:srgbClr val="000066"/>
                </a:solidFill>
                <a:ea typeface="ＭＳ Ｐゴシック" pitchFamily="34" charset="-128"/>
              </a:rPr>
              <a:t>.</a:t>
            </a:r>
          </a:p>
          <a:p>
            <a:pPr defTabSz="921624"/>
            <a:r>
              <a:rPr lang="fi-FI" dirty="0">
                <a:solidFill>
                  <a:srgbClr val="000066"/>
                </a:solidFill>
                <a:ea typeface="ＭＳ Ｐゴシック" pitchFamily="34" charset="-128"/>
              </a:rPr>
              <a:t>Source: National Board of </a:t>
            </a:r>
            <a:r>
              <a:rPr lang="fi-FI" dirty="0" err="1">
                <a:solidFill>
                  <a:srgbClr val="000066"/>
                </a:solidFill>
                <a:ea typeface="ＭＳ Ｐゴシック" pitchFamily="34" charset="-128"/>
              </a:rPr>
              <a:t>Customs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Statistics</a:t>
            </a:r>
            <a:r>
              <a:rPr lang="fi-FI" dirty="0">
                <a:solidFill>
                  <a:srgbClr val="000066"/>
                </a:solidFill>
                <a:ea typeface="ＭＳ Ｐゴシック" pitchFamily="34" charset="-128"/>
              </a:rPr>
              <a:t> Finland</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err="1"/>
              <a:t>Export</a:t>
            </a:r>
            <a:r>
              <a:rPr lang="fi-FI" dirty="0"/>
              <a:t> of Technology Industry </a:t>
            </a:r>
            <a:r>
              <a:rPr lang="fi-FI" dirty="0" err="1"/>
              <a:t>Goods</a:t>
            </a:r>
            <a:r>
              <a:rPr lang="fi-FI" dirty="0"/>
              <a:t> </a:t>
            </a:r>
            <a:r>
              <a:rPr lang="fi-FI" dirty="0" err="1"/>
              <a:t>from</a:t>
            </a:r>
            <a:r>
              <a:rPr lang="fi-FI" dirty="0"/>
              <a:t> Finland </a:t>
            </a:r>
            <a:r>
              <a:rPr lang="fi-FI" dirty="0" err="1"/>
              <a:t>by</a:t>
            </a:r>
            <a:r>
              <a:rPr lang="fi-FI" dirty="0"/>
              <a:t> Area in 2017</a:t>
            </a:r>
          </a:p>
          <a:p>
            <a:r>
              <a:rPr lang="fi-FI" sz="1400" b="0" dirty="0"/>
              <a:t>Total </a:t>
            </a:r>
            <a:r>
              <a:rPr lang="fi-FI" sz="1400" b="0" dirty="0" err="1"/>
              <a:t>goods</a:t>
            </a:r>
            <a:r>
              <a:rPr lang="fi-FI" sz="1400" b="0" dirty="0"/>
              <a:t> </a:t>
            </a:r>
            <a:r>
              <a:rPr lang="fi-FI" sz="1400" b="0" dirty="0" err="1"/>
              <a:t>exports</a:t>
            </a:r>
            <a:r>
              <a:rPr lang="fi-FI" sz="1400" b="0" dirty="0"/>
              <a:t> 30.6 </a:t>
            </a:r>
            <a:r>
              <a:rPr lang="fi-FI" sz="1400" b="0" dirty="0" err="1"/>
              <a:t>billion</a:t>
            </a:r>
            <a:r>
              <a:rPr lang="fi-FI" sz="1400" b="0" dirty="0"/>
              <a:t> </a:t>
            </a:r>
            <a:r>
              <a:rPr lang="fi-FI" sz="1400" b="0" dirty="0" err="1"/>
              <a:t>euros</a:t>
            </a:r>
            <a:r>
              <a:rPr lang="fi-FI" sz="1400" b="0" dirty="0"/>
              <a:t>*</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rgbClr val="29282E"/>
                </a:solidFill>
                <a:latin typeface="Verdana"/>
                <a:ea typeface="ＭＳ Ｐゴシック" pitchFamily="34" charset="-128"/>
              </a:rPr>
              <a:t>North America</a:t>
            </a:r>
          </a:p>
          <a:p>
            <a:r>
              <a:rPr lang="fi-FI" sz="1050" b="0" dirty="0">
                <a:solidFill>
                  <a:srgbClr val="29282E"/>
                </a:solidFill>
                <a:latin typeface="Verdana"/>
                <a:ea typeface="ＭＳ Ｐゴシック" pitchFamily="34" charset="-128"/>
              </a:rPr>
              <a:t>2.79 </a:t>
            </a:r>
            <a:r>
              <a:rPr lang="fi-FI" sz="1050" b="0" dirty="0" err="1">
                <a:solidFill>
                  <a:srgbClr val="29282E"/>
                </a:solidFill>
                <a:latin typeface="Verdana"/>
                <a:ea typeface="ＭＳ Ｐゴシック" pitchFamily="34" charset="-128"/>
              </a:rPr>
              <a:t>billion</a:t>
            </a:r>
            <a:r>
              <a:rPr lang="fi-FI" sz="1050" b="0" dirty="0">
                <a:solidFill>
                  <a:srgbClr val="29282E"/>
                </a:solidFill>
                <a:latin typeface="Verdana"/>
                <a:ea typeface="ＭＳ Ｐゴシック" pitchFamily="34" charset="-128"/>
              </a:rPr>
              <a:t> €</a:t>
            </a:r>
          </a:p>
          <a:p>
            <a:r>
              <a:rPr lang="fi-FI" sz="1050" b="0" dirty="0">
                <a:solidFill>
                  <a:srgbClr val="29282E"/>
                </a:solidFill>
                <a:latin typeface="Verdana"/>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Western Europe</a:t>
            </a:r>
          </a:p>
          <a:p>
            <a:r>
              <a:rPr lang="fi-FI" sz="1050" dirty="0">
                <a:solidFill>
                  <a:srgbClr val="29282E"/>
                </a:solidFill>
                <a:ea typeface="ＭＳ Ｐゴシック" pitchFamily="34" charset="-128"/>
              </a:rPr>
              <a:t>16.44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53.7 %</a:t>
            </a:r>
          </a:p>
        </p:txBody>
      </p:sp>
      <p:sp>
        <p:nvSpPr>
          <p:cNvPr id="23" name="Suorakulmio 22"/>
          <p:cNvSpPr/>
          <p:nvPr/>
        </p:nvSpPr>
        <p:spPr>
          <a:xfrm>
            <a:off x="1625341" y="3558211"/>
            <a:ext cx="1326634"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South and Middle America</a:t>
            </a:r>
          </a:p>
          <a:p>
            <a:r>
              <a:rPr lang="fi-FI" sz="1050" dirty="0">
                <a:solidFill>
                  <a:srgbClr val="29282E"/>
                </a:solidFill>
                <a:ea typeface="ＭＳ Ｐゴシック" pitchFamily="34" charset="-128"/>
              </a:rPr>
              <a:t>0.84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2.8 %</a:t>
            </a:r>
          </a:p>
        </p:txBody>
      </p:sp>
      <p:sp>
        <p:nvSpPr>
          <p:cNvPr id="24" name="Suorakulmio 23"/>
          <p:cNvSpPr/>
          <p:nvPr/>
        </p:nvSpPr>
        <p:spPr>
          <a:xfrm>
            <a:off x="4959666" y="1702477"/>
            <a:ext cx="204818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Central and Eastern Europe</a:t>
            </a:r>
          </a:p>
          <a:p>
            <a:r>
              <a:rPr lang="fi-FI" sz="1050" dirty="0">
                <a:solidFill>
                  <a:srgbClr val="29282E"/>
                </a:solidFill>
                <a:ea typeface="ＭＳ Ｐゴシック" pitchFamily="34" charset="-128"/>
              </a:rPr>
              <a:t>5.11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16.6 %</a:t>
            </a:r>
          </a:p>
        </p:txBody>
      </p:sp>
      <p:sp>
        <p:nvSpPr>
          <p:cNvPr id="25" name="Suorakulmio 24"/>
          <p:cNvSpPr/>
          <p:nvPr/>
        </p:nvSpPr>
        <p:spPr>
          <a:xfrm>
            <a:off x="4113337" y="3596092"/>
            <a:ext cx="1171474"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Africa</a:t>
            </a:r>
            <a:endParaRPr lang="fi-FI" sz="1050" dirty="0">
              <a:solidFill>
                <a:srgbClr val="29282E"/>
              </a:solidFill>
              <a:ea typeface="ＭＳ Ｐゴシック" pitchFamily="34" charset="-128"/>
            </a:endParaRPr>
          </a:p>
          <a:p>
            <a:r>
              <a:rPr lang="fi-FI" sz="1050" dirty="0">
                <a:solidFill>
                  <a:srgbClr val="29282E"/>
                </a:solidFill>
                <a:ea typeface="ＭＳ Ｐゴシック" pitchFamily="34" charset="-128"/>
              </a:rPr>
              <a:t>0.43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1.4 %</a:t>
            </a:r>
          </a:p>
        </p:txBody>
      </p:sp>
      <p:sp>
        <p:nvSpPr>
          <p:cNvPr id="26" name="Suorakulmio 25"/>
          <p:cNvSpPr/>
          <p:nvPr/>
        </p:nvSpPr>
        <p:spPr>
          <a:xfrm>
            <a:off x="4959666" y="2626775"/>
            <a:ext cx="1404208"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Middle and Central East</a:t>
            </a:r>
          </a:p>
          <a:p>
            <a:r>
              <a:rPr lang="fi-FI" sz="1050" dirty="0">
                <a:solidFill>
                  <a:srgbClr val="29282E"/>
                </a:solidFill>
                <a:ea typeface="ＭＳ Ｐゴシック" pitchFamily="34" charset="-128"/>
              </a:rPr>
              <a:t>0.51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1.7 %</a:t>
            </a:r>
          </a:p>
        </p:txBody>
      </p:sp>
      <p:sp>
        <p:nvSpPr>
          <p:cNvPr id="27" name="Suorakulmio 26"/>
          <p:cNvSpPr/>
          <p:nvPr/>
        </p:nvSpPr>
        <p:spPr>
          <a:xfrm>
            <a:off x="6738009" y="2309328"/>
            <a:ext cx="113884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Asia</a:t>
            </a:r>
          </a:p>
          <a:p>
            <a:r>
              <a:rPr lang="fi-FI" sz="1050" dirty="0">
                <a:solidFill>
                  <a:srgbClr val="29282E"/>
                </a:solidFill>
                <a:ea typeface="ＭＳ Ｐゴシック" pitchFamily="34" charset="-128"/>
              </a:rPr>
              <a:t>4.51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14.7 %</a:t>
            </a:r>
          </a:p>
        </p:txBody>
      </p:sp>
      <p:sp>
        <p:nvSpPr>
          <p:cNvPr id="16"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7"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995286348"/>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en-US" dirty="0"/>
              <a:t>Investment Rate of Companies in Finland Is Completely Inadequate to Close the Gap between Finland and Other Small European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Eurostat</a:t>
            </a:r>
          </a:p>
        </p:txBody>
      </p:sp>
      <p:graphicFrame>
        <p:nvGraphicFramePr>
          <p:cNvPr id="9" name="Sisällön paikkamerkki 7"/>
          <p:cNvGraphicFramePr>
            <a:graphicFrameLocks noGrp="1"/>
          </p:cNvGraphicFramePr>
          <p:nvPr>
            <p:ph sz="quarter" idx="17"/>
            <p:extLst/>
          </p:nvPr>
        </p:nvGraphicFramePr>
        <p:xfrm>
          <a:off x="381000" y="1275729"/>
          <a:ext cx="8391525" cy="3369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22426"/>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Rapid Growth in </a:t>
            </a:r>
            <a:r>
              <a:rPr lang="en-US" dirty="0" err="1"/>
              <a:t>Labour</a:t>
            </a:r>
            <a:r>
              <a:rPr lang="en-US" dirty="0"/>
              <a:t> Costs Has Weakened the Ability of Companies to Invest in Finland</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61</a:t>
            </a:fld>
            <a:endParaRPr lang="fi-FI" dirty="0">
              <a:solidFill>
                <a:srgbClr val="29282E"/>
              </a:solidFill>
            </a:endParaRPr>
          </a:p>
        </p:txBody>
      </p:sp>
      <p:sp>
        <p:nvSpPr>
          <p:cNvPr id="8" name="Tekstin paikkamerkki 7"/>
          <p:cNvSpPr>
            <a:spLocks noGrp="1"/>
          </p:cNvSpPr>
          <p:nvPr>
            <p:ph type="body" sz="quarter" idx="18"/>
          </p:nvPr>
        </p:nvSpPr>
        <p:spPr>
          <a:xfrm>
            <a:off x="2317280" y="4728047"/>
            <a:ext cx="4570154" cy="415926"/>
          </a:xfrm>
        </p:spPr>
        <p:txBody>
          <a:bodyPr/>
          <a:lstStyle/>
          <a:p>
            <a:r>
              <a:rPr lang="fi-FI" dirty="0"/>
              <a:t>*) </a:t>
            </a:r>
            <a:r>
              <a:rPr lang="en-US" dirty="0"/>
              <a:t>Both wages and R &amp; D investments include R&amp;D staff wage costs </a:t>
            </a:r>
            <a:r>
              <a:rPr lang="fi-FI" dirty="0"/>
              <a:t> </a:t>
            </a:r>
          </a:p>
          <a:p>
            <a:r>
              <a:rPr lang="fi-FI" dirty="0" err="1"/>
              <a:t>Source</a:t>
            </a:r>
            <a:r>
              <a:rPr lang="fi-FI" dirty="0"/>
              <a:t>: </a:t>
            </a:r>
            <a:r>
              <a:rPr lang="fi-FI" dirty="0" err="1"/>
              <a:t>Statistics</a:t>
            </a:r>
            <a:r>
              <a:rPr lang="fi-FI" dirty="0"/>
              <a:t> Finland (National </a:t>
            </a:r>
            <a:r>
              <a:rPr lang="fi-FI" dirty="0" err="1"/>
              <a:t>Accounts</a:t>
            </a:r>
            <a:r>
              <a:rPr lang="fi-FI" dirty="0"/>
              <a:t>)</a:t>
            </a:r>
          </a:p>
        </p:txBody>
      </p:sp>
      <p:graphicFrame>
        <p:nvGraphicFramePr>
          <p:cNvPr id="9" name="Sisällön paikkamerkki 9"/>
          <p:cNvGraphicFramePr>
            <a:graphicFrameLocks noGrp="1"/>
          </p:cNvGraphicFramePr>
          <p:nvPr>
            <p:ph sz="quarter" idx="17"/>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At </a:t>
            </a:r>
            <a:r>
              <a:rPr lang="fi-FI" sz="1050" spc="-40" dirty="0" err="1">
                <a:solidFill>
                  <a:srgbClr val="29282E"/>
                </a:solidFill>
              </a:rPr>
              <a:t>current</a:t>
            </a:r>
            <a:r>
              <a:rPr lang="fi-FI" sz="1050" spc="-40" dirty="0">
                <a:solidFill>
                  <a:srgbClr val="29282E"/>
                </a:solidFill>
              </a:rPr>
              <a:t> </a:t>
            </a:r>
            <a:r>
              <a:rPr lang="fi-FI" sz="1050" spc="-40" dirty="0" err="1">
                <a:solidFill>
                  <a:srgbClr val="29282E"/>
                </a:solidFill>
              </a:rPr>
              <a:t>prices</a:t>
            </a:r>
            <a:r>
              <a:rPr lang="fi-FI" sz="1050" spc="-40" dirty="0">
                <a:solidFill>
                  <a:srgbClr val="29282E"/>
                </a:solidFill>
              </a:rPr>
              <a:t>, </a:t>
            </a:r>
            <a:r>
              <a:rPr lang="fi-FI" sz="1050" spc="-40" dirty="0" err="1">
                <a:solidFill>
                  <a:srgbClr val="29282E"/>
                </a:solidFill>
              </a:rPr>
              <a:t>index</a:t>
            </a:r>
            <a:r>
              <a:rPr lang="fi-FI" sz="1050" spc="-40" dirty="0">
                <a:solidFill>
                  <a:srgbClr val="29282E"/>
                </a:solidFill>
              </a:rPr>
              <a:t> 2008=100</a:t>
            </a: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5/16/2018</a:t>
            </a:fld>
            <a:endParaRPr lang="fi-FI" dirty="0">
              <a:solidFill>
                <a:srgbClr val="29282E"/>
              </a:solidFill>
            </a:endParaRP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62</a:t>
            </a:fld>
            <a:endParaRPr kumimoji="0" lang="fi-FI" sz="700" b="0" i="0" u="none" strike="noStrike" kern="1200" cap="none" spc="0" normalizeH="0" baseline="0" noProof="0" dirty="0">
              <a:ln>
                <a:noFill/>
              </a:ln>
              <a:solidFill>
                <a:srgbClr val="29282E"/>
              </a:solidFill>
              <a:effectLst/>
              <a:uLnTx/>
              <a:uFillTx/>
              <a:latin typeface="Verdana"/>
              <a:ea typeface="+mn-ea"/>
              <a:cs typeface="+mn-cs"/>
            </a:endParaRPr>
          </a:p>
        </p:txBody>
      </p:sp>
      <p:sp>
        <p:nvSpPr>
          <p:cNvPr id="10" name="Tekstin paikkamerkki 7"/>
          <p:cNvSpPr>
            <a:spLocks noGrp="1"/>
          </p:cNvSpPr>
          <p:nvPr>
            <p:ph type="body" sz="quarter" idx="15"/>
          </p:nvPr>
        </p:nvSpPr>
        <p:spPr>
          <a:xfrm>
            <a:off x="251999" y="282150"/>
            <a:ext cx="8143259" cy="648000"/>
          </a:xfrm>
        </p:spPr>
        <p:txBody>
          <a:bodyPr/>
          <a:lstStyle/>
          <a:p>
            <a:r>
              <a:rPr lang="en-US" dirty="0"/>
              <a:t>Finland’s Price and Cost Competitiveness vis-à-vis the Euro Countries Is still to be Improved</a:t>
            </a:r>
            <a:endParaRPr lang="fi-FI" spc="-90" dirty="0"/>
          </a:p>
          <a:p>
            <a:pPr>
              <a:lnSpc>
                <a:spcPct val="100000"/>
              </a:lnSpc>
              <a:spcBef>
                <a:spcPts val="0"/>
              </a:spcBef>
            </a:pPr>
            <a:r>
              <a:rPr lang="en-GB" sz="1200" b="0" dirty="0"/>
              <a:t>Unit labour costs in the whole economy  = labour costs / productivity, including the influence of effective exchange rates </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155502089"/>
              </p:ext>
            </p:extLst>
          </p:nvPr>
        </p:nvGraphicFramePr>
        <p:xfrm>
          <a:off x="413700" y="1340531"/>
          <a:ext cx="8262756" cy="3240661"/>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flipH="1">
            <a:off x="6666647" y="2927647"/>
            <a:ext cx="1825" cy="1264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3" name="Line 9"/>
          <p:cNvSpPr>
            <a:spLocks noChangeShapeType="1"/>
          </p:cNvSpPr>
          <p:nvPr/>
        </p:nvSpPr>
        <p:spPr bwMode="auto">
          <a:xfrm flipV="1">
            <a:off x="6666647" y="1703580"/>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4" name="Text Box 10"/>
          <p:cNvSpPr txBox="1">
            <a:spLocks noChangeArrowheads="1"/>
          </p:cNvSpPr>
          <p:nvPr/>
        </p:nvSpPr>
        <p:spPr bwMode="auto">
          <a:xfrm>
            <a:off x="6632429" y="1986501"/>
            <a:ext cx="1050019"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a:solidFill>
                  <a:srgbClr val="29282E"/>
                </a:solidFill>
                <a:latin typeface="Verdana"/>
              </a:rPr>
              <a:t>Finland’s price and cost competitiveness declines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sp>
        <p:nvSpPr>
          <p:cNvPr id="15" name="Text Box 12"/>
          <p:cNvSpPr txBox="1">
            <a:spLocks noChangeArrowheads="1"/>
          </p:cNvSpPr>
          <p:nvPr/>
        </p:nvSpPr>
        <p:spPr bwMode="auto">
          <a:xfrm>
            <a:off x="6632430" y="3168198"/>
            <a:ext cx="1050018"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800" dirty="0">
                <a:solidFill>
                  <a:srgbClr val="29282E"/>
                </a:solidFill>
                <a:latin typeface="Verdana"/>
              </a:rPr>
              <a:t>Finland’s </a:t>
            </a:r>
            <a:r>
              <a:rPr lang="fi-FI" sz="800" dirty="0" err="1">
                <a:solidFill>
                  <a:srgbClr val="29282E"/>
                </a:solidFill>
                <a:latin typeface="Verdana"/>
              </a:rPr>
              <a:t>price</a:t>
            </a:r>
            <a:r>
              <a:rPr lang="fi-FI" sz="800" dirty="0">
                <a:solidFill>
                  <a:srgbClr val="29282E"/>
                </a:solidFill>
                <a:latin typeface="Verdana"/>
              </a:rPr>
              <a:t> and </a:t>
            </a:r>
            <a:r>
              <a:rPr lang="fi-FI" sz="800" dirty="0" err="1">
                <a:solidFill>
                  <a:srgbClr val="29282E"/>
                </a:solidFill>
                <a:latin typeface="Verdana"/>
              </a:rPr>
              <a:t>cost</a:t>
            </a:r>
            <a:endParaRPr lang="fi-FI" sz="800" dirty="0">
              <a:solidFill>
                <a:srgbClr val="29282E"/>
              </a:solidFill>
              <a:latin typeface="Verdana"/>
            </a:endParaRPr>
          </a:p>
          <a:p>
            <a:pPr eaLnBrk="0" fontAlgn="base" hangingPunct="0">
              <a:spcBef>
                <a:spcPct val="0"/>
              </a:spcBef>
              <a:spcAft>
                <a:spcPct val="0"/>
              </a:spcAft>
            </a:pPr>
            <a:r>
              <a:rPr lang="fi-FI" sz="800" dirty="0" err="1">
                <a:solidFill>
                  <a:srgbClr val="29282E"/>
                </a:solidFill>
                <a:latin typeface="Verdana"/>
              </a:rPr>
              <a:t>competitiveness</a:t>
            </a:r>
            <a:r>
              <a:rPr lang="fi-FI" sz="800" dirty="0">
                <a:solidFill>
                  <a:srgbClr val="29282E"/>
                </a:solidFill>
                <a:latin typeface="Verdana"/>
              </a:rPr>
              <a:t> </a:t>
            </a:r>
            <a:r>
              <a:rPr lang="fi-FI" sz="800" dirty="0" err="1">
                <a:solidFill>
                  <a:srgbClr val="29282E"/>
                </a:solidFill>
                <a:latin typeface="Verdana"/>
              </a:rPr>
              <a:t>improves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graphicFrame>
        <p:nvGraphicFramePr>
          <p:cNvPr id="17" name="Taulukko 16"/>
          <p:cNvGraphicFramePr>
            <a:graphicFrameLocks noGrp="1"/>
          </p:cNvGraphicFramePr>
          <p:nvPr>
            <p:extLst>
              <p:ext uri="{D42A27DB-BD31-4B8C-83A1-F6EECF244321}">
                <p14:modId xmlns:p14="http://schemas.microsoft.com/office/powerpoint/2010/main" val="2130646636"/>
              </p:ext>
            </p:extLst>
          </p:nvPr>
        </p:nvGraphicFramePr>
        <p:xfrm>
          <a:off x="748742" y="4513655"/>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1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9" name="Tekstin paikkamerkki 7"/>
          <p:cNvSpPr>
            <a:spLocks noGrp="1"/>
          </p:cNvSpPr>
          <p:nvPr>
            <p:ph type="body" sz="quarter" idx="18"/>
          </p:nvPr>
        </p:nvSpPr>
        <p:spPr>
          <a:xfrm>
            <a:off x="2334682" y="4727575"/>
            <a:ext cx="6190179" cy="415926"/>
          </a:xfrm>
        </p:spPr>
        <p:txBody>
          <a:bodyPr/>
          <a:lstStyle/>
          <a:p>
            <a:r>
              <a:rPr lang="fi-FI" dirty="0"/>
              <a:t>*) </a:t>
            </a:r>
            <a:r>
              <a:rPr lang="en-US" b="1" dirty="0">
                <a:solidFill>
                  <a:schemeClr val="tx2"/>
                </a:solidFill>
              </a:rPr>
              <a:t>In the ECB </a:t>
            </a:r>
            <a:r>
              <a:rPr lang="en-US" b="1" dirty="0" err="1">
                <a:solidFill>
                  <a:schemeClr val="tx2"/>
                </a:solidFill>
              </a:rPr>
              <a:t>Harmonised</a:t>
            </a:r>
            <a:r>
              <a:rPr lang="en-US" b="1" dirty="0">
                <a:solidFill>
                  <a:schemeClr val="tx2"/>
                </a:solidFill>
              </a:rPr>
              <a:t> Competitiveness Index</a:t>
            </a:r>
            <a:r>
              <a:rPr lang="en-US" dirty="0">
                <a:solidFill>
                  <a:schemeClr val="tx2"/>
                </a:solidFill>
              </a:rPr>
              <a:t>, the average effective exchange rate of each country is calculated vis-à-vis 38 main trade partners, as well as the development of unit </a:t>
            </a:r>
            <a:r>
              <a:rPr lang="en-US" dirty="0" err="1">
                <a:solidFill>
                  <a:schemeClr val="tx2"/>
                </a:solidFill>
              </a:rPr>
              <a:t>labour</a:t>
            </a:r>
            <a:r>
              <a:rPr lang="en-US" dirty="0">
                <a:solidFill>
                  <a:schemeClr val="tx2"/>
                </a:solidFill>
              </a:rPr>
              <a:t> costs for the total economy.</a:t>
            </a:r>
            <a:endParaRPr lang="fi-FI" dirty="0">
              <a:solidFill>
                <a:schemeClr val="tx2"/>
              </a:solidFill>
            </a:endParaRPr>
          </a:p>
          <a:p>
            <a:r>
              <a:rPr lang="fi-FI" dirty="0" err="1">
                <a:solidFill>
                  <a:schemeClr val="tx2"/>
                </a:solidFill>
              </a:rPr>
              <a:t>Latest</a:t>
            </a:r>
            <a:r>
              <a:rPr lang="fi-FI" dirty="0">
                <a:solidFill>
                  <a:schemeClr val="tx2"/>
                </a:solidFill>
              </a:rPr>
              <a:t> </a:t>
            </a:r>
            <a:r>
              <a:rPr lang="fi-FI" dirty="0" err="1">
                <a:solidFill>
                  <a:schemeClr val="tx2"/>
                </a:solidFill>
              </a:rPr>
              <a:t>information</a:t>
            </a:r>
            <a:r>
              <a:rPr lang="fi-FI" dirty="0">
                <a:solidFill>
                  <a:schemeClr val="tx2"/>
                </a:solidFill>
              </a:rPr>
              <a:t> </a:t>
            </a:r>
            <a:r>
              <a:rPr lang="fi-FI" dirty="0" err="1">
                <a:solidFill>
                  <a:schemeClr val="tx2"/>
                </a:solidFill>
              </a:rPr>
              <a:t>July-September</a:t>
            </a:r>
            <a:r>
              <a:rPr lang="fi-FI" dirty="0">
                <a:solidFill>
                  <a:schemeClr val="tx2"/>
                </a:solidFill>
              </a:rPr>
              <a:t> 2017. </a:t>
            </a:r>
            <a:r>
              <a:rPr lang="fi-FI" dirty="0" err="1">
                <a:solidFill>
                  <a:schemeClr val="tx2"/>
                </a:solidFill>
              </a:rPr>
              <a:t>Source</a:t>
            </a:r>
            <a:r>
              <a:rPr lang="fi-FI" dirty="0">
                <a:solidFill>
                  <a:schemeClr val="tx2"/>
                </a:solidFill>
              </a:rPr>
              <a:t>: European Central Bank  </a:t>
            </a:r>
            <a:endParaRPr lang="fi-FI" dirty="0"/>
          </a:p>
        </p:txBody>
      </p:sp>
    </p:spTree>
    <p:extLst>
      <p:ext uri="{BB962C8B-B14F-4D97-AF65-F5344CB8AC3E}">
        <p14:creationId xmlns:p14="http://schemas.microsoft.com/office/powerpoint/2010/main" val="2892574978"/>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72862" cy="648000"/>
          </a:xfrm>
        </p:spPr>
        <p:txBody>
          <a:bodyPr/>
          <a:lstStyle/>
          <a:p>
            <a:r>
              <a:rPr lang="en-US" dirty="0"/>
              <a:t>Overcoming the Gap in GDP Will Require 3.0% Growth in Finland Annually in 2018-2023</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726" cy="165163"/>
          </a:xfrm>
        </p:spPr>
        <p:txBody>
          <a:bodyPr/>
          <a:lstStyle/>
          <a:p>
            <a:r>
              <a:rPr lang="fi-FI" dirty="0"/>
              <a:t>*) </a:t>
            </a:r>
            <a:r>
              <a:rPr lang="en-US" dirty="0"/>
              <a:t>The IMF forecast for the euro area in April 2018: 2.4% in 2018, 2.0% in 2019, 1.7% in 2020, 1.5% in 2021, 1.5% in 2022, 1.4% in 2023</a:t>
            </a:r>
          </a:p>
          <a:p>
            <a:r>
              <a:rPr lang="en-US" dirty="0"/>
              <a:t>Source</a:t>
            </a:r>
            <a:r>
              <a:rPr lang="fi-FI" dirty="0"/>
              <a:t>: </a:t>
            </a:r>
            <a:r>
              <a:rPr lang="fi-FI" dirty="0" err="1"/>
              <a:t>Macrobond</a:t>
            </a:r>
            <a:r>
              <a:rPr lang="fi-FI" dirty="0"/>
              <a:t>, IMF, Federation of </a:t>
            </a:r>
            <a:r>
              <a:rPr lang="fi-FI" dirty="0" err="1"/>
              <a:t>Finnish</a:t>
            </a:r>
            <a:r>
              <a:rPr lang="fi-FI" dirty="0"/>
              <a:t> Technology Industry</a:t>
            </a:r>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nvPr>
        </p:nvGraphicFramePr>
        <p:xfrm>
          <a:off x="383718" y="1275605"/>
          <a:ext cx="8386088" cy="3369419"/>
        </p:xfrm>
        <a:graphic>
          <a:graphicData uri="http://schemas.openxmlformats.org/presentationml/2006/ole">
            <mc:AlternateContent xmlns:mc="http://schemas.openxmlformats.org/markup-compatibility/2006">
              <mc:Choice xmlns:v="urn:schemas-microsoft-com:vml" Requires="v">
                <p:oleObj spid="_x0000_s112642"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6603C3D0-5089-4EA4-A14A-D9873C6D1DB6}"/>
                          </a:ext>
                        </a:extLst>
                      </p:cNvPr>
                      <p:cNvPicPr/>
                      <p:nvPr/>
                    </p:nvPicPr>
                    <p:blipFill>
                      <a:blip r:embed="rId4"/>
                      <a:stretch>
                        <a:fillRect/>
                      </a:stretch>
                    </p:blipFill>
                    <p:spPr>
                      <a:xfrm>
                        <a:off x="383718" y="1275605"/>
                        <a:ext cx="8386088" cy="3369419"/>
                      </a:xfrm>
                      <a:prstGeom prst="rect">
                        <a:avLst/>
                      </a:prstGeom>
                    </p:spPr>
                  </p:pic>
                </p:oleObj>
              </mc:Fallback>
            </mc:AlternateContent>
          </a:graphicData>
        </a:graphic>
      </p:graphicFrame>
    </p:spTree>
    <p:extLst>
      <p:ext uri="{BB962C8B-B14F-4D97-AF65-F5344CB8AC3E}">
        <p14:creationId xmlns:p14="http://schemas.microsoft.com/office/powerpoint/2010/main" val="172333666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What</a:t>
            </a:r>
            <a:r>
              <a:rPr lang="fi-FI" dirty="0"/>
              <a:t> </a:t>
            </a:r>
            <a:r>
              <a:rPr lang="fi-FI" dirty="0" err="1"/>
              <a:t>Should</a:t>
            </a:r>
            <a:r>
              <a:rPr lang="fi-FI" dirty="0"/>
              <a:t> </a:t>
            </a:r>
            <a:r>
              <a:rPr lang="fi-FI" dirty="0" err="1"/>
              <a:t>Be</a:t>
            </a:r>
            <a:r>
              <a:rPr lang="fi-FI" dirty="0"/>
              <a:t> </a:t>
            </a:r>
            <a:r>
              <a:rPr lang="fi-FI" dirty="0" err="1"/>
              <a:t>Done</a:t>
            </a:r>
            <a:r>
              <a:rPr lang="fi-FI" dirty="0"/>
              <a:t> in Finland?</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64</a:t>
            </a:fld>
            <a:endParaRPr lang="fi-FI" dirty="0">
              <a:solidFill>
                <a:srgbClr val="29282E"/>
              </a:solidFill>
            </a:endParaRPr>
          </a:p>
        </p:txBody>
      </p:sp>
      <p:sp>
        <p:nvSpPr>
          <p:cNvPr id="6" name="Sisällön paikkamerkki 5"/>
          <p:cNvSpPr>
            <a:spLocks noGrp="1"/>
          </p:cNvSpPr>
          <p:nvPr>
            <p:ph sz="quarter" idx="17"/>
          </p:nvPr>
        </p:nvSpPr>
        <p:spPr/>
        <p:txBody>
          <a:bodyPr>
            <a:normAutofit/>
          </a:bodyPr>
          <a:lstStyle/>
          <a:p>
            <a:pPr marL="285750" indent="-285750">
              <a:buFont typeface="Arial" panose="020B0604020202020204" pitchFamily="34" charset="0"/>
              <a:buChar char="•"/>
            </a:pPr>
            <a:r>
              <a:rPr lang="fi-FI" sz="1800" b="1" dirty="0"/>
              <a:t>Support </a:t>
            </a:r>
            <a:r>
              <a:rPr lang="fi-FI" sz="1800" b="1" dirty="0" err="1"/>
              <a:t>the</a:t>
            </a:r>
            <a:r>
              <a:rPr lang="fi-FI" sz="1800" b="1" dirty="0"/>
              <a:t> </a:t>
            </a:r>
            <a:r>
              <a:rPr lang="fi-FI" sz="1800" b="1" dirty="0" err="1"/>
              <a:t>renewal</a:t>
            </a:r>
            <a:r>
              <a:rPr lang="fi-FI" sz="1800" b="1" dirty="0"/>
              <a:t> of </a:t>
            </a:r>
            <a:r>
              <a:rPr lang="fi-FI" sz="1800" b="1" dirty="0" err="1"/>
              <a:t>the</a:t>
            </a:r>
            <a:r>
              <a:rPr lang="fi-FI" sz="1800" b="1" dirty="0"/>
              <a:t> </a:t>
            </a:r>
            <a:r>
              <a:rPr lang="fi-FI" sz="1800" b="1" dirty="0" err="1"/>
              <a:t>industry</a:t>
            </a:r>
            <a:r>
              <a:rPr lang="fi-FI" sz="1800" b="1" dirty="0"/>
              <a:t>.</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err="1"/>
              <a:t>Taxes</a:t>
            </a:r>
            <a:r>
              <a:rPr lang="fi-FI" sz="1800" b="1" dirty="0"/>
              <a:t> </a:t>
            </a:r>
            <a:r>
              <a:rPr lang="fi-FI" sz="1800" b="1" dirty="0" err="1"/>
              <a:t>should</a:t>
            </a:r>
            <a:r>
              <a:rPr lang="fi-FI" sz="1800" b="1" dirty="0"/>
              <a:t> </a:t>
            </a:r>
            <a:r>
              <a:rPr lang="fi-FI" sz="1800" b="1" dirty="0" err="1"/>
              <a:t>support</a:t>
            </a:r>
            <a:r>
              <a:rPr lang="fi-FI" sz="1800" b="1" dirty="0"/>
              <a:t> </a:t>
            </a:r>
            <a:r>
              <a:rPr lang="fi-FI" sz="1800" b="1" dirty="0" err="1"/>
              <a:t>growth</a:t>
            </a:r>
            <a:r>
              <a:rPr lang="fi-FI" sz="1800" b="1" dirty="0"/>
              <a:t> and </a:t>
            </a:r>
            <a:r>
              <a:rPr lang="fi-FI" sz="1800" b="1" dirty="0" err="1"/>
              <a:t>investment</a:t>
            </a:r>
            <a:r>
              <a:rPr lang="fi-FI" sz="1800" b="1" dirty="0"/>
              <a:t> in Finland.</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Support </a:t>
            </a:r>
            <a:r>
              <a:rPr lang="fi-FI" sz="1800" b="1" dirty="0" err="1"/>
              <a:t>decision</a:t>
            </a:r>
            <a:r>
              <a:rPr lang="fi-FI" sz="1800" b="1" dirty="0"/>
              <a:t> </a:t>
            </a:r>
            <a:r>
              <a:rPr lang="fi-FI" sz="1800" b="1" dirty="0" err="1"/>
              <a:t>making</a:t>
            </a:r>
            <a:r>
              <a:rPr lang="fi-FI" sz="1800" b="1" dirty="0"/>
              <a:t> in </a:t>
            </a:r>
            <a:r>
              <a:rPr lang="fi-FI" sz="1800" b="1" dirty="0" err="1"/>
              <a:t>companies</a:t>
            </a:r>
            <a:r>
              <a:rPr lang="fi-FI" sz="1800" b="1" dirty="0"/>
              <a:t> </a:t>
            </a:r>
            <a:r>
              <a:rPr lang="fi-FI" sz="1800" b="1" dirty="0" err="1"/>
              <a:t>related</a:t>
            </a:r>
            <a:r>
              <a:rPr lang="fi-FI" sz="1800" b="1" dirty="0"/>
              <a:t> to </a:t>
            </a:r>
            <a:r>
              <a:rPr lang="fi-FI" sz="1800" b="1" dirty="0" err="1"/>
              <a:t>compensation</a:t>
            </a:r>
            <a:r>
              <a:rPr lang="fi-FI" sz="1800" b="1" dirty="0"/>
              <a:t> and </a:t>
            </a:r>
            <a:r>
              <a:rPr lang="fi-FI" sz="1800" b="1" dirty="0" err="1"/>
              <a:t>working</a:t>
            </a:r>
            <a:r>
              <a:rPr lang="fi-FI" sz="1800" b="1" dirty="0"/>
              <a:t> </a:t>
            </a:r>
            <a:r>
              <a:rPr lang="fi-FI" sz="1800" b="1" dirty="0" err="1"/>
              <a:t>time</a:t>
            </a:r>
            <a:endParaRPr lang="fi-FI" sz="1800" b="1" dirty="0"/>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No </a:t>
            </a:r>
            <a:r>
              <a:rPr lang="fi-FI" sz="1800" b="1" dirty="0" err="1"/>
              <a:t>new</a:t>
            </a:r>
            <a:r>
              <a:rPr lang="fi-FI" sz="1800" b="1" dirty="0"/>
              <a:t> European </a:t>
            </a:r>
            <a:r>
              <a:rPr lang="fi-FI" sz="1800" b="1" dirty="0" err="1"/>
              <a:t>nor</a:t>
            </a:r>
            <a:r>
              <a:rPr lang="fi-FI" sz="1800" b="1" dirty="0"/>
              <a:t> </a:t>
            </a:r>
            <a:r>
              <a:rPr lang="fi-FI" sz="1800" b="1" dirty="0" err="1"/>
              <a:t>national</a:t>
            </a:r>
            <a:r>
              <a:rPr lang="fi-FI" sz="1800" b="1" dirty="0"/>
              <a:t> </a:t>
            </a:r>
            <a:r>
              <a:rPr lang="fi-FI" sz="1800" b="1" dirty="0" err="1"/>
              <a:t>burdens</a:t>
            </a:r>
            <a:r>
              <a:rPr lang="fi-FI" sz="1800" b="1" dirty="0"/>
              <a:t> on </a:t>
            </a:r>
            <a:r>
              <a:rPr lang="fi-FI" sz="1800" b="1" dirty="0" err="1"/>
              <a:t>companies</a:t>
            </a:r>
            <a:r>
              <a:rPr lang="fi-FI" sz="1800" b="1" dirty="0"/>
              <a:t>, </a:t>
            </a:r>
            <a:r>
              <a:rPr lang="fi-FI" sz="1800" b="1" dirty="0" err="1"/>
              <a:t>which</a:t>
            </a:r>
            <a:r>
              <a:rPr lang="fi-FI" sz="1800" b="1" dirty="0"/>
              <a:t> </a:t>
            </a:r>
            <a:r>
              <a:rPr lang="fi-FI" sz="1800" b="1" dirty="0" err="1"/>
              <a:t>are</a:t>
            </a:r>
            <a:r>
              <a:rPr lang="fi-FI" sz="1800" b="1" dirty="0"/>
              <a:t> </a:t>
            </a:r>
            <a:r>
              <a:rPr lang="fi-FI" sz="1800" b="1" dirty="0" err="1"/>
              <a:t>deteriorating</a:t>
            </a:r>
            <a:r>
              <a:rPr lang="fi-FI" sz="1800" b="1" dirty="0"/>
              <a:t> </a:t>
            </a:r>
            <a:r>
              <a:rPr lang="fi-FI" sz="1800" b="1" dirty="0" err="1"/>
              <a:t>the</a:t>
            </a:r>
            <a:r>
              <a:rPr lang="fi-FI" sz="1800" b="1" dirty="0"/>
              <a:t> </a:t>
            </a:r>
            <a:r>
              <a:rPr lang="fi-FI" sz="1800" b="1" dirty="0" err="1"/>
              <a:t>competitiveness</a:t>
            </a:r>
            <a:r>
              <a:rPr lang="fi-FI" sz="1800" b="1" dirty="0"/>
              <a:t>.</a:t>
            </a:r>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45414330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Long-</a:t>
            </a:r>
            <a:r>
              <a:rPr lang="fi-FI" dirty="0" err="1"/>
              <a:t>Term</a:t>
            </a:r>
            <a:r>
              <a:rPr lang="fi-FI" dirty="0"/>
              <a:t> Outlook and </a:t>
            </a:r>
            <a:r>
              <a:rPr lang="fi-FI" dirty="0" err="1"/>
              <a:t>Challenges</a:t>
            </a:r>
            <a:r>
              <a:rPr lang="fi-FI" dirty="0"/>
              <a:t> </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65</a:t>
            </a:fld>
            <a:endParaRPr lang="fi-FI" dirty="0">
              <a:solidFill>
                <a:srgbClr val="29282E"/>
              </a:solidFill>
            </a:endParaRPr>
          </a:p>
        </p:txBody>
      </p:sp>
      <p:sp>
        <p:nvSpPr>
          <p:cNvPr id="6" name="Sisällön paikkamerkki 5"/>
          <p:cNvSpPr>
            <a:spLocks noGrp="1"/>
          </p:cNvSpPr>
          <p:nvPr>
            <p:ph sz="quarter" idx="17"/>
          </p:nvPr>
        </p:nvSpPr>
        <p:spPr/>
        <p:txBody>
          <a:bodyPr/>
          <a:lstStyle/>
          <a:p>
            <a:pPr marL="285750" indent="-285750">
              <a:buFont typeface="Arial" panose="020B0604020202020204" pitchFamily="34" charset="0"/>
              <a:buChar char="•"/>
            </a:pPr>
            <a:r>
              <a:rPr lang="en-GB" b="1" dirty="0"/>
              <a:t>Global Structural Change Set to Continue Apace</a:t>
            </a:r>
          </a:p>
          <a:p>
            <a:pPr marL="757082" lvl="1" indent="-285750">
              <a:buFont typeface="Courier New" panose="02070309020205020404" pitchFamily="49" charset="0"/>
              <a:buChar char="o"/>
            </a:pPr>
            <a:r>
              <a:rPr lang="en-GB" sz="1400" dirty="0"/>
              <a:t>Industrial production and services will relocate to rapidly developing economic areas</a:t>
            </a:r>
          </a:p>
          <a:p>
            <a:pPr marL="757082" lvl="1" indent="-285750">
              <a:buFont typeface="Courier New" panose="02070309020205020404" pitchFamily="49" charset="0"/>
              <a:buChar char="o"/>
            </a:pPr>
            <a:r>
              <a:rPr lang="en-GB" sz="1400" dirty="0"/>
              <a:t>Strong growth, large markets, cheap labour and increasing expertise will increase the attractiveness of these regions.</a:t>
            </a:r>
            <a:endParaRPr lang="en-GB" sz="1800" b="1" dirty="0"/>
          </a:p>
          <a:p>
            <a:pPr marL="285750" indent="-285750">
              <a:buFont typeface="Arial" panose="020B0604020202020204" pitchFamily="34" charset="0"/>
              <a:buChar char="•"/>
            </a:pPr>
            <a:r>
              <a:rPr lang="en-GB" b="1" dirty="0"/>
              <a:t>Competition over Skills and Raw Materials Set to Increase</a:t>
            </a:r>
          </a:p>
          <a:p>
            <a:pPr marL="757082" lvl="1" indent="-285750">
              <a:buFont typeface="Courier New" panose="02070309020205020404" pitchFamily="49" charset="0"/>
              <a:buChar char="o"/>
            </a:pPr>
            <a:r>
              <a:rPr lang="en-GB" sz="1400" dirty="0"/>
              <a:t>Due to an increase in retirement, the sector’s annual recruitment need in Finland will rise considerably in the coming years.</a:t>
            </a:r>
          </a:p>
          <a:p>
            <a:pPr marL="757082" lvl="1" indent="-285750">
              <a:buFont typeface="Courier New" panose="02070309020205020404" pitchFamily="49" charset="0"/>
              <a:buChar char="o"/>
            </a:pPr>
            <a:r>
              <a:rPr lang="en-GB" sz="1400" dirty="0"/>
              <a:t>The availability of reasonably-priced energy also threatens to become an investment bottleneck in Finland</a:t>
            </a:r>
            <a:endParaRPr lang="en-GB" sz="1800" dirty="0"/>
          </a:p>
          <a:p>
            <a:pPr marL="285750" indent="-285750">
              <a:buFont typeface="Arial" panose="020B0604020202020204" pitchFamily="34" charset="0"/>
              <a:buChar char="•"/>
            </a:pPr>
            <a:r>
              <a:rPr lang="en-GB" b="1" dirty="0"/>
              <a:t>Combating Climate Change</a:t>
            </a:r>
          </a:p>
          <a:p>
            <a:pPr marL="757082" lvl="1" indent="-285750">
              <a:buFont typeface="Courier New" panose="02070309020205020404" pitchFamily="49" charset="0"/>
              <a:buChar char="o"/>
            </a:pPr>
            <a:r>
              <a:rPr lang="en-GB" sz="1400" dirty="0"/>
              <a:t>A challenge as costs are set to grow faster than in competitor countries  </a:t>
            </a:r>
          </a:p>
          <a:p>
            <a:pPr marL="757082" lvl="1" indent="-285750">
              <a:buFont typeface="Courier New" panose="02070309020205020404" pitchFamily="49" charset="0"/>
              <a:buChar char="o"/>
            </a:pPr>
            <a:r>
              <a:rPr lang="en-GB" sz="1400" dirty="0"/>
              <a:t>An opportunity for new environmental and energy technologies</a:t>
            </a:r>
          </a:p>
          <a:p>
            <a:endParaRPr lang="en-GB" dirty="0"/>
          </a:p>
        </p:txBody>
      </p:sp>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64422991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r>
              <a:rPr lang="en-GB" sz="3200" dirty="0"/>
              <a:t>Technology Industries of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dirty="0"/>
              <a:t>Teknologiateollisuus</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5/16/2018</a:t>
            </a:fld>
            <a:endParaRPr lang="fi-FI" dirty="0"/>
          </a:p>
          <a:p>
            <a:endParaRPr lang="fi-FI" dirty="0">
              <a:solidFill>
                <a:srgbClr val="29282E"/>
              </a:solidFill>
            </a:endParaRPr>
          </a:p>
        </p:txBody>
      </p:sp>
    </p:spTree>
    <p:extLst>
      <p:ext uri="{BB962C8B-B14F-4D97-AF65-F5344CB8AC3E}">
        <p14:creationId xmlns:p14="http://schemas.microsoft.com/office/powerpoint/2010/main" val="3061852321"/>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a:t>
            </a:r>
            <a:r>
              <a:rPr lang="fi-FI" dirty="0" err="1"/>
              <a:t>Member</a:t>
            </a:r>
            <a:r>
              <a:rPr lang="fi-FI" dirty="0"/>
              <a:t> </a:t>
            </a:r>
            <a:r>
              <a:rPr lang="fi-FI" dirty="0" err="1"/>
              <a:t>Companies</a:t>
            </a:r>
            <a:r>
              <a:rPr lang="fi-FI" dirty="0"/>
              <a: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67</a:t>
            </a:fld>
            <a:endParaRPr lang="fi-FI" dirty="0">
              <a:solidFill>
                <a:srgbClr val="29282E"/>
              </a:solidFill>
            </a:endParaRPr>
          </a:p>
        </p:txBody>
      </p:sp>
      <p:grpSp>
        <p:nvGrpSpPr>
          <p:cNvPr id="8" name="Ryhmä 7"/>
          <p:cNvGrpSpPr/>
          <p:nvPr/>
        </p:nvGrpSpPr>
        <p:grpSpPr>
          <a:xfrm>
            <a:off x="627101" y="984452"/>
            <a:ext cx="7738478" cy="3648078"/>
            <a:chOff x="1583241" y="1971976"/>
            <a:chExt cx="9026379" cy="4255224"/>
          </a:xfrm>
        </p:grpSpPr>
        <p:grpSp>
          <p:nvGrpSpPr>
            <p:cNvPr id="9" name="Ryhmä 8"/>
            <p:cNvGrpSpPr/>
            <p:nvPr/>
          </p:nvGrpSpPr>
          <p:grpSpPr>
            <a:xfrm>
              <a:off x="1679129" y="5886150"/>
              <a:ext cx="2437704" cy="341050"/>
              <a:chOff x="755576" y="5482007"/>
              <a:chExt cx="3181191" cy="398730"/>
            </a:xfrm>
          </p:grpSpPr>
          <p:sp>
            <p:nvSpPr>
              <p:cNvPr id="24" name="Suorakulmio 23"/>
              <p:cNvSpPr/>
              <p:nvPr/>
            </p:nvSpPr>
            <p:spPr>
              <a:xfrm>
                <a:off x="971601" y="5482007"/>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177 521</a:t>
                </a:r>
              </a:p>
            </p:txBody>
          </p:sp>
          <p:grpSp>
            <p:nvGrpSpPr>
              <p:cNvPr id="18" name="Ryhmä 17"/>
              <p:cNvGrpSpPr/>
              <p:nvPr/>
            </p:nvGrpSpPr>
            <p:grpSpPr>
              <a:xfrm>
                <a:off x="1679129" y="5587087"/>
                <a:ext cx="2190890" cy="341050"/>
                <a:chOff x="755576" y="5182943"/>
                <a:chExt cx="2859096" cy="398730"/>
              </a:xfrm>
            </p:grpSpPr>
            <p:sp>
              <p:nvSpPr>
                <p:cNvPr id="22" name="Suorakulmio 21"/>
                <p:cNvSpPr/>
                <p:nvPr/>
              </p:nvSpPr>
              <p:spPr>
                <a:xfrm>
                  <a:off x="971599" y="5182943"/>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2437704" cy="341050"/>
                <a:chOff x="3535304" y="5182941"/>
                <a:chExt cx="3181191" cy="398730"/>
              </a:xfrm>
            </p:grpSpPr>
            <p:sp>
              <p:nvSpPr>
                <p:cNvPr id="20" name="Suorakulmio 19"/>
                <p:cNvSpPr/>
                <p:nvPr/>
              </p:nvSpPr>
              <p:spPr>
                <a:xfrm>
                  <a:off x="3751329" y="5182941"/>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1" y="5886150"/>
              <a:ext cx="2179976" cy="341050"/>
              <a:chOff x="3535303" y="5482006"/>
              <a:chExt cx="2844853" cy="398730"/>
            </a:xfrm>
          </p:grpSpPr>
          <p:sp>
            <p:nvSpPr>
              <p:cNvPr id="12" name="Suorakulmio 11"/>
              <p:cNvSpPr/>
              <p:nvPr/>
            </p:nvSpPr>
            <p:spPr>
              <a:xfrm>
                <a:off x="3737083" y="5482006"/>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2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83337581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SME </a:t>
            </a:r>
            <a:r>
              <a:rPr lang="fi-FI" dirty="0" err="1"/>
              <a:t>Member</a:t>
            </a:r>
            <a:r>
              <a:rPr lang="fi-FI" dirty="0"/>
              <a:t> </a:t>
            </a:r>
            <a:r>
              <a:rPr lang="fi-FI" dirty="0" err="1"/>
              <a:t>Companies</a:t>
            </a:r>
            <a:r>
              <a:rPr lang="fi-FI" dirty="0"/>
              <a: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68</a:t>
            </a:fld>
            <a:endParaRPr lang="fi-FI" dirty="0">
              <a:solidFill>
                <a:srgbClr val="29282E"/>
              </a:solidFill>
            </a:endParaRP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618813"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1990824" cy="341050"/>
              <a:chOff x="755576" y="5189154"/>
              <a:chExt cx="2598014" cy="398731"/>
            </a:xfrm>
          </p:grpSpPr>
          <p:sp>
            <p:nvSpPr>
              <p:cNvPr id="58" name="Suorakulmio 57"/>
              <p:cNvSpPr/>
              <p:nvPr/>
            </p:nvSpPr>
            <p:spPr>
              <a:xfrm>
                <a:off x="971600" y="5189154"/>
                <a:ext cx="2381990"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190892" cy="341050"/>
              <a:chOff x="755576" y="5488219"/>
              <a:chExt cx="2859101" cy="398731"/>
            </a:xfrm>
          </p:grpSpPr>
          <p:sp>
            <p:nvSpPr>
              <p:cNvPr id="56" name="Suorakulmio 55"/>
              <p:cNvSpPr/>
              <p:nvPr/>
            </p:nvSpPr>
            <p:spPr>
              <a:xfrm>
                <a:off x="971601" y="5488219"/>
                <a:ext cx="264307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190892" cy="341050"/>
              <a:chOff x="3551876" y="5189154"/>
              <a:chExt cx="2859100" cy="398731"/>
            </a:xfrm>
          </p:grpSpPr>
          <p:sp>
            <p:nvSpPr>
              <p:cNvPr id="54" name="Suorakulmio 53"/>
              <p:cNvSpPr/>
              <p:nvPr/>
            </p:nvSpPr>
            <p:spPr>
              <a:xfrm>
                <a:off x="3767901" y="5189154"/>
                <a:ext cx="2643075"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2426785" cy="341050"/>
              <a:chOff x="3551876" y="5488219"/>
              <a:chExt cx="3166935" cy="398731"/>
            </a:xfrm>
          </p:grpSpPr>
          <p:sp>
            <p:nvSpPr>
              <p:cNvPr id="52" name="Suorakulmio 51"/>
              <p:cNvSpPr/>
              <p:nvPr/>
            </p:nvSpPr>
            <p:spPr>
              <a:xfrm>
                <a:off x="3753653" y="5488219"/>
                <a:ext cx="296515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5"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5/16/2018</a:t>
            </a:fld>
            <a:endParaRPr lang="fi-FI" dirty="0">
              <a:solidFill>
                <a:srgbClr val="29282E"/>
              </a:solidFill>
            </a:endParaRPr>
          </a:p>
          <a:p>
            <a:endParaRPr lang="fi-FI" dirty="0">
              <a:solidFill>
                <a:srgbClr val="29282E"/>
              </a:solidFill>
            </a:endParaRPr>
          </a:p>
        </p:txBody>
      </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Tree>
    <p:extLst>
      <p:ext uri="{BB962C8B-B14F-4D97-AF65-F5344CB8AC3E}">
        <p14:creationId xmlns:p14="http://schemas.microsoft.com/office/powerpoint/2010/main" val="382299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en-US" dirty="0"/>
              <a:t>Technology, Forest and Chemical Industries Provide 81 % of Finland's Goods and Services Exports Revenue </a:t>
            </a:r>
          </a:p>
          <a:p>
            <a:pPr>
              <a:lnSpc>
                <a:spcPct val="100000"/>
              </a:lnSpc>
              <a:spcBef>
                <a:spcPts val="0"/>
              </a:spcBef>
            </a:pPr>
            <a:r>
              <a:rPr lang="fi-FI" sz="1400" b="0" dirty="0" err="1"/>
              <a:t>Goods</a:t>
            </a:r>
            <a:r>
              <a:rPr lang="fi-FI" sz="1400" b="0" dirty="0"/>
              <a:t> and </a:t>
            </a:r>
            <a:r>
              <a:rPr lang="fi-FI" sz="1400" b="0" dirty="0" err="1"/>
              <a:t>service</a:t>
            </a:r>
            <a:r>
              <a:rPr lang="fi-FI" sz="1400" b="0" dirty="0"/>
              <a:t> </a:t>
            </a:r>
            <a:r>
              <a:rPr lang="fi-FI" sz="1400" b="0" dirty="0" err="1"/>
              <a:t>exports</a:t>
            </a:r>
            <a:r>
              <a:rPr lang="fi-FI" sz="1400" b="0" dirty="0"/>
              <a:t>: </a:t>
            </a:r>
            <a:r>
              <a:rPr lang="fi-FI" sz="1400" b="0" dirty="0" err="1"/>
              <a:t>billion</a:t>
            </a:r>
            <a:r>
              <a:rPr lang="fi-FI" sz="1400" b="0" dirty="0"/>
              <a:t> </a:t>
            </a:r>
            <a:r>
              <a:rPr lang="fi-FI" sz="1400" b="0" dirty="0" err="1"/>
              <a:t>euros</a:t>
            </a:r>
            <a:r>
              <a:rPr lang="fi-FI" sz="1400" b="0" dirty="0"/>
              <a:t> and </a:t>
            </a:r>
            <a:r>
              <a:rPr lang="fi-FI" sz="1400" b="0" dirty="0" err="1"/>
              <a:t>the</a:t>
            </a:r>
            <a:r>
              <a:rPr lang="fi-FI" sz="1400" b="0" dirty="0"/>
              <a:t> </a:t>
            </a:r>
            <a:r>
              <a:rPr lang="fi-FI" sz="1400" b="0" dirty="0" err="1"/>
              <a:t>share</a:t>
            </a:r>
            <a:r>
              <a:rPr lang="fi-FI" sz="1400" b="0" dirty="0"/>
              <a:t> of Finnish </a:t>
            </a:r>
            <a:r>
              <a:rPr lang="fi-FI" sz="1400" b="0" dirty="0" err="1"/>
              <a:t>exports</a:t>
            </a:r>
            <a:r>
              <a:rPr lang="fi-FI" sz="1400" b="0" dirty="0"/>
              <a:t> in 2017</a:t>
            </a:r>
          </a:p>
          <a:p>
            <a:endParaRPr lang="fi-FI" dirty="0"/>
          </a:p>
        </p:txBody>
      </p:sp>
      <p:sp>
        <p:nvSpPr>
          <p:cNvPr id="2" name="Dian numeron paikkamerkki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b="0" i="0" u="none" strike="noStrike" kern="0" cap="none" spc="0" normalizeH="0" baseline="0" noProof="0" dirty="0">
              <a:ln>
                <a:noFill/>
              </a:ln>
              <a:solidFill>
                <a:srgbClr val="29282E"/>
              </a:solidFill>
              <a:effectLst/>
              <a:uLnTx/>
              <a:uFillTx/>
            </a:endParaRPr>
          </a:p>
        </p:txBody>
      </p:sp>
      <p:sp>
        <p:nvSpPr>
          <p:cNvPr id="10" name="Tekstin paikkamerkki 9"/>
          <p:cNvSpPr>
            <a:spLocks noGrp="1"/>
          </p:cNvSpPr>
          <p:nvPr>
            <p:ph type="body" sz="quarter" idx="18"/>
          </p:nvPr>
        </p:nvSpPr>
        <p:spPr>
          <a:xfrm>
            <a:off x="2334681" y="4727574"/>
            <a:ext cx="6319782" cy="306614"/>
          </a:xfrm>
        </p:spPr>
        <p:txBody>
          <a:bodyPr/>
          <a:lstStyle/>
          <a:p>
            <a:r>
              <a:rPr lang="fi-FI" dirty="0"/>
              <a:t>*) Service </a:t>
            </a:r>
            <a:r>
              <a:rPr lang="fi-FI" dirty="0" err="1"/>
              <a:t>exports</a:t>
            </a:r>
            <a:r>
              <a:rPr lang="fi-FI" dirty="0"/>
              <a:t> </a:t>
            </a:r>
            <a:r>
              <a:rPr lang="fi-FI" dirty="0" err="1"/>
              <a:t>industry-specific</a:t>
            </a:r>
            <a:r>
              <a:rPr lang="fi-FI" dirty="0"/>
              <a:t> data for </a:t>
            </a:r>
            <a:r>
              <a:rPr lang="fi-FI" dirty="0" err="1"/>
              <a:t>the</a:t>
            </a:r>
            <a:r>
              <a:rPr lang="fi-FI" dirty="0"/>
              <a:t> </a:t>
            </a:r>
            <a:r>
              <a:rPr lang="fi-FI" dirty="0" err="1"/>
              <a:t>year</a:t>
            </a:r>
            <a:r>
              <a:rPr lang="fi-FI" dirty="0"/>
              <a:t> 2017 </a:t>
            </a:r>
            <a:r>
              <a:rPr lang="fi-FI" dirty="0" err="1"/>
              <a:t>are</a:t>
            </a:r>
            <a:r>
              <a:rPr lang="fi-FI" dirty="0"/>
              <a:t> </a:t>
            </a:r>
            <a:r>
              <a:rPr lang="fi-FI" dirty="0" err="1"/>
              <a:t>preliminary</a:t>
            </a:r>
            <a:r>
              <a:rPr lang="fi-FI" dirty="0"/>
              <a:t> </a:t>
            </a:r>
            <a:r>
              <a:rPr lang="fi-FI" dirty="0" err="1"/>
              <a:t>information</a:t>
            </a:r>
            <a:r>
              <a:rPr lang="fi-FI" dirty="0"/>
              <a:t>.  </a:t>
            </a:r>
          </a:p>
          <a:p>
            <a:r>
              <a:rPr lang="fi-FI" dirty="0" err="1"/>
              <a:t>Source</a:t>
            </a:r>
            <a:r>
              <a:rPr lang="fi-FI" dirty="0"/>
              <a:t>: Board of </a:t>
            </a:r>
            <a:r>
              <a:rPr lang="fi-FI" dirty="0" err="1"/>
              <a:t>Customs</a:t>
            </a:r>
            <a:r>
              <a:rPr lang="fi-FI" dirty="0"/>
              <a:t>, </a:t>
            </a:r>
            <a:r>
              <a:rPr lang="fi-FI" dirty="0" err="1"/>
              <a:t>Statistics</a:t>
            </a:r>
            <a:r>
              <a:rPr lang="fi-FI" dirty="0"/>
              <a:t> Finland (National </a:t>
            </a:r>
            <a:r>
              <a:rPr lang="fi-FI" dirty="0" err="1"/>
              <a:t>Accounts</a:t>
            </a:r>
            <a:r>
              <a:rPr lang="fi-FI" dirty="0"/>
              <a:t>, </a:t>
            </a:r>
            <a:r>
              <a:rPr lang="fi-FI" dirty="0" err="1"/>
              <a:t>Foreign</a:t>
            </a:r>
            <a:r>
              <a:rPr lang="fi-FI" dirty="0"/>
              <a:t> </a:t>
            </a:r>
            <a:r>
              <a:rPr lang="fi-FI" dirty="0" err="1"/>
              <a:t>trade</a:t>
            </a:r>
            <a:r>
              <a:rPr lang="fi-FI" dirty="0"/>
              <a:t> in </a:t>
            </a:r>
            <a:r>
              <a:rPr lang="fi-FI" dirty="0" err="1"/>
              <a:t>services</a:t>
            </a:r>
            <a:r>
              <a:rPr lang="fi-FI" dirty="0"/>
              <a:t>), Federation of </a:t>
            </a:r>
            <a:r>
              <a:rPr lang="fi-FI" dirty="0" err="1"/>
              <a:t>Finnish</a:t>
            </a:r>
            <a:r>
              <a:rPr lang="fi-FI" dirty="0"/>
              <a:t> Technology </a:t>
            </a:r>
            <a:r>
              <a:rPr lang="fi-FI" dirty="0" err="1"/>
              <a:t>Industries</a:t>
            </a:r>
            <a:r>
              <a:rPr lang="fi-FI" dirty="0"/>
              <a:t> </a:t>
            </a:r>
          </a:p>
          <a:p>
            <a:endParaRPr lang="fi-FI" dirty="0"/>
          </a:p>
        </p:txBody>
      </p:sp>
      <p:sp>
        <p:nvSpPr>
          <p:cNvPr id="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2"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4" name="Sisällön paikkamerkki 6">
            <a:extLst>
              <a:ext uri="{FF2B5EF4-FFF2-40B4-BE49-F238E27FC236}">
                <a16:creationId xmlns:a16="http://schemas.microsoft.com/office/drawing/2014/main" id="{87D4DB9B-8AAF-47F4-9185-368AFF1EAFD5}"/>
              </a:ext>
            </a:extLst>
          </p:cNvPr>
          <p:cNvGraphicFramePr>
            <a:graphicFrameLocks/>
          </p:cNvGraphicFramePr>
          <p:nvPr>
            <p:extLst>
              <p:ext uri="{D42A27DB-BD31-4B8C-83A1-F6EECF244321}">
                <p14:modId xmlns:p14="http://schemas.microsoft.com/office/powerpoint/2010/main" val="295754072"/>
              </p:ext>
            </p:extLst>
          </p:nvPr>
        </p:nvGraphicFramePr>
        <p:xfrm>
          <a:off x="282027" y="1534933"/>
          <a:ext cx="8587939" cy="3275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5711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a:t>
            </a:r>
            <a:r>
              <a:rPr lang="fi-FI" dirty="0" err="1"/>
              <a:t>the</a:t>
            </a:r>
            <a:r>
              <a:rPr lang="fi-FI" dirty="0"/>
              <a:t> Industry and Technology Industry in Finland</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023761" cy="165163"/>
          </a:xfrm>
        </p:spPr>
        <p:txBody>
          <a:bodyPr/>
          <a:lstStyle/>
          <a:p>
            <a:r>
              <a:rPr lang="fi-FI" dirty="0"/>
              <a:t>Source: </a:t>
            </a:r>
            <a:r>
              <a:rPr lang="fi-FI" dirty="0" err="1"/>
              <a:t>Macrobond</a:t>
            </a:r>
            <a:r>
              <a:rPr lang="fi-FI" dirty="0"/>
              <a:t>, </a:t>
            </a:r>
            <a:r>
              <a:rPr lang="fi-FI" dirty="0" err="1"/>
              <a:t>Statistics</a:t>
            </a:r>
            <a:r>
              <a:rPr lang="fi-FI" dirty="0"/>
              <a:t> Finland</a:t>
            </a: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52890449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74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2"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01166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a:t>
            </a:r>
            <a:r>
              <a:rPr lang="fi-FI" dirty="0" err="1"/>
              <a:t>the</a:t>
            </a:r>
            <a:r>
              <a:rPr lang="fi-FI" dirty="0"/>
              <a:t> Technology Industry in Finland</a:t>
            </a:r>
          </a:p>
        </p:txBody>
      </p:sp>
      <p:sp>
        <p:nvSpPr>
          <p:cNvPr id="3" name="Dian numeron paikkamerkki 2"/>
          <p:cNvSpPr>
            <a:spLocks noGrp="1"/>
          </p:cNvSpPr>
          <p:nvPr>
            <p:ph type="sldNum" sz="quarter" idx="12"/>
          </p:nvPr>
        </p:nvSpPr>
        <p:spPr>
          <a:xfrm>
            <a:off x="8005977" y="4727574"/>
            <a:ext cx="763829" cy="165163"/>
          </a:xfrm>
        </p:spPr>
        <p:txBody>
          <a:bodyPr/>
          <a:lstStyle/>
          <a:p>
            <a:fld id="{6FCB6B90-8271-4E8F-82C1-E646FBB48A2E}" type="slidenum">
              <a:rPr lang="fi-FI" smtClean="0">
                <a:solidFill>
                  <a:srgbClr val="29282E"/>
                </a:solidFill>
              </a:rPr>
              <a:pPr/>
              <a:t>9</a:t>
            </a:fld>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31547440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77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n paikkamerkki 11"/>
          <p:cNvSpPr>
            <a:spLocks noGrp="1"/>
          </p:cNvSpPr>
          <p:nvPr>
            <p:ph type="body" sz="quarter" idx="18"/>
          </p:nvPr>
        </p:nvSpPr>
        <p:spPr/>
        <p:txBody>
          <a:bodyPr/>
          <a:lstStyle/>
          <a:p>
            <a:r>
              <a:rPr lang="en-GB" dirty="0"/>
              <a:t>Source: </a:t>
            </a:r>
            <a:r>
              <a:rPr lang="en-GB" dirty="0" err="1"/>
              <a:t>Macrobond</a:t>
            </a:r>
            <a:r>
              <a:rPr lang="en-GB" dirty="0"/>
              <a:t>, Statistics Finland</a:t>
            </a:r>
          </a:p>
        </p:txBody>
      </p:sp>
      <p:sp>
        <p:nvSpPr>
          <p:cNvPr id="15"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5/16/2018</a:t>
            </a:fld>
            <a:endParaRPr lang="fi-FI" dirty="0"/>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76951591"/>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5.xml><?xml version="1.0" encoding="utf-8"?>
<a:theme xmlns:a="http://schemas.openxmlformats.org/drawingml/2006/main" name="5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6.xml><?xml version="1.0" encoding="utf-8"?>
<a:theme xmlns:a="http://schemas.openxmlformats.org/drawingml/2006/main" name="9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7.xml><?xml version="1.0" encoding="utf-8"?>
<a:theme xmlns:a="http://schemas.openxmlformats.org/drawingml/2006/main" name="10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9.xml><?xml version="1.0" encoding="utf-8"?>
<a:theme xmlns:a="http://schemas.openxmlformats.org/drawingml/2006/main" name="22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3404</TotalTime>
  <Words>3558</Words>
  <Application>Microsoft Office PowerPoint</Application>
  <PresentationFormat>Näytössä katseltava esitys (16:9)</PresentationFormat>
  <Paragraphs>920</Paragraphs>
  <Slides>68</Slides>
  <Notes>2</Notes>
  <HiddenSlides>0</HiddenSlides>
  <MMClips>0</MMClips>
  <ScaleCrop>false</ScaleCrop>
  <HeadingPairs>
    <vt:vector size="8" baseType="variant">
      <vt:variant>
        <vt:lpstr>Käytetyt fontit</vt:lpstr>
      </vt:variant>
      <vt:variant>
        <vt:i4>10</vt:i4>
      </vt:variant>
      <vt:variant>
        <vt:lpstr>Teema</vt:lpstr>
      </vt:variant>
      <vt:variant>
        <vt:i4>10</vt:i4>
      </vt:variant>
      <vt:variant>
        <vt:lpstr>Upotetut OLE-palvelimet</vt:lpstr>
      </vt:variant>
      <vt:variant>
        <vt:i4>1</vt:i4>
      </vt:variant>
      <vt:variant>
        <vt:lpstr>Dian otsikot</vt:lpstr>
      </vt:variant>
      <vt:variant>
        <vt:i4>68</vt:i4>
      </vt:variant>
    </vt:vector>
  </HeadingPairs>
  <TitlesOfParts>
    <vt:vector size="89" baseType="lpstr">
      <vt:lpstr>ＭＳ Ｐゴシック</vt:lpstr>
      <vt:lpstr>Adobe Fan Heiti Std B</vt:lpstr>
      <vt:lpstr>Adobe Hebrew</vt:lpstr>
      <vt:lpstr>Arial</vt:lpstr>
      <vt:lpstr>Arial Unicode MS</vt:lpstr>
      <vt:lpstr>Courier New</vt:lpstr>
      <vt:lpstr>Georgia</vt:lpstr>
      <vt:lpstr>Lucida Grande</vt:lpstr>
      <vt:lpstr>Verdana</vt:lpstr>
      <vt:lpstr>Wingdings</vt:lpstr>
      <vt:lpstr>Teknologiateollisuus_masterdia</vt:lpstr>
      <vt:lpstr>8_Teknologiateollisuus_masterdia</vt:lpstr>
      <vt:lpstr>1_Teknologiateollisuus_masterdia</vt:lpstr>
      <vt:lpstr>Teknologiateollisuus_template_20141218</vt:lpstr>
      <vt:lpstr>5_Teknologiateollisuus_template_20141218</vt:lpstr>
      <vt:lpstr>9_Teknologiateollisuus_template_20141218</vt:lpstr>
      <vt:lpstr>10_Teknologiateollisuus_template_20141218</vt:lpstr>
      <vt:lpstr>19_Teknologiateollisuus_masterdia</vt:lpstr>
      <vt:lpstr>22_Teknologiateollisuus_masterdia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311</cp:revision>
  <cp:lastPrinted>2017-12-11T09:03:35Z</cp:lastPrinted>
  <dcterms:created xsi:type="dcterms:W3CDTF">2016-09-05T10:47:53Z</dcterms:created>
  <dcterms:modified xsi:type="dcterms:W3CDTF">2018-05-16T08:56:02Z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