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249" r:id="rId4"/>
    <p:sldMasterId id="2147484267" r:id="rId5"/>
    <p:sldMasterId id="2147484285" r:id="rId6"/>
    <p:sldMasterId id="2147484303" r:id="rId7"/>
    <p:sldMasterId id="2147484375" r:id="rId8"/>
    <p:sldMasterId id="2147484465" r:id="rId9"/>
    <p:sldMasterId id="2147484503" r:id="rId10"/>
  </p:sldMasterIdLst>
  <p:notesMasterIdLst>
    <p:notesMasterId r:id="rId74"/>
  </p:notesMasterIdLst>
  <p:handoutMasterIdLst>
    <p:handoutMasterId r:id="rId75"/>
  </p:handoutMasterIdLst>
  <p:sldIdLst>
    <p:sldId id="257" r:id="rId11"/>
    <p:sldId id="258" r:id="rId12"/>
    <p:sldId id="259" r:id="rId13"/>
    <p:sldId id="395" r:id="rId14"/>
    <p:sldId id="452" r:id="rId15"/>
    <p:sldId id="547" r:id="rId16"/>
    <p:sldId id="540" r:id="rId17"/>
    <p:sldId id="454" r:id="rId18"/>
    <p:sldId id="455" r:id="rId19"/>
    <p:sldId id="564" r:id="rId20"/>
    <p:sldId id="565" r:id="rId21"/>
    <p:sldId id="551" r:id="rId22"/>
    <p:sldId id="566" r:id="rId23"/>
    <p:sldId id="567" r:id="rId24"/>
    <p:sldId id="568" r:id="rId25"/>
    <p:sldId id="569" r:id="rId26"/>
    <p:sldId id="570" r:id="rId27"/>
    <p:sldId id="571" r:id="rId28"/>
    <p:sldId id="572" r:id="rId29"/>
    <p:sldId id="573" r:id="rId30"/>
    <p:sldId id="580" r:id="rId31"/>
    <p:sldId id="581" r:id="rId32"/>
    <p:sldId id="563" r:id="rId33"/>
    <p:sldId id="469" r:id="rId34"/>
    <p:sldId id="470" r:id="rId35"/>
    <p:sldId id="471" r:id="rId36"/>
    <p:sldId id="472" r:id="rId37"/>
    <p:sldId id="574" r:id="rId38"/>
    <p:sldId id="575" r:id="rId39"/>
    <p:sldId id="473" r:id="rId40"/>
    <p:sldId id="474" r:id="rId41"/>
    <p:sldId id="475" r:id="rId42"/>
    <p:sldId id="483" r:id="rId43"/>
    <p:sldId id="476" r:id="rId44"/>
    <p:sldId id="478" r:id="rId45"/>
    <p:sldId id="479" r:id="rId46"/>
    <p:sldId id="484" r:id="rId47"/>
    <p:sldId id="485" r:id="rId48"/>
    <p:sldId id="482" r:id="rId49"/>
    <p:sldId id="486" r:id="rId50"/>
    <p:sldId id="487" r:id="rId51"/>
    <p:sldId id="488" r:id="rId52"/>
    <p:sldId id="489" r:id="rId53"/>
    <p:sldId id="490" r:id="rId54"/>
    <p:sldId id="491" r:id="rId55"/>
    <p:sldId id="543" r:id="rId56"/>
    <p:sldId id="544" r:id="rId57"/>
    <p:sldId id="494" r:id="rId58"/>
    <p:sldId id="495" r:id="rId59"/>
    <p:sldId id="496" r:id="rId60"/>
    <p:sldId id="501" r:id="rId61"/>
    <p:sldId id="502" r:id="rId62"/>
    <p:sldId id="576" r:id="rId63"/>
    <p:sldId id="577" r:id="rId64"/>
    <p:sldId id="578" r:id="rId65"/>
    <p:sldId id="504" r:id="rId66"/>
    <p:sldId id="579" r:id="rId67"/>
    <p:sldId id="583" r:id="rId68"/>
    <p:sldId id="505" r:id="rId69"/>
    <p:sldId id="506" r:id="rId70"/>
    <p:sldId id="507" r:id="rId71"/>
    <p:sldId id="584" r:id="rId72"/>
    <p:sldId id="585" r:id="rId7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4" d="100"/>
          <a:sy n="94" d="100"/>
        </p:scale>
        <p:origin x="1872" y="552"/>
      </p:cViewPr>
      <p:guideLst>
        <p:guide orient="horz" pos="1620"/>
        <p:guide pos="2880"/>
      </p:guideLst>
    </p:cSldViewPr>
  </p:slideViewPr>
  <p:outlineViewPr>
    <p:cViewPr>
      <p:scale>
        <a:sx n="33" d="100"/>
        <a:sy n="33" d="100"/>
      </p:scale>
      <p:origin x="0" y="-6355"/>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Technology industry</c:v>
                </c:pt>
                <c:pt idx="1">
                  <c:v>Forest industry</c:v>
                </c:pt>
                <c:pt idx="2">
                  <c:v>Chemical industry</c:v>
                </c:pt>
                <c:pt idx="3">
                  <c:v>Other sectors</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225.2</c:v>
                </c:pt>
                <c:pt idx="1">
                  <c:v>234.4</c:v>
                </c:pt>
                <c:pt idx="2">
                  <c:v>238.4</c:v>
                </c:pt>
                <c:pt idx="3">
                  <c:v>242.5</c:v>
                </c:pt>
                <c:pt idx="4">
                  <c:v>227.7</c:v>
                </c:pt>
                <c:pt idx="5">
                  <c:v>213</c:v>
                </c:pt>
                <c:pt idx="6">
                  <c:v>212.4</c:v>
                </c:pt>
                <c:pt idx="7">
                  <c:v>211.8</c:v>
                </c:pt>
                <c:pt idx="8">
                  <c:v>210.8</c:v>
                </c:pt>
                <c:pt idx="9">
                  <c:v>209.8</c:v>
                </c:pt>
                <c:pt idx="10">
                  <c:v>209.5</c:v>
                </c:pt>
                <c:pt idx="11">
                  <c:v>209.1</c:v>
                </c:pt>
                <c:pt idx="12">
                  <c:v>232.3</c:v>
                </c:pt>
                <c:pt idx="13">
                  <c:v>255.6</c:v>
                </c:pt>
                <c:pt idx="14">
                  <c:v>266.89999999999998</c:v>
                </c:pt>
                <c:pt idx="15">
                  <c:v>277.89999999999998</c:v>
                </c:pt>
                <c:pt idx="16">
                  <c:v>263.7</c:v>
                </c:pt>
                <c:pt idx="17">
                  <c:v>282.89999999999998</c:v>
                </c:pt>
                <c:pt idx="18">
                  <c:v>331</c:v>
                </c:pt>
                <c:pt idx="19">
                  <c:v>276.7</c:v>
                </c:pt>
                <c:pt idx="20">
                  <c:v>275.3</c:v>
                </c:pt>
                <c:pt idx="21">
                  <c:v>318.8</c:v>
                </c:pt>
                <c:pt idx="22">
                  <c:v>346.6</c:v>
                </c:pt>
                <c:pt idx="23">
                  <c:v>336.7</c:v>
                </c:pt>
                <c:pt idx="24">
                  <c:v>342.7</c:v>
                </c:pt>
                <c:pt idx="25">
                  <c:v>373.4</c:v>
                </c:pt>
                <c:pt idx="26">
                  <c:v>397.4</c:v>
                </c:pt>
                <c:pt idx="27">
                  <c:v>382.6</c:v>
                </c:pt>
                <c:pt idx="28">
                  <c:v>413.7</c:v>
                </c:pt>
                <c:pt idx="29">
                  <c:v>428.7</c:v>
                </c:pt>
                <c:pt idx="30">
                  <c:v>470.3</c:v>
                </c:pt>
                <c:pt idx="31">
                  <c:v>482.1</c:v>
                </c:pt>
                <c:pt idx="32">
                  <c:v>502.8</c:v>
                </c:pt>
                <c:pt idx="33">
                  <c:v>532.9</c:v>
                </c:pt>
                <c:pt idx="34">
                  <c:v>524.29999999999995</c:v>
                </c:pt>
                <c:pt idx="35">
                  <c:v>519.29999999999995</c:v>
                </c:pt>
                <c:pt idx="36">
                  <c:v>523.79999999999995</c:v>
                </c:pt>
                <c:pt idx="37">
                  <c:v>536.5</c:v>
                </c:pt>
                <c:pt idx="38">
                  <c:v>544.29999999999995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0.0</c:formatCode>
                <c:ptCount val="39"/>
                <c:pt idx="0">
                  <c:v>320.10000000000002</c:v>
                </c:pt>
                <c:pt idx="1">
                  <c:v>324.10000000000002</c:v>
                </c:pt>
                <c:pt idx="2">
                  <c:v>301.39999999999998</c:v>
                </c:pt>
                <c:pt idx="3">
                  <c:v>278.8</c:v>
                </c:pt>
                <c:pt idx="4">
                  <c:v>228.8</c:v>
                </c:pt>
                <c:pt idx="5">
                  <c:v>178.8</c:v>
                </c:pt>
                <c:pt idx="6">
                  <c:v>165.6</c:v>
                </c:pt>
                <c:pt idx="7">
                  <c:v>152.30000000000001</c:v>
                </c:pt>
                <c:pt idx="8">
                  <c:v>140.19999999999999</c:v>
                </c:pt>
                <c:pt idx="9">
                  <c:v>128</c:v>
                </c:pt>
                <c:pt idx="10">
                  <c:v>139.30000000000001</c:v>
                </c:pt>
                <c:pt idx="11">
                  <c:v>150.6</c:v>
                </c:pt>
                <c:pt idx="12">
                  <c:v>132</c:v>
                </c:pt>
                <c:pt idx="13">
                  <c:v>138.80000000000001</c:v>
                </c:pt>
                <c:pt idx="14">
                  <c:v>136</c:v>
                </c:pt>
                <c:pt idx="15">
                  <c:v>123</c:v>
                </c:pt>
                <c:pt idx="16">
                  <c:v>112.6</c:v>
                </c:pt>
                <c:pt idx="17">
                  <c:v>115.9</c:v>
                </c:pt>
                <c:pt idx="18">
                  <c:v>131.19999999999999</c:v>
                </c:pt>
                <c:pt idx="19">
                  <c:v>106</c:v>
                </c:pt>
                <c:pt idx="20">
                  <c:v>96.5</c:v>
                </c:pt>
                <c:pt idx="21">
                  <c:v>104.9</c:v>
                </c:pt>
                <c:pt idx="22">
                  <c:v>117.4</c:v>
                </c:pt>
                <c:pt idx="23">
                  <c:v>101.4</c:v>
                </c:pt>
                <c:pt idx="24">
                  <c:v>107.4</c:v>
                </c:pt>
                <c:pt idx="25">
                  <c:v>108.6</c:v>
                </c:pt>
                <c:pt idx="26">
                  <c:v>113.3</c:v>
                </c:pt>
                <c:pt idx="27">
                  <c:v>110.5</c:v>
                </c:pt>
                <c:pt idx="28">
                  <c:v>113.6</c:v>
                </c:pt>
                <c:pt idx="29">
                  <c:v>103.2</c:v>
                </c:pt>
                <c:pt idx="30">
                  <c:v>102.6</c:v>
                </c:pt>
                <c:pt idx="31">
                  <c:v>100.7</c:v>
                </c:pt>
                <c:pt idx="32">
                  <c:v>91.6</c:v>
                </c:pt>
                <c:pt idx="33">
                  <c:v>100.8</c:v>
                </c:pt>
                <c:pt idx="34">
                  <c:v>97.5</c:v>
                </c:pt>
                <c:pt idx="35">
                  <c:v>154.80000000000001</c:v>
                </c:pt>
                <c:pt idx="36">
                  <c:v>153.1</c:v>
                </c:pt>
                <c:pt idx="37">
                  <c:v>170.8</c:v>
                </c:pt>
                <c:pt idx="38" formatCode="General">
                  <c:v>173.4</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514.24</c:v>
                </c:pt>
                <c:pt idx="2">
                  <c:v>602.70000000000005</c:v>
                </c:pt>
                <c:pt idx="3">
                  <c:v>325.54000000000002</c:v>
                </c:pt>
                <c:pt idx="4">
                  <c:v>499.51</c:v>
                </c:pt>
                <c:pt idx="5">
                  <c:v>430.63</c:v>
                </c:pt>
                <c:pt idx="6">
                  <c:v>498.6</c:v>
                </c:pt>
                <c:pt idx="7">
                  <c:v>440.99</c:v>
                </c:pt>
                <c:pt idx="8">
                  <c:v>583.88</c:v>
                </c:pt>
                <c:pt idx="9">
                  <c:v>478.42</c:v>
                </c:pt>
                <c:pt idx="10">
                  <c:v>369.44</c:v>
                </c:pt>
                <c:pt idx="11">
                  <c:v>357.06</c:v>
                </c:pt>
                <c:pt idx="12">
                  <c:v>583</c:v>
                </c:pt>
                <c:pt idx="13">
                  <c:v>701.42</c:v>
                </c:pt>
                <c:pt idx="14">
                  <c:v>436.46</c:v>
                </c:pt>
                <c:pt idx="15">
                  <c:v>389.89</c:v>
                </c:pt>
                <c:pt idx="16">
                  <c:v>583.19000000000005</c:v>
                </c:pt>
                <c:pt idx="17">
                  <c:v>628.03</c:v>
                </c:pt>
                <c:pt idx="18">
                  <c:v>641.57000000000005</c:v>
                </c:pt>
                <c:pt idx="19">
                  <c:v>439.47</c:v>
                </c:pt>
                <c:pt idx="20">
                  <c:v>557.08000000000004</c:v>
                </c:pt>
                <c:pt idx="21">
                  <c:v>774.47</c:v>
                </c:pt>
                <c:pt idx="22">
                  <c:v>658.69</c:v>
                </c:pt>
                <c:pt idx="23">
                  <c:v>546.54</c:v>
                </c:pt>
                <c:pt idx="24">
                  <c:v>713.44</c:v>
                </c:pt>
                <c:pt idx="25">
                  <c:v>752.87</c:v>
                </c:pt>
                <c:pt idx="26">
                  <c:v>577.80999999999995</c:v>
                </c:pt>
                <c:pt idx="27">
                  <c:v>636.78</c:v>
                </c:pt>
                <c:pt idx="28">
                  <c:v>697.35</c:v>
                </c:pt>
                <c:pt idx="29">
                  <c:v>618.46</c:v>
                </c:pt>
                <c:pt idx="30">
                  <c:v>660.31</c:v>
                </c:pt>
                <c:pt idx="31">
                  <c:v>631.11</c:v>
                </c:pt>
                <c:pt idx="32">
                  <c:v>757.69</c:v>
                </c:pt>
                <c:pt idx="33">
                  <c:v>526.64</c:v>
                </c:pt>
                <c:pt idx="34">
                  <c:v>518.65</c:v>
                </c:pt>
                <c:pt idx="35">
                  <c:v>490.11</c:v>
                </c:pt>
                <c:pt idx="36">
                  <c:v>743.61</c:v>
                </c:pt>
                <c:pt idx="37">
                  <c:v>583.52</c:v>
                </c:pt>
                <c:pt idx="38">
                  <c:v>513.28</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952.1</c:v>
                </c:pt>
                <c:pt idx="1">
                  <c:v>995.4</c:v>
                </c:pt>
                <c:pt idx="2">
                  <c:v>1128.0999999999999</c:v>
                </c:pt>
                <c:pt idx="3">
                  <c:v>1044.4000000000001</c:v>
                </c:pt>
                <c:pt idx="4">
                  <c:v>1020.4</c:v>
                </c:pt>
                <c:pt idx="5">
                  <c:v>1008.7</c:v>
                </c:pt>
                <c:pt idx="6">
                  <c:v>1042.9000000000001</c:v>
                </c:pt>
                <c:pt idx="7">
                  <c:v>1087.7</c:v>
                </c:pt>
                <c:pt idx="8">
                  <c:v>1178.7</c:v>
                </c:pt>
                <c:pt idx="9">
                  <c:v>1199.4000000000001</c:v>
                </c:pt>
                <c:pt idx="10">
                  <c:v>1078</c:v>
                </c:pt>
                <c:pt idx="11">
                  <c:v>1058.2</c:v>
                </c:pt>
                <c:pt idx="12">
                  <c:v>1124.7</c:v>
                </c:pt>
                <c:pt idx="13">
                  <c:v>1364.7</c:v>
                </c:pt>
                <c:pt idx="14">
                  <c:v>1329.1</c:v>
                </c:pt>
                <c:pt idx="15">
                  <c:v>1285.3</c:v>
                </c:pt>
                <c:pt idx="16">
                  <c:v>1346.1</c:v>
                </c:pt>
                <c:pt idx="17">
                  <c:v>1469.2</c:v>
                </c:pt>
                <c:pt idx="18">
                  <c:v>1609.8</c:v>
                </c:pt>
                <c:pt idx="19">
                  <c:v>1551.3</c:v>
                </c:pt>
                <c:pt idx="20">
                  <c:v>1484.8</c:v>
                </c:pt>
                <c:pt idx="21">
                  <c:v>1506.9</c:v>
                </c:pt>
                <c:pt idx="22">
                  <c:v>1537.3</c:v>
                </c:pt>
                <c:pt idx="23">
                  <c:v>1496.8</c:v>
                </c:pt>
                <c:pt idx="24">
                  <c:v>1465.9</c:v>
                </c:pt>
                <c:pt idx="25">
                  <c:v>1546.6</c:v>
                </c:pt>
                <c:pt idx="26">
                  <c:v>1521.8</c:v>
                </c:pt>
                <c:pt idx="27">
                  <c:v>1596.3</c:v>
                </c:pt>
                <c:pt idx="28">
                  <c:v>1653.4</c:v>
                </c:pt>
                <c:pt idx="29">
                  <c:v>1659.9</c:v>
                </c:pt>
                <c:pt idx="30">
                  <c:v>1612.8</c:v>
                </c:pt>
                <c:pt idx="31">
                  <c:v>1721.5</c:v>
                </c:pt>
                <c:pt idx="32">
                  <c:v>1812.8</c:v>
                </c:pt>
                <c:pt idx="33">
                  <c:v>1703.6</c:v>
                </c:pt>
                <c:pt idx="34">
                  <c:v>1634.2</c:v>
                </c:pt>
                <c:pt idx="35">
                  <c:v>1619.8</c:v>
                </c:pt>
                <c:pt idx="36">
                  <c:v>1698.4</c:v>
                </c:pt>
                <c:pt idx="37">
                  <c:v>1685.9</c:v>
                </c:pt>
                <c:pt idx="38">
                  <c:v>1597.3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Number of individuals retired</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781B-4E86-9000-30D580E222E8}"/>
            </c:ext>
          </c:extLst>
        </c:ser>
        <c:ser>
          <c:idx val="0"/>
          <c:order val="1"/>
          <c:tx>
            <c:strRef>
              <c:f>Sheet1!$C$1</c:f>
              <c:strCache>
                <c:ptCount val="1"/>
                <c:pt idx="0">
                  <c:v>Number of individuals retiring (estimation)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781B-4E86-9000-30D580E222E8}"/>
            </c:ext>
          </c:extLst>
        </c:ser>
        <c:dLbls>
          <c:showLegendKey val="0"/>
          <c:showVal val="0"/>
          <c:showCatName val="0"/>
          <c:showSerName val="0"/>
          <c:showPercent val="0"/>
          <c:showBubbleSize val="0"/>
        </c:dLbls>
        <c:gapWidth val="60"/>
        <c:overlap val="100"/>
        <c:axId val="672664288"/>
        <c:axId val="672664680"/>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781B-4E86-9000-30D580E222E8}"/>
            </c:ext>
          </c:extLst>
        </c:ser>
        <c:dLbls>
          <c:showLegendKey val="0"/>
          <c:showVal val="0"/>
          <c:showCatName val="0"/>
          <c:showSerName val="0"/>
          <c:showPercent val="0"/>
          <c:showBubbleSize val="0"/>
        </c:dLbls>
        <c:marker val="1"/>
        <c:smooth val="0"/>
        <c:axId val="672664288"/>
        <c:axId val="672664680"/>
      </c:lineChart>
      <c:catAx>
        <c:axId val="672664288"/>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2664680"/>
        <c:crosses val="autoZero"/>
        <c:auto val="1"/>
        <c:lblAlgn val="ctr"/>
        <c:lblOffset val="100"/>
        <c:tickLblSkip val="2"/>
        <c:tickMarkSkip val="1"/>
        <c:noMultiLvlLbl val="0"/>
      </c:catAx>
      <c:valAx>
        <c:axId val="672664680"/>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4288"/>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Mechanical engineering</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667B-42F9-BF20-D509583514B5}"/>
            </c:ext>
          </c:extLst>
        </c:ser>
        <c:ser>
          <c:idx val="0"/>
          <c:order val="1"/>
          <c:tx>
            <c:strRef>
              <c:f>Sheet1!$C$1</c:f>
              <c:strCache>
                <c:ptCount val="1"/>
                <c:pt idx="0">
                  <c:v>Metals industry</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667B-42F9-BF20-D509583514B5}"/>
            </c:ext>
          </c:extLst>
        </c:ser>
        <c:ser>
          <c:idx val="1"/>
          <c:order val="2"/>
          <c:tx>
            <c:strRef>
              <c:f>Sheet1!$D$1</c:f>
              <c:strCache>
                <c:ptCount val="1"/>
                <c:pt idx="0">
                  <c:v>Electronics and electrotechnical industry</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667B-42F9-BF20-D509583514B5}"/>
            </c:ext>
          </c:extLst>
        </c:ser>
        <c:dLbls>
          <c:showLegendKey val="0"/>
          <c:showVal val="0"/>
          <c:showCatName val="0"/>
          <c:showSerName val="0"/>
          <c:showPercent val="0"/>
          <c:showBubbleSize val="0"/>
        </c:dLbls>
        <c:gapWidth val="60"/>
        <c:overlap val="100"/>
        <c:axId val="672665464"/>
        <c:axId val="673288176"/>
      </c:barChart>
      <c:catAx>
        <c:axId val="672665464"/>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3288176"/>
        <c:crosses val="autoZero"/>
        <c:auto val="1"/>
        <c:lblAlgn val="ctr"/>
        <c:lblOffset val="100"/>
        <c:tickLblSkip val="2"/>
        <c:tickMarkSkip val="1"/>
        <c:noMultiLvlLbl val="0"/>
      </c:catAx>
      <c:valAx>
        <c:axId val="673288176"/>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5464"/>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2017(1-6)</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5.4</c:v>
                </c:pt>
              </c:numCache>
            </c:numRef>
          </c:val>
          <c:smooth val="0"/>
          <c:extLst>
            <c:ext xmlns:c16="http://schemas.microsoft.com/office/drawing/2014/chart" uri="{C3380CC4-5D6E-409C-BE32-E72D297353CC}">
              <c16:uniqueId val="{00000000-CDF3-47AE-A425-54127165BD15}"/>
            </c:ext>
          </c:extLst>
        </c:ser>
        <c:dLbls>
          <c:showLegendKey val="0"/>
          <c:showVal val="0"/>
          <c:showCatName val="0"/>
          <c:showSerName val="0"/>
          <c:showPercent val="0"/>
          <c:showBubbleSize val="0"/>
        </c:dLbls>
        <c:smooth val="0"/>
        <c:axId val="673288960"/>
        <c:axId val="673289352"/>
      </c:lineChart>
      <c:catAx>
        <c:axId val="673288960"/>
        <c:scaling>
          <c:orientation val="minMax"/>
        </c:scaling>
        <c:delete val="0"/>
        <c:axPos val="b"/>
        <c:numFmt formatCode="0" sourceLinked="0"/>
        <c:majorTickMark val="out"/>
        <c:minorTickMark val="none"/>
        <c:tickLblPos val="nextTo"/>
        <c:txPr>
          <a:bodyPr rot="-5400000" vert="horz" anchor="ctr" anchorCtr="0"/>
          <a:lstStyle/>
          <a:p>
            <a:pPr>
              <a:defRPr sz="1050" b="0" i="0" kern="1200" baseline="0">
                <a:solidFill>
                  <a:schemeClr val="tx2"/>
                </a:solidFill>
                <a:latin typeface="Verdana" panose="020B0604030504040204" pitchFamily="34" charset="0"/>
              </a:defRPr>
            </a:pPr>
            <a:endParaRPr lang="fi-FI"/>
          </a:p>
        </c:txPr>
        <c:crossAx val="673289352"/>
        <c:crosses val="autoZero"/>
        <c:auto val="1"/>
        <c:lblAlgn val="ctr"/>
        <c:lblOffset val="100"/>
        <c:noMultiLvlLbl val="0"/>
      </c:catAx>
      <c:valAx>
        <c:axId val="67328935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67328896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Industrial production ability (production with capacity in full use), left. Scale</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C664-4564-B1BA-5577635044CD}"/>
            </c:ext>
          </c:extLst>
        </c:ser>
        <c:ser>
          <c:idx val="1"/>
          <c:order val="1"/>
          <c:tx>
            <c:strRef>
              <c:f>Sheet1!$C$1</c:f>
              <c:strCache>
                <c:ptCount val="1"/>
                <c:pt idx="0">
                  <c:v>Industrial production (2008=100), left scale</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C664-4564-B1BA-5577635044CD}"/>
            </c:ext>
          </c:extLst>
        </c:ser>
        <c:dLbls>
          <c:showLegendKey val="0"/>
          <c:showVal val="0"/>
          <c:showCatName val="0"/>
          <c:showSerName val="0"/>
          <c:showPercent val="0"/>
          <c:showBubbleSize val="0"/>
        </c:dLbls>
        <c:marker val="1"/>
        <c:smooth val="0"/>
        <c:axId val="673401608"/>
        <c:axId val="673402000"/>
      </c:lineChart>
      <c:lineChart>
        <c:grouping val="standard"/>
        <c:varyColors val="0"/>
        <c:ser>
          <c:idx val="2"/>
          <c:order val="2"/>
          <c:tx>
            <c:strRef>
              <c:f>Sheet1!$D$1</c:f>
              <c:strCache>
                <c:ptCount val="1"/>
                <c:pt idx="0">
                  <c:v>Capacity utilization rate, %, right scale</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84.1</c:v>
                </c:pt>
                <c:pt idx="37">
                  <c:v>83.83</c:v>
                </c:pt>
              </c:numCache>
            </c:numRef>
          </c:val>
          <c:smooth val="0"/>
          <c:extLst>
            <c:ext xmlns:c16="http://schemas.microsoft.com/office/drawing/2014/chart" uri="{C3380CC4-5D6E-409C-BE32-E72D297353CC}">
              <c16:uniqueId val="{00000002-C664-4564-B1BA-5577635044CD}"/>
            </c:ext>
          </c:extLst>
        </c:ser>
        <c:dLbls>
          <c:showLegendKey val="0"/>
          <c:showVal val="0"/>
          <c:showCatName val="0"/>
          <c:showSerName val="0"/>
          <c:showPercent val="0"/>
          <c:showBubbleSize val="0"/>
        </c:dLbls>
        <c:marker val="1"/>
        <c:smooth val="0"/>
        <c:axId val="674989952"/>
        <c:axId val="673402392"/>
      </c:lineChart>
      <c:catAx>
        <c:axId val="673401608"/>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673402000"/>
        <c:crossesAt val="10"/>
        <c:auto val="1"/>
        <c:lblAlgn val="ctr"/>
        <c:lblOffset val="100"/>
        <c:tickLblSkip val="1"/>
        <c:tickMarkSkip val="4"/>
        <c:noMultiLvlLbl val="0"/>
      </c:catAx>
      <c:valAx>
        <c:axId val="673402000"/>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673401608"/>
        <c:crosses val="autoZero"/>
        <c:crossBetween val="between"/>
        <c:majorUnit val="5"/>
      </c:valAx>
      <c:valAx>
        <c:axId val="673402392"/>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674989952"/>
        <c:crosses val="max"/>
        <c:crossBetween val="between"/>
        <c:dispUnits>
          <c:builtInUnit val="hundreds"/>
        </c:dispUnits>
      </c:valAx>
      <c:catAx>
        <c:axId val="674989952"/>
        <c:scaling>
          <c:orientation val="minMax"/>
        </c:scaling>
        <c:delete val="1"/>
        <c:axPos val="b"/>
        <c:numFmt formatCode="General" sourceLinked="1"/>
        <c:majorTickMark val="out"/>
        <c:minorTickMark val="none"/>
        <c:tickLblPos val="nextTo"/>
        <c:crossAx val="673402392"/>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8778201816714E-2"/>
          <c:y val="4.3830157608547311E-2"/>
          <c:w val="0.93833004132145226"/>
          <c:h val="0.85488762392301831"/>
        </c:manualLayout>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29.617999999999999</c:v>
                </c:pt>
                <c:pt idx="1">
                  <c:v>24.773</c:v>
                </c:pt>
                <c:pt idx="2">
                  <c:v>23.728000000000002</c:v>
                </c:pt>
                <c:pt idx="3">
                  <c:v>24.655999999999999</c:v>
                </c:pt>
                <c:pt idx="4">
                  <c:v>23.895</c:v>
                </c:pt>
                <c:pt idx="5">
                  <c:v>22.105</c:v>
                </c:pt>
                <c:pt idx="6">
                  <c:v>21.388000000000002</c:v>
                </c:pt>
                <c:pt idx="7">
                  <c:v>22.504999999999999</c:v>
                </c:pt>
                <c:pt idx="8">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11028.58</c:v>
                </c:pt>
                <c:pt idx="2">
                  <c:v>10449.209999999999</c:v>
                </c:pt>
                <c:pt idx="3">
                  <c:v>10946.05</c:v>
                </c:pt>
                <c:pt idx="4">
                  <c:v>9314.67</c:v>
                </c:pt>
                <c:pt idx="5">
                  <c:v>6225.35</c:v>
                </c:pt>
                <c:pt idx="6">
                  <c:v>6436.56</c:v>
                </c:pt>
                <c:pt idx="7">
                  <c:v>6642.08</c:v>
                </c:pt>
                <c:pt idx="8">
                  <c:v>7709.51</c:v>
                </c:pt>
                <c:pt idx="9">
                  <c:v>7056.51</c:v>
                </c:pt>
                <c:pt idx="10">
                  <c:v>7176.62</c:v>
                </c:pt>
                <c:pt idx="11">
                  <c:v>7114.9</c:v>
                </c:pt>
                <c:pt idx="12">
                  <c:v>9300.1</c:v>
                </c:pt>
                <c:pt idx="13">
                  <c:v>8499.82</c:v>
                </c:pt>
                <c:pt idx="14">
                  <c:v>8657.59</c:v>
                </c:pt>
                <c:pt idx="15">
                  <c:v>7725.12</c:v>
                </c:pt>
                <c:pt idx="16">
                  <c:v>9596.83</c:v>
                </c:pt>
                <c:pt idx="17">
                  <c:v>8285.42</c:v>
                </c:pt>
                <c:pt idx="18">
                  <c:v>8678.19</c:v>
                </c:pt>
                <c:pt idx="19">
                  <c:v>7578.89</c:v>
                </c:pt>
                <c:pt idx="20">
                  <c:v>8908.49</c:v>
                </c:pt>
                <c:pt idx="21">
                  <c:v>7143.01</c:v>
                </c:pt>
                <c:pt idx="22">
                  <c:v>7473.07</c:v>
                </c:pt>
                <c:pt idx="23">
                  <c:v>6820.67</c:v>
                </c:pt>
                <c:pt idx="24">
                  <c:v>7672.19</c:v>
                </c:pt>
                <c:pt idx="25">
                  <c:v>7639.24</c:v>
                </c:pt>
                <c:pt idx="26">
                  <c:v>7738.85</c:v>
                </c:pt>
                <c:pt idx="27">
                  <c:v>8954.6</c:v>
                </c:pt>
                <c:pt idx="28">
                  <c:v>8013.06</c:v>
                </c:pt>
                <c:pt idx="29">
                  <c:v>6926.55</c:v>
                </c:pt>
                <c:pt idx="30">
                  <c:v>8781.73</c:v>
                </c:pt>
                <c:pt idx="31">
                  <c:v>7251.74</c:v>
                </c:pt>
                <c:pt idx="32">
                  <c:v>8237.6</c:v>
                </c:pt>
                <c:pt idx="33">
                  <c:v>6924.85</c:v>
                </c:pt>
                <c:pt idx="34">
                  <c:v>6607.57</c:v>
                </c:pt>
                <c:pt idx="35">
                  <c:v>6666.08</c:v>
                </c:pt>
                <c:pt idx="36">
                  <c:v>8155.47</c:v>
                </c:pt>
                <c:pt idx="37">
                  <c:v>7804.08</c:v>
                </c:pt>
                <c:pt idx="38">
                  <c:v>9728.7900000000009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9066.7800000000007</c:v>
                </c:pt>
                <c:pt idx="2">
                  <c:v>8229.11</c:v>
                </c:pt>
                <c:pt idx="3">
                  <c:v>9119.18</c:v>
                </c:pt>
                <c:pt idx="4">
                  <c:v>7478.12</c:v>
                </c:pt>
                <c:pt idx="5">
                  <c:v>4895.45</c:v>
                </c:pt>
                <c:pt idx="6">
                  <c:v>4899.76</c:v>
                </c:pt>
                <c:pt idx="7">
                  <c:v>5203.2700000000004</c:v>
                </c:pt>
                <c:pt idx="8">
                  <c:v>5958.53</c:v>
                </c:pt>
                <c:pt idx="9">
                  <c:v>5259.28</c:v>
                </c:pt>
                <c:pt idx="10">
                  <c:v>5650.45</c:v>
                </c:pt>
                <c:pt idx="11">
                  <c:v>5528.15</c:v>
                </c:pt>
                <c:pt idx="12">
                  <c:v>6909.26</c:v>
                </c:pt>
                <c:pt idx="13">
                  <c:v>5990.48</c:v>
                </c:pt>
                <c:pt idx="14">
                  <c:v>6765.31</c:v>
                </c:pt>
                <c:pt idx="15">
                  <c:v>5841.75</c:v>
                </c:pt>
                <c:pt idx="16">
                  <c:v>7276.41</c:v>
                </c:pt>
                <c:pt idx="17">
                  <c:v>6186.94</c:v>
                </c:pt>
                <c:pt idx="18">
                  <c:v>6713.09</c:v>
                </c:pt>
                <c:pt idx="19">
                  <c:v>6114.08</c:v>
                </c:pt>
                <c:pt idx="20">
                  <c:v>7155.12</c:v>
                </c:pt>
                <c:pt idx="21">
                  <c:v>5286.61</c:v>
                </c:pt>
                <c:pt idx="22">
                  <c:v>5626.08</c:v>
                </c:pt>
                <c:pt idx="23">
                  <c:v>5319.56</c:v>
                </c:pt>
                <c:pt idx="24">
                  <c:v>5979.88</c:v>
                </c:pt>
                <c:pt idx="25">
                  <c:v>5563.39</c:v>
                </c:pt>
                <c:pt idx="26">
                  <c:v>5743.76</c:v>
                </c:pt>
                <c:pt idx="27">
                  <c:v>6681.98</c:v>
                </c:pt>
                <c:pt idx="28">
                  <c:v>6031.8</c:v>
                </c:pt>
                <c:pt idx="29">
                  <c:v>4902.71</c:v>
                </c:pt>
                <c:pt idx="30">
                  <c:v>6522.68</c:v>
                </c:pt>
                <c:pt idx="31">
                  <c:v>5556.56</c:v>
                </c:pt>
                <c:pt idx="32">
                  <c:v>5867.35</c:v>
                </c:pt>
                <c:pt idx="33">
                  <c:v>4888.17</c:v>
                </c:pt>
                <c:pt idx="34">
                  <c:v>4689.25</c:v>
                </c:pt>
                <c:pt idx="35">
                  <c:v>4800.18</c:v>
                </c:pt>
                <c:pt idx="36">
                  <c:v>5744.62</c:v>
                </c:pt>
                <c:pt idx="37">
                  <c:v>5758.68</c:v>
                </c:pt>
                <c:pt idx="38">
                  <c:v>7521.59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1948.49</c:v>
                </c:pt>
                <c:pt idx="2">
                  <c:v>2232.52</c:v>
                </c:pt>
                <c:pt idx="3">
                  <c:v>1803.11</c:v>
                </c:pt>
                <c:pt idx="4">
                  <c:v>1834.44</c:v>
                </c:pt>
                <c:pt idx="5">
                  <c:v>1316.67</c:v>
                </c:pt>
                <c:pt idx="6">
                  <c:v>1538.12</c:v>
                </c:pt>
                <c:pt idx="7">
                  <c:v>1428.16</c:v>
                </c:pt>
                <c:pt idx="8">
                  <c:v>1756.59</c:v>
                </c:pt>
                <c:pt idx="9">
                  <c:v>1803.63</c:v>
                </c:pt>
                <c:pt idx="10">
                  <c:v>1525.84</c:v>
                </c:pt>
                <c:pt idx="11">
                  <c:v>1556.96</c:v>
                </c:pt>
                <c:pt idx="12">
                  <c:v>2338.44</c:v>
                </c:pt>
                <c:pt idx="13">
                  <c:v>2431.3000000000002</c:v>
                </c:pt>
                <c:pt idx="14">
                  <c:v>1855.98</c:v>
                </c:pt>
                <c:pt idx="15">
                  <c:v>1818.12</c:v>
                </c:pt>
                <c:pt idx="16">
                  <c:v>2269.92</c:v>
                </c:pt>
                <c:pt idx="17">
                  <c:v>1987.78</c:v>
                </c:pt>
                <c:pt idx="18">
                  <c:v>1916.86</c:v>
                </c:pt>
                <c:pt idx="19">
                  <c:v>1427.86</c:v>
                </c:pt>
                <c:pt idx="20">
                  <c:v>1718.09</c:v>
                </c:pt>
                <c:pt idx="21">
                  <c:v>1777.09</c:v>
                </c:pt>
                <c:pt idx="22">
                  <c:v>1779.66</c:v>
                </c:pt>
                <c:pt idx="23">
                  <c:v>1438.49</c:v>
                </c:pt>
                <c:pt idx="24">
                  <c:v>1631.54</c:v>
                </c:pt>
                <c:pt idx="25">
                  <c:v>1997.18</c:v>
                </c:pt>
                <c:pt idx="26">
                  <c:v>1914.43</c:v>
                </c:pt>
                <c:pt idx="27">
                  <c:v>2217.8200000000002</c:v>
                </c:pt>
                <c:pt idx="28">
                  <c:v>1869</c:v>
                </c:pt>
                <c:pt idx="29">
                  <c:v>1903.62</c:v>
                </c:pt>
                <c:pt idx="30">
                  <c:v>2148.21</c:v>
                </c:pt>
                <c:pt idx="31">
                  <c:v>1609.11</c:v>
                </c:pt>
                <c:pt idx="32">
                  <c:v>2279.52</c:v>
                </c:pt>
                <c:pt idx="33">
                  <c:v>1901.82</c:v>
                </c:pt>
                <c:pt idx="34">
                  <c:v>1782.31</c:v>
                </c:pt>
                <c:pt idx="35">
                  <c:v>1746.98</c:v>
                </c:pt>
                <c:pt idx="36">
                  <c:v>2284.17</c:v>
                </c:pt>
                <c:pt idx="37">
                  <c:v>1881.56</c:v>
                </c:pt>
                <c:pt idx="38">
                  <c:v>2041.08</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84.399969999999996</c:v>
                </c:pt>
                <c:pt idx="2">
                  <c:v>86.509979999999999</c:v>
                </c:pt>
                <c:pt idx="3">
                  <c:v>93.171229999999994</c:v>
                </c:pt>
                <c:pt idx="4">
                  <c:v>101.55670000000001</c:v>
                </c:pt>
                <c:pt idx="5">
                  <c:v>105.11109999999999</c:v>
                </c:pt>
                <c:pt idx="6">
                  <c:v>111.4178</c:v>
                </c:pt>
                <c:pt idx="7">
                  <c:v>113.7576</c:v>
                </c:pt>
                <c:pt idx="8">
                  <c:v>113.1888</c:v>
                </c:pt>
                <c:pt idx="9">
                  <c:v>118.1691</c:v>
                </c:pt>
                <c:pt idx="10">
                  <c:v>123.2503</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Switzerland</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89.399950000000004</c:v>
                </c:pt>
                <c:pt idx="2">
                  <c:v>93.06541</c:v>
                </c:pt>
                <c:pt idx="3">
                  <c:v>97.811679999999996</c:v>
                </c:pt>
                <c:pt idx="4">
                  <c:v>101.6264</c:v>
                </c:pt>
                <c:pt idx="5">
                  <c:v>103.0491</c:v>
                </c:pt>
                <c:pt idx="6">
                  <c:v>106.4498</c:v>
                </c:pt>
                <c:pt idx="7">
                  <c:v>108.36579999999999</c:v>
                </c:pt>
                <c:pt idx="8">
                  <c:v>111.075</c:v>
                </c:pt>
                <c:pt idx="9">
                  <c:v>113.0744</c:v>
                </c:pt>
                <c:pt idx="10">
                  <c:v>115.9012</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Sweden</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84.80001</c:v>
                </c:pt>
                <c:pt idx="2">
                  <c:v>87.683199999999999</c:v>
                </c:pt>
                <c:pt idx="3">
                  <c:v>93.996420000000001</c:v>
                </c:pt>
                <c:pt idx="4">
                  <c:v>96.816270000000003</c:v>
                </c:pt>
                <c:pt idx="5">
                  <c:v>97.590829999999997</c:v>
                </c:pt>
                <c:pt idx="6">
                  <c:v>101.7872</c:v>
                </c:pt>
                <c:pt idx="7">
                  <c:v>107.89449999999999</c:v>
                </c:pt>
                <c:pt idx="8">
                  <c:v>109.1891</c:v>
                </c:pt>
                <c:pt idx="9">
                  <c:v>110.4995</c:v>
                </c:pt>
                <c:pt idx="10">
                  <c:v>112.378</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Netherlands</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89.500060000000005</c:v>
                </c:pt>
                <c:pt idx="2">
                  <c:v>86.815049999999999</c:v>
                </c:pt>
                <c:pt idx="3">
                  <c:v>97.927369999999996</c:v>
                </c:pt>
                <c:pt idx="4">
                  <c:v>94.108189999999993</c:v>
                </c:pt>
                <c:pt idx="5">
                  <c:v>91.849620000000002</c:v>
                </c:pt>
                <c:pt idx="6">
                  <c:v>94.421409999999995</c:v>
                </c:pt>
                <c:pt idx="7">
                  <c:v>101.503</c:v>
                </c:pt>
                <c:pt idx="8">
                  <c:v>103.6345</c:v>
                </c:pt>
                <c:pt idx="9">
                  <c:v>108.0908</c:v>
                </c:pt>
                <c:pt idx="10">
                  <c:v>110.577</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Germany</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84.499979999999994</c:v>
                </c:pt>
                <c:pt idx="2">
                  <c:v>89.739000000000004</c:v>
                </c:pt>
                <c:pt idx="3">
                  <c:v>96.289959999999994</c:v>
                </c:pt>
                <c:pt idx="4">
                  <c:v>94.653040000000004</c:v>
                </c:pt>
                <c:pt idx="5">
                  <c:v>93.895790000000005</c:v>
                </c:pt>
                <c:pt idx="6">
                  <c:v>98.027199999999993</c:v>
                </c:pt>
                <c:pt idx="7">
                  <c:v>98.909469999999999</c:v>
                </c:pt>
                <c:pt idx="8">
                  <c:v>99.997489999999999</c:v>
                </c:pt>
                <c:pt idx="9">
                  <c:v>102.4974</c:v>
                </c:pt>
                <c:pt idx="10">
                  <c:v>105.6748</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Finland</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84.399979999999999</c:v>
                </c:pt>
                <c:pt idx="2">
                  <c:v>79.082800000000006</c:v>
                </c:pt>
                <c:pt idx="3">
                  <c:v>81.534400000000005</c:v>
                </c:pt>
                <c:pt idx="4">
                  <c:v>79.006789999999995</c:v>
                </c:pt>
                <c:pt idx="5">
                  <c:v>73.2393</c:v>
                </c:pt>
                <c:pt idx="6">
                  <c:v>71.921000000000006</c:v>
                </c:pt>
                <c:pt idx="7">
                  <c:v>74.006699999999995</c:v>
                </c:pt>
                <c:pt idx="8">
                  <c:v>77.411010000000005</c:v>
                </c:pt>
                <c:pt idx="9">
                  <c:v>82.520120000000006</c:v>
                </c:pt>
                <c:pt idx="10">
                  <c:v>84.583169999999996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Manufacturing industry (incl. technology industry)</c:v>
                </c:pt>
              </c:strCache>
            </c:strRef>
          </c:tx>
          <c:spPr>
            <a:solidFill>
              <a:srgbClr val="C00000"/>
            </a:solidFill>
          </c:spPr>
          <c:invertIfNegative val="0"/>
          <c:cat>
            <c:strRef>
              <c:f>Taul1!$A$2:$A$11</c:f>
              <c:strCache>
                <c:ptCount val="10"/>
                <c:pt idx="0">
                  <c:v>2008</c:v>
                </c:pt>
                <c:pt idx="1">
                  <c:v>2009</c:v>
                </c:pt>
                <c:pt idx="2">
                  <c:v>2010</c:v>
                </c:pt>
                <c:pt idx="3">
                  <c:v>2011</c:v>
                </c:pt>
                <c:pt idx="4">
                  <c:v>2012</c:v>
                </c:pt>
                <c:pt idx="5">
                  <c:v>2013</c:v>
                </c:pt>
                <c:pt idx="6">
                  <c:v>2014</c:v>
                </c:pt>
                <c:pt idx="7">
                  <c:v>2015</c:v>
                </c:pt>
                <c:pt idx="8">
                  <c:v>2016</c:v>
                </c:pt>
                <c:pt idx="9">
                  <c:v>2017e</c:v>
                </c:pt>
              </c:strCache>
            </c:strRef>
          </c:cat>
          <c:val>
            <c:numRef>
              <c:f>Taul1!$B$2:$B$11</c:f>
              <c:numCache>
                <c:formatCode>General</c:formatCode>
                <c:ptCount val="10"/>
                <c:pt idx="0">
                  <c:v>10590</c:v>
                </c:pt>
                <c:pt idx="1">
                  <c:v>8882</c:v>
                </c:pt>
                <c:pt idx="2">
                  <c:v>8408</c:v>
                </c:pt>
                <c:pt idx="3">
                  <c:v>8593</c:v>
                </c:pt>
                <c:pt idx="4">
                  <c:v>8149</c:v>
                </c:pt>
                <c:pt idx="5">
                  <c:v>7700</c:v>
                </c:pt>
                <c:pt idx="6">
                  <c:v>8036</c:v>
                </c:pt>
                <c:pt idx="7">
                  <c:v>8286</c:v>
                </c:pt>
                <c:pt idx="8">
                  <c:v>8139</c:v>
                </c:pt>
                <c:pt idx="9">
                  <c:v>8300</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Technology industry (incl. information technology and consulting engineering)</c:v>
                </c:pt>
              </c:strCache>
            </c:strRef>
          </c:tx>
          <c:spPr>
            <a:solidFill>
              <a:schemeClr val="accent3"/>
            </a:solidFill>
          </c:spPr>
          <c:invertIfNegative val="0"/>
          <c:cat>
            <c:strRef>
              <c:f>Taul1!$A$2:$A$11</c:f>
              <c:strCache>
                <c:ptCount val="10"/>
                <c:pt idx="0">
                  <c:v>2008</c:v>
                </c:pt>
                <c:pt idx="1">
                  <c:v>2009</c:v>
                </c:pt>
                <c:pt idx="2">
                  <c:v>2010</c:v>
                </c:pt>
                <c:pt idx="3">
                  <c:v>2011</c:v>
                </c:pt>
                <c:pt idx="4">
                  <c:v>2012</c:v>
                </c:pt>
                <c:pt idx="5">
                  <c:v>2013</c:v>
                </c:pt>
                <c:pt idx="6">
                  <c:v>2014</c:v>
                </c:pt>
                <c:pt idx="7">
                  <c:v>2015</c:v>
                </c:pt>
                <c:pt idx="8">
                  <c:v>2016</c:v>
                </c:pt>
                <c:pt idx="9">
                  <c:v>2017e</c:v>
                </c:pt>
              </c:strCache>
            </c:strRef>
          </c:cat>
          <c:val>
            <c:numRef>
              <c:f>Taul1!$C$2:$C$11</c:f>
              <c:numCache>
                <c:formatCode>General</c:formatCode>
                <c:ptCount val="10"/>
                <c:pt idx="0">
                  <c:v>8411</c:v>
                </c:pt>
                <c:pt idx="1">
                  <c:v>7150</c:v>
                </c:pt>
                <c:pt idx="2">
                  <c:v>6944</c:v>
                </c:pt>
                <c:pt idx="3">
                  <c:v>6846</c:v>
                </c:pt>
                <c:pt idx="4">
                  <c:v>5944</c:v>
                </c:pt>
                <c:pt idx="5">
                  <c:v>5261</c:v>
                </c:pt>
                <c:pt idx="6">
                  <c:v>5748</c:v>
                </c:pt>
                <c:pt idx="7">
                  <c:v>5527</c:v>
                </c:pt>
                <c:pt idx="8">
                  <c:v>5158</c:v>
                </c:pt>
                <c:pt idx="9">
                  <c:v>5045</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1249631817846019"/>
          <c:y val="0.88403746184290777"/>
          <c:w val="0.76129935439798979"/>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Corporate wages and social security costs*</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96.2577</c:v>
                </c:pt>
                <c:pt idx="2">
                  <c:v>96.956879999999998</c:v>
                </c:pt>
                <c:pt idx="3">
                  <c:v>102.2807</c:v>
                </c:pt>
                <c:pt idx="4">
                  <c:v>105.9114</c:v>
                </c:pt>
                <c:pt idx="5">
                  <c:v>106.24939999999999</c:v>
                </c:pt>
                <c:pt idx="6">
                  <c:v>106.5141</c:v>
                </c:pt>
                <c:pt idx="7">
                  <c:v>108.40349999999999</c:v>
                </c:pt>
                <c:pt idx="8">
                  <c:v>111.6464</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Corporate production and R&amp;D investments*</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84.013779999999997</c:v>
                </c:pt>
                <c:pt idx="2">
                  <c:v>79.425349999999995</c:v>
                </c:pt>
                <c:pt idx="3">
                  <c:v>84.431579999999997</c:v>
                </c:pt>
                <c:pt idx="4">
                  <c:v>84.662459999999996</c:v>
                </c:pt>
                <c:pt idx="5">
                  <c:v>79.348380000000006</c:v>
                </c:pt>
                <c:pt idx="6">
                  <c:v>77.248410000000007</c:v>
                </c:pt>
                <c:pt idx="7">
                  <c:v>81.664590000000004</c:v>
                </c:pt>
                <c:pt idx="8">
                  <c:v>87.429450000000003</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Corporate profits after taxes</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62.060290000000002</c:v>
                </c:pt>
                <c:pt idx="2">
                  <c:v>73.719859999999997</c:v>
                </c:pt>
                <c:pt idx="3">
                  <c:v>74.440830000000005</c:v>
                </c:pt>
                <c:pt idx="4">
                  <c:v>63.492170000000002</c:v>
                </c:pt>
                <c:pt idx="5">
                  <c:v>65.192310000000006</c:v>
                </c:pt>
                <c:pt idx="6">
                  <c:v>66.925989999999999</c:v>
                </c:pt>
                <c:pt idx="7">
                  <c:v>73.984780000000001</c:v>
                </c:pt>
                <c:pt idx="8">
                  <c:v>79.122100000000003</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8.8725045880668624E-2"/>
          <c:w val="0.22293730877283929"/>
          <c:h val="0.721175686492143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99.060180000000003</c:v>
                </c:pt>
                <c:pt idx="1">
                  <c:v>100.9062</c:v>
                </c:pt>
                <c:pt idx="2">
                  <c:v>100.0039</c:v>
                </c:pt>
                <c:pt idx="3">
                  <c:v>100.04430000000001</c:v>
                </c:pt>
                <c:pt idx="4">
                  <c:v>101.8655</c:v>
                </c:pt>
                <c:pt idx="5">
                  <c:v>101.41240000000001</c:v>
                </c:pt>
                <c:pt idx="6">
                  <c:v>100.8546</c:v>
                </c:pt>
                <c:pt idx="7">
                  <c:v>101.33410000000001</c:v>
                </c:pt>
                <c:pt idx="8">
                  <c:v>100.29049999999999</c:v>
                </c:pt>
                <c:pt idx="9">
                  <c:v>100.0842</c:v>
                </c:pt>
                <c:pt idx="10">
                  <c:v>100.0427</c:v>
                </c:pt>
                <c:pt idx="11">
                  <c:v>99.096680000000006</c:v>
                </c:pt>
                <c:pt idx="12">
                  <c:v>99.235280000000003</c:v>
                </c:pt>
                <c:pt idx="13">
                  <c:v>98.031899999999993</c:v>
                </c:pt>
                <c:pt idx="14">
                  <c:v>96.62509</c:v>
                </c:pt>
                <c:pt idx="15">
                  <c:v>97.69144</c:v>
                </c:pt>
                <c:pt idx="16">
                  <c:v>97.928820000000002</c:v>
                </c:pt>
                <c:pt idx="17">
                  <c:v>96.938410000000005</c:v>
                </c:pt>
                <c:pt idx="18">
                  <c:v>97.444310000000002</c:v>
                </c:pt>
                <c:pt idx="19">
                  <c:v>96.108549999999994</c:v>
                </c:pt>
                <c:pt idx="20">
                  <c:v>96.641260000000003</c:v>
                </c:pt>
                <c:pt idx="21">
                  <c:v>98.048919999999995</c:v>
                </c:pt>
                <c:pt idx="22">
                  <c:v>99.434889999999996</c:v>
                </c:pt>
                <c:pt idx="23">
                  <c:v>98.031720000000007</c:v>
                </c:pt>
                <c:pt idx="24">
                  <c:v>97.924719999999994</c:v>
                </c:pt>
                <c:pt idx="25">
                  <c:v>98.292079999999999</c:v>
                </c:pt>
                <c:pt idx="26">
                  <c:v>98.485950000000003</c:v>
                </c:pt>
                <c:pt idx="27">
                  <c:v>97.987589999999997</c:v>
                </c:pt>
                <c:pt idx="28">
                  <c:v>97.267399999999995</c:v>
                </c:pt>
                <c:pt idx="29">
                  <c:v>96.021649999999994</c:v>
                </c:pt>
                <c:pt idx="30">
                  <c:v>96.353700000000003</c:v>
                </c:pt>
                <c:pt idx="31">
                  <c:v>95.20008</c:v>
                </c:pt>
                <c:pt idx="32">
                  <c:v>97.464410000000001</c:v>
                </c:pt>
                <c:pt idx="33">
                  <c:v>97.900880000000001</c:v>
                </c:pt>
                <c:pt idx="34">
                  <c:v>97.577560000000005</c:v>
                </c:pt>
                <c:pt idx="35">
                  <c:v>98.931449999999998</c:v>
                </c:pt>
                <c:pt idx="36">
                  <c:v>103.51049999999999</c:v>
                </c:pt>
                <c:pt idx="37">
                  <c:v>103.05</c:v>
                </c:pt>
                <c:pt idx="38">
                  <c:v>101.854</c:v>
                </c:pt>
                <c:pt idx="39">
                  <c:v>102.52589999999999</c:v>
                </c:pt>
                <c:pt idx="40">
                  <c:v>102.032</c:v>
                </c:pt>
                <c:pt idx="41">
                  <c:v>100.4273</c:v>
                </c:pt>
                <c:pt idx="42">
                  <c:v>102.45699999999999</c:v>
                </c:pt>
                <c:pt idx="43">
                  <c:v>101.41800000000001</c:v>
                </c:pt>
                <c:pt idx="44">
                  <c:v>101.8061</c:v>
                </c:pt>
                <c:pt idx="45">
                  <c:v>102.3185</c:v>
                </c:pt>
                <c:pt idx="46">
                  <c:v>103.9003</c:v>
                </c:pt>
                <c:pt idx="47">
                  <c:v>103.2234</c:v>
                </c:pt>
                <c:pt idx="48">
                  <c:v>105.1943</c:v>
                </c:pt>
                <c:pt idx="49">
                  <c:v>106.17570000000001</c:v>
                </c:pt>
                <c:pt idx="50">
                  <c:v>105.63630000000001</c:v>
                </c:pt>
                <c:pt idx="51">
                  <c:v>106.2884</c:v>
                </c:pt>
                <c:pt idx="52">
                  <c:v>105.55759999999999</c:v>
                </c:pt>
                <c:pt idx="53">
                  <c:v>105.84650000000001</c:v>
                </c:pt>
                <c:pt idx="54">
                  <c:v>105.9545</c:v>
                </c:pt>
                <c:pt idx="55">
                  <c:v>105.85380000000001</c:v>
                </c:pt>
                <c:pt idx="56">
                  <c:v>106.4016</c:v>
                </c:pt>
                <c:pt idx="57">
                  <c:v>106.4346</c:v>
                </c:pt>
                <c:pt idx="58">
                  <c:v>106.7273</c:v>
                </c:pt>
                <c:pt idx="59">
                  <c:v>107.6002</c:v>
                </c:pt>
                <c:pt idx="60">
                  <c:v>109.8672</c:v>
                </c:pt>
                <c:pt idx="61">
                  <c:v>109.0115</c:v>
                </c:pt>
                <c:pt idx="62">
                  <c:v>109.2248</c:v>
                </c:pt>
                <c:pt idx="63">
                  <c:v>108.8116</c:v>
                </c:pt>
                <c:pt idx="64">
                  <c:v>108.651</c:v>
                </c:pt>
                <c:pt idx="65">
                  <c:v>108.191</c:v>
                </c:pt>
                <c:pt idx="66">
                  <c:v>107.7867</c:v>
                </c:pt>
                <c:pt idx="67">
                  <c:v>106.5949</c:v>
                </c:pt>
                <c:pt idx="68">
                  <c:v>104.614</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98.580650000000006</c:v>
                </c:pt>
                <c:pt idx="21">
                  <c:v>100.0166</c:v>
                </c:pt>
                <c:pt idx="22">
                  <c:v>101.4303</c:v>
                </c:pt>
                <c:pt idx="23">
                  <c:v>99.999020000000002</c:v>
                </c:pt>
                <c:pt idx="24">
                  <c:v>99.889870000000002</c:v>
                </c:pt>
                <c:pt idx="25">
                  <c:v>100.2646</c:v>
                </c:pt>
                <c:pt idx="26">
                  <c:v>100.4624</c:v>
                </c:pt>
                <c:pt idx="27">
                  <c:v>99.953990000000005</c:v>
                </c:pt>
                <c:pt idx="28">
                  <c:v>99.219350000000006</c:v>
                </c:pt>
                <c:pt idx="29">
                  <c:v>97.948610000000002</c:v>
                </c:pt>
                <c:pt idx="30">
                  <c:v>98.287319999999994</c:v>
                </c:pt>
                <c:pt idx="31">
                  <c:v>97.110550000000003</c:v>
                </c:pt>
                <c:pt idx="32">
                  <c:v>99.420320000000004</c:v>
                </c:pt>
                <c:pt idx="33">
                  <c:v>99.865549999999999</c:v>
                </c:pt>
                <c:pt idx="34">
                  <c:v>99.535740000000004</c:v>
                </c:pt>
                <c:pt idx="35">
                  <c:v>100.91679999999999</c:v>
                </c:pt>
                <c:pt idx="36">
                  <c:v>105.5878</c:v>
                </c:pt>
                <c:pt idx="37">
                  <c:v>105.11799999999999</c:v>
                </c:pt>
                <c:pt idx="38">
                  <c:v>103.898</c:v>
                </c:pt>
                <c:pt idx="39">
                  <c:v>104.5834</c:v>
                </c:pt>
                <c:pt idx="40">
                  <c:v>104.0795</c:v>
                </c:pt>
                <c:pt idx="41">
                  <c:v>102.4427</c:v>
                </c:pt>
                <c:pt idx="42">
                  <c:v>104.51309999999999</c:v>
                </c:pt>
                <c:pt idx="43">
                  <c:v>103.4533</c:v>
                </c:pt>
                <c:pt idx="44">
                  <c:v>103.84910000000001</c:v>
                </c:pt>
                <c:pt idx="45">
                  <c:v>104.37179999999999</c:v>
                </c:pt>
                <c:pt idx="46">
                  <c:v>105.9853</c:v>
                </c:pt>
                <c:pt idx="47">
                  <c:v>105.2949</c:v>
                </c:pt>
                <c:pt idx="48">
                  <c:v>107.30540000000001</c:v>
                </c:pt>
                <c:pt idx="49">
                  <c:v>108.3064</c:v>
                </c:pt>
                <c:pt idx="50">
                  <c:v>107.75620000000001</c:v>
                </c:pt>
                <c:pt idx="51">
                  <c:v>108.42140000000001</c:v>
                </c:pt>
                <c:pt idx="52">
                  <c:v>107.6759</c:v>
                </c:pt>
                <c:pt idx="53">
                  <c:v>107.9706</c:v>
                </c:pt>
                <c:pt idx="54">
                  <c:v>108.08069999999999</c:v>
                </c:pt>
                <c:pt idx="55">
                  <c:v>107.9781</c:v>
                </c:pt>
                <c:pt idx="56">
                  <c:v>108.5368</c:v>
                </c:pt>
                <c:pt idx="57">
                  <c:v>108.5705</c:v>
                </c:pt>
                <c:pt idx="58">
                  <c:v>108.8691</c:v>
                </c:pt>
                <c:pt idx="59">
                  <c:v>109.7595</c:v>
                </c:pt>
                <c:pt idx="60">
                  <c:v>112.072</c:v>
                </c:pt>
                <c:pt idx="61">
                  <c:v>111.1991</c:v>
                </c:pt>
                <c:pt idx="62">
                  <c:v>111.41670000000001</c:v>
                </c:pt>
                <c:pt idx="63">
                  <c:v>110.9952</c:v>
                </c:pt>
                <c:pt idx="64">
                  <c:v>110.8314</c:v>
                </c:pt>
                <c:pt idx="65">
                  <c:v>110.3621</c:v>
                </c:pt>
                <c:pt idx="66">
                  <c:v>109.9498</c:v>
                </c:pt>
                <c:pt idx="67">
                  <c:v>108.73399999999999</c:v>
                </c:pt>
                <c:pt idx="68">
                  <c:v>106.71339999999999</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99.489500000000007</c:v>
                </c:pt>
                <c:pt idx="33">
                  <c:v>99.935040000000001</c:v>
                </c:pt>
                <c:pt idx="34">
                  <c:v>99.605009999999993</c:v>
                </c:pt>
                <c:pt idx="35">
                  <c:v>100.98699999999999</c:v>
                </c:pt>
                <c:pt idx="36">
                  <c:v>105.66119999999999</c:v>
                </c:pt>
                <c:pt idx="37">
                  <c:v>105.19110000000001</c:v>
                </c:pt>
                <c:pt idx="38">
                  <c:v>103.97029999999999</c:v>
                </c:pt>
                <c:pt idx="39">
                  <c:v>104.6561</c:v>
                </c:pt>
                <c:pt idx="40">
                  <c:v>104.152</c:v>
                </c:pt>
                <c:pt idx="41">
                  <c:v>102.514</c:v>
                </c:pt>
                <c:pt idx="42">
                  <c:v>104.58580000000001</c:v>
                </c:pt>
                <c:pt idx="43">
                  <c:v>103.5253</c:v>
                </c:pt>
                <c:pt idx="44">
                  <c:v>103.92140000000001</c:v>
                </c:pt>
                <c:pt idx="45">
                  <c:v>104.4444</c:v>
                </c:pt>
                <c:pt idx="46">
                  <c:v>106.0591</c:v>
                </c:pt>
                <c:pt idx="47">
                  <c:v>105.3681</c:v>
                </c:pt>
                <c:pt idx="48">
                  <c:v>107.38</c:v>
                </c:pt>
                <c:pt idx="49">
                  <c:v>108.3818</c:v>
                </c:pt>
                <c:pt idx="50">
                  <c:v>107.8312</c:v>
                </c:pt>
                <c:pt idx="51">
                  <c:v>108.49679999999999</c:v>
                </c:pt>
                <c:pt idx="52">
                  <c:v>107.7508</c:v>
                </c:pt>
                <c:pt idx="53">
                  <c:v>108.0457</c:v>
                </c:pt>
                <c:pt idx="54">
                  <c:v>108.15600000000001</c:v>
                </c:pt>
                <c:pt idx="55">
                  <c:v>108.0532</c:v>
                </c:pt>
                <c:pt idx="56">
                  <c:v>108.61239999999999</c:v>
                </c:pt>
                <c:pt idx="57">
                  <c:v>108.6461</c:v>
                </c:pt>
                <c:pt idx="58">
                  <c:v>108.9448</c:v>
                </c:pt>
                <c:pt idx="59">
                  <c:v>109.8359</c:v>
                </c:pt>
                <c:pt idx="60">
                  <c:v>112.15</c:v>
                </c:pt>
                <c:pt idx="61">
                  <c:v>111.2765</c:v>
                </c:pt>
                <c:pt idx="62">
                  <c:v>111.4943</c:v>
                </c:pt>
                <c:pt idx="63">
                  <c:v>111.07250000000001</c:v>
                </c:pt>
                <c:pt idx="64">
                  <c:v>110.9085</c:v>
                </c:pt>
                <c:pt idx="65">
                  <c:v>110.4389</c:v>
                </c:pt>
                <c:pt idx="66">
                  <c:v>110.02630000000001</c:v>
                </c:pt>
                <c:pt idx="67">
                  <c:v>108.80970000000001</c:v>
                </c:pt>
                <c:pt idx="68">
                  <c:v>106.7877</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6751611689852648"/>
          <c:y val="0.23029688287976827"/>
          <c:w val="0.12932513074330163"/>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tx>
                <c:rich>
                  <a:bodyPr/>
                  <a:lstStyle/>
                  <a:p>
                    <a:fld id="{BE197F50-49C2-4628-8194-9DEA51B85E44}" type="VALUE">
                      <a:rPr lang="en-US" smtClean="0"/>
                      <a:pPr/>
                      <a:t>[ARVO]</a:t>
                    </a:fld>
                    <a:endParaRPr lang="en-US" baseline="0" dirty="0"/>
                  </a:p>
                  <a:p>
                    <a:r>
                      <a:rPr lang="en-US" baseline="0" dirty="0"/>
                      <a:t>  </a:t>
                    </a:r>
                    <a:fld id="{26ABA2E0-67F3-499A-B366-246B45595405}"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tx>
                <c:rich>
                  <a:bodyPr/>
                  <a:lstStyle/>
                  <a:p>
                    <a:fld id="{DD4F0975-5900-40EC-BBB2-C9D6DCDA9627}" type="VALUE">
                      <a:rPr lang="en-US" smtClean="0"/>
                      <a:pPr/>
                      <a:t>[ARVO]</a:t>
                    </a:fld>
                    <a:endParaRPr lang="en-US" baseline="0" dirty="0"/>
                  </a:p>
                  <a:p>
                    <a:r>
                      <a:rPr lang="en-US" baseline="0" dirty="0"/>
                      <a:t>  </a:t>
                    </a:r>
                    <a:fld id="{93D51C0D-B8BA-44EC-A35F-E5AFC34BA9D2}"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7E6-4B41-ACA6-AFB5BF9FA914}"/>
                </c:ext>
              </c:extLst>
            </c:dLbl>
            <c:dLbl>
              <c:idx val="3"/>
              <c:layout>
                <c:manualLayout>
                  <c:x val="0.18088188976377953"/>
                  <c:y val="0.15067825557403491"/>
                </c:manualLayout>
              </c:layout>
              <c:tx>
                <c:rich>
                  <a:bodyPr/>
                  <a:lstStyle/>
                  <a:p>
                    <a:fld id="{75B27956-D44A-4CAA-9485-F9911DF8B333}" type="VALUE">
                      <a:rPr lang="en-US" smtClean="0"/>
                      <a:pPr/>
                      <a:t>[ARVO]</a:t>
                    </a:fld>
                    <a:endParaRPr lang="en-US" baseline="0" dirty="0"/>
                  </a:p>
                  <a:p>
                    <a:r>
                      <a:rPr lang="en-US" baseline="0" dirty="0"/>
                      <a:t>  </a:t>
                    </a:r>
                    <a:fld id="{A0EE8FCD-8688-4092-9019-CE06608D54E0}"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3779.7</c:v>
                </c:pt>
                <c:pt idx="1">
                  <c:v>3798.1</c:v>
                </c:pt>
                <c:pt idx="2">
                  <c:v>4052.9</c:v>
                </c:pt>
                <c:pt idx="3">
                  <c:v>3941</c:v>
                </c:pt>
                <c:pt idx="4">
                  <c:v>3712.3</c:v>
                </c:pt>
                <c:pt idx="5">
                  <c:v>3252.6</c:v>
                </c:pt>
                <c:pt idx="6">
                  <c:v>3117</c:v>
                </c:pt>
                <c:pt idx="7">
                  <c:v>3142.4</c:v>
                </c:pt>
                <c:pt idx="8">
                  <c:v>3237</c:v>
                </c:pt>
                <c:pt idx="9">
                  <c:v>3338.9</c:v>
                </c:pt>
                <c:pt idx="10">
                  <c:v>3115.9</c:v>
                </c:pt>
                <c:pt idx="11">
                  <c:v>3087.2</c:v>
                </c:pt>
                <c:pt idx="12">
                  <c:v>3481.4</c:v>
                </c:pt>
                <c:pt idx="13">
                  <c:v>4154.6000000000004</c:v>
                </c:pt>
                <c:pt idx="14">
                  <c:v>4245.5</c:v>
                </c:pt>
                <c:pt idx="15">
                  <c:v>4273.7</c:v>
                </c:pt>
                <c:pt idx="16">
                  <c:v>4217.2</c:v>
                </c:pt>
                <c:pt idx="17">
                  <c:v>4160.5</c:v>
                </c:pt>
                <c:pt idx="18">
                  <c:v>4604.5</c:v>
                </c:pt>
                <c:pt idx="19">
                  <c:v>3971.4</c:v>
                </c:pt>
                <c:pt idx="20">
                  <c:v>3978</c:v>
                </c:pt>
                <c:pt idx="21">
                  <c:v>3813.9</c:v>
                </c:pt>
                <c:pt idx="22">
                  <c:v>3901.6</c:v>
                </c:pt>
                <c:pt idx="23">
                  <c:v>3813.6</c:v>
                </c:pt>
                <c:pt idx="24">
                  <c:v>3575.8</c:v>
                </c:pt>
                <c:pt idx="25">
                  <c:v>3994.2</c:v>
                </c:pt>
                <c:pt idx="26">
                  <c:v>4129.3999999999996</c:v>
                </c:pt>
                <c:pt idx="27">
                  <c:v>4712.1000000000004</c:v>
                </c:pt>
                <c:pt idx="28">
                  <c:v>4837.7</c:v>
                </c:pt>
                <c:pt idx="29">
                  <c:v>5138.2</c:v>
                </c:pt>
                <c:pt idx="30">
                  <c:v>5152</c:v>
                </c:pt>
                <c:pt idx="31">
                  <c:v>4986</c:v>
                </c:pt>
                <c:pt idx="32">
                  <c:v>5365.9</c:v>
                </c:pt>
                <c:pt idx="33">
                  <c:v>5326.4</c:v>
                </c:pt>
                <c:pt idx="34">
                  <c:v>5145.2</c:v>
                </c:pt>
                <c:pt idx="35">
                  <c:v>4971</c:v>
                </c:pt>
                <c:pt idx="36">
                  <c:v>5013.5</c:v>
                </c:pt>
                <c:pt idx="37">
                  <c:v>5016</c:v>
                </c:pt>
                <c:pt idx="38">
                  <c:v>5089.3</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18957</c:v>
                </c:pt>
                <c:pt idx="1">
                  <c:v>18962</c:v>
                </c:pt>
                <c:pt idx="2">
                  <c:v>18548</c:v>
                </c:pt>
                <c:pt idx="3">
                  <c:v>19883</c:v>
                </c:pt>
                <c:pt idx="4">
                  <c:v>18570</c:v>
                </c:pt>
                <c:pt idx="5">
                  <c:v>14653</c:v>
                </c:pt>
                <c:pt idx="6">
                  <c:v>13400</c:v>
                </c:pt>
                <c:pt idx="7">
                  <c:v>13023</c:v>
                </c:pt>
                <c:pt idx="8">
                  <c:v>12203</c:v>
                </c:pt>
                <c:pt idx="9">
                  <c:v>11408</c:v>
                </c:pt>
                <c:pt idx="10">
                  <c:v>11470</c:v>
                </c:pt>
                <c:pt idx="11">
                  <c:v>11344</c:v>
                </c:pt>
                <c:pt idx="12">
                  <c:v>11334</c:v>
                </c:pt>
                <c:pt idx="13">
                  <c:v>10226</c:v>
                </c:pt>
                <c:pt idx="14">
                  <c:v>10817</c:v>
                </c:pt>
                <c:pt idx="15">
                  <c:v>11198</c:v>
                </c:pt>
                <c:pt idx="16">
                  <c:v>12082</c:v>
                </c:pt>
                <c:pt idx="17">
                  <c:v>11347</c:v>
                </c:pt>
                <c:pt idx="18">
                  <c:v>11651</c:v>
                </c:pt>
                <c:pt idx="19">
                  <c:v>11045</c:v>
                </c:pt>
                <c:pt idx="20">
                  <c:v>11651</c:v>
                </c:pt>
                <c:pt idx="21">
                  <c:v>10685</c:v>
                </c:pt>
                <c:pt idx="22">
                  <c:v>10793</c:v>
                </c:pt>
                <c:pt idx="23">
                  <c:v>10474</c:v>
                </c:pt>
                <c:pt idx="24">
                  <c:v>10362</c:v>
                </c:pt>
                <c:pt idx="25">
                  <c:v>10125</c:v>
                </c:pt>
                <c:pt idx="26">
                  <c:v>10189</c:v>
                </c:pt>
                <c:pt idx="27">
                  <c:v>11347</c:v>
                </c:pt>
                <c:pt idx="28">
                  <c:v>11451</c:v>
                </c:pt>
                <c:pt idx="29">
                  <c:v>11048</c:v>
                </c:pt>
                <c:pt idx="30">
                  <c:v>12121</c:v>
                </c:pt>
                <c:pt idx="31">
                  <c:v>12962</c:v>
                </c:pt>
                <c:pt idx="32">
                  <c:v>13844</c:v>
                </c:pt>
                <c:pt idx="33">
                  <c:v>13584</c:v>
                </c:pt>
                <c:pt idx="34">
                  <c:v>12698</c:v>
                </c:pt>
                <c:pt idx="35">
                  <c:v>13175</c:v>
                </c:pt>
                <c:pt idx="36">
                  <c:v>13435</c:v>
                </c:pt>
                <c:pt idx="37">
                  <c:v>14007</c:v>
                </c:pt>
                <c:pt idx="38">
                  <c:v>15900</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3075954608965593"/>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a:solidFill>
                  <a:srgbClr val="002060"/>
                </a:solidFill>
              </a:rPr>
              <a:t>Balance figure</a:t>
            </a:r>
          </a:p>
        </c:rich>
      </c:tx>
      <c:layout>
        <c:manualLayout>
          <c:xMode val="edge"/>
          <c:yMode val="edge"/>
          <c:x val="0.8664547862277715"/>
          <c:y val="6.212333650788851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9"/>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6043.44</c:v>
                </c:pt>
                <c:pt idx="2">
                  <c:v>6116.22</c:v>
                </c:pt>
                <c:pt idx="3">
                  <c:v>6338.01</c:v>
                </c:pt>
                <c:pt idx="4">
                  <c:v>6630.4</c:v>
                </c:pt>
                <c:pt idx="5">
                  <c:v>3942.79</c:v>
                </c:pt>
                <c:pt idx="6">
                  <c:v>4218.26</c:v>
                </c:pt>
                <c:pt idx="7">
                  <c:v>4222</c:v>
                </c:pt>
                <c:pt idx="8">
                  <c:v>4699.16</c:v>
                </c:pt>
                <c:pt idx="9">
                  <c:v>4441.62</c:v>
                </c:pt>
                <c:pt idx="10">
                  <c:v>4213.3900000000003</c:v>
                </c:pt>
                <c:pt idx="11">
                  <c:v>4340.7299999999996</c:v>
                </c:pt>
                <c:pt idx="12">
                  <c:v>5502.33</c:v>
                </c:pt>
                <c:pt idx="13">
                  <c:v>4444.32</c:v>
                </c:pt>
                <c:pt idx="14">
                  <c:v>3990.92</c:v>
                </c:pt>
                <c:pt idx="15">
                  <c:v>4104.01</c:v>
                </c:pt>
                <c:pt idx="16">
                  <c:v>5222.34</c:v>
                </c:pt>
                <c:pt idx="17">
                  <c:v>4051</c:v>
                </c:pt>
                <c:pt idx="18">
                  <c:v>4539.87</c:v>
                </c:pt>
                <c:pt idx="19">
                  <c:v>4025.61</c:v>
                </c:pt>
                <c:pt idx="20">
                  <c:v>4503.75</c:v>
                </c:pt>
                <c:pt idx="21">
                  <c:v>3198.79</c:v>
                </c:pt>
                <c:pt idx="22">
                  <c:v>3460.29</c:v>
                </c:pt>
                <c:pt idx="23">
                  <c:v>3117.11</c:v>
                </c:pt>
                <c:pt idx="24">
                  <c:v>3779.85</c:v>
                </c:pt>
                <c:pt idx="25">
                  <c:v>3042.04</c:v>
                </c:pt>
                <c:pt idx="26">
                  <c:v>3097.37</c:v>
                </c:pt>
                <c:pt idx="27">
                  <c:v>3742.46</c:v>
                </c:pt>
                <c:pt idx="28">
                  <c:v>3402.96</c:v>
                </c:pt>
                <c:pt idx="29">
                  <c:v>2808.16</c:v>
                </c:pt>
                <c:pt idx="30">
                  <c:v>2744.73</c:v>
                </c:pt>
                <c:pt idx="31">
                  <c:v>2448.6999999999998</c:v>
                </c:pt>
                <c:pt idx="32">
                  <c:v>3580.5</c:v>
                </c:pt>
                <c:pt idx="33">
                  <c:v>2874.88</c:v>
                </c:pt>
                <c:pt idx="34">
                  <c:v>2811.61</c:v>
                </c:pt>
                <c:pt idx="35">
                  <c:v>2946.92</c:v>
                </c:pt>
                <c:pt idx="36">
                  <c:v>3274.64</c:v>
                </c:pt>
                <c:pt idx="37">
                  <c:v>3029.73</c:v>
                </c:pt>
                <c:pt idx="38">
                  <c:v>3306.63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5262.54</c:v>
                </c:pt>
                <c:pt idx="2">
                  <c:v>5155.71</c:v>
                </c:pt>
                <c:pt idx="3">
                  <c:v>5432.05</c:v>
                </c:pt>
                <c:pt idx="4">
                  <c:v>5773.19</c:v>
                </c:pt>
                <c:pt idx="5">
                  <c:v>3436.78</c:v>
                </c:pt>
                <c:pt idx="6">
                  <c:v>3569.09</c:v>
                </c:pt>
                <c:pt idx="7">
                  <c:v>3545.9</c:v>
                </c:pt>
                <c:pt idx="8">
                  <c:v>3968.57</c:v>
                </c:pt>
                <c:pt idx="9">
                  <c:v>3502.66</c:v>
                </c:pt>
                <c:pt idx="10">
                  <c:v>3526.82</c:v>
                </c:pt>
                <c:pt idx="11">
                  <c:v>3477.1</c:v>
                </c:pt>
                <c:pt idx="12">
                  <c:v>4477.46</c:v>
                </c:pt>
                <c:pt idx="13">
                  <c:v>3420.78</c:v>
                </c:pt>
                <c:pt idx="14">
                  <c:v>3313.02</c:v>
                </c:pt>
                <c:pt idx="15">
                  <c:v>3197.4</c:v>
                </c:pt>
                <c:pt idx="16">
                  <c:v>4192.43</c:v>
                </c:pt>
                <c:pt idx="17">
                  <c:v>3324.6</c:v>
                </c:pt>
                <c:pt idx="18">
                  <c:v>3885.46</c:v>
                </c:pt>
                <c:pt idx="19">
                  <c:v>3583.94</c:v>
                </c:pt>
                <c:pt idx="20">
                  <c:v>3937.32</c:v>
                </c:pt>
                <c:pt idx="21">
                  <c:v>2715.96</c:v>
                </c:pt>
                <c:pt idx="22">
                  <c:v>3012.28</c:v>
                </c:pt>
                <c:pt idx="23">
                  <c:v>2732.13</c:v>
                </c:pt>
                <c:pt idx="24">
                  <c:v>3422.82</c:v>
                </c:pt>
                <c:pt idx="25">
                  <c:v>2579.44</c:v>
                </c:pt>
                <c:pt idx="26">
                  <c:v>2618.9</c:v>
                </c:pt>
                <c:pt idx="27">
                  <c:v>3267.86</c:v>
                </c:pt>
                <c:pt idx="28">
                  <c:v>2943.37</c:v>
                </c:pt>
                <c:pt idx="29">
                  <c:v>2228.42</c:v>
                </c:pt>
                <c:pt idx="30">
                  <c:v>2222.85</c:v>
                </c:pt>
                <c:pt idx="31">
                  <c:v>2015.01</c:v>
                </c:pt>
                <c:pt idx="32">
                  <c:v>2851.04</c:v>
                </c:pt>
                <c:pt idx="33">
                  <c:v>2313.0500000000002</c:v>
                </c:pt>
                <c:pt idx="34">
                  <c:v>2271.42</c:v>
                </c:pt>
                <c:pt idx="35">
                  <c:v>2316.62</c:v>
                </c:pt>
                <c:pt idx="36">
                  <c:v>2697.47</c:v>
                </c:pt>
                <c:pt idx="37">
                  <c:v>2430.69</c:v>
                </c:pt>
                <c:pt idx="38">
                  <c:v>2525.5300000000002</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780.9</c:v>
                </c:pt>
                <c:pt idx="2">
                  <c:v>960.51</c:v>
                </c:pt>
                <c:pt idx="3">
                  <c:v>905.95</c:v>
                </c:pt>
                <c:pt idx="4">
                  <c:v>857.21</c:v>
                </c:pt>
                <c:pt idx="5">
                  <c:v>506.01</c:v>
                </c:pt>
                <c:pt idx="6">
                  <c:v>649.16</c:v>
                </c:pt>
                <c:pt idx="7">
                  <c:v>676.1</c:v>
                </c:pt>
                <c:pt idx="8">
                  <c:v>730.6</c:v>
                </c:pt>
                <c:pt idx="9">
                  <c:v>938.96</c:v>
                </c:pt>
                <c:pt idx="10">
                  <c:v>686.57</c:v>
                </c:pt>
                <c:pt idx="11">
                  <c:v>863.64</c:v>
                </c:pt>
                <c:pt idx="12">
                  <c:v>1024.8800000000001</c:v>
                </c:pt>
                <c:pt idx="13">
                  <c:v>1023.55</c:v>
                </c:pt>
                <c:pt idx="14">
                  <c:v>677.89</c:v>
                </c:pt>
                <c:pt idx="15">
                  <c:v>906.62</c:v>
                </c:pt>
                <c:pt idx="16">
                  <c:v>1029.92</c:v>
                </c:pt>
                <c:pt idx="17">
                  <c:v>726.4</c:v>
                </c:pt>
                <c:pt idx="18">
                  <c:v>654.41</c:v>
                </c:pt>
                <c:pt idx="19">
                  <c:v>441.66</c:v>
                </c:pt>
                <c:pt idx="20">
                  <c:v>566.42999999999995</c:v>
                </c:pt>
                <c:pt idx="21">
                  <c:v>482.83</c:v>
                </c:pt>
                <c:pt idx="22">
                  <c:v>448.02</c:v>
                </c:pt>
                <c:pt idx="23">
                  <c:v>384.98</c:v>
                </c:pt>
                <c:pt idx="24">
                  <c:v>357.03</c:v>
                </c:pt>
                <c:pt idx="25">
                  <c:v>462.6</c:v>
                </c:pt>
                <c:pt idx="26">
                  <c:v>478.47</c:v>
                </c:pt>
                <c:pt idx="27">
                  <c:v>474.6</c:v>
                </c:pt>
                <c:pt idx="28">
                  <c:v>459.6</c:v>
                </c:pt>
                <c:pt idx="29">
                  <c:v>579.74</c:v>
                </c:pt>
                <c:pt idx="30">
                  <c:v>521.88</c:v>
                </c:pt>
                <c:pt idx="31">
                  <c:v>433.68</c:v>
                </c:pt>
                <c:pt idx="32">
                  <c:v>729.45</c:v>
                </c:pt>
                <c:pt idx="33">
                  <c:v>561.83000000000004</c:v>
                </c:pt>
                <c:pt idx="34">
                  <c:v>540.20000000000005</c:v>
                </c:pt>
                <c:pt idx="35">
                  <c:v>630.29999999999995</c:v>
                </c:pt>
                <c:pt idx="36">
                  <c:v>577.16999999999996</c:v>
                </c:pt>
                <c:pt idx="37">
                  <c:v>599.04</c:v>
                </c:pt>
                <c:pt idx="38">
                  <c:v>781.1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595.6</c:v>
                </c:pt>
                <c:pt idx="1">
                  <c:v>662.9</c:v>
                </c:pt>
                <c:pt idx="2">
                  <c:v>917.5</c:v>
                </c:pt>
                <c:pt idx="3">
                  <c:v>888.9</c:v>
                </c:pt>
                <c:pt idx="4">
                  <c:v>905.6</c:v>
                </c:pt>
                <c:pt idx="5">
                  <c:v>562.6</c:v>
                </c:pt>
                <c:pt idx="6">
                  <c:v>576.4</c:v>
                </c:pt>
                <c:pt idx="7">
                  <c:v>604</c:v>
                </c:pt>
                <c:pt idx="8">
                  <c:v>626.70000000000005</c:v>
                </c:pt>
                <c:pt idx="9">
                  <c:v>777.7</c:v>
                </c:pt>
                <c:pt idx="10">
                  <c:v>576.70000000000005</c:v>
                </c:pt>
                <c:pt idx="11">
                  <c:v>728.4</c:v>
                </c:pt>
                <c:pt idx="12">
                  <c:v>726.4</c:v>
                </c:pt>
                <c:pt idx="13">
                  <c:v>782.2</c:v>
                </c:pt>
                <c:pt idx="14">
                  <c:v>715.3</c:v>
                </c:pt>
                <c:pt idx="15">
                  <c:v>826.6</c:v>
                </c:pt>
                <c:pt idx="16">
                  <c:v>884.6</c:v>
                </c:pt>
                <c:pt idx="17">
                  <c:v>613.20000000000005</c:v>
                </c:pt>
                <c:pt idx="18">
                  <c:v>636.29999999999995</c:v>
                </c:pt>
                <c:pt idx="19">
                  <c:v>523.5</c:v>
                </c:pt>
                <c:pt idx="20">
                  <c:v>588.4</c:v>
                </c:pt>
                <c:pt idx="21">
                  <c:v>575.79999999999995</c:v>
                </c:pt>
                <c:pt idx="22">
                  <c:v>477.7</c:v>
                </c:pt>
                <c:pt idx="23">
                  <c:v>410.5</c:v>
                </c:pt>
                <c:pt idx="24">
                  <c:v>392.4</c:v>
                </c:pt>
                <c:pt idx="25">
                  <c:v>477.6</c:v>
                </c:pt>
                <c:pt idx="26">
                  <c:v>517.1</c:v>
                </c:pt>
                <c:pt idx="27">
                  <c:v>569.1</c:v>
                </c:pt>
                <c:pt idx="28">
                  <c:v>549.9</c:v>
                </c:pt>
                <c:pt idx="29">
                  <c:v>732.3</c:v>
                </c:pt>
                <c:pt idx="30">
                  <c:v>637.5</c:v>
                </c:pt>
                <c:pt idx="31">
                  <c:v>559.6</c:v>
                </c:pt>
                <c:pt idx="32">
                  <c:v>819.1</c:v>
                </c:pt>
                <c:pt idx="33">
                  <c:v>715.1</c:v>
                </c:pt>
                <c:pt idx="34">
                  <c:v>712.2</c:v>
                </c:pt>
                <c:pt idx="35">
                  <c:v>826.2</c:v>
                </c:pt>
                <c:pt idx="36">
                  <c:v>698.8</c:v>
                </c:pt>
                <c:pt idx="37">
                  <c:v>708.3</c:v>
                </c:pt>
                <c:pt idx="38">
                  <c:v>896.1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7108.7</c:v>
                </c:pt>
                <c:pt idx="1">
                  <c:v>6315.4</c:v>
                </c:pt>
                <c:pt idx="2">
                  <c:v>6076.6</c:v>
                </c:pt>
                <c:pt idx="3">
                  <c:v>6449.7</c:v>
                </c:pt>
                <c:pt idx="4">
                  <c:v>6776.1</c:v>
                </c:pt>
                <c:pt idx="5">
                  <c:v>4141.5</c:v>
                </c:pt>
                <c:pt idx="6">
                  <c:v>4233.8999999999996</c:v>
                </c:pt>
                <c:pt idx="7">
                  <c:v>4149.6000000000004</c:v>
                </c:pt>
                <c:pt idx="8">
                  <c:v>4589.8999999999996</c:v>
                </c:pt>
                <c:pt idx="9">
                  <c:v>4068.5</c:v>
                </c:pt>
                <c:pt idx="10">
                  <c:v>4118.6000000000004</c:v>
                </c:pt>
                <c:pt idx="11">
                  <c:v>4063.4</c:v>
                </c:pt>
                <c:pt idx="12">
                  <c:v>5027.6000000000004</c:v>
                </c:pt>
                <c:pt idx="13">
                  <c:v>3882.3</c:v>
                </c:pt>
                <c:pt idx="14">
                  <c:v>3679.7</c:v>
                </c:pt>
                <c:pt idx="15">
                  <c:v>3718.3</c:v>
                </c:pt>
                <c:pt idx="16">
                  <c:v>4533.3</c:v>
                </c:pt>
                <c:pt idx="17">
                  <c:v>3710.1</c:v>
                </c:pt>
                <c:pt idx="18">
                  <c:v>4334.8999999999996</c:v>
                </c:pt>
                <c:pt idx="19">
                  <c:v>4056.6</c:v>
                </c:pt>
                <c:pt idx="20">
                  <c:v>4356.8</c:v>
                </c:pt>
                <c:pt idx="21">
                  <c:v>3117.3</c:v>
                </c:pt>
                <c:pt idx="22">
                  <c:v>3480.4</c:v>
                </c:pt>
                <c:pt idx="23">
                  <c:v>3156.7</c:v>
                </c:pt>
                <c:pt idx="24">
                  <c:v>3707.3</c:v>
                </c:pt>
                <c:pt idx="25">
                  <c:v>2934.7</c:v>
                </c:pt>
                <c:pt idx="26">
                  <c:v>2967</c:v>
                </c:pt>
                <c:pt idx="27">
                  <c:v>3527.1</c:v>
                </c:pt>
                <c:pt idx="28">
                  <c:v>3516.9</c:v>
                </c:pt>
                <c:pt idx="29">
                  <c:v>2897.2</c:v>
                </c:pt>
                <c:pt idx="30">
                  <c:v>3009.3</c:v>
                </c:pt>
                <c:pt idx="31">
                  <c:v>2861</c:v>
                </c:pt>
                <c:pt idx="32">
                  <c:v>3618.9</c:v>
                </c:pt>
                <c:pt idx="33">
                  <c:v>3176.3</c:v>
                </c:pt>
                <c:pt idx="34">
                  <c:v>3225.5</c:v>
                </c:pt>
                <c:pt idx="35">
                  <c:v>3264.9</c:v>
                </c:pt>
                <c:pt idx="36">
                  <c:v>3545.3</c:v>
                </c:pt>
                <c:pt idx="37">
                  <c:v>3357.4</c:v>
                </c:pt>
                <c:pt idx="38">
                  <c:v>3488.9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4294.8</c:v>
                </c:pt>
                <c:pt idx="2">
                  <c:v>3568.43</c:v>
                </c:pt>
                <c:pt idx="3">
                  <c:v>4134.8900000000003</c:v>
                </c:pt>
                <c:pt idx="4">
                  <c:v>2044.32</c:v>
                </c:pt>
                <c:pt idx="5">
                  <c:v>1718.67</c:v>
                </c:pt>
                <c:pt idx="6">
                  <c:v>1596.12</c:v>
                </c:pt>
                <c:pt idx="7">
                  <c:v>1865.2</c:v>
                </c:pt>
                <c:pt idx="8">
                  <c:v>2308.7800000000002</c:v>
                </c:pt>
                <c:pt idx="9">
                  <c:v>2014.99</c:v>
                </c:pt>
                <c:pt idx="10">
                  <c:v>2468.7800000000002</c:v>
                </c:pt>
                <c:pt idx="11">
                  <c:v>2288.58</c:v>
                </c:pt>
                <c:pt idx="12">
                  <c:v>3043.75</c:v>
                </c:pt>
                <c:pt idx="13">
                  <c:v>3149.44</c:v>
                </c:pt>
                <c:pt idx="14">
                  <c:v>4056.89</c:v>
                </c:pt>
                <c:pt idx="15">
                  <c:v>3054.21</c:v>
                </c:pt>
                <c:pt idx="16">
                  <c:v>3567.45</c:v>
                </c:pt>
                <c:pt idx="17">
                  <c:v>3375.16</c:v>
                </c:pt>
                <c:pt idx="18">
                  <c:v>3219.18</c:v>
                </c:pt>
                <c:pt idx="19">
                  <c:v>2943.91</c:v>
                </c:pt>
                <c:pt idx="20">
                  <c:v>3658.87</c:v>
                </c:pt>
                <c:pt idx="21">
                  <c:v>2953.96</c:v>
                </c:pt>
                <c:pt idx="22">
                  <c:v>3160.51</c:v>
                </c:pt>
                <c:pt idx="23">
                  <c:v>2978.86</c:v>
                </c:pt>
                <c:pt idx="24">
                  <c:v>2953.17</c:v>
                </c:pt>
                <c:pt idx="25">
                  <c:v>3614.45</c:v>
                </c:pt>
                <c:pt idx="26">
                  <c:v>3837.06</c:v>
                </c:pt>
                <c:pt idx="27">
                  <c:v>4404.62</c:v>
                </c:pt>
                <c:pt idx="28">
                  <c:v>3639.95</c:v>
                </c:pt>
                <c:pt idx="29">
                  <c:v>3268.42</c:v>
                </c:pt>
                <c:pt idx="30">
                  <c:v>5112.54</c:v>
                </c:pt>
                <c:pt idx="31">
                  <c:v>3986.25</c:v>
                </c:pt>
                <c:pt idx="32">
                  <c:v>3665.13</c:v>
                </c:pt>
                <c:pt idx="33">
                  <c:v>3263.02</c:v>
                </c:pt>
                <c:pt idx="34">
                  <c:v>3028.71</c:v>
                </c:pt>
                <c:pt idx="35">
                  <c:v>2928.89</c:v>
                </c:pt>
                <c:pt idx="36">
                  <c:v>3874.19</c:v>
                </c:pt>
                <c:pt idx="37">
                  <c:v>3907</c:v>
                </c:pt>
                <c:pt idx="38">
                  <c:v>5646.8</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3641.46</c:v>
                </c:pt>
                <c:pt idx="2">
                  <c:v>2899.13</c:v>
                </c:pt>
                <c:pt idx="3">
                  <c:v>3563.28</c:v>
                </c:pt>
                <c:pt idx="4">
                  <c:v>1566.61</c:v>
                </c:pt>
                <c:pt idx="5">
                  <c:v>1338.64</c:v>
                </c:pt>
                <c:pt idx="6">
                  <c:v>1205.77</c:v>
                </c:pt>
                <c:pt idx="7">
                  <c:v>1554.13</c:v>
                </c:pt>
                <c:pt idx="8">
                  <c:v>1866.67</c:v>
                </c:pt>
                <c:pt idx="9">
                  <c:v>1628.74</c:v>
                </c:pt>
                <c:pt idx="10">
                  <c:v>1998.96</c:v>
                </c:pt>
                <c:pt idx="11">
                  <c:v>1952.32</c:v>
                </c:pt>
                <c:pt idx="12">
                  <c:v>2313.19</c:v>
                </c:pt>
                <c:pt idx="13">
                  <c:v>2443.11</c:v>
                </c:pt>
                <c:pt idx="14">
                  <c:v>3315.26</c:v>
                </c:pt>
                <c:pt idx="15">
                  <c:v>2532.59</c:v>
                </c:pt>
                <c:pt idx="16">
                  <c:v>2910.63</c:v>
                </c:pt>
                <c:pt idx="17">
                  <c:v>2741.8</c:v>
                </c:pt>
                <c:pt idx="18">
                  <c:v>2598.3000000000002</c:v>
                </c:pt>
                <c:pt idx="19">
                  <c:v>2397.1799999999998</c:v>
                </c:pt>
                <c:pt idx="20">
                  <c:v>3064.29</c:v>
                </c:pt>
                <c:pt idx="21">
                  <c:v>2434.17</c:v>
                </c:pt>
                <c:pt idx="22">
                  <c:v>2487.5500000000002</c:v>
                </c:pt>
                <c:pt idx="23">
                  <c:v>2471.88</c:v>
                </c:pt>
                <c:pt idx="24">
                  <c:v>2392.1</c:v>
                </c:pt>
                <c:pt idx="25">
                  <c:v>2832.75</c:v>
                </c:pt>
                <c:pt idx="26">
                  <c:v>2978.92</c:v>
                </c:pt>
                <c:pt idx="27">
                  <c:v>3298.17</c:v>
                </c:pt>
                <c:pt idx="28">
                  <c:v>2927.9</c:v>
                </c:pt>
                <c:pt idx="29">
                  <c:v>2563.0100000000002</c:v>
                </c:pt>
                <c:pt idx="30">
                  <c:v>4146.5200000000004</c:v>
                </c:pt>
                <c:pt idx="31">
                  <c:v>3441.93</c:v>
                </c:pt>
                <c:pt idx="32">
                  <c:v>2872.74</c:v>
                </c:pt>
                <c:pt idx="33">
                  <c:v>2449.65</c:v>
                </c:pt>
                <c:pt idx="34">
                  <c:v>2305.2399999999998</c:v>
                </c:pt>
                <c:pt idx="35">
                  <c:v>2302.3200000000002</c:v>
                </c:pt>
                <c:pt idx="36">
                  <c:v>2910.8</c:v>
                </c:pt>
                <c:pt idx="37">
                  <c:v>3208</c:v>
                </c:pt>
                <c:pt idx="38">
                  <c:v>4900.1000000000004</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653.34</c:v>
                </c:pt>
                <c:pt idx="2">
                  <c:v>669.31</c:v>
                </c:pt>
                <c:pt idx="3">
                  <c:v>571.61</c:v>
                </c:pt>
                <c:pt idx="4">
                  <c:v>477.72</c:v>
                </c:pt>
                <c:pt idx="5">
                  <c:v>380.03</c:v>
                </c:pt>
                <c:pt idx="6">
                  <c:v>390.36</c:v>
                </c:pt>
                <c:pt idx="7">
                  <c:v>311.06</c:v>
                </c:pt>
                <c:pt idx="8">
                  <c:v>442.11</c:v>
                </c:pt>
                <c:pt idx="9">
                  <c:v>386.25</c:v>
                </c:pt>
                <c:pt idx="10">
                  <c:v>469.83</c:v>
                </c:pt>
                <c:pt idx="11">
                  <c:v>336.26</c:v>
                </c:pt>
                <c:pt idx="12">
                  <c:v>730.56</c:v>
                </c:pt>
                <c:pt idx="13">
                  <c:v>706.33</c:v>
                </c:pt>
                <c:pt idx="14">
                  <c:v>741.63</c:v>
                </c:pt>
                <c:pt idx="15">
                  <c:v>521.62</c:v>
                </c:pt>
                <c:pt idx="16">
                  <c:v>656.82</c:v>
                </c:pt>
                <c:pt idx="17">
                  <c:v>633.36</c:v>
                </c:pt>
                <c:pt idx="18">
                  <c:v>620.88</c:v>
                </c:pt>
                <c:pt idx="19">
                  <c:v>546.73</c:v>
                </c:pt>
                <c:pt idx="20">
                  <c:v>594.58000000000004</c:v>
                </c:pt>
                <c:pt idx="21">
                  <c:v>519.79999999999995</c:v>
                </c:pt>
                <c:pt idx="22">
                  <c:v>672.96</c:v>
                </c:pt>
                <c:pt idx="23">
                  <c:v>506.98</c:v>
                </c:pt>
                <c:pt idx="24">
                  <c:v>561.07000000000005</c:v>
                </c:pt>
                <c:pt idx="25">
                  <c:v>781.7</c:v>
                </c:pt>
                <c:pt idx="26">
                  <c:v>858.14</c:v>
                </c:pt>
                <c:pt idx="27">
                  <c:v>1106.45</c:v>
                </c:pt>
                <c:pt idx="28">
                  <c:v>712.05</c:v>
                </c:pt>
                <c:pt idx="29">
                  <c:v>705.42</c:v>
                </c:pt>
                <c:pt idx="30">
                  <c:v>966.02</c:v>
                </c:pt>
                <c:pt idx="31">
                  <c:v>544.32000000000005</c:v>
                </c:pt>
                <c:pt idx="32">
                  <c:v>792.38</c:v>
                </c:pt>
                <c:pt idx="33">
                  <c:v>813.36</c:v>
                </c:pt>
                <c:pt idx="34">
                  <c:v>723.47</c:v>
                </c:pt>
                <c:pt idx="35">
                  <c:v>626.57000000000005</c:v>
                </c:pt>
                <c:pt idx="36">
                  <c:v>963.39</c:v>
                </c:pt>
                <c:pt idx="37">
                  <c:v>699</c:v>
                </c:pt>
                <c:pt idx="38">
                  <c:v>746.7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6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2095.9</c:v>
                </c:pt>
                <c:pt idx="1">
                  <c:v>1953.9</c:v>
                </c:pt>
                <c:pt idx="2">
                  <c:v>1839.5</c:v>
                </c:pt>
                <c:pt idx="3">
                  <c:v>1816.6</c:v>
                </c:pt>
                <c:pt idx="4">
                  <c:v>1584.7</c:v>
                </c:pt>
                <c:pt idx="5">
                  <c:v>1501.4</c:v>
                </c:pt>
                <c:pt idx="6">
                  <c:v>1310.7</c:v>
                </c:pt>
                <c:pt idx="7">
                  <c:v>1260.8</c:v>
                </c:pt>
                <c:pt idx="8">
                  <c:v>1240.0999999999999</c:v>
                </c:pt>
                <c:pt idx="9">
                  <c:v>1200.0999999999999</c:v>
                </c:pt>
                <c:pt idx="10">
                  <c:v>1294.5999999999999</c:v>
                </c:pt>
                <c:pt idx="11">
                  <c:v>1124.8</c:v>
                </c:pt>
                <c:pt idx="12">
                  <c:v>1434.4</c:v>
                </c:pt>
                <c:pt idx="13">
                  <c:v>1794.1</c:v>
                </c:pt>
                <c:pt idx="14">
                  <c:v>1986.8</c:v>
                </c:pt>
                <c:pt idx="15">
                  <c:v>1927.6</c:v>
                </c:pt>
                <c:pt idx="16">
                  <c:v>1803.3</c:v>
                </c:pt>
                <c:pt idx="17">
                  <c:v>1865.9</c:v>
                </c:pt>
                <c:pt idx="18">
                  <c:v>2132.5</c:v>
                </c:pt>
                <c:pt idx="19">
                  <c:v>1716.9</c:v>
                </c:pt>
                <c:pt idx="20">
                  <c:v>1731.3</c:v>
                </c:pt>
                <c:pt idx="21">
                  <c:v>1519.1</c:v>
                </c:pt>
                <c:pt idx="22">
                  <c:v>1633.1</c:v>
                </c:pt>
                <c:pt idx="23">
                  <c:v>1647</c:v>
                </c:pt>
                <c:pt idx="24">
                  <c:v>1457.4</c:v>
                </c:pt>
                <c:pt idx="25">
                  <c:v>1659</c:v>
                </c:pt>
                <c:pt idx="26">
                  <c:v>1752.1</c:v>
                </c:pt>
                <c:pt idx="27">
                  <c:v>2221.4</c:v>
                </c:pt>
                <c:pt idx="28">
                  <c:v>2297.1999999999998</c:v>
                </c:pt>
                <c:pt idx="29">
                  <c:v>2399.1999999999998</c:v>
                </c:pt>
                <c:pt idx="30">
                  <c:v>2528.1</c:v>
                </c:pt>
                <c:pt idx="31">
                  <c:v>2305.9</c:v>
                </c:pt>
                <c:pt idx="32">
                  <c:v>2323.9</c:v>
                </c:pt>
                <c:pt idx="33">
                  <c:v>2463.8000000000002</c:v>
                </c:pt>
                <c:pt idx="34">
                  <c:v>2367.4</c:v>
                </c:pt>
                <c:pt idx="35">
                  <c:v>2083.3000000000002</c:v>
                </c:pt>
                <c:pt idx="36">
                  <c:v>2175.3000000000002</c:v>
                </c:pt>
                <c:pt idx="37">
                  <c:v>2166.6</c:v>
                </c:pt>
                <c:pt idx="38">
                  <c:v>2122.1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11439.2</c:v>
                </c:pt>
                <c:pt idx="1">
                  <c:v>12274.3</c:v>
                </c:pt>
                <c:pt idx="2">
                  <c:v>12099.4</c:v>
                </c:pt>
                <c:pt idx="3">
                  <c:v>13102.6</c:v>
                </c:pt>
                <c:pt idx="4">
                  <c:v>11539.3</c:v>
                </c:pt>
                <c:pt idx="5">
                  <c:v>10299.4</c:v>
                </c:pt>
                <c:pt idx="6">
                  <c:v>8975.5</c:v>
                </c:pt>
                <c:pt idx="7">
                  <c:v>8699.5</c:v>
                </c:pt>
                <c:pt idx="8">
                  <c:v>7453.6</c:v>
                </c:pt>
                <c:pt idx="9">
                  <c:v>7163.8</c:v>
                </c:pt>
                <c:pt idx="10">
                  <c:v>7168.8</c:v>
                </c:pt>
                <c:pt idx="11">
                  <c:v>7096.3</c:v>
                </c:pt>
                <c:pt idx="12">
                  <c:v>6138.1</c:v>
                </c:pt>
                <c:pt idx="13">
                  <c:v>6162.5</c:v>
                </c:pt>
                <c:pt idx="14">
                  <c:v>6949</c:v>
                </c:pt>
                <c:pt idx="15">
                  <c:v>7313.1</c:v>
                </c:pt>
                <c:pt idx="16">
                  <c:v>7355.4</c:v>
                </c:pt>
                <c:pt idx="17">
                  <c:v>7450.6</c:v>
                </c:pt>
                <c:pt idx="18">
                  <c:v>7079.9</c:v>
                </c:pt>
                <c:pt idx="19">
                  <c:v>6785.5</c:v>
                </c:pt>
                <c:pt idx="20">
                  <c:v>7096.4</c:v>
                </c:pt>
                <c:pt idx="21">
                  <c:v>7356.5</c:v>
                </c:pt>
                <c:pt idx="22">
                  <c:v>7102.2</c:v>
                </c:pt>
                <c:pt idx="23">
                  <c:v>7138.4</c:v>
                </c:pt>
                <c:pt idx="24">
                  <c:v>6464.6</c:v>
                </c:pt>
                <c:pt idx="25">
                  <c:v>7019.3</c:v>
                </c:pt>
                <c:pt idx="26">
                  <c:v>7049.5</c:v>
                </c:pt>
                <c:pt idx="27">
                  <c:v>7652.6</c:v>
                </c:pt>
                <c:pt idx="28">
                  <c:v>7743.5</c:v>
                </c:pt>
                <c:pt idx="29">
                  <c:v>7966</c:v>
                </c:pt>
                <c:pt idx="30">
                  <c:v>8912.5</c:v>
                </c:pt>
                <c:pt idx="31">
                  <c:v>9917</c:v>
                </c:pt>
                <c:pt idx="32">
                  <c:v>10040.5</c:v>
                </c:pt>
                <c:pt idx="33">
                  <c:v>10218.299999999999</c:v>
                </c:pt>
                <c:pt idx="34">
                  <c:v>9282.2000000000007</c:v>
                </c:pt>
                <c:pt idx="35">
                  <c:v>9678.1</c:v>
                </c:pt>
                <c:pt idx="36">
                  <c:v>9653.7000000000007</c:v>
                </c:pt>
                <c:pt idx="37">
                  <c:v>10397.700000000001</c:v>
                </c:pt>
                <c:pt idx="38">
                  <c:v>12167.2</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176.1</c:v>
                </c:pt>
                <c:pt idx="2">
                  <c:v>161.85</c:v>
                </c:pt>
                <c:pt idx="3">
                  <c:v>147.61000000000001</c:v>
                </c:pt>
                <c:pt idx="4">
                  <c:v>140.44</c:v>
                </c:pt>
                <c:pt idx="5">
                  <c:v>133.26</c:v>
                </c:pt>
                <c:pt idx="6">
                  <c:v>123.58</c:v>
                </c:pt>
                <c:pt idx="7">
                  <c:v>113.89</c:v>
                </c:pt>
                <c:pt idx="8">
                  <c:v>117.68</c:v>
                </c:pt>
                <c:pt idx="9">
                  <c:v>121.48</c:v>
                </c:pt>
                <c:pt idx="10">
                  <c:v>125</c:v>
                </c:pt>
                <c:pt idx="11">
                  <c:v>128.52000000000001</c:v>
                </c:pt>
                <c:pt idx="12">
                  <c:v>171.01</c:v>
                </c:pt>
                <c:pt idx="13">
                  <c:v>204.64</c:v>
                </c:pt>
                <c:pt idx="14">
                  <c:v>173.33</c:v>
                </c:pt>
                <c:pt idx="15">
                  <c:v>177.01</c:v>
                </c:pt>
                <c:pt idx="16">
                  <c:v>223.86</c:v>
                </c:pt>
                <c:pt idx="17">
                  <c:v>231.23</c:v>
                </c:pt>
                <c:pt idx="18">
                  <c:v>277.58</c:v>
                </c:pt>
                <c:pt idx="19">
                  <c:v>169.91</c:v>
                </c:pt>
                <c:pt idx="20">
                  <c:v>188.78</c:v>
                </c:pt>
                <c:pt idx="21">
                  <c:v>215.79</c:v>
                </c:pt>
                <c:pt idx="22">
                  <c:v>193.58</c:v>
                </c:pt>
                <c:pt idx="23">
                  <c:v>178.16</c:v>
                </c:pt>
                <c:pt idx="24">
                  <c:v>225.74</c:v>
                </c:pt>
                <c:pt idx="25">
                  <c:v>229.87</c:v>
                </c:pt>
                <c:pt idx="26">
                  <c:v>226.6</c:v>
                </c:pt>
                <c:pt idx="27">
                  <c:v>170.75</c:v>
                </c:pt>
                <c:pt idx="28">
                  <c:v>272.79000000000002</c:v>
                </c:pt>
                <c:pt idx="29">
                  <c:v>231.5</c:v>
                </c:pt>
                <c:pt idx="30">
                  <c:v>264.16000000000003</c:v>
                </c:pt>
                <c:pt idx="31">
                  <c:v>185.69</c:v>
                </c:pt>
                <c:pt idx="32">
                  <c:v>234.29</c:v>
                </c:pt>
                <c:pt idx="33">
                  <c:v>260.32</c:v>
                </c:pt>
                <c:pt idx="34">
                  <c:v>248.6</c:v>
                </c:pt>
                <c:pt idx="35">
                  <c:v>300.17</c:v>
                </c:pt>
                <c:pt idx="36">
                  <c:v>263.04000000000002</c:v>
                </c:pt>
                <c:pt idx="37">
                  <c:v>283.83</c:v>
                </c:pt>
                <c:pt idx="38">
                  <c:v>262.08</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Export</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68.78</c:v>
                </c:pt>
                <c:pt idx="2">
                  <c:v>57.99</c:v>
                </c:pt>
                <c:pt idx="3">
                  <c:v>47.2</c:v>
                </c:pt>
                <c:pt idx="4">
                  <c:v>45.52</c:v>
                </c:pt>
                <c:pt idx="5">
                  <c:v>43.84</c:v>
                </c:pt>
                <c:pt idx="6">
                  <c:v>40.64</c:v>
                </c:pt>
                <c:pt idx="7">
                  <c:v>37.44</c:v>
                </c:pt>
                <c:pt idx="8">
                  <c:v>37.020000000000003</c:v>
                </c:pt>
                <c:pt idx="9">
                  <c:v>36.6</c:v>
                </c:pt>
                <c:pt idx="10">
                  <c:v>38.229999999999997</c:v>
                </c:pt>
                <c:pt idx="11">
                  <c:v>39.86</c:v>
                </c:pt>
                <c:pt idx="12">
                  <c:v>26.05</c:v>
                </c:pt>
                <c:pt idx="13">
                  <c:v>47.54</c:v>
                </c:pt>
                <c:pt idx="14">
                  <c:v>41.01</c:v>
                </c:pt>
                <c:pt idx="15">
                  <c:v>28.64</c:v>
                </c:pt>
                <c:pt idx="16">
                  <c:v>38.700000000000003</c:v>
                </c:pt>
                <c:pt idx="17">
                  <c:v>48.42</c:v>
                </c:pt>
                <c:pt idx="18">
                  <c:v>92.08</c:v>
                </c:pt>
                <c:pt idx="19">
                  <c:v>38.39</c:v>
                </c:pt>
                <c:pt idx="20">
                  <c:v>34.450000000000003</c:v>
                </c:pt>
                <c:pt idx="21">
                  <c:v>46.16</c:v>
                </c:pt>
                <c:pt idx="22">
                  <c:v>44.71</c:v>
                </c:pt>
                <c:pt idx="23">
                  <c:v>34.65</c:v>
                </c:pt>
                <c:pt idx="24">
                  <c:v>44.93</c:v>
                </c:pt>
                <c:pt idx="25">
                  <c:v>43.55</c:v>
                </c:pt>
                <c:pt idx="26">
                  <c:v>56.3</c:v>
                </c:pt>
                <c:pt idx="27">
                  <c:v>37.700000000000003</c:v>
                </c:pt>
                <c:pt idx="28">
                  <c:v>52.59</c:v>
                </c:pt>
                <c:pt idx="29">
                  <c:v>37.9</c:v>
                </c:pt>
                <c:pt idx="30">
                  <c:v>52.14</c:v>
                </c:pt>
                <c:pt idx="31">
                  <c:v>27.48</c:v>
                </c:pt>
                <c:pt idx="32">
                  <c:v>42</c:v>
                </c:pt>
                <c:pt idx="33">
                  <c:v>50.31</c:v>
                </c:pt>
                <c:pt idx="34">
                  <c:v>37.79</c:v>
                </c:pt>
                <c:pt idx="35">
                  <c:v>121.71</c:v>
                </c:pt>
                <c:pt idx="36">
                  <c:v>45.94</c:v>
                </c:pt>
                <c:pt idx="37">
                  <c:v>50.4</c:v>
                </c:pt>
                <c:pt idx="38">
                  <c:v>27.14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Domestic</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107.32</c:v>
                </c:pt>
                <c:pt idx="2">
                  <c:v>103.87</c:v>
                </c:pt>
                <c:pt idx="3">
                  <c:v>100.41</c:v>
                </c:pt>
                <c:pt idx="4">
                  <c:v>94.92</c:v>
                </c:pt>
                <c:pt idx="5">
                  <c:v>89.42</c:v>
                </c:pt>
                <c:pt idx="6">
                  <c:v>82.94</c:v>
                </c:pt>
                <c:pt idx="7">
                  <c:v>76.45</c:v>
                </c:pt>
                <c:pt idx="8">
                  <c:v>80.67</c:v>
                </c:pt>
                <c:pt idx="9">
                  <c:v>84.88</c:v>
                </c:pt>
                <c:pt idx="10">
                  <c:v>86.77</c:v>
                </c:pt>
                <c:pt idx="11">
                  <c:v>88.66</c:v>
                </c:pt>
                <c:pt idx="12">
                  <c:v>144.96</c:v>
                </c:pt>
                <c:pt idx="13">
                  <c:v>157.09</c:v>
                </c:pt>
                <c:pt idx="14">
                  <c:v>132.32</c:v>
                </c:pt>
                <c:pt idx="15">
                  <c:v>148.37</c:v>
                </c:pt>
                <c:pt idx="16">
                  <c:v>185.16</c:v>
                </c:pt>
                <c:pt idx="17">
                  <c:v>182.81</c:v>
                </c:pt>
                <c:pt idx="18">
                  <c:v>185.5</c:v>
                </c:pt>
                <c:pt idx="19">
                  <c:v>131.52000000000001</c:v>
                </c:pt>
                <c:pt idx="20">
                  <c:v>154.34</c:v>
                </c:pt>
                <c:pt idx="21">
                  <c:v>169.63</c:v>
                </c:pt>
                <c:pt idx="22">
                  <c:v>148.87</c:v>
                </c:pt>
                <c:pt idx="23">
                  <c:v>143.51</c:v>
                </c:pt>
                <c:pt idx="24">
                  <c:v>180.81</c:v>
                </c:pt>
                <c:pt idx="25">
                  <c:v>186.32</c:v>
                </c:pt>
                <c:pt idx="26">
                  <c:v>170.3</c:v>
                </c:pt>
                <c:pt idx="27">
                  <c:v>133.05000000000001</c:v>
                </c:pt>
                <c:pt idx="28">
                  <c:v>220.21</c:v>
                </c:pt>
                <c:pt idx="29">
                  <c:v>193.6</c:v>
                </c:pt>
                <c:pt idx="30">
                  <c:v>212.02</c:v>
                </c:pt>
                <c:pt idx="31">
                  <c:v>158.21</c:v>
                </c:pt>
                <c:pt idx="32">
                  <c:v>192.28</c:v>
                </c:pt>
                <c:pt idx="33">
                  <c:v>210.01</c:v>
                </c:pt>
                <c:pt idx="34">
                  <c:v>210.81</c:v>
                </c:pt>
                <c:pt idx="35">
                  <c:v>178.45</c:v>
                </c:pt>
                <c:pt idx="36">
                  <c:v>217.1</c:v>
                </c:pt>
                <c:pt idx="37">
                  <c:v>233.43</c:v>
                </c:pt>
                <c:pt idx="38">
                  <c:v>234.94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0.61955</cdr:x>
      <cdr:y>0.79782</cdr:y>
    </cdr:from>
    <cdr:to>
      <cdr:x>0.73913</cdr:x>
      <cdr:y>0.87466</cdr:y>
    </cdr:to>
    <cdr:sp macro="" textlink="">
      <cdr:nvSpPr>
        <cdr:cNvPr id="3" name="Tekstiruutu 2"/>
        <cdr:cNvSpPr txBox="1"/>
      </cdr:nvSpPr>
      <cdr:spPr>
        <a:xfrm xmlns:a="http://schemas.openxmlformats.org/drawingml/2006/main">
          <a:off x="5198938" y="2636377"/>
          <a:ext cx="1003459" cy="2539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5" name="Dian numeron paikkamerkki 4"/>
          <p:cNvSpPr>
            <a:spLocks noGrp="1"/>
          </p:cNvSpPr>
          <p:nvPr>
            <p:ph type="sldNum" sz="quarter" idx="11"/>
          </p:nvPr>
        </p:nvSpPr>
        <p:spPr/>
        <p:txBody>
          <a:bodyPr/>
          <a:lstStyle/>
          <a:p>
            <a:fld id="{B5A0B3B4-F971-4AD3-B530-DE860EFC07D2}" type="slidenum">
              <a:rPr lang="fi-FI" smtClean="0"/>
              <a:pPr/>
              <a:t>20</a:t>
            </a:fld>
            <a:endParaRPr lang="fi-FI" dirty="0"/>
          </a:p>
        </p:txBody>
      </p:sp>
      <p:sp>
        <p:nvSpPr>
          <p:cNvPr id="6" name="Alatunnisteen paikkamerkki 5"/>
          <p:cNvSpPr>
            <a:spLocks noGrp="1"/>
          </p:cNvSpPr>
          <p:nvPr>
            <p:ph type="ftr" sz="quarter" idx="12"/>
          </p:nvPr>
        </p:nvSpPr>
        <p:spPr/>
        <p:txBody>
          <a:bodyPr/>
          <a:lstStyle/>
          <a:p>
            <a:endParaRPr lang="fi-FI" dirty="0"/>
          </a:p>
        </p:txBody>
      </p:sp>
    </p:spTree>
    <p:extLst>
      <p:ext uri="{BB962C8B-B14F-4D97-AF65-F5344CB8AC3E}">
        <p14:creationId xmlns:p14="http://schemas.microsoft.com/office/powerpoint/2010/main" val="29032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46</a:t>
            </a:fld>
            <a:endParaRPr lang="fi-FI" dirty="0"/>
          </a:p>
        </p:txBody>
      </p:sp>
    </p:spTree>
    <p:extLst>
      <p:ext uri="{BB962C8B-B14F-4D97-AF65-F5344CB8AC3E}">
        <p14:creationId xmlns:p14="http://schemas.microsoft.com/office/powerpoint/2010/main" val="16368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49826069-2001-4433-96F2-3416E5B6B8ED}" type="datetime1">
              <a:rPr lang="fi-FI" smtClean="0">
                <a:solidFill>
                  <a:srgbClr val="B1BEB9"/>
                </a:solidFill>
              </a:rPr>
              <a:pPr/>
              <a:t>15.9.2017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342298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F508BB00-CA00-47EC-B811-48B2F4196821}" type="datetime1">
              <a:rPr lang="fi-FI" smtClean="0">
                <a:solidFill>
                  <a:srgbClr val="B1BEB9"/>
                </a:solidFill>
              </a:rPr>
              <a:pPr/>
              <a:t>15.9.2017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938426130"/>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3C914BB-B84B-4F6A-B25E-6FED49957FF8}" type="datetime1">
              <a:rPr lang="fi-FI" smtClean="0">
                <a:solidFill>
                  <a:srgbClr val="B1BEB9"/>
                </a:solidFill>
              </a:rPr>
              <a:pPr/>
              <a:t>15.9.2017</a:t>
            </a:fld>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48669333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24F95BE8-3DC5-4411-B838-0425E430C292}" type="datetime1">
              <a:rPr lang="fi-FI" smtClean="0">
                <a:solidFill>
                  <a:srgbClr val="B1BEB9"/>
                </a:solidFill>
              </a:rPr>
              <a:pPr/>
              <a:t>15.9.2017</a:t>
            </a:fld>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8701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04FA4A06-F79D-40A9-B9BA-8A269920389C}" type="datetime1">
              <a:rPr lang="fi-FI" smtClean="0">
                <a:solidFill>
                  <a:srgbClr val="B1BEB9"/>
                </a:solidFill>
              </a:rPr>
              <a:pPr/>
              <a:t>15.9.2017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3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3940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564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380"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2"/>
            <a:ext cx="3682859" cy="1179297"/>
          </a:xfrm>
        </p:spPr>
        <p:txBody>
          <a:bodyPr/>
          <a:lstStyle>
            <a:lvl1pPr marL="0" indent="0" algn="ctr">
              <a:buFontTx/>
              <a:buNone/>
              <a:defRPr sz="1323">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92509"/>
      </p:ext>
    </p:extLst>
  </p:cSld>
  <p:clrMapOvr>
    <a:masterClrMapping/>
  </p:clrMapOvr>
  <p:transition spd="med">
    <p:fade/>
  </p:transition>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pPr defTabSz="604502"/>
            <a:fld id="{8BA1D61E-DCAC-4F3F-A9E2-B5195B305580}" type="slidenum">
              <a:rPr lang="fi-FI" smtClean="0">
                <a:solidFill>
                  <a:srgbClr val="002964"/>
                </a:solidFill>
              </a:rPr>
              <a:pPr defTabSz="604502"/>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9150"/>
      </p:ext>
    </p:extLst>
  </p:cSld>
  <p:clrMapOvr>
    <a:masterClrMapping/>
  </p:clrMapOvr>
  <p:transition spd="med">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888"/>
      </p:ext>
    </p:extLst>
  </p:cSld>
  <p:clrMapOvr>
    <a:masterClrMapping/>
  </p:clrMapOvr>
  <p:transition spd="med">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15.9.2017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10605"/>
      </p:ext>
    </p:extLst>
  </p:cSld>
  <p:clrMapOvr>
    <a:masterClrMapping/>
  </p:clrMapOvr>
  <p:transition spd="med">
    <p:fade/>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pPr defTabSz="604502"/>
            <a:fld id="{8BA1D61E-DCAC-4F3F-A9E2-B5195B305580}" type="slidenum">
              <a:rPr lang="fi-FI" smtClean="0">
                <a:solidFill>
                  <a:srgbClr val="F04B0D"/>
                </a:solidFill>
              </a:rPr>
              <a:pPr defTabSz="604502"/>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74457"/>
      </p:ext>
    </p:extLst>
  </p:cSld>
  <p:clrMapOvr>
    <a:masterClrMapping/>
  </p:clrMapOvr>
  <p:transition spd="med">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pPr defTabSz="604502"/>
            <a:fld id="{8BA1D61E-DCAC-4F3F-A9E2-B5195B305580}" type="slidenum">
              <a:rPr lang="fi-FI" smtClean="0">
                <a:solidFill>
                  <a:srgbClr val="FFFFFF"/>
                </a:solidFill>
              </a:rPr>
              <a:pPr defTabSz="604502"/>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772"/>
      </p:ext>
    </p:extLst>
  </p:cSld>
  <p:clrMapOvr>
    <a:masterClrMapping/>
  </p:clrMapOvr>
  <p:transition spd="med">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53108"/>
      </p:ext>
    </p:extLst>
  </p:cSld>
  <p:clrMapOvr>
    <a:masterClrMapping/>
  </p:clrMapOvr>
  <p:transition spd="med">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Content Placeholder 2"/>
          <p:cNvSpPr>
            <a:spLocks noGrp="1"/>
          </p:cNvSpPr>
          <p:nvPr>
            <p:ph idx="1"/>
          </p:nvPr>
        </p:nvSpPr>
        <p:spPr>
          <a:xfrm>
            <a:off x="380767" y="1285288"/>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3"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8794"/>
      </p:ext>
    </p:extLst>
  </p:cSld>
  <p:clrMapOvr>
    <a:masterClrMapping/>
  </p:clrMapOvr>
  <p:transition spd="med">
    <p:fade/>
  </p:transition>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8"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4596"/>
      </p:ext>
    </p:extLst>
  </p:cSld>
  <p:clrMapOvr>
    <a:masterClrMapping/>
  </p:clrMapOvr>
  <p:transition spd="med">
    <p:fade/>
  </p:transition>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Rectangle 10"/>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2" name="Rectangle 11"/>
          <p:cNvSpPr/>
          <p:nvPr userDrawn="1"/>
        </p:nvSpPr>
        <p:spPr>
          <a:xfrm>
            <a:off x="127172"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Text Placeholder 2"/>
          <p:cNvSpPr>
            <a:spLocks noGrp="1"/>
          </p:cNvSpPr>
          <p:nvPr>
            <p:ph type="body" idx="1"/>
          </p:nvPr>
        </p:nvSpPr>
        <p:spPr>
          <a:xfrm>
            <a:off x="383963" y="1285288"/>
            <a:ext cx="4061438"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4" name="Content Placeholder 3"/>
          <p:cNvSpPr>
            <a:spLocks noGrp="1"/>
          </p:cNvSpPr>
          <p:nvPr>
            <p:ph sz="half" idx="2"/>
          </p:nvPr>
        </p:nvSpPr>
        <p:spPr>
          <a:xfrm>
            <a:off x="381161" y="1660821"/>
            <a:ext cx="4064238"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9" y="1285288"/>
            <a:ext cx="4064239"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6" name="Content Placeholder 5"/>
          <p:cNvSpPr>
            <a:spLocks noGrp="1"/>
          </p:cNvSpPr>
          <p:nvPr>
            <p:ph sz="quarter" idx="4"/>
          </p:nvPr>
        </p:nvSpPr>
        <p:spPr>
          <a:xfrm>
            <a:off x="4889489" y="1660821"/>
            <a:ext cx="4064239"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55444"/>
      </p:ext>
    </p:extLst>
  </p:cSld>
  <p:clrMapOvr>
    <a:masterClrMapping/>
  </p:clrMapOvr>
  <p:transition spd="med">
    <p:fade/>
  </p:transition>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8"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4" y="1178560"/>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4"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63056050"/>
      </p:ext>
    </p:extLst>
  </p:cSld>
  <p:clrMapOvr>
    <a:masterClrMapping/>
  </p:clrMapOvr>
  <p:transition spd="med">
    <p:fade/>
  </p:transition>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90"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5"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097568028"/>
      </p:ext>
    </p:extLst>
  </p:cSld>
  <p:clrMapOvr>
    <a:masterClrMapping/>
  </p:clrMapOvr>
  <p:transition spd="med">
    <p:fade/>
  </p:transition>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87148386"/>
      </p:ext>
    </p:extLst>
  </p:cSld>
  <p:clrMapOvr>
    <a:masterClrMapping/>
  </p:clrMapOvr>
  <p:transition spd="med">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4"/>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6"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231"/>
      </p:ext>
    </p:extLst>
  </p:cSld>
  <p:clrMapOvr>
    <a:masterClrMapping/>
  </p:clrMapOvr>
  <p:transition spd="med">
    <p:fade/>
  </p:transition>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dirty="0">
              <a:solidFill>
                <a:srgbClr val="FFFFFF"/>
              </a:solidFill>
            </a:endParaRPr>
          </a:p>
        </p:txBody>
      </p:sp>
      <p:sp>
        <p:nvSpPr>
          <p:cNvPr id="15" name="Rectangle 14"/>
          <p:cNvSpPr/>
          <p:nvPr userDrawn="1"/>
        </p:nvSpPr>
        <p:spPr>
          <a:xfrm>
            <a:off x="127172"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76313" indent="-176313">
              <a:lnSpc>
                <a:spcPct val="110000"/>
              </a:lnSpc>
              <a:spcAft>
                <a:spcPts val="132"/>
              </a:spcAft>
              <a:defRPr sz="793"/>
            </a:lvl1pPr>
            <a:lvl2pPr marL="356825" indent="-180510">
              <a:lnSpc>
                <a:spcPct val="110000"/>
              </a:lnSpc>
              <a:spcAft>
                <a:spcPts val="132"/>
              </a:spcAft>
              <a:defRPr sz="728"/>
            </a:lvl2pPr>
            <a:lvl3pPr marL="533137" indent="-176313">
              <a:lnSpc>
                <a:spcPct val="110000"/>
              </a:lnSpc>
              <a:spcAft>
                <a:spcPts val="132"/>
              </a:spcAft>
              <a:defRPr sz="728"/>
            </a:lvl3pPr>
            <a:lvl4pPr marL="708401" indent="-175263">
              <a:lnSpc>
                <a:spcPct val="110000"/>
              </a:lnSpc>
              <a:spcAft>
                <a:spcPts val="132"/>
              </a:spcAft>
              <a:defRPr sz="662"/>
            </a:lvl4pPr>
            <a:lvl5pPr marL="889963" indent="-181560">
              <a:lnSpc>
                <a:spcPct val="110000"/>
              </a:lnSpc>
              <a:spcAft>
                <a:spcPts val="132"/>
              </a:spcAft>
              <a:defRPr sz="662"/>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5" y="214313"/>
            <a:ext cx="8382730" cy="375048"/>
          </a:xfrm>
          <a:prstGeom prst="rect">
            <a:avLst/>
          </a:prstGeom>
        </p:spPr>
        <p:txBody>
          <a:bodyPr lIns="36000" anchor="t" anchorCtr="0">
            <a:noAutofit/>
          </a:bodyPr>
          <a:lstStyle>
            <a:lvl1pPr>
              <a:lnSpc>
                <a:spcPct val="100000"/>
              </a:lnSpc>
              <a:defRPr sz="1984">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1"/>
            <a:ext cx="8380747" cy="375048"/>
          </a:xfrm>
        </p:spPr>
        <p:txBody>
          <a:bodyPr/>
          <a:lstStyle>
            <a:lvl1pPr marL="0" indent="0">
              <a:buFontTx/>
              <a:buNone/>
              <a:defRPr sz="1191">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29107"/>
      </p:ext>
    </p:extLst>
  </p:cSld>
  <p:clrMapOvr>
    <a:masterClrMapping/>
  </p:clrMapOvr>
  <p:transition spd="med">
    <p:fade/>
  </p:transition>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375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8459"/>
      </p:ext>
    </p:extLst>
  </p:cSld>
  <p:clrMapOvr>
    <a:masterClrMapping/>
  </p:clrMapOvr>
  <p:transition spd="med">
    <p:fade/>
  </p:transition>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928"/>
      </p:ext>
    </p:extLst>
  </p:cSld>
  <p:clrMapOvr>
    <a:masterClrMapping/>
  </p:clrMapOvr>
  <p:transition spd="med">
    <p:fade/>
  </p:transition>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85865"/>
      </p:ext>
    </p:extLst>
  </p:cSld>
  <p:clrMapOvr>
    <a:masterClrMapping/>
  </p:clrMapOvr>
  <p:transition spd="med">
    <p:fade/>
  </p:transition>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26998"/>
      </p:ext>
    </p:extLst>
  </p:cSld>
  <p:clrMapOvr>
    <a:masterClrMapping/>
  </p:clrMapOvr>
  <p:transition spd="med">
    <p:fade/>
  </p:transition>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321"/>
      </p:ext>
    </p:extLst>
  </p:cSld>
  <p:clrMapOvr>
    <a:masterClrMapping/>
  </p:clrMapOvr>
  <p:transition spd="med">
    <p:fade/>
  </p:transition>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72"/>
      </p:ext>
    </p:extLst>
  </p:cSld>
  <p:clrMapOvr>
    <a:masterClrMapping/>
  </p:clrMapOvr>
  <p:transition spd="med">
    <p:fade/>
  </p:transition>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402"/>
      </p:ext>
    </p:extLst>
  </p:cSld>
  <p:clrMapOvr>
    <a:masterClrMapping/>
  </p:clrMapOvr>
  <p:transition spd="med">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7795"/>
      </p:ext>
    </p:extLst>
  </p:cSld>
  <p:clrMapOvr>
    <a:masterClrMapping/>
  </p:clrMapOvr>
  <p:transition spd="med">
    <p:fade/>
  </p:transition>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129"/>
      </p:ext>
    </p:extLst>
  </p:cSld>
  <p:clrMapOvr>
    <a:masterClrMapping/>
  </p:clrMapOvr>
  <p:transition spd="med">
    <p:fade/>
  </p:transition>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08202"/>
      </p:ext>
    </p:extLst>
  </p:cSld>
  <p:clrMapOvr>
    <a:masterClrMapping/>
  </p:clrMapOvr>
  <p:transition spd="med">
    <p:fade/>
  </p:transition>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48775"/>
      </p:ext>
    </p:extLst>
  </p:cSld>
  <p:clrMapOvr>
    <a:masterClrMapping/>
  </p:clrMapOvr>
  <p:transition spd="med">
    <p:fade/>
  </p:transition>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9119655"/>
      </p:ext>
    </p:extLst>
  </p:cSld>
  <p:clrMapOvr>
    <a:masterClrMapping/>
  </p:clrMapOvr>
  <p:transition spd="med">
    <p:fade/>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439879531"/>
      </p:ext>
    </p:extLst>
  </p:cSld>
  <p:clrMapOvr>
    <a:masterClrMapping/>
  </p:clrMapOvr>
  <p:transition spd="med">
    <p:fade/>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24985675"/>
      </p:ext>
    </p:extLst>
  </p:cSld>
  <p:clrMapOvr>
    <a:masterClrMapping/>
  </p:clrMapOvr>
  <p:transition spd="med">
    <p:fade/>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1209"/>
      </p:ext>
    </p:extLst>
  </p:cSld>
  <p:clrMapOvr>
    <a:masterClrMapping/>
  </p:clrMapOvr>
  <p:transition spd="med">
    <p:fade/>
  </p:transition>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25142"/>
      </p:ext>
    </p:extLst>
  </p:cSld>
  <p:clrMapOvr>
    <a:masterClrMapping/>
  </p:clrMapOvr>
  <p:transition spd="med">
    <p:fade/>
  </p:transition>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5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726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09082"/>
      </p:ext>
    </p:extLst>
  </p:cSld>
  <p:clrMapOvr>
    <a:masterClrMapping/>
  </p:clrMapOvr>
  <p:transition spd="med">
    <p:fade/>
  </p:transition>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7.5.2015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38071"/>
      </p:ext>
    </p:extLst>
  </p:cSld>
  <p:clrMapOvr>
    <a:masterClrMapping/>
  </p:clrMapOvr>
  <p:transition spd="med">
    <p:fade/>
  </p:transition>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8710"/>
      </p:ext>
    </p:extLst>
  </p:cSld>
  <p:clrMapOvr>
    <a:masterClrMapping/>
  </p:clrMapOvr>
  <p:transition spd="med">
    <p:fade/>
  </p:transition>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19433"/>
      </p:ext>
    </p:extLst>
  </p:cSld>
  <p:clrMapOvr>
    <a:masterClrMapping/>
  </p:clrMapOvr>
  <p:transition spd="med">
    <p:fade/>
  </p:transition>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7.5.2015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237"/>
      </p:ext>
    </p:extLst>
  </p:cSld>
  <p:clrMapOvr>
    <a:masterClrMapping/>
  </p:clrMapOvr>
  <p:transition spd="med">
    <p:fade/>
  </p:transition>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7.5.2015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33851"/>
      </p:ext>
    </p:extLst>
  </p:cSld>
  <p:clrMapOvr>
    <a:masterClrMapping/>
  </p:clrMapOvr>
  <p:transition spd="med">
    <p:fade/>
  </p:transition>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471"/>
      </p:ext>
    </p:extLst>
  </p:cSld>
  <p:clrMapOvr>
    <a:masterClrMapping/>
  </p:clrMapOvr>
  <p:transition spd="med">
    <p:fade/>
  </p:transition>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1249"/>
      </p:ext>
    </p:extLst>
  </p:cSld>
  <p:clrMapOvr>
    <a:masterClrMapping/>
  </p:clrMapOvr>
  <p:transition spd="med">
    <p:fade/>
  </p:transition>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1566"/>
      </p:ext>
    </p:extLst>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40012"/>
      </p:ext>
    </p:extLst>
  </p:cSld>
  <p:clrMapOvr>
    <a:masterClrMapping/>
  </p:clrMapOvr>
  <p:transition spd="med">
    <p:fade/>
  </p:transition>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834307816"/>
      </p:ext>
    </p:extLst>
  </p:cSld>
  <p:clrMapOvr>
    <a:masterClrMapping/>
  </p:clrMapOvr>
  <p:transition spd="med">
    <p:fade/>
  </p:transition>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570191434"/>
      </p:ext>
    </p:extLst>
  </p:cSld>
  <p:clrMapOvr>
    <a:masterClrMapping/>
  </p:clrMapOvr>
  <p:transition spd="med">
    <p:fade/>
  </p:transition>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142050704"/>
      </p:ext>
    </p:extLst>
  </p:cSld>
  <p:clrMapOvr>
    <a:masterClrMapping/>
  </p:clrMapOvr>
  <p:transition spd="med">
    <p:fade/>
  </p:transition>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9822"/>
      </p:ext>
    </p:extLst>
  </p:cSld>
  <p:clrMapOvr>
    <a:masterClrMapping/>
  </p:clrMapOvr>
  <p:transition spd="med">
    <p:fade/>
  </p:transition>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98338"/>
      </p:ext>
    </p:extLst>
  </p:cSld>
  <p:clrMapOvr>
    <a:masterClrMapping/>
  </p:clrMapOvr>
  <p:transition spd="med">
    <p:fade/>
  </p:transition>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706316355"/>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9/15/2017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3570118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9/15/2017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234656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271090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9/15/2017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445079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504266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9/15/2017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2433106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15647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9/15/2017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506398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3556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9/15/2017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8309591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54523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9/15/2017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26107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7261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9/15/2017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8257754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9/15/2017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31994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682211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9480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9/15/2017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278419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9/15/2017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949156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9/15/2017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495721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9/15/2017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70353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963114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9/15/2017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41350426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9/15/2017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42718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802831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9/15/2017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1668687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9/15/2017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535839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0850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Sisältödia tekstille">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3572E11D-8BE7-44B4-8E52-EAF725507D01}" type="datetime5">
              <a:rPr lang="fi-FI" smtClean="0">
                <a:solidFill>
                  <a:srgbClr val="29282E"/>
                </a:solidFill>
              </a:rPr>
              <a:pPr/>
              <a:t>15-syysk-17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65735"/>
            <a:ext cx="7171200" cy="289419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050">
                <a:solidFill>
                  <a:srgbClr val="000000"/>
                </a:solidFill>
              </a:defRPr>
            </a:lvl3pPr>
            <a:lvl4pPr indent="-158400">
              <a:lnSpc>
                <a:spcPts val="1800"/>
              </a:lnSpc>
              <a:spcBef>
                <a:spcPts val="200"/>
              </a:spcBef>
              <a:spcAft>
                <a:spcPts val="200"/>
              </a:spcAft>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00574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Sisältödia tekstille">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52183"/>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C8CB9859-4306-433D-9CC5-D72DAB9B4C04}" type="datetime5">
              <a:rPr lang="fi-FI" smtClean="0">
                <a:solidFill>
                  <a:srgbClr val="29282E"/>
                </a:solidFill>
              </a:rPr>
              <a:pPr/>
              <a:t>15-syysk-17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41594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1B5B4897-5EEF-46B1-80D7-047EB15FD373}" type="datetime5">
              <a:rPr lang="fi-FI" smtClean="0">
                <a:solidFill>
                  <a:srgbClr val="29282E"/>
                </a:solidFill>
              </a:rPr>
              <a:pPr/>
              <a:t>15-syysk-17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4998720" y="0"/>
            <a:ext cx="414528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52183"/>
            <a:ext cx="392592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92592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487988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AADD2E5E-71CC-43EB-9D61-C52FDA1A367D}" type="datetime5">
              <a:rPr lang="fi-FI" smtClean="0">
                <a:solidFill>
                  <a:srgbClr val="29282E"/>
                </a:solidFill>
              </a:rPr>
              <a:pPr/>
              <a:t>15-syysk-17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52183"/>
            <a:ext cx="57024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7024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7077571" y="0"/>
            <a:ext cx="2066434"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56786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5_Sisältödia tekst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F0B0F488-EA75-44E5-9942-56A8368940B8}" type="datetime5">
              <a:rPr lang="fi-FI" smtClean="0">
                <a:solidFill>
                  <a:srgbClr val="29282E"/>
                </a:solidFill>
              </a:rPr>
              <a:pPr/>
              <a:t>15-syysk-17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2pPr>
              <a:lnSpc>
                <a:spcPts val="1800"/>
              </a:lnSpc>
              <a:spcBef>
                <a:spcPts val="200"/>
              </a:spcBef>
              <a:spcAft>
                <a:spcPts val="200"/>
              </a:spcAft>
              <a:defRPr/>
            </a:lvl2pPr>
            <a:lvl3pPr>
              <a:lnSpc>
                <a:spcPts val="1800"/>
              </a:lnSpc>
              <a:spcBef>
                <a:spcPts val="200"/>
              </a:spcBef>
              <a:spcAft>
                <a:spcPts val="200"/>
              </a:spcAft>
              <a:defRPr/>
            </a:lvl3pPr>
            <a:lvl4pPr>
              <a:lnSpc>
                <a:spcPts val="1800"/>
              </a:lnSpc>
              <a:spcBef>
                <a:spcPts val="200"/>
              </a:spcBef>
              <a:spcAft>
                <a:spcPts val="200"/>
              </a:spcAft>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9730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15.9.2017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4370419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Sisältödia tekstille">
    <p:bg>
      <p:bgPr>
        <a:solidFill>
          <a:srgbClr val="333333"/>
        </a:solidFill>
        <a:effectLst/>
      </p:bgPr>
    </p:bg>
    <p:spTree>
      <p:nvGrpSpPr>
        <p:cNvPr id="1" name=""/>
        <p:cNvGrpSpPr/>
        <p:nvPr/>
      </p:nvGrpSpPr>
      <p:grpSpPr>
        <a:xfrm>
          <a:off x="0" y="0"/>
          <a:ext cx="0" cy="0"/>
          <a:chOff x="0" y="0"/>
          <a:chExt cx="0" cy="0"/>
        </a:xfrm>
      </p:grpSpPr>
      <p:sp>
        <p:nvSpPr>
          <p:cNvPr id="7" name="Päivämäärän paikkamerkki 1"/>
          <p:cNvSpPr>
            <a:spLocks noGrp="1"/>
          </p:cNvSpPr>
          <p:nvPr>
            <p:ph type="dt" sz="half" idx="10"/>
          </p:nvPr>
        </p:nvSpPr>
        <p:spPr>
          <a:xfrm>
            <a:off x="240464" y="4763216"/>
            <a:ext cx="916709" cy="164690"/>
          </a:xfrm>
        </p:spPr>
        <p:txBody>
          <a:bodyPr/>
          <a:lstStyle>
            <a:lvl1pPr>
              <a:defRPr>
                <a:solidFill>
                  <a:schemeClr val="bg1"/>
                </a:solidFill>
              </a:defRPr>
            </a:lvl1pPr>
          </a:lstStyle>
          <a:p>
            <a:fld id="{857E0B19-528A-4C31-B2D7-64F4B71C3626}" type="datetime5">
              <a:rPr lang="fi-FI" smtClean="0">
                <a:solidFill>
                  <a:srgbClr val="FFFFFF"/>
                </a:solidFill>
              </a:rPr>
              <a:pPr/>
              <a:t>15-syysk-17</a:t>
            </a:fld>
            <a:endParaRPr lang="fi-FI" dirty="0">
              <a:solidFill>
                <a:srgbClr val="FFFFFF"/>
              </a:solidFill>
            </a:endParaRPr>
          </a:p>
        </p:txBody>
      </p:sp>
      <p:sp>
        <p:nvSpPr>
          <p:cNvPr id="8" name="Alatunnisteen paikkamerkki 2"/>
          <p:cNvSpPr>
            <a:spLocks noGrp="1"/>
          </p:cNvSpPr>
          <p:nvPr>
            <p:ph type="ftr" sz="quarter" idx="11"/>
          </p:nvPr>
        </p:nvSpPr>
        <p:spPr>
          <a:xfrm>
            <a:off x="1202535" y="4763216"/>
            <a:ext cx="1295891" cy="164690"/>
          </a:xfrm>
        </p:spPr>
        <p:txBody>
          <a:bodyPr/>
          <a:lstStyle>
            <a:lvl1pPr>
              <a:defRPr>
                <a:solidFill>
                  <a:schemeClr val="bg1"/>
                </a:solidFill>
              </a:defRPr>
            </a:lvl1pPr>
          </a:lstStyle>
          <a:p>
            <a:r>
              <a:rPr lang="fi-FI" dirty="0">
                <a:solidFill>
                  <a:srgbClr val="FFFFFF"/>
                </a:solidFill>
              </a:rPr>
              <a:t>Teknologiateollisuus</a:t>
            </a:r>
          </a:p>
        </p:txBody>
      </p:sp>
      <p:sp>
        <p:nvSpPr>
          <p:cNvPr id="9" name="Dian numeron paikkamerkki 3"/>
          <p:cNvSpPr>
            <a:spLocks noGrp="1"/>
          </p:cNvSpPr>
          <p:nvPr>
            <p:ph type="sldNum" sz="quarter" idx="12"/>
          </p:nvPr>
        </p:nvSpPr>
        <p:spPr>
          <a:xfrm>
            <a:off x="8050082" y="4763221"/>
            <a:ext cx="863990" cy="165406"/>
          </a:xfrm>
        </p:spPr>
        <p:txBody>
          <a:bodyPr/>
          <a:lstStyle>
            <a:lvl1pPr>
              <a:defRPr sz="8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1"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947743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Sisältödia tekstille">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CD28775-7307-4F9B-86F9-086C8CE4E765}" type="datetime5">
              <a:rPr lang="fi-FI" smtClean="0">
                <a:solidFill>
                  <a:srgbClr val="FFFFFF"/>
                </a:solidFill>
              </a:rPr>
              <a:pPr/>
              <a:t>15-syysk-17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263952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_Sisältödia tekstille">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87DA0BE-3232-4BF9-BCA5-AC423CBC3648}" type="datetime5">
              <a:rPr lang="fi-FI" smtClean="0">
                <a:solidFill>
                  <a:srgbClr val="FFFFFF"/>
                </a:solidFill>
              </a:rPr>
              <a:pPr/>
              <a:t>15-syysk-17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8921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Sisältödia tekstille">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FA977F3-ED5F-41E5-A9CD-A3F03C47AB7C}" type="datetime5">
              <a:rPr lang="fi-FI" smtClean="0">
                <a:solidFill>
                  <a:srgbClr val="FFFFFF"/>
                </a:solidFill>
              </a:rPr>
              <a:pPr/>
              <a:t>15-syysk-17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80702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_Sisältödia tekstille">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245D69E-D887-4FCC-9D34-A378E7D60D4B}" type="datetime5">
              <a:rPr lang="fi-FI" smtClean="0">
                <a:solidFill>
                  <a:srgbClr val="FFFFFF"/>
                </a:solidFill>
              </a:rPr>
              <a:pPr/>
              <a:t>15-syysk-17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68253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0_Sisältödia tekstille">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1030A93-8067-43C9-86F0-523C08D855FF}" type="datetime5">
              <a:rPr lang="fi-FI" smtClean="0">
                <a:solidFill>
                  <a:srgbClr val="FFFFFF"/>
                </a:solidFill>
              </a:rPr>
              <a:pPr/>
              <a:t>15-syysk-17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33807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isältödia tekstille">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C817AEC-55C1-4B42-A187-DA349898EF9E}" type="datetime5">
              <a:rPr lang="fi-FI" smtClean="0">
                <a:solidFill>
                  <a:srgbClr val="FFFFFF"/>
                </a:solidFill>
              </a:rPr>
              <a:pPr/>
              <a:t>15-syysk-17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57995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2_Sisältödia tekstille">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36872BC-5C6E-4C89-B1EB-B5320CE11C8B}" type="datetime5">
              <a:rPr lang="fi-FI" smtClean="0">
                <a:solidFill>
                  <a:srgbClr val="FFFFFF"/>
                </a:solidFill>
              </a:rPr>
              <a:pPr/>
              <a:t>15-syysk-17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70168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Sisältödia tekstille">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1310AC0-7637-405D-8109-03F37915A2B8}" type="datetime5">
              <a:rPr lang="fi-FI" smtClean="0"/>
              <a:pPr/>
              <a:t>15-syysk-17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8970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15.9.2017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15.9.2017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4_Sisältödia tekstille">
    <p:bg>
      <p:bgPr>
        <a:solidFill>
          <a:srgbClr val="333333"/>
        </a:solidFill>
        <a:effectLst/>
      </p:bgPr>
    </p:bg>
    <p:spTree>
      <p:nvGrpSpPr>
        <p:cNvPr id="1" name=""/>
        <p:cNvGrpSpPr/>
        <p:nvPr/>
      </p:nvGrpSpPr>
      <p:grpSpPr>
        <a:xfrm>
          <a:off x="0" y="0"/>
          <a:ext cx="0" cy="0"/>
          <a:chOff x="0" y="0"/>
          <a:chExt cx="0" cy="0"/>
        </a:xfrm>
      </p:grpSpPr>
      <p:sp>
        <p:nvSpPr>
          <p:cNvPr id="8"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3CAF816-605A-411F-9AC8-2A60CE94A980}" type="datetime5">
              <a:rPr lang="fi-FI" smtClean="0">
                <a:solidFill>
                  <a:srgbClr val="FFFFFF"/>
                </a:solidFill>
              </a:rPr>
              <a:pPr/>
              <a:t>15-syysk-17</a:t>
            </a:fld>
            <a:endParaRPr lang="fi-FI" dirty="0">
              <a:solidFill>
                <a:srgbClr val="FFFFFF"/>
              </a:solidFill>
            </a:endParaRPr>
          </a:p>
        </p:txBody>
      </p:sp>
      <p:sp>
        <p:nvSpPr>
          <p:cNvPr id="9"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2"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2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2310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Sisältödia tekstille">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6F86C2-5B72-4F37-B67F-1613C6BF1103}"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713599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Sisältödia tekstille">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1A00158-A6C6-4D31-8DE0-BC5D91F69E98}"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127705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3_Sisältödia tekstille">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1A60F58-EA5A-4F7F-8122-E84B701BE71A}"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815665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Sisältödia tekstille">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20D19E8-09E2-4C28-ABC7-39A99D4736EA}"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40950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5_Sisältödia tekstille">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269EF97-7243-4516-AF7A-DA6C858BE847}"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005089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6_Sisältödia tekstille">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CA5BF09-2F62-4DC9-8E06-E59653D3B9AB}"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686151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7_Sisältödia tekstille">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72B0731-F788-4364-BB92-9598221D85AE}" type="datetime5">
              <a:rPr lang="fi-FI" smtClean="0">
                <a:solidFill>
                  <a:srgbClr val="FFFFFF"/>
                </a:solidFill>
              </a:rPr>
              <a:pPr/>
              <a:t>15-syysk-17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304299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8_Sisältödia tekstille">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0567F39-C76C-47A9-BA41-10A5B0196CA8}" type="datetime5">
              <a:rPr lang="fi-FI" smtClean="0"/>
              <a:pPr/>
              <a:t>15-syysk-17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defRPr sz="1300" baseline="0">
                <a:solidFill>
                  <a:srgbClr val="000000"/>
                </a:solidFill>
              </a:defRPr>
            </a:lvl2pPr>
            <a:lvl3pPr indent="-158400">
              <a:defRPr sz="1100">
                <a:solidFill>
                  <a:srgbClr val="000000"/>
                </a:solidFill>
              </a:defRPr>
            </a:lvl3pPr>
            <a:lvl4pPr indent="-1584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61981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A85C6172-DA9D-401D-8415-D4C12A7896AF}" type="datetime5">
              <a:rPr lang="fi-FI" smtClean="0">
                <a:solidFill>
                  <a:srgbClr val="29282E"/>
                </a:solidFill>
              </a:rPr>
              <a:pPr/>
              <a:t>15-syysk-17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20859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15.9.2017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28B55566-FFE4-4DE1-8085-462DAF3CC032}" type="datetime5">
              <a:rPr lang="fi-FI" smtClean="0">
                <a:solidFill>
                  <a:srgbClr val="29282E"/>
                </a:solidFill>
              </a:rPr>
              <a:pPr/>
              <a:t>15-syysk-17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1483213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6880" y="4709185"/>
            <a:ext cx="948685" cy="166689"/>
          </a:xfrm>
          <a:prstGeom prst="rect">
            <a:avLst/>
          </a:prstGeom>
        </p:spPr>
      </p:pic>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FD999E6-3D6F-4800-A33E-4D315914261B}" type="datetime5">
              <a:rPr lang="fi-FI" smtClean="0">
                <a:solidFill>
                  <a:srgbClr val="B3B3B3"/>
                </a:solidFill>
              </a:rPr>
              <a:pPr/>
              <a:t>15-syysk-17</a:t>
            </a:fld>
            <a:endParaRPr lang="fi-FI" dirty="0">
              <a:solidFill>
                <a:srgbClr val="B3B3B3"/>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BA1D61E-DCAC-4F3F-A9E2-B5195B305580}" type="slidenum">
              <a:rPr lang="fi-FI" smtClean="0">
                <a:solidFill>
                  <a:srgbClr val="B3B3B3"/>
                </a:solidFill>
              </a:rPr>
              <a:pPr/>
              <a:t>‹#›</a:t>
            </a:fld>
            <a:endParaRPr lang="fi-FI" dirty="0">
              <a:solidFill>
                <a:srgbClr val="B3B3B3"/>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022936494"/>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145992"/>
            <a:ext cx="8207374" cy="2991933"/>
          </a:xfrm>
          <a:prstGeom prst="rect">
            <a:avLst/>
          </a:prstGeom>
        </p:spPr>
        <p:txBody>
          <a:bodyPr vert="horz" lIns="0" tIns="0" rIns="0" bIns="0"/>
          <a:lstStyle>
            <a:lvl1pPr marL="0" indent="0">
              <a:buNone/>
              <a:defRPr sz="1575" b="1">
                <a:latin typeface="+mj-lt"/>
              </a:defRPr>
            </a:lvl1pPr>
            <a:lvl2pPr marL="178195" indent="-159295">
              <a:buFont typeface="Arial"/>
              <a:buChar char="•"/>
              <a:defRPr sz="1500">
                <a:latin typeface="Georgia"/>
              </a:defRPr>
            </a:lvl2pPr>
            <a:lvl3pPr marL="345590" indent="-172795">
              <a:buFont typeface="Lucida Grande"/>
              <a:buChar char="-"/>
              <a:defRPr sz="1200" i="1">
                <a:latin typeface="Georgia"/>
                <a:cs typeface="Georgia"/>
              </a:defRPr>
            </a:lvl3pPr>
            <a:lvl4pPr marL="593983" indent="-145796">
              <a:buFont typeface="Arial"/>
              <a:buChar char="•"/>
              <a:defRPr sz="1050" baseline="0">
                <a:latin typeface="Georgia"/>
              </a:defRPr>
            </a:lvl4pPr>
            <a:lvl5pPr marL="815377" indent="-171445">
              <a:buFont typeface="Courier New"/>
              <a:buChar char="o"/>
              <a:defRPr sz="975"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8503C4D9-630D-4449-8542-51D4D548AB04}" type="datetime5">
              <a:rPr lang="fi-FI" smtClean="0">
                <a:solidFill>
                  <a:prstClr val="black">
                    <a:tint val="75000"/>
                  </a:prstClr>
                </a:solidFill>
              </a:rPr>
              <a:pPr>
                <a:defRPr/>
              </a:pPr>
              <a:t>15-syysk-17</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Teknologiateollisuus</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385706"/>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241161"/>
            <a:ext cx="2113788" cy="868137"/>
          </a:xfrm>
          <a:prstGeom prst="rect">
            <a:avLst/>
          </a:prstGeom>
        </p:spPr>
      </p:pic>
    </p:spTree>
    <p:extLst>
      <p:ext uri="{BB962C8B-B14F-4D97-AF65-F5344CB8AC3E}">
        <p14:creationId xmlns:p14="http://schemas.microsoft.com/office/powerpoint/2010/main" val="13863340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3" name="Sisällön paikkamerkki 2"/>
          <p:cNvSpPr>
            <a:spLocks noGrp="1"/>
          </p:cNvSpPr>
          <p:nvPr>
            <p:ph idx="1"/>
          </p:nvPr>
        </p:nvSpPr>
        <p:spPr>
          <a:xfrm>
            <a:off x="381000" y="1275606"/>
            <a:ext cx="8367464" cy="3456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fld id="{27BB2B3F-E585-4339-BC58-3A338620BF0F}" type="datetime5">
              <a:rPr lang="fi-FI" smtClean="0">
                <a:solidFill>
                  <a:srgbClr val="002664"/>
                </a:solidFill>
              </a:rPr>
              <a:pPr/>
              <a:t>15-syysk-17</a:t>
            </a:fld>
            <a:endParaRPr lang="fi-FI">
              <a:solidFill>
                <a:srgbClr val="002664"/>
              </a:solidFill>
            </a:endParaRPr>
          </a:p>
        </p:txBody>
      </p:sp>
      <p:sp>
        <p:nvSpPr>
          <p:cNvPr id="5" name="Dian numeron paikkamerkki 4"/>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6"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18795596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81000"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4008"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lvl1pPr>
          </a:lstStyle>
          <a:p>
            <a:fld id="{779BA389-3D5B-4A2F-8D7D-F5750137A40B}" type="datetime5">
              <a:rPr lang="fi-FI" smtClean="0">
                <a:solidFill>
                  <a:srgbClr val="002664"/>
                </a:solidFill>
              </a:rPr>
              <a:pPr/>
              <a:t>15-syysk-17</a:t>
            </a:fld>
            <a:endParaRPr lang="fi-FI">
              <a:solidFill>
                <a:srgbClr val="002664"/>
              </a:solidFill>
            </a:endParaRPr>
          </a:p>
        </p:txBody>
      </p:sp>
      <p:sp>
        <p:nvSpPr>
          <p:cNvPr id="6" name="Dian numeron paikkamerkki 5"/>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10"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13"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934372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ummansininen"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A3A106F0-3586-4C34-B64A-18A9417A8F96}" type="datetime5">
              <a:rPr lang="fi-FI" smtClean="0">
                <a:solidFill>
                  <a:srgbClr val="FFFFFF"/>
                </a:solidFill>
              </a:rPr>
              <a:pPr/>
              <a:t>15-syysk-17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8BA1D61E-DCAC-4F3F-A9E2-B5195B305580}" type="slidenum">
              <a:rPr lang="fi-FI" smtClean="0">
                <a:solidFill>
                  <a:srgbClr val="FFFFFF"/>
                </a:solidFill>
              </a:rPr>
              <a:pPr/>
              <a:t>‹#›</a:t>
            </a:fld>
            <a:endParaRPr lang="fi-FI" dirty="0">
              <a:solidFill>
                <a:srgbClr val="FFFFFF"/>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2077615085"/>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Vihreä"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19CC20B7-6165-456F-86D9-617BF4A4A6C0}" type="datetime5">
              <a:rPr lang="fi-FI" smtClean="0"/>
              <a:pPr/>
              <a:t>15-syysk-17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182915529"/>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Punainen"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F1D0B20C-A1FF-4BDA-AD72-75EDB1021CAD}" type="datetime5">
              <a:rPr lang="fi-FI" smtClean="0"/>
              <a:pPr/>
              <a:t>15-syysk-17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55237402"/>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Kuvadia - Vaaleat kuvat">
    <p:spTree>
      <p:nvGrpSpPr>
        <p:cNvPr id="1" name=""/>
        <p:cNvGrpSpPr/>
        <p:nvPr/>
      </p:nvGrpSpPr>
      <p:grpSpPr>
        <a:xfrm>
          <a:off x="0" y="0"/>
          <a:ext cx="0" cy="0"/>
          <a:chOff x="0" y="0"/>
          <a:chExt cx="0" cy="0"/>
        </a:xfrm>
      </p:grpSpPr>
      <p:sp>
        <p:nvSpPr>
          <p:cNvPr id="10" name="Dian numeron paikkamerkki 9"/>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1" name="Alatunnisteen paikkamerkki 10"/>
          <p:cNvSpPr>
            <a:spLocks noGrp="1"/>
          </p:cNvSpPr>
          <p:nvPr>
            <p:ph type="ftr" sz="quarter" idx="13"/>
          </p:nvPr>
        </p:nvSpPr>
        <p:spPr/>
        <p:txBody>
          <a:bodyPr/>
          <a:lstStyle/>
          <a:p>
            <a:r>
              <a:rPr lang="fi-FI">
                <a:solidFill>
                  <a:srgbClr val="000000"/>
                </a:solidFill>
              </a:rPr>
              <a:t>Teknologiateollisuus</a:t>
            </a:r>
          </a:p>
        </p:txBody>
      </p:sp>
    </p:spTree>
    <p:extLst>
      <p:ext uri="{BB962C8B-B14F-4D97-AF65-F5344CB8AC3E}">
        <p14:creationId xmlns:p14="http://schemas.microsoft.com/office/powerpoint/2010/main" val="34488970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432000" y="1113247"/>
            <a:ext cx="8280000" cy="3422765"/>
          </a:xfrm>
        </p:spPr>
        <p:txBody>
          <a:bodyPr/>
          <a:lstStyle>
            <a:lvl1pPr>
              <a:lnSpc>
                <a:spcPct val="100000"/>
              </a:lnSpc>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Teknologiateollisuus</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42393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15.9.2017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Sininen"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79687E97-FA4E-4A59-B344-DEBDD22EB2EE}" type="datetime5">
              <a:rPr lang="fi-FI" smtClean="0">
                <a:solidFill>
                  <a:srgbClr val="002964"/>
                </a:solidFill>
              </a:rPr>
              <a:pPr/>
              <a:t>15-syysk-17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BA1D61E-DCAC-4F3F-A9E2-B5195B305580}" type="slidenum">
              <a:rPr lang="fi-FI" smtClean="0">
                <a:solidFill>
                  <a:srgbClr val="002964"/>
                </a:solidFill>
              </a:rPr>
              <a:pPr/>
              <a:t>‹#›</a:t>
            </a:fld>
            <a:endParaRPr lang="fi-FI" dirty="0">
              <a:solidFill>
                <a:srgbClr val="00296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7275042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15.9.2017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187035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79678738"/>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9/15/2017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886735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9/15/2017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457367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397129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61173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0723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8246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08222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204986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8010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9/15/2017</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686802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31137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9076968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01645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012939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447960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9/15/2017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4048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0435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15.9.2017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9/15/2017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439212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9/15/2017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55679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9/15/2017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462575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9/15/2017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91574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8227945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9/15/2017</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248633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9/15/2017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16055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9/15/2017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946480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9/15/2017</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092494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9/15/2017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799836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15.9.2017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9/15/2017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3801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15.9.2017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15.9.2017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15.9.2017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15.9.2017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15.9.2017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15.9.2017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15.9.2017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15.9.2017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15.9.2017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15.9.2017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15.9.2017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15.9.2017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15.9.2017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15.9.2017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15.9.2017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15.9.2017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15.9.2017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15.9.2017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15.9.2017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15.9.2017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15.9.2017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15.9.2017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77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24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15.9.2017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6026E1-B74F-4BB9-BDF0-3CCB17B8DC3F}" type="datetime1">
              <a:rPr lang="fi-FI" smtClean="0">
                <a:solidFill>
                  <a:srgbClr val="B1BEB9"/>
                </a:solidFill>
              </a:rPr>
              <a:pPr/>
              <a:t>15.9.2017</a:t>
            </a:fld>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539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9DC76EA-B838-4727-8FFE-1736BDED8089}" type="datetime1">
              <a:rPr lang="fi-FI" smtClean="0">
                <a:solidFill>
                  <a:srgbClr val="002964"/>
                </a:solidFill>
              </a:rPr>
              <a:pPr/>
              <a:t>15.9.2017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9407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55E9C134-3167-4F1A-BF85-D9C5B89CB438}" type="datetime1">
              <a:rPr lang="fi-FI" smtClean="0"/>
              <a:pPr/>
              <a:t>15.9.2017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43C0032E-B8FF-4A5E-BC37-69B717629E96}" type="datetime1">
              <a:rPr lang="fi-FI" smtClean="0"/>
              <a:pPr/>
              <a:t>15.9.2017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544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fld id="{FED52513-46EE-46A6-A277-5008A623FA72}" type="datetime1">
              <a:rPr lang="fi-FI" smtClean="0">
                <a:solidFill>
                  <a:srgbClr val="F04B0D"/>
                </a:solidFill>
              </a:rPr>
              <a:pPr/>
              <a:t>15.9.2017</a:t>
            </a:fld>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6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3C5F44F5-E055-419E-A797-1040115B9443}" type="datetime1">
              <a:rPr lang="fi-FI" smtClean="0">
                <a:solidFill>
                  <a:srgbClr val="FFFFFF"/>
                </a:solidFill>
              </a:rPr>
              <a:pPr/>
              <a:t>15.9.2017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7822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fld id="{AF9A8557-B8DB-46F5-9879-042636E58E85}" type="datetime1">
              <a:rPr lang="fi-FI" smtClean="0"/>
              <a:pPr/>
              <a:t>15.9.2017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700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993FE2C-E6E2-4EC3-8BBF-FECEBCB75B78}" type="datetime1">
              <a:rPr lang="fi-FI" smtClean="0">
                <a:solidFill>
                  <a:srgbClr val="B1BEB9"/>
                </a:solidFill>
              </a:rPr>
              <a:pPr/>
              <a:t>15.9.2017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967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AA5B850E-9A9B-477B-A867-9BEAF1A5D67C}" type="datetime1">
              <a:rPr lang="fi-FI" smtClean="0">
                <a:solidFill>
                  <a:srgbClr val="B1BEB9"/>
                </a:solidFill>
              </a:rPr>
              <a:pPr/>
              <a:t>15.9.2017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612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BE5302ED-C6C3-4AE7-8898-4CEE729BF56C}" type="datetime1">
              <a:rPr lang="fi-FI" smtClean="0">
                <a:solidFill>
                  <a:srgbClr val="B1BEB9"/>
                </a:solidFill>
              </a:rPr>
              <a:pPr/>
              <a:t>15.9.2017</a:t>
            </a:fld>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9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4.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7.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4.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theme" Target="../theme/theme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15.9.2017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9/15/2017</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23722574"/>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 id="2147484531" r:id="rId28"/>
    <p:sldLayoutId id="2147484532"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15.9.2017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15.9.2017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D411F6F2-64D4-4B60-8113-527FF7849312}" type="datetime1">
              <a:rPr lang="fi-FI" smtClean="0">
                <a:solidFill>
                  <a:srgbClr val="B1BEB9"/>
                </a:solidFill>
              </a:rPr>
              <a:pPr defTabSz="680159"/>
              <a:t>15.9.2017</a:t>
            </a:fld>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514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spd="med">
    <p:fade/>
  </p:transition>
  <p:hf hdr="0" ft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8"/>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8902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Lst>
  <p:transition spd="med">
    <p:fade/>
  </p:transition>
  <p:hf hdr="0"/>
  <p:txStyles>
    <p:titleStyle>
      <a:lvl1pPr algn="l" defTabSz="604502" rtl="0" eaLnBrk="1" latinLnBrk="0" hangingPunct="1">
        <a:lnSpc>
          <a:spcPct val="95000"/>
        </a:lnSpc>
        <a:spcBef>
          <a:spcPct val="0"/>
        </a:spcBef>
        <a:buNone/>
        <a:defRPr sz="1984" b="1" kern="1200" spc="-26" baseline="0">
          <a:solidFill>
            <a:schemeClr val="tx1"/>
          </a:solidFill>
          <a:latin typeface="+mj-lt"/>
          <a:ea typeface="+mj-ea"/>
          <a:cs typeface="+mj-cs"/>
        </a:defRPr>
      </a:lvl1pPr>
    </p:titleStyle>
    <p:bodyStyle>
      <a:lvl1pPr marL="236134" indent="-236134" algn="l" defTabSz="604502" rtl="0" eaLnBrk="1" latinLnBrk="0" hangingPunct="1">
        <a:spcBef>
          <a:spcPts val="0"/>
        </a:spcBef>
        <a:spcAft>
          <a:spcPts val="397"/>
        </a:spcAft>
        <a:buClr>
          <a:schemeClr val="accent3"/>
        </a:buClr>
        <a:buFont typeface="Wingdings" pitchFamily="2" charset="2"/>
        <a:buChar char="§"/>
        <a:defRPr sz="1389" kern="1200" spc="-26" baseline="0">
          <a:solidFill>
            <a:schemeClr val="tx1"/>
          </a:solidFill>
          <a:latin typeface="+mn-lt"/>
          <a:ea typeface="+mn-ea"/>
          <a:cs typeface="+mn-cs"/>
        </a:defRPr>
      </a:lvl1pPr>
      <a:lvl2pPr marL="472268" indent="-236134" algn="l" defTabSz="604502" rtl="0" eaLnBrk="1" latinLnBrk="0" hangingPunct="1">
        <a:spcBef>
          <a:spcPts val="0"/>
        </a:spcBef>
        <a:spcAft>
          <a:spcPts val="397"/>
        </a:spcAft>
        <a:buFont typeface="Arial" pitchFamily="34" charset="0"/>
        <a:buChar char="–"/>
        <a:defRPr sz="1191" kern="1200" spc="-26" baseline="0">
          <a:solidFill>
            <a:schemeClr val="tx1"/>
          </a:solidFill>
          <a:latin typeface="+mn-lt"/>
          <a:ea typeface="+mn-ea"/>
          <a:cs typeface="+mn-cs"/>
        </a:defRPr>
      </a:lvl2pPr>
      <a:lvl3pPr marL="708401" indent="-236134" algn="l" defTabSz="604502" rtl="0" eaLnBrk="1" latinLnBrk="0" hangingPunct="1">
        <a:spcBef>
          <a:spcPts val="0"/>
        </a:spcBef>
        <a:spcAft>
          <a:spcPts val="397"/>
        </a:spcAft>
        <a:buClr>
          <a:schemeClr val="accent3"/>
        </a:buClr>
        <a:buFont typeface="Wingdings" pitchFamily="2" charset="2"/>
        <a:buChar char="§"/>
        <a:defRPr sz="1058" kern="1200" spc="-26" baseline="0">
          <a:solidFill>
            <a:schemeClr val="tx1"/>
          </a:solidFill>
          <a:latin typeface="+mn-lt"/>
          <a:ea typeface="+mn-ea"/>
          <a:cs typeface="+mn-cs"/>
        </a:defRPr>
      </a:lvl3pPr>
      <a:lvl4pPr marL="950832" indent="-242432" algn="l" defTabSz="604502" rtl="0" eaLnBrk="1" latinLnBrk="0" hangingPunct="1">
        <a:spcBef>
          <a:spcPts val="0"/>
        </a:spcBef>
        <a:spcAft>
          <a:spcPts val="397"/>
        </a:spcAft>
        <a:buFont typeface="Arial" pitchFamily="34" charset="0"/>
        <a:buChar char="–"/>
        <a:defRPr sz="926" kern="1200" spc="-26" baseline="0">
          <a:solidFill>
            <a:schemeClr val="tx1"/>
          </a:solidFill>
          <a:latin typeface="+mn-lt"/>
          <a:ea typeface="+mn-ea"/>
          <a:cs typeface="+mn-cs"/>
        </a:defRPr>
      </a:lvl4pPr>
      <a:lvl5pPr marL="1186965" indent="-236134" algn="l" defTabSz="604502" rtl="0" eaLnBrk="1" latinLnBrk="0" hangingPunct="1">
        <a:spcBef>
          <a:spcPts val="0"/>
        </a:spcBef>
        <a:spcAft>
          <a:spcPts val="397"/>
        </a:spcAft>
        <a:buClr>
          <a:schemeClr val="accent3"/>
        </a:buClr>
        <a:buFont typeface="Wingdings" pitchFamily="2" charset="2"/>
        <a:buChar char="§"/>
        <a:defRPr sz="926" kern="1200" spc="-26" baseline="0">
          <a:solidFill>
            <a:schemeClr val="tx1"/>
          </a:solidFill>
          <a:latin typeface="+mn-lt"/>
          <a:ea typeface="+mn-ea"/>
          <a:cs typeface="+mn-cs"/>
        </a:defRPr>
      </a:lvl5pPr>
      <a:lvl6pPr marL="1662382"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6pPr>
      <a:lvl7pPr marL="1964633"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7pPr>
      <a:lvl8pPr marL="226688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8pPr>
      <a:lvl9pPr marL="256913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9pPr>
    </p:bodyStyle>
    <p:otherStyle>
      <a:defPPr>
        <a:defRPr lang="fi-FI"/>
      </a:defPPr>
      <a:lvl1pPr marL="0" algn="l" defTabSz="604502" rtl="0" eaLnBrk="1" latinLnBrk="0" hangingPunct="1">
        <a:defRPr sz="1191" kern="1200">
          <a:solidFill>
            <a:schemeClr val="tx1"/>
          </a:solidFill>
          <a:latin typeface="+mn-lt"/>
          <a:ea typeface="+mn-ea"/>
          <a:cs typeface="+mn-cs"/>
        </a:defRPr>
      </a:lvl1pPr>
      <a:lvl2pPr marL="302251" algn="l" defTabSz="604502" rtl="0" eaLnBrk="1" latinLnBrk="0" hangingPunct="1">
        <a:defRPr sz="1191" kern="1200">
          <a:solidFill>
            <a:schemeClr val="tx1"/>
          </a:solidFill>
          <a:latin typeface="+mn-lt"/>
          <a:ea typeface="+mn-ea"/>
          <a:cs typeface="+mn-cs"/>
        </a:defRPr>
      </a:lvl2pPr>
      <a:lvl3pPr marL="604502" algn="l" defTabSz="604502" rtl="0" eaLnBrk="1" latinLnBrk="0" hangingPunct="1">
        <a:defRPr sz="1191" kern="1200">
          <a:solidFill>
            <a:schemeClr val="tx1"/>
          </a:solidFill>
          <a:latin typeface="+mn-lt"/>
          <a:ea typeface="+mn-ea"/>
          <a:cs typeface="+mn-cs"/>
        </a:defRPr>
      </a:lvl3pPr>
      <a:lvl4pPr marL="906754" algn="l" defTabSz="604502" rtl="0" eaLnBrk="1" latinLnBrk="0" hangingPunct="1">
        <a:defRPr sz="1191" kern="1200">
          <a:solidFill>
            <a:schemeClr val="tx1"/>
          </a:solidFill>
          <a:latin typeface="+mn-lt"/>
          <a:ea typeface="+mn-ea"/>
          <a:cs typeface="+mn-cs"/>
        </a:defRPr>
      </a:lvl4pPr>
      <a:lvl5pPr marL="1209005" algn="l" defTabSz="604502" rtl="0" eaLnBrk="1" latinLnBrk="0" hangingPunct="1">
        <a:defRPr sz="1191" kern="1200">
          <a:solidFill>
            <a:schemeClr val="tx1"/>
          </a:solidFill>
          <a:latin typeface="+mn-lt"/>
          <a:ea typeface="+mn-ea"/>
          <a:cs typeface="+mn-cs"/>
        </a:defRPr>
      </a:lvl5pPr>
      <a:lvl6pPr marL="1511256" algn="l" defTabSz="604502" rtl="0" eaLnBrk="1" latinLnBrk="0" hangingPunct="1">
        <a:defRPr sz="1191" kern="1200">
          <a:solidFill>
            <a:schemeClr val="tx1"/>
          </a:solidFill>
          <a:latin typeface="+mn-lt"/>
          <a:ea typeface="+mn-ea"/>
          <a:cs typeface="+mn-cs"/>
        </a:defRPr>
      </a:lvl6pPr>
      <a:lvl7pPr marL="1813506" algn="l" defTabSz="604502" rtl="0" eaLnBrk="1" latinLnBrk="0" hangingPunct="1">
        <a:defRPr sz="1191" kern="1200">
          <a:solidFill>
            <a:schemeClr val="tx1"/>
          </a:solidFill>
          <a:latin typeface="+mn-lt"/>
          <a:ea typeface="+mn-ea"/>
          <a:cs typeface="+mn-cs"/>
        </a:defRPr>
      </a:lvl7pPr>
      <a:lvl8pPr marL="2115758" algn="l" defTabSz="604502" rtl="0" eaLnBrk="1" latinLnBrk="0" hangingPunct="1">
        <a:defRPr sz="1191" kern="1200">
          <a:solidFill>
            <a:schemeClr val="tx1"/>
          </a:solidFill>
          <a:latin typeface="+mn-lt"/>
          <a:ea typeface="+mn-ea"/>
          <a:cs typeface="+mn-cs"/>
        </a:defRPr>
      </a:lvl8pPr>
      <a:lvl9pPr marL="2418010" algn="l" defTabSz="604502" rtl="0" eaLnBrk="1" latinLnBrk="0" hangingPunct="1">
        <a:defRPr sz="119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667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7.5.2015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182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9/15/2017</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8275405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0249" y="4731666"/>
            <a:ext cx="949770" cy="164690"/>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4A0B58F-F03D-4E0D-B025-33E44B30A82A}" type="datetime5">
              <a:rPr lang="fi-FI" smtClean="0">
                <a:solidFill>
                  <a:srgbClr val="29282E"/>
                </a:solidFill>
              </a:rPr>
              <a:pPr/>
              <a:t>15-syysk-17</a:t>
            </a:fld>
            <a:endParaRPr lang="fi-FI" dirty="0">
              <a:solidFill>
                <a:srgbClr val="29282E"/>
              </a:solidFill>
            </a:endParaRPr>
          </a:p>
        </p:txBody>
      </p:sp>
      <p:sp>
        <p:nvSpPr>
          <p:cNvPr id="8" name="Alatunnisteen paikkamerkki 4"/>
          <p:cNvSpPr>
            <a:spLocks noGrp="1"/>
          </p:cNvSpPr>
          <p:nvPr>
            <p:ph type="ftr" sz="quarter" idx="3"/>
          </p:nvPr>
        </p:nvSpPr>
        <p:spPr>
          <a:xfrm>
            <a:off x="1106545" y="4730070"/>
            <a:ext cx="1246229" cy="175403"/>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9" name="Dian numeron paikkamerkki 1"/>
          <p:cNvSpPr>
            <a:spLocks noGrp="1"/>
          </p:cNvSpPr>
          <p:nvPr>
            <p:ph type="sldNum" sz="quarter" idx="4"/>
          </p:nvPr>
        </p:nvSpPr>
        <p:spPr>
          <a:xfrm>
            <a:off x="8181978" y="4731671"/>
            <a:ext cx="682788" cy="165406"/>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Tekstin paikkamerkki 3"/>
          <p:cNvSpPr>
            <a:spLocks noGrp="1"/>
          </p:cNvSpPr>
          <p:nvPr>
            <p:ph type="body" idx="1"/>
          </p:nvPr>
        </p:nvSpPr>
        <p:spPr>
          <a:xfrm>
            <a:off x="1072801" y="1613517"/>
            <a:ext cx="7171199" cy="303468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1"/>
            <a:ext cx="7171199" cy="995036"/>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777854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 id="2147484491" r:id="rId26"/>
    <p:sldLayoutId id="2147484492" r:id="rId27"/>
    <p:sldLayoutId id="2147484493" r:id="rId28"/>
    <p:sldLayoutId id="2147484494" r:id="rId29"/>
    <p:sldLayoutId id="2147484495" r:id="rId30"/>
    <p:sldLayoutId id="2147484496" r:id="rId31"/>
    <p:sldLayoutId id="2147484497" r:id="rId32"/>
    <p:sldLayoutId id="2147484498" r:id="rId33"/>
    <p:sldLayoutId id="2147484499" r:id="rId34"/>
    <p:sldLayoutId id="2147484500" r:id="rId35"/>
    <p:sldLayoutId id="2147484501" r:id="rId36"/>
    <p:sldLayoutId id="2147484502" r:id="rId37"/>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158400"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1.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1.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1.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5.xml"/><Relationship Id="rId1" Type="http://schemas.openxmlformats.org/officeDocument/2006/relationships/vmlDrawing" Target="../drawings/vmlDrawing21.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4.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sz="3200" dirty="0"/>
              <a:t>Technology Industry /</a:t>
            </a:r>
            <a:br>
              <a:rPr lang="en-US" sz="3200" dirty="0"/>
            </a:br>
            <a:r>
              <a:rPr lang="en-US" sz="3200" dirty="0"/>
              <a:t>Finnish Economic Outlook</a:t>
            </a:r>
            <a:br>
              <a:rPr lang="en-US" sz="3200" dirty="0"/>
            </a:br>
            <a:br>
              <a:rPr lang="en-US" sz="3200" dirty="0"/>
            </a:br>
            <a:r>
              <a:rPr lang="en-US" sz="2400" dirty="0"/>
              <a:t>September 2017</a:t>
            </a:r>
            <a:endParaRPr lang="fi-FI" sz="2400" b="0"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9/15/2017</a:t>
            </a:fld>
            <a:endParaRPr lang="fi-FI" dirty="0"/>
          </a:p>
        </p:txBody>
      </p:sp>
      <p:sp>
        <p:nvSpPr>
          <p:cNvPr id="5" name="Alatunnisteen paikkamerkki 4"/>
          <p:cNvSpPr>
            <a:spLocks noGrp="1"/>
          </p:cNvSpPr>
          <p:nvPr>
            <p:ph type="ftr" sz="quarter" idx="11"/>
          </p:nvPr>
        </p:nvSpPr>
        <p:spPr>
          <a:xfrm>
            <a:off x="1111511" y="4728047"/>
            <a:ext cx="1646062" cy="16469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a:t>
            </a:r>
          </a:p>
          <a:p>
            <a:r>
              <a:rPr lang="fi-FI" dirty="0">
                <a:solidFill>
                  <a:srgbClr val="FFFFFF"/>
                </a:solidFill>
              </a:rPr>
              <a:t>of Finland</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286183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99" y="3653915"/>
          <a:ext cx="6674448" cy="252180"/>
        </p:xfrm>
        <a:graphic>
          <a:graphicData uri="http://schemas.openxmlformats.org/drawingml/2006/table">
            <a:tbl>
              <a:tblPr firstRow="1" bandRow="1">
                <a:tableStyleId>{073A0DAA-6AF3-43AB-8588-CEC1D06C72B9}</a:tableStyleId>
              </a:tblPr>
              <a:tblGrid>
                <a:gridCol w="683752">
                  <a:extLst>
                    <a:ext uri="{9D8B030D-6E8A-4147-A177-3AD203B41FA5}">
                      <a16:colId xmlns:a16="http://schemas.microsoft.com/office/drawing/2014/main" val="20004"/>
                    </a:ext>
                  </a:extLst>
                </a:gridCol>
                <a:gridCol w="692447">
                  <a:extLst>
                    <a:ext uri="{9D8B030D-6E8A-4147-A177-3AD203B41FA5}">
                      <a16:colId xmlns:a16="http://schemas.microsoft.com/office/drawing/2014/main" val="20005"/>
                    </a:ext>
                  </a:extLst>
                </a:gridCol>
                <a:gridCol w="613264">
                  <a:extLst>
                    <a:ext uri="{9D8B030D-6E8A-4147-A177-3AD203B41FA5}">
                      <a16:colId xmlns:a16="http://schemas.microsoft.com/office/drawing/2014/main" val="20006"/>
                    </a:ext>
                  </a:extLst>
                </a:gridCol>
                <a:gridCol w="641779">
                  <a:extLst>
                    <a:ext uri="{9D8B030D-6E8A-4147-A177-3AD203B41FA5}">
                      <a16:colId xmlns:a16="http://schemas.microsoft.com/office/drawing/2014/main" val="20007"/>
                    </a:ext>
                  </a:extLst>
                </a:gridCol>
                <a:gridCol w="641779">
                  <a:extLst>
                    <a:ext uri="{9D8B030D-6E8A-4147-A177-3AD203B41FA5}">
                      <a16:colId xmlns:a16="http://schemas.microsoft.com/office/drawing/2014/main" val="20008"/>
                    </a:ext>
                  </a:extLst>
                </a:gridCol>
                <a:gridCol w="641779">
                  <a:extLst>
                    <a:ext uri="{9D8B030D-6E8A-4147-A177-3AD203B41FA5}">
                      <a16:colId xmlns:a16="http://schemas.microsoft.com/office/drawing/2014/main" val="20009"/>
                    </a:ext>
                  </a:extLst>
                </a:gridCol>
                <a:gridCol w="705957">
                  <a:extLst>
                    <a:ext uri="{9D8B030D-6E8A-4147-A177-3AD203B41FA5}">
                      <a16:colId xmlns:a16="http://schemas.microsoft.com/office/drawing/2014/main" val="20010"/>
                    </a:ext>
                  </a:extLst>
                </a:gridCol>
                <a:gridCol w="641779">
                  <a:extLst>
                    <a:ext uri="{9D8B030D-6E8A-4147-A177-3AD203B41FA5}">
                      <a16:colId xmlns:a16="http://schemas.microsoft.com/office/drawing/2014/main" val="20011"/>
                    </a:ext>
                  </a:extLst>
                </a:gridCol>
                <a:gridCol w="641779">
                  <a:extLst>
                    <a:ext uri="{9D8B030D-6E8A-4147-A177-3AD203B41FA5}">
                      <a16:colId xmlns:a16="http://schemas.microsoft.com/office/drawing/2014/main" val="2608077099"/>
                    </a:ext>
                  </a:extLst>
                </a:gridCol>
                <a:gridCol w="770133">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24245050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Tender</a:t>
            </a:r>
            <a:r>
              <a:rPr lang="fi-FI" dirty="0"/>
              <a:t> </a:t>
            </a:r>
            <a:r>
              <a:rPr lang="fi-FI" dirty="0" err="1"/>
              <a:t>Requests</a:t>
            </a:r>
            <a:r>
              <a:rPr lang="fi-FI" dirty="0"/>
              <a:t>* </a:t>
            </a:r>
            <a:r>
              <a:rPr lang="fi-FI" dirty="0" err="1"/>
              <a:t>Received</a:t>
            </a:r>
            <a:r>
              <a:rPr lang="fi-FI" dirty="0"/>
              <a:t> </a:t>
            </a:r>
            <a:r>
              <a:rPr lang="fi-FI" dirty="0" err="1"/>
              <a:t>by</a:t>
            </a:r>
            <a:r>
              <a:rPr lang="fi-FI" dirty="0"/>
              <a:t> Technology Industry </a:t>
            </a:r>
            <a:r>
              <a:rPr lang="fi-FI" dirty="0" err="1"/>
              <a:t>Companies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15.9.2017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829358" cy="24181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a:t>
            </a:r>
            <a:r>
              <a:rPr lang="en-US" dirty="0"/>
              <a:t> the last questionnaire is April 2017</a:t>
            </a:r>
            <a:r>
              <a:rPr lang="fi-FI" dirty="0"/>
              <a:t> </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503734212"/>
              </p:ext>
            </p:extLst>
          </p:nvPr>
        </p:nvGraphicFramePr>
        <p:xfrm>
          <a:off x="381000" y="1081328"/>
          <a:ext cx="8391525"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06738"/>
          <a:ext cx="7958984" cy="2622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813541" y="4312370"/>
            <a:ext cx="7840922" cy="338554"/>
          </a:xfrm>
          <a:prstGeom prst="rect">
            <a:avLst/>
          </a:prstGeom>
        </p:spPr>
        <p:txBody>
          <a:bodyPr wrap="square">
            <a:spAutoFit/>
          </a:bodyPr>
          <a:lstStyle/>
          <a:p>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Have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you</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experienced</a:t>
            </a:r>
            <a:r>
              <a:rPr lang="fi-FI" sz="800" kern="0" dirty="0">
                <a:solidFill>
                  <a:schemeClr val="tx2"/>
                </a:solidFill>
                <a:latin typeface="+mj-lt"/>
                <a:ea typeface="ＭＳ Ｐゴシック"/>
                <a:cs typeface="Arial" charset="0"/>
              </a:rPr>
              <a:t> a </a:t>
            </a:r>
            <a:r>
              <a:rPr lang="fi-FI" sz="800" kern="0" dirty="0" err="1">
                <a:solidFill>
                  <a:schemeClr val="tx2"/>
                </a:solidFill>
                <a:latin typeface="+mj-lt"/>
                <a:ea typeface="ＭＳ Ｐゴシック"/>
                <a:cs typeface="Arial" charset="0"/>
              </a:rPr>
              <a:t>notable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increase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or</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decrease</a:t>
            </a:r>
            <a:r>
              <a:rPr lang="fi-FI" sz="800" kern="0" dirty="0">
                <a:solidFill>
                  <a:schemeClr val="tx2"/>
                </a:solidFill>
                <a:latin typeface="+mj-lt"/>
                <a:ea typeface="ＭＳ Ｐゴシック"/>
                <a:cs typeface="Arial" charset="0"/>
              </a:rPr>
              <a:t> in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for </a:t>
            </a:r>
            <a:r>
              <a:rPr lang="fi-FI" sz="800" kern="0" dirty="0" err="1">
                <a:solidFill>
                  <a:schemeClr val="tx2"/>
                </a:solidFill>
                <a:latin typeface="+mj-lt"/>
                <a:ea typeface="ＭＳ Ｐゴシック"/>
                <a:cs typeface="Arial" charset="0"/>
              </a:rPr>
              <a:t>tenders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recent</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weeks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comparison</a:t>
            </a:r>
            <a:r>
              <a:rPr lang="fi-FI" sz="800" kern="0" dirty="0">
                <a:solidFill>
                  <a:schemeClr val="tx2"/>
                </a:solidFill>
                <a:latin typeface="+mj-lt"/>
                <a:ea typeface="ＭＳ Ｐゴシック"/>
                <a:cs typeface="Arial" charset="0"/>
              </a:rPr>
              <a:t> to the </a:t>
            </a:r>
            <a:r>
              <a:rPr lang="fi-FI" sz="800" kern="0" dirty="0" err="1">
                <a:solidFill>
                  <a:schemeClr val="tx2"/>
                </a:solidFill>
                <a:latin typeface="+mj-lt"/>
                <a:ea typeface="ＭＳ Ｐゴシック"/>
                <a:cs typeface="Arial" charset="0"/>
              </a:rPr>
              <a:t>situation</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three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months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ago</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Balance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figure</a:t>
            </a:r>
            <a:r>
              <a:rPr lang="fi-FI" sz="800" kern="0" dirty="0">
                <a:solidFill>
                  <a:schemeClr val="tx2"/>
                </a:solidFill>
                <a:latin typeface="+mj-lt"/>
                <a:ea typeface="ＭＳ Ｐゴシック"/>
                <a:cs typeface="Arial" charset="0"/>
              </a:rPr>
              <a:t> =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more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less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a:t>
            </a:r>
            <a:endParaRPr lang="fi-FI" sz="800" dirty="0">
              <a:solidFill>
                <a:schemeClr val="tx2"/>
              </a:solidFill>
              <a:latin typeface="+mj-lt"/>
            </a:endParaRPr>
          </a:p>
        </p:txBody>
      </p:sp>
    </p:spTree>
    <p:extLst>
      <p:ext uri="{BB962C8B-B14F-4D97-AF65-F5344CB8AC3E}">
        <p14:creationId xmlns:p14="http://schemas.microsoft.com/office/powerpoint/2010/main" val="25647619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19874710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57710" y="201686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14" name="Taulukko 13"/>
          <p:cNvGraphicFramePr>
            <a:graphicFrameLocks noGrp="1"/>
          </p:cNvGraphicFramePr>
          <p:nvPr>
            <p:extLst/>
          </p:nvPr>
        </p:nvGraphicFramePr>
        <p:xfrm>
          <a:off x="1007944" y="3628739"/>
          <a:ext cx="6480100"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20003"/>
                    </a:ext>
                  </a:extLst>
                </a:gridCol>
                <a:gridCol w="647937">
                  <a:extLst>
                    <a:ext uri="{9D8B030D-6E8A-4147-A177-3AD203B41FA5}">
                      <a16:colId xmlns:a16="http://schemas.microsoft.com/office/drawing/2014/main" val="20004"/>
                    </a:ext>
                  </a:extLst>
                </a:gridCol>
                <a:gridCol w="684171">
                  <a:extLst>
                    <a:ext uri="{9D8B030D-6E8A-4147-A177-3AD203B41FA5}">
                      <a16:colId xmlns:a16="http://schemas.microsoft.com/office/drawing/2014/main" val="20005"/>
                    </a:ext>
                  </a:extLst>
                </a:gridCol>
                <a:gridCol w="662325">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7"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36561747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36697932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Combinedä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18828" y="123814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6" name="Taulukko 5"/>
          <p:cNvGraphicFramePr>
            <a:graphicFrameLocks noGrp="1"/>
          </p:cNvGraphicFramePr>
          <p:nvPr>
            <p:extLst/>
          </p:nvPr>
        </p:nvGraphicFramePr>
        <p:xfrm>
          <a:off x="1007943" y="3628739"/>
          <a:ext cx="6480104"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4228025223"/>
                    </a:ext>
                  </a:extLst>
                </a:gridCol>
                <a:gridCol w="647937">
                  <a:extLst>
                    <a:ext uri="{9D8B030D-6E8A-4147-A177-3AD203B41FA5}">
                      <a16:colId xmlns:a16="http://schemas.microsoft.com/office/drawing/2014/main" val="3765177212"/>
                    </a:ext>
                  </a:extLst>
                </a:gridCol>
                <a:gridCol w="717363">
                  <a:extLst>
                    <a:ext uri="{9D8B030D-6E8A-4147-A177-3AD203B41FA5}">
                      <a16:colId xmlns:a16="http://schemas.microsoft.com/office/drawing/2014/main" val="1631859761"/>
                    </a:ext>
                  </a:extLst>
                </a:gridCol>
                <a:gridCol w="629136">
                  <a:extLst>
                    <a:ext uri="{9D8B030D-6E8A-4147-A177-3AD203B41FA5}">
                      <a16:colId xmlns:a16="http://schemas.microsoft.com/office/drawing/2014/main" val="1571681010"/>
                    </a:ext>
                  </a:extLst>
                </a:gridCol>
                <a:gridCol w="692050">
                  <a:extLst>
                    <a:ext uri="{9D8B030D-6E8A-4147-A177-3AD203B41FA5}">
                      <a16:colId xmlns:a16="http://schemas.microsoft.com/office/drawing/2014/main" val="1646634047"/>
                    </a:ext>
                  </a:extLst>
                </a:gridCol>
                <a:gridCol w="629136">
                  <a:extLst>
                    <a:ext uri="{9D8B030D-6E8A-4147-A177-3AD203B41FA5}">
                      <a16:colId xmlns:a16="http://schemas.microsoft.com/office/drawing/2014/main" val="1927876813"/>
                    </a:ext>
                  </a:extLst>
                </a:gridCol>
                <a:gridCol w="692050">
                  <a:extLst>
                    <a:ext uri="{9D8B030D-6E8A-4147-A177-3AD203B41FA5}">
                      <a16:colId xmlns:a16="http://schemas.microsoft.com/office/drawing/2014/main" val="1145011917"/>
                    </a:ext>
                  </a:extLst>
                </a:gridCol>
                <a:gridCol w="629136">
                  <a:extLst>
                    <a:ext uri="{9D8B030D-6E8A-4147-A177-3AD203B41FA5}">
                      <a16:colId xmlns:a16="http://schemas.microsoft.com/office/drawing/2014/main" val="1196178682"/>
                    </a:ext>
                  </a:extLst>
                </a:gridCol>
                <a:gridCol w="629136">
                  <a:extLst>
                    <a:ext uri="{9D8B030D-6E8A-4147-A177-3AD203B41FA5}">
                      <a16:colId xmlns:a16="http://schemas.microsoft.com/office/drawing/2014/main" val="3912423379"/>
                    </a:ext>
                  </a:extLst>
                </a:gridCol>
                <a:gridCol w="566222">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
        <p:nvSpPr>
          <p:cNvPr id="15"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6546878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3131824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8" cy="252180"/>
        </p:xfrm>
        <a:graphic>
          <a:graphicData uri="http://schemas.openxmlformats.org/drawingml/2006/table">
            <a:tbl>
              <a:tblPr firstRow="1" bandRow="1">
                <a:tableStyleId>{073A0DAA-6AF3-43AB-8588-CEC1D06C72B9}</a:tableStyleId>
              </a:tblPr>
              <a:tblGrid>
                <a:gridCol w="652044">
                  <a:extLst>
                    <a:ext uri="{9D8B030D-6E8A-4147-A177-3AD203B41FA5}">
                      <a16:colId xmlns:a16="http://schemas.microsoft.com/office/drawing/2014/main" val="20003"/>
                    </a:ext>
                  </a:extLst>
                </a:gridCol>
                <a:gridCol w="697259">
                  <a:extLst>
                    <a:ext uri="{9D8B030D-6E8A-4147-A177-3AD203B41FA5}">
                      <a16:colId xmlns:a16="http://schemas.microsoft.com/office/drawing/2014/main" val="20004"/>
                    </a:ext>
                  </a:extLst>
                </a:gridCol>
                <a:gridCol w="643583">
                  <a:extLst>
                    <a:ext uri="{9D8B030D-6E8A-4147-A177-3AD203B41FA5}">
                      <a16:colId xmlns:a16="http://schemas.microsoft.com/office/drawing/2014/main" val="20005"/>
                    </a:ext>
                  </a:extLst>
                </a:gridCol>
                <a:gridCol w="664295">
                  <a:extLst>
                    <a:ext uri="{9D8B030D-6E8A-4147-A177-3AD203B41FA5}">
                      <a16:colId xmlns:a16="http://schemas.microsoft.com/office/drawing/2014/main" val="20006"/>
                    </a:ext>
                  </a:extLst>
                </a:gridCol>
                <a:gridCol w="615268">
                  <a:extLst>
                    <a:ext uri="{9D8B030D-6E8A-4147-A177-3AD203B41FA5}">
                      <a16:colId xmlns:a16="http://schemas.microsoft.com/office/drawing/2014/main" val="20007"/>
                    </a:ext>
                  </a:extLst>
                </a:gridCol>
                <a:gridCol w="692249">
                  <a:extLst>
                    <a:ext uri="{9D8B030D-6E8A-4147-A177-3AD203B41FA5}">
                      <a16:colId xmlns:a16="http://schemas.microsoft.com/office/drawing/2014/main" val="20008"/>
                    </a:ext>
                  </a:extLst>
                </a:gridCol>
                <a:gridCol w="692249">
                  <a:extLst>
                    <a:ext uri="{9D8B030D-6E8A-4147-A177-3AD203B41FA5}">
                      <a16:colId xmlns:a16="http://schemas.microsoft.com/office/drawing/2014/main" val="20009"/>
                    </a:ext>
                  </a:extLst>
                </a:gridCol>
                <a:gridCol w="629317">
                  <a:extLst>
                    <a:ext uri="{9D8B030D-6E8A-4147-A177-3AD203B41FA5}">
                      <a16:colId xmlns:a16="http://schemas.microsoft.com/office/drawing/2014/main" val="20010"/>
                    </a:ext>
                  </a:extLst>
                </a:gridCol>
                <a:gridCol w="629317">
                  <a:extLst>
                    <a:ext uri="{9D8B030D-6E8A-4147-A177-3AD203B41FA5}">
                      <a16:colId xmlns:a16="http://schemas.microsoft.com/office/drawing/2014/main" val="20011"/>
                    </a:ext>
                  </a:extLst>
                </a:gridCol>
                <a:gridCol w="629317">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3"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306125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r>
              <a:rPr lang="fi-FI" sz="900" dirty="0">
                <a:solidFill>
                  <a:schemeClr val="tx2"/>
                </a:solidFill>
                <a:ea typeface="Arial Unicode MS"/>
              </a:rPr>
              <a:t>  </a:t>
            </a: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chemeClr val="tx2"/>
                </a:solidFill>
              </a:rPr>
              <a:pPr/>
              <a:t>9/15/2017</a:t>
            </a:fld>
            <a:endParaRPr lang="fi-FI" dirty="0"/>
          </a:p>
        </p:txBody>
      </p:sp>
      <p:sp>
        <p:nvSpPr>
          <p:cNvPr id="5"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27" name="Tekstiruutu 26"/>
          <p:cNvSpPr txBox="1"/>
          <p:nvPr/>
        </p:nvSpPr>
        <p:spPr>
          <a:xfrm>
            <a:off x="338848" y="1794150"/>
            <a:ext cx="3142279" cy="919089"/>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endParaRPr lang="fi-FI" sz="1050" b="1" spc="-40" dirty="0"/>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33" dirty="0"/>
              <a:t>METALS INDUSTRY</a:t>
            </a:r>
            <a:endParaRPr lang="fi-FI" sz="1050" b="1" spc="-40" dirty="0"/>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33" dirty="0"/>
              <a:t>MECHANICAL ENGINEERING</a:t>
            </a:r>
            <a:endParaRPr lang="fi-FI" sz="1050" b="1" spc="-40" dirty="0"/>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33" dirty="0"/>
              <a:t>INFORMATION TECHNOLOGY</a:t>
            </a:r>
            <a:endParaRPr lang="fi-FI" sz="1050" b="1" spc="-40" dirty="0"/>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33" dirty="0"/>
              <a:t>CONSULTING ENGINEERING</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20</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5" y="3653915"/>
          <a:ext cx="6480101" cy="252180"/>
        </p:xfrm>
        <a:graphic>
          <a:graphicData uri="http://schemas.openxmlformats.org/drawingml/2006/table">
            <a:tbl>
              <a:tblPr firstRow="1" bandRow="1">
                <a:tableStyleId>{073A0DAA-6AF3-43AB-8588-CEC1D06C72B9}</a:tableStyleId>
              </a:tblPr>
              <a:tblGrid>
                <a:gridCol w="647846">
                  <a:extLst>
                    <a:ext uri="{9D8B030D-6E8A-4147-A177-3AD203B41FA5}">
                      <a16:colId xmlns:a16="http://schemas.microsoft.com/office/drawing/2014/main" val="20003"/>
                    </a:ext>
                  </a:extLst>
                </a:gridCol>
                <a:gridCol w="692766">
                  <a:extLst>
                    <a:ext uri="{9D8B030D-6E8A-4147-A177-3AD203B41FA5}">
                      <a16:colId xmlns:a16="http://schemas.microsoft.com/office/drawing/2014/main" val="20004"/>
                    </a:ext>
                  </a:extLst>
                </a:gridCol>
                <a:gridCol w="635846">
                  <a:extLst>
                    <a:ext uri="{9D8B030D-6E8A-4147-A177-3AD203B41FA5}">
                      <a16:colId xmlns:a16="http://schemas.microsoft.com/office/drawing/2014/main" val="20005"/>
                    </a:ext>
                  </a:extLst>
                </a:gridCol>
                <a:gridCol w="665914">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5" y="4358242"/>
            <a:ext cx="23910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7"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9/15/2017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452268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626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6" name="Tekstiruutu 5"/>
          <p:cNvSpPr txBox="1"/>
          <p:nvPr/>
        </p:nvSpPr>
        <p:spPr>
          <a:xfrm>
            <a:off x="8113559" y="4201352"/>
            <a:ext cx="507479"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59245242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Finland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9/15/2017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677706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29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11" name="Tekstiruutu 10"/>
          <p:cNvSpPr txBox="1"/>
          <p:nvPr/>
        </p:nvSpPr>
        <p:spPr>
          <a:xfrm>
            <a:off x="8113559" y="3998152"/>
            <a:ext cx="507479"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7424206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Subsidiaries Abroad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9/15/2017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sp>
        <p:nvSpPr>
          <p:cNvPr id="7" name="Tekstin paikkamerkki 6"/>
          <p:cNvSpPr>
            <a:spLocks noGrp="1"/>
          </p:cNvSpPr>
          <p:nvPr>
            <p:ph type="body" sz="quarter" idx="18"/>
          </p:nvPr>
        </p:nvSpPr>
        <p:spPr>
          <a:xfrm>
            <a:off x="3047977" y="4727574"/>
            <a:ext cx="4260327" cy="165163"/>
          </a:xfrm>
        </p:spPr>
        <p:txBody>
          <a:bodyPr/>
          <a:lstStyle/>
          <a:p>
            <a:r>
              <a:rPr lang="en-US" dirty="0"/>
              <a:t>Source: The Federation of Finnish Technology Industries’ </a:t>
            </a:r>
            <a:r>
              <a:rPr lang="en-US" dirty="0" err="1"/>
              <a:t>labour</a:t>
            </a:r>
            <a:r>
              <a:rPr lang="en-US" dirty="0"/>
              <a:t> force survey, </a:t>
            </a:r>
            <a:r>
              <a:rPr lang="en-US" dirty="0" err="1"/>
              <a:t>Macrobond</a:t>
            </a:r>
            <a:endParaRPr lang="en-US"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5866786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525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549684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Personnel</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24</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65456127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604927"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Salaried</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0" name="Tekstiruutu 10"/>
          <p:cNvSpPr txBox="1">
            <a:spLocks noChangeArrowheads="1"/>
          </p:cNvSpPr>
          <p:nvPr/>
        </p:nvSpPr>
        <p:spPr bwMode="auto">
          <a:xfrm>
            <a:off x="5932821" y="3373306"/>
            <a:ext cx="1684826"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Blue</a:t>
            </a:r>
            <a:r>
              <a:rPr lang="fi-FI" sz="1050" dirty="0">
                <a:solidFill>
                  <a:srgbClr val="29282E"/>
                </a:solidFill>
                <a:latin typeface="Verdana"/>
              </a:rPr>
              <a:t> </a:t>
            </a:r>
            <a:r>
              <a:rPr lang="fi-FI" sz="1050" dirty="0" err="1">
                <a:solidFill>
                  <a:srgbClr val="29282E"/>
                </a:solidFill>
                <a:latin typeface="Verdana"/>
              </a:rPr>
              <a:t>collar</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1" name="Text Box 5"/>
          <p:cNvSpPr txBox="1">
            <a:spLocks noChangeArrowheads="1"/>
          </p:cNvSpPr>
          <p:nvPr/>
        </p:nvSpPr>
        <p:spPr bwMode="auto">
          <a:xfrm>
            <a:off x="1003991" y="1275730"/>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2"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3"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281788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Blue</a:t>
            </a:r>
            <a:r>
              <a:rPr lang="fi-FI" dirty="0"/>
              <a:t> </a:t>
            </a:r>
            <a:r>
              <a:rPr lang="fi-FI" dirty="0" err="1"/>
              <a:t>Collar</a:t>
            </a:r>
            <a:r>
              <a:rPr lang="fi-FI" dirty="0"/>
              <a:t> </a:t>
            </a:r>
            <a:r>
              <a:rPr lang="fi-FI" dirty="0" err="1"/>
              <a:t>Employees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7814814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0"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1" name="Alatunnisteen paikkamerkki 4"/>
          <p:cNvSpPr>
            <a:spLocks noGrp="1"/>
          </p:cNvSpPr>
          <p:nvPr>
            <p:ph type="ftr" sz="quarter" idx="11"/>
          </p:nvPr>
        </p:nvSpPr>
        <p:spPr>
          <a:xfrm>
            <a:off x="1072746" y="4727574"/>
            <a:ext cx="1661486"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14302404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Overview</a:t>
            </a:r>
            <a:r>
              <a:rPr lang="fi-FI" dirty="0"/>
              <a:t> of the </a:t>
            </a:r>
            <a:r>
              <a:rPr lang="fi-FI" dirty="0" err="1"/>
              <a:t>Situation</a:t>
            </a:r>
            <a:r>
              <a:rPr lang="fi-FI" dirty="0"/>
              <a:t> in the Technology Industry and Outlook for </a:t>
            </a:r>
            <a:r>
              <a:rPr lang="fi-FI" dirty="0" err="1"/>
              <a:t>Autumn</a:t>
            </a:r>
            <a:r>
              <a:rPr lang="fi-FI" dirty="0"/>
              <a:t>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26</a:t>
            </a:fld>
            <a:endParaRPr lang="fi-FI" dirty="0">
              <a:solidFill>
                <a:srgbClr val="29282E"/>
              </a:solidFill>
            </a:endParaRPr>
          </a:p>
        </p:txBody>
      </p:sp>
      <p:sp>
        <p:nvSpPr>
          <p:cNvPr id="6" name="Sisällön paikkamerkki 5"/>
          <p:cNvSpPr>
            <a:spLocks noGrp="1"/>
          </p:cNvSpPr>
          <p:nvPr>
            <p:ph sz="quarter" idx="17"/>
          </p:nvPr>
        </p:nvSpPr>
        <p:spPr>
          <a:xfrm>
            <a:off x="1117939" y="1237611"/>
            <a:ext cx="7666125" cy="3541712"/>
          </a:xfrm>
        </p:spPr>
        <p:txBody>
          <a:bodyPr>
            <a:noAutofit/>
          </a:bodyPr>
          <a:lstStyle/>
          <a:p>
            <a:pPr>
              <a:lnSpc>
                <a:spcPct val="100000"/>
              </a:lnSpc>
              <a:buClr>
                <a:srgbClr val="FFFFFF"/>
              </a:buClr>
            </a:pPr>
            <a:r>
              <a:rPr lang="fi-FI" sz="1300" dirty="0">
                <a:sym typeface="Arial" charset="0"/>
              </a:rPr>
              <a:t>- </a:t>
            </a:r>
            <a:r>
              <a:rPr lang="fi-FI" sz="1300" dirty="0" err="1">
                <a:sym typeface="Arial" charset="0"/>
              </a:rPr>
              <a:t>Turnover</a:t>
            </a:r>
            <a:r>
              <a:rPr lang="fi-FI" sz="1300" dirty="0">
                <a:sym typeface="Arial" charset="0"/>
              </a:rPr>
              <a:t> in Finland </a:t>
            </a:r>
            <a:r>
              <a:rPr lang="fi-FI" sz="1300" dirty="0" err="1">
                <a:sym typeface="Arial" charset="0"/>
              </a:rPr>
              <a:t>totalled</a:t>
            </a:r>
            <a:r>
              <a:rPr lang="fi-FI" sz="1300" dirty="0">
                <a:sym typeface="Arial" charset="0"/>
              </a:rPr>
              <a:t> </a:t>
            </a:r>
            <a:r>
              <a:rPr lang="fi-FI" sz="1300" dirty="0" err="1">
                <a:sym typeface="Arial" charset="0"/>
              </a:rPr>
              <a:t>some</a:t>
            </a:r>
            <a:r>
              <a:rPr lang="fi-FI" sz="1300" dirty="0">
                <a:sym typeface="Arial" charset="0"/>
              </a:rPr>
              <a:t> EUR 67.3 </a:t>
            </a:r>
            <a:r>
              <a:rPr lang="fi-FI" sz="1300" dirty="0" err="1">
                <a:sym typeface="Arial" charset="0"/>
              </a:rPr>
              <a:t>billion</a:t>
            </a:r>
            <a:r>
              <a:rPr lang="fi-FI" sz="1300" dirty="0">
                <a:sym typeface="Arial" charset="0"/>
              </a:rPr>
              <a:t> in 2016. </a:t>
            </a:r>
            <a:r>
              <a:rPr lang="fi-FI" sz="1300" dirty="0" err="1">
                <a:sym typeface="Arial" charset="0"/>
              </a:rPr>
              <a:t>This</a:t>
            </a:r>
            <a:r>
              <a:rPr lang="fi-FI" sz="1300" dirty="0">
                <a:sym typeface="Arial" charset="0"/>
              </a:rPr>
              <a:t> is </a:t>
            </a:r>
            <a:r>
              <a:rPr lang="fi-FI" sz="1300" dirty="0" err="1">
                <a:sym typeface="Arial" charset="0"/>
              </a:rPr>
              <a:t>about</a:t>
            </a:r>
            <a:r>
              <a:rPr lang="fi-FI" sz="1300" dirty="0">
                <a:sym typeface="Arial" charset="0"/>
              </a:rPr>
              <a:t> </a:t>
            </a:r>
            <a:r>
              <a:rPr lang="fi-FI" sz="1300" dirty="0" err="1">
                <a:sym typeface="Arial" charset="0"/>
              </a:rPr>
              <a:t>half</a:t>
            </a:r>
            <a:r>
              <a:rPr lang="fi-FI" sz="1300" dirty="0">
                <a:sym typeface="Arial" charset="0"/>
              </a:rPr>
              <a:t> per </a:t>
            </a:r>
            <a:r>
              <a:rPr lang="fi-FI" sz="1300" dirty="0" err="1">
                <a:sym typeface="Arial" charset="0"/>
              </a:rPr>
              <a:t>cent</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2015. </a:t>
            </a:r>
            <a:r>
              <a:rPr lang="en-US" sz="1300" dirty="0"/>
              <a:t>In January-June 2017 turnover was 11 % higher than last year at the same time. </a:t>
            </a:r>
            <a:r>
              <a:rPr lang="fi-FI" sz="1300" dirty="0">
                <a:sym typeface="Arial" charset="0"/>
              </a:rPr>
              <a:t>In 2008, </a:t>
            </a:r>
            <a:r>
              <a:rPr lang="fi-FI" sz="1300" dirty="0" err="1">
                <a:sym typeface="Arial" charset="0"/>
              </a:rPr>
              <a:t>prior</a:t>
            </a:r>
            <a:r>
              <a:rPr lang="fi-FI" sz="1300" dirty="0">
                <a:sym typeface="Arial" charset="0"/>
              </a:rPr>
              <a:t> to the </a:t>
            </a:r>
            <a:r>
              <a:rPr lang="fi-FI" sz="1300" dirty="0" err="1">
                <a:sym typeface="Arial" charset="0"/>
              </a:rPr>
              <a:t>financial</a:t>
            </a:r>
            <a:r>
              <a:rPr lang="fi-FI" sz="1300" dirty="0">
                <a:sym typeface="Arial" charset="0"/>
              </a:rPr>
              <a:t> </a:t>
            </a:r>
            <a:r>
              <a:rPr lang="fi-FI" sz="1300" dirty="0" err="1">
                <a:sym typeface="Arial" charset="0"/>
              </a:rPr>
              <a:t>crises</a:t>
            </a:r>
            <a:r>
              <a:rPr lang="fi-FI" sz="1300" dirty="0">
                <a:sym typeface="Arial" charset="0"/>
              </a:rPr>
              <a:t>, the </a:t>
            </a:r>
            <a:r>
              <a:rPr lang="fi-FI" sz="1300" dirty="0" err="1">
                <a:sym typeface="Arial" charset="0"/>
              </a:rPr>
              <a:t>corresponding</a:t>
            </a:r>
            <a:r>
              <a:rPr lang="fi-FI" sz="1300" dirty="0">
                <a:sym typeface="Arial" charset="0"/>
              </a:rPr>
              <a:t> </a:t>
            </a:r>
            <a:r>
              <a:rPr lang="fi-FI" sz="1300" dirty="0" err="1">
                <a:sym typeface="Arial" charset="0"/>
              </a:rPr>
              <a:t>figure</a:t>
            </a:r>
            <a:r>
              <a:rPr lang="fi-FI" sz="1300" dirty="0">
                <a:sym typeface="Arial" charset="0"/>
              </a:rPr>
              <a:t> </a:t>
            </a:r>
            <a:r>
              <a:rPr lang="fi-FI" sz="1300" dirty="0" err="1">
                <a:sym typeface="Arial" charset="0"/>
              </a:rPr>
              <a:t>was</a:t>
            </a:r>
            <a:r>
              <a:rPr lang="fi-FI" sz="1300" dirty="0">
                <a:sym typeface="Arial" charset="0"/>
              </a:rPr>
              <a:t> EUR 86 </a:t>
            </a:r>
            <a:r>
              <a:rPr lang="fi-FI" sz="1300" dirty="0" err="1">
                <a:sym typeface="Arial" charset="0"/>
              </a:rPr>
              <a:t>billion</a:t>
            </a:r>
            <a:r>
              <a:rPr lang="fi-FI" sz="1300" dirty="0">
                <a:sym typeface="Arial" charset="0"/>
              </a:rPr>
              <a:t>.  </a:t>
            </a:r>
          </a:p>
          <a:p>
            <a:pPr>
              <a:lnSpc>
                <a:spcPct val="100000"/>
              </a:lnSpc>
              <a:buClr>
                <a:srgbClr val="FFFFFF"/>
              </a:buClr>
            </a:pPr>
            <a:r>
              <a:rPr lang="fi-FI" sz="1300" dirty="0">
                <a:sym typeface="Arial" charset="0"/>
              </a:rPr>
              <a:t>- The </a:t>
            </a:r>
            <a:r>
              <a:rPr lang="fi-FI" sz="1300" dirty="0" err="1">
                <a:sym typeface="Arial" charset="0"/>
              </a:rPr>
              <a:t>monetary</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new</a:t>
            </a:r>
            <a:r>
              <a:rPr lang="fi-FI" sz="1300" dirty="0">
                <a:sym typeface="Arial" charset="0"/>
              </a:rPr>
              <a:t> </a:t>
            </a:r>
            <a:r>
              <a:rPr lang="fi-FI" sz="1300" dirty="0" err="1">
                <a:sym typeface="Arial" charset="0"/>
              </a:rPr>
              <a:t>orders</a:t>
            </a:r>
            <a:r>
              <a:rPr lang="fi-FI" sz="1300" dirty="0">
                <a:sym typeface="Arial" charset="0"/>
              </a:rPr>
              <a:t> </a:t>
            </a:r>
            <a:r>
              <a:rPr lang="fi-FI" sz="1300" dirty="0" err="1">
                <a:sym typeface="Arial" charset="0"/>
              </a:rPr>
              <a:t>reported</a:t>
            </a:r>
            <a:r>
              <a:rPr lang="fi-FI" sz="1300" dirty="0">
                <a:sym typeface="Arial" charset="0"/>
              </a:rPr>
              <a:t> </a:t>
            </a:r>
            <a:r>
              <a:rPr lang="fi-FI" sz="1300" dirty="0" err="1">
                <a:sym typeface="Arial" charset="0"/>
              </a:rPr>
              <a:t>between</a:t>
            </a:r>
            <a:r>
              <a:rPr lang="fi-FI" sz="1300" dirty="0">
                <a:sym typeface="Arial" charset="0"/>
              </a:rPr>
              <a:t> </a:t>
            </a:r>
            <a:r>
              <a:rPr lang="fi-FI" sz="1300" dirty="0" err="1">
                <a:sym typeface="Arial" charset="0"/>
              </a:rPr>
              <a:t>April-June</a:t>
            </a:r>
            <a:r>
              <a:rPr lang="fi-FI" sz="1300" dirty="0">
                <a:sym typeface="Arial" charset="0"/>
              </a:rPr>
              <a:t> 2017 </a:t>
            </a:r>
            <a:r>
              <a:rPr lang="fi-FI" sz="1300" dirty="0" err="1">
                <a:sym typeface="Arial" charset="0"/>
              </a:rPr>
              <a:t>was</a:t>
            </a:r>
            <a:r>
              <a:rPr lang="fi-FI" sz="1300" dirty="0">
                <a:sym typeface="Arial" charset="0"/>
              </a:rPr>
              <a:t> 25 %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January-March</a:t>
            </a:r>
            <a:r>
              <a:rPr lang="fi-FI" sz="1300" dirty="0">
                <a:sym typeface="Arial" charset="0"/>
              </a:rPr>
              <a:t>, and 47 %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in 2016. </a:t>
            </a:r>
          </a:p>
          <a:p>
            <a:pPr>
              <a:lnSpc>
                <a:spcPct val="100000"/>
              </a:lnSpc>
              <a:buClr>
                <a:srgbClr val="FFFFFF"/>
              </a:buClr>
            </a:pPr>
            <a:r>
              <a:rPr lang="fi-FI" sz="1300" dirty="0">
                <a:sym typeface="Arial" charset="0"/>
              </a:rPr>
              <a:t>- At the </a:t>
            </a:r>
            <a:r>
              <a:rPr lang="fi-FI" sz="1300" dirty="0" err="1">
                <a:sym typeface="Arial" charset="0"/>
              </a:rPr>
              <a:t>end</a:t>
            </a:r>
            <a:r>
              <a:rPr lang="fi-FI" sz="1300" dirty="0">
                <a:sym typeface="Arial" charset="0"/>
              </a:rPr>
              <a:t> of </a:t>
            </a:r>
            <a:r>
              <a:rPr lang="fi-FI" sz="1300" dirty="0" err="1">
                <a:sym typeface="Arial" charset="0"/>
              </a:rPr>
              <a:t>June</a:t>
            </a:r>
            <a:r>
              <a:rPr lang="fi-FI" sz="1300" dirty="0">
                <a:sym typeface="Arial" charset="0"/>
              </a:rPr>
              <a:t>, the </a:t>
            </a:r>
            <a:r>
              <a:rPr lang="fi-FI" sz="1300" dirty="0" err="1">
                <a:sym typeface="Arial" charset="0"/>
              </a:rPr>
              <a:t>value</a:t>
            </a:r>
            <a:r>
              <a:rPr lang="fi-FI" sz="1300" dirty="0">
                <a:sym typeface="Arial" charset="0"/>
              </a:rPr>
              <a:t> of </a:t>
            </a:r>
            <a:r>
              <a:rPr lang="fi-FI" sz="1300" dirty="0" err="1">
                <a:sym typeface="Arial" charset="0"/>
              </a:rPr>
              <a:t>order</a:t>
            </a:r>
            <a:r>
              <a:rPr lang="fi-FI" sz="1300" dirty="0">
                <a:sym typeface="Arial" charset="0"/>
              </a:rPr>
              <a:t> </a:t>
            </a:r>
            <a:r>
              <a:rPr lang="fi-FI" sz="1300" dirty="0" err="1">
                <a:sym typeface="Arial" charset="0"/>
              </a:rPr>
              <a:t>books</a:t>
            </a:r>
            <a:r>
              <a:rPr lang="fi-FI" sz="1300" dirty="0">
                <a:sym typeface="Arial" charset="0"/>
              </a:rPr>
              <a:t> </a:t>
            </a:r>
            <a:r>
              <a:rPr lang="fi-FI" sz="1300" dirty="0" err="1">
                <a:sym typeface="Arial" charset="0"/>
              </a:rPr>
              <a:t>was</a:t>
            </a:r>
            <a:r>
              <a:rPr lang="fi-FI" sz="1300" dirty="0">
                <a:sym typeface="Arial" charset="0"/>
              </a:rPr>
              <a:t> 10 %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at the </a:t>
            </a:r>
            <a:r>
              <a:rPr lang="fi-FI" sz="1300" dirty="0" err="1">
                <a:sym typeface="Arial" charset="0"/>
              </a:rPr>
              <a:t>end</a:t>
            </a:r>
            <a:r>
              <a:rPr lang="fi-FI" sz="1300" dirty="0">
                <a:sym typeface="Arial" charset="0"/>
              </a:rPr>
              <a:t> of </a:t>
            </a:r>
            <a:r>
              <a:rPr lang="fi-FI" sz="1300" dirty="0" err="1">
                <a:sym typeface="Arial" charset="0"/>
              </a:rPr>
              <a:t>March</a:t>
            </a:r>
            <a:r>
              <a:rPr lang="fi-FI" sz="1300" dirty="0">
                <a:sym typeface="Arial" charset="0"/>
              </a:rPr>
              <a:t>, and 18 %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June</a:t>
            </a:r>
            <a:r>
              <a:rPr lang="fi-FI" sz="1300" dirty="0">
                <a:sym typeface="Arial" charset="0"/>
              </a:rPr>
              <a:t> 2016.  </a:t>
            </a:r>
          </a:p>
          <a:p>
            <a:pPr>
              <a:lnSpc>
                <a:spcPct val="100000"/>
              </a:lnSpc>
              <a:buClr>
                <a:srgbClr val="FFFFFF"/>
              </a:buClr>
            </a:pPr>
            <a:r>
              <a:rPr lang="fi-FI" sz="1300" dirty="0">
                <a:sym typeface="Arial" charset="0"/>
              </a:rPr>
              <a:t>- The </a:t>
            </a:r>
            <a:r>
              <a:rPr lang="fi-FI" sz="1300" dirty="0" err="1">
                <a:sym typeface="Arial" charset="0"/>
              </a:rPr>
              <a:t>turnover</a:t>
            </a:r>
            <a:r>
              <a:rPr lang="fi-FI" sz="1300" dirty="0">
                <a:sym typeface="Arial" charset="0"/>
              </a:rPr>
              <a:t> of </a:t>
            </a:r>
            <a:r>
              <a:rPr lang="fi-FI" sz="1300" dirty="0" err="1">
                <a:sym typeface="Arial" charset="0"/>
              </a:rPr>
              <a:t>technology</a:t>
            </a:r>
            <a:r>
              <a:rPr lang="fi-FI" sz="1300" dirty="0">
                <a:sym typeface="Arial" charset="0"/>
              </a:rPr>
              <a:t> </a:t>
            </a:r>
            <a:r>
              <a:rPr lang="fi-FI" sz="1300" dirty="0" err="1">
                <a:sym typeface="Arial" charset="0"/>
              </a:rPr>
              <a:t>industry</a:t>
            </a:r>
            <a:r>
              <a:rPr lang="fi-FI" sz="1300" dirty="0">
                <a:sym typeface="Arial" charset="0"/>
              </a:rPr>
              <a:t> </a:t>
            </a:r>
            <a:r>
              <a:rPr lang="fi-FI" sz="1300" dirty="0" err="1">
                <a:sym typeface="Arial" charset="0"/>
              </a:rPr>
              <a:t>companies</a:t>
            </a:r>
            <a:r>
              <a:rPr lang="fi-FI" sz="1300" dirty="0">
                <a:sym typeface="Arial" charset="0"/>
              </a:rPr>
              <a:t> in </a:t>
            </a:r>
            <a:r>
              <a:rPr lang="fi-FI" sz="1300" dirty="0" err="1">
                <a:sym typeface="Arial" charset="0"/>
              </a:rPr>
              <a:t>autumn</a:t>
            </a:r>
            <a:r>
              <a:rPr lang="fi-FI" sz="1300" dirty="0">
                <a:sym typeface="Arial" charset="0"/>
              </a:rPr>
              <a:t> 2017 is </a:t>
            </a:r>
            <a:r>
              <a:rPr lang="fi-FI" sz="1300" dirty="0" err="1">
                <a:sym typeface="Arial" charset="0"/>
              </a:rPr>
              <a:t>expected</a:t>
            </a:r>
            <a:r>
              <a:rPr lang="fi-FI" sz="1300" dirty="0">
                <a:sym typeface="Arial" charset="0"/>
              </a:rPr>
              <a:t> to </a:t>
            </a:r>
            <a:r>
              <a:rPr lang="fi-FI" sz="1300" dirty="0" err="1">
                <a:sym typeface="Arial" charset="0"/>
              </a:rPr>
              <a:t>be</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a:t>
            </a:r>
            <a:r>
              <a:rPr lang="fi-FI" sz="1300" dirty="0" err="1">
                <a:sym typeface="Arial" charset="0"/>
              </a:rPr>
              <a:t>last</a:t>
            </a:r>
            <a:r>
              <a:rPr lang="fi-FI" sz="1300" dirty="0">
                <a:sym typeface="Arial" charset="0"/>
              </a:rPr>
              <a:t> </a:t>
            </a:r>
            <a:r>
              <a:rPr lang="fi-FI" sz="1300" dirty="0" err="1">
                <a:sym typeface="Arial" charset="0"/>
              </a:rPr>
              <a:t>year</a:t>
            </a:r>
            <a:r>
              <a:rPr lang="fi-FI" sz="1300" dirty="0">
                <a:sym typeface="Arial" charset="0"/>
              </a:rPr>
              <a:t>.       </a:t>
            </a:r>
          </a:p>
          <a:p>
            <a:pPr>
              <a:lnSpc>
                <a:spcPct val="100000"/>
              </a:lnSpc>
              <a:buClr>
                <a:srgbClr val="FFFFFF"/>
              </a:buClr>
            </a:pPr>
            <a:r>
              <a:rPr lang="fi-FI" sz="1300" dirty="0">
                <a:sym typeface="Arial" charset="0"/>
              </a:rPr>
              <a:t>- </a:t>
            </a:r>
            <a:r>
              <a:rPr lang="en-GB" sz="1300" dirty="0"/>
              <a:t>The number of personnel in Finland increased somewhat in January-June 2017. Personnel increased by two per cent, or by 6,000 employees from the average number in 2016. On average, the industry employed 296,000 people in June. In 2008, the industry employed a total of 326,000 people in Finland.</a:t>
            </a:r>
          </a:p>
          <a:p>
            <a:pPr>
              <a:lnSpc>
                <a:spcPct val="100000"/>
              </a:lnSpc>
              <a:buClr>
                <a:srgbClr val="FFFFFF"/>
              </a:buClr>
            </a:pPr>
            <a:r>
              <a:rPr lang="fi-FI" sz="1300" dirty="0"/>
              <a:t>- The </a:t>
            </a:r>
            <a:r>
              <a:rPr lang="fi-FI" sz="1300" dirty="0" err="1"/>
              <a:t>recruitment</a:t>
            </a:r>
            <a:r>
              <a:rPr lang="fi-FI" sz="1300" dirty="0"/>
              <a:t> </a:t>
            </a:r>
            <a:r>
              <a:rPr lang="fi-FI" sz="1300" dirty="0" err="1"/>
              <a:t>activities</a:t>
            </a:r>
            <a:r>
              <a:rPr lang="fi-FI" sz="1300" dirty="0"/>
              <a:t> </a:t>
            </a:r>
            <a:r>
              <a:rPr lang="fi-FI" sz="1300" dirty="0" err="1"/>
              <a:t>have</a:t>
            </a:r>
            <a:r>
              <a:rPr lang="fi-FI" sz="1300" dirty="0"/>
              <a:t> </a:t>
            </a:r>
            <a:r>
              <a:rPr lang="fi-FI" sz="1300" dirty="0" err="1"/>
              <a:t>picked</a:t>
            </a:r>
            <a:r>
              <a:rPr lang="fi-FI" sz="1300" dirty="0"/>
              <a:t> </a:t>
            </a:r>
            <a:r>
              <a:rPr lang="fi-FI" sz="1300" dirty="0" err="1"/>
              <a:t>up</a:t>
            </a:r>
            <a:r>
              <a:rPr lang="fi-FI" sz="1300" dirty="0"/>
              <a:t> </a:t>
            </a:r>
            <a:r>
              <a:rPr lang="fi-FI" sz="1300" dirty="0" err="1"/>
              <a:t>markedly</a:t>
            </a:r>
            <a:r>
              <a:rPr lang="fi-FI" sz="1300" dirty="0"/>
              <a:t> in 2017. The </a:t>
            </a:r>
            <a:r>
              <a:rPr lang="fi-FI" sz="1300" dirty="0" err="1"/>
              <a:t>companies</a:t>
            </a:r>
            <a:r>
              <a:rPr lang="fi-FI" sz="1300" dirty="0"/>
              <a:t> </a:t>
            </a:r>
            <a:r>
              <a:rPr lang="fi-FI" sz="1300" dirty="0" err="1"/>
              <a:t>recruited</a:t>
            </a:r>
            <a:r>
              <a:rPr lang="fi-FI" sz="1300" dirty="0"/>
              <a:t> a </a:t>
            </a:r>
            <a:r>
              <a:rPr lang="fi-FI" sz="1300" dirty="0" err="1"/>
              <a:t>total</a:t>
            </a:r>
            <a:r>
              <a:rPr lang="fi-FI" sz="1300" dirty="0"/>
              <a:t> of 22,600 </a:t>
            </a:r>
            <a:r>
              <a:rPr lang="fi-FI" sz="1300" dirty="0" err="1"/>
              <a:t>new</a:t>
            </a:r>
            <a:r>
              <a:rPr lang="fi-FI" sz="1300" dirty="0"/>
              <a:t> </a:t>
            </a:r>
            <a:r>
              <a:rPr lang="fi-FI" sz="1300" dirty="0" err="1"/>
              <a:t>employees</a:t>
            </a:r>
            <a:r>
              <a:rPr lang="fi-FI" sz="1300" dirty="0"/>
              <a:t> </a:t>
            </a:r>
            <a:r>
              <a:rPr lang="fi-FI" sz="1300" dirty="0" err="1"/>
              <a:t>between</a:t>
            </a:r>
            <a:r>
              <a:rPr lang="fi-FI" sz="1300" dirty="0"/>
              <a:t> </a:t>
            </a:r>
            <a:r>
              <a:rPr lang="fi-FI" sz="1300" dirty="0" err="1"/>
              <a:t>January</a:t>
            </a:r>
            <a:r>
              <a:rPr lang="fi-FI" sz="1300" dirty="0"/>
              <a:t> and </a:t>
            </a:r>
            <a:r>
              <a:rPr lang="fi-FI" sz="1300" dirty="0" err="1"/>
              <a:t>June</a:t>
            </a:r>
            <a:r>
              <a:rPr lang="fi-FI" sz="1300" dirty="0"/>
              <a:t>. </a:t>
            </a:r>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of Finland</a:t>
            </a:r>
            <a:endParaRPr lang="fi-FI" dirty="0"/>
          </a:p>
        </p:txBody>
      </p:sp>
    </p:spTree>
    <p:extLst>
      <p:ext uri="{BB962C8B-B14F-4D97-AF65-F5344CB8AC3E}">
        <p14:creationId xmlns:p14="http://schemas.microsoft.com/office/powerpoint/2010/main" val="1958533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spc="-50" dirty="0"/>
              <a:t>World </a:t>
            </a:r>
            <a:r>
              <a:rPr lang="fi-FI" sz="3200" spc="-50" dirty="0" err="1"/>
              <a:t>Economic</a:t>
            </a:r>
            <a:r>
              <a:rPr lang="fi-FI" sz="3200" spc="-50" dirty="0"/>
              <a:t> Outlook</a:t>
            </a:r>
          </a:p>
          <a:p>
            <a:endParaRPr lang="fi-FI" sz="3200" spc="-50" dirty="0"/>
          </a:p>
          <a:p>
            <a:r>
              <a:rPr lang="fi-FI" sz="3200" spc="-50" dirty="0"/>
              <a:t>- Finland as a </a:t>
            </a:r>
            <a:r>
              <a:rPr lang="fi-FI" sz="3200" spc="-50" dirty="0" err="1"/>
              <a:t>Part</a:t>
            </a:r>
            <a:r>
              <a:rPr lang="fi-FI" sz="3200" spc="-50" dirty="0"/>
              <a:t> of Global </a:t>
            </a:r>
            <a:r>
              <a:rPr lang="fi-FI" sz="3200" spc="-50" dirty="0" err="1"/>
              <a:t>Economy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9/15/2017</a:t>
            </a:fld>
            <a:endParaRPr lang="fi-FI" dirty="0">
              <a:solidFill>
                <a:srgbClr val="FFFFFF"/>
              </a:solidFill>
            </a:endParaRPr>
          </a:p>
        </p:txBody>
      </p:sp>
      <p:sp>
        <p:nvSpPr>
          <p:cNvPr id="5" name="Alatunnisteen paikkamerkki 4"/>
          <p:cNvSpPr>
            <a:spLocks noGrp="1"/>
          </p:cNvSpPr>
          <p:nvPr>
            <p:ph type="ftr" sz="quarter" idx="11"/>
          </p:nvPr>
        </p:nvSpPr>
        <p:spPr>
          <a:xfrm>
            <a:off x="1111510" y="4728047"/>
            <a:ext cx="1905266" cy="24134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0230353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Gross Domestic Product Has Grown in the Euro Area for a Long Time, and Now also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3922272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8314"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9/15/2017</a:t>
            </a:fld>
            <a:endParaRPr lang="fi-FI" dirty="0">
              <a:solidFill>
                <a:srgbClr val="29282E"/>
              </a:solidFill>
            </a:endParaRPr>
          </a:p>
        </p:txBody>
      </p:sp>
    </p:spTree>
    <p:extLst>
      <p:ext uri="{BB962C8B-B14F-4D97-AF65-F5344CB8AC3E}">
        <p14:creationId xmlns:p14="http://schemas.microsoft.com/office/powerpoint/2010/main" val="370737280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Recently, Finland's Economic Growth Has also Been Supported by an Increase in Exports</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29</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a:t>Source: </a:t>
            </a:r>
            <a:r>
              <a:rPr lang="en-GB" dirty="0" err="1"/>
              <a:t>Macrobond</a:t>
            </a:r>
            <a:r>
              <a:rPr lang="en-GB" dirty="0"/>
              <a:t>, Statistics Finland</a:t>
            </a: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1786996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38"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8047"/>
            <a:ext cx="916709" cy="164690"/>
          </a:xfrm>
        </p:spPr>
        <p:txBody>
          <a:bodyPr/>
          <a:lstStyle/>
          <a:p>
            <a:fld id="{899359D5-47A8-436B-A3FC-A70313528F67}" type="datetime1">
              <a:rPr lang="en-US" smtClean="0">
                <a:solidFill>
                  <a:srgbClr val="29282E"/>
                </a:solidFill>
              </a:rPr>
              <a:t>9/15/2017</a:t>
            </a:fld>
            <a:endParaRPr lang="fi-FI" dirty="0">
              <a:solidFill>
                <a:srgbClr val="29282E"/>
              </a:solidFill>
            </a:endParaRPr>
          </a:p>
        </p:txBody>
      </p:sp>
    </p:spTree>
    <p:extLst>
      <p:ext uri="{BB962C8B-B14F-4D97-AF65-F5344CB8AC3E}">
        <p14:creationId xmlns:p14="http://schemas.microsoft.com/office/powerpoint/2010/main" val="12506056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lvl="0"/>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8" name="Tekstiruutu 7"/>
          <p:cNvSpPr txBox="1"/>
          <p:nvPr/>
        </p:nvSpPr>
        <p:spPr>
          <a:xfrm>
            <a:off x="338848" y="1794150"/>
            <a:ext cx="3142279" cy="996033"/>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p>
          <a:p>
            <a:pPr marL="91131" indent="-91131">
              <a:lnSpc>
                <a:spcPts val="1182"/>
              </a:lnSpc>
              <a:buFont typeface="Arial" panose="020B0604020202020204" pitchFamily="34" charset="0"/>
              <a:buChar char="•"/>
            </a:pPr>
            <a:r>
              <a:rPr lang="fi-FI" sz="1050" spc="-33" dirty="0"/>
              <a:t>Data </a:t>
            </a:r>
            <a:r>
              <a:rPr lang="fi-FI" sz="1050" spc="-33" dirty="0" err="1"/>
              <a:t>communications</a:t>
            </a:r>
            <a:r>
              <a:rPr lang="fi-FI" sz="1050" spc="-33" dirty="0"/>
              <a:t> </a:t>
            </a:r>
            <a:r>
              <a:rPr lang="fi-FI" sz="1050" spc="-33" dirty="0" err="1"/>
              <a:t>equipment</a:t>
            </a:r>
            <a:r>
              <a:rPr lang="fi-FI" sz="1050" spc="-33" dirty="0"/>
              <a:t>, </a:t>
            </a:r>
            <a:r>
              <a:rPr lang="fi-FI" sz="1050" spc="-33" dirty="0" err="1"/>
              <a:t>electrical</a:t>
            </a:r>
            <a:r>
              <a:rPr lang="fi-FI" sz="1050" spc="-33" dirty="0"/>
              <a:t> </a:t>
            </a:r>
            <a:r>
              <a:rPr lang="fi-FI" sz="1050" spc="-33" dirty="0" err="1"/>
              <a:t>machinery</a:t>
            </a:r>
            <a:r>
              <a:rPr lang="fi-FI" sz="1050" spc="-33" dirty="0"/>
              <a:t>, </a:t>
            </a:r>
            <a:r>
              <a:rPr lang="fi-FI" sz="1050" spc="-33" dirty="0" err="1"/>
              <a:t>medical</a:t>
            </a:r>
            <a:r>
              <a:rPr lang="fi-FI" sz="1050" spc="-33" dirty="0"/>
              <a:t> </a:t>
            </a:r>
            <a:r>
              <a:rPr lang="fi-FI" sz="1050" spc="-33" dirty="0" err="1"/>
              <a:t>technology</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13.3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38,000</a:t>
            </a:r>
            <a:endParaRPr lang="fi-FI" sz="1050" spc="-40" dirty="0"/>
          </a:p>
        </p:txBody>
      </p:sp>
      <p:sp>
        <p:nvSpPr>
          <p:cNvPr id="9" name="Tekstiruutu 8"/>
          <p:cNvSpPr txBox="1"/>
          <p:nvPr/>
        </p:nvSpPr>
        <p:spPr>
          <a:xfrm>
            <a:off x="3485797" y="1790643"/>
            <a:ext cx="2499968" cy="842145"/>
          </a:xfrm>
          <a:prstGeom prst="rect">
            <a:avLst/>
          </a:prstGeom>
          <a:noFill/>
        </p:spPr>
        <p:txBody>
          <a:bodyPr wrap="square" lIns="36000" tIns="36000" rIns="36000" bIns="36000" rtlCol="0">
            <a:spAutoFit/>
          </a:bodyPr>
          <a:lstStyle/>
          <a:p>
            <a:pPr>
              <a:lnSpc>
                <a:spcPts val="1182"/>
              </a:lnSpc>
            </a:pPr>
            <a:r>
              <a:rPr lang="fi-FI" sz="1050" b="1" spc="-33" dirty="0"/>
              <a:t>METALS INDUSTRY</a:t>
            </a:r>
          </a:p>
          <a:p>
            <a:pPr marL="91131" indent="-91131">
              <a:lnSpc>
                <a:spcPts val="1182"/>
              </a:lnSpc>
              <a:buFont typeface="Arial" panose="020B0604020202020204" pitchFamily="34" charset="0"/>
              <a:buChar char="•"/>
            </a:pPr>
            <a:r>
              <a:rPr lang="fi-FI" sz="1050" spc="-33" dirty="0"/>
              <a:t>Steel products, </a:t>
            </a:r>
            <a:r>
              <a:rPr lang="fi-FI" sz="1050" spc="-33" dirty="0" err="1"/>
              <a:t>non-ferrous</a:t>
            </a:r>
            <a:r>
              <a:rPr lang="fi-FI" sz="1050" spc="-33" dirty="0"/>
              <a:t> </a:t>
            </a:r>
            <a:r>
              <a:rPr lang="fi-FI" sz="1050" spc="-33" dirty="0" err="1"/>
              <a:t>metals</a:t>
            </a:r>
            <a:r>
              <a:rPr lang="fi-FI" sz="1050" spc="-33" dirty="0"/>
              <a:t>, </a:t>
            </a:r>
            <a:r>
              <a:rPr lang="fi-FI" sz="1050" spc="-33" dirty="0" err="1"/>
              <a:t>castings</a:t>
            </a:r>
            <a:r>
              <a:rPr lang="fi-FI" sz="1050" spc="-33" dirty="0"/>
              <a:t>, </a:t>
            </a:r>
            <a:r>
              <a:rPr lang="fi-FI" sz="1050" spc="-33" dirty="0" err="1"/>
              <a:t>metallic</a:t>
            </a:r>
            <a:r>
              <a:rPr lang="fi-FI" sz="1050" spc="-33" dirty="0"/>
              <a:t> </a:t>
            </a:r>
            <a:r>
              <a:rPr lang="fi-FI" sz="1050" spc="-33" dirty="0" err="1"/>
              <a:t>minerals</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9.0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15,400</a:t>
            </a:r>
            <a:endParaRPr lang="fi-FI" sz="1050" spc="-40" dirty="0"/>
          </a:p>
        </p:txBody>
      </p:sp>
      <p:sp>
        <p:nvSpPr>
          <p:cNvPr id="10" name="Tekstiruutu 9"/>
          <p:cNvSpPr txBox="1"/>
          <p:nvPr/>
        </p:nvSpPr>
        <p:spPr>
          <a:xfrm>
            <a:off x="5954716" y="1778493"/>
            <a:ext cx="2882290" cy="688256"/>
          </a:xfrm>
          <a:prstGeom prst="rect">
            <a:avLst/>
          </a:prstGeom>
          <a:noFill/>
        </p:spPr>
        <p:txBody>
          <a:bodyPr wrap="square" lIns="36000" tIns="36000" rIns="36000" bIns="36000" rtlCol="0">
            <a:spAutoFit/>
          </a:bodyPr>
          <a:lstStyle/>
          <a:p>
            <a:pPr>
              <a:lnSpc>
                <a:spcPts val="1182"/>
              </a:lnSpc>
            </a:pPr>
            <a:r>
              <a:rPr lang="fi-FI" sz="1050" b="1" spc="-33" dirty="0"/>
              <a:t>MECHANICAL ENGINEERING</a:t>
            </a:r>
          </a:p>
          <a:p>
            <a:pPr marL="91131" indent="-91131">
              <a:lnSpc>
                <a:spcPts val="1182"/>
              </a:lnSpc>
              <a:buFont typeface="Arial" panose="020B0604020202020204" pitchFamily="34" charset="0"/>
              <a:buChar char="•"/>
            </a:pPr>
            <a:r>
              <a:rPr lang="fi-FI" sz="1050" spc="-33" dirty="0" err="1"/>
              <a:t>Machinery</a:t>
            </a:r>
            <a:r>
              <a:rPr lang="fi-FI" sz="1050" spc="-33" dirty="0"/>
              <a:t>, </a:t>
            </a:r>
            <a:r>
              <a:rPr lang="fi-FI" sz="1050" spc="-33" dirty="0" err="1"/>
              <a:t>metal</a:t>
            </a:r>
            <a:r>
              <a:rPr lang="fi-FI" sz="1050" spc="-33" dirty="0"/>
              <a:t> products, </a:t>
            </a:r>
            <a:r>
              <a:rPr lang="fi-FI" sz="1050" spc="-33" dirty="0" err="1"/>
              <a:t>vehicles</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27.7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122,400 </a:t>
            </a:r>
            <a:endParaRPr lang="fi-FI" sz="1050" spc="-40" dirty="0"/>
          </a:p>
        </p:txBody>
      </p:sp>
      <p:sp>
        <p:nvSpPr>
          <p:cNvPr id="11" name="Tekstiruutu 10"/>
          <p:cNvSpPr txBox="1"/>
          <p:nvPr/>
        </p:nvSpPr>
        <p:spPr>
          <a:xfrm>
            <a:off x="350260" y="3342320"/>
            <a:ext cx="2834890" cy="842145"/>
          </a:xfrm>
          <a:prstGeom prst="rect">
            <a:avLst/>
          </a:prstGeom>
          <a:noFill/>
        </p:spPr>
        <p:txBody>
          <a:bodyPr wrap="square" lIns="36000" tIns="36000" rIns="36000" bIns="36000" rtlCol="0">
            <a:spAutoFit/>
          </a:bodyPr>
          <a:lstStyle/>
          <a:p>
            <a:pPr>
              <a:lnSpc>
                <a:spcPts val="1182"/>
              </a:lnSpc>
            </a:pPr>
            <a:r>
              <a:rPr lang="fi-FI" sz="1050" b="1" spc="-33" dirty="0"/>
              <a:t>INFORMATION TECHNOLOGY</a:t>
            </a:r>
          </a:p>
          <a:p>
            <a:pPr marL="91131" indent="-91131">
              <a:lnSpc>
                <a:spcPts val="1182"/>
              </a:lnSpc>
              <a:buFont typeface="Arial" panose="020B0604020202020204" pitchFamily="34" charset="0"/>
              <a:buChar char="•"/>
            </a:pPr>
            <a:r>
              <a:rPr lang="fi-FI" sz="1050" spc="-33" dirty="0"/>
              <a:t>IT </a:t>
            </a:r>
            <a:r>
              <a:rPr lang="fi-FI" sz="1050" spc="-33" dirty="0" err="1"/>
              <a:t>services</a:t>
            </a:r>
            <a:r>
              <a:rPr lang="fi-FI" sz="1050" spc="-33" dirty="0"/>
              <a:t>, </a:t>
            </a:r>
            <a:r>
              <a:rPr lang="fi-FI" sz="1050" spc="-33" dirty="0" err="1"/>
              <a:t>applications</a:t>
            </a:r>
            <a:r>
              <a:rPr lang="fi-FI" sz="1050" spc="-33" dirty="0"/>
              <a:t> and </a:t>
            </a:r>
            <a:r>
              <a:rPr lang="fi-FI" sz="1050" spc="-33" dirty="0" err="1"/>
              <a:t>programming</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11.5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60,400</a:t>
            </a:r>
            <a:endParaRPr lang="fi-FI" sz="1050" spc="-40" dirty="0"/>
          </a:p>
        </p:txBody>
      </p:sp>
      <p:sp>
        <p:nvSpPr>
          <p:cNvPr id="12" name="Tekstiruutu 11"/>
          <p:cNvSpPr txBox="1"/>
          <p:nvPr/>
        </p:nvSpPr>
        <p:spPr>
          <a:xfrm>
            <a:off x="3492225" y="3350938"/>
            <a:ext cx="2834890" cy="842145"/>
          </a:xfrm>
          <a:prstGeom prst="rect">
            <a:avLst/>
          </a:prstGeom>
          <a:noFill/>
        </p:spPr>
        <p:txBody>
          <a:bodyPr wrap="square" lIns="36000" tIns="36000" rIns="36000" bIns="36000" rtlCol="0">
            <a:spAutoFit/>
          </a:bodyPr>
          <a:lstStyle/>
          <a:p>
            <a:pPr>
              <a:lnSpc>
                <a:spcPts val="1182"/>
              </a:lnSpc>
            </a:pPr>
            <a:r>
              <a:rPr lang="fi-FI" sz="1050" b="1" spc="-33" dirty="0"/>
              <a:t>CONSULTING ENGINEERING</a:t>
            </a:r>
          </a:p>
          <a:p>
            <a:pPr marL="91131" indent="-91131">
              <a:lnSpc>
                <a:spcPts val="1182"/>
              </a:lnSpc>
              <a:buFont typeface="Arial" panose="020B0604020202020204" pitchFamily="34" charset="0"/>
              <a:buChar char="•"/>
            </a:pPr>
            <a:r>
              <a:rPr lang="fi-FI" sz="1050" spc="-33" dirty="0" err="1"/>
              <a:t>Expertise</a:t>
            </a:r>
            <a:r>
              <a:rPr lang="fi-FI" sz="1050" spc="-33" dirty="0"/>
              <a:t> for </a:t>
            </a:r>
            <a:r>
              <a:rPr lang="fi-FI" sz="1050" spc="-33" dirty="0" err="1"/>
              <a:t>construction</a:t>
            </a:r>
            <a:r>
              <a:rPr lang="fi-FI" sz="1050" spc="-33" dirty="0"/>
              <a:t> </a:t>
            </a:r>
            <a:r>
              <a:rPr lang="fi-FI" sz="1050" spc="-33" dirty="0" err="1"/>
              <a:t>industry</a:t>
            </a:r>
            <a:r>
              <a:rPr lang="fi-FI" sz="1050" spc="-33" dirty="0"/>
              <a:t> and </a:t>
            </a:r>
            <a:r>
              <a:rPr lang="fi-FI" sz="1050" spc="-33" dirty="0" err="1"/>
              <a:t>infrastructure</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5.8 </a:t>
            </a:r>
            <a:r>
              <a:rPr lang="fi-FI" sz="1050" spc="-33" dirty="0" err="1"/>
              <a:t>billion</a:t>
            </a:r>
            <a:r>
              <a:rPr lang="fi-FI" sz="1050" spc="-33" dirty="0"/>
              <a:t> </a:t>
            </a:r>
            <a:r>
              <a:rPr lang="fi-FI" sz="1050" spc="-33" dirty="0" err="1"/>
              <a:t>euros</a:t>
            </a:r>
            <a:r>
              <a:rPr lang="fi-FI" sz="1050" spc="-33" dirty="0"/>
              <a:t> </a:t>
            </a:r>
          </a:p>
          <a:p>
            <a:pPr marL="91131" indent="-91131">
              <a:lnSpc>
                <a:spcPts val="1182"/>
              </a:lnSpc>
              <a:buFont typeface="Arial" panose="020B0604020202020204" pitchFamily="34" charset="0"/>
              <a:buChar char="•"/>
            </a:pPr>
            <a:r>
              <a:rPr lang="fi-FI" sz="1050" spc="-33" dirty="0" err="1"/>
              <a:t>Personnel</a:t>
            </a:r>
            <a:r>
              <a:rPr lang="fi-FI" sz="1050" spc="-33" dirty="0"/>
              <a:t> (2016): 49,800 </a:t>
            </a:r>
            <a:endParaRPr lang="fi-FI" sz="1050" spc="-40" dirty="0"/>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
        <p:nvSpPr>
          <p:cNvPr id="1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GDP </a:t>
            </a:r>
            <a:r>
              <a:rPr lang="fi-FI" dirty="0" err="1"/>
              <a:t>Has</a:t>
            </a:r>
            <a:r>
              <a:rPr lang="fi-FI" dirty="0"/>
              <a:t> </a:t>
            </a:r>
            <a:r>
              <a:rPr lang="fi-FI" dirty="0" err="1"/>
              <a:t>Grown</a:t>
            </a:r>
            <a:r>
              <a:rPr lang="fi-FI" dirty="0"/>
              <a:t> </a:t>
            </a:r>
            <a:r>
              <a:rPr lang="en-US" dirty="0"/>
              <a:t>for a Long Time in the Euro Area, Now Also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4773770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3809"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7146119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8013658" cy="648000"/>
          </a:xfrm>
        </p:spPr>
        <p:txBody>
          <a:bodyPr/>
          <a:lstStyle/>
          <a:p>
            <a:pPr>
              <a:lnSpc>
                <a:spcPct val="100000"/>
              </a:lnSpc>
            </a:pPr>
            <a:r>
              <a:rPr lang="en-US" dirty="0"/>
              <a:t>In China and India Growth Continues, also Brazil Is Returning to Growth </a:t>
            </a:r>
            <a:r>
              <a:rPr lang="en-GB" dirty="0">
                <a:solidFill>
                  <a:srgbClr val="002060"/>
                </a:solidFill>
              </a:rPr>
              <a:t> </a:t>
            </a:r>
          </a:p>
          <a:p>
            <a:pPr>
              <a:lnSpc>
                <a:spcPct val="100000"/>
              </a:lnSpc>
            </a:pPr>
            <a:r>
              <a:rPr lang="en-GB" sz="1400" b="0" dirty="0">
                <a:solidFill>
                  <a:schemeClr val="tx2"/>
                </a:solidFill>
              </a:rPr>
              <a:t>Share of global GDP in China, India, Brazil and Russia is 31 % (adjusted for PP)</a:t>
            </a:r>
            <a:endParaRPr lang="fi-FI" dirty="0">
              <a:solidFill>
                <a:schemeClr val="tx2"/>
              </a:solidFill>
            </a:endParaRPr>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65324390"/>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74833"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1008239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August 2017   </a:t>
            </a:r>
          </a:p>
          <a:p>
            <a:r>
              <a:rPr lang="fi-FI" dirty="0"/>
              <a:t>Source: Markit </a:t>
            </a:r>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a:solidFill>
                  <a:schemeClr val="tx2"/>
                </a:solidFill>
              </a:rPr>
              <a:t>GDP </a:t>
            </a:r>
            <a:r>
              <a:rPr lang="fi-FI" dirty="0" err="1">
                <a:solidFill>
                  <a:schemeClr val="tx2"/>
                </a:solidFill>
              </a:rPr>
              <a:t>Growth</a:t>
            </a:r>
            <a:r>
              <a:rPr lang="fi-FI" dirty="0">
                <a:solidFill>
                  <a:schemeClr val="tx2"/>
                </a:solidFill>
              </a:rPr>
              <a:t> </a:t>
            </a:r>
            <a:r>
              <a:rPr lang="en-US" dirty="0">
                <a:solidFill>
                  <a:schemeClr val="tx2"/>
                </a:solidFill>
              </a:rPr>
              <a:t>in the Euro Area Has Picked up During the last Months</a:t>
            </a:r>
            <a:r>
              <a:rPr lang="fi-FI" dirty="0">
                <a:solidFill>
                  <a:srgbClr val="002664"/>
                </a:solidFill>
              </a:rPr>
              <a:t> </a:t>
            </a:r>
            <a:br>
              <a:rPr lang="fi-FI" dirty="0">
                <a:solidFill>
                  <a:srgbClr val="002664"/>
                </a:solidFill>
              </a:rPr>
            </a:br>
            <a:r>
              <a:rPr lang="fi-FI" sz="1400" b="0" dirty="0" err="1">
                <a:solidFill>
                  <a:schemeClr val="tx2"/>
                </a:solidFill>
              </a:rPr>
              <a:t>Purchase</a:t>
            </a:r>
            <a:r>
              <a:rPr lang="fi-FI" sz="1400" b="0" dirty="0">
                <a:solidFill>
                  <a:schemeClr val="tx2"/>
                </a:solidFill>
              </a:rPr>
              <a:t> </a:t>
            </a:r>
            <a:r>
              <a:rPr lang="fi-FI" sz="1400" b="0" dirty="0" err="1">
                <a:solidFill>
                  <a:schemeClr val="tx2"/>
                </a:solidFill>
              </a:rPr>
              <a:t>Managers</a:t>
            </a:r>
            <a:r>
              <a:rPr lang="fi-FI" sz="1400" b="0" dirty="0">
                <a:solidFill>
                  <a:schemeClr val="tx2"/>
                </a:solidFill>
              </a:rPr>
              <a:t>’ Index (PMI), 50 = no </a:t>
            </a:r>
            <a:r>
              <a:rPr lang="fi-FI" sz="1400" b="0" dirty="0" err="1">
                <a:solidFill>
                  <a:schemeClr val="tx2"/>
                </a:solidFill>
              </a:rPr>
              <a:t>change</a:t>
            </a:r>
            <a:r>
              <a:rPr lang="fi-FI" sz="1400" b="0" dirty="0">
                <a:solidFill>
                  <a:schemeClr val="tx2"/>
                </a:solidFill>
              </a:rPr>
              <a:t> </a:t>
            </a:r>
            <a:r>
              <a:rPr lang="fi-FI" sz="1400" b="0" dirty="0" err="1">
                <a:solidFill>
                  <a:schemeClr val="tx2"/>
                </a:solidFill>
              </a:rPr>
              <a:t>from</a:t>
            </a:r>
            <a:r>
              <a:rPr lang="fi-FI" sz="1400" b="0" dirty="0">
                <a:solidFill>
                  <a:schemeClr val="tx2"/>
                </a:solidFill>
              </a:rPr>
              <a:t> </a:t>
            </a:r>
            <a:r>
              <a:rPr lang="fi-FI" sz="1400" b="0" dirty="0" err="1">
                <a:solidFill>
                  <a:schemeClr val="tx2"/>
                </a:solidFill>
              </a:rPr>
              <a:t>previous</a:t>
            </a:r>
            <a:r>
              <a:rPr lang="fi-FI" sz="1400" b="0" dirty="0">
                <a:solidFill>
                  <a:schemeClr val="tx2"/>
                </a:solidFill>
              </a:rPr>
              <a:t> </a:t>
            </a:r>
            <a:r>
              <a:rPr lang="fi-FI" sz="1400" b="0" dirty="0" err="1">
                <a:solidFill>
                  <a:schemeClr val="tx2"/>
                </a:solidFill>
              </a:rPr>
              <a:t>month</a:t>
            </a:r>
            <a:endParaRPr lang="fi-FI" dirty="0">
              <a:solidFill>
                <a:schemeClr val="tx2"/>
              </a:solidFill>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1" name="Sisällön paikkamerkki 5"/>
          <p:cNvPicPr>
            <a:picLocks noGrp="1" noChangeAspect="1"/>
          </p:cNvPicPr>
          <p:nvPr>
            <p:ph sz="quarter" idx="17"/>
          </p:nvPr>
        </p:nvPicPr>
        <p:blipFill>
          <a:blip r:embed="rId2"/>
          <a:stretch>
            <a:fillRect/>
          </a:stretch>
        </p:blipFill>
        <p:spPr>
          <a:xfrm>
            <a:off x="100731" y="1340531"/>
            <a:ext cx="8618533" cy="3304494"/>
          </a:xfrm>
          <a:prstGeom prst="rect">
            <a:avLst/>
          </a:prstGeom>
        </p:spPr>
      </p:pic>
    </p:spTree>
    <p:extLst>
      <p:ext uri="{BB962C8B-B14F-4D97-AF65-F5344CB8AC3E}">
        <p14:creationId xmlns:p14="http://schemas.microsoft.com/office/powerpoint/2010/main" val="77822186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Industrial </a:t>
            </a:r>
            <a:r>
              <a:rPr lang="fi-FI" dirty="0" err="1"/>
              <a:t>Production</a:t>
            </a:r>
            <a:r>
              <a:rPr lang="fi-FI" dirty="0"/>
              <a:t> Volume</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p>
        </p:txBody>
      </p:sp>
      <p:sp>
        <p:nvSpPr>
          <p:cNvPr id="7" name="Tekstin paikkamerkki 6"/>
          <p:cNvSpPr>
            <a:spLocks noGrp="1"/>
          </p:cNvSpPr>
          <p:nvPr>
            <p:ph type="body" sz="quarter" idx="18"/>
          </p:nvPr>
        </p:nvSpPr>
        <p:spPr/>
        <p:txBody>
          <a:bodyPr/>
          <a:lstStyle/>
          <a:p>
            <a:r>
              <a:rPr lang="en-GB" dirty="0"/>
              <a:t>Source: </a:t>
            </a:r>
            <a:r>
              <a:rPr lang="en-GB" dirty="0" err="1"/>
              <a:t>Macrobond</a:t>
            </a:r>
            <a:endParaRPr lang="en-GB" dirty="0"/>
          </a:p>
        </p:txBody>
      </p:sp>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75866171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5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0047080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solidFill>
                  <a:srgbClr val="002664"/>
                </a:solidFill>
                <a:ea typeface="ＭＳ Ｐゴシック" pitchFamily="34" charset="-128"/>
              </a:rPr>
              <a:t>Industrial </a:t>
            </a:r>
            <a:r>
              <a:rPr lang="fi-FI" dirty="0" err="1">
                <a:solidFill>
                  <a:srgbClr val="002664"/>
                </a:solidFill>
                <a:ea typeface="ＭＳ Ｐゴシック" pitchFamily="34" charset="-128"/>
              </a:rPr>
              <a:t>Production</a:t>
            </a:r>
            <a:r>
              <a:rPr lang="fi-FI" dirty="0">
                <a:solidFill>
                  <a:srgbClr val="002664"/>
                </a:solidFill>
                <a:ea typeface="ＭＳ Ｐゴシック" pitchFamily="34" charset="-128"/>
              </a:rPr>
              <a:t> Volume in the EU </a:t>
            </a:r>
            <a:r>
              <a:rPr lang="fi-FI" dirty="0" err="1">
                <a:solidFill>
                  <a:srgbClr val="002664"/>
                </a:solidFill>
                <a:ea typeface="ＭＳ Ｐゴシック" pitchFamily="34" charset="-128"/>
              </a:rPr>
              <a:t>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4298543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85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3902792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Industrial Production is Growing in Particular in Emerging Countries</a:t>
            </a:r>
            <a:r>
              <a:rPr lang="fi-FI"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7" name="Tekstin paikkamerkki 6"/>
          <p:cNvSpPr>
            <a:spLocks noGrp="1"/>
          </p:cNvSpPr>
          <p:nvPr>
            <p:ph type="body" sz="quarter" idx="18"/>
          </p:nvPr>
        </p:nvSpPr>
        <p:spPr>
          <a:xfrm>
            <a:off x="2334682" y="4727574"/>
            <a:ext cx="3857343"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138354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790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88970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August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China is </a:t>
            </a:r>
            <a:r>
              <a:rPr lang="fi-FI" dirty="0" err="1"/>
              <a:t>Declining</a:t>
            </a:r>
            <a:r>
              <a:rPr lang="fi-FI" dirty="0"/>
              <a:t> </a:t>
            </a:r>
            <a:r>
              <a:rPr lang="fi-FI" dirty="0" err="1"/>
              <a:t>Slightly</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9" name="Sisällön paikkamerkki 6"/>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403772855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August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a:t>
            </a:r>
            <a:r>
              <a:rPr lang="fi-FI" dirty="0" err="1"/>
              <a:t>Russia</a:t>
            </a:r>
            <a:r>
              <a:rPr lang="fi-FI" dirty="0"/>
              <a:t> is </a:t>
            </a:r>
            <a:r>
              <a:rPr lang="fi-FI" dirty="0" err="1"/>
              <a:t>Growing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1" name="Sisällön paikkamerkki 5"/>
          <p:cNvPicPr>
            <a:picLocks noGrp="1" noChangeAspect="1"/>
          </p:cNvPicPr>
          <p:nvPr>
            <p:ph sz="quarter" idx="17"/>
          </p:nvPr>
        </p:nvPicPr>
        <p:blipFill>
          <a:blip r:embed="rId2"/>
          <a:stretch>
            <a:fillRect/>
          </a:stretch>
        </p:blipFill>
        <p:spPr>
          <a:xfrm>
            <a:off x="282027" y="1103313"/>
            <a:ext cx="8372436" cy="3541712"/>
          </a:xfrm>
          <a:prstGeom prst="rect">
            <a:avLst/>
          </a:prstGeom>
        </p:spPr>
      </p:pic>
    </p:spTree>
    <p:extLst>
      <p:ext uri="{BB962C8B-B14F-4D97-AF65-F5344CB8AC3E}">
        <p14:creationId xmlns:p14="http://schemas.microsoft.com/office/powerpoint/2010/main" val="247984525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38</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August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pPr>
              <a:lnSpc>
                <a:spcPct val="100000"/>
              </a:lnSpc>
            </a:pPr>
            <a:r>
              <a:rPr lang="fi-FI" dirty="0"/>
              <a:t>Industrial </a:t>
            </a:r>
            <a:r>
              <a:rPr lang="fi-FI" dirty="0" err="1"/>
              <a:t>Production</a:t>
            </a:r>
            <a:r>
              <a:rPr lang="fi-FI" dirty="0"/>
              <a:t> in Brazil Is </a:t>
            </a:r>
            <a:r>
              <a:rPr lang="fi-FI" dirty="0" err="1"/>
              <a:t>Increasing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9" name="Sisällön paikkamerkki 5"/>
          <p:cNvPicPr>
            <a:picLocks noGrp="1" noChangeAspect="1"/>
          </p:cNvPicPr>
          <p:nvPr>
            <p:ph sz="quarter" idx="17"/>
          </p:nvPr>
        </p:nvPicPr>
        <p:blipFill>
          <a:blip r:embed="rId2"/>
          <a:stretch>
            <a:fillRect/>
          </a:stretch>
        </p:blipFill>
        <p:spPr>
          <a:xfrm>
            <a:off x="165533" y="1103313"/>
            <a:ext cx="8553731" cy="3541712"/>
          </a:xfrm>
          <a:prstGeom prst="rect">
            <a:avLst/>
          </a:prstGeom>
        </p:spPr>
      </p:pic>
    </p:spTree>
    <p:extLst>
      <p:ext uri="{BB962C8B-B14F-4D97-AF65-F5344CB8AC3E}">
        <p14:creationId xmlns:p14="http://schemas.microsoft.com/office/powerpoint/2010/main" val="250971629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p>
        </p:txBody>
      </p:sp>
      <p:sp>
        <p:nvSpPr>
          <p:cNvPr id="10" name="Tekstin paikkamerkki 7"/>
          <p:cNvSpPr>
            <a:spLocks noGrp="1"/>
          </p:cNvSpPr>
          <p:nvPr>
            <p:ph type="body" sz="quarter" idx="15"/>
          </p:nvPr>
        </p:nvSpPr>
        <p:spPr>
          <a:xfrm>
            <a:off x="251999" y="282150"/>
            <a:ext cx="7948857" cy="648000"/>
          </a:xfrm>
        </p:spPr>
        <p:txBody>
          <a:bodyPr/>
          <a:lstStyle/>
          <a:p>
            <a:pPr>
              <a:lnSpc>
                <a:spcPct val="100000"/>
              </a:lnSpc>
            </a:pPr>
            <a:r>
              <a:rPr lang="fi-FI" dirty="0"/>
              <a:t>Industrial </a:t>
            </a:r>
            <a:r>
              <a:rPr lang="fi-FI" dirty="0" err="1"/>
              <a:t>Production</a:t>
            </a:r>
            <a:r>
              <a:rPr lang="fi-FI" dirty="0"/>
              <a:t> in USA is </a:t>
            </a:r>
            <a:r>
              <a:rPr lang="fi-FI" dirty="0" err="1"/>
              <a:t>Growing</a:t>
            </a:r>
            <a:br>
              <a:rPr lang="fi-FI"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a:t>
            </a:r>
          </a:p>
          <a:p>
            <a:pPr>
              <a:lnSpc>
                <a:spcPct val="100000"/>
              </a:lnSpc>
            </a:pPr>
            <a:r>
              <a:rPr lang="fi-FI" sz="1400" b="0" dirty="0"/>
              <a:t>50 = no </a:t>
            </a:r>
            <a:r>
              <a:rPr lang="fi-FI" sz="1400" b="0" dirty="0" err="1"/>
              <a:t>change</a:t>
            </a:r>
            <a:r>
              <a:rPr lang="fi-FI" sz="1400" b="0" dirty="0"/>
              <a:t> </a:t>
            </a:r>
            <a:r>
              <a:rPr lang="fi-FI" sz="1400" b="0" dirty="0" err="1"/>
              <a:t>from</a:t>
            </a:r>
            <a:r>
              <a:rPr lang="fi-FI" sz="1400" b="0" dirty="0"/>
              <a:t> </a:t>
            </a:r>
            <a:r>
              <a:rPr lang="fi-FI" sz="1400" b="0" dirty="0" err="1"/>
              <a:t>previous</a:t>
            </a:r>
            <a:r>
              <a:rPr lang="fi-FI" sz="1400" b="0" dirty="0"/>
              <a:t> </a:t>
            </a:r>
            <a:r>
              <a:rPr lang="fi-FI" sz="1400" b="0" dirty="0" err="1"/>
              <a:t>month</a:t>
            </a:r>
            <a:r>
              <a:rPr lang="fi-FI" sz="14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333086343"/>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7893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945239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GB" dirty="0"/>
              <a:t>The Technology Industry – </a:t>
            </a:r>
            <a:br>
              <a:rPr lang="en-GB" dirty="0"/>
            </a:br>
            <a:r>
              <a:rPr lang="en-GB" dirty="0"/>
              <a:t>the Largest Export Sector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9" name="Sisällön paikkamerkki 6"/>
          <p:cNvSpPr>
            <a:spLocks noGrp="1"/>
          </p:cNvSpPr>
          <p:nvPr>
            <p:ph sz="quarter" idx="17"/>
          </p:nvPr>
        </p:nvSpPr>
        <p:spPr>
          <a:xfrm>
            <a:off x="350770" y="1250375"/>
            <a:ext cx="4813603" cy="3218064"/>
          </a:xfrm>
        </p:spPr>
        <p:txBody>
          <a:bodyPr>
            <a:noAutofit/>
          </a:bodyPr>
          <a:lstStyle/>
          <a:p>
            <a:pPr marL="285750" indent="-285750">
              <a:lnSpc>
                <a:spcPct val="100000"/>
              </a:lnSpc>
              <a:buFont typeface="Arial" panose="020B0604020202020204" pitchFamily="34" charset="0"/>
              <a:buChar char="•"/>
            </a:pPr>
            <a:r>
              <a:rPr lang="fi-FI" b="1" dirty="0"/>
              <a:t>50 % </a:t>
            </a:r>
            <a:r>
              <a:rPr lang="fi-FI" dirty="0"/>
              <a:t>of </a:t>
            </a:r>
            <a:r>
              <a:rPr lang="fi-FI" dirty="0" err="1"/>
              <a:t>total</a:t>
            </a:r>
            <a:r>
              <a:rPr lang="fi-FI" dirty="0"/>
              <a:t> Finnish </a:t>
            </a:r>
            <a:r>
              <a:rPr lang="fi-FI" dirty="0" err="1"/>
              <a:t>exports</a:t>
            </a:r>
            <a:r>
              <a:rPr lang="fi-FI" dirty="0"/>
              <a:t>.</a:t>
            </a:r>
          </a:p>
          <a:p>
            <a:pPr marL="285750" indent="-285750">
              <a:lnSpc>
                <a:spcPct val="100000"/>
              </a:lnSpc>
              <a:buFont typeface="Arial" panose="020B0604020202020204" pitchFamily="34" charset="0"/>
              <a:buChar char="•"/>
            </a:pPr>
            <a:r>
              <a:rPr lang="fi-FI" dirty="0" err="1"/>
              <a:t>Companies</a:t>
            </a:r>
            <a:r>
              <a:rPr lang="fi-FI" dirty="0"/>
              <a:t> </a:t>
            </a:r>
            <a:r>
              <a:rPr lang="fi-FI" dirty="0" err="1"/>
              <a:t>invest</a:t>
            </a:r>
            <a:r>
              <a:rPr lang="fi-FI" dirty="0"/>
              <a:t> </a:t>
            </a:r>
            <a:r>
              <a:rPr lang="fi-FI" dirty="0" err="1"/>
              <a:t>about</a:t>
            </a:r>
            <a:r>
              <a:rPr lang="fi-FI" dirty="0"/>
              <a:t> </a:t>
            </a:r>
            <a:r>
              <a:rPr lang="fi-FI" b="1" dirty="0"/>
              <a:t>EUR 5.0 </a:t>
            </a:r>
            <a:r>
              <a:rPr lang="fi-FI" b="1" dirty="0" err="1"/>
              <a:t>billion</a:t>
            </a:r>
            <a:r>
              <a:rPr lang="fi-FI" b="1" dirty="0"/>
              <a:t> </a:t>
            </a:r>
            <a:r>
              <a:rPr lang="fi-FI" dirty="0" err="1"/>
              <a:t>annually</a:t>
            </a:r>
            <a:r>
              <a:rPr lang="fi-FI" dirty="0"/>
              <a:t> in Finland.</a:t>
            </a:r>
          </a:p>
          <a:p>
            <a:pPr marL="285750" indent="-285750">
              <a:lnSpc>
                <a:spcPct val="100000"/>
              </a:lnSpc>
              <a:buFont typeface="Arial" panose="020B0604020202020204" pitchFamily="34" charset="0"/>
              <a:buChar char="•"/>
            </a:pPr>
            <a:r>
              <a:rPr lang="fi-FI" b="1" dirty="0"/>
              <a:t>70 %</a:t>
            </a:r>
            <a:r>
              <a:rPr lang="fi-FI" dirty="0"/>
              <a:t> of </a:t>
            </a:r>
            <a:r>
              <a:rPr lang="fi-FI" dirty="0" err="1"/>
              <a:t>private-sector</a:t>
            </a:r>
            <a:r>
              <a:rPr lang="fi-FI" dirty="0"/>
              <a:t> R&amp;D </a:t>
            </a:r>
            <a:r>
              <a:rPr lang="fi-FI" dirty="0" err="1"/>
              <a:t>investment</a:t>
            </a:r>
            <a:r>
              <a:rPr lang="fi-FI" dirty="0"/>
              <a:t>.</a:t>
            </a:r>
          </a:p>
          <a:p>
            <a:pPr marL="285750" indent="-285750">
              <a:lnSpc>
                <a:spcPct val="100000"/>
              </a:lnSpc>
              <a:buFont typeface="Arial" panose="020B0604020202020204" pitchFamily="34" charset="0"/>
              <a:buChar char="•"/>
            </a:pPr>
            <a:r>
              <a:rPr lang="fi-FI" dirty="0" err="1"/>
              <a:t>Almost</a:t>
            </a:r>
            <a:r>
              <a:rPr lang="fi-FI" dirty="0"/>
              <a:t> </a:t>
            </a:r>
            <a:r>
              <a:rPr lang="fi-FI" b="1" dirty="0"/>
              <a:t>295,000</a:t>
            </a:r>
            <a:r>
              <a:rPr lang="fi-FI" dirty="0"/>
              <a:t> </a:t>
            </a:r>
            <a:r>
              <a:rPr lang="fi-FI" dirty="0" err="1"/>
              <a:t>employed</a:t>
            </a:r>
            <a:r>
              <a:rPr lang="fi-FI" dirty="0"/>
              <a:t> </a:t>
            </a:r>
            <a:r>
              <a:rPr lang="fi-FI" dirty="0" err="1"/>
              <a:t>directly</a:t>
            </a:r>
            <a:r>
              <a:rPr lang="fi-FI" dirty="0"/>
              <a:t> in the </a:t>
            </a:r>
            <a:r>
              <a:rPr lang="fi-FI" dirty="0" err="1"/>
              <a:t>sector</a:t>
            </a:r>
            <a:r>
              <a:rPr lang="fi-FI" dirty="0"/>
              <a:t>, </a:t>
            </a:r>
            <a:r>
              <a:rPr lang="fi-FI" b="1" dirty="0"/>
              <a:t>700,000</a:t>
            </a:r>
            <a:r>
              <a:rPr lang="fi-FI" dirty="0"/>
              <a:t> </a:t>
            </a:r>
            <a:r>
              <a:rPr lang="fi-FI" dirty="0" err="1"/>
              <a:t>employed</a:t>
            </a:r>
            <a:r>
              <a:rPr lang="fi-FI" dirty="0"/>
              <a:t> in </a:t>
            </a:r>
            <a:r>
              <a:rPr lang="fi-FI" dirty="0" err="1"/>
              <a:t>total</a:t>
            </a:r>
            <a:r>
              <a:rPr lang="fi-FI" dirty="0"/>
              <a:t>, </a:t>
            </a:r>
            <a:r>
              <a:rPr lang="fi-FI" dirty="0" err="1"/>
              <a:t>equalling</a:t>
            </a:r>
            <a:r>
              <a:rPr lang="fi-FI" dirty="0"/>
              <a:t> </a:t>
            </a:r>
            <a:r>
              <a:rPr lang="fi-FI" dirty="0" err="1"/>
              <a:t>about</a:t>
            </a:r>
            <a:r>
              <a:rPr lang="fi-FI" dirty="0"/>
              <a:t> </a:t>
            </a:r>
            <a:r>
              <a:rPr lang="fi-FI" b="1" dirty="0"/>
              <a:t>30%</a:t>
            </a:r>
            <a:r>
              <a:rPr lang="fi-FI" dirty="0"/>
              <a:t> of the </a:t>
            </a:r>
            <a:r>
              <a:rPr lang="fi-FI" dirty="0" err="1"/>
              <a:t>entire</a:t>
            </a:r>
            <a:r>
              <a:rPr lang="fi-FI" dirty="0"/>
              <a:t> Finnish labour </a:t>
            </a:r>
            <a:r>
              <a:rPr lang="fi-FI" dirty="0" err="1"/>
              <a:t>force</a:t>
            </a:r>
            <a:r>
              <a:rPr lang="fi-FI" dirty="0"/>
              <a:t>.</a:t>
            </a:r>
          </a:p>
          <a:p>
            <a:pPr marL="285750" indent="-285750">
              <a:lnSpc>
                <a:spcPct val="100000"/>
              </a:lnSpc>
              <a:buFont typeface="Arial" panose="020B0604020202020204" pitchFamily="34" charset="0"/>
              <a:buChar char="•"/>
            </a:pPr>
            <a:r>
              <a:rPr lang="fi-FI" spc="-50" dirty="0"/>
              <a:t>Technology </a:t>
            </a:r>
            <a:r>
              <a:rPr lang="fi-FI" spc="-50" dirty="0" err="1"/>
              <a:t>Industries</a:t>
            </a:r>
            <a:r>
              <a:rPr lang="fi-FI" spc="-50" dirty="0"/>
              <a:t> of Finland </a:t>
            </a:r>
            <a:r>
              <a:rPr lang="fi-FI" spc="-50" dirty="0" err="1"/>
              <a:t>has</a:t>
            </a:r>
            <a:r>
              <a:rPr lang="fi-FI" spc="-50" dirty="0"/>
              <a:t> </a:t>
            </a:r>
            <a:r>
              <a:rPr lang="fi-FI" spc="-50" dirty="0" err="1"/>
              <a:t>over</a:t>
            </a:r>
            <a:r>
              <a:rPr lang="fi-FI" spc="-50" dirty="0"/>
              <a:t> </a:t>
            </a:r>
            <a:r>
              <a:rPr lang="fi-FI" b="1" spc="-50" dirty="0"/>
              <a:t>1,600</a:t>
            </a:r>
            <a:r>
              <a:rPr lang="fi-FI" spc="-50" dirty="0"/>
              <a:t> </a:t>
            </a:r>
            <a:r>
              <a:rPr lang="fi-FI" spc="-50" dirty="0" err="1"/>
              <a:t>member</a:t>
            </a:r>
            <a:r>
              <a:rPr lang="fi-FI" spc="-50" dirty="0"/>
              <a:t> </a:t>
            </a:r>
            <a:r>
              <a:rPr lang="fi-FI" spc="-50" dirty="0" err="1"/>
              <a:t>companies</a:t>
            </a:r>
            <a:r>
              <a:rPr lang="fi-FI" spc="-50" dirty="0"/>
              <a:t>.</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5992454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noAutofit/>
          </a:bodyPr>
          <a:lstStyle/>
          <a:p>
            <a:pPr>
              <a:lnSpc>
                <a:spcPct val="100000"/>
              </a:lnSpc>
            </a:pPr>
            <a:r>
              <a:rPr lang="en-GB" dirty="0">
                <a:solidFill>
                  <a:schemeClr val="tx2"/>
                </a:solidFill>
              </a:rPr>
              <a:t>Growth of Residence Construction Has Lowered in China </a:t>
            </a:r>
            <a:br>
              <a:rPr lang="en-GB" dirty="0">
                <a:solidFill>
                  <a:schemeClr val="tx2"/>
                </a:solidFill>
              </a:rPr>
            </a:br>
            <a:r>
              <a:rPr lang="en-GB" sz="1400" b="0" dirty="0">
                <a:solidFill>
                  <a:schemeClr val="tx2"/>
                </a:solidFill>
              </a:rPr>
              <a:t>Share of China in Asian GDP is 42%  (adjusted for PP)</a:t>
            </a:r>
            <a:endParaRPr lang="fi-FI" sz="1400" b="0" dirty="0">
              <a:solidFill>
                <a:schemeClr val="tx2"/>
              </a:solidFill>
            </a:endParaRPr>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09517462"/>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0972"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381982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Fixed Investment in Brazil Continue to Decrease</a:t>
            </a:r>
            <a:br>
              <a:rPr lang="en-GB" dirty="0"/>
            </a:br>
            <a:r>
              <a:rPr lang="en-GB" sz="1400" b="0" dirty="0">
                <a:solidFill>
                  <a:schemeClr val="tx2"/>
                </a:solidFill>
              </a:rPr>
              <a:t>Share of Russia in European GDP is 13 % (adjusted for PP) </a:t>
            </a:r>
          </a:p>
          <a:p>
            <a:pPr>
              <a:lnSpc>
                <a:spcPct val="100000"/>
              </a:lnSpc>
            </a:pPr>
            <a:r>
              <a:rPr lang="en-GB" sz="1400" b="0" dirty="0">
                <a:solidFill>
                  <a:schemeClr val="tx2"/>
                </a:solidFill>
              </a:rPr>
              <a:t>Share of Brazil in Latin American GDP is 35 % (adjusted for PP) </a:t>
            </a:r>
            <a:endParaRPr lang="fi-FI"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584164562"/>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81997"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35983364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8" name="Tekstin paikkamerkki 7"/>
          <p:cNvSpPr>
            <a:spLocks noGrp="1"/>
          </p:cNvSpPr>
          <p:nvPr>
            <p:ph type="body" sz="quarter" idx="18"/>
          </p:nvPr>
        </p:nvSpPr>
        <p:spPr>
          <a:xfrm>
            <a:off x="2334682" y="4727574"/>
            <a:ext cx="4634955"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World Trade Has Picked up Again 		           </a:t>
            </a:r>
            <a:r>
              <a:rPr lang="en-GB" sz="1400" b="0" dirty="0"/>
              <a:t>Import volume development</a:t>
            </a:r>
            <a:endParaRPr lang="fi-FI" sz="1400"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1"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4947176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01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192712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Imports to China Have Increased from Several Countries, but Are Slowing Down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43</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4859434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4043"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5641104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Exports</a:t>
            </a:r>
            <a:r>
              <a:rPr lang="fi-FI" dirty="0"/>
              <a:t> </a:t>
            </a:r>
            <a:r>
              <a:rPr lang="fi-FI" dirty="0" err="1"/>
              <a:t>from</a:t>
            </a:r>
            <a:r>
              <a:rPr lang="fi-FI" dirty="0"/>
              <a:t> EU </a:t>
            </a:r>
            <a:r>
              <a:rPr lang="fi-FI" dirty="0" err="1"/>
              <a:t>Countries</a:t>
            </a:r>
            <a:r>
              <a:rPr lang="fi-FI" dirty="0"/>
              <a:t> to </a:t>
            </a:r>
            <a:r>
              <a:rPr lang="fi-FI" dirty="0" err="1"/>
              <a:t>Russia</a:t>
            </a:r>
            <a:r>
              <a:rPr lang="fi-FI" dirty="0"/>
              <a:t> </a:t>
            </a:r>
            <a:r>
              <a:rPr lang="fi-FI" dirty="0" err="1"/>
              <a:t>Have</a:t>
            </a:r>
            <a:r>
              <a:rPr lang="fi-FI" dirty="0"/>
              <a:t> </a:t>
            </a:r>
            <a:r>
              <a:rPr lang="fi-FI" dirty="0" err="1"/>
              <a:t>Fallen</a:t>
            </a:r>
            <a:r>
              <a:rPr lang="fi-FI" dirty="0"/>
              <a:t>, but </a:t>
            </a:r>
            <a:r>
              <a:rPr lang="fi-FI" dirty="0" err="1"/>
              <a:t>Stabilized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0170312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5065"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457917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Russia’s</a:t>
            </a:r>
            <a:r>
              <a:rPr lang="fi-FI" dirty="0"/>
              <a:t> </a:t>
            </a:r>
            <a:r>
              <a:rPr lang="fi-FI" dirty="0" err="1"/>
              <a:t>Share</a:t>
            </a:r>
            <a:r>
              <a:rPr lang="fi-FI" dirty="0"/>
              <a:t>* of Technology Industry </a:t>
            </a:r>
            <a:r>
              <a:rPr lang="fi-FI" dirty="0" err="1"/>
              <a:t>Exports</a:t>
            </a:r>
            <a:r>
              <a:rPr lang="fi-FI" dirty="0"/>
              <a:t> </a:t>
            </a:r>
            <a:r>
              <a:rPr lang="fi-FI" dirty="0" err="1"/>
              <a:t>from</a:t>
            </a:r>
            <a:r>
              <a:rPr lang="fi-FI" dirty="0"/>
              <a:t> Finland </a:t>
            </a:r>
            <a:r>
              <a:rPr lang="fi-FI" dirty="0" err="1"/>
              <a:t>Has</a:t>
            </a:r>
            <a:r>
              <a:rPr lang="fi-FI" dirty="0"/>
              <a:t> </a:t>
            </a:r>
            <a:r>
              <a:rPr lang="fi-FI" dirty="0" err="1"/>
              <a:t>Lowered</a:t>
            </a:r>
            <a:r>
              <a:rPr lang="fi-FI" dirty="0"/>
              <a:t> to </a:t>
            </a:r>
            <a:r>
              <a:rPr lang="fi-FI" dirty="0" err="1"/>
              <a:t>Some</a:t>
            </a:r>
            <a:r>
              <a:rPr lang="fi-FI" dirty="0"/>
              <a:t> </a:t>
            </a:r>
            <a:r>
              <a:rPr lang="fi-FI" dirty="0" err="1"/>
              <a:t>Five</a:t>
            </a:r>
            <a:r>
              <a:rPr lang="fi-FI" dirty="0"/>
              <a:t> Per Cent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 </a:t>
            </a:r>
            <a:r>
              <a:rPr lang="fi-FI" dirty="0" err="1"/>
              <a:t>Soviet</a:t>
            </a:r>
            <a:r>
              <a:rPr lang="fi-FI" dirty="0"/>
              <a:t> Union </a:t>
            </a:r>
            <a:r>
              <a:rPr lang="fi-FI" dirty="0" err="1"/>
              <a:t>up</a:t>
            </a:r>
            <a:r>
              <a:rPr lang="fi-FI" dirty="0"/>
              <a:t> to 1991</a:t>
            </a:r>
          </a:p>
          <a:p>
            <a:r>
              <a:rPr lang="fi-FI" dirty="0"/>
              <a:t>Source: Finnish </a:t>
            </a:r>
            <a:r>
              <a:rPr lang="fi-FI" dirty="0" err="1"/>
              <a:t>Customs</a:t>
            </a:r>
            <a:r>
              <a:rPr lang="fi-FI" dirty="0"/>
              <a:t>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2522722"/>
              </p:ext>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2"/>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11" name="Text Box 25"/>
          <p:cNvSpPr txBox="1">
            <a:spLocks noChangeArrowheads="1"/>
          </p:cNvSpPr>
          <p:nvPr/>
        </p:nvSpPr>
        <p:spPr bwMode="auto">
          <a:xfrm>
            <a:off x="744385" y="127573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312486108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April</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Global </a:t>
            </a:r>
            <a:r>
              <a:rPr lang="fi-FI" dirty="0" err="1"/>
              <a:t>Economy</a:t>
            </a:r>
            <a:r>
              <a:rPr lang="fi-FI" dirty="0"/>
              <a:t> is </a:t>
            </a:r>
            <a:r>
              <a:rPr lang="fi-FI" dirty="0" err="1"/>
              <a:t>Expected</a:t>
            </a:r>
            <a:r>
              <a:rPr lang="fi-FI" dirty="0"/>
              <a:t> to </a:t>
            </a:r>
            <a:r>
              <a:rPr lang="fi-FI" dirty="0" err="1"/>
              <a:t>Grow</a:t>
            </a:r>
            <a:r>
              <a:rPr lang="fi-FI" dirty="0"/>
              <a:t> </a:t>
            </a:r>
            <a:r>
              <a:rPr lang="fi-FI" dirty="0" err="1"/>
              <a:t>by</a:t>
            </a:r>
            <a:r>
              <a:rPr lang="fi-FI" dirty="0"/>
              <a:t> 3,5 % in 2017 </a:t>
            </a:r>
          </a:p>
          <a:p>
            <a:pPr>
              <a:lnSpc>
                <a:spcPct val="100000"/>
              </a:lnSpc>
              <a:spcBef>
                <a:spcPts val="0"/>
              </a:spcBef>
            </a:pPr>
            <a:r>
              <a:rPr lang="fi-FI" sz="1200" b="0" dirty="0"/>
              <a:t>GDP </a:t>
            </a:r>
            <a:r>
              <a:rPr lang="fi-FI" sz="1200" b="0" dirty="0" err="1"/>
              <a:t>growth</a:t>
            </a:r>
            <a:r>
              <a:rPr lang="fi-FI" sz="1200" b="0" dirty="0"/>
              <a:t> in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1" name="Rectangle 18"/>
          <p:cNvSpPr>
            <a:spLocks noChangeArrowheads="1"/>
          </p:cNvSpPr>
          <p:nvPr/>
        </p:nvSpPr>
        <p:spPr bwMode="auto">
          <a:xfrm flipV="1">
            <a:off x="852599" y="2859416"/>
            <a:ext cx="1319735" cy="52346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3040335"/>
            <a:ext cx="1098466" cy="33988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185002"/>
            <a:ext cx="309431" cy="194378"/>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206" name="Text Box 23"/>
          <p:cNvSpPr txBox="1">
            <a:spLocks noChangeArrowheads="1"/>
          </p:cNvSpPr>
          <p:nvPr/>
        </p:nvSpPr>
        <p:spPr bwMode="auto">
          <a:xfrm>
            <a:off x="2113648" y="2813117"/>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Western Europe</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588345"/>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Eastern</a:t>
            </a:r>
            <a:r>
              <a:rPr kumimoji="0" lang="fi-FI" sz="1050" i="0" u="none" strike="noStrike" kern="0" cap="none" spc="0" normalizeH="0" noProof="0" dirty="0">
                <a:ln>
                  <a:noFill/>
                </a:ln>
                <a:effectLst/>
                <a:uLnTx/>
                <a:uFillTx/>
                <a:latin typeface="+mj-lt"/>
                <a:ea typeface="ＭＳ Ｐゴシック" pitchFamily="-128" charset="-128"/>
              </a:rPr>
              <a:t> Europe</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62997"/>
            <a:ext cx="7513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59625" y="2919287"/>
            <a:ext cx="603050"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71243" y="2158125"/>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Mexico</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223" name="Text Box 43"/>
          <p:cNvSpPr txBox="1">
            <a:spLocks noChangeArrowheads="1"/>
          </p:cNvSpPr>
          <p:nvPr/>
        </p:nvSpPr>
        <p:spPr bwMode="auto">
          <a:xfrm rot="-5400000">
            <a:off x="6947595" y="1903401"/>
            <a:ext cx="1094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A,merica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4" name="Text Box 44"/>
          <p:cNvSpPr txBox="1">
            <a:spLocks noChangeArrowheads="1"/>
          </p:cNvSpPr>
          <p:nvPr/>
        </p:nvSpPr>
        <p:spPr bwMode="auto">
          <a:xfrm rot="-5400000">
            <a:off x="7576915" y="2008669"/>
            <a:ext cx="100380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mj-lt"/>
                <a:ea typeface="ＭＳ Ｐゴシック" pitchFamily="-128" charset="-128"/>
              </a:rPr>
              <a:t>Middle</a:t>
            </a:r>
            <a:r>
              <a:rPr kumimoji="0" lang="fi-FI" sz="1050" u="none" strike="noStrike" kern="0" cap="none" spc="0" normalizeH="0" noProof="0" dirty="0">
                <a:ln>
                  <a:noFill/>
                </a:ln>
                <a:effectLst/>
                <a:uLnTx/>
                <a:uFillTx/>
                <a:latin typeface="+mj-lt"/>
                <a:ea typeface="ＭＳ Ｐゴシック" pitchFamily="-128" charset="-128"/>
              </a:rPr>
              <a:t> East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and </a:t>
            </a:r>
            <a:r>
              <a:rPr kumimoji="0" lang="fi-FI" sz="105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+3,5 %</a:t>
            </a:r>
          </a:p>
        </p:txBody>
      </p:sp>
      <p:sp>
        <p:nvSpPr>
          <p:cNvPr id="226" name="Line 49"/>
          <p:cNvSpPr>
            <a:spLocks noChangeShapeType="1"/>
          </p:cNvSpPr>
          <p:nvPr/>
        </p:nvSpPr>
        <p:spPr bwMode="auto">
          <a:xfrm>
            <a:off x="852599" y="2584325"/>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64316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share</a:t>
            </a:r>
            <a:r>
              <a:rPr lang="fi-FI" sz="1050" dirty="0"/>
              <a:t> of </a:t>
            </a:r>
            <a:r>
              <a:rPr lang="fi-FI" sz="1050" dirty="0" err="1"/>
              <a:t>global</a:t>
            </a:r>
            <a:r>
              <a:rPr lang="fi-FI" sz="1050" dirty="0"/>
              <a:t> GDP in 2015 (</a:t>
            </a:r>
            <a:r>
              <a:rPr lang="fi-FI" sz="1050" dirty="0" err="1"/>
              <a:t>adjusted</a:t>
            </a:r>
            <a:r>
              <a:rPr lang="fi-FI" sz="1050" dirty="0"/>
              <a:t> for </a:t>
            </a:r>
            <a:r>
              <a:rPr lang="fi-FI" sz="1050" dirty="0" err="1"/>
              <a:t>purchasing</a:t>
            </a:r>
            <a:r>
              <a:rPr lang="fi-FI" sz="1050" dirty="0"/>
              <a:t> </a:t>
            </a:r>
            <a:r>
              <a:rPr lang="fi-FI" sz="1050" dirty="0" err="1"/>
              <a:t>power</a:t>
            </a:r>
            <a:r>
              <a:rPr lang="fi-FI" sz="1050" dirty="0"/>
              <a:t> </a:t>
            </a:r>
            <a:r>
              <a:rPr lang="fi-FI" sz="1050" dirty="0" err="1"/>
              <a:t>parity</a:t>
            </a:r>
            <a:r>
              <a:rPr lang="fi-FI" sz="1050" dirty="0"/>
              <a:t>), %</a:t>
            </a:r>
            <a:endParaRPr lang="fi-FI" sz="1050" dirty="0">
              <a:latin typeface="+mj-lt"/>
            </a:endParaRP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7072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err="1">
                <a:latin typeface="Verdana" panose="020B0604030504040204" pitchFamily="34" charset="0"/>
              </a:rPr>
              <a:t>Rest</a:t>
            </a:r>
            <a:r>
              <a:rPr lang="fi-FI" sz="1050" dirty="0">
                <a:latin typeface="Verdana" panose="020B0604030504040204" pitchFamily="34" charset="0"/>
              </a:rPr>
              <a:t> of </a:t>
            </a:r>
          </a:p>
          <a:p>
            <a:r>
              <a:rPr lang="fi-FI" sz="1050" dirty="0">
                <a:latin typeface="Verdana" panose="020B0604030504040204" pitchFamily="34" charset="0"/>
              </a:rPr>
              <a:t>Asia</a:t>
            </a:r>
          </a:p>
        </p:txBody>
      </p:sp>
      <p:sp>
        <p:nvSpPr>
          <p:cNvPr id="3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9/15/2017</a:t>
            </a:fld>
            <a:endParaRPr lang="fi-FI" dirty="0">
              <a:solidFill>
                <a:srgbClr val="29282E"/>
              </a:solidFill>
            </a:endParaRPr>
          </a:p>
        </p:txBody>
      </p:sp>
      <p:sp>
        <p:nvSpPr>
          <p:cNvPr id="3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332619473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April</a:t>
            </a:r>
            <a:r>
              <a:rPr lang="fi-FI" dirty="0"/>
              <a:t> 2017), Board of </a:t>
            </a:r>
            <a:r>
              <a:rPr lang="fi-FI" dirty="0" err="1"/>
              <a:t>Customs</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err="1"/>
              <a:t>Demand</a:t>
            </a:r>
            <a:r>
              <a:rPr lang="fi-FI" dirty="0"/>
              <a:t> in the Finnish Technology Industry </a:t>
            </a:r>
            <a:r>
              <a:rPr lang="fi-FI" dirty="0" err="1"/>
              <a:t>Export</a:t>
            </a:r>
            <a:r>
              <a:rPr lang="fi-FI" dirty="0"/>
              <a:t> Market is </a:t>
            </a:r>
            <a:r>
              <a:rPr lang="fi-FI" dirty="0" err="1"/>
              <a:t>Expected</a:t>
            </a:r>
            <a:r>
              <a:rPr lang="fi-FI" dirty="0"/>
              <a:t> to </a:t>
            </a:r>
            <a:r>
              <a:rPr lang="fi-FI" dirty="0" err="1"/>
              <a:t>Grow</a:t>
            </a:r>
            <a:r>
              <a:rPr lang="fi-FI" dirty="0"/>
              <a:t> </a:t>
            </a:r>
            <a:r>
              <a:rPr lang="fi-FI" dirty="0" err="1"/>
              <a:t>by</a:t>
            </a:r>
            <a:r>
              <a:rPr lang="fi-FI" dirty="0"/>
              <a:t> 2.2 % in 2017  </a:t>
            </a:r>
          </a:p>
          <a:p>
            <a:pPr>
              <a:lnSpc>
                <a:spcPct val="100000"/>
              </a:lnSpc>
              <a:spcBef>
                <a:spcPts val="0"/>
              </a:spcBef>
            </a:pPr>
            <a:r>
              <a:rPr lang="fi-FI" sz="1200" b="0" dirty="0"/>
              <a:t>GDP </a:t>
            </a:r>
            <a:r>
              <a:rPr lang="fi-FI" sz="1200" b="0" dirty="0" err="1"/>
              <a:t>growth</a:t>
            </a:r>
            <a:r>
              <a:rPr lang="fi-FI" sz="1200" b="0" dirty="0"/>
              <a:t>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990021"/>
            <a:ext cx="772780" cy="47966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55991"/>
            <a:ext cx="3976319" cy="30819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274288"/>
            <a:ext cx="174797" cy="186511"/>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16" name="Text Box 23"/>
          <p:cNvSpPr txBox="1">
            <a:spLocks noChangeArrowheads="1"/>
          </p:cNvSpPr>
          <p:nvPr/>
        </p:nvSpPr>
        <p:spPr bwMode="auto">
          <a:xfrm>
            <a:off x="2982334" y="2965009"/>
            <a:ext cx="12650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Western Europe</a:t>
            </a:r>
          </a:p>
        </p:txBody>
      </p:sp>
      <p:sp>
        <p:nvSpPr>
          <p:cNvPr id="17" name="Text Box 24"/>
          <p:cNvSpPr txBox="1">
            <a:spLocks noChangeArrowheads="1"/>
          </p:cNvSpPr>
          <p:nvPr/>
        </p:nvSpPr>
        <p:spPr bwMode="auto">
          <a:xfrm>
            <a:off x="5251516" y="2752316"/>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18" name="Text Box 25"/>
          <p:cNvSpPr txBox="1">
            <a:spLocks noChangeArrowheads="1"/>
          </p:cNvSpPr>
          <p:nvPr/>
        </p:nvSpPr>
        <p:spPr bwMode="auto">
          <a:xfrm>
            <a:off x="5698319" y="1832734"/>
            <a:ext cx="5661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 name="Text Box 29"/>
          <p:cNvSpPr txBox="1">
            <a:spLocks noChangeArrowheads="1"/>
          </p:cNvSpPr>
          <p:nvPr/>
        </p:nvSpPr>
        <p:spPr bwMode="auto">
          <a:xfrm>
            <a:off x="6263777" y="2373873"/>
            <a:ext cx="65915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a:t>
            </a:r>
          </a:p>
          <a:p>
            <a:pPr marL="0" marR="0" lvl="0" indent="0" defTabSz="914069" eaLnBrk="1" fontAlgn="auto" latinLnBrk="0" hangingPunct="1">
              <a:lnSpc>
                <a:spcPct val="100000"/>
              </a:lnSpc>
              <a:spcBef>
                <a:spcPts val="0"/>
              </a:spcBef>
              <a:spcAft>
                <a:spcPts val="0"/>
              </a:spcAft>
              <a:buClrTx/>
              <a:buSzTx/>
              <a:buFontTx/>
              <a:buNone/>
              <a:tabLst/>
              <a:defRPr/>
            </a:pPr>
            <a:r>
              <a:rPr lang="fi-FI" sz="1050" kern="0" dirty="0">
                <a:latin typeface="+mj-lt"/>
              </a:rPr>
              <a:t>Asia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758979"/>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Rest</a:t>
            </a: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Eastern Europe</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70040"/>
            <a:ext cx="683192"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Russia</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659159" y="2497235"/>
            <a:ext cx="55976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32" name="Text Box 44"/>
          <p:cNvSpPr txBox="1">
            <a:spLocks noChangeArrowheads="1"/>
          </p:cNvSpPr>
          <p:nvPr/>
        </p:nvSpPr>
        <p:spPr bwMode="auto">
          <a:xfrm rot="-5400000">
            <a:off x="7454062" y="1876684"/>
            <a:ext cx="17331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Middle</a:t>
            </a:r>
            <a:r>
              <a:rPr kumimoji="0" lang="fi-FI" sz="1050" i="0" u="none" strike="noStrike" kern="0" cap="none" spc="0" normalizeH="0" noProof="0" dirty="0">
                <a:ln>
                  <a:noFill/>
                </a:ln>
                <a:effectLst/>
                <a:uLnTx/>
                <a:uFillTx/>
                <a:latin typeface="+mj-lt"/>
                <a:ea typeface="ＭＳ Ｐゴシック" pitchFamily="-128" charset="-128"/>
              </a:rPr>
              <a:t> East and </a:t>
            </a:r>
            <a:r>
              <a:rPr kumimoji="0" lang="fi-FI" sz="1050" i="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33" name="Text Box 48"/>
          <p:cNvSpPr txBox="1">
            <a:spLocks noChangeArrowheads="1"/>
          </p:cNvSpPr>
          <p:nvPr/>
        </p:nvSpPr>
        <p:spPr bwMode="auto">
          <a:xfrm>
            <a:off x="1876038" y="2152151"/>
            <a:ext cx="136608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Mexico</a:t>
            </a:r>
          </a:p>
        </p:txBody>
      </p:sp>
      <p:sp>
        <p:nvSpPr>
          <p:cNvPr id="38" name="Text Box 46"/>
          <p:cNvSpPr txBox="1">
            <a:spLocks noChangeArrowheads="1"/>
          </p:cNvSpPr>
          <p:nvPr/>
        </p:nvSpPr>
        <p:spPr bwMode="auto">
          <a:xfrm>
            <a:off x="1667953" y="4518479"/>
            <a:ext cx="581761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export</a:t>
            </a:r>
            <a:r>
              <a:rPr lang="fi-FI" sz="1050" dirty="0"/>
              <a:t> </a:t>
            </a:r>
            <a:r>
              <a:rPr lang="fi-FI" sz="1050" dirty="0" err="1"/>
              <a:t>share</a:t>
            </a:r>
            <a:r>
              <a:rPr lang="fi-FI" sz="1050" dirty="0"/>
              <a:t> of </a:t>
            </a:r>
            <a:r>
              <a:rPr lang="fi-FI" sz="1050" dirty="0" err="1"/>
              <a:t>technology</a:t>
            </a:r>
            <a:r>
              <a:rPr lang="fi-FI" sz="1050" dirty="0"/>
              <a:t> </a:t>
            </a:r>
            <a:r>
              <a:rPr lang="fi-FI" sz="1050" dirty="0" err="1"/>
              <a:t>industry</a:t>
            </a:r>
            <a:r>
              <a:rPr lang="fi-FI" sz="1050" dirty="0"/>
              <a:t> </a:t>
            </a:r>
            <a:r>
              <a:rPr lang="fi-FI" sz="1050" dirty="0" err="1"/>
              <a:t>from</a:t>
            </a:r>
            <a:r>
              <a:rPr lang="fi-FI" sz="1050" dirty="0"/>
              <a:t> Finland in 2015, %</a:t>
            </a:r>
            <a:endParaRPr lang="fi-FI" sz="1050" dirty="0">
              <a:latin typeface="+mj-lt"/>
            </a:endParaRPr>
          </a:p>
        </p:txBody>
      </p:sp>
      <p:sp>
        <p:nvSpPr>
          <p:cNvPr id="3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9/15/2017</a:t>
            </a:fld>
            <a:endParaRPr lang="fi-FI" dirty="0">
              <a:solidFill>
                <a:srgbClr val="29282E"/>
              </a:solidFill>
            </a:endParaRPr>
          </a:p>
        </p:txBody>
      </p:sp>
      <p:sp>
        <p:nvSpPr>
          <p:cNvPr id="40"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232485049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en-GB" sz="3200" dirty="0"/>
              <a:t>Finland</a:t>
            </a:r>
            <a:r>
              <a:rPr lang="fi-FI" sz="3200" dirty="0"/>
              <a:t>’s E</a:t>
            </a:r>
            <a:r>
              <a:rPr lang="en-GB" sz="3200" dirty="0" err="1"/>
              <a:t>conomic</a:t>
            </a:r>
            <a:r>
              <a:rPr lang="en-GB" sz="3200" dirty="0"/>
              <a:t> Growth Relies on Exports and Investments</a:t>
            </a: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48</a:t>
            </a:fld>
            <a:endParaRPr lang="fi-FI" dirty="0">
              <a:solidFill>
                <a:srgbClr val="FFFFFF"/>
              </a:solidFill>
            </a:endParaRPr>
          </a:p>
        </p:txBody>
      </p:sp>
      <p:sp>
        <p:nvSpPr>
          <p:cNvPr id="6" name="Alatunnisteen paikkamerkki 4"/>
          <p:cNvSpPr>
            <a:spLocks noGrp="1"/>
          </p:cNvSpPr>
          <p:nvPr>
            <p:ph type="ftr" sz="quarter" idx="11"/>
          </p:nvPr>
        </p:nvSpPr>
        <p:spPr>
          <a:xfrm>
            <a:off x="1072745" y="4727574"/>
            <a:ext cx="2073633" cy="165163"/>
          </a:xfrm>
        </p:spPr>
        <p:txBody>
          <a:bodyPr/>
          <a:lstStyle/>
          <a:p>
            <a:r>
              <a:rPr lang="fi-FI" dirty="0"/>
              <a:t>Technology </a:t>
            </a:r>
            <a:r>
              <a:rPr lang="fi-FI" dirty="0" err="1"/>
              <a:t>Industries</a:t>
            </a:r>
            <a:r>
              <a:rPr lang="fi-FI" dirty="0"/>
              <a:t> </a:t>
            </a:r>
          </a:p>
          <a:p>
            <a:r>
              <a:rPr lang="fi-FI" dirty="0"/>
              <a:t>of Finland</a:t>
            </a:r>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9/15/2017</a:t>
            </a:fld>
            <a:endParaRPr lang="fi-FI" dirty="0"/>
          </a:p>
          <a:p>
            <a:endParaRPr lang="fi-FI" dirty="0">
              <a:solidFill>
                <a:srgbClr val="29282E"/>
              </a:solidFill>
            </a:endParaRPr>
          </a:p>
        </p:txBody>
      </p:sp>
    </p:spTree>
    <p:extLst>
      <p:ext uri="{BB962C8B-B14F-4D97-AF65-F5344CB8AC3E}">
        <p14:creationId xmlns:p14="http://schemas.microsoft.com/office/powerpoint/2010/main" val="416215275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en-US" dirty="0"/>
              <a:t>Finland's Exports Are still Low and Insufficient to Finance the Public Sector</a:t>
            </a:r>
            <a:r>
              <a:rPr lang="fi-FI" dirty="0"/>
              <a:t>  </a:t>
            </a: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152856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085"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0836791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Turnover of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181348" cy="241813"/>
          </a:xfrm>
        </p:spPr>
        <p:txBody>
          <a:bodyPr/>
          <a:lstStyle/>
          <a:p>
            <a:r>
              <a:rPr lang="en-GB" dirty="0"/>
              <a:t>Source: </a:t>
            </a:r>
            <a:r>
              <a:rPr lang="en-GB" dirty="0" err="1"/>
              <a:t>Macrobond</a:t>
            </a:r>
            <a:r>
              <a:rPr lang="en-GB" dirty="0"/>
              <a:t>, Statistics Finland, Technology Industries of Finland </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1491161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681"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41397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Finnish </a:t>
            </a:r>
            <a:r>
              <a:rPr lang="fi-FI" dirty="0" err="1"/>
              <a:t>Exports</a:t>
            </a:r>
            <a:r>
              <a:rPr lang="fi-FI" dirty="0"/>
              <a:t> </a:t>
            </a:r>
            <a:r>
              <a:rPr lang="fi-FI" dirty="0" err="1"/>
              <a:t>Lagging</a:t>
            </a:r>
            <a:r>
              <a:rPr lang="fi-FI" dirty="0"/>
              <a:t> </a:t>
            </a:r>
            <a:r>
              <a:rPr lang="fi-FI" dirty="0" err="1"/>
              <a:t>Behind</a:t>
            </a:r>
            <a:r>
              <a:rPr lang="fi-FI" dirty="0"/>
              <a:t> </a:t>
            </a:r>
            <a:r>
              <a:rPr lang="fi-FI" dirty="0" err="1"/>
              <a:t>Competitors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2439683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10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2638108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08061" cy="648000"/>
          </a:xfrm>
        </p:spPr>
        <p:txBody>
          <a:bodyPr/>
          <a:lstStyle/>
          <a:p>
            <a:pPr>
              <a:lnSpc>
                <a:spcPct val="100000"/>
              </a:lnSpc>
            </a:pPr>
            <a:r>
              <a:rPr lang="en-US" dirty="0"/>
              <a:t>Economic Growth is Constrained by the 20% Drop in Production Capacity and a High Rate of Utilization </a:t>
            </a:r>
          </a:p>
          <a:p>
            <a:pPr>
              <a:lnSpc>
                <a:spcPct val="100000"/>
              </a:lnSpc>
            </a:pPr>
            <a:r>
              <a:rPr lang="en-US" sz="1400" b="0" dirty="0"/>
              <a:t>Investments are vital for the production and export recovery</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2150465584"/>
              </p:ext>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ext uri="{D42A27DB-BD31-4B8C-83A1-F6EECF244321}">
                <p14:modId xmlns:p14="http://schemas.microsoft.com/office/powerpoint/2010/main" val="3271186890"/>
              </p:ext>
            </p:extLst>
          </p:nvPr>
        </p:nvGraphicFramePr>
        <p:xfrm>
          <a:off x="878343" y="4562975"/>
          <a:ext cx="5422036" cy="401948"/>
        </p:xfrm>
        <a:graphic>
          <a:graphicData uri="http://schemas.openxmlformats.org/drawingml/2006/table">
            <a:tbl>
              <a:tblPr firstRow="1" bandRow="1">
                <a:tableStyleId>{073A0DAA-6AF3-43AB-8588-CEC1D06C72B9}</a:tableStyleId>
              </a:tblPr>
              <a:tblGrid>
                <a:gridCol w="571209">
                  <a:extLst>
                    <a:ext uri="{9D8B030D-6E8A-4147-A177-3AD203B41FA5}">
                      <a16:colId xmlns:a16="http://schemas.microsoft.com/office/drawing/2014/main" val="20000"/>
                    </a:ext>
                  </a:extLst>
                </a:gridCol>
                <a:gridCol w="463939">
                  <a:extLst>
                    <a:ext uri="{9D8B030D-6E8A-4147-A177-3AD203B41FA5}">
                      <a16:colId xmlns:a16="http://schemas.microsoft.com/office/drawing/2014/main" val="20001"/>
                    </a:ext>
                  </a:extLst>
                </a:gridCol>
                <a:gridCol w="559098">
                  <a:extLst>
                    <a:ext uri="{9D8B030D-6E8A-4147-A177-3AD203B41FA5}">
                      <a16:colId xmlns:a16="http://schemas.microsoft.com/office/drawing/2014/main" val="20002"/>
                    </a:ext>
                  </a:extLst>
                </a:gridCol>
                <a:gridCol w="564084">
                  <a:extLst>
                    <a:ext uri="{9D8B030D-6E8A-4147-A177-3AD203B41FA5}">
                      <a16:colId xmlns:a16="http://schemas.microsoft.com/office/drawing/2014/main" val="20003"/>
                    </a:ext>
                  </a:extLst>
                </a:gridCol>
                <a:gridCol w="543951">
                  <a:extLst>
                    <a:ext uri="{9D8B030D-6E8A-4147-A177-3AD203B41FA5}">
                      <a16:colId xmlns:a16="http://schemas.microsoft.com/office/drawing/2014/main" val="20004"/>
                    </a:ext>
                  </a:extLst>
                </a:gridCol>
                <a:gridCol w="543951">
                  <a:extLst>
                    <a:ext uri="{9D8B030D-6E8A-4147-A177-3AD203B41FA5}">
                      <a16:colId xmlns:a16="http://schemas.microsoft.com/office/drawing/2014/main" val="20005"/>
                    </a:ext>
                  </a:extLst>
                </a:gridCol>
                <a:gridCol w="543951">
                  <a:extLst>
                    <a:ext uri="{9D8B030D-6E8A-4147-A177-3AD203B41FA5}">
                      <a16:colId xmlns:a16="http://schemas.microsoft.com/office/drawing/2014/main" val="20006"/>
                    </a:ext>
                  </a:extLst>
                </a:gridCol>
                <a:gridCol w="543951">
                  <a:extLst>
                    <a:ext uri="{9D8B030D-6E8A-4147-A177-3AD203B41FA5}">
                      <a16:colId xmlns:a16="http://schemas.microsoft.com/office/drawing/2014/main" val="20007"/>
                    </a:ext>
                  </a:extLst>
                </a:gridCol>
                <a:gridCol w="543951">
                  <a:extLst>
                    <a:ext uri="{9D8B030D-6E8A-4147-A177-3AD203B41FA5}">
                      <a16:colId xmlns:a16="http://schemas.microsoft.com/office/drawing/2014/main" val="20008"/>
                    </a:ext>
                  </a:extLst>
                </a:gridCol>
                <a:gridCol w="543951">
                  <a:extLst>
                    <a:ext uri="{9D8B030D-6E8A-4147-A177-3AD203B41FA5}">
                      <a16:colId xmlns:a16="http://schemas.microsoft.com/office/drawing/2014/main" val="2492009859"/>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08816" y="3219760"/>
            <a:ext cx="100345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
        <p:nvSpPr>
          <p:cNvPr id="11" name="Text Box 4"/>
          <p:cNvSpPr txBox="1">
            <a:spLocks noChangeArrowheads="1"/>
          </p:cNvSpPr>
          <p:nvPr/>
        </p:nvSpPr>
        <p:spPr bwMode="auto">
          <a:xfrm>
            <a:off x="2262869" y="4742324"/>
            <a:ext cx="3970261" cy="18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814" tIns="35907" rIns="71814" bIns="35907">
            <a:spAutoFit/>
          </a:bodyPr>
          <a:lstStyle>
            <a:lvl1pPr defTabSz="958850">
              <a:defRPr sz="2600" b="1">
                <a:solidFill>
                  <a:schemeClr val="tx1"/>
                </a:solidFill>
                <a:latin typeface="Arial" pitchFamily="34" charset="0"/>
                <a:ea typeface="ＭＳ Ｐゴシック" pitchFamily="34" charset="-128"/>
              </a:defRPr>
            </a:lvl1pPr>
            <a:lvl2pPr marL="742950" indent="-285750" defTabSz="958850">
              <a:defRPr sz="2600" b="1">
                <a:solidFill>
                  <a:schemeClr val="tx1"/>
                </a:solidFill>
                <a:latin typeface="Arial" pitchFamily="34" charset="0"/>
                <a:ea typeface="ＭＳ Ｐゴシック" pitchFamily="34" charset="-128"/>
              </a:defRPr>
            </a:lvl2pPr>
            <a:lvl3pPr marL="1143000" indent="-228600" defTabSz="958850">
              <a:defRPr sz="2600" b="1">
                <a:solidFill>
                  <a:schemeClr val="tx1"/>
                </a:solidFill>
                <a:latin typeface="Arial" pitchFamily="34" charset="0"/>
                <a:ea typeface="ＭＳ Ｐゴシック" pitchFamily="34" charset="-128"/>
              </a:defRPr>
            </a:lvl3pPr>
            <a:lvl4pPr marL="1600200" indent="-228600" defTabSz="958850">
              <a:defRPr sz="2600" b="1">
                <a:solidFill>
                  <a:schemeClr val="tx1"/>
                </a:solidFill>
                <a:latin typeface="Arial" pitchFamily="34" charset="0"/>
                <a:ea typeface="ＭＳ Ｐゴシック" pitchFamily="34" charset="-128"/>
              </a:defRPr>
            </a:lvl4pPr>
            <a:lvl5pPr marL="2057400" indent="-228600" defTabSz="958850">
              <a:defRPr sz="2600" b="1">
                <a:solidFill>
                  <a:schemeClr val="tx1"/>
                </a:solidFill>
                <a:latin typeface="Arial" pitchFamily="34" charset="0"/>
                <a:ea typeface="ＭＳ Ｐゴシック" pitchFamily="34" charset="-128"/>
              </a:defRPr>
            </a:lvl5pPr>
            <a:lvl6pPr marL="25146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29718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34290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38862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fi-FI" sz="700" b="0" dirty="0" err="1">
                <a:solidFill>
                  <a:schemeClr val="tx2"/>
                </a:solidFill>
                <a:latin typeface="+mj-lt"/>
                <a:ea typeface="Arial Unicode MS" pitchFamily="34" charset="-128"/>
              </a:rPr>
              <a:t>Source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Statistics</a:t>
            </a:r>
            <a:r>
              <a:rPr lang="fi-FI" sz="700" b="0" dirty="0">
                <a:solidFill>
                  <a:schemeClr val="tx2"/>
                </a:solidFill>
                <a:latin typeface="+mj-lt"/>
                <a:ea typeface="Arial Unicode MS" pitchFamily="34" charset="-128"/>
              </a:rPr>
              <a:t> Finland / National </a:t>
            </a:r>
            <a:r>
              <a:rPr lang="fi-FI" sz="700" b="0" dirty="0" err="1">
                <a:solidFill>
                  <a:schemeClr val="tx2"/>
                </a:solidFill>
                <a:latin typeface="+mj-lt"/>
                <a:ea typeface="Arial Unicode MS" pitchFamily="34" charset="-128"/>
              </a:rPr>
              <a:t>Accounts</a:t>
            </a:r>
            <a:r>
              <a:rPr lang="fi-FI" sz="700" b="0" dirty="0">
                <a:solidFill>
                  <a:schemeClr val="tx2"/>
                </a:solidFill>
                <a:latin typeface="+mj-lt"/>
                <a:ea typeface="Arial Unicode MS" pitchFamily="34" charset="-128"/>
              </a:rPr>
              <a:t>, Industrial </a:t>
            </a:r>
            <a:r>
              <a:rPr lang="fi-FI" sz="700" b="0" dirty="0" err="1">
                <a:solidFill>
                  <a:schemeClr val="tx2"/>
                </a:solidFill>
                <a:latin typeface="+mj-lt"/>
                <a:ea typeface="Arial Unicode MS" pitchFamily="34" charset="-128"/>
              </a:rPr>
              <a:t>volume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index</a:t>
            </a:r>
            <a:endParaRPr lang="fi-FI" sz="700" b="0" dirty="0">
              <a:solidFill>
                <a:schemeClr val="tx2"/>
              </a:solidFill>
              <a:latin typeface="+mj-lt"/>
              <a:ea typeface="Arial Unicode MS" pitchFamily="34" charset="-128"/>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548308001"/>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err="1"/>
              <a:t>Growth</a:t>
            </a:r>
            <a:r>
              <a:rPr lang="fi-FI" spc="-50" dirty="0"/>
              <a:t> of Public </a:t>
            </a:r>
            <a:r>
              <a:rPr lang="fi-FI" spc="-50" dirty="0" err="1"/>
              <a:t>Expenditures</a:t>
            </a:r>
            <a:r>
              <a:rPr lang="fi-FI" spc="-50" dirty="0"/>
              <a:t>, </a:t>
            </a:r>
            <a:r>
              <a:rPr lang="fi-FI" spc="-50" dirty="0" err="1"/>
              <a:t>Debt</a:t>
            </a:r>
            <a:r>
              <a:rPr lang="fi-FI" spc="-50" dirty="0"/>
              <a:t> and </a:t>
            </a:r>
            <a:r>
              <a:rPr lang="fi-FI" spc="-50" dirty="0" err="1"/>
              <a:t>Tax</a:t>
            </a:r>
            <a:r>
              <a:rPr lang="fi-FI" spc="-50" dirty="0"/>
              <a:t> </a:t>
            </a:r>
            <a:r>
              <a:rPr lang="fi-FI" spc="-50" dirty="0" err="1"/>
              <a:t>Ratio</a:t>
            </a:r>
            <a:r>
              <a:rPr lang="fi-FI" spc="-50" dirty="0"/>
              <a:t> in Finland </a:t>
            </a:r>
            <a:endParaRPr lang="fi-FI" spc="-90" dirty="0"/>
          </a:p>
          <a:p>
            <a:pPr>
              <a:lnSpc>
                <a:spcPct val="100000"/>
              </a:lnSpc>
              <a:spcBef>
                <a:spcPts val="0"/>
              </a:spcBef>
            </a:pPr>
            <a:r>
              <a:rPr lang="fi-FI" sz="1400" b="0" dirty="0" err="1"/>
              <a:t>Increased</a:t>
            </a:r>
            <a:r>
              <a:rPr lang="fi-FI" sz="1400" b="0" dirty="0"/>
              <a:t> </a:t>
            </a:r>
            <a:r>
              <a:rPr lang="fi-FI" sz="1400" b="0" dirty="0" err="1"/>
              <a:t>cost</a:t>
            </a:r>
            <a:r>
              <a:rPr lang="fi-FI" sz="1400" b="0" dirty="0"/>
              <a:t> </a:t>
            </a:r>
            <a:r>
              <a:rPr lang="fi-FI" sz="1400" b="0" dirty="0" err="1"/>
              <a:t>burden</a:t>
            </a:r>
            <a:r>
              <a:rPr lang="fi-FI" sz="1400" b="0" dirty="0"/>
              <a:t> </a:t>
            </a:r>
            <a:r>
              <a:rPr lang="fi-FI" sz="1400" b="0" dirty="0" err="1"/>
              <a:t>requires</a:t>
            </a:r>
            <a:r>
              <a:rPr lang="fi-FI" sz="1400" b="0" dirty="0"/>
              <a:t> </a:t>
            </a:r>
            <a:r>
              <a:rPr lang="fi-FI" sz="1400" b="0" dirty="0" err="1"/>
              <a:t>cuts</a:t>
            </a:r>
            <a:r>
              <a:rPr lang="fi-FI" sz="1400" b="0" dirty="0"/>
              <a:t> to </a:t>
            </a:r>
            <a:r>
              <a:rPr lang="fi-FI" sz="1400" b="0" dirty="0" err="1"/>
              <a:t>public</a:t>
            </a:r>
            <a:r>
              <a:rPr lang="fi-FI" sz="1400" b="0" dirty="0"/>
              <a:t> </a:t>
            </a:r>
            <a:r>
              <a:rPr lang="fi-FI" sz="1400" b="0" dirty="0" err="1"/>
              <a:t>sector</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501100592"/>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812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238915145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Corporate Investments in Finland Are in Real Terms Almost 6 Billion Euros Lower than in 2008 </a:t>
            </a:r>
            <a:br>
              <a:rPr lang="en-GB" dirty="0"/>
            </a:br>
            <a:r>
              <a:rPr lang="en-US" sz="1600" b="0" dirty="0"/>
              <a:t>Production and R&amp;D investments in Finland</a:t>
            </a:r>
            <a:endParaRPr lang="fi-FI" sz="16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a:t>
            </a:r>
            <a:r>
              <a:rPr lang="fi-FI" dirty="0" err="1"/>
              <a:t>Statistics</a:t>
            </a:r>
            <a:r>
              <a:rPr lang="fi-FI" dirty="0"/>
              <a:t> Finland, National </a:t>
            </a:r>
            <a:r>
              <a:rPr lang="fi-FI" dirty="0" err="1"/>
              <a:t>Accounts</a:t>
            </a:r>
            <a:endParaRPr lang="fi-FI" dirty="0"/>
          </a:p>
        </p:txBody>
      </p:sp>
      <p:graphicFrame>
        <p:nvGraphicFramePr>
          <p:cNvPr id="9" name="Sisällön paikkamerkki 9"/>
          <p:cNvGraphicFramePr>
            <a:graphicFrameLocks noGrp="1"/>
          </p:cNvGraphicFramePr>
          <p:nvPr>
            <p:ph sz="quarter" idx="17"/>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en-US" sz="1050" dirty="0"/>
              <a:t>Billion euros, in the 2016 price level</a:t>
            </a:r>
            <a:endParaRPr lang="fi-FI" sz="1050" spc="-40" dirty="0">
              <a:solidFill>
                <a:srgbClr val="29282E"/>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en-US" dirty="0"/>
              <a:t>Companies in Finland Have Invested Significantly Less than in Competing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OECD, </a:t>
            </a:r>
            <a:r>
              <a:rPr lang="fi-FI" dirty="0" err="1"/>
              <a:t>Economic</a:t>
            </a:r>
            <a:r>
              <a:rPr lang="fi-FI" dirty="0"/>
              <a:t> Outlook (</a:t>
            </a:r>
            <a:r>
              <a:rPr lang="fi-FI" dirty="0" err="1"/>
              <a:t>June</a:t>
            </a:r>
            <a:r>
              <a:rPr lang="fi-FI" dirty="0"/>
              <a:t> 2017)</a:t>
            </a:r>
          </a:p>
        </p:txBody>
      </p:sp>
      <p:graphicFrame>
        <p:nvGraphicFramePr>
          <p:cNvPr id="9" name="Sisällön paikkamerkki 7"/>
          <p:cNvGraphicFramePr>
            <a:graphicFrameLocks noGrp="1"/>
          </p:cNvGraphicFramePr>
          <p:nvPr>
            <p:ph sz="quarter" idx="17"/>
            <p:extLst/>
          </p:nvPr>
        </p:nvGraphicFramePr>
        <p:xfrm>
          <a:off x="381000" y="1275730"/>
          <a:ext cx="8391525"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13542" y="1470133"/>
            <a:ext cx="3947106" cy="298543"/>
          </a:xfrm>
          <a:prstGeom prst="rect">
            <a:avLst/>
          </a:prstGeom>
        </p:spPr>
        <p:txBody>
          <a:bodyPr wrap="none">
            <a:spAutoFit/>
          </a:bodyPr>
          <a:lstStyle/>
          <a:p>
            <a:r>
              <a:rPr lang="en-US" dirty="0"/>
              <a:t>Corporate investments, index 2008 = 100</a:t>
            </a:r>
            <a:endParaRPr lang="fi-FI" dirty="0"/>
          </a:p>
        </p:txBody>
      </p:sp>
      <p:sp>
        <p:nvSpPr>
          <p:cNvPr id="10"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1"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1889241925"/>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8" name="Tekstin paikkamerkki 7"/>
          <p:cNvSpPr>
            <a:spLocks noGrp="1"/>
          </p:cNvSpPr>
          <p:nvPr>
            <p:ph type="body" sz="quarter" idx="18"/>
          </p:nvPr>
        </p:nvSpPr>
        <p:spPr>
          <a:xfrm>
            <a:off x="2334682" y="4727574"/>
            <a:ext cx="5671295" cy="327832"/>
          </a:xfrm>
        </p:spPr>
        <p:txBody>
          <a:bodyPr/>
          <a:lstStyle/>
          <a:p>
            <a:r>
              <a:rPr lang="fi-FI" dirty="0" err="1"/>
              <a:t>Source</a:t>
            </a:r>
            <a:r>
              <a:rPr lang="fi-FI" dirty="0"/>
              <a:t>: </a:t>
            </a:r>
            <a:r>
              <a:rPr lang="fi-FI" dirty="0" err="1"/>
              <a:t>Statistics</a:t>
            </a:r>
            <a:r>
              <a:rPr lang="fi-FI" dirty="0"/>
              <a:t> Finland, (National </a:t>
            </a:r>
            <a:r>
              <a:rPr lang="fi-FI" dirty="0" err="1"/>
              <a:t>Accounts</a:t>
            </a:r>
            <a:r>
              <a:rPr lang="fi-FI" dirty="0"/>
              <a:t>), </a:t>
            </a:r>
            <a:r>
              <a:rPr lang="en-US" dirty="0"/>
              <a:t>The Confederation of Finnish Industries* investment survey </a:t>
            </a:r>
            <a:r>
              <a:rPr lang="fi-FI" dirty="0"/>
              <a:t>(</a:t>
            </a:r>
            <a:r>
              <a:rPr lang="fi-FI" dirty="0" err="1"/>
              <a:t>June</a:t>
            </a:r>
            <a:r>
              <a:rPr lang="fi-FI" dirty="0"/>
              <a:t> 2017) </a:t>
            </a:r>
          </a:p>
        </p:txBody>
      </p:sp>
      <p:sp>
        <p:nvSpPr>
          <p:cNvPr id="10" name="Tekstin paikkamerkki 7"/>
          <p:cNvSpPr>
            <a:spLocks noGrp="1"/>
          </p:cNvSpPr>
          <p:nvPr>
            <p:ph type="body" sz="quarter" idx="15"/>
          </p:nvPr>
        </p:nvSpPr>
        <p:spPr>
          <a:xfrm>
            <a:off x="251999" y="282150"/>
            <a:ext cx="8143259" cy="648000"/>
          </a:xfrm>
        </p:spPr>
        <p:txBody>
          <a:bodyPr/>
          <a:lstStyle/>
          <a:p>
            <a:r>
              <a:rPr lang="en-US" dirty="0"/>
              <a:t>Investments in the Manufacturing and Technology Industry in Finland Do Not Promise Long-Term Strong Growth</a:t>
            </a:r>
            <a:endParaRPr lang="fi-FI" dirty="0"/>
          </a:p>
        </p:txBody>
      </p:sp>
      <p:graphicFrame>
        <p:nvGraphicFramePr>
          <p:cNvPr id="9" name="Sisällön paikkamerkki 4"/>
          <p:cNvGraphicFramePr>
            <a:graphicFrameLocks noGrp="1"/>
          </p:cNvGraphicFramePr>
          <p:nvPr>
            <p:ph sz="quarter" idx="17"/>
            <p:extLst/>
          </p:nvPr>
        </p:nvGraphicFramePr>
        <p:xfrm>
          <a:off x="381000" y="1340531"/>
          <a:ext cx="8338264" cy="330449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28823" y="1534934"/>
            <a:ext cx="6553625"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Production and R&amp;D investments in Finland, million euros, at current prices</a:t>
            </a:r>
            <a:endParaRPr lang="fi-FI" sz="1050" spc="-40" dirty="0">
              <a:solidFill>
                <a:schemeClr val="tx2"/>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3"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en-GB" dirty="0"/>
              <a:t>Investments and productivity* are Decisive for Finland</a:t>
            </a:r>
            <a:r>
              <a:rPr lang="ar-SA" dirty="0"/>
              <a:t>’</a:t>
            </a:r>
            <a:r>
              <a:rPr lang="en-GB" dirty="0"/>
              <a:t>s Success</a:t>
            </a:r>
            <a:r>
              <a:rPr lang="fi-FI" dirty="0"/>
              <a:t> </a:t>
            </a:r>
          </a:p>
          <a:p>
            <a:pPr>
              <a:lnSpc>
                <a:spcPct val="100000"/>
              </a:lnSpc>
              <a:spcBef>
                <a:spcPts val="0"/>
              </a:spcBef>
            </a:pPr>
            <a:r>
              <a:rPr lang="fi-FI" sz="1400" b="0" dirty="0"/>
              <a:t>Productivity of </a:t>
            </a:r>
            <a:r>
              <a:rPr lang="fi-FI" sz="1400" b="0" dirty="0" err="1"/>
              <a:t>export</a:t>
            </a:r>
            <a:r>
              <a:rPr lang="fi-FI" sz="1400" b="0" dirty="0"/>
              <a:t> </a:t>
            </a:r>
            <a:r>
              <a:rPr lang="fi-FI" sz="1400" b="0" dirty="0" err="1"/>
              <a:t>sector</a:t>
            </a:r>
            <a:r>
              <a:rPr lang="fi-FI" sz="1400" b="0" dirty="0"/>
              <a:t> is 10 % </a:t>
            </a:r>
            <a:r>
              <a:rPr lang="fi-FI" sz="1400" b="0" dirty="0" err="1"/>
              <a:t>lower</a:t>
            </a:r>
            <a:r>
              <a:rPr lang="fi-FI" sz="1400" b="0" dirty="0"/>
              <a:t> </a:t>
            </a:r>
            <a:r>
              <a:rPr lang="fi-FI" sz="1400" b="0" dirty="0" err="1"/>
              <a:t>than</a:t>
            </a:r>
            <a:r>
              <a:rPr lang="fi-FI" sz="1400" b="0" dirty="0"/>
              <a:t> in 2007-2008, </a:t>
            </a:r>
            <a:r>
              <a:rPr lang="fi-FI" sz="1400" b="0" dirty="0" err="1"/>
              <a:t>productivity</a:t>
            </a:r>
            <a:r>
              <a:rPr lang="fi-FI" sz="1400" b="0" dirty="0"/>
              <a:t> of </a:t>
            </a:r>
            <a:r>
              <a:rPr lang="fi-FI" sz="1400" b="0" dirty="0" err="1"/>
              <a:t>entire</a:t>
            </a:r>
            <a:r>
              <a:rPr lang="fi-FI" sz="1400" b="0" dirty="0"/>
              <a:t> </a:t>
            </a:r>
            <a:r>
              <a:rPr lang="fi-FI" sz="1400" b="0" dirty="0" err="1"/>
              <a:t>national</a:t>
            </a:r>
            <a:r>
              <a:rPr lang="fi-FI" sz="1400" b="0" dirty="0"/>
              <a:t> </a:t>
            </a:r>
            <a:r>
              <a:rPr lang="fi-FI" sz="1400" b="0" dirty="0" err="1"/>
              <a:t>economy</a:t>
            </a:r>
            <a:r>
              <a:rPr lang="fi-FI" sz="1400" b="0" dirty="0"/>
              <a:t> is 3 % </a:t>
            </a:r>
            <a:r>
              <a:rPr lang="fi-FI" sz="1400" b="0" dirty="0" err="1"/>
              <a:t>lower</a:t>
            </a:r>
            <a:r>
              <a:rPr lang="fi-FI" sz="1400" b="0" dirty="0"/>
              <a:t>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pPr defTabSz="685780"/>
            <a:r>
              <a:rPr lang="fi-FI" dirty="0">
                <a:solidFill>
                  <a:schemeClr val="tx2"/>
                </a:solidFill>
              </a:rPr>
              <a:t>*) Productivity is </a:t>
            </a:r>
            <a:r>
              <a:rPr lang="fi-FI" dirty="0" err="1">
                <a:solidFill>
                  <a:schemeClr val="tx2"/>
                </a:solidFill>
              </a:rPr>
              <a:t>measured</a:t>
            </a:r>
            <a:r>
              <a:rPr lang="fi-FI" dirty="0">
                <a:solidFill>
                  <a:schemeClr val="tx2"/>
                </a:solidFill>
              </a:rPr>
              <a:t> as </a:t>
            </a:r>
            <a:r>
              <a:rPr lang="fi-FI" dirty="0" err="1">
                <a:solidFill>
                  <a:schemeClr val="tx2"/>
                </a:solidFill>
              </a:rPr>
              <a:t>real</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per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a:t>
            </a:r>
            <a:r>
              <a:rPr lang="fi-FI" dirty="0" err="1">
                <a:solidFill>
                  <a:schemeClr val="tx2"/>
                </a:solidFill>
              </a:rPr>
              <a:t>When</a:t>
            </a:r>
            <a:r>
              <a:rPr lang="fi-FI" dirty="0">
                <a:solidFill>
                  <a:schemeClr val="tx2"/>
                </a:solidFill>
              </a:rPr>
              <a:t> </a:t>
            </a:r>
            <a:r>
              <a:rPr lang="fi-FI" dirty="0" err="1">
                <a:solidFill>
                  <a:schemeClr val="tx2"/>
                </a:solidFill>
              </a:rPr>
              <a:t>productivity</a:t>
            </a:r>
            <a:r>
              <a:rPr lang="fi-FI" dirty="0">
                <a:solidFill>
                  <a:schemeClr val="tx2"/>
                </a:solidFill>
              </a:rPr>
              <a:t> </a:t>
            </a:r>
            <a:r>
              <a:rPr lang="fi-FI" dirty="0" err="1">
                <a:solidFill>
                  <a:schemeClr val="tx2"/>
                </a:solidFill>
              </a:rPr>
              <a:t>grows</a:t>
            </a:r>
            <a:r>
              <a:rPr lang="fi-FI" dirty="0">
                <a:solidFill>
                  <a:schemeClr val="tx2"/>
                </a:solidFill>
              </a:rPr>
              <a:t> (the </a:t>
            </a:r>
            <a:r>
              <a:rPr lang="fi-FI" dirty="0" err="1">
                <a:solidFill>
                  <a:schemeClr val="tx2"/>
                </a:solidFill>
              </a:rPr>
              <a:t>curve</a:t>
            </a:r>
            <a:r>
              <a:rPr lang="fi-FI" dirty="0">
                <a:solidFill>
                  <a:schemeClr val="tx2"/>
                </a:solidFill>
              </a:rPr>
              <a:t> </a:t>
            </a:r>
            <a:r>
              <a:rPr lang="fi-FI" dirty="0" err="1">
                <a:solidFill>
                  <a:schemeClr val="tx2"/>
                </a:solidFill>
              </a:rPr>
              <a:t>rises</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more</a:t>
            </a:r>
            <a:r>
              <a:rPr lang="fi-FI" dirty="0">
                <a:solidFill>
                  <a:schemeClr val="tx2"/>
                </a:solidFill>
              </a:rPr>
              <a:t> </a:t>
            </a:r>
            <a:r>
              <a:rPr lang="fi-FI" dirty="0" err="1">
                <a:solidFill>
                  <a:schemeClr val="tx2"/>
                </a:solidFill>
              </a:rPr>
              <a:t>than</a:t>
            </a:r>
            <a:r>
              <a:rPr lang="fi-FI" dirty="0">
                <a:solidFill>
                  <a:schemeClr val="tx2"/>
                </a:solidFill>
              </a:rPr>
              <a:t>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Value </a:t>
            </a:r>
            <a:r>
              <a:rPr lang="fi-FI" dirty="0" err="1">
                <a:solidFill>
                  <a:schemeClr val="tx2"/>
                </a:solidFill>
              </a:rPr>
              <a:t>added</a:t>
            </a:r>
            <a:r>
              <a:rPr lang="fi-FI" dirty="0">
                <a:solidFill>
                  <a:schemeClr val="tx2"/>
                </a:solidFill>
              </a:rPr>
              <a:t> = </a:t>
            </a:r>
            <a:r>
              <a:rPr lang="fi-FI" dirty="0" err="1">
                <a:solidFill>
                  <a:schemeClr val="tx2"/>
                </a:solidFill>
              </a:rPr>
              <a:t>turnover</a:t>
            </a:r>
            <a:r>
              <a:rPr lang="fi-FI" dirty="0">
                <a:solidFill>
                  <a:schemeClr val="tx2"/>
                </a:solidFill>
              </a:rPr>
              <a:t> – </a:t>
            </a:r>
            <a:r>
              <a:rPr lang="fi-FI" dirty="0" err="1">
                <a:solidFill>
                  <a:schemeClr val="tx2"/>
                </a:solidFill>
              </a:rPr>
              <a:t>purchasing</a:t>
            </a:r>
            <a:r>
              <a:rPr lang="fi-FI" dirty="0">
                <a:solidFill>
                  <a:schemeClr val="tx2"/>
                </a:solidFill>
              </a:rPr>
              <a:t> of </a:t>
            </a:r>
            <a:r>
              <a:rPr lang="fi-FI" dirty="0" err="1">
                <a:solidFill>
                  <a:schemeClr val="tx2"/>
                </a:solidFill>
              </a:rPr>
              <a:t>materials</a:t>
            </a:r>
            <a:r>
              <a:rPr lang="fi-FI" dirty="0">
                <a:solidFill>
                  <a:schemeClr val="tx2"/>
                </a:solidFill>
              </a:rPr>
              <a:t> and </a:t>
            </a:r>
            <a:r>
              <a:rPr lang="fi-FI" dirty="0" err="1">
                <a:solidFill>
                  <a:schemeClr val="tx2"/>
                </a:solidFill>
              </a:rPr>
              <a:t>services</a:t>
            </a:r>
            <a:endParaRPr lang="fi-FI" dirty="0">
              <a:solidFill>
                <a:schemeClr val="tx2"/>
              </a:solidFill>
            </a:endParaRPr>
          </a:p>
          <a:p>
            <a:pPr defTabSz="685780" fontAlgn="base">
              <a:spcBef>
                <a:spcPct val="0"/>
              </a:spcBef>
              <a:spcAft>
                <a:spcPct val="0"/>
              </a:spcAft>
            </a:pPr>
            <a:r>
              <a:rPr lang="fi-FI" dirty="0">
                <a:solidFill>
                  <a:schemeClr val="tx2"/>
                </a:solidFill>
              </a:rPr>
              <a:t>Value </a:t>
            </a:r>
            <a:r>
              <a:rPr lang="fi-FI" dirty="0" err="1">
                <a:solidFill>
                  <a:schemeClr val="tx2"/>
                </a:solidFill>
              </a:rPr>
              <a:t>added</a:t>
            </a:r>
            <a:r>
              <a:rPr lang="fi-FI" dirty="0">
                <a:solidFill>
                  <a:schemeClr val="tx2"/>
                </a:solidFill>
              </a:rPr>
              <a:t> = labour </a:t>
            </a:r>
            <a:r>
              <a:rPr lang="fi-FI" dirty="0" err="1">
                <a:solidFill>
                  <a:schemeClr val="tx2"/>
                </a:solidFill>
              </a:rPr>
              <a:t>costs</a:t>
            </a:r>
            <a:r>
              <a:rPr lang="fi-FI" dirty="0">
                <a:solidFill>
                  <a:schemeClr val="tx2"/>
                </a:solidFill>
              </a:rPr>
              <a:t> + </a:t>
            </a:r>
            <a:r>
              <a:rPr lang="fi-FI" dirty="0" err="1">
                <a:solidFill>
                  <a:schemeClr val="tx2"/>
                </a:solidFill>
              </a:rPr>
              <a:t>rents</a:t>
            </a:r>
            <a:r>
              <a:rPr lang="fi-FI" dirty="0">
                <a:solidFill>
                  <a:schemeClr val="tx2"/>
                </a:solidFill>
              </a:rPr>
              <a:t> + </a:t>
            </a:r>
            <a:r>
              <a:rPr lang="fi-FI" dirty="0" err="1">
                <a:solidFill>
                  <a:schemeClr val="tx2"/>
                </a:solidFill>
              </a:rPr>
              <a:t>depreciations</a:t>
            </a:r>
            <a:r>
              <a:rPr lang="fi-FI" dirty="0">
                <a:solidFill>
                  <a:schemeClr val="tx2"/>
                </a:solidFill>
              </a:rPr>
              <a:t> + </a:t>
            </a:r>
            <a:r>
              <a:rPr lang="fi-FI" dirty="0" err="1">
                <a:solidFill>
                  <a:schemeClr val="tx2"/>
                </a:solidFill>
              </a:rPr>
              <a:t>profits</a:t>
            </a:r>
            <a:r>
              <a:rPr lang="fi-FI" dirty="0">
                <a:solidFill>
                  <a:schemeClr val="tx2"/>
                </a:solidFill>
              </a:rPr>
              <a:t> </a:t>
            </a:r>
          </a:p>
          <a:p>
            <a:pPr defTabSz="685780" fontAlgn="base">
              <a:spcBef>
                <a:spcPct val="0"/>
              </a:spcBef>
              <a:spcAft>
                <a:spcPct val="0"/>
              </a:spcAft>
            </a:pPr>
            <a:r>
              <a:rPr lang="fi-FI" dirty="0">
                <a:solidFill>
                  <a:schemeClr val="tx2"/>
                </a:solidFill>
              </a:rPr>
              <a:t>Source: </a:t>
            </a:r>
            <a:r>
              <a:rPr lang="fi-FI" dirty="0" err="1">
                <a:solidFill>
                  <a:schemeClr val="tx2"/>
                </a:solidFill>
              </a:rPr>
              <a:t>Statistics</a:t>
            </a:r>
            <a:r>
              <a:rPr lang="fi-FI" dirty="0">
                <a:solidFill>
                  <a:schemeClr val="tx2"/>
                </a:solidFill>
              </a:rPr>
              <a:t> Finland / National </a:t>
            </a:r>
            <a:r>
              <a:rPr lang="fi-FI" dirty="0" err="1">
                <a:solidFill>
                  <a:schemeClr val="tx2"/>
                </a:solidFill>
              </a:rPr>
              <a:t>Accounts</a:t>
            </a:r>
            <a:endParaRPr lang="fi-FI" dirty="0">
              <a:solidFill>
                <a:schemeClr val="tx2"/>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822693003"/>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8915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34690166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Rapid Growth in </a:t>
            </a:r>
            <a:r>
              <a:rPr lang="en-US" dirty="0" err="1"/>
              <a:t>Labour</a:t>
            </a:r>
            <a:r>
              <a:rPr lang="en-US" dirty="0"/>
              <a:t> Costs Has Weakened the Ability of Companies to Invest in Finland</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8" name="Tekstin paikkamerkki 7"/>
          <p:cNvSpPr>
            <a:spLocks noGrp="1"/>
          </p:cNvSpPr>
          <p:nvPr>
            <p:ph type="body" sz="quarter" idx="18"/>
          </p:nvPr>
        </p:nvSpPr>
        <p:spPr>
          <a:xfrm>
            <a:off x="2317280" y="4728047"/>
            <a:ext cx="4570154" cy="415926"/>
          </a:xfrm>
        </p:spPr>
        <p:txBody>
          <a:bodyPr/>
          <a:lstStyle/>
          <a:p>
            <a:r>
              <a:rPr lang="fi-FI" dirty="0"/>
              <a:t>*) </a:t>
            </a:r>
            <a:r>
              <a:rPr lang="en-US" dirty="0"/>
              <a:t>Both wages and R &amp; D investments include R&amp;D staff wage costs </a:t>
            </a:r>
            <a:r>
              <a:rPr lang="fi-FI" dirty="0"/>
              <a:t> </a:t>
            </a:r>
          </a:p>
          <a:p>
            <a:r>
              <a:rPr lang="fi-FI" dirty="0" err="1"/>
              <a:t>Source</a:t>
            </a:r>
            <a:r>
              <a:rPr lang="fi-FI" dirty="0"/>
              <a:t>: </a:t>
            </a:r>
            <a:r>
              <a:rPr lang="fi-FI" dirty="0" err="1"/>
              <a:t>Statistics</a:t>
            </a:r>
            <a:r>
              <a:rPr lang="fi-FI" dirty="0"/>
              <a:t> Finland (National </a:t>
            </a:r>
            <a:r>
              <a:rPr lang="fi-FI" dirty="0" err="1"/>
              <a:t>Accounts</a:t>
            </a:r>
            <a:r>
              <a:rPr lang="fi-FI" dirty="0"/>
              <a:t>)</a:t>
            </a:r>
          </a:p>
        </p:txBody>
      </p:sp>
      <p:graphicFrame>
        <p:nvGraphicFramePr>
          <p:cNvPr id="9" name="Sisällön paikkamerkki 9"/>
          <p:cNvGraphicFramePr>
            <a:graphicFrameLocks noGrp="1"/>
          </p:cNvGraphicFramePr>
          <p:nvPr>
            <p:ph sz="quarter" idx="17"/>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At </a:t>
            </a:r>
            <a:r>
              <a:rPr lang="fi-FI" sz="1050" spc="-40" dirty="0" err="1">
                <a:solidFill>
                  <a:srgbClr val="29282E"/>
                </a:solidFill>
              </a:rPr>
              <a:t>current</a:t>
            </a:r>
            <a:r>
              <a:rPr lang="fi-FI" sz="1050" spc="-40" dirty="0">
                <a:solidFill>
                  <a:srgbClr val="29282E"/>
                </a:solidFill>
              </a:rPr>
              <a:t> </a:t>
            </a:r>
            <a:r>
              <a:rPr lang="fi-FI" sz="1050" spc="-40" dirty="0" err="1">
                <a:solidFill>
                  <a:srgbClr val="29282E"/>
                </a:solidFill>
              </a:rPr>
              <a:t>prices</a:t>
            </a:r>
            <a:r>
              <a:rPr lang="fi-FI" sz="1050" spc="-40" dirty="0">
                <a:solidFill>
                  <a:srgbClr val="29282E"/>
                </a:solidFill>
              </a:rPr>
              <a:t>, </a:t>
            </a:r>
            <a:r>
              <a:rPr lang="fi-FI" sz="1050" spc="-40" dirty="0" err="1">
                <a:solidFill>
                  <a:srgbClr val="29282E"/>
                </a:solidFill>
              </a:rPr>
              <a:t>index</a:t>
            </a:r>
            <a:r>
              <a:rPr lang="fi-FI" sz="1050" spc="-40" dirty="0">
                <a:solidFill>
                  <a:srgbClr val="29282E"/>
                </a:solidFill>
              </a:rPr>
              <a:t> 2008=100</a:t>
            </a: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9/15/2017</a:t>
            </a:fld>
            <a:endParaRPr lang="fi-FI" dirty="0">
              <a:solidFill>
                <a:srgbClr val="29282E"/>
              </a:solidFill>
            </a:endParaRP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58</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10" name="Tekstin paikkamerkki 7"/>
          <p:cNvSpPr>
            <a:spLocks noGrp="1"/>
          </p:cNvSpPr>
          <p:nvPr>
            <p:ph type="body" sz="quarter" idx="15"/>
          </p:nvPr>
        </p:nvSpPr>
        <p:spPr>
          <a:xfrm>
            <a:off x="251999" y="282150"/>
            <a:ext cx="8143259" cy="648000"/>
          </a:xfrm>
        </p:spPr>
        <p:txBody>
          <a:bodyPr/>
          <a:lstStyle/>
          <a:p>
            <a:r>
              <a:rPr lang="en-US" dirty="0"/>
              <a:t>Finland's Price and Cost Competitiveness Vis-à-vis the Euro Area Has Improved Recently</a:t>
            </a:r>
            <a:r>
              <a:rPr lang="fi-FI" spc="-50" dirty="0"/>
              <a:t>  </a:t>
            </a:r>
            <a:endParaRPr lang="fi-FI" spc="-90" dirty="0"/>
          </a:p>
          <a:p>
            <a:pPr>
              <a:lnSpc>
                <a:spcPct val="100000"/>
              </a:lnSpc>
              <a:spcBef>
                <a:spcPts val="0"/>
              </a:spcBef>
            </a:pPr>
            <a:r>
              <a:rPr lang="en-GB" sz="1200" b="0" dirty="0"/>
              <a:t>Unit labour costs in the whole economy  = labour costs / productivity, including the influence of effective exchange rates </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397411225"/>
              </p:ext>
            </p:extLst>
          </p:nvPr>
        </p:nvGraphicFramePr>
        <p:xfrm>
          <a:off x="413700" y="1340531"/>
          <a:ext cx="8262756" cy="3240661"/>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flipH="1">
            <a:off x="6666647" y="2927647"/>
            <a:ext cx="1825" cy="1264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3" name="Line 9"/>
          <p:cNvSpPr>
            <a:spLocks noChangeShapeType="1"/>
          </p:cNvSpPr>
          <p:nvPr/>
        </p:nvSpPr>
        <p:spPr bwMode="auto">
          <a:xfrm flipV="1">
            <a:off x="6666647" y="1703580"/>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4" name="Text Box 10"/>
          <p:cNvSpPr txBox="1">
            <a:spLocks noChangeArrowheads="1"/>
          </p:cNvSpPr>
          <p:nvPr/>
        </p:nvSpPr>
        <p:spPr bwMode="auto">
          <a:xfrm>
            <a:off x="6632429" y="1986501"/>
            <a:ext cx="1050019"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a:solidFill>
                  <a:srgbClr val="29282E"/>
                </a:solidFill>
                <a:latin typeface="Verdana"/>
              </a:rPr>
              <a:t>Finland’s price and cost competitiveness declines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sp>
        <p:nvSpPr>
          <p:cNvPr id="15" name="Text Box 12"/>
          <p:cNvSpPr txBox="1">
            <a:spLocks noChangeArrowheads="1"/>
          </p:cNvSpPr>
          <p:nvPr/>
        </p:nvSpPr>
        <p:spPr bwMode="auto">
          <a:xfrm>
            <a:off x="6632430" y="3168198"/>
            <a:ext cx="1050018"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800" dirty="0">
                <a:solidFill>
                  <a:srgbClr val="29282E"/>
                </a:solidFill>
                <a:latin typeface="Verdana"/>
              </a:rPr>
              <a:t>Finland’s </a:t>
            </a:r>
            <a:r>
              <a:rPr lang="fi-FI" sz="800" dirty="0" err="1">
                <a:solidFill>
                  <a:srgbClr val="29282E"/>
                </a:solidFill>
                <a:latin typeface="Verdana"/>
              </a:rPr>
              <a:t>price</a:t>
            </a:r>
            <a:r>
              <a:rPr lang="fi-FI" sz="800" dirty="0">
                <a:solidFill>
                  <a:srgbClr val="29282E"/>
                </a:solidFill>
                <a:latin typeface="Verdana"/>
              </a:rPr>
              <a:t> and </a:t>
            </a:r>
            <a:r>
              <a:rPr lang="fi-FI" sz="800" dirty="0" err="1">
                <a:solidFill>
                  <a:srgbClr val="29282E"/>
                </a:solidFill>
                <a:latin typeface="Verdana"/>
              </a:rPr>
              <a:t>cost</a:t>
            </a:r>
            <a:endParaRPr lang="fi-FI" sz="800" dirty="0">
              <a:solidFill>
                <a:srgbClr val="29282E"/>
              </a:solidFill>
              <a:latin typeface="Verdana"/>
            </a:endParaRPr>
          </a:p>
          <a:p>
            <a:pPr eaLnBrk="0" fontAlgn="base" hangingPunct="0">
              <a:spcBef>
                <a:spcPct val="0"/>
              </a:spcBef>
              <a:spcAft>
                <a:spcPct val="0"/>
              </a:spcAft>
            </a:pPr>
            <a:r>
              <a:rPr lang="fi-FI" sz="800" dirty="0" err="1">
                <a:solidFill>
                  <a:srgbClr val="29282E"/>
                </a:solidFill>
                <a:latin typeface="Verdana"/>
              </a:rPr>
              <a:t>competitiveness</a:t>
            </a:r>
            <a:r>
              <a:rPr lang="fi-FI" sz="800" dirty="0">
                <a:solidFill>
                  <a:srgbClr val="29282E"/>
                </a:solidFill>
                <a:latin typeface="Verdana"/>
              </a:rPr>
              <a:t> </a:t>
            </a:r>
            <a:r>
              <a:rPr lang="fi-FI" sz="800" dirty="0" err="1">
                <a:solidFill>
                  <a:srgbClr val="29282E"/>
                </a:solidFill>
                <a:latin typeface="Verdana"/>
              </a:rPr>
              <a:t>improves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graphicFrame>
        <p:nvGraphicFramePr>
          <p:cNvPr id="17" name="Taulukko 16"/>
          <p:cNvGraphicFramePr>
            <a:graphicFrameLocks noGrp="1"/>
          </p:cNvGraphicFramePr>
          <p:nvPr>
            <p:extLst>
              <p:ext uri="{D42A27DB-BD31-4B8C-83A1-F6EECF244321}">
                <p14:modId xmlns:p14="http://schemas.microsoft.com/office/powerpoint/2010/main" val="3604708327"/>
              </p:ext>
            </p:extLst>
          </p:nvPr>
        </p:nvGraphicFramePr>
        <p:xfrm>
          <a:off x="748742" y="4513655"/>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endParaRPr lang="fi-FI" sz="800" b="0" baseline="0" dirty="0">
                        <a:solidFill>
                          <a:schemeClr val="tx2"/>
                        </a:solidFill>
                        <a:latin typeface="+mj-lt"/>
                      </a:endParaRP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i-FI" sz="800" b="0" baseline="0" dirty="0">
                        <a:solidFill>
                          <a:schemeClr val="tx2"/>
                        </a:solidFill>
                        <a:latin typeface="+mj-lt"/>
                      </a:endParaRP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1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9" name="Tekstin paikkamerkki 7"/>
          <p:cNvSpPr>
            <a:spLocks noGrp="1"/>
          </p:cNvSpPr>
          <p:nvPr>
            <p:ph type="body" sz="quarter" idx="18"/>
          </p:nvPr>
        </p:nvSpPr>
        <p:spPr>
          <a:xfrm>
            <a:off x="2334682" y="4727575"/>
            <a:ext cx="6190179" cy="415926"/>
          </a:xfrm>
        </p:spPr>
        <p:txBody>
          <a:bodyPr/>
          <a:lstStyle/>
          <a:p>
            <a:r>
              <a:rPr lang="fi-FI" dirty="0"/>
              <a:t>*) </a:t>
            </a:r>
            <a:r>
              <a:rPr lang="en-US" b="1" dirty="0">
                <a:solidFill>
                  <a:schemeClr val="tx2"/>
                </a:solidFill>
              </a:rPr>
              <a:t>In the ECB </a:t>
            </a:r>
            <a:r>
              <a:rPr lang="en-US" b="1" dirty="0" err="1">
                <a:solidFill>
                  <a:schemeClr val="tx2"/>
                </a:solidFill>
              </a:rPr>
              <a:t>Harmonised</a:t>
            </a:r>
            <a:r>
              <a:rPr lang="en-US" b="1" dirty="0">
                <a:solidFill>
                  <a:schemeClr val="tx2"/>
                </a:solidFill>
              </a:rPr>
              <a:t> Competitiveness Index</a:t>
            </a:r>
            <a:r>
              <a:rPr lang="en-US" dirty="0">
                <a:solidFill>
                  <a:schemeClr val="tx2"/>
                </a:solidFill>
              </a:rPr>
              <a:t>, the average effective exchange rate of each country is calculated vis-à-vis 38 main trade partners, as well as the development of unit </a:t>
            </a:r>
            <a:r>
              <a:rPr lang="en-US" dirty="0" err="1">
                <a:solidFill>
                  <a:schemeClr val="tx2"/>
                </a:solidFill>
              </a:rPr>
              <a:t>labour</a:t>
            </a:r>
            <a:r>
              <a:rPr lang="en-US" dirty="0">
                <a:solidFill>
                  <a:schemeClr val="tx2"/>
                </a:solidFill>
              </a:rPr>
              <a:t> costs for the total economy.</a:t>
            </a:r>
            <a:endParaRPr lang="fi-FI" dirty="0">
              <a:solidFill>
                <a:schemeClr val="tx2"/>
              </a:solidFill>
            </a:endParaRPr>
          </a:p>
          <a:p>
            <a:r>
              <a:rPr lang="fi-FI" dirty="0" err="1">
                <a:solidFill>
                  <a:schemeClr val="tx2"/>
                </a:solidFill>
              </a:rPr>
              <a:t>Latest</a:t>
            </a:r>
            <a:r>
              <a:rPr lang="fi-FI" dirty="0">
                <a:solidFill>
                  <a:schemeClr val="tx2"/>
                </a:solidFill>
              </a:rPr>
              <a:t> </a:t>
            </a:r>
            <a:r>
              <a:rPr lang="fi-FI" dirty="0" err="1">
                <a:solidFill>
                  <a:schemeClr val="tx2"/>
                </a:solidFill>
              </a:rPr>
              <a:t>information</a:t>
            </a:r>
            <a:r>
              <a:rPr lang="fi-FI" dirty="0">
                <a:solidFill>
                  <a:schemeClr val="tx2"/>
                </a:solidFill>
              </a:rPr>
              <a:t> </a:t>
            </a:r>
            <a:r>
              <a:rPr lang="fi-FI" dirty="0" err="1">
                <a:solidFill>
                  <a:schemeClr val="tx2"/>
                </a:solidFill>
              </a:rPr>
              <a:t>January-March</a:t>
            </a:r>
            <a:r>
              <a:rPr lang="fi-FI" dirty="0">
                <a:solidFill>
                  <a:schemeClr val="tx2"/>
                </a:solidFill>
              </a:rPr>
              <a:t> 2017. </a:t>
            </a:r>
            <a:r>
              <a:rPr lang="fi-FI" dirty="0" err="1">
                <a:solidFill>
                  <a:schemeClr val="tx2"/>
                </a:solidFill>
              </a:rPr>
              <a:t>Source</a:t>
            </a:r>
            <a:r>
              <a:rPr lang="fi-FI" dirty="0">
                <a:solidFill>
                  <a:schemeClr val="tx2"/>
                </a:solidFill>
              </a:rPr>
              <a:t>: European Central Bank  </a:t>
            </a:r>
            <a:endParaRPr lang="fi-FI" dirty="0"/>
          </a:p>
        </p:txBody>
      </p:sp>
    </p:spTree>
    <p:extLst>
      <p:ext uri="{BB962C8B-B14F-4D97-AF65-F5344CB8AC3E}">
        <p14:creationId xmlns:p14="http://schemas.microsoft.com/office/powerpoint/2010/main" val="2892574978"/>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What</a:t>
            </a:r>
            <a:r>
              <a:rPr lang="fi-FI" dirty="0"/>
              <a:t> </a:t>
            </a:r>
            <a:r>
              <a:rPr lang="fi-FI" dirty="0" err="1"/>
              <a:t>Should</a:t>
            </a:r>
            <a:r>
              <a:rPr lang="fi-FI" dirty="0"/>
              <a:t> </a:t>
            </a:r>
            <a:r>
              <a:rPr lang="fi-FI" dirty="0" err="1"/>
              <a:t>Be</a:t>
            </a:r>
            <a:r>
              <a:rPr lang="fi-FI" dirty="0"/>
              <a:t> </a:t>
            </a:r>
            <a:r>
              <a:rPr lang="fi-FI" dirty="0" err="1"/>
              <a:t>Done</a:t>
            </a:r>
            <a:r>
              <a:rPr lang="fi-FI" dirty="0"/>
              <a:t> in Finland?</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6" name="Sisällön paikkamerkki 5"/>
          <p:cNvSpPr>
            <a:spLocks noGrp="1"/>
          </p:cNvSpPr>
          <p:nvPr>
            <p:ph sz="quarter" idx="17"/>
          </p:nvPr>
        </p:nvSpPr>
        <p:spPr/>
        <p:txBody>
          <a:bodyPr>
            <a:normAutofit/>
          </a:bodyPr>
          <a:lstStyle/>
          <a:p>
            <a:pPr marL="285750" indent="-285750">
              <a:buFont typeface="Arial" panose="020B0604020202020204" pitchFamily="34" charset="0"/>
              <a:buChar char="•"/>
            </a:pPr>
            <a:r>
              <a:rPr lang="fi-FI" sz="1800" b="1" dirty="0"/>
              <a:t>Support the </a:t>
            </a:r>
            <a:r>
              <a:rPr lang="fi-FI" sz="1800" b="1" dirty="0" err="1"/>
              <a:t>renewal</a:t>
            </a:r>
            <a:r>
              <a:rPr lang="fi-FI" sz="1800" b="1" dirty="0"/>
              <a:t> of the </a:t>
            </a:r>
            <a:r>
              <a:rPr lang="fi-FI" sz="1800" b="1" dirty="0" err="1"/>
              <a:t>industry</a:t>
            </a:r>
            <a:r>
              <a:rPr lang="fi-FI" sz="1800" b="1" dirty="0"/>
              <a:t>.</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err="1"/>
              <a:t>Taxes</a:t>
            </a:r>
            <a:r>
              <a:rPr lang="fi-FI" sz="1800" b="1" dirty="0"/>
              <a:t> </a:t>
            </a:r>
            <a:r>
              <a:rPr lang="fi-FI" sz="1800" b="1" dirty="0" err="1"/>
              <a:t>should</a:t>
            </a:r>
            <a:r>
              <a:rPr lang="fi-FI" sz="1800" b="1" dirty="0"/>
              <a:t> </a:t>
            </a:r>
            <a:r>
              <a:rPr lang="fi-FI" sz="1800" b="1" dirty="0" err="1"/>
              <a:t>support</a:t>
            </a:r>
            <a:r>
              <a:rPr lang="fi-FI" sz="1800" b="1" dirty="0"/>
              <a:t> </a:t>
            </a:r>
            <a:r>
              <a:rPr lang="fi-FI" sz="1800" b="1" dirty="0" err="1"/>
              <a:t>growth</a:t>
            </a:r>
            <a:r>
              <a:rPr lang="fi-FI" sz="1800" b="1" dirty="0"/>
              <a:t> and </a:t>
            </a:r>
            <a:r>
              <a:rPr lang="fi-FI" sz="1800" b="1" dirty="0" err="1"/>
              <a:t>investment</a:t>
            </a:r>
            <a:r>
              <a:rPr lang="fi-FI" sz="1800" b="1" dirty="0"/>
              <a:t> in Finland.</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Support </a:t>
            </a:r>
            <a:r>
              <a:rPr lang="fi-FI" sz="1800" b="1" dirty="0" err="1"/>
              <a:t>decision</a:t>
            </a:r>
            <a:r>
              <a:rPr lang="fi-FI" sz="1800" b="1" dirty="0"/>
              <a:t> </a:t>
            </a:r>
            <a:r>
              <a:rPr lang="fi-FI" sz="1800" b="1" dirty="0" err="1"/>
              <a:t>making</a:t>
            </a:r>
            <a:r>
              <a:rPr lang="fi-FI" sz="1800" b="1" dirty="0"/>
              <a:t> in </a:t>
            </a:r>
            <a:r>
              <a:rPr lang="fi-FI" sz="1800" b="1" dirty="0" err="1"/>
              <a:t>companies</a:t>
            </a:r>
            <a:r>
              <a:rPr lang="fi-FI" sz="1800" b="1" dirty="0"/>
              <a:t> </a:t>
            </a:r>
            <a:r>
              <a:rPr lang="fi-FI" sz="1800" b="1" dirty="0" err="1"/>
              <a:t>related</a:t>
            </a:r>
            <a:r>
              <a:rPr lang="fi-FI" sz="1800" b="1" dirty="0"/>
              <a:t> to </a:t>
            </a:r>
            <a:r>
              <a:rPr lang="fi-FI" sz="1800" b="1" dirty="0" err="1"/>
              <a:t>compensation</a:t>
            </a:r>
            <a:r>
              <a:rPr lang="fi-FI" sz="1800" b="1" dirty="0"/>
              <a:t> and </a:t>
            </a:r>
            <a:r>
              <a:rPr lang="fi-FI" sz="1800" b="1" dirty="0" err="1"/>
              <a:t>working</a:t>
            </a:r>
            <a:r>
              <a:rPr lang="fi-FI" sz="1800" b="1" dirty="0"/>
              <a:t> </a:t>
            </a:r>
            <a:r>
              <a:rPr lang="fi-FI" sz="1800" b="1" dirty="0" err="1"/>
              <a:t>time</a:t>
            </a:r>
            <a:endParaRPr lang="fi-FI" sz="1800" b="1" dirty="0"/>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No </a:t>
            </a:r>
            <a:r>
              <a:rPr lang="fi-FI" sz="1800" b="1" dirty="0" err="1"/>
              <a:t>new</a:t>
            </a:r>
            <a:r>
              <a:rPr lang="fi-FI" sz="1800" b="1" dirty="0"/>
              <a:t> European </a:t>
            </a:r>
            <a:r>
              <a:rPr lang="fi-FI" sz="1800" b="1" dirty="0" err="1"/>
              <a:t>nor</a:t>
            </a:r>
            <a:r>
              <a:rPr lang="fi-FI" sz="1800" b="1" dirty="0"/>
              <a:t> </a:t>
            </a:r>
            <a:r>
              <a:rPr lang="fi-FI" sz="1800" b="1" dirty="0" err="1"/>
              <a:t>national</a:t>
            </a:r>
            <a:r>
              <a:rPr lang="fi-FI" sz="1800" b="1" dirty="0"/>
              <a:t> </a:t>
            </a:r>
            <a:r>
              <a:rPr lang="fi-FI" sz="1800" b="1" dirty="0" err="1"/>
              <a:t>burdens</a:t>
            </a:r>
            <a:r>
              <a:rPr lang="fi-FI" sz="1800" b="1" dirty="0"/>
              <a:t> on </a:t>
            </a:r>
            <a:r>
              <a:rPr lang="fi-FI" sz="1800" b="1" dirty="0" err="1"/>
              <a:t>companies</a:t>
            </a:r>
            <a:r>
              <a:rPr lang="fi-FI" sz="1800" b="1" dirty="0"/>
              <a:t>, </a:t>
            </a:r>
            <a:r>
              <a:rPr lang="fi-FI" sz="1800" b="1" dirty="0" err="1"/>
              <a:t>which</a:t>
            </a:r>
            <a:r>
              <a:rPr lang="fi-FI" sz="1800" b="1" dirty="0"/>
              <a:t> </a:t>
            </a:r>
            <a:r>
              <a:rPr lang="fi-FI" sz="1800" b="1" dirty="0" err="1"/>
              <a:t>are</a:t>
            </a:r>
            <a:r>
              <a:rPr lang="fi-FI" sz="1800" b="1" dirty="0"/>
              <a:t> </a:t>
            </a:r>
            <a:r>
              <a:rPr lang="fi-FI" sz="1800" b="1" dirty="0" err="1"/>
              <a:t>deteriorating</a:t>
            </a:r>
            <a:r>
              <a:rPr lang="fi-FI" sz="1800" b="1" dirty="0"/>
              <a:t> the </a:t>
            </a:r>
            <a:r>
              <a:rPr lang="fi-FI" sz="1800" b="1" dirty="0" err="1"/>
              <a:t>competitiveness</a:t>
            </a:r>
            <a:r>
              <a:rPr lang="fi-FI" sz="1800" b="1" dirty="0"/>
              <a:t>.</a:t>
            </a:r>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45414330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477368" cy="263031"/>
          </a:xfrm>
        </p:spPr>
        <p:txBody>
          <a:bodyPr/>
          <a:lstStyle/>
          <a:p>
            <a:pPr defTabSz="921624"/>
            <a:r>
              <a:rPr lang="fi-FI" dirty="0"/>
              <a:t>*) </a:t>
            </a:r>
            <a:r>
              <a:rPr lang="fi-FI" dirty="0">
                <a:solidFill>
                  <a:srgbClr val="000066"/>
                </a:solidFill>
                <a:ea typeface="ＭＳ Ｐゴシック" pitchFamily="34" charset="-128"/>
              </a:rPr>
              <a:t>In </a:t>
            </a:r>
            <a:r>
              <a:rPr lang="fi-FI" dirty="0" err="1">
                <a:solidFill>
                  <a:srgbClr val="000066"/>
                </a:solidFill>
                <a:ea typeface="ＭＳ Ｐゴシック" pitchFamily="34" charset="-128"/>
              </a:rPr>
              <a:t>addition</a:t>
            </a:r>
            <a:r>
              <a:rPr lang="fi-FI" dirty="0">
                <a:solidFill>
                  <a:srgbClr val="000066"/>
                </a:solidFill>
                <a:ea typeface="ＭＳ Ｐゴシック" pitchFamily="34" charset="-128"/>
              </a:rPr>
              <a:t> to </a:t>
            </a:r>
            <a:r>
              <a:rPr lang="fi-FI" dirty="0" err="1">
                <a:solidFill>
                  <a:srgbClr val="000066"/>
                </a:solidFill>
                <a:ea typeface="ＭＳ Ｐゴシック" pitchFamily="34" charset="-128"/>
              </a:rPr>
              <a:t>goods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exports</a:t>
            </a:r>
            <a:r>
              <a:rPr lang="fi-FI" dirty="0">
                <a:solidFill>
                  <a:srgbClr val="000066"/>
                </a:solidFill>
                <a:ea typeface="ＭＳ Ｐゴシック" pitchFamily="34" charset="-128"/>
              </a:rPr>
              <a:t> the </a:t>
            </a:r>
            <a:r>
              <a:rPr lang="fi-FI" dirty="0" err="1">
                <a:solidFill>
                  <a:srgbClr val="000066"/>
                </a:solidFill>
                <a:ea typeface="ＭＳ Ｐゴシック" pitchFamily="34" charset="-128"/>
              </a:rPr>
              <a:t>sector</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exported</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services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worth</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some</a:t>
            </a:r>
            <a:r>
              <a:rPr lang="fi-FI" dirty="0">
                <a:solidFill>
                  <a:srgbClr val="000066"/>
                </a:solidFill>
                <a:ea typeface="ＭＳ Ｐゴシック" pitchFamily="34" charset="-128"/>
              </a:rPr>
              <a:t> 12.3 </a:t>
            </a:r>
            <a:r>
              <a:rPr lang="fi-FI" dirty="0" err="1">
                <a:solidFill>
                  <a:srgbClr val="000066"/>
                </a:solidFill>
                <a:ea typeface="ＭＳ Ｐゴシック" pitchFamily="34" charset="-128"/>
              </a:rPr>
              <a:t>billion</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euros</a:t>
            </a:r>
            <a:r>
              <a:rPr lang="fi-FI" dirty="0">
                <a:solidFill>
                  <a:srgbClr val="000066"/>
                </a:solidFill>
                <a:ea typeface="ＭＳ Ｐゴシック" pitchFamily="34" charset="-128"/>
              </a:rPr>
              <a:t> (2015).</a:t>
            </a:r>
          </a:p>
          <a:p>
            <a:pPr defTabSz="921624"/>
            <a:r>
              <a:rPr lang="fi-FI" dirty="0">
                <a:solidFill>
                  <a:srgbClr val="000066"/>
                </a:solidFill>
                <a:ea typeface="ＭＳ Ｐゴシック" pitchFamily="34" charset="-128"/>
              </a:rPr>
              <a:t>Source: National Board of </a:t>
            </a:r>
            <a:r>
              <a:rPr lang="fi-FI" dirty="0" err="1">
                <a:solidFill>
                  <a:srgbClr val="000066"/>
                </a:solidFill>
                <a:ea typeface="ＭＳ Ｐゴシック" pitchFamily="34" charset="-128"/>
              </a:rPr>
              <a:t>Customs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Statistics</a:t>
            </a:r>
            <a:r>
              <a:rPr lang="fi-FI" dirty="0">
                <a:solidFill>
                  <a:srgbClr val="000066"/>
                </a:solidFill>
                <a:ea typeface="ＭＳ Ｐゴシック" pitchFamily="34" charset="-128"/>
              </a:rPr>
              <a:t> Finland</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err="1"/>
              <a:t>Export</a:t>
            </a:r>
            <a:r>
              <a:rPr lang="fi-FI" dirty="0"/>
              <a:t> of Technology Industry </a:t>
            </a:r>
            <a:r>
              <a:rPr lang="fi-FI" dirty="0" err="1"/>
              <a:t>Goods</a:t>
            </a:r>
            <a:r>
              <a:rPr lang="fi-FI" dirty="0"/>
              <a:t> </a:t>
            </a:r>
            <a:r>
              <a:rPr lang="fi-FI" dirty="0" err="1"/>
              <a:t>from</a:t>
            </a:r>
            <a:r>
              <a:rPr lang="fi-FI" dirty="0"/>
              <a:t> Finland </a:t>
            </a:r>
            <a:r>
              <a:rPr lang="fi-FI" dirty="0" err="1"/>
              <a:t>by</a:t>
            </a:r>
            <a:r>
              <a:rPr lang="fi-FI" dirty="0"/>
              <a:t> Area in 2016</a:t>
            </a:r>
          </a:p>
          <a:p>
            <a:r>
              <a:rPr lang="fi-FI" sz="1400" b="0" dirty="0"/>
              <a:t>Total </a:t>
            </a:r>
            <a:r>
              <a:rPr lang="fi-FI" sz="1400" b="0" dirty="0" err="1"/>
              <a:t>goods</a:t>
            </a:r>
            <a:r>
              <a:rPr lang="fi-FI" sz="1400" b="0" dirty="0"/>
              <a:t> </a:t>
            </a:r>
            <a:r>
              <a:rPr lang="fi-FI" sz="1400" b="0" dirty="0" err="1"/>
              <a:t>exports</a:t>
            </a:r>
            <a:r>
              <a:rPr lang="fi-FI" sz="1400" b="0" dirty="0"/>
              <a:t> 25.2 </a:t>
            </a:r>
            <a:r>
              <a:rPr lang="fi-FI" sz="1400" b="0" dirty="0" err="1"/>
              <a:t>billion</a:t>
            </a:r>
            <a:r>
              <a:rPr lang="fi-FI" sz="1400" b="0" dirty="0"/>
              <a:t> </a:t>
            </a:r>
            <a:r>
              <a:rPr lang="fi-FI" sz="1400" b="0" dirty="0" err="1"/>
              <a:t>euros</a:t>
            </a:r>
            <a:r>
              <a:rPr lang="fi-FI" sz="1400" b="0" dirty="0"/>
              <a:t>*</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rgbClr val="29282E"/>
                </a:solidFill>
                <a:latin typeface="Verdana"/>
                <a:ea typeface="ＭＳ Ｐゴシック" pitchFamily="34" charset="-128"/>
              </a:rPr>
              <a:t>North America</a:t>
            </a:r>
          </a:p>
          <a:p>
            <a:r>
              <a:rPr lang="fi-FI" sz="1050" b="0" dirty="0">
                <a:solidFill>
                  <a:srgbClr val="29282E"/>
                </a:solidFill>
                <a:latin typeface="Verdana"/>
                <a:ea typeface="ＭＳ Ｐゴシック" pitchFamily="34" charset="-128"/>
              </a:rPr>
              <a:t>2.5 </a:t>
            </a:r>
            <a:r>
              <a:rPr lang="fi-FI" sz="1050" b="0" dirty="0" err="1">
                <a:solidFill>
                  <a:srgbClr val="29282E"/>
                </a:solidFill>
                <a:latin typeface="Verdana"/>
                <a:ea typeface="ＭＳ Ｐゴシック" pitchFamily="34" charset="-128"/>
              </a:rPr>
              <a:t>billion</a:t>
            </a:r>
            <a:r>
              <a:rPr lang="fi-FI" sz="1050" b="0" dirty="0">
                <a:solidFill>
                  <a:srgbClr val="29282E"/>
                </a:solidFill>
                <a:latin typeface="Verdana"/>
                <a:ea typeface="ＭＳ Ｐゴシック" pitchFamily="34" charset="-128"/>
              </a:rPr>
              <a:t> €</a:t>
            </a:r>
          </a:p>
          <a:p>
            <a:r>
              <a:rPr lang="fi-FI" sz="1050" b="0" dirty="0">
                <a:solidFill>
                  <a:srgbClr val="29282E"/>
                </a:solidFill>
                <a:latin typeface="Verdana"/>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Western Europe</a:t>
            </a:r>
          </a:p>
          <a:p>
            <a:r>
              <a:rPr lang="fi-FI" sz="1050" dirty="0">
                <a:solidFill>
                  <a:srgbClr val="29282E"/>
                </a:solidFill>
                <a:ea typeface="ＭＳ Ｐゴシック" pitchFamily="34" charset="-128"/>
              </a:rPr>
              <a:t>13.7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53.9 %</a:t>
            </a:r>
          </a:p>
        </p:txBody>
      </p:sp>
      <p:sp>
        <p:nvSpPr>
          <p:cNvPr id="23" name="Suorakulmio 22"/>
          <p:cNvSpPr/>
          <p:nvPr/>
        </p:nvSpPr>
        <p:spPr>
          <a:xfrm>
            <a:off x="1625341" y="3558211"/>
            <a:ext cx="1326634"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South and </a:t>
            </a:r>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America</a:t>
            </a:r>
          </a:p>
          <a:p>
            <a:r>
              <a:rPr lang="fi-FI" sz="1050" dirty="0">
                <a:solidFill>
                  <a:srgbClr val="29282E"/>
                </a:solidFill>
                <a:ea typeface="ＭＳ Ｐゴシック" pitchFamily="34" charset="-128"/>
              </a:rPr>
              <a:t>0.8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3.2 %</a:t>
            </a:r>
          </a:p>
        </p:txBody>
      </p:sp>
      <p:sp>
        <p:nvSpPr>
          <p:cNvPr id="24" name="Suorakulmio 23"/>
          <p:cNvSpPr/>
          <p:nvPr/>
        </p:nvSpPr>
        <p:spPr>
          <a:xfrm>
            <a:off x="4959666" y="1702477"/>
            <a:ext cx="204818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Central and Eastern Europe</a:t>
            </a:r>
          </a:p>
          <a:p>
            <a:r>
              <a:rPr lang="fi-FI" sz="1050" dirty="0">
                <a:solidFill>
                  <a:srgbClr val="29282E"/>
                </a:solidFill>
                <a:ea typeface="ＭＳ Ｐゴシック" pitchFamily="34" charset="-128"/>
              </a:rPr>
              <a:t>3.8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15.0 %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Africa</a:t>
            </a:r>
            <a:endParaRPr lang="fi-FI" sz="1050" dirty="0">
              <a:solidFill>
                <a:srgbClr val="29282E"/>
              </a:solidFill>
              <a:ea typeface="ＭＳ Ｐゴシック" pitchFamily="34" charset="-128"/>
            </a:endParaRPr>
          </a:p>
          <a:p>
            <a:r>
              <a:rPr lang="fi-FI" sz="1050" dirty="0">
                <a:solidFill>
                  <a:srgbClr val="29282E"/>
                </a:solidFill>
                <a:ea typeface="ＭＳ Ｐゴシック" pitchFamily="34" charset="-128"/>
              </a:rPr>
              <a:t>0.4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1.7 %</a:t>
            </a:r>
          </a:p>
        </p:txBody>
      </p:sp>
      <p:sp>
        <p:nvSpPr>
          <p:cNvPr id="26" name="Suorakulmio 25"/>
          <p:cNvSpPr/>
          <p:nvPr/>
        </p:nvSpPr>
        <p:spPr>
          <a:xfrm>
            <a:off x="4959666" y="2626775"/>
            <a:ext cx="1404208"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and Central East</a:t>
            </a:r>
          </a:p>
          <a:p>
            <a:r>
              <a:rPr lang="fi-FI" sz="1050" dirty="0">
                <a:solidFill>
                  <a:srgbClr val="29282E"/>
                </a:solidFill>
                <a:ea typeface="ＭＳ Ｐゴシック" pitchFamily="34" charset="-128"/>
              </a:rPr>
              <a:t>0.5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1.8 %</a:t>
            </a:r>
          </a:p>
        </p:txBody>
      </p:sp>
      <p:sp>
        <p:nvSpPr>
          <p:cNvPr id="27" name="Suorakulmio 26"/>
          <p:cNvSpPr/>
          <p:nvPr/>
        </p:nvSpPr>
        <p:spPr>
          <a:xfrm>
            <a:off x="6738009" y="2309328"/>
            <a:ext cx="1009240"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Asia</a:t>
            </a:r>
          </a:p>
          <a:p>
            <a:r>
              <a:rPr lang="fi-FI" sz="1050" dirty="0">
                <a:solidFill>
                  <a:srgbClr val="29282E"/>
                </a:solidFill>
                <a:ea typeface="ＭＳ Ｐゴシック" pitchFamily="34" charset="-128"/>
              </a:rPr>
              <a:t>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14.6 %</a:t>
            </a:r>
          </a:p>
        </p:txBody>
      </p:sp>
      <p:sp>
        <p:nvSpPr>
          <p:cNvPr id="16"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7"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995286348"/>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Long-</a:t>
            </a:r>
            <a:r>
              <a:rPr lang="fi-FI" dirty="0" err="1"/>
              <a:t>Term</a:t>
            </a:r>
            <a:r>
              <a:rPr lang="fi-FI" dirty="0"/>
              <a:t> Outlook and </a:t>
            </a:r>
            <a:r>
              <a:rPr lang="fi-FI" dirty="0" err="1"/>
              <a:t>Challenges</a:t>
            </a:r>
            <a:r>
              <a:rPr lang="fi-FI" dirty="0"/>
              <a:t> </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6" name="Sisällön paikkamerkki 5"/>
          <p:cNvSpPr>
            <a:spLocks noGrp="1"/>
          </p:cNvSpPr>
          <p:nvPr>
            <p:ph sz="quarter" idx="17"/>
          </p:nvPr>
        </p:nvSpPr>
        <p:spPr/>
        <p:txBody>
          <a:bodyPr/>
          <a:lstStyle/>
          <a:p>
            <a:pPr marL="285750" indent="-285750">
              <a:buFont typeface="Arial" panose="020B0604020202020204" pitchFamily="34" charset="0"/>
              <a:buChar char="•"/>
            </a:pPr>
            <a:r>
              <a:rPr lang="en-GB" b="1" dirty="0"/>
              <a:t>Global Structural Change Set to Continue Apace</a:t>
            </a:r>
          </a:p>
          <a:p>
            <a:pPr marL="757082" lvl="1" indent="-285750">
              <a:buFont typeface="Courier New" panose="02070309020205020404" pitchFamily="49" charset="0"/>
              <a:buChar char="o"/>
            </a:pPr>
            <a:r>
              <a:rPr lang="en-GB" sz="1400" dirty="0"/>
              <a:t>Industrial production and services will relocate to rapidly developing economic areas</a:t>
            </a:r>
          </a:p>
          <a:p>
            <a:pPr marL="757082" lvl="1" indent="-285750">
              <a:buFont typeface="Courier New" panose="02070309020205020404" pitchFamily="49" charset="0"/>
              <a:buChar char="o"/>
            </a:pPr>
            <a:r>
              <a:rPr lang="en-GB" sz="1400" dirty="0"/>
              <a:t>Strong growth, large markets, cheap labour and increasing expertise will increase the attractiveness of these regions.</a:t>
            </a:r>
            <a:endParaRPr lang="en-GB" sz="1800" b="1" dirty="0"/>
          </a:p>
          <a:p>
            <a:pPr marL="285750" indent="-285750">
              <a:buFont typeface="Arial" panose="020B0604020202020204" pitchFamily="34" charset="0"/>
              <a:buChar char="•"/>
            </a:pPr>
            <a:r>
              <a:rPr lang="en-GB" b="1" dirty="0"/>
              <a:t>Competition over Skills and Raw Materials Set to Increase</a:t>
            </a:r>
          </a:p>
          <a:p>
            <a:pPr marL="757082" lvl="1" indent="-285750">
              <a:buFont typeface="Courier New" panose="02070309020205020404" pitchFamily="49" charset="0"/>
              <a:buChar char="o"/>
            </a:pPr>
            <a:r>
              <a:rPr lang="en-GB" sz="1400" dirty="0"/>
              <a:t>Due to an increase in retirement, the sector’s annual recruitment need in Finland will rise considerably in the coming years.</a:t>
            </a:r>
          </a:p>
          <a:p>
            <a:pPr marL="757082" lvl="1" indent="-285750">
              <a:buFont typeface="Courier New" panose="02070309020205020404" pitchFamily="49" charset="0"/>
              <a:buChar char="o"/>
            </a:pPr>
            <a:r>
              <a:rPr lang="en-GB" sz="1400" dirty="0"/>
              <a:t>The availability of reasonably-priced energy also threatens to become an investment bottleneck in Finland</a:t>
            </a:r>
            <a:endParaRPr lang="en-GB" sz="1800" dirty="0"/>
          </a:p>
          <a:p>
            <a:pPr marL="285750" indent="-285750">
              <a:buFont typeface="Arial" panose="020B0604020202020204" pitchFamily="34" charset="0"/>
              <a:buChar char="•"/>
            </a:pPr>
            <a:r>
              <a:rPr lang="en-GB" b="1" dirty="0"/>
              <a:t>Combating Climate Change</a:t>
            </a:r>
          </a:p>
          <a:p>
            <a:pPr marL="757082" lvl="1" indent="-285750">
              <a:buFont typeface="Courier New" panose="02070309020205020404" pitchFamily="49" charset="0"/>
              <a:buChar char="o"/>
            </a:pPr>
            <a:r>
              <a:rPr lang="en-GB" sz="1400" dirty="0"/>
              <a:t>A challenge as costs are set to grow faster than in competitor countries  </a:t>
            </a:r>
          </a:p>
          <a:p>
            <a:pPr marL="757082" lvl="1" indent="-285750">
              <a:buFont typeface="Courier New" panose="02070309020205020404" pitchFamily="49" charset="0"/>
              <a:buChar char="o"/>
            </a:pPr>
            <a:r>
              <a:rPr lang="en-GB" sz="1400" dirty="0"/>
              <a:t>An opportunity for new environmental and energy technologies</a:t>
            </a:r>
          </a:p>
          <a:p>
            <a:endParaRPr lang="en-GB" dirty="0"/>
          </a:p>
        </p:txBody>
      </p:sp>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64422991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r>
              <a:rPr lang="en-GB" sz="3200" dirty="0"/>
              <a:t>Technology Industries of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61</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dirty="0"/>
              <a:t>Teknologiateollisuus</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9/15/2017</a:t>
            </a:fld>
            <a:endParaRPr lang="fi-FI" dirty="0"/>
          </a:p>
          <a:p>
            <a:endParaRPr lang="fi-FI" dirty="0">
              <a:solidFill>
                <a:srgbClr val="29282E"/>
              </a:solidFill>
            </a:endParaRPr>
          </a:p>
        </p:txBody>
      </p:sp>
    </p:spTree>
    <p:extLst>
      <p:ext uri="{BB962C8B-B14F-4D97-AF65-F5344CB8AC3E}">
        <p14:creationId xmlns:p14="http://schemas.microsoft.com/office/powerpoint/2010/main" val="3061852321"/>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a:t>
            </a:r>
            <a:r>
              <a:rPr lang="fi-FI" dirty="0" err="1"/>
              <a:t>Member</a:t>
            </a:r>
            <a:r>
              <a:rPr lang="fi-FI" dirty="0"/>
              <a:t> </a:t>
            </a:r>
            <a:r>
              <a:rPr lang="fi-FI" dirty="0" err="1"/>
              <a:t>Companies</a:t>
            </a:r>
            <a:r>
              <a:rPr lang="fi-FI" dirty="0"/>
              <a: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62</a:t>
            </a:fld>
            <a:endParaRPr lang="fi-FI" dirty="0">
              <a:solidFill>
                <a:srgbClr val="29282E"/>
              </a:solidFill>
            </a:endParaRPr>
          </a:p>
        </p:txBody>
      </p:sp>
      <p:grpSp>
        <p:nvGrpSpPr>
          <p:cNvPr id="8" name="Ryhmä 7"/>
          <p:cNvGrpSpPr/>
          <p:nvPr/>
        </p:nvGrpSpPr>
        <p:grpSpPr>
          <a:xfrm>
            <a:off x="627101" y="984452"/>
            <a:ext cx="7738478" cy="3648078"/>
            <a:chOff x="1583241" y="1971976"/>
            <a:chExt cx="9026379" cy="4255224"/>
          </a:xfrm>
        </p:grpSpPr>
        <p:grpSp>
          <p:nvGrpSpPr>
            <p:cNvPr id="9" name="Ryhmä 8"/>
            <p:cNvGrpSpPr/>
            <p:nvPr/>
          </p:nvGrpSpPr>
          <p:grpSpPr>
            <a:xfrm>
              <a:off x="1679129" y="5886150"/>
              <a:ext cx="2437704" cy="341050"/>
              <a:chOff x="755576" y="5482007"/>
              <a:chExt cx="3181191" cy="398730"/>
            </a:xfrm>
          </p:grpSpPr>
          <p:sp>
            <p:nvSpPr>
              <p:cNvPr id="24" name="Suorakulmio 23"/>
              <p:cNvSpPr/>
              <p:nvPr/>
            </p:nvSpPr>
            <p:spPr>
              <a:xfrm>
                <a:off x="971601" y="5482007"/>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177 521</a:t>
                </a:r>
              </a:p>
            </p:txBody>
          </p:sp>
          <p:grpSp>
            <p:nvGrpSpPr>
              <p:cNvPr id="18" name="Ryhmä 17"/>
              <p:cNvGrpSpPr/>
              <p:nvPr/>
            </p:nvGrpSpPr>
            <p:grpSpPr>
              <a:xfrm>
                <a:off x="1679129" y="5587087"/>
                <a:ext cx="2190890" cy="341050"/>
                <a:chOff x="755576" y="5182943"/>
                <a:chExt cx="2859096" cy="398730"/>
              </a:xfrm>
            </p:grpSpPr>
            <p:sp>
              <p:nvSpPr>
                <p:cNvPr id="22" name="Suorakulmio 21"/>
                <p:cNvSpPr/>
                <p:nvPr/>
              </p:nvSpPr>
              <p:spPr>
                <a:xfrm>
                  <a:off x="971599" y="5182943"/>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2437704" cy="341050"/>
                <a:chOff x="3535304" y="5182941"/>
                <a:chExt cx="3181191" cy="398730"/>
              </a:xfrm>
            </p:grpSpPr>
            <p:sp>
              <p:nvSpPr>
                <p:cNvPr id="20" name="Suorakulmio 19"/>
                <p:cNvSpPr/>
                <p:nvPr/>
              </p:nvSpPr>
              <p:spPr>
                <a:xfrm>
                  <a:off x="3751329" y="5182941"/>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1" y="5886150"/>
              <a:ext cx="2179976" cy="341050"/>
              <a:chOff x="3535303" y="5482006"/>
              <a:chExt cx="2844853" cy="398730"/>
            </a:xfrm>
          </p:grpSpPr>
          <p:sp>
            <p:nvSpPr>
              <p:cNvPr id="12" name="Suorakulmio 11"/>
              <p:cNvSpPr/>
              <p:nvPr/>
            </p:nvSpPr>
            <p:spPr>
              <a:xfrm>
                <a:off x="3737083" y="5482006"/>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2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83337581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SME </a:t>
            </a:r>
            <a:r>
              <a:rPr lang="fi-FI" dirty="0" err="1"/>
              <a:t>Member</a:t>
            </a:r>
            <a:r>
              <a:rPr lang="fi-FI" dirty="0"/>
              <a:t> </a:t>
            </a:r>
            <a:r>
              <a:rPr lang="fi-FI" dirty="0" err="1"/>
              <a:t>Companies</a:t>
            </a:r>
            <a:r>
              <a:rPr lang="fi-FI" dirty="0"/>
              <a: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63</a:t>
            </a:fld>
            <a:endParaRPr lang="fi-FI" dirty="0">
              <a:solidFill>
                <a:srgbClr val="29282E"/>
              </a:solidFill>
            </a:endParaRP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618813"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1990824" cy="341050"/>
              <a:chOff x="755576" y="5189154"/>
              <a:chExt cx="2598014" cy="398731"/>
            </a:xfrm>
          </p:grpSpPr>
          <p:sp>
            <p:nvSpPr>
              <p:cNvPr id="58" name="Suorakulmio 57"/>
              <p:cNvSpPr/>
              <p:nvPr/>
            </p:nvSpPr>
            <p:spPr>
              <a:xfrm>
                <a:off x="971600" y="5189154"/>
                <a:ext cx="2381990"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190892" cy="341050"/>
              <a:chOff x="755576" y="5488219"/>
              <a:chExt cx="2859101" cy="398731"/>
            </a:xfrm>
          </p:grpSpPr>
          <p:sp>
            <p:nvSpPr>
              <p:cNvPr id="56" name="Suorakulmio 55"/>
              <p:cNvSpPr/>
              <p:nvPr/>
            </p:nvSpPr>
            <p:spPr>
              <a:xfrm>
                <a:off x="971601" y="5488219"/>
                <a:ext cx="264307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190892" cy="341050"/>
              <a:chOff x="3551876" y="5189154"/>
              <a:chExt cx="2859100" cy="398731"/>
            </a:xfrm>
          </p:grpSpPr>
          <p:sp>
            <p:nvSpPr>
              <p:cNvPr id="54" name="Suorakulmio 53"/>
              <p:cNvSpPr/>
              <p:nvPr/>
            </p:nvSpPr>
            <p:spPr>
              <a:xfrm>
                <a:off x="3767901" y="5189154"/>
                <a:ext cx="2643075"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2426785" cy="341050"/>
              <a:chOff x="3551876" y="5488219"/>
              <a:chExt cx="3166935" cy="398731"/>
            </a:xfrm>
          </p:grpSpPr>
          <p:sp>
            <p:nvSpPr>
              <p:cNvPr id="52" name="Suorakulmio 51"/>
              <p:cNvSpPr/>
              <p:nvPr/>
            </p:nvSpPr>
            <p:spPr>
              <a:xfrm>
                <a:off x="3753653" y="5488219"/>
                <a:ext cx="296515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5"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9/15/2017</a:t>
            </a:fld>
            <a:endParaRPr lang="fi-FI" dirty="0">
              <a:solidFill>
                <a:srgbClr val="29282E"/>
              </a:solidFill>
            </a:endParaRPr>
          </a:p>
          <a:p>
            <a:endParaRPr lang="fi-FI" dirty="0">
              <a:solidFill>
                <a:srgbClr val="29282E"/>
              </a:solidFill>
            </a:endParaRPr>
          </a:p>
        </p:txBody>
      </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Tree>
    <p:extLst>
      <p:ext uri="{BB962C8B-B14F-4D97-AF65-F5344CB8AC3E}">
        <p14:creationId xmlns:p14="http://schemas.microsoft.com/office/powerpoint/2010/main" val="382299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en-US" dirty="0"/>
              <a:t>Technology, Forest and Chemical Industries Provide 80 % of Finland's Goods and Services Exports Revenue </a:t>
            </a:r>
          </a:p>
          <a:p>
            <a:pPr>
              <a:lnSpc>
                <a:spcPct val="100000"/>
              </a:lnSpc>
              <a:spcBef>
                <a:spcPts val="0"/>
              </a:spcBef>
            </a:pPr>
            <a:r>
              <a:rPr lang="fi-FI" sz="1400" b="0" dirty="0" err="1"/>
              <a:t>Goods</a:t>
            </a:r>
            <a:r>
              <a:rPr lang="fi-FI" sz="1400" b="0" dirty="0"/>
              <a:t> and </a:t>
            </a:r>
            <a:r>
              <a:rPr lang="fi-FI" sz="1400" b="0" dirty="0" err="1"/>
              <a:t>service</a:t>
            </a:r>
            <a:r>
              <a:rPr lang="fi-FI" sz="1400" b="0" dirty="0"/>
              <a:t> </a:t>
            </a:r>
            <a:r>
              <a:rPr lang="fi-FI" sz="1400" b="0" dirty="0" err="1"/>
              <a:t>exports</a:t>
            </a:r>
            <a:r>
              <a:rPr lang="fi-FI" sz="1400" b="0" dirty="0"/>
              <a:t>: </a:t>
            </a:r>
            <a:r>
              <a:rPr lang="fi-FI" sz="1400" b="0" dirty="0" err="1"/>
              <a:t>billion</a:t>
            </a:r>
            <a:r>
              <a:rPr lang="fi-FI" sz="1400" b="0" dirty="0"/>
              <a:t> </a:t>
            </a:r>
            <a:r>
              <a:rPr lang="fi-FI" sz="1400" b="0" dirty="0" err="1"/>
              <a:t>euros</a:t>
            </a:r>
            <a:r>
              <a:rPr lang="fi-FI" sz="1400" b="0" dirty="0"/>
              <a:t> and the </a:t>
            </a:r>
            <a:r>
              <a:rPr lang="fi-FI" sz="1400" b="0" dirty="0" err="1"/>
              <a:t>share</a:t>
            </a:r>
            <a:r>
              <a:rPr lang="fi-FI" sz="1400" b="0" dirty="0"/>
              <a:t> of Finnish </a:t>
            </a:r>
            <a:r>
              <a:rPr lang="fi-FI" sz="1400" b="0" dirty="0" err="1"/>
              <a:t>exports</a:t>
            </a:r>
            <a:r>
              <a:rPr lang="fi-FI" sz="1400" b="0" dirty="0"/>
              <a:t> in 2016*</a:t>
            </a:r>
          </a:p>
          <a:p>
            <a:endParaRPr lang="fi-FI" dirty="0"/>
          </a:p>
        </p:txBody>
      </p:sp>
      <p:sp>
        <p:nvSpPr>
          <p:cNvPr id="2" name="Dian numeron paikkamerkki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b="0" i="0" u="none" strike="noStrike" kern="0" cap="none" spc="0" normalizeH="0" baseline="0" noProof="0" dirty="0">
              <a:ln>
                <a:noFill/>
              </a:ln>
              <a:solidFill>
                <a:srgbClr val="29282E"/>
              </a:solidFill>
              <a:effectLst/>
              <a:uLnTx/>
              <a:uFillTx/>
            </a:endParaRPr>
          </a:p>
        </p:txBody>
      </p:sp>
      <p:sp>
        <p:nvSpPr>
          <p:cNvPr id="10" name="Tekstin paikkamerkki 9"/>
          <p:cNvSpPr>
            <a:spLocks noGrp="1"/>
          </p:cNvSpPr>
          <p:nvPr>
            <p:ph type="body" sz="quarter" idx="18"/>
          </p:nvPr>
        </p:nvSpPr>
        <p:spPr>
          <a:xfrm>
            <a:off x="2334681" y="4727574"/>
            <a:ext cx="4535349" cy="165163"/>
          </a:xfrm>
        </p:spPr>
        <p:txBody>
          <a:bodyPr/>
          <a:lstStyle/>
          <a:p>
            <a:r>
              <a:rPr lang="fi-FI" dirty="0"/>
              <a:t>*) Service </a:t>
            </a:r>
            <a:r>
              <a:rPr lang="fi-FI" dirty="0" err="1"/>
              <a:t>exports</a:t>
            </a:r>
            <a:r>
              <a:rPr lang="fi-FI" dirty="0"/>
              <a:t> </a:t>
            </a:r>
            <a:r>
              <a:rPr lang="fi-FI" dirty="0" err="1"/>
              <a:t>industry-specific</a:t>
            </a:r>
            <a:r>
              <a:rPr lang="fi-FI" dirty="0"/>
              <a:t> data for the </a:t>
            </a:r>
            <a:r>
              <a:rPr lang="fi-FI" dirty="0" err="1"/>
              <a:t>year</a:t>
            </a:r>
            <a:r>
              <a:rPr lang="fi-FI" dirty="0"/>
              <a:t> 2015.  </a:t>
            </a:r>
          </a:p>
          <a:p>
            <a:r>
              <a:rPr lang="fi-FI" dirty="0" err="1"/>
              <a:t>Source</a:t>
            </a:r>
            <a:r>
              <a:rPr lang="fi-FI" dirty="0"/>
              <a:t>: Board of </a:t>
            </a:r>
            <a:r>
              <a:rPr lang="fi-FI" dirty="0" err="1"/>
              <a:t>Customs</a:t>
            </a:r>
            <a:r>
              <a:rPr lang="fi-FI" dirty="0"/>
              <a:t>, </a:t>
            </a:r>
            <a:r>
              <a:rPr lang="fi-FI" dirty="0" err="1"/>
              <a:t>Statistics</a:t>
            </a:r>
            <a:r>
              <a:rPr lang="fi-FI" dirty="0"/>
              <a:t> Finland (National </a:t>
            </a:r>
            <a:r>
              <a:rPr lang="fi-FI" dirty="0" err="1"/>
              <a:t>Accounts</a:t>
            </a:r>
            <a:r>
              <a:rPr lang="fi-FI" dirty="0"/>
              <a:t>, </a:t>
            </a:r>
            <a:r>
              <a:rPr lang="fi-FI" dirty="0" err="1"/>
              <a:t>Foreign</a:t>
            </a:r>
            <a:r>
              <a:rPr lang="fi-FI" dirty="0"/>
              <a:t> </a:t>
            </a:r>
            <a:r>
              <a:rPr lang="fi-FI" dirty="0" err="1"/>
              <a:t>trade</a:t>
            </a:r>
            <a:r>
              <a:rPr lang="fi-FI" dirty="0"/>
              <a:t> in </a:t>
            </a:r>
            <a:r>
              <a:rPr lang="fi-FI" dirty="0" err="1"/>
              <a:t>services</a:t>
            </a:r>
            <a:r>
              <a:rPr lang="fi-FI" dirty="0"/>
              <a:t>)</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3883334916"/>
              </p:ext>
            </p:extLst>
          </p:nvPr>
        </p:nvGraphicFramePr>
        <p:xfrm>
          <a:off x="758540" y="1405331"/>
          <a:ext cx="7701520" cy="3404823"/>
        </p:xfrm>
        <a:graphic>
          <a:graphicData uri="http://schemas.openxmlformats.org/drawingml/2006/chart">
            <c:chart xmlns:c="http://schemas.openxmlformats.org/drawingml/2006/chart" xmlns:r="http://schemas.openxmlformats.org/officeDocument/2006/relationships" r:id="rId2"/>
          </a:graphicData>
        </a:graphic>
      </p:graphicFrame>
      <p:sp>
        <p:nvSpPr>
          <p:cNvPr id="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2"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3241571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Industry and Technology Industry in Finland</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023761" cy="165163"/>
          </a:xfrm>
        </p:spPr>
        <p:txBody>
          <a:bodyPr/>
          <a:lstStyle/>
          <a:p>
            <a:r>
              <a:rPr lang="fi-FI" dirty="0"/>
              <a:t>Source: </a:t>
            </a:r>
            <a:r>
              <a:rPr lang="fi-FI" dirty="0" err="1"/>
              <a:t>Macrobond</a:t>
            </a:r>
            <a:r>
              <a:rPr lang="fi-FI" dirty="0"/>
              <a:t>, </a:t>
            </a:r>
            <a:r>
              <a:rPr lang="fi-FI" dirty="0" err="1"/>
              <a:t>Statistics</a:t>
            </a:r>
            <a:r>
              <a:rPr lang="fi-FI" dirty="0"/>
              <a:t> Finland</a:t>
            </a: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652859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70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2"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0116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Technology Industry in Finland</a:t>
            </a:r>
          </a:p>
        </p:txBody>
      </p:sp>
      <p:sp>
        <p:nvSpPr>
          <p:cNvPr id="3" name="Dian numeron paikkamerkki 2"/>
          <p:cNvSpPr>
            <a:spLocks noGrp="1"/>
          </p:cNvSpPr>
          <p:nvPr>
            <p:ph type="sldNum" sz="quarter" idx="12"/>
          </p:nvPr>
        </p:nvSpPr>
        <p:spPr>
          <a:xfrm>
            <a:off x="8005977" y="4727574"/>
            <a:ext cx="763829" cy="165163"/>
          </a:xfrm>
        </p:spPr>
        <p:txBody>
          <a:bodyPr/>
          <a:lstStyle/>
          <a:p>
            <a:fld id="{6FCB6B90-8271-4E8F-82C1-E646FBB48A2E}" type="slidenum">
              <a:rPr lang="fi-FI" smtClean="0">
                <a:solidFill>
                  <a:srgbClr val="29282E"/>
                </a:solidFill>
              </a:rPr>
              <a:pPr/>
              <a:t>9</a:t>
            </a:fld>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6859008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2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n paikkamerkki 11"/>
          <p:cNvSpPr>
            <a:spLocks noGrp="1"/>
          </p:cNvSpPr>
          <p:nvPr>
            <p:ph type="body" sz="quarter" idx="18"/>
          </p:nvPr>
        </p:nvSpPr>
        <p:spPr/>
        <p:txBody>
          <a:bodyPr/>
          <a:lstStyle/>
          <a:p>
            <a:r>
              <a:rPr lang="en-GB" dirty="0"/>
              <a:t>Source: </a:t>
            </a:r>
            <a:r>
              <a:rPr lang="en-GB" dirty="0" err="1"/>
              <a:t>Macrobond</a:t>
            </a:r>
            <a:r>
              <a:rPr lang="en-GB" dirty="0"/>
              <a:t>, Statistics Finland</a:t>
            </a:r>
          </a:p>
        </p:txBody>
      </p:sp>
      <p:sp>
        <p:nvSpPr>
          <p:cNvPr id="15"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9/15/2017</a:t>
            </a:fld>
            <a:endParaRPr lang="fi-FI" dirty="0"/>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76951591"/>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5.xml><?xml version="1.0" encoding="utf-8"?>
<a:theme xmlns:a="http://schemas.openxmlformats.org/drawingml/2006/main" name="5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6.xml><?xml version="1.0" encoding="utf-8"?>
<a:theme xmlns:a="http://schemas.openxmlformats.org/drawingml/2006/main" name="9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7.xml><?xml version="1.0" encoding="utf-8"?>
<a:theme xmlns:a="http://schemas.openxmlformats.org/drawingml/2006/main" name="10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9.xml><?xml version="1.0" encoding="utf-8"?>
<a:theme xmlns:a="http://schemas.openxmlformats.org/drawingml/2006/main" name="22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2905</TotalTime>
  <Words>3308</Words>
  <Application>Microsoft Office PowerPoint</Application>
  <PresentationFormat>Näytössä katseltava esitys (16:9)</PresentationFormat>
  <Paragraphs>892</Paragraphs>
  <Slides>63</Slides>
  <Notes>2</Notes>
  <HiddenSlides>0</HiddenSlides>
  <MMClips>0</MMClips>
  <ScaleCrop>false</ScaleCrop>
  <HeadingPairs>
    <vt:vector size="8" baseType="variant">
      <vt:variant>
        <vt:lpstr>Käytetyt fontit</vt:lpstr>
      </vt:variant>
      <vt:variant>
        <vt:i4>10</vt:i4>
      </vt:variant>
      <vt:variant>
        <vt:lpstr>Teema</vt:lpstr>
      </vt:variant>
      <vt:variant>
        <vt:i4>10</vt:i4>
      </vt:variant>
      <vt:variant>
        <vt:lpstr>Upotetut OLE-palvelimet</vt:lpstr>
      </vt:variant>
      <vt:variant>
        <vt:i4>1</vt:i4>
      </vt:variant>
      <vt:variant>
        <vt:lpstr>Dian otsikot</vt:lpstr>
      </vt:variant>
      <vt:variant>
        <vt:i4>63</vt:i4>
      </vt:variant>
    </vt:vector>
  </HeadingPairs>
  <TitlesOfParts>
    <vt:vector size="84" baseType="lpstr">
      <vt:lpstr>Arial Unicode MS</vt:lpstr>
      <vt:lpstr>ＭＳ Ｐゴシック</vt:lpstr>
      <vt:lpstr>Adobe Fan Heiti Std B</vt:lpstr>
      <vt:lpstr>Adobe Hebrew</vt:lpstr>
      <vt:lpstr>Arial</vt:lpstr>
      <vt:lpstr>Courier New</vt:lpstr>
      <vt:lpstr>Georgia</vt:lpstr>
      <vt:lpstr>Lucida Grande</vt:lpstr>
      <vt:lpstr>Verdana</vt:lpstr>
      <vt:lpstr>Wingdings</vt:lpstr>
      <vt:lpstr>Teknologiateollisuus_masterdia</vt:lpstr>
      <vt:lpstr>8_Teknologiateollisuus_masterdia</vt:lpstr>
      <vt:lpstr>1_Teknologiateollisuus_masterdia</vt:lpstr>
      <vt:lpstr>Teknologiateollisuus_template_20141218</vt:lpstr>
      <vt:lpstr>5_Teknologiateollisuus_template_20141218</vt:lpstr>
      <vt:lpstr>9_Teknologiateollisuus_template_20141218</vt:lpstr>
      <vt:lpstr>10_Teknologiateollisuus_template_20141218</vt:lpstr>
      <vt:lpstr>19_Teknologiateollisuus_masterdia</vt:lpstr>
      <vt:lpstr>22_Teknologiateollisuus_masterdia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261</cp:revision>
  <cp:lastPrinted>2016-06-09T07:47:11Z</cp:lastPrinted>
  <dcterms:created xsi:type="dcterms:W3CDTF">2016-09-05T10:47:53Z</dcterms:created>
  <dcterms:modified xsi:type="dcterms:W3CDTF">2017-09-15T11:49:09Z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