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ppt/charts/chart18.xml" ContentType="application/vnd.openxmlformats-officedocument.drawingml.chart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20.xml" ContentType="application/vnd.openxmlformats-officedocument.drawingml.chart+xml"/>
  <Override PartName="/ppt/notesSlides/notesSlide4.xml" ContentType="application/vnd.openxmlformats-officedocument.presentationml.notesSlide+xml"/>
  <Override PartName="/ppt/charts/chart2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charts/chart2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9.xml" ContentType="application/vnd.openxmlformats-officedocument.drawingml.chart+xml"/>
  <Override PartName="/ppt/notesSlides/notesSlide12.xml" ContentType="application/vnd.openxmlformats-officedocument.presentationml.notesSlide+xml"/>
  <Override PartName="/ppt/charts/chart30.xml" ContentType="application/vnd.openxmlformats-officedocument.drawingml.chart+xml"/>
  <Override PartName="/ppt/notesSlides/notesSlide13.xml" ContentType="application/vnd.openxmlformats-officedocument.presentationml.notesSlide+xml"/>
  <Override PartName="/ppt/charts/chart3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4.xml" ContentType="application/vnd.openxmlformats-officedocument.themeOverride+xml"/>
  <Override PartName="/ppt/charts/chart3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4" r:id="rId2"/>
    <p:sldMasterId id="2147484067" r:id="rId3"/>
    <p:sldMasterId id="2147484085" r:id="rId4"/>
    <p:sldMasterId id="2147484103" r:id="rId5"/>
    <p:sldMasterId id="2147484110" r:id="rId6"/>
    <p:sldMasterId id="2147484119" r:id="rId7"/>
    <p:sldMasterId id="2147484137" r:id="rId8"/>
  </p:sldMasterIdLst>
  <p:notesMasterIdLst>
    <p:notesMasterId r:id="rId72"/>
  </p:notesMasterIdLst>
  <p:handoutMasterIdLst>
    <p:handoutMasterId r:id="rId73"/>
  </p:handoutMasterIdLst>
  <p:sldIdLst>
    <p:sldId id="256" r:id="rId9"/>
    <p:sldId id="258" r:id="rId10"/>
    <p:sldId id="261" r:id="rId11"/>
    <p:sldId id="263" r:id="rId12"/>
    <p:sldId id="333" r:id="rId13"/>
    <p:sldId id="284" r:id="rId14"/>
    <p:sldId id="334" r:id="rId15"/>
    <p:sldId id="335" r:id="rId16"/>
    <p:sldId id="386" r:id="rId17"/>
    <p:sldId id="387" r:id="rId18"/>
    <p:sldId id="29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79" r:id="rId29"/>
    <p:sldId id="300" r:id="rId30"/>
    <p:sldId id="301" r:id="rId31"/>
    <p:sldId id="302" r:id="rId32"/>
    <p:sldId id="303" r:id="rId33"/>
    <p:sldId id="304" r:id="rId34"/>
    <p:sldId id="352" r:id="rId35"/>
    <p:sldId id="353" r:id="rId36"/>
    <p:sldId id="307" r:id="rId37"/>
    <p:sldId id="305" r:id="rId38"/>
    <p:sldId id="306" r:id="rId39"/>
    <p:sldId id="354" r:id="rId40"/>
    <p:sldId id="358" r:id="rId41"/>
    <p:sldId id="308" r:id="rId42"/>
    <p:sldId id="381" r:id="rId43"/>
    <p:sldId id="382" r:id="rId44"/>
    <p:sldId id="357" r:id="rId45"/>
    <p:sldId id="359" r:id="rId46"/>
    <p:sldId id="355" r:id="rId47"/>
    <p:sldId id="356" r:id="rId48"/>
    <p:sldId id="311" r:id="rId49"/>
    <p:sldId id="312" r:id="rId50"/>
    <p:sldId id="366" r:id="rId51"/>
    <p:sldId id="363" r:id="rId52"/>
    <p:sldId id="383" r:id="rId53"/>
    <p:sldId id="384" r:id="rId54"/>
    <p:sldId id="313" r:id="rId55"/>
    <p:sldId id="314" r:id="rId56"/>
    <p:sldId id="315" r:id="rId57"/>
    <p:sldId id="316" r:id="rId58"/>
    <p:sldId id="317" r:id="rId59"/>
    <p:sldId id="318" r:id="rId60"/>
    <p:sldId id="336" r:id="rId61"/>
    <p:sldId id="320" r:id="rId62"/>
    <p:sldId id="385" r:id="rId63"/>
    <p:sldId id="321" r:id="rId64"/>
    <p:sldId id="323" r:id="rId65"/>
    <p:sldId id="337" r:id="rId66"/>
    <p:sldId id="326" r:id="rId67"/>
    <p:sldId id="327" r:id="rId68"/>
    <p:sldId id="328" r:id="rId69"/>
    <p:sldId id="278" r:id="rId70"/>
    <p:sldId id="279" r:id="rId71"/>
  </p:sldIdLst>
  <p:sldSz cx="10369550" cy="6911975"/>
  <p:notesSz cx="9926638" cy="6797675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BEFE"/>
    <a:srgbClr val="FF4770"/>
    <a:srgbClr val="F0F0F0"/>
    <a:srgbClr val="2F20EC"/>
    <a:srgbClr val="FCEE21"/>
    <a:srgbClr val="C11A4D"/>
    <a:srgbClr val="9F01FF"/>
    <a:srgbClr val="0EC501"/>
    <a:srgbClr val="FE01D3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4580" autoAdjust="0"/>
    <p:restoredTop sz="86410" autoAdjust="0"/>
  </p:normalViewPr>
  <p:slideViewPr>
    <p:cSldViewPr showGuides="1">
      <p:cViewPr varScale="1">
        <p:scale>
          <a:sx n="116" d="100"/>
          <a:sy n="116" d="100"/>
        </p:scale>
        <p:origin x="1932" y="132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-1381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-4792" y="-12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2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0530192"/>
        <c:axId val="685701736"/>
      </c:lineChart>
      <c:catAx>
        <c:axId val="540530192"/>
        <c:scaling>
          <c:orientation val="minMax"/>
        </c:scaling>
        <c:delete val="1"/>
        <c:axPos val="b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685701736"/>
        <c:crosses val="autoZero"/>
        <c:auto val="1"/>
        <c:lblAlgn val="ctr"/>
        <c:lblOffset val="100"/>
        <c:noMultiLvlLbl val="0"/>
      </c:catAx>
      <c:valAx>
        <c:axId val="685701736"/>
        <c:scaling>
          <c:orientation val="minMax"/>
          <c:max val="34"/>
        </c:scaling>
        <c:delete val="0"/>
        <c:axPos val="l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8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40530192"/>
        <c:crosses val="autoZero"/>
        <c:crossBetween val="midCat"/>
        <c:majorUnit val="2"/>
      </c:valAx>
      <c:spPr>
        <a:noFill/>
        <a:ln w="1120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2.7734998719037875E-2"/>
          <c:w val="0.73886010362694299"/>
          <c:h val="0.9445300025619242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1064.9000000000001</c:v>
                </c:pt>
                <c:pt idx="1">
                  <c:v>1153.3</c:v>
                </c:pt>
                <c:pt idx="2">
                  <c:v>1144.0999999999999</c:v>
                </c:pt>
                <c:pt idx="3">
                  <c:v>1102.9000000000001</c:v>
                </c:pt>
                <c:pt idx="4">
                  <c:v>1310.0999999999999</c:v>
                </c:pt>
                <c:pt idx="5">
                  <c:v>1360.8</c:v>
                </c:pt>
                <c:pt idx="6">
                  <c:v>1721.4</c:v>
                </c:pt>
                <c:pt idx="7">
                  <c:v>1598.9</c:v>
                </c:pt>
                <c:pt idx="8">
                  <c:v>1581.3</c:v>
                </c:pt>
                <c:pt idx="9">
                  <c:v>1758.3</c:v>
                </c:pt>
                <c:pt idx="10">
                  <c:v>1860.9</c:v>
                </c:pt>
                <c:pt idx="11">
                  <c:v>2030.5</c:v>
                </c:pt>
                <c:pt idx="12">
                  <c:v>1794.9</c:v>
                </c:pt>
                <c:pt idx="13">
                  <c:v>1674.7</c:v>
                </c:pt>
                <c:pt idx="14">
                  <c:v>1571.6</c:v>
                </c:pt>
                <c:pt idx="15">
                  <c:v>1559.8</c:v>
                </c:pt>
                <c:pt idx="16">
                  <c:v>1359.9</c:v>
                </c:pt>
                <c:pt idx="17">
                  <c:v>1288.0999999999999</c:v>
                </c:pt>
                <c:pt idx="18">
                  <c:v>1116.9000000000001</c:v>
                </c:pt>
                <c:pt idx="19">
                  <c:v>1077.0999999999999</c:v>
                </c:pt>
                <c:pt idx="20">
                  <c:v>1058.7</c:v>
                </c:pt>
                <c:pt idx="21">
                  <c:v>1024</c:v>
                </c:pt>
                <c:pt idx="22">
                  <c:v>1102.8</c:v>
                </c:pt>
                <c:pt idx="23">
                  <c:v>955.3</c:v>
                </c:pt>
                <c:pt idx="24">
                  <c:v>1255.9000000000001</c:v>
                </c:pt>
                <c:pt idx="25">
                  <c:v>1564</c:v>
                </c:pt>
                <c:pt idx="26">
                  <c:v>1729</c:v>
                </c:pt>
                <c:pt idx="27">
                  <c:v>1678.6</c:v>
                </c:pt>
                <c:pt idx="28">
                  <c:v>1587.6</c:v>
                </c:pt>
                <c:pt idx="29">
                  <c:v>1644.2</c:v>
                </c:pt>
                <c:pt idx="30">
                  <c:v>1867.1</c:v>
                </c:pt>
                <c:pt idx="31">
                  <c:v>1516.8</c:v>
                </c:pt>
                <c:pt idx="32">
                  <c:v>1532.9</c:v>
                </c:pt>
                <c:pt idx="33">
                  <c:v>1311.2</c:v>
                </c:pt>
                <c:pt idx="34">
                  <c:v>1410.7</c:v>
                </c:pt>
                <c:pt idx="35">
                  <c:v>1424.6</c:v>
                </c:pt>
                <c:pt idx="36">
                  <c:v>1261.8</c:v>
                </c:pt>
                <c:pt idx="37">
                  <c:v>1447.8</c:v>
                </c:pt>
                <c:pt idx="38">
                  <c:v>1507.3</c:v>
                </c:pt>
                <c:pt idx="39">
                  <c:v>1903.4</c:v>
                </c:pt>
                <c:pt idx="40">
                  <c:v>1973</c:v>
                </c:pt>
                <c:pt idx="41">
                  <c:v>2069.3000000000002</c:v>
                </c:pt>
                <c:pt idx="42">
                  <c:v>2173.8000000000002</c:v>
                </c:pt>
                <c:pt idx="43">
                  <c:v>1985.5</c:v>
                </c:pt>
                <c:pt idx="44">
                  <c:v>2023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4174.2</c:v>
                </c:pt>
                <c:pt idx="1">
                  <c:v>4517.2</c:v>
                </c:pt>
                <c:pt idx="2">
                  <c:v>5598.2</c:v>
                </c:pt>
                <c:pt idx="3">
                  <c:v>6286.5</c:v>
                </c:pt>
                <c:pt idx="4">
                  <c:v>7066.3</c:v>
                </c:pt>
                <c:pt idx="5">
                  <c:v>8395.2000000000007</c:v>
                </c:pt>
                <c:pt idx="6">
                  <c:v>7658.5</c:v>
                </c:pt>
                <c:pt idx="7">
                  <c:v>8121.6</c:v>
                </c:pt>
                <c:pt idx="8">
                  <c:v>8501.9</c:v>
                </c:pt>
                <c:pt idx="9">
                  <c:v>8711.7000000000007</c:v>
                </c:pt>
                <c:pt idx="10">
                  <c:v>9907.4</c:v>
                </c:pt>
                <c:pt idx="11">
                  <c:v>9847.7000000000007</c:v>
                </c:pt>
                <c:pt idx="12">
                  <c:v>10029.700000000001</c:v>
                </c:pt>
                <c:pt idx="13">
                  <c:v>10702.4</c:v>
                </c:pt>
                <c:pt idx="14">
                  <c:v>10466.299999999999</c:v>
                </c:pt>
                <c:pt idx="15">
                  <c:v>11371.5</c:v>
                </c:pt>
                <c:pt idx="16">
                  <c:v>10071.299999999999</c:v>
                </c:pt>
                <c:pt idx="17">
                  <c:v>9019.2000000000007</c:v>
                </c:pt>
                <c:pt idx="18">
                  <c:v>7865.5</c:v>
                </c:pt>
                <c:pt idx="19">
                  <c:v>7639.9</c:v>
                </c:pt>
                <c:pt idx="20">
                  <c:v>6449.8</c:v>
                </c:pt>
                <c:pt idx="21">
                  <c:v>6206.2</c:v>
                </c:pt>
                <c:pt idx="22">
                  <c:v>6214.2</c:v>
                </c:pt>
                <c:pt idx="23">
                  <c:v>6155.8</c:v>
                </c:pt>
                <c:pt idx="24">
                  <c:v>5188</c:v>
                </c:pt>
                <c:pt idx="25">
                  <c:v>5182</c:v>
                </c:pt>
                <c:pt idx="26">
                  <c:v>5834.2</c:v>
                </c:pt>
                <c:pt idx="27">
                  <c:v>6137.7</c:v>
                </c:pt>
                <c:pt idx="28">
                  <c:v>6236.9</c:v>
                </c:pt>
                <c:pt idx="29">
                  <c:v>6308.6</c:v>
                </c:pt>
                <c:pt idx="30">
                  <c:v>6000.6</c:v>
                </c:pt>
                <c:pt idx="31">
                  <c:v>5727.8</c:v>
                </c:pt>
                <c:pt idx="32">
                  <c:v>6071.2</c:v>
                </c:pt>
                <c:pt idx="33">
                  <c:v>6311.1</c:v>
                </c:pt>
                <c:pt idx="34">
                  <c:v>6069.8</c:v>
                </c:pt>
                <c:pt idx="35">
                  <c:v>6117.7</c:v>
                </c:pt>
                <c:pt idx="36">
                  <c:v>5557.5</c:v>
                </c:pt>
                <c:pt idx="37">
                  <c:v>6014</c:v>
                </c:pt>
                <c:pt idx="38">
                  <c:v>6010.1</c:v>
                </c:pt>
                <c:pt idx="39">
                  <c:v>6669.8</c:v>
                </c:pt>
                <c:pt idx="40">
                  <c:v>6751</c:v>
                </c:pt>
                <c:pt idx="41">
                  <c:v>6973.7</c:v>
                </c:pt>
                <c:pt idx="42">
                  <c:v>7991.5</c:v>
                </c:pt>
                <c:pt idx="43">
                  <c:v>9007</c:v>
                </c:pt>
                <c:pt idx="44">
                  <c:v>9179.7999999999993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Sheet1!$F$2:$F$46</c:f>
              <c:numCache>
                <c:formatCode>General</c:formatCode>
                <c:ptCount val="4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8911472"/>
        <c:axId val="532472496"/>
      </c:areaChart>
      <c:catAx>
        <c:axId val="10891147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3247249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532472496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08911472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372612919552147"/>
          <c:y val="0.30646773103149549"/>
          <c:w val="0.16273870804478516"/>
          <c:h val="0.6728613571027470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082296"/>
        <c:axId val="279082688"/>
      </c:lineChart>
      <c:catAx>
        <c:axId val="27908229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79082688"/>
        <c:crosses val="autoZero"/>
        <c:auto val="1"/>
        <c:lblAlgn val="ctr"/>
        <c:lblOffset val="100"/>
        <c:noMultiLvlLbl val="0"/>
      </c:catAx>
      <c:valAx>
        <c:axId val="27908268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7908229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0320366132723E-2"/>
          <c:y val="3.7442035467336827E-2"/>
          <c:w val="0.74172681859698908"/>
          <c:h val="0.883586772869901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146.69999999999999</c:v>
                </c:pt>
                <c:pt idx="2">
                  <c:v>145.1</c:v>
                </c:pt>
                <c:pt idx="3">
                  <c:v>143.4</c:v>
                </c:pt>
                <c:pt idx="4">
                  <c:v>154.5</c:v>
                </c:pt>
                <c:pt idx="5">
                  <c:v>165.5</c:v>
                </c:pt>
                <c:pt idx="6">
                  <c:v>154.80000000000001</c:v>
                </c:pt>
                <c:pt idx="7">
                  <c:v>144.1</c:v>
                </c:pt>
                <c:pt idx="8">
                  <c:v>155.30000000000001</c:v>
                </c:pt>
                <c:pt idx="9">
                  <c:v>166.4</c:v>
                </c:pt>
                <c:pt idx="10">
                  <c:v>161.5</c:v>
                </c:pt>
                <c:pt idx="11">
                  <c:v>156.6</c:v>
                </c:pt>
                <c:pt idx="12">
                  <c:v>165.6</c:v>
                </c:pt>
                <c:pt idx="13">
                  <c:v>174.6</c:v>
                </c:pt>
                <c:pt idx="14">
                  <c:v>162.80000000000001</c:v>
                </c:pt>
                <c:pt idx="15">
                  <c:v>151</c:v>
                </c:pt>
                <c:pt idx="16">
                  <c:v>143.4</c:v>
                </c:pt>
                <c:pt idx="17">
                  <c:v>135.69999999999999</c:v>
                </c:pt>
                <c:pt idx="18">
                  <c:v>125.9</c:v>
                </c:pt>
                <c:pt idx="19">
                  <c:v>116</c:v>
                </c:pt>
                <c:pt idx="20">
                  <c:v>120.6</c:v>
                </c:pt>
                <c:pt idx="21">
                  <c:v>125.2</c:v>
                </c:pt>
                <c:pt idx="22">
                  <c:v>128.6</c:v>
                </c:pt>
                <c:pt idx="23">
                  <c:v>132</c:v>
                </c:pt>
                <c:pt idx="24">
                  <c:v>187.5</c:v>
                </c:pt>
                <c:pt idx="25">
                  <c:v>217.1</c:v>
                </c:pt>
                <c:pt idx="26">
                  <c:v>183.6</c:v>
                </c:pt>
                <c:pt idx="27">
                  <c:v>193.3</c:v>
                </c:pt>
                <c:pt idx="28">
                  <c:v>243.4</c:v>
                </c:pt>
                <c:pt idx="29">
                  <c:v>247.7</c:v>
                </c:pt>
                <c:pt idx="30">
                  <c:v>282.39999999999998</c:v>
                </c:pt>
                <c:pt idx="31">
                  <c:v>180.8</c:v>
                </c:pt>
                <c:pt idx="32">
                  <c:v>204.4</c:v>
                </c:pt>
                <c:pt idx="33">
                  <c:v>230.7</c:v>
                </c:pt>
                <c:pt idx="34">
                  <c:v>205.5</c:v>
                </c:pt>
                <c:pt idx="35">
                  <c:v>192</c:v>
                </c:pt>
                <c:pt idx="36">
                  <c:v>242.8</c:v>
                </c:pt>
                <c:pt idx="37">
                  <c:v>248.2</c:v>
                </c:pt>
                <c:pt idx="38">
                  <c:v>238.8</c:v>
                </c:pt>
                <c:pt idx="39">
                  <c:v>182</c:v>
                </c:pt>
                <c:pt idx="40">
                  <c:v>294.2</c:v>
                </c:pt>
                <c:pt idx="41">
                  <c:v>252.6</c:v>
                </c:pt>
                <c:pt idx="42">
                  <c:v>284.3</c:v>
                </c:pt>
                <c:pt idx="43">
                  <c:v>203.9</c:v>
                </c:pt>
                <c:pt idx="44">
                  <c:v>249.9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38.5</c:v>
                </c:pt>
                <c:pt idx="2">
                  <c:v>44.1</c:v>
                </c:pt>
                <c:pt idx="3">
                  <c:v>49.8</c:v>
                </c:pt>
                <c:pt idx="4">
                  <c:v>56</c:v>
                </c:pt>
                <c:pt idx="5">
                  <c:v>62.2</c:v>
                </c:pt>
                <c:pt idx="6">
                  <c:v>52.1</c:v>
                </c:pt>
                <c:pt idx="7">
                  <c:v>42.1</c:v>
                </c:pt>
                <c:pt idx="8">
                  <c:v>42.8</c:v>
                </c:pt>
                <c:pt idx="9">
                  <c:v>43.5</c:v>
                </c:pt>
                <c:pt idx="10">
                  <c:v>46.4</c:v>
                </c:pt>
                <c:pt idx="11">
                  <c:v>49.3</c:v>
                </c:pt>
                <c:pt idx="12">
                  <c:v>49.6</c:v>
                </c:pt>
                <c:pt idx="13">
                  <c:v>49.8</c:v>
                </c:pt>
                <c:pt idx="14">
                  <c:v>42</c:v>
                </c:pt>
                <c:pt idx="15">
                  <c:v>34.200000000000003</c:v>
                </c:pt>
                <c:pt idx="16">
                  <c:v>33</c:v>
                </c:pt>
                <c:pt idx="17">
                  <c:v>31.7</c:v>
                </c:pt>
                <c:pt idx="18">
                  <c:v>29.4</c:v>
                </c:pt>
                <c:pt idx="19">
                  <c:v>27.1</c:v>
                </c:pt>
                <c:pt idx="20">
                  <c:v>26.8</c:v>
                </c:pt>
                <c:pt idx="21">
                  <c:v>26.5</c:v>
                </c:pt>
                <c:pt idx="22">
                  <c:v>27.7</c:v>
                </c:pt>
                <c:pt idx="23">
                  <c:v>28.9</c:v>
                </c:pt>
                <c:pt idx="24">
                  <c:v>18.899999999999999</c:v>
                </c:pt>
                <c:pt idx="25">
                  <c:v>34.4</c:v>
                </c:pt>
                <c:pt idx="26">
                  <c:v>29.7</c:v>
                </c:pt>
                <c:pt idx="27">
                  <c:v>20.7</c:v>
                </c:pt>
                <c:pt idx="28">
                  <c:v>28</c:v>
                </c:pt>
                <c:pt idx="29">
                  <c:v>35.1</c:v>
                </c:pt>
                <c:pt idx="30">
                  <c:v>66.7</c:v>
                </c:pt>
                <c:pt idx="31">
                  <c:v>27.8</c:v>
                </c:pt>
                <c:pt idx="32">
                  <c:v>24.9</c:v>
                </c:pt>
                <c:pt idx="33">
                  <c:v>33.4</c:v>
                </c:pt>
                <c:pt idx="34">
                  <c:v>32.4</c:v>
                </c:pt>
                <c:pt idx="35">
                  <c:v>25.1</c:v>
                </c:pt>
                <c:pt idx="36">
                  <c:v>32.5</c:v>
                </c:pt>
                <c:pt idx="37">
                  <c:v>31.5</c:v>
                </c:pt>
                <c:pt idx="38">
                  <c:v>40.799999999999997</c:v>
                </c:pt>
                <c:pt idx="39">
                  <c:v>27.3</c:v>
                </c:pt>
                <c:pt idx="40">
                  <c:v>38.1</c:v>
                </c:pt>
                <c:pt idx="41">
                  <c:v>27.4</c:v>
                </c:pt>
                <c:pt idx="42">
                  <c:v>37.799999999999997</c:v>
                </c:pt>
                <c:pt idx="43">
                  <c:v>19.899999999999999</c:v>
                </c:pt>
                <c:pt idx="44">
                  <c:v>28.3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108.2</c:v>
                </c:pt>
                <c:pt idx="2">
                  <c:v>100.9</c:v>
                </c:pt>
                <c:pt idx="3">
                  <c:v>93.6</c:v>
                </c:pt>
                <c:pt idx="4">
                  <c:v>98.5</c:v>
                </c:pt>
                <c:pt idx="5">
                  <c:v>103.3</c:v>
                </c:pt>
                <c:pt idx="6">
                  <c:v>102.7</c:v>
                </c:pt>
                <c:pt idx="7">
                  <c:v>102.1</c:v>
                </c:pt>
                <c:pt idx="8">
                  <c:v>112.5</c:v>
                </c:pt>
                <c:pt idx="9">
                  <c:v>122.9</c:v>
                </c:pt>
                <c:pt idx="10">
                  <c:v>115.1</c:v>
                </c:pt>
                <c:pt idx="11">
                  <c:v>107.3</c:v>
                </c:pt>
                <c:pt idx="12">
                  <c:v>116</c:v>
                </c:pt>
                <c:pt idx="13">
                  <c:v>124.8</c:v>
                </c:pt>
                <c:pt idx="14">
                  <c:v>120.8</c:v>
                </c:pt>
                <c:pt idx="15">
                  <c:v>116.8</c:v>
                </c:pt>
                <c:pt idx="16">
                  <c:v>110.4</c:v>
                </c:pt>
                <c:pt idx="17">
                  <c:v>104</c:v>
                </c:pt>
                <c:pt idx="18">
                  <c:v>96.5</c:v>
                </c:pt>
                <c:pt idx="19">
                  <c:v>88.9</c:v>
                </c:pt>
                <c:pt idx="20">
                  <c:v>93.8</c:v>
                </c:pt>
                <c:pt idx="21">
                  <c:v>98.7</c:v>
                </c:pt>
                <c:pt idx="22">
                  <c:v>100.9</c:v>
                </c:pt>
                <c:pt idx="23">
                  <c:v>103.1</c:v>
                </c:pt>
                <c:pt idx="24">
                  <c:v>168.6</c:v>
                </c:pt>
                <c:pt idx="25">
                  <c:v>182.7</c:v>
                </c:pt>
                <c:pt idx="26">
                  <c:v>153.9</c:v>
                </c:pt>
                <c:pt idx="27">
                  <c:v>172.6</c:v>
                </c:pt>
                <c:pt idx="28">
                  <c:v>215.4</c:v>
                </c:pt>
                <c:pt idx="29">
                  <c:v>212.6</c:v>
                </c:pt>
                <c:pt idx="30">
                  <c:v>215.7</c:v>
                </c:pt>
                <c:pt idx="31">
                  <c:v>153</c:v>
                </c:pt>
                <c:pt idx="32">
                  <c:v>179.5</c:v>
                </c:pt>
                <c:pt idx="33">
                  <c:v>197.3</c:v>
                </c:pt>
                <c:pt idx="34">
                  <c:v>173.1</c:v>
                </c:pt>
                <c:pt idx="35">
                  <c:v>166.9</c:v>
                </c:pt>
                <c:pt idx="36">
                  <c:v>210.3</c:v>
                </c:pt>
                <c:pt idx="37">
                  <c:v>216.7</c:v>
                </c:pt>
                <c:pt idx="38">
                  <c:v>198.1</c:v>
                </c:pt>
                <c:pt idx="39">
                  <c:v>154.69999999999999</c:v>
                </c:pt>
                <c:pt idx="40">
                  <c:v>256.10000000000002</c:v>
                </c:pt>
                <c:pt idx="41">
                  <c:v>225.2</c:v>
                </c:pt>
                <c:pt idx="42">
                  <c:v>246.6</c:v>
                </c:pt>
                <c:pt idx="43">
                  <c:v>184</c:v>
                </c:pt>
                <c:pt idx="44">
                  <c:v>221.6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2594960"/>
        <c:axId val="683324304"/>
      </c:lineChart>
      <c:catAx>
        <c:axId val="53259496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8332430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683324304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32594960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346579016588595"/>
          <c:y val="0.32817054989990202"/>
          <c:w val="0.16760738971325739"/>
          <c:h val="0.59478581874458691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21243523316059E-2"/>
          <c:y val="6.2780269058295965E-2"/>
          <c:w val="0.77745134157507034"/>
          <c:h val="0.89651987702571845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169.4</c:v>
                </c:pt>
                <c:pt idx="1">
                  <c:v>191.2</c:v>
                </c:pt>
                <c:pt idx="2">
                  <c:v>191.5</c:v>
                </c:pt>
                <c:pt idx="3">
                  <c:v>191.8</c:v>
                </c:pt>
                <c:pt idx="4">
                  <c:v>193.1</c:v>
                </c:pt>
                <c:pt idx="5">
                  <c:v>194.5</c:v>
                </c:pt>
                <c:pt idx="6">
                  <c:v>202.4</c:v>
                </c:pt>
                <c:pt idx="7">
                  <c:v>210.4</c:v>
                </c:pt>
                <c:pt idx="8">
                  <c:v>217</c:v>
                </c:pt>
                <c:pt idx="9">
                  <c:v>223.6</c:v>
                </c:pt>
                <c:pt idx="10">
                  <c:v>222.7</c:v>
                </c:pt>
                <c:pt idx="11">
                  <c:v>221.8</c:v>
                </c:pt>
                <c:pt idx="12">
                  <c:v>231.3</c:v>
                </c:pt>
                <c:pt idx="13">
                  <c:v>240.7</c:v>
                </c:pt>
                <c:pt idx="14">
                  <c:v>244.9</c:v>
                </c:pt>
                <c:pt idx="15">
                  <c:v>249</c:v>
                </c:pt>
                <c:pt idx="16">
                  <c:v>233.9</c:v>
                </c:pt>
                <c:pt idx="17">
                  <c:v>218.8</c:v>
                </c:pt>
                <c:pt idx="18">
                  <c:v>218.1</c:v>
                </c:pt>
                <c:pt idx="19">
                  <c:v>217.5</c:v>
                </c:pt>
                <c:pt idx="20">
                  <c:v>216.5</c:v>
                </c:pt>
                <c:pt idx="21">
                  <c:v>215.4</c:v>
                </c:pt>
                <c:pt idx="22">
                  <c:v>215.1</c:v>
                </c:pt>
                <c:pt idx="23">
                  <c:v>214.8</c:v>
                </c:pt>
                <c:pt idx="24">
                  <c:v>238.6</c:v>
                </c:pt>
                <c:pt idx="25">
                  <c:v>262.5</c:v>
                </c:pt>
                <c:pt idx="26">
                  <c:v>274.2</c:v>
                </c:pt>
                <c:pt idx="27">
                  <c:v>285.39999999999998</c:v>
                </c:pt>
                <c:pt idx="28">
                  <c:v>270.89999999999998</c:v>
                </c:pt>
                <c:pt idx="29">
                  <c:v>290.5</c:v>
                </c:pt>
                <c:pt idx="30">
                  <c:v>339.9</c:v>
                </c:pt>
                <c:pt idx="31">
                  <c:v>284.2</c:v>
                </c:pt>
                <c:pt idx="32">
                  <c:v>282.7</c:v>
                </c:pt>
                <c:pt idx="33">
                  <c:v>327.39999999999998</c:v>
                </c:pt>
                <c:pt idx="34">
                  <c:v>355.9</c:v>
                </c:pt>
                <c:pt idx="35">
                  <c:v>345.8</c:v>
                </c:pt>
                <c:pt idx="36">
                  <c:v>351.9</c:v>
                </c:pt>
                <c:pt idx="37">
                  <c:v>383.5</c:v>
                </c:pt>
                <c:pt idx="38">
                  <c:v>408.2</c:v>
                </c:pt>
                <c:pt idx="39">
                  <c:v>392.9</c:v>
                </c:pt>
                <c:pt idx="40">
                  <c:v>424.9</c:v>
                </c:pt>
                <c:pt idx="41">
                  <c:v>440.3</c:v>
                </c:pt>
                <c:pt idx="42">
                  <c:v>483</c:v>
                </c:pt>
                <c:pt idx="43">
                  <c:v>495.1</c:v>
                </c:pt>
                <c:pt idx="44">
                  <c:v>492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186.4</c:v>
                </c:pt>
                <c:pt idx="1">
                  <c:v>190.3</c:v>
                </c:pt>
                <c:pt idx="2">
                  <c:v>218.5</c:v>
                </c:pt>
                <c:pt idx="3">
                  <c:v>246.8</c:v>
                </c:pt>
                <c:pt idx="4">
                  <c:v>282.89999999999998</c:v>
                </c:pt>
                <c:pt idx="5">
                  <c:v>319.10000000000002</c:v>
                </c:pt>
                <c:pt idx="6">
                  <c:v>302.60000000000002</c:v>
                </c:pt>
                <c:pt idx="7">
                  <c:v>286.2</c:v>
                </c:pt>
                <c:pt idx="8">
                  <c:v>272.5</c:v>
                </c:pt>
                <c:pt idx="9">
                  <c:v>258.89999999999998</c:v>
                </c:pt>
                <c:pt idx="10">
                  <c:v>270.2</c:v>
                </c:pt>
                <c:pt idx="11">
                  <c:v>281.5</c:v>
                </c:pt>
                <c:pt idx="12">
                  <c:v>285.10000000000002</c:v>
                </c:pt>
                <c:pt idx="13">
                  <c:v>288.60000000000002</c:v>
                </c:pt>
                <c:pt idx="14">
                  <c:v>268.39999999999998</c:v>
                </c:pt>
                <c:pt idx="15">
                  <c:v>248.3</c:v>
                </c:pt>
                <c:pt idx="16">
                  <c:v>203.7</c:v>
                </c:pt>
                <c:pt idx="17">
                  <c:v>159.19999999999999</c:v>
                </c:pt>
                <c:pt idx="18">
                  <c:v>147.4</c:v>
                </c:pt>
                <c:pt idx="19">
                  <c:v>135.6</c:v>
                </c:pt>
                <c:pt idx="20">
                  <c:v>124.8</c:v>
                </c:pt>
                <c:pt idx="21">
                  <c:v>114</c:v>
                </c:pt>
                <c:pt idx="22">
                  <c:v>124</c:v>
                </c:pt>
                <c:pt idx="23">
                  <c:v>134.1</c:v>
                </c:pt>
                <c:pt idx="24">
                  <c:v>117.5</c:v>
                </c:pt>
                <c:pt idx="25">
                  <c:v>123.6</c:v>
                </c:pt>
                <c:pt idx="26">
                  <c:v>121.1</c:v>
                </c:pt>
                <c:pt idx="27">
                  <c:v>109.5</c:v>
                </c:pt>
                <c:pt idx="28">
                  <c:v>100.2</c:v>
                </c:pt>
                <c:pt idx="29">
                  <c:v>103.2</c:v>
                </c:pt>
                <c:pt idx="30">
                  <c:v>116.8</c:v>
                </c:pt>
                <c:pt idx="31">
                  <c:v>94.4</c:v>
                </c:pt>
                <c:pt idx="32">
                  <c:v>85.9</c:v>
                </c:pt>
                <c:pt idx="33">
                  <c:v>93.4</c:v>
                </c:pt>
                <c:pt idx="34">
                  <c:v>104.5</c:v>
                </c:pt>
                <c:pt idx="35">
                  <c:v>90.3</c:v>
                </c:pt>
                <c:pt idx="36">
                  <c:v>95.6</c:v>
                </c:pt>
                <c:pt idx="37">
                  <c:v>96.7</c:v>
                </c:pt>
                <c:pt idx="38">
                  <c:v>100.9</c:v>
                </c:pt>
                <c:pt idx="39">
                  <c:v>98.4</c:v>
                </c:pt>
                <c:pt idx="40">
                  <c:v>101.1</c:v>
                </c:pt>
                <c:pt idx="41">
                  <c:v>91.8</c:v>
                </c:pt>
                <c:pt idx="42">
                  <c:v>91.4</c:v>
                </c:pt>
                <c:pt idx="43">
                  <c:v>89.7</c:v>
                </c:pt>
                <c:pt idx="44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1984176"/>
        <c:axId val="541984568"/>
      </c:areaChart>
      <c:catAx>
        <c:axId val="54198417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4198456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541984568"/>
        <c:scaling>
          <c:orientation val="minMax"/>
          <c:max val="6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41984176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038371798399215"/>
          <c:y val="0.36022553711733069"/>
          <c:w val="0.14961628201600782"/>
          <c:h val="0.59917285865160674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222496"/>
        <c:axId val="543962096"/>
      </c:lineChart>
      <c:catAx>
        <c:axId val="35222249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543962096"/>
        <c:crosses val="autoZero"/>
        <c:auto val="1"/>
        <c:lblAlgn val="ctr"/>
        <c:lblOffset val="100"/>
        <c:noMultiLvlLbl val="0"/>
      </c:catAx>
      <c:valAx>
        <c:axId val="54396209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5222249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29015544041455E-2"/>
          <c:y val="2.9688283357685079E-2"/>
          <c:w val="0.79271731333410655"/>
          <c:h val="0.9406234332846298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298.39999999999998</c:v>
                </c:pt>
                <c:pt idx="11">
                  <c:v>251.6</c:v>
                </c:pt>
                <c:pt idx="12">
                  <c:v>407.1</c:v>
                </c:pt>
                <c:pt idx="13">
                  <c:v>460.7</c:v>
                </c:pt>
                <c:pt idx="14">
                  <c:v>539.79999999999995</c:v>
                </c:pt>
                <c:pt idx="15">
                  <c:v>291.2</c:v>
                </c:pt>
                <c:pt idx="16">
                  <c:v>447.5</c:v>
                </c:pt>
                <c:pt idx="17">
                  <c:v>385.8</c:v>
                </c:pt>
                <c:pt idx="18">
                  <c:v>446.9</c:v>
                </c:pt>
                <c:pt idx="19">
                  <c:v>395.5</c:v>
                </c:pt>
                <c:pt idx="20">
                  <c:v>523.6</c:v>
                </c:pt>
                <c:pt idx="21">
                  <c:v>428.5</c:v>
                </c:pt>
                <c:pt idx="22">
                  <c:v>330.5</c:v>
                </c:pt>
                <c:pt idx="23">
                  <c:v>320</c:v>
                </c:pt>
                <c:pt idx="24">
                  <c:v>522.70000000000005</c:v>
                </c:pt>
                <c:pt idx="25">
                  <c:v>629.6</c:v>
                </c:pt>
                <c:pt idx="26">
                  <c:v>390.6</c:v>
                </c:pt>
                <c:pt idx="27">
                  <c:v>349</c:v>
                </c:pt>
                <c:pt idx="28">
                  <c:v>521.70000000000005</c:v>
                </c:pt>
                <c:pt idx="29">
                  <c:v>563.70000000000005</c:v>
                </c:pt>
                <c:pt idx="30">
                  <c:v>574.20000000000005</c:v>
                </c:pt>
                <c:pt idx="31">
                  <c:v>393.3</c:v>
                </c:pt>
                <c:pt idx="32">
                  <c:v>498.6</c:v>
                </c:pt>
                <c:pt idx="33">
                  <c:v>695.1</c:v>
                </c:pt>
                <c:pt idx="34">
                  <c:v>591.1</c:v>
                </c:pt>
                <c:pt idx="35">
                  <c:v>490.1</c:v>
                </c:pt>
                <c:pt idx="36">
                  <c:v>639.4</c:v>
                </c:pt>
                <c:pt idx="37">
                  <c:v>675.2</c:v>
                </c:pt>
                <c:pt idx="38">
                  <c:v>518.1</c:v>
                </c:pt>
                <c:pt idx="39">
                  <c:v>571.4</c:v>
                </c:pt>
                <c:pt idx="40">
                  <c:v>625.20000000000005</c:v>
                </c:pt>
                <c:pt idx="41">
                  <c:v>555.1</c:v>
                </c:pt>
                <c:pt idx="42">
                  <c:v>592.1</c:v>
                </c:pt>
                <c:pt idx="43">
                  <c:v>566.5</c:v>
                </c:pt>
                <c:pt idx="44">
                  <c:v>644.20000000000005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707904"/>
        <c:axId val="691708296"/>
      </c:lineChart>
      <c:catAx>
        <c:axId val="691707904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9170829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691708296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91707904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12290441856187E-2"/>
          <c:y val="2.5317184962743353E-2"/>
          <c:w val="0.81264512418032442"/>
          <c:h val="0.94239788517866108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Sheet1!$A$2:$A$38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995.9</c:v>
                </c:pt>
                <c:pt idx="1">
                  <c:v>995.9</c:v>
                </c:pt>
                <c:pt idx="2">
                  <c:v>995.9</c:v>
                </c:pt>
                <c:pt idx="3">
                  <c:v>932.5</c:v>
                </c:pt>
                <c:pt idx="4">
                  <c:v>912.4</c:v>
                </c:pt>
                <c:pt idx="5">
                  <c:v>949</c:v>
                </c:pt>
                <c:pt idx="6">
                  <c:v>1077.2</c:v>
                </c:pt>
                <c:pt idx="7">
                  <c:v>995.8</c:v>
                </c:pt>
                <c:pt idx="8">
                  <c:v>970.2</c:v>
                </c:pt>
                <c:pt idx="9">
                  <c:v>959.9</c:v>
                </c:pt>
                <c:pt idx="10">
                  <c:v>991.5</c:v>
                </c:pt>
                <c:pt idx="11">
                  <c:v>1033.5999999999999</c:v>
                </c:pt>
                <c:pt idx="12">
                  <c:v>1119.5999999999999</c:v>
                </c:pt>
                <c:pt idx="13">
                  <c:v>1142.3</c:v>
                </c:pt>
                <c:pt idx="14">
                  <c:v>1026.7</c:v>
                </c:pt>
                <c:pt idx="15">
                  <c:v>1006.9</c:v>
                </c:pt>
                <c:pt idx="16">
                  <c:v>1070.3</c:v>
                </c:pt>
                <c:pt idx="17">
                  <c:v>1298.4000000000001</c:v>
                </c:pt>
                <c:pt idx="18">
                  <c:v>1265.8</c:v>
                </c:pt>
                <c:pt idx="19">
                  <c:v>1223.4000000000001</c:v>
                </c:pt>
                <c:pt idx="20">
                  <c:v>1285</c:v>
                </c:pt>
                <c:pt idx="21">
                  <c:v>1400.6</c:v>
                </c:pt>
                <c:pt idx="22">
                  <c:v>1537.7</c:v>
                </c:pt>
                <c:pt idx="23">
                  <c:v>1481.3</c:v>
                </c:pt>
                <c:pt idx="24">
                  <c:v>1418.9</c:v>
                </c:pt>
                <c:pt idx="25">
                  <c:v>1440.3</c:v>
                </c:pt>
                <c:pt idx="26">
                  <c:v>1467.6</c:v>
                </c:pt>
                <c:pt idx="27">
                  <c:v>1427.5</c:v>
                </c:pt>
                <c:pt idx="28">
                  <c:v>1398.8</c:v>
                </c:pt>
                <c:pt idx="29">
                  <c:v>1473.1</c:v>
                </c:pt>
                <c:pt idx="30">
                  <c:v>1449.2</c:v>
                </c:pt>
                <c:pt idx="31">
                  <c:v>1519.6</c:v>
                </c:pt>
                <c:pt idx="32">
                  <c:v>1575.9</c:v>
                </c:pt>
                <c:pt idx="33">
                  <c:v>1582.6</c:v>
                </c:pt>
                <c:pt idx="34">
                  <c:v>1539.6</c:v>
                </c:pt>
                <c:pt idx="35">
                  <c:v>1641.2</c:v>
                </c:pt>
                <c:pt idx="36">
                  <c:v>1752.8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1709472"/>
        <c:axId val="691709864"/>
      </c:areaChart>
      <c:catAx>
        <c:axId val="69170947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91709864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691709864"/>
        <c:scaling>
          <c:orientation val="minMax"/>
          <c:max val="18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91709472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3.233680653988788E-2"/>
          <c:w val="0.87725631768953072"/>
          <c:h val="0.81733579408378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Personnel in Finland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281774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Personnel in subsidiaries abroad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91710648"/>
        <c:axId val="691711040"/>
      </c:barChart>
      <c:catAx>
        <c:axId val="691710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91711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91711040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91710648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068301101520344E-2"/>
          <c:y val="3.1220674932165442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Electronics and Electrotechnical Industry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</c:v>
                </c:pt>
                <c:pt idx="3">
                  <c:v>62600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59200</c:v>
                </c:pt>
                <c:pt idx="9">
                  <c:v>60400</c:v>
                </c:pt>
                <c:pt idx="10">
                  <c:v>60900</c:v>
                </c:pt>
                <c:pt idx="11">
                  <c:v>54800</c:v>
                </c:pt>
                <c:pt idx="12">
                  <c:v>51200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42100</c:v>
                </c:pt>
                <c:pt idx="17">
                  <c:v>40522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Mechanical engineering industry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Taul1!$C$2:$C$19</c:f>
              <c:numCache>
                <c:formatCode>#,##0</c:formatCode>
                <c:ptCount val="18"/>
                <c:pt idx="0">
                  <c:v>124000</c:v>
                </c:pt>
                <c:pt idx="1">
                  <c:v>124699.99999999999</c:v>
                </c:pt>
                <c:pt idx="2">
                  <c:v>130300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128400</c:v>
                </c:pt>
                <c:pt idx="7">
                  <c:v>132600</c:v>
                </c:pt>
                <c:pt idx="8">
                  <c:v>137700</c:v>
                </c:pt>
                <c:pt idx="9">
                  <c:v>144300</c:v>
                </c:pt>
                <c:pt idx="10">
                  <c:v>150100</c:v>
                </c:pt>
                <c:pt idx="11">
                  <c:v>133200</c:v>
                </c:pt>
                <c:pt idx="12">
                  <c:v>123300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121031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Metals industry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Taul1!$D$2:$D$19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17600</c:v>
                </c:pt>
                <c:pt idx="3">
                  <c:v>17600</c:v>
                </c:pt>
                <c:pt idx="4">
                  <c:v>17100</c:v>
                </c:pt>
                <c:pt idx="5">
                  <c:v>16400</c:v>
                </c:pt>
                <c:pt idx="6">
                  <c:v>16100</c:v>
                </c:pt>
                <c:pt idx="7">
                  <c:v>17100</c:v>
                </c:pt>
                <c:pt idx="8">
                  <c:v>17200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17800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15096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Consulting engineering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Taul1!$E$2:$E$19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35200</c:v>
                </c:pt>
                <c:pt idx="6">
                  <c:v>35700</c:v>
                </c:pt>
                <c:pt idx="7">
                  <c:v>36700</c:v>
                </c:pt>
                <c:pt idx="8">
                  <c:v>39200</c:v>
                </c:pt>
                <c:pt idx="9">
                  <c:v>40900</c:v>
                </c:pt>
                <c:pt idx="10">
                  <c:v>45500</c:v>
                </c:pt>
                <c:pt idx="11">
                  <c:v>44300</c:v>
                </c:pt>
                <c:pt idx="12">
                  <c:v>42600</c:v>
                </c:pt>
                <c:pt idx="13">
                  <c:v>44900</c:v>
                </c:pt>
                <c:pt idx="14">
                  <c:v>46100</c:v>
                </c:pt>
                <c:pt idx="15">
                  <c:v>46500</c:v>
                </c:pt>
                <c:pt idx="16">
                  <c:v>46200</c:v>
                </c:pt>
                <c:pt idx="17">
                  <c:v>47250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Information technology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Taul1!$A$2:$A$19</c:f>
              <c:numCache>
                <c:formatCode>General</c:formatCod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</c:numCache>
            </c:numRef>
          </c:cat>
          <c:val>
            <c:numRef>
              <c:f>Taul1!$F$2:$F$19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43700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51700</c:v>
                </c:pt>
                <c:pt idx="11">
                  <c:v>49500</c:v>
                </c:pt>
                <c:pt idx="12">
                  <c:v>50100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68815656"/>
        <c:axId val="768816048"/>
      </c:barChart>
      <c:catAx>
        <c:axId val="768815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768816048"/>
        <c:crosses val="autoZero"/>
        <c:auto val="1"/>
        <c:lblAlgn val="ctr"/>
        <c:lblOffset val="100"/>
        <c:noMultiLvlLbl val="0"/>
      </c:catAx>
      <c:valAx>
        <c:axId val="76881604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768815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5617524166997606E-2"/>
          <c:y val="0.88978655149427843"/>
          <c:w val="0.90364738847998249"/>
          <c:h val="0.11021344850572157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Electronics and Electrotechnical Industry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Mechanical engineering industry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Metals industry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Consulting engineering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Information technology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68816832"/>
        <c:axId val="768817224"/>
      </c:barChart>
      <c:catAx>
        <c:axId val="76881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768817224"/>
        <c:crosses val="autoZero"/>
        <c:auto val="1"/>
        <c:lblAlgn val="ctr"/>
        <c:lblOffset val="100"/>
        <c:noMultiLvlLbl val="0"/>
      </c:catAx>
      <c:valAx>
        <c:axId val="76881722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768816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811420157455209"/>
          <c:y val="0.88978655149427843"/>
          <c:w val="0.86115071107242802"/>
          <c:h val="0.11021344850572157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26469596735474"/>
          <c:y val="6.9397739680875523E-2"/>
          <c:w val="0.7252165384705862"/>
          <c:h val="0.898143571557283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7279.7</c:v>
                </c:pt>
                <c:pt idx="2">
                  <c:v>8187.8</c:v>
                </c:pt>
                <c:pt idx="3">
                  <c:v>8072.5</c:v>
                </c:pt>
                <c:pt idx="4">
                  <c:v>8660.4</c:v>
                </c:pt>
                <c:pt idx="5">
                  <c:v>9131.4</c:v>
                </c:pt>
                <c:pt idx="6">
                  <c:v>8589.6</c:v>
                </c:pt>
                <c:pt idx="7">
                  <c:v>8682.1</c:v>
                </c:pt>
                <c:pt idx="8">
                  <c:v>9359.6</c:v>
                </c:pt>
                <c:pt idx="9">
                  <c:v>9217.7000000000007</c:v>
                </c:pt>
                <c:pt idx="10">
                  <c:v>10763.1</c:v>
                </c:pt>
                <c:pt idx="11">
                  <c:v>9596.5</c:v>
                </c:pt>
                <c:pt idx="12">
                  <c:v>11009.7</c:v>
                </c:pt>
                <c:pt idx="13">
                  <c:v>10952.7</c:v>
                </c:pt>
                <c:pt idx="14">
                  <c:v>10486.5</c:v>
                </c:pt>
                <c:pt idx="15">
                  <c:v>11002.2</c:v>
                </c:pt>
                <c:pt idx="16">
                  <c:v>9672.5</c:v>
                </c:pt>
                <c:pt idx="17">
                  <c:v>6349.2</c:v>
                </c:pt>
                <c:pt idx="18">
                  <c:v>6595.6</c:v>
                </c:pt>
                <c:pt idx="19">
                  <c:v>6759.1</c:v>
                </c:pt>
                <c:pt idx="20">
                  <c:v>7814.4</c:v>
                </c:pt>
                <c:pt idx="21">
                  <c:v>7152.9</c:v>
                </c:pt>
                <c:pt idx="22">
                  <c:v>7209.4</c:v>
                </c:pt>
                <c:pt idx="23">
                  <c:v>7168.3</c:v>
                </c:pt>
                <c:pt idx="24">
                  <c:v>9393.6</c:v>
                </c:pt>
                <c:pt idx="25">
                  <c:v>8412.1</c:v>
                </c:pt>
                <c:pt idx="26">
                  <c:v>8416.4</c:v>
                </c:pt>
                <c:pt idx="27">
                  <c:v>7642.9</c:v>
                </c:pt>
                <c:pt idx="28">
                  <c:v>9619.4</c:v>
                </c:pt>
                <c:pt idx="29">
                  <c:v>8167.4</c:v>
                </c:pt>
                <c:pt idx="30">
                  <c:v>8605.5</c:v>
                </c:pt>
                <c:pt idx="31">
                  <c:v>7537.6</c:v>
                </c:pt>
                <c:pt idx="32">
                  <c:v>8868.9</c:v>
                </c:pt>
                <c:pt idx="33">
                  <c:v>6972.2</c:v>
                </c:pt>
                <c:pt idx="34">
                  <c:v>7313.1</c:v>
                </c:pt>
                <c:pt idx="35">
                  <c:v>6676.2</c:v>
                </c:pt>
                <c:pt idx="36">
                  <c:v>7581.3</c:v>
                </c:pt>
                <c:pt idx="37">
                  <c:v>7365.3</c:v>
                </c:pt>
                <c:pt idx="38">
                  <c:v>7500.7</c:v>
                </c:pt>
                <c:pt idx="39">
                  <c:v>8795.7000000000007</c:v>
                </c:pt>
                <c:pt idx="40">
                  <c:v>7778.7</c:v>
                </c:pt>
                <c:pt idx="41">
                  <c:v>6715.4</c:v>
                </c:pt>
                <c:pt idx="42">
                  <c:v>8534.2000000000007</c:v>
                </c:pt>
                <c:pt idx="43">
                  <c:v>7013.6</c:v>
                </c:pt>
                <c:pt idx="44">
                  <c:v>7146.2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5963.4</c:v>
                </c:pt>
                <c:pt idx="2">
                  <c:v>7004.1</c:v>
                </c:pt>
                <c:pt idx="3">
                  <c:v>6917.3</c:v>
                </c:pt>
                <c:pt idx="4">
                  <c:v>7204</c:v>
                </c:pt>
                <c:pt idx="5">
                  <c:v>7915.8</c:v>
                </c:pt>
                <c:pt idx="6">
                  <c:v>7052.8</c:v>
                </c:pt>
                <c:pt idx="7">
                  <c:v>7248.7</c:v>
                </c:pt>
                <c:pt idx="8">
                  <c:v>8069.3</c:v>
                </c:pt>
                <c:pt idx="9">
                  <c:v>7720.9</c:v>
                </c:pt>
                <c:pt idx="10">
                  <c:v>9103</c:v>
                </c:pt>
                <c:pt idx="11">
                  <c:v>8131.1</c:v>
                </c:pt>
                <c:pt idx="12">
                  <c:v>9296.1</c:v>
                </c:pt>
                <c:pt idx="13">
                  <c:v>9061.9</c:v>
                </c:pt>
                <c:pt idx="14">
                  <c:v>8339.1</c:v>
                </c:pt>
                <c:pt idx="15">
                  <c:v>9215.7000000000007</c:v>
                </c:pt>
                <c:pt idx="16">
                  <c:v>7883.8</c:v>
                </c:pt>
                <c:pt idx="17">
                  <c:v>5065</c:v>
                </c:pt>
                <c:pt idx="18">
                  <c:v>5107.2</c:v>
                </c:pt>
                <c:pt idx="19">
                  <c:v>5354.3</c:v>
                </c:pt>
                <c:pt idx="20">
                  <c:v>6121.7</c:v>
                </c:pt>
                <c:pt idx="21">
                  <c:v>5388.3</c:v>
                </c:pt>
                <c:pt idx="22">
                  <c:v>5725.8</c:v>
                </c:pt>
                <c:pt idx="23">
                  <c:v>5602.6</c:v>
                </c:pt>
                <c:pt idx="24">
                  <c:v>7045.4</c:v>
                </c:pt>
                <c:pt idx="25">
                  <c:v>5979.4</c:v>
                </c:pt>
                <c:pt idx="26">
                  <c:v>6595.9</c:v>
                </c:pt>
                <c:pt idx="27">
                  <c:v>5791.9</c:v>
                </c:pt>
                <c:pt idx="28">
                  <c:v>7338.8</c:v>
                </c:pt>
                <c:pt idx="29">
                  <c:v>6137.3</c:v>
                </c:pt>
                <c:pt idx="30">
                  <c:v>6705.9</c:v>
                </c:pt>
                <c:pt idx="31">
                  <c:v>6132.2</c:v>
                </c:pt>
                <c:pt idx="32">
                  <c:v>7179.6</c:v>
                </c:pt>
                <c:pt idx="33">
                  <c:v>5198.7</c:v>
                </c:pt>
                <c:pt idx="34">
                  <c:v>5561.1</c:v>
                </c:pt>
                <c:pt idx="35">
                  <c:v>5242.3</c:v>
                </c:pt>
                <c:pt idx="36">
                  <c:v>5970.5</c:v>
                </c:pt>
                <c:pt idx="37">
                  <c:v>5382.6</c:v>
                </c:pt>
                <c:pt idx="38">
                  <c:v>5608.5</c:v>
                </c:pt>
                <c:pt idx="39">
                  <c:v>6669</c:v>
                </c:pt>
                <c:pt idx="40">
                  <c:v>5884.5</c:v>
                </c:pt>
                <c:pt idx="41">
                  <c:v>4766.3999999999996</c:v>
                </c:pt>
                <c:pt idx="42">
                  <c:v>6388.4</c:v>
                </c:pt>
                <c:pt idx="43">
                  <c:v>5392.1</c:v>
                </c:pt>
                <c:pt idx="44">
                  <c:v>5149.1000000000004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1309.9000000000001</c:v>
                </c:pt>
                <c:pt idx="2">
                  <c:v>1184.5999999999999</c:v>
                </c:pt>
                <c:pt idx="3">
                  <c:v>1163.3</c:v>
                </c:pt>
                <c:pt idx="4">
                  <c:v>1459.7</c:v>
                </c:pt>
                <c:pt idx="5">
                  <c:v>1214.0999999999999</c:v>
                </c:pt>
                <c:pt idx="6">
                  <c:v>1535.9</c:v>
                </c:pt>
                <c:pt idx="7">
                  <c:v>1433.1</c:v>
                </c:pt>
                <c:pt idx="8">
                  <c:v>1279.5999999999999</c:v>
                </c:pt>
                <c:pt idx="9">
                  <c:v>1475.6</c:v>
                </c:pt>
                <c:pt idx="10">
                  <c:v>1646.7</c:v>
                </c:pt>
                <c:pt idx="11">
                  <c:v>1443.6</c:v>
                </c:pt>
                <c:pt idx="12">
                  <c:v>1709.4</c:v>
                </c:pt>
                <c:pt idx="13">
                  <c:v>1848.2</c:v>
                </c:pt>
                <c:pt idx="14">
                  <c:v>2128.3000000000002</c:v>
                </c:pt>
                <c:pt idx="15">
                  <c:v>1736.7</c:v>
                </c:pt>
                <c:pt idx="16">
                  <c:v>1759.5</c:v>
                </c:pt>
                <c:pt idx="17">
                  <c:v>1246.8</c:v>
                </c:pt>
                <c:pt idx="18">
                  <c:v>1465.6</c:v>
                </c:pt>
                <c:pt idx="19">
                  <c:v>1373.4</c:v>
                </c:pt>
                <c:pt idx="20">
                  <c:v>1674.3</c:v>
                </c:pt>
                <c:pt idx="21">
                  <c:v>1745.7</c:v>
                </c:pt>
                <c:pt idx="22">
                  <c:v>1458.3</c:v>
                </c:pt>
                <c:pt idx="23">
                  <c:v>1514.1</c:v>
                </c:pt>
                <c:pt idx="24">
                  <c:v>2260.5</c:v>
                </c:pt>
                <c:pt idx="25">
                  <c:v>2319.1999999999998</c:v>
                </c:pt>
                <c:pt idx="26">
                  <c:v>1750.6</c:v>
                </c:pt>
                <c:pt idx="27">
                  <c:v>1751.2</c:v>
                </c:pt>
                <c:pt idx="28">
                  <c:v>2183.1</c:v>
                </c:pt>
                <c:pt idx="29">
                  <c:v>1880.6</c:v>
                </c:pt>
                <c:pt idx="30">
                  <c:v>1803.9</c:v>
                </c:pt>
                <c:pt idx="31">
                  <c:v>1335.2</c:v>
                </c:pt>
                <c:pt idx="32">
                  <c:v>1613.9</c:v>
                </c:pt>
                <c:pt idx="33">
                  <c:v>1655.3</c:v>
                </c:pt>
                <c:pt idx="34">
                  <c:v>1650.2</c:v>
                </c:pt>
                <c:pt idx="35">
                  <c:v>1337.7</c:v>
                </c:pt>
                <c:pt idx="36">
                  <c:v>1505.5</c:v>
                </c:pt>
                <c:pt idx="37">
                  <c:v>1860.1</c:v>
                </c:pt>
                <c:pt idx="38">
                  <c:v>1772.6</c:v>
                </c:pt>
                <c:pt idx="39">
                  <c:v>2040.4</c:v>
                </c:pt>
                <c:pt idx="40">
                  <c:v>1732.5</c:v>
                </c:pt>
                <c:pt idx="41">
                  <c:v>1788.1</c:v>
                </c:pt>
                <c:pt idx="42">
                  <c:v>1987.7</c:v>
                </c:pt>
                <c:pt idx="43">
                  <c:v>1500.6</c:v>
                </c:pt>
                <c:pt idx="44">
                  <c:v>1864.9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5702520"/>
        <c:axId val="685702912"/>
      </c:lineChart>
      <c:catAx>
        <c:axId val="6857025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85702912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685702912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85702520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863715743348777"/>
          <c:y val="0.29664706432550958"/>
          <c:w val="0.1613628425665124"/>
          <c:h val="0.64539330196731481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64541784413263E-2"/>
          <c:y val="3.8168145109947565E-2"/>
          <c:w val="0.89382038169526712"/>
          <c:h val="0.77150387927911479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Number of individuals retired</c:v>
                </c:pt>
              </c:strCache>
            </c:strRef>
          </c:tx>
          <c:spPr>
            <a:solidFill>
              <a:schemeClr val="folHlink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5202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Number of individuals retiring (estimation)</c:v>
                </c:pt>
              </c:strCache>
            </c:strRef>
          </c:tx>
          <c:spPr>
            <a:solidFill>
              <a:srgbClr val="FFFF99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5">
                  <c:v>5172</c:v>
                </c:pt>
                <c:pt idx="16">
                  <c:v>5639</c:v>
                </c:pt>
                <c:pt idx="17">
                  <c:v>6084</c:v>
                </c:pt>
                <c:pt idx="18">
                  <c:v>6236</c:v>
                </c:pt>
                <c:pt idx="19">
                  <c:v>6594</c:v>
                </c:pt>
                <c:pt idx="20">
                  <c:v>6710</c:v>
                </c:pt>
                <c:pt idx="21">
                  <c:v>6733</c:v>
                </c:pt>
                <c:pt idx="22">
                  <c:v>7015</c:v>
                </c:pt>
                <c:pt idx="23">
                  <c:v>7157</c:v>
                </c:pt>
                <c:pt idx="24">
                  <c:v>7364</c:v>
                </c:pt>
                <c:pt idx="25">
                  <c:v>7513</c:v>
                </c:pt>
                <c:pt idx="26">
                  <c:v>7554</c:v>
                </c:pt>
                <c:pt idx="27">
                  <c:v>7721</c:v>
                </c:pt>
                <c:pt idx="28">
                  <c:v>7761</c:v>
                </c:pt>
                <c:pt idx="29">
                  <c:v>7802</c:v>
                </c:pt>
                <c:pt idx="30">
                  <c:v>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68818008"/>
        <c:axId val="768818400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2234</c:v>
                </c:pt>
                <c:pt idx="15">
                  <c:v>2219</c:v>
                </c:pt>
                <c:pt idx="16">
                  <c:v>2388</c:v>
                </c:pt>
                <c:pt idx="17">
                  <c:v>2539</c:v>
                </c:pt>
                <c:pt idx="18">
                  <c:v>2598</c:v>
                </c:pt>
                <c:pt idx="19">
                  <c:v>2693</c:v>
                </c:pt>
                <c:pt idx="20">
                  <c:v>2648</c:v>
                </c:pt>
                <c:pt idx="21">
                  <c:v>2603</c:v>
                </c:pt>
                <c:pt idx="22">
                  <c:v>2650</c:v>
                </c:pt>
                <c:pt idx="23">
                  <c:v>2639</c:v>
                </c:pt>
                <c:pt idx="24">
                  <c:v>2653</c:v>
                </c:pt>
                <c:pt idx="25">
                  <c:v>2648</c:v>
                </c:pt>
                <c:pt idx="26">
                  <c:v>2646</c:v>
                </c:pt>
                <c:pt idx="27">
                  <c:v>2629</c:v>
                </c:pt>
                <c:pt idx="28">
                  <c:v>2607</c:v>
                </c:pt>
                <c:pt idx="29">
                  <c:v>2553</c:v>
                </c:pt>
                <c:pt idx="30">
                  <c:v>2524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818008"/>
        <c:axId val="768818400"/>
      </c:lineChart>
      <c:catAx>
        <c:axId val="768818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688184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68818400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7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768818008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0451981943526743"/>
          <c:y val="0.87203791469194314"/>
          <c:w val="0.88006188535442598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11080327938479E-2"/>
          <c:y val="6.0663780274389276E-2"/>
          <c:w val="0.89191786403349937"/>
          <c:h val="0.75869433088916893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Mechanical engineering</c:v>
                </c:pt>
              </c:strCache>
            </c:strRef>
          </c:tx>
          <c:spPr>
            <a:solidFill>
              <a:schemeClr val="folHlink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1660</c:v>
                </c:pt>
                <c:pt idx="16">
                  <c:v>1791</c:v>
                </c:pt>
                <c:pt idx="17">
                  <c:v>1910</c:v>
                </c:pt>
                <c:pt idx="18">
                  <c:v>1948</c:v>
                </c:pt>
                <c:pt idx="19">
                  <c:v>2018</c:v>
                </c:pt>
                <c:pt idx="20">
                  <c:v>1975</c:v>
                </c:pt>
                <c:pt idx="21">
                  <c:v>1940</c:v>
                </c:pt>
                <c:pt idx="22">
                  <c:v>1976</c:v>
                </c:pt>
                <c:pt idx="23">
                  <c:v>1967</c:v>
                </c:pt>
                <c:pt idx="24">
                  <c:v>1979</c:v>
                </c:pt>
                <c:pt idx="25">
                  <c:v>1979</c:v>
                </c:pt>
                <c:pt idx="26">
                  <c:v>1956</c:v>
                </c:pt>
                <c:pt idx="27">
                  <c:v>1956</c:v>
                </c:pt>
                <c:pt idx="28">
                  <c:v>1923</c:v>
                </c:pt>
                <c:pt idx="29">
                  <c:v>1873</c:v>
                </c:pt>
                <c:pt idx="30">
                  <c:v>1840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Metals industry</c:v>
                </c:pt>
              </c:strCache>
            </c:strRef>
          </c:tx>
          <c:spPr>
            <a:solidFill>
              <a:srgbClr val="FFFF99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248</c:v>
                </c:pt>
                <c:pt idx="15">
                  <c:v>239</c:v>
                </c:pt>
                <c:pt idx="16">
                  <c:v>251</c:v>
                </c:pt>
                <c:pt idx="17">
                  <c:v>273</c:v>
                </c:pt>
                <c:pt idx="18">
                  <c:v>276</c:v>
                </c:pt>
                <c:pt idx="19">
                  <c:v>298</c:v>
                </c:pt>
                <c:pt idx="20">
                  <c:v>292</c:v>
                </c:pt>
                <c:pt idx="21">
                  <c:v>292</c:v>
                </c:pt>
                <c:pt idx="22">
                  <c:v>293</c:v>
                </c:pt>
                <c:pt idx="23">
                  <c:v>284</c:v>
                </c:pt>
                <c:pt idx="24">
                  <c:v>277</c:v>
                </c:pt>
                <c:pt idx="25">
                  <c:v>275</c:v>
                </c:pt>
                <c:pt idx="26">
                  <c:v>279</c:v>
                </c:pt>
                <c:pt idx="27">
                  <c:v>270</c:v>
                </c:pt>
                <c:pt idx="28">
                  <c:v>276</c:v>
                </c:pt>
                <c:pt idx="29">
                  <c:v>282</c:v>
                </c:pt>
                <c:pt idx="30">
                  <c:v>294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Electronics and electrotechnical industry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320</c:v>
                </c:pt>
                <c:pt idx="16">
                  <c:v>346</c:v>
                </c:pt>
                <c:pt idx="17">
                  <c:v>356</c:v>
                </c:pt>
                <c:pt idx="18">
                  <c:v>374</c:v>
                </c:pt>
                <c:pt idx="19">
                  <c:v>377</c:v>
                </c:pt>
                <c:pt idx="20">
                  <c:v>381</c:v>
                </c:pt>
                <c:pt idx="21">
                  <c:v>371</c:v>
                </c:pt>
                <c:pt idx="22">
                  <c:v>381</c:v>
                </c:pt>
                <c:pt idx="23">
                  <c:v>388</c:v>
                </c:pt>
                <c:pt idx="24">
                  <c:v>397</c:v>
                </c:pt>
                <c:pt idx="25">
                  <c:v>394</c:v>
                </c:pt>
                <c:pt idx="26">
                  <c:v>411</c:v>
                </c:pt>
                <c:pt idx="27">
                  <c:v>403</c:v>
                </c:pt>
                <c:pt idx="28">
                  <c:v>408</c:v>
                </c:pt>
                <c:pt idx="29">
                  <c:v>398</c:v>
                </c:pt>
                <c:pt idx="30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768819184"/>
        <c:axId val="768936448"/>
      </c:barChart>
      <c:catAx>
        <c:axId val="76881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6893644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68936448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1" i="0" u="none" strike="noStrike" baseline="0">
                <a:solidFill>
                  <a:schemeClr val="tx1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768819184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9313071312878356E-2"/>
          <c:y val="0.89647335765199987"/>
          <c:w val="0.89416840067060221"/>
          <c:h val="9.8188917796849406E-2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Taul1!$A$2:$A$42</c:f>
              <c:strCach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2015e</c:v>
                </c:pt>
              </c:strCache>
            </c:strRef>
          </c:cat>
          <c:val>
            <c:numRef>
              <c:f>Taul1!$B$2:$B$42</c:f>
              <c:numCache>
                <c:formatCode>General</c:formatCode>
                <c:ptCount val="41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8938408"/>
        <c:axId val="768938800"/>
      </c:lineChart>
      <c:catAx>
        <c:axId val="768938408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200" b="1"/>
            </a:pPr>
            <a:endParaRPr lang="fi-FI"/>
          </a:p>
        </c:txPr>
        <c:crossAx val="768938800"/>
        <c:crosses val="autoZero"/>
        <c:auto val="1"/>
        <c:lblAlgn val="ctr"/>
        <c:lblOffset val="100"/>
        <c:noMultiLvlLbl val="0"/>
      </c:catAx>
      <c:valAx>
        <c:axId val="768938800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768938408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25548190118791E-2"/>
          <c:y val="3.9983586994919162E-2"/>
          <c:w val="0.90944536864325021"/>
          <c:h val="0.80469405461838928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USA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data!$B$2:$B$133</c:f>
              <c:numCache>
                <c:formatCode>#,##0</c:formatCode>
                <c:ptCount val="132"/>
                <c:pt idx="0">
                  <c:v>722</c:v>
                </c:pt>
                <c:pt idx="1">
                  <c:v>689</c:v>
                </c:pt>
                <c:pt idx="2">
                  <c:v>678</c:v>
                </c:pt>
                <c:pt idx="3">
                  <c:v>615</c:v>
                </c:pt>
                <c:pt idx="4">
                  <c:v>595</c:v>
                </c:pt>
                <c:pt idx="5">
                  <c:v>551</c:v>
                </c:pt>
                <c:pt idx="6">
                  <c:v>496</c:v>
                </c:pt>
                <c:pt idx="7">
                  <c:v>468</c:v>
                </c:pt>
                <c:pt idx="8">
                  <c:v>562</c:v>
                </c:pt>
                <c:pt idx="9">
                  <c:v>606</c:v>
                </c:pt>
                <c:pt idx="10">
                  <c:v>606</c:v>
                </c:pt>
                <c:pt idx="11">
                  <c:v>606</c:v>
                </c:pt>
                <c:pt idx="12">
                  <c:v>606</c:v>
                </c:pt>
                <c:pt idx="13">
                  <c:v>606</c:v>
                </c:pt>
                <c:pt idx="14">
                  <c:v>606</c:v>
                </c:pt>
                <c:pt idx="15">
                  <c:v>634</c:v>
                </c:pt>
                <c:pt idx="16">
                  <c:v>639</c:v>
                </c:pt>
                <c:pt idx="17">
                  <c:v>683</c:v>
                </c:pt>
                <c:pt idx="18">
                  <c:v>694</c:v>
                </c:pt>
                <c:pt idx="19">
                  <c:v>689</c:v>
                </c:pt>
                <c:pt idx="20">
                  <c:v>672</c:v>
                </c:pt>
                <c:pt idx="21">
                  <c:v>645</c:v>
                </c:pt>
                <c:pt idx="22">
                  <c:v>634</c:v>
                </c:pt>
                <c:pt idx="23">
                  <c:v>584</c:v>
                </c:pt>
                <c:pt idx="24">
                  <c:v>562</c:v>
                </c:pt>
                <c:pt idx="25">
                  <c:v>562</c:v>
                </c:pt>
                <c:pt idx="26">
                  <c:v>590</c:v>
                </c:pt>
                <c:pt idx="27">
                  <c:v>623</c:v>
                </c:pt>
                <c:pt idx="28">
                  <c:v>617</c:v>
                </c:pt>
                <c:pt idx="29">
                  <c:v>590</c:v>
                </c:pt>
                <c:pt idx="30">
                  <c:v>573</c:v>
                </c:pt>
                <c:pt idx="31">
                  <c:v>562</c:v>
                </c:pt>
                <c:pt idx="32">
                  <c:v>573</c:v>
                </c:pt>
                <c:pt idx="33">
                  <c:v>579</c:v>
                </c:pt>
                <c:pt idx="34">
                  <c:v>579</c:v>
                </c:pt>
                <c:pt idx="35">
                  <c:v>612</c:v>
                </c:pt>
                <c:pt idx="36">
                  <c:v>689</c:v>
                </c:pt>
                <c:pt idx="37">
                  <c:v>761</c:v>
                </c:pt>
                <c:pt idx="38">
                  <c:v>838</c:v>
                </c:pt>
                <c:pt idx="39">
                  <c:v>915</c:v>
                </c:pt>
                <c:pt idx="40">
                  <c:v>1141</c:v>
                </c:pt>
                <c:pt idx="41">
                  <c:v>1174</c:v>
                </c:pt>
                <c:pt idx="42">
                  <c:v>1168</c:v>
                </c:pt>
                <c:pt idx="43">
                  <c:v>1185</c:v>
                </c:pt>
                <c:pt idx="44">
                  <c:v>1124</c:v>
                </c:pt>
                <c:pt idx="45">
                  <c:v>993</c:v>
                </c:pt>
                <c:pt idx="46">
                  <c:v>769</c:v>
                </c:pt>
                <c:pt idx="47">
                  <c:v>599</c:v>
                </c:pt>
                <c:pt idx="48">
                  <c:v>583</c:v>
                </c:pt>
                <c:pt idx="49">
                  <c:v>562</c:v>
                </c:pt>
                <c:pt idx="50">
                  <c:v>537</c:v>
                </c:pt>
                <c:pt idx="51">
                  <c:v>473</c:v>
                </c:pt>
                <c:pt idx="52">
                  <c:v>435</c:v>
                </c:pt>
                <c:pt idx="53">
                  <c:v>411</c:v>
                </c:pt>
                <c:pt idx="54">
                  <c:v>492</c:v>
                </c:pt>
                <c:pt idx="55">
                  <c:v>548</c:v>
                </c:pt>
                <c:pt idx="56">
                  <c:v>585</c:v>
                </c:pt>
                <c:pt idx="57">
                  <c:v>622</c:v>
                </c:pt>
                <c:pt idx="58">
                  <c:v>572</c:v>
                </c:pt>
                <c:pt idx="59">
                  <c:v>552</c:v>
                </c:pt>
                <c:pt idx="60">
                  <c:v>612</c:v>
                </c:pt>
                <c:pt idx="61">
                  <c:v>653</c:v>
                </c:pt>
                <c:pt idx="62">
                  <c:v>693</c:v>
                </c:pt>
                <c:pt idx="63">
                  <c:v>750</c:v>
                </c:pt>
                <c:pt idx="64">
                  <c:v>771</c:v>
                </c:pt>
                <c:pt idx="65">
                  <c:v>735</c:v>
                </c:pt>
                <c:pt idx="66">
                  <c:v>667</c:v>
                </c:pt>
                <c:pt idx="67">
                  <c:v>619</c:v>
                </c:pt>
                <c:pt idx="68">
                  <c:v>640</c:v>
                </c:pt>
                <c:pt idx="69">
                  <c:v>629</c:v>
                </c:pt>
                <c:pt idx="70">
                  <c:v>573</c:v>
                </c:pt>
                <c:pt idx="71">
                  <c:v>639</c:v>
                </c:pt>
                <c:pt idx="72">
                  <c:v>783</c:v>
                </c:pt>
                <c:pt idx="73">
                  <c:v>888</c:v>
                </c:pt>
                <c:pt idx="74">
                  <c:v>960</c:v>
                </c:pt>
                <c:pt idx="75">
                  <c:v>963</c:v>
                </c:pt>
                <c:pt idx="76">
                  <c:v>891</c:v>
                </c:pt>
                <c:pt idx="77">
                  <c:v>834</c:v>
                </c:pt>
                <c:pt idx="78">
                  <c:v>786</c:v>
                </c:pt>
                <c:pt idx="79">
                  <c:v>723</c:v>
                </c:pt>
                <c:pt idx="80">
                  <c:v>765</c:v>
                </c:pt>
                <c:pt idx="81">
                  <c:v>746</c:v>
                </c:pt>
                <c:pt idx="82">
                  <c:v>672</c:v>
                </c:pt>
                <c:pt idx="83">
                  <c:v>756</c:v>
                </c:pt>
                <c:pt idx="84">
                  <c:v>802</c:v>
                </c:pt>
                <c:pt idx="85">
                  <c:v>816</c:v>
                </c:pt>
                <c:pt idx="86">
                  <c:v>765</c:v>
                </c:pt>
                <c:pt idx="87">
                  <c:v>761</c:v>
                </c:pt>
                <c:pt idx="88">
                  <c:v>737</c:v>
                </c:pt>
                <c:pt idx="89">
                  <c:v>685</c:v>
                </c:pt>
                <c:pt idx="90">
                  <c:v>657</c:v>
                </c:pt>
                <c:pt idx="91" formatCode="General">
                  <c:v>697</c:v>
                </c:pt>
                <c:pt idx="92">
                  <c:v>715</c:v>
                </c:pt>
                <c:pt idx="93">
                  <c:v>658</c:v>
                </c:pt>
                <c:pt idx="94">
                  <c:v>683</c:v>
                </c:pt>
                <c:pt idx="95">
                  <c:v>709</c:v>
                </c:pt>
                <c:pt idx="96">
                  <c:v>700</c:v>
                </c:pt>
                <c:pt idx="97">
                  <c:v>672</c:v>
                </c:pt>
                <c:pt idx="98">
                  <c:v>667</c:v>
                </c:pt>
                <c:pt idx="99">
                  <c:v>662</c:v>
                </c:pt>
                <c:pt idx="100">
                  <c:v>639</c:v>
                </c:pt>
                <c:pt idx="101">
                  <c:v>657</c:v>
                </c:pt>
                <c:pt idx="102">
                  <c:v>701</c:v>
                </c:pt>
                <c:pt idx="103">
                  <c:v>715</c:v>
                </c:pt>
                <c:pt idx="104">
                  <c:v>712</c:v>
                </c:pt>
                <c:pt idx="105">
                  <c:v>708</c:v>
                </c:pt>
                <c:pt idx="106">
                  <c:v>733</c:v>
                </c:pt>
                <c:pt idx="107">
                  <c:v>739</c:v>
                </c:pt>
                <c:pt idx="108" formatCode="General">
                  <c:v>747</c:v>
                </c:pt>
                <c:pt idx="109" formatCode="General">
                  <c:v>726</c:v>
                </c:pt>
                <c:pt idx="110" formatCode="0">
                  <c:v>691</c:v>
                </c:pt>
                <c:pt idx="111" formatCode="0">
                  <c:v>721</c:v>
                </c:pt>
                <c:pt idx="112" formatCode="0">
                  <c:v>757</c:v>
                </c:pt>
                <c:pt idx="113" formatCode="0">
                  <c:v>741</c:v>
                </c:pt>
                <c:pt idx="114" formatCode="0">
                  <c:v>732</c:v>
                </c:pt>
                <c:pt idx="115" formatCode="0">
                  <c:v>743</c:v>
                </c:pt>
                <c:pt idx="116" formatCode="0">
                  <c:v>733</c:v>
                </c:pt>
                <c:pt idx="117">
                  <c:v>718</c:v>
                </c:pt>
                <c:pt idx="118" formatCode="0">
                  <c:v>703</c:v>
                </c:pt>
                <c:pt idx="119" formatCode="0">
                  <c:v>677</c:v>
                </c:pt>
                <c:pt idx="120">
                  <c:v>644</c:v>
                </c:pt>
                <c:pt idx="121" formatCode="0">
                  <c:v>592</c:v>
                </c:pt>
                <c:pt idx="122" formatCode="0">
                  <c:v>538</c:v>
                </c:pt>
                <c:pt idx="123" formatCode="0">
                  <c:v>500</c:v>
                </c:pt>
                <c:pt idx="124" formatCode="0">
                  <c:v>497</c:v>
                </c:pt>
                <c:pt idx="125" formatCode="0">
                  <c:v>503</c:v>
                </c:pt>
                <c:pt idx="126" formatCode="0">
                  <c:v>508</c:v>
                </c:pt>
                <c:pt idx="127">
                  <c:v>514</c:v>
                </c:pt>
                <c:pt idx="128">
                  <c:v>496</c:v>
                </c:pt>
                <c:pt idx="129">
                  <c:v>463</c:v>
                </c:pt>
                <c:pt idx="130">
                  <c:v>427</c:v>
                </c:pt>
                <c:pt idx="131">
                  <c:v>390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Germany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data!$C$2:$C$133</c:f>
              <c:numCache>
                <c:formatCode>#,##0</c:formatCode>
                <c:ptCount val="132"/>
                <c:pt idx="0">
                  <c:v>699</c:v>
                </c:pt>
                <c:pt idx="1">
                  <c:v>668</c:v>
                </c:pt>
                <c:pt idx="2">
                  <c:v>675</c:v>
                </c:pt>
                <c:pt idx="3">
                  <c:v>642</c:v>
                </c:pt>
                <c:pt idx="4">
                  <c:v>599</c:v>
                </c:pt>
                <c:pt idx="5">
                  <c:v>555</c:v>
                </c:pt>
                <c:pt idx="6">
                  <c:v>507</c:v>
                </c:pt>
                <c:pt idx="7">
                  <c:v>470</c:v>
                </c:pt>
                <c:pt idx="8">
                  <c:v>473</c:v>
                </c:pt>
                <c:pt idx="9">
                  <c:v>481</c:v>
                </c:pt>
                <c:pt idx="10">
                  <c:v>467</c:v>
                </c:pt>
                <c:pt idx="11">
                  <c:v>491</c:v>
                </c:pt>
                <c:pt idx="12">
                  <c:v>503</c:v>
                </c:pt>
                <c:pt idx="13">
                  <c:v>487</c:v>
                </c:pt>
                <c:pt idx="14">
                  <c:v>501</c:v>
                </c:pt>
                <c:pt idx="15">
                  <c:v>556</c:v>
                </c:pt>
                <c:pt idx="16">
                  <c:v>616</c:v>
                </c:pt>
                <c:pt idx="17">
                  <c:v>615</c:v>
                </c:pt>
                <c:pt idx="18">
                  <c:v>614</c:v>
                </c:pt>
                <c:pt idx="19">
                  <c:v>623</c:v>
                </c:pt>
                <c:pt idx="20">
                  <c:v>621</c:v>
                </c:pt>
                <c:pt idx="21">
                  <c:v>613</c:v>
                </c:pt>
                <c:pt idx="22">
                  <c:v>629</c:v>
                </c:pt>
                <c:pt idx="23">
                  <c:v>615</c:v>
                </c:pt>
                <c:pt idx="24">
                  <c:v>595</c:v>
                </c:pt>
                <c:pt idx="25">
                  <c:v>604</c:v>
                </c:pt>
                <c:pt idx="26">
                  <c:v>639</c:v>
                </c:pt>
                <c:pt idx="27">
                  <c:v>664</c:v>
                </c:pt>
                <c:pt idx="28">
                  <c:v>664</c:v>
                </c:pt>
                <c:pt idx="29">
                  <c:v>664</c:v>
                </c:pt>
                <c:pt idx="30">
                  <c:v>682</c:v>
                </c:pt>
                <c:pt idx="31">
                  <c:v>676</c:v>
                </c:pt>
                <c:pt idx="32">
                  <c:v>687</c:v>
                </c:pt>
                <c:pt idx="33">
                  <c:v>704</c:v>
                </c:pt>
                <c:pt idx="34">
                  <c:v>732</c:v>
                </c:pt>
                <c:pt idx="35">
                  <c:v>712</c:v>
                </c:pt>
                <c:pt idx="36">
                  <c:v>695</c:v>
                </c:pt>
                <c:pt idx="37">
                  <c:v>732</c:v>
                </c:pt>
                <c:pt idx="38">
                  <c:v>946</c:v>
                </c:pt>
                <c:pt idx="39">
                  <c:v>952</c:v>
                </c:pt>
                <c:pt idx="40">
                  <c:v>966</c:v>
                </c:pt>
                <c:pt idx="41">
                  <c:v>1113</c:v>
                </c:pt>
                <c:pt idx="42">
                  <c:v>1236</c:v>
                </c:pt>
                <c:pt idx="43">
                  <c:v>1147</c:v>
                </c:pt>
                <c:pt idx="44">
                  <c:v>1104</c:v>
                </c:pt>
                <c:pt idx="45">
                  <c:v>935</c:v>
                </c:pt>
                <c:pt idx="46">
                  <c:v>658</c:v>
                </c:pt>
                <c:pt idx="47">
                  <c:v>635</c:v>
                </c:pt>
                <c:pt idx="48">
                  <c:v>577</c:v>
                </c:pt>
                <c:pt idx="49">
                  <c:v>537</c:v>
                </c:pt>
                <c:pt idx="50">
                  <c:v>509</c:v>
                </c:pt>
                <c:pt idx="51">
                  <c:v>485</c:v>
                </c:pt>
                <c:pt idx="52">
                  <c:v>519</c:v>
                </c:pt>
                <c:pt idx="53">
                  <c:v>533</c:v>
                </c:pt>
                <c:pt idx="54">
                  <c:v>573</c:v>
                </c:pt>
                <c:pt idx="55">
                  <c:v>598</c:v>
                </c:pt>
                <c:pt idx="56">
                  <c:v>641</c:v>
                </c:pt>
                <c:pt idx="57">
                  <c:v>659</c:v>
                </c:pt>
                <c:pt idx="58">
                  <c:v>629</c:v>
                </c:pt>
                <c:pt idx="59">
                  <c:v>567</c:v>
                </c:pt>
                <c:pt idx="60">
                  <c:v>568</c:v>
                </c:pt>
                <c:pt idx="61">
                  <c:v>537</c:v>
                </c:pt>
                <c:pt idx="62">
                  <c:v>630</c:v>
                </c:pt>
                <c:pt idx="63">
                  <c:v>700</c:v>
                </c:pt>
                <c:pt idx="64">
                  <c:v>777</c:v>
                </c:pt>
                <c:pt idx="65">
                  <c:v>772</c:v>
                </c:pt>
                <c:pt idx="66">
                  <c:v>739</c:v>
                </c:pt>
                <c:pt idx="67">
                  <c:v>706</c:v>
                </c:pt>
                <c:pt idx="68">
                  <c:v>721</c:v>
                </c:pt>
                <c:pt idx="69">
                  <c:v>739</c:v>
                </c:pt>
                <c:pt idx="70">
                  <c:v>680</c:v>
                </c:pt>
                <c:pt idx="71">
                  <c:v>682</c:v>
                </c:pt>
                <c:pt idx="72">
                  <c:v>704</c:v>
                </c:pt>
                <c:pt idx="73">
                  <c:v>855</c:v>
                </c:pt>
                <c:pt idx="74">
                  <c:v>894</c:v>
                </c:pt>
                <c:pt idx="75">
                  <c:v>888</c:v>
                </c:pt>
                <c:pt idx="76">
                  <c:v>824</c:v>
                </c:pt>
                <c:pt idx="77">
                  <c:v>820</c:v>
                </c:pt>
                <c:pt idx="78">
                  <c:v>771</c:v>
                </c:pt>
                <c:pt idx="79">
                  <c:v>780</c:v>
                </c:pt>
                <c:pt idx="80">
                  <c:v>721</c:v>
                </c:pt>
                <c:pt idx="81">
                  <c:v>702</c:v>
                </c:pt>
                <c:pt idx="82">
                  <c:v>675</c:v>
                </c:pt>
                <c:pt idx="83">
                  <c:v>618</c:v>
                </c:pt>
                <c:pt idx="84">
                  <c:v>634</c:v>
                </c:pt>
                <c:pt idx="85">
                  <c:v>714</c:v>
                </c:pt>
                <c:pt idx="86">
                  <c:v>741</c:v>
                </c:pt>
                <c:pt idx="87">
                  <c:v>732</c:v>
                </c:pt>
                <c:pt idx="88">
                  <c:v>687</c:v>
                </c:pt>
                <c:pt idx="89">
                  <c:v>657</c:v>
                </c:pt>
                <c:pt idx="90">
                  <c:v>634</c:v>
                </c:pt>
                <c:pt idx="91" formatCode="General">
                  <c:v>636</c:v>
                </c:pt>
                <c:pt idx="92">
                  <c:v>677</c:v>
                </c:pt>
                <c:pt idx="93">
                  <c:v>648</c:v>
                </c:pt>
                <c:pt idx="94">
                  <c:v>600</c:v>
                </c:pt>
                <c:pt idx="95">
                  <c:v>638</c:v>
                </c:pt>
                <c:pt idx="96">
                  <c:v>662</c:v>
                </c:pt>
                <c:pt idx="97">
                  <c:v>677</c:v>
                </c:pt>
                <c:pt idx="98">
                  <c:v>654</c:v>
                </c:pt>
                <c:pt idx="99">
                  <c:v>649</c:v>
                </c:pt>
                <c:pt idx="100" formatCode="0">
                  <c:v>614</c:v>
                </c:pt>
                <c:pt idx="101" formatCode="0">
                  <c:v>604</c:v>
                </c:pt>
                <c:pt idx="102" formatCode="0">
                  <c:v>578</c:v>
                </c:pt>
                <c:pt idx="103" formatCode="0">
                  <c:v>601</c:v>
                </c:pt>
                <c:pt idx="104">
                  <c:v>621</c:v>
                </c:pt>
                <c:pt idx="105">
                  <c:v>635</c:v>
                </c:pt>
                <c:pt idx="106">
                  <c:v>625</c:v>
                </c:pt>
                <c:pt idx="107">
                  <c:v>626</c:v>
                </c:pt>
                <c:pt idx="108" formatCode="General">
                  <c:v>626</c:v>
                </c:pt>
                <c:pt idx="109" formatCode="General">
                  <c:v>635</c:v>
                </c:pt>
                <c:pt idx="110" formatCode="General">
                  <c:v>635</c:v>
                </c:pt>
                <c:pt idx="111" formatCode="0">
                  <c:v>605</c:v>
                </c:pt>
                <c:pt idx="112" formatCode="0">
                  <c:v>594</c:v>
                </c:pt>
                <c:pt idx="113" formatCode="0">
                  <c:v>590</c:v>
                </c:pt>
                <c:pt idx="114" formatCode="0">
                  <c:v>576</c:v>
                </c:pt>
                <c:pt idx="115" formatCode="0">
                  <c:v>569</c:v>
                </c:pt>
                <c:pt idx="116" formatCode="0">
                  <c:v>554</c:v>
                </c:pt>
                <c:pt idx="117">
                  <c:v>550</c:v>
                </c:pt>
                <c:pt idx="118" formatCode="0">
                  <c:v>527</c:v>
                </c:pt>
                <c:pt idx="119" formatCode="0">
                  <c:v>515</c:v>
                </c:pt>
                <c:pt idx="120">
                  <c:v>472</c:v>
                </c:pt>
                <c:pt idx="121" formatCode="0">
                  <c:v>469</c:v>
                </c:pt>
                <c:pt idx="122" formatCode="0">
                  <c:v>440</c:v>
                </c:pt>
                <c:pt idx="123" formatCode="0">
                  <c:v>436</c:v>
                </c:pt>
                <c:pt idx="124" formatCode="0">
                  <c:v>458</c:v>
                </c:pt>
                <c:pt idx="125" formatCode="0">
                  <c:v>455</c:v>
                </c:pt>
                <c:pt idx="126" formatCode="0">
                  <c:v>447</c:v>
                </c:pt>
                <c:pt idx="127">
                  <c:v>444</c:v>
                </c:pt>
                <c:pt idx="128">
                  <c:v>433</c:v>
                </c:pt>
                <c:pt idx="129">
                  <c:v>413</c:v>
                </c:pt>
                <c:pt idx="130">
                  <c:v>361</c:v>
                </c:pt>
                <c:pt idx="131">
                  <c:v>354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Russia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data!$D$2:$D$133</c:f>
              <c:numCache>
                <c:formatCode>#,##0</c:formatCode>
                <c:ptCount val="132"/>
                <c:pt idx="0">
                  <c:v>530</c:v>
                </c:pt>
                <c:pt idx="1">
                  <c:v>543</c:v>
                </c:pt>
                <c:pt idx="2">
                  <c:v>568</c:v>
                </c:pt>
                <c:pt idx="3">
                  <c:v>510</c:v>
                </c:pt>
                <c:pt idx="4">
                  <c:v>480</c:v>
                </c:pt>
                <c:pt idx="5">
                  <c:v>390</c:v>
                </c:pt>
                <c:pt idx="6">
                  <c:v>340</c:v>
                </c:pt>
                <c:pt idx="7">
                  <c:v>348</c:v>
                </c:pt>
                <c:pt idx="8">
                  <c:v>393</c:v>
                </c:pt>
                <c:pt idx="9">
                  <c:v>403</c:v>
                </c:pt>
                <c:pt idx="10">
                  <c:v>403</c:v>
                </c:pt>
                <c:pt idx="11">
                  <c:v>355</c:v>
                </c:pt>
                <c:pt idx="12">
                  <c:v>350</c:v>
                </c:pt>
                <c:pt idx="13">
                  <c:v>350</c:v>
                </c:pt>
                <c:pt idx="14">
                  <c:v>370</c:v>
                </c:pt>
                <c:pt idx="15">
                  <c:v>445</c:v>
                </c:pt>
                <c:pt idx="16">
                  <c:v>500</c:v>
                </c:pt>
                <c:pt idx="17">
                  <c:v>540</c:v>
                </c:pt>
                <c:pt idx="18">
                  <c:v>560</c:v>
                </c:pt>
                <c:pt idx="19">
                  <c:v>510</c:v>
                </c:pt>
                <c:pt idx="20">
                  <c:v>490</c:v>
                </c:pt>
                <c:pt idx="21">
                  <c:v>485</c:v>
                </c:pt>
                <c:pt idx="22">
                  <c:v>485</c:v>
                </c:pt>
                <c:pt idx="23">
                  <c:v>475</c:v>
                </c:pt>
                <c:pt idx="24">
                  <c:v>480</c:v>
                </c:pt>
                <c:pt idx="25">
                  <c:v>510</c:v>
                </c:pt>
                <c:pt idx="26">
                  <c:v>553</c:v>
                </c:pt>
                <c:pt idx="27">
                  <c:v>568</c:v>
                </c:pt>
                <c:pt idx="28">
                  <c:v>565</c:v>
                </c:pt>
                <c:pt idx="29">
                  <c:v>550</c:v>
                </c:pt>
                <c:pt idx="30">
                  <c:v>550</c:v>
                </c:pt>
                <c:pt idx="31">
                  <c:v>555</c:v>
                </c:pt>
                <c:pt idx="32">
                  <c:v>535</c:v>
                </c:pt>
                <c:pt idx="33">
                  <c:v>565</c:v>
                </c:pt>
                <c:pt idx="34">
                  <c:v>570</c:v>
                </c:pt>
                <c:pt idx="35">
                  <c:v>595</c:v>
                </c:pt>
                <c:pt idx="36">
                  <c:v>615</c:v>
                </c:pt>
                <c:pt idx="37">
                  <c:v>690</c:v>
                </c:pt>
                <c:pt idx="38">
                  <c:v>775</c:v>
                </c:pt>
                <c:pt idx="39">
                  <c:v>970</c:v>
                </c:pt>
                <c:pt idx="40">
                  <c:v>970</c:v>
                </c:pt>
                <c:pt idx="41">
                  <c:v>1053</c:v>
                </c:pt>
                <c:pt idx="42">
                  <c:v>1053</c:v>
                </c:pt>
                <c:pt idx="43">
                  <c:v>1130</c:v>
                </c:pt>
                <c:pt idx="44">
                  <c:v>1130</c:v>
                </c:pt>
                <c:pt idx="45">
                  <c:v>940</c:v>
                </c:pt>
                <c:pt idx="46">
                  <c:v>710</c:v>
                </c:pt>
                <c:pt idx="47">
                  <c:v>475</c:v>
                </c:pt>
                <c:pt idx="48">
                  <c:v>390</c:v>
                </c:pt>
                <c:pt idx="49">
                  <c:v>415</c:v>
                </c:pt>
                <c:pt idx="50">
                  <c:v>390</c:v>
                </c:pt>
                <c:pt idx="51">
                  <c:v>350</c:v>
                </c:pt>
                <c:pt idx="52">
                  <c:v>358</c:v>
                </c:pt>
                <c:pt idx="53">
                  <c:v>365</c:v>
                </c:pt>
                <c:pt idx="54">
                  <c:v>495</c:v>
                </c:pt>
                <c:pt idx="55">
                  <c:v>525</c:v>
                </c:pt>
                <c:pt idx="56">
                  <c:v>535</c:v>
                </c:pt>
                <c:pt idx="57">
                  <c:v>500</c:v>
                </c:pt>
                <c:pt idx="58">
                  <c:v>490</c:v>
                </c:pt>
                <c:pt idx="59">
                  <c:v>508</c:v>
                </c:pt>
                <c:pt idx="60">
                  <c:v>508</c:v>
                </c:pt>
                <c:pt idx="61">
                  <c:v>533</c:v>
                </c:pt>
                <c:pt idx="62">
                  <c:v>575</c:v>
                </c:pt>
                <c:pt idx="63">
                  <c:v>700</c:v>
                </c:pt>
                <c:pt idx="64">
                  <c:v>715</c:v>
                </c:pt>
                <c:pt idx="65">
                  <c:v>658</c:v>
                </c:pt>
                <c:pt idx="66">
                  <c:v>548</c:v>
                </c:pt>
                <c:pt idx="67">
                  <c:v>568</c:v>
                </c:pt>
                <c:pt idx="68">
                  <c:v>598</c:v>
                </c:pt>
                <c:pt idx="69">
                  <c:v>595</c:v>
                </c:pt>
                <c:pt idx="70">
                  <c:v>605</c:v>
                </c:pt>
                <c:pt idx="71">
                  <c:v>595</c:v>
                </c:pt>
                <c:pt idx="72">
                  <c:v>625</c:v>
                </c:pt>
                <c:pt idx="73">
                  <c:v>715</c:v>
                </c:pt>
                <c:pt idx="74">
                  <c:v>733</c:v>
                </c:pt>
                <c:pt idx="75">
                  <c:v>713</c:v>
                </c:pt>
                <c:pt idx="76">
                  <c:v>635</c:v>
                </c:pt>
                <c:pt idx="77">
                  <c:v>690</c:v>
                </c:pt>
                <c:pt idx="78">
                  <c:v>698</c:v>
                </c:pt>
                <c:pt idx="79">
                  <c:v>710</c:v>
                </c:pt>
                <c:pt idx="80">
                  <c:v>705</c:v>
                </c:pt>
                <c:pt idx="81">
                  <c:v>678</c:v>
                </c:pt>
                <c:pt idx="82">
                  <c:v>610</c:v>
                </c:pt>
                <c:pt idx="83">
                  <c:v>585</c:v>
                </c:pt>
                <c:pt idx="84">
                  <c:v>585</c:v>
                </c:pt>
                <c:pt idx="85">
                  <c:v>610</c:v>
                </c:pt>
                <c:pt idx="86">
                  <c:v>635</c:v>
                </c:pt>
                <c:pt idx="87">
                  <c:v>630</c:v>
                </c:pt>
                <c:pt idx="88">
                  <c:v>607</c:v>
                </c:pt>
                <c:pt idx="89">
                  <c:v>568</c:v>
                </c:pt>
                <c:pt idx="90">
                  <c:v>555</c:v>
                </c:pt>
                <c:pt idx="91" formatCode="General">
                  <c:v>550</c:v>
                </c:pt>
                <c:pt idx="92">
                  <c:v>545</c:v>
                </c:pt>
                <c:pt idx="93">
                  <c:v>540</c:v>
                </c:pt>
                <c:pt idx="94">
                  <c:v>520</c:v>
                </c:pt>
                <c:pt idx="95">
                  <c:v>525</c:v>
                </c:pt>
                <c:pt idx="96">
                  <c:v>530</c:v>
                </c:pt>
                <c:pt idx="97">
                  <c:v>570</c:v>
                </c:pt>
                <c:pt idx="98">
                  <c:v>585</c:v>
                </c:pt>
                <c:pt idx="99">
                  <c:v>565</c:v>
                </c:pt>
                <c:pt idx="100" formatCode="General">
                  <c:v>538</c:v>
                </c:pt>
                <c:pt idx="101" formatCode="General">
                  <c:v>515</c:v>
                </c:pt>
                <c:pt idx="102" formatCode="General">
                  <c:v>515</c:v>
                </c:pt>
                <c:pt idx="103" formatCode="General">
                  <c:v>530</c:v>
                </c:pt>
                <c:pt idx="104">
                  <c:v>540</c:v>
                </c:pt>
                <c:pt idx="105">
                  <c:v>525</c:v>
                </c:pt>
                <c:pt idx="106">
                  <c:v>520</c:v>
                </c:pt>
                <c:pt idx="107">
                  <c:v>525</c:v>
                </c:pt>
                <c:pt idx="108" formatCode="General">
                  <c:v>535</c:v>
                </c:pt>
                <c:pt idx="109" formatCode="General">
                  <c:v>535</c:v>
                </c:pt>
                <c:pt idx="110" formatCode="0">
                  <c:v>530</c:v>
                </c:pt>
                <c:pt idx="111" formatCode="0">
                  <c:v>520</c:v>
                </c:pt>
                <c:pt idx="112" formatCode="0">
                  <c:v>525</c:v>
                </c:pt>
                <c:pt idx="113" formatCode="0">
                  <c:v>535</c:v>
                </c:pt>
                <c:pt idx="114" formatCode="0">
                  <c:v>535</c:v>
                </c:pt>
                <c:pt idx="115" formatCode="0">
                  <c:v>540</c:v>
                </c:pt>
                <c:pt idx="116" formatCode="0">
                  <c:v>550</c:v>
                </c:pt>
                <c:pt idx="117">
                  <c:v>540</c:v>
                </c:pt>
                <c:pt idx="118" formatCode="0">
                  <c:v>505</c:v>
                </c:pt>
                <c:pt idx="119" formatCode="0">
                  <c:v>465</c:v>
                </c:pt>
                <c:pt idx="120">
                  <c:v>435</c:v>
                </c:pt>
                <c:pt idx="121" formatCode="0">
                  <c:v>415</c:v>
                </c:pt>
                <c:pt idx="122" formatCode="0">
                  <c:v>380</c:v>
                </c:pt>
                <c:pt idx="123" formatCode="0">
                  <c:v>375</c:v>
                </c:pt>
                <c:pt idx="124" formatCode="0">
                  <c:v>365</c:v>
                </c:pt>
                <c:pt idx="125" formatCode="0">
                  <c:v>360</c:v>
                </c:pt>
                <c:pt idx="126" formatCode="0">
                  <c:v>345</c:v>
                </c:pt>
                <c:pt idx="127">
                  <c:v>335</c:v>
                </c:pt>
                <c:pt idx="128">
                  <c:v>315</c:v>
                </c:pt>
                <c:pt idx="129">
                  <c:v>300</c:v>
                </c:pt>
                <c:pt idx="130">
                  <c:v>277</c:v>
                </c:pt>
                <c:pt idx="131">
                  <c:v>267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data!$E$2:$E$133</c:f>
              <c:numCache>
                <c:formatCode>General</c:formatCode>
                <c:ptCount val="132"/>
                <c:pt idx="3" formatCode="#,##0">
                  <c:v>637</c:v>
                </c:pt>
                <c:pt idx="4" formatCode="#,##0">
                  <c:v>624</c:v>
                </c:pt>
                <c:pt idx="5" formatCode="#,##0">
                  <c:v>532</c:v>
                </c:pt>
                <c:pt idx="6" formatCode="#,##0">
                  <c:v>454</c:v>
                </c:pt>
                <c:pt idx="7" formatCode="#,##0">
                  <c:v>482</c:v>
                </c:pt>
                <c:pt idx="8" formatCode="#,##0">
                  <c:v>475</c:v>
                </c:pt>
                <c:pt idx="9" formatCode="#,##0">
                  <c:v>453</c:v>
                </c:pt>
                <c:pt idx="10" formatCode="#,##0">
                  <c:v>408</c:v>
                </c:pt>
                <c:pt idx="11" formatCode="#,##0">
                  <c:v>362</c:v>
                </c:pt>
                <c:pt idx="12" formatCode="#,##0">
                  <c:v>382</c:v>
                </c:pt>
                <c:pt idx="13" formatCode="#,##0">
                  <c:v>400</c:v>
                </c:pt>
                <c:pt idx="14" formatCode="#,##0">
                  <c:v>472</c:v>
                </c:pt>
                <c:pt idx="15" formatCode="#,##0">
                  <c:v>509</c:v>
                </c:pt>
                <c:pt idx="16" formatCode="#,##0">
                  <c:v>512</c:v>
                </c:pt>
                <c:pt idx="17" formatCode="#,##0">
                  <c:v>587</c:v>
                </c:pt>
                <c:pt idx="18" formatCode="#,##0">
                  <c:v>512</c:v>
                </c:pt>
                <c:pt idx="19" formatCode="#,##0">
                  <c:v>498</c:v>
                </c:pt>
                <c:pt idx="20" formatCode="#,##0">
                  <c:v>513</c:v>
                </c:pt>
                <c:pt idx="21" formatCode="#,##0">
                  <c:v>518</c:v>
                </c:pt>
                <c:pt idx="22" formatCode="#,##0">
                  <c:v>492</c:v>
                </c:pt>
                <c:pt idx="23" formatCode="#,##0">
                  <c:v>487</c:v>
                </c:pt>
                <c:pt idx="24" formatCode="#,##0">
                  <c:v>527</c:v>
                </c:pt>
                <c:pt idx="25" formatCode="#,##0">
                  <c:v>561</c:v>
                </c:pt>
                <c:pt idx="26" formatCode="#,##0">
                  <c:v>568</c:v>
                </c:pt>
                <c:pt idx="27" formatCode="#,##0">
                  <c:v>543</c:v>
                </c:pt>
                <c:pt idx="28" formatCode="#,##0">
                  <c:v>559</c:v>
                </c:pt>
                <c:pt idx="29" formatCode="#,##0">
                  <c:v>538</c:v>
                </c:pt>
                <c:pt idx="30" formatCode="#,##0">
                  <c:v>531</c:v>
                </c:pt>
                <c:pt idx="31" formatCode="#,##0">
                  <c:v>534</c:v>
                </c:pt>
                <c:pt idx="32" formatCode="#,##0">
                  <c:v>587</c:v>
                </c:pt>
                <c:pt idx="33" formatCode="#,##0">
                  <c:v>572</c:v>
                </c:pt>
                <c:pt idx="34" formatCode="#,##0">
                  <c:v>600</c:v>
                </c:pt>
                <c:pt idx="35" formatCode="#,##0">
                  <c:v>656</c:v>
                </c:pt>
                <c:pt idx="36" formatCode="#,##0">
                  <c:v>688</c:v>
                </c:pt>
                <c:pt idx="37" formatCode="#,##0">
                  <c:v>696</c:v>
                </c:pt>
                <c:pt idx="38" formatCode="#,##0">
                  <c:v>769</c:v>
                </c:pt>
                <c:pt idx="39" formatCode="#,##0">
                  <c:v>768</c:v>
                </c:pt>
                <c:pt idx="40" formatCode="#,##0">
                  <c:v>824</c:v>
                </c:pt>
                <c:pt idx="41" formatCode="#,##0">
                  <c:v>865</c:v>
                </c:pt>
                <c:pt idx="42" formatCode="#,##0">
                  <c:v>873</c:v>
                </c:pt>
                <c:pt idx="43" formatCode="#,##0">
                  <c:v>852</c:v>
                </c:pt>
                <c:pt idx="44" formatCode="#,##0">
                  <c:v>761</c:v>
                </c:pt>
                <c:pt idx="45" formatCode="#,##0">
                  <c:v>673</c:v>
                </c:pt>
                <c:pt idx="46" formatCode="#,##0">
                  <c:v>447</c:v>
                </c:pt>
                <c:pt idx="47" formatCode="#,##0">
                  <c:v>526</c:v>
                </c:pt>
                <c:pt idx="48" formatCode="#,##0">
                  <c:v>585</c:v>
                </c:pt>
                <c:pt idx="49" formatCode="#,##0">
                  <c:v>556</c:v>
                </c:pt>
                <c:pt idx="50" formatCode="#,##0">
                  <c:v>475</c:v>
                </c:pt>
                <c:pt idx="51" formatCode="#,##0">
                  <c:v>468</c:v>
                </c:pt>
                <c:pt idx="52" formatCode="#,##0">
                  <c:v>484</c:v>
                </c:pt>
                <c:pt idx="53" formatCode="#,##0">
                  <c:v>512</c:v>
                </c:pt>
                <c:pt idx="54" formatCode="#,##0">
                  <c:v>534</c:v>
                </c:pt>
                <c:pt idx="55" formatCode="#,##0">
                  <c:v>623</c:v>
                </c:pt>
                <c:pt idx="56" formatCode="#,##0">
                  <c:v>539</c:v>
                </c:pt>
                <c:pt idx="57" formatCode="#,##0">
                  <c:v>494</c:v>
                </c:pt>
                <c:pt idx="58" formatCode="#,##0">
                  <c:v>513</c:v>
                </c:pt>
                <c:pt idx="59" formatCode="#,##0">
                  <c:v>549</c:v>
                </c:pt>
                <c:pt idx="60" formatCode="#,##0">
                  <c:v>583</c:v>
                </c:pt>
                <c:pt idx="61" formatCode="#,##0">
                  <c:v>564</c:v>
                </c:pt>
                <c:pt idx="62" formatCode="#,##0">
                  <c:v>586</c:v>
                </c:pt>
                <c:pt idx="63" formatCode="#,##0">
                  <c:v>671</c:v>
                </c:pt>
                <c:pt idx="64" formatCode="#,##0">
                  <c:v>678</c:v>
                </c:pt>
                <c:pt idx="65" formatCode="#,##0">
                  <c:v>629</c:v>
                </c:pt>
                <c:pt idx="66" formatCode="#,##0">
                  <c:v>615</c:v>
                </c:pt>
                <c:pt idx="67" formatCode="#,##0">
                  <c:v>645</c:v>
                </c:pt>
                <c:pt idx="68" formatCode="#,##0">
                  <c:v>641</c:v>
                </c:pt>
                <c:pt idx="69" formatCode="#,##0">
                  <c:v>655</c:v>
                </c:pt>
                <c:pt idx="70" formatCode="#,##0">
                  <c:v>662</c:v>
                </c:pt>
                <c:pt idx="71" formatCode="#,##0">
                  <c:v>668</c:v>
                </c:pt>
                <c:pt idx="72" formatCode="#,##0">
                  <c:v>713</c:v>
                </c:pt>
                <c:pt idx="73" formatCode="#,##0">
                  <c:v>740</c:v>
                </c:pt>
                <c:pt idx="74" formatCode="#,##0">
                  <c:v>735</c:v>
                </c:pt>
                <c:pt idx="75" formatCode="#,##0">
                  <c:v>743</c:v>
                </c:pt>
                <c:pt idx="76" formatCode="#,##0">
                  <c:v>768</c:v>
                </c:pt>
                <c:pt idx="77" formatCode="#,##0">
                  <c:v>760</c:v>
                </c:pt>
                <c:pt idx="78" formatCode="#,##0">
                  <c:v>754</c:v>
                </c:pt>
                <c:pt idx="79" formatCode="#,##0">
                  <c:v>759</c:v>
                </c:pt>
                <c:pt idx="80" formatCode="#,##0">
                  <c:v>757</c:v>
                </c:pt>
                <c:pt idx="81" formatCode="#,##0">
                  <c:v>738</c:v>
                </c:pt>
                <c:pt idx="82" formatCode="#,##0">
                  <c:v>677</c:v>
                </c:pt>
                <c:pt idx="83" formatCode="#,##0">
                  <c:v>683</c:v>
                </c:pt>
                <c:pt idx="84" formatCode="#,##0">
                  <c:v>684</c:v>
                </c:pt>
                <c:pt idx="85" formatCode="#,##0">
                  <c:v>691</c:v>
                </c:pt>
                <c:pt idx="86" formatCode="#,##0">
                  <c:v>680</c:v>
                </c:pt>
                <c:pt idx="87" formatCode="#,##0">
                  <c:v>689</c:v>
                </c:pt>
                <c:pt idx="88" formatCode="#,##0">
                  <c:v>701</c:v>
                </c:pt>
                <c:pt idx="89" formatCode="#,##0">
                  <c:v>680</c:v>
                </c:pt>
                <c:pt idx="90" formatCode="#,##0">
                  <c:v>663</c:v>
                </c:pt>
                <c:pt idx="91">
                  <c:v>594</c:v>
                </c:pt>
                <c:pt idx="92" formatCode="#,##0">
                  <c:v>543</c:v>
                </c:pt>
                <c:pt idx="93" formatCode="#,##0">
                  <c:v>603</c:v>
                </c:pt>
                <c:pt idx="94" formatCode="#,##0">
                  <c:v>658</c:v>
                </c:pt>
                <c:pt idx="95" formatCode="#,##0">
                  <c:v>657</c:v>
                </c:pt>
                <c:pt idx="96" formatCode="#,##0">
                  <c:v>682</c:v>
                </c:pt>
                <c:pt idx="97" formatCode="#,##0">
                  <c:v>695</c:v>
                </c:pt>
                <c:pt idx="98" formatCode="#,##0">
                  <c:v>660</c:v>
                </c:pt>
                <c:pt idx="99" formatCode="#,##0">
                  <c:v>630</c:v>
                </c:pt>
                <c:pt idx="100" formatCode="0">
                  <c:v>605</c:v>
                </c:pt>
                <c:pt idx="101" formatCode="0">
                  <c:v>571</c:v>
                </c:pt>
                <c:pt idx="102" formatCode="0">
                  <c:v>591</c:v>
                </c:pt>
                <c:pt idx="103" formatCode="0">
                  <c:v>606</c:v>
                </c:pt>
                <c:pt idx="104" formatCode="#,##0">
                  <c:v>605</c:v>
                </c:pt>
                <c:pt idx="105" formatCode="#,##0">
                  <c:v>590</c:v>
                </c:pt>
                <c:pt idx="106" formatCode="#,##0">
                  <c:v>586</c:v>
                </c:pt>
                <c:pt idx="107" formatCode="#,##0">
                  <c:v>586</c:v>
                </c:pt>
                <c:pt idx="108">
                  <c:v>596</c:v>
                </c:pt>
                <c:pt idx="109">
                  <c:v>577</c:v>
                </c:pt>
                <c:pt idx="110" formatCode="0">
                  <c:v>562</c:v>
                </c:pt>
                <c:pt idx="111" formatCode="0">
                  <c:v>555</c:v>
                </c:pt>
                <c:pt idx="112" formatCode="0">
                  <c:v>550</c:v>
                </c:pt>
                <c:pt idx="113" formatCode="0">
                  <c:v>568</c:v>
                </c:pt>
                <c:pt idx="114" formatCode="0">
                  <c:v>572</c:v>
                </c:pt>
                <c:pt idx="115" formatCode="0">
                  <c:v>573</c:v>
                </c:pt>
                <c:pt idx="116" formatCode="0">
                  <c:v>524</c:v>
                </c:pt>
                <c:pt idx="117" formatCode="#,##0">
                  <c:v>506</c:v>
                </c:pt>
                <c:pt idx="118" formatCode="0">
                  <c:v>500</c:v>
                </c:pt>
                <c:pt idx="119" formatCode="0">
                  <c:v>498</c:v>
                </c:pt>
                <c:pt idx="120" formatCode="#,##0">
                  <c:v>495</c:v>
                </c:pt>
                <c:pt idx="121" formatCode="0">
                  <c:v>421</c:v>
                </c:pt>
                <c:pt idx="122" formatCode="0">
                  <c:v>420</c:v>
                </c:pt>
                <c:pt idx="123" formatCode="0">
                  <c:v>415</c:v>
                </c:pt>
                <c:pt idx="124" formatCode="0">
                  <c:v>400</c:v>
                </c:pt>
                <c:pt idx="125" formatCode="0">
                  <c:v>390</c:v>
                </c:pt>
                <c:pt idx="126" formatCode="0">
                  <c:v>375</c:v>
                </c:pt>
                <c:pt idx="127" formatCode="#,##0">
                  <c:v>338</c:v>
                </c:pt>
                <c:pt idx="128" formatCode="#,##0">
                  <c:v>328</c:v>
                </c:pt>
                <c:pt idx="129" formatCode="#,##0">
                  <c:v>319</c:v>
                </c:pt>
                <c:pt idx="130" formatCode="#,##0">
                  <c:v>309</c:v>
                </c:pt>
                <c:pt idx="131" formatCode="#,##0">
                  <c:v>294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Brazil</c:v>
                </c:pt>
              </c:strCache>
            </c:strRef>
          </c:tx>
          <c:marker>
            <c:symbol val="none"/>
          </c:marker>
          <c:cat>
            <c:numRef>
              <c:f>data!$A$2:$A$133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data!$F$2:$F$133</c:f>
              <c:numCache>
                <c:formatCode>#,##0</c:formatCode>
                <c:ptCount val="132"/>
                <c:pt idx="0">
                  <c:v>600</c:v>
                </c:pt>
                <c:pt idx="1">
                  <c:v>600</c:v>
                </c:pt>
                <c:pt idx="2">
                  <c:v>605</c:v>
                </c:pt>
                <c:pt idx="3">
                  <c:v>560</c:v>
                </c:pt>
                <c:pt idx="4">
                  <c:v>540</c:v>
                </c:pt>
                <c:pt idx="5">
                  <c:v>405</c:v>
                </c:pt>
                <c:pt idx="6">
                  <c:v>405</c:v>
                </c:pt>
                <c:pt idx="7">
                  <c:v>355</c:v>
                </c:pt>
                <c:pt idx="8">
                  <c:v>425</c:v>
                </c:pt>
                <c:pt idx="9">
                  <c:v>425</c:v>
                </c:pt>
                <c:pt idx="10">
                  <c:v>425</c:v>
                </c:pt>
                <c:pt idx="11">
                  <c:v>420</c:v>
                </c:pt>
                <c:pt idx="12">
                  <c:v>420</c:v>
                </c:pt>
                <c:pt idx="13">
                  <c:v>445</c:v>
                </c:pt>
                <c:pt idx="14">
                  <c:v>505</c:v>
                </c:pt>
                <c:pt idx="15">
                  <c:v>505</c:v>
                </c:pt>
                <c:pt idx="16">
                  <c:v>605</c:v>
                </c:pt>
                <c:pt idx="17">
                  <c:v>615</c:v>
                </c:pt>
                <c:pt idx="18">
                  <c:v>670</c:v>
                </c:pt>
                <c:pt idx="19">
                  <c:v>655</c:v>
                </c:pt>
                <c:pt idx="20">
                  <c:v>595</c:v>
                </c:pt>
                <c:pt idx="21">
                  <c:v>595</c:v>
                </c:pt>
                <c:pt idx="22">
                  <c:v>595</c:v>
                </c:pt>
                <c:pt idx="23">
                  <c:v>540</c:v>
                </c:pt>
                <c:pt idx="24">
                  <c:v>525</c:v>
                </c:pt>
                <c:pt idx="25">
                  <c:v>525</c:v>
                </c:pt>
                <c:pt idx="26">
                  <c:v>565</c:v>
                </c:pt>
                <c:pt idx="27">
                  <c:v>595</c:v>
                </c:pt>
                <c:pt idx="28">
                  <c:v>640</c:v>
                </c:pt>
                <c:pt idx="29">
                  <c:v>600</c:v>
                </c:pt>
                <c:pt idx="30">
                  <c:v>590</c:v>
                </c:pt>
                <c:pt idx="31">
                  <c:v>570</c:v>
                </c:pt>
                <c:pt idx="32">
                  <c:v>580</c:v>
                </c:pt>
                <c:pt idx="33">
                  <c:v>580</c:v>
                </c:pt>
                <c:pt idx="34">
                  <c:v>620</c:v>
                </c:pt>
                <c:pt idx="35">
                  <c:v>630</c:v>
                </c:pt>
                <c:pt idx="36">
                  <c:v>700</c:v>
                </c:pt>
                <c:pt idx="37">
                  <c:v>800</c:v>
                </c:pt>
                <c:pt idx="38">
                  <c:v>850</c:v>
                </c:pt>
                <c:pt idx="39">
                  <c:v>1100</c:v>
                </c:pt>
                <c:pt idx="40">
                  <c:v>1225</c:v>
                </c:pt>
                <c:pt idx="41">
                  <c:v>1250</c:v>
                </c:pt>
                <c:pt idx="42">
                  <c:v>1230</c:v>
                </c:pt>
                <c:pt idx="43">
                  <c:v>1300</c:v>
                </c:pt>
                <c:pt idx="44">
                  <c:v>1200</c:v>
                </c:pt>
                <c:pt idx="45">
                  <c:v>800</c:v>
                </c:pt>
                <c:pt idx="46">
                  <c:v>800</c:v>
                </c:pt>
                <c:pt idx="47">
                  <c:v>600</c:v>
                </c:pt>
                <c:pt idx="48">
                  <c:v>500</c:v>
                </c:pt>
                <c:pt idx="49">
                  <c:v>500</c:v>
                </c:pt>
                <c:pt idx="50">
                  <c:v>450</c:v>
                </c:pt>
                <c:pt idx="51">
                  <c:v>500</c:v>
                </c:pt>
                <c:pt idx="52">
                  <c:v>460</c:v>
                </c:pt>
                <c:pt idx="53">
                  <c:v>500</c:v>
                </c:pt>
                <c:pt idx="54">
                  <c:v>500</c:v>
                </c:pt>
                <c:pt idx="55">
                  <c:v>520</c:v>
                </c:pt>
                <c:pt idx="56">
                  <c:v>520</c:v>
                </c:pt>
                <c:pt idx="57">
                  <c:v>535</c:v>
                </c:pt>
                <c:pt idx="58">
                  <c:v>535</c:v>
                </c:pt>
                <c:pt idx="59">
                  <c:v>590</c:v>
                </c:pt>
                <c:pt idx="60">
                  <c:v>580</c:v>
                </c:pt>
                <c:pt idx="61">
                  <c:v>650</c:v>
                </c:pt>
                <c:pt idx="62">
                  <c:v>620</c:v>
                </c:pt>
                <c:pt idx="63">
                  <c:v>740</c:v>
                </c:pt>
                <c:pt idx="64">
                  <c:v>700</c:v>
                </c:pt>
                <c:pt idx="65">
                  <c:v>690</c:v>
                </c:pt>
                <c:pt idx="66">
                  <c:v>660</c:v>
                </c:pt>
                <c:pt idx="67">
                  <c:v>680</c:v>
                </c:pt>
                <c:pt idx="68">
                  <c:v>640</c:v>
                </c:pt>
                <c:pt idx="69">
                  <c:v>650</c:v>
                </c:pt>
                <c:pt idx="70">
                  <c:v>570</c:v>
                </c:pt>
                <c:pt idx="71">
                  <c:v>650</c:v>
                </c:pt>
                <c:pt idx="72">
                  <c:v>750</c:v>
                </c:pt>
                <c:pt idx="73">
                  <c:v>750</c:v>
                </c:pt>
                <c:pt idx="74">
                  <c:v>800</c:v>
                </c:pt>
                <c:pt idx="75">
                  <c:v>720</c:v>
                </c:pt>
                <c:pt idx="76">
                  <c:v>700</c:v>
                </c:pt>
                <c:pt idx="77">
                  <c:v>730</c:v>
                </c:pt>
                <c:pt idx="78">
                  <c:v>700</c:v>
                </c:pt>
                <c:pt idx="79">
                  <c:v>700</c:v>
                </c:pt>
                <c:pt idx="80">
                  <c:v>700</c:v>
                </c:pt>
                <c:pt idx="81">
                  <c:v>683</c:v>
                </c:pt>
                <c:pt idx="82">
                  <c:v>665</c:v>
                </c:pt>
                <c:pt idx="83">
                  <c:v>670</c:v>
                </c:pt>
                <c:pt idx="84">
                  <c:v>630</c:v>
                </c:pt>
                <c:pt idx="85">
                  <c:v>650</c:v>
                </c:pt>
                <c:pt idx="86">
                  <c:v>680</c:v>
                </c:pt>
                <c:pt idx="87">
                  <c:v>650</c:v>
                </c:pt>
                <c:pt idx="88">
                  <c:v>685</c:v>
                </c:pt>
                <c:pt idx="89">
                  <c:v>650</c:v>
                </c:pt>
                <c:pt idx="90">
                  <c:v>674</c:v>
                </c:pt>
                <c:pt idx="91">
                  <c:v>590</c:v>
                </c:pt>
                <c:pt idx="92">
                  <c:v>575</c:v>
                </c:pt>
                <c:pt idx="93">
                  <c:v>550</c:v>
                </c:pt>
                <c:pt idx="94">
                  <c:v>545</c:v>
                </c:pt>
                <c:pt idx="95">
                  <c:v>545</c:v>
                </c:pt>
                <c:pt idx="96">
                  <c:v>545</c:v>
                </c:pt>
                <c:pt idx="97">
                  <c:v>560</c:v>
                </c:pt>
                <c:pt idx="98">
                  <c:v>580</c:v>
                </c:pt>
                <c:pt idx="99">
                  <c:v>575</c:v>
                </c:pt>
                <c:pt idx="100">
                  <c:v>565</c:v>
                </c:pt>
                <c:pt idx="101">
                  <c:v>555</c:v>
                </c:pt>
                <c:pt idx="102">
                  <c:v>550</c:v>
                </c:pt>
                <c:pt idx="103">
                  <c:v>560</c:v>
                </c:pt>
                <c:pt idx="104">
                  <c:v>570</c:v>
                </c:pt>
                <c:pt idx="105">
                  <c:v>580</c:v>
                </c:pt>
                <c:pt idx="106">
                  <c:v>565</c:v>
                </c:pt>
                <c:pt idx="107">
                  <c:v>580</c:v>
                </c:pt>
                <c:pt idx="108">
                  <c:v>585</c:v>
                </c:pt>
                <c:pt idx="109">
                  <c:v>595</c:v>
                </c:pt>
                <c:pt idx="110">
                  <c:v>610</c:v>
                </c:pt>
                <c:pt idx="111">
                  <c:v>595</c:v>
                </c:pt>
                <c:pt idx="112">
                  <c:v>590</c:v>
                </c:pt>
                <c:pt idx="113">
                  <c:v>600</c:v>
                </c:pt>
                <c:pt idx="114">
                  <c:v>605</c:v>
                </c:pt>
                <c:pt idx="115">
                  <c:v>610</c:v>
                </c:pt>
                <c:pt idx="116">
                  <c:v>610</c:v>
                </c:pt>
                <c:pt idx="117">
                  <c:v>600</c:v>
                </c:pt>
                <c:pt idx="118">
                  <c:v>585</c:v>
                </c:pt>
                <c:pt idx="119">
                  <c:v>565</c:v>
                </c:pt>
                <c:pt idx="120">
                  <c:v>555</c:v>
                </c:pt>
                <c:pt idx="121">
                  <c:v>490</c:v>
                </c:pt>
                <c:pt idx="122">
                  <c:v>465</c:v>
                </c:pt>
                <c:pt idx="123">
                  <c:v>420</c:v>
                </c:pt>
                <c:pt idx="124">
                  <c:v>390</c:v>
                </c:pt>
                <c:pt idx="125">
                  <c:v>385</c:v>
                </c:pt>
                <c:pt idx="126">
                  <c:v>375</c:v>
                </c:pt>
                <c:pt idx="127">
                  <c:v>340</c:v>
                </c:pt>
                <c:pt idx="128">
                  <c:v>325</c:v>
                </c:pt>
                <c:pt idx="129">
                  <c:v>338</c:v>
                </c:pt>
                <c:pt idx="130">
                  <c:v>325</c:v>
                </c:pt>
                <c:pt idx="131">
                  <c:v>300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8939584"/>
        <c:axId val="768939976"/>
      </c:lineChart>
      <c:dateAx>
        <c:axId val="768939584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extTo"/>
        <c:spPr>
          <a:noFill/>
          <a:ln>
            <a:solidFill>
              <a:srgbClr val="002060"/>
            </a:solidFill>
          </a:ln>
        </c:spPr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fi-FI"/>
          </a:p>
        </c:txPr>
        <c:crossAx val="768939976"/>
        <c:crosses val="autoZero"/>
        <c:auto val="1"/>
        <c:lblOffset val="100"/>
        <c:baseTimeUnit val="months"/>
        <c:majorUnit val="1"/>
        <c:majorTimeUnit val="years"/>
        <c:minorUnit val="1"/>
        <c:minorTimeUnit val="years"/>
      </c:dateAx>
      <c:valAx>
        <c:axId val="768939976"/>
        <c:scaling>
          <c:orientation val="minMax"/>
          <c:min val="100"/>
        </c:scaling>
        <c:delete val="0"/>
        <c:axPos val="l"/>
        <c:majorGridlines>
          <c:spPr>
            <a:ln>
              <a:solidFill>
                <a:schemeClr val="tx1"/>
              </a:solidFill>
              <a:prstDash val="lg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768939584"/>
        <c:crosses val="autoZero"/>
        <c:crossBetween val="between"/>
        <c:majorUnit val="100"/>
      </c:valAx>
    </c:plotArea>
    <c:legend>
      <c:legendPos val="b"/>
      <c:layout/>
      <c:overlay val="0"/>
      <c:txPr>
        <a:bodyPr/>
        <a:lstStyle/>
        <a:p>
          <a:pPr>
            <a:defRPr sz="14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79308672"/>
        <c:axId val="679309064"/>
      </c:barChart>
      <c:catAx>
        <c:axId val="67930867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679309064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679309064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679308672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679309848"/>
        <c:axId val="679310240"/>
      </c:barChart>
      <c:catAx>
        <c:axId val="67930984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679310240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679310240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679309848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14287301410959E-2"/>
          <c:y val="3.1747870267673152E-2"/>
          <c:w val="0.90893523907971574"/>
          <c:h val="0.83233084451803685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Industry*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Taul1!$B$2:$B$116</c:f>
              <c:numCache>
                <c:formatCode>0.0\ %</c:formatCode>
                <c:ptCount val="115"/>
                <c:pt idx="0">
                  <c:v>0.16663504489377826</c:v>
                </c:pt>
                <c:pt idx="1">
                  <c:v>0.15668540862129912</c:v>
                </c:pt>
                <c:pt idx="2">
                  <c:v>0.15737956872657702</c:v>
                </c:pt>
                <c:pt idx="3">
                  <c:v>0.15964146407013824</c:v>
                </c:pt>
                <c:pt idx="4">
                  <c:v>0.16363575542675027</c:v>
                </c:pt>
                <c:pt idx="5">
                  <c:v>0.17099420224293357</c:v>
                </c:pt>
                <c:pt idx="6">
                  <c:v>0.18246886420762254</c:v>
                </c:pt>
                <c:pt idx="7">
                  <c:v>0.18503546607313462</c:v>
                </c:pt>
                <c:pt idx="8">
                  <c:v>0.17462210032926329</c:v>
                </c:pt>
                <c:pt idx="9">
                  <c:v>0.18420469950851637</c:v>
                </c:pt>
                <c:pt idx="10">
                  <c:v>0.19040914915122045</c:v>
                </c:pt>
                <c:pt idx="11">
                  <c:v>0.18935595429556515</c:v>
                </c:pt>
                <c:pt idx="12">
                  <c:v>0.18897962544767352</c:v>
                </c:pt>
                <c:pt idx="13">
                  <c:v>0.18998468783905381</c:v>
                </c:pt>
                <c:pt idx="14">
                  <c:v>0.18175919081370184</c:v>
                </c:pt>
                <c:pt idx="15">
                  <c:v>0.21228686987781195</c:v>
                </c:pt>
                <c:pt idx="16">
                  <c:v>0.25021782933659475</c:v>
                </c:pt>
                <c:pt idx="17">
                  <c:v>0.18562690472857279</c:v>
                </c:pt>
                <c:pt idx="18">
                  <c:v>0.14639312901448168</c:v>
                </c:pt>
                <c:pt idx="19">
                  <c:v>0.1648362268774802</c:v>
                </c:pt>
                <c:pt idx="20">
                  <c:v>0.196070275974151</c:v>
                </c:pt>
                <c:pt idx="21">
                  <c:v>0.19450574192640299</c:v>
                </c:pt>
                <c:pt idx="22">
                  <c:v>0.21216486231772139</c:v>
                </c:pt>
                <c:pt idx="23">
                  <c:v>0.22187892432630049</c:v>
                </c:pt>
                <c:pt idx="24">
                  <c:v>0.21184728993837346</c:v>
                </c:pt>
                <c:pt idx="25">
                  <c:v>0.21384707805043549</c:v>
                </c:pt>
                <c:pt idx="26">
                  <c:v>0.2207995703133776</c:v>
                </c:pt>
                <c:pt idx="27">
                  <c:v>0.22789122105034529</c:v>
                </c:pt>
                <c:pt idx="28">
                  <c:v>0.22987785487892703</c:v>
                </c:pt>
                <c:pt idx="29">
                  <c:v>0.23222888439706474</c:v>
                </c:pt>
                <c:pt idx="30">
                  <c:v>0.22386727454461258</c:v>
                </c:pt>
                <c:pt idx="31">
                  <c:v>0.2192006276838703</c:v>
                </c:pt>
                <c:pt idx="32">
                  <c:v>0.21399177448494544</c:v>
                </c:pt>
                <c:pt idx="33">
                  <c:v>0.22802303120874842</c:v>
                </c:pt>
                <c:pt idx="34">
                  <c:v>0.23529029008727631</c:v>
                </c:pt>
                <c:pt idx="35">
                  <c:v>0.23057423058001733</c:v>
                </c:pt>
                <c:pt idx="36">
                  <c:v>0.23531360723280639</c:v>
                </c:pt>
                <c:pt idx="37">
                  <c:v>0.25115623708649792</c:v>
                </c:pt>
                <c:pt idx="38">
                  <c:v>0.23159033068448032</c:v>
                </c:pt>
                <c:pt idx="39">
                  <c:v>0.23307994399895446</c:v>
                </c:pt>
                <c:pt idx="40">
                  <c:v>0.22863343621687096</c:v>
                </c:pt>
                <c:pt idx="41">
                  <c:v>0.22373589367306743</c:v>
                </c:pt>
                <c:pt idx="42">
                  <c:v>0.23207916434541268</c:v>
                </c:pt>
                <c:pt idx="43">
                  <c:v>0.23535776845319487</c:v>
                </c:pt>
                <c:pt idx="44">
                  <c:v>0.20933597428060877</c:v>
                </c:pt>
                <c:pt idx="45">
                  <c:v>0.22442365422779392</c:v>
                </c:pt>
                <c:pt idx="46">
                  <c:v>0.2576340702685076</c:v>
                </c:pt>
                <c:pt idx="47">
                  <c:v>0.26675354789886696</c:v>
                </c:pt>
                <c:pt idx="48">
                  <c:v>0.29735723408122472</c:v>
                </c:pt>
                <c:pt idx="49">
                  <c:v>0.30382903475896195</c:v>
                </c:pt>
                <c:pt idx="50">
                  <c:v>0.30107267019555917</c:v>
                </c:pt>
                <c:pt idx="51">
                  <c:v>0.31771900299385286</c:v>
                </c:pt>
                <c:pt idx="52">
                  <c:v>0.25986659235995674</c:v>
                </c:pt>
                <c:pt idx="53">
                  <c:v>0.27916381486828418</c:v>
                </c:pt>
                <c:pt idx="54">
                  <c:v>0.29941987512942425</c:v>
                </c:pt>
                <c:pt idx="55">
                  <c:v>0.29794920099813266</c:v>
                </c:pt>
                <c:pt idx="56">
                  <c:v>0.29138052439711998</c:v>
                </c:pt>
                <c:pt idx="57">
                  <c:v>0.29457437176646217</c:v>
                </c:pt>
                <c:pt idx="58">
                  <c:v>0.28888354067664518</c:v>
                </c:pt>
                <c:pt idx="59">
                  <c:v>0.29442653577315442</c:v>
                </c:pt>
                <c:pt idx="60">
                  <c:v>0.28589041095890411</c:v>
                </c:pt>
                <c:pt idx="61">
                  <c:v>0.2839983098931611</c:v>
                </c:pt>
                <c:pt idx="62">
                  <c:v>0.27852254086769612</c:v>
                </c:pt>
                <c:pt idx="63">
                  <c:v>0.27381810691111341</c:v>
                </c:pt>
                <c:pt idx="64">
                  <c:v>0.26856935432642132</c:v>
                </c:pt>
                <c:pt idx="65">
                  <c:v>0.26368816582707078</c:v>
                </c:pt>
                <c:pt idx="66">
                  <c:v>0.26453656840397172</c:v>
                </c:pt>
                <c:pt idx="67">
                  <c:v>0.26336096027436412</c:v>
                </c:pt>
                <c:pt idx="68">
                  <c:v>0.27185929648241208</c:v>
                </c:pt>
                <c:pt idx="69">
                  <c:v>0.29177588466579291</c:v>
                </c:pt>
                <c:pt idx="70">
                  <c:v>0.30006329422075079</c:v>
                </c:pt>
                <c:pt idx="71">
                  <c:v>0.28878993654681062</c:v>
                </c:pt>
                <c:pt idx="72">
                  <c:v>0.29595872742906276</c:v>
                </c:pt>
                <c:pt idx="73">
                  <c:v>0.3018385868117055</c:v>
                </c:pt>
                <c:pt idx="74">
                  <c:v>0.32201565557729939</c:v>
                </c:pt>
                <c:pt idx="75">
                  <c:v>0.254</c:v>
                </c:pt>
                <c:pt idx="76">
                  <c:v>0.254</c:v>
                </c:pt>
                <c:pt idx="77">
                  <c:v>0.249</c:v>
                </c:pt>
                <c:pt idx="78">
                  <c:v>0.25800000000000001</c:v>
                </c:pt>
                <c:pt idx="79">
                  <c:v>0.26800000000000002</c:v>
                </c:pt>
                <c:pt idx="80">
                  <c:v>0.27100000000000002</c:v>
                </c:pt>
                <c:pt idx="81">
                  <c:v>0.26200000000000001</c:v>
                </c:pt>
                <c:pt idx="82">
                  <c:v>0.255</c:v>
                </c:pt>
                <c:pt idx="83">
                  <c:v>0.25</c:v>
                </c:pt>
                <c:pt idx="84">
                  <c:v>0.252</c:v>
                </c:pt>
                <c:pt idx="85">
                  <c:v>0.246</c:v>
                </c:pt>
                <c:pt idx="86">
                  <c:v>0.23599999999999999</c:v>
                </c:pt>
                <c:pt idx="87">
                  <c:v>0.24199999999999999</c:v>
                </c:pt>
                <c:pt idx="88">
                  <c:v>0.24099999999999999</c:v>
                </c:pt>
                <c:pt idx="89">
                  <c:v>0.23699999999999999</c:v>
                </c:pt>
                <c:pt idx="90">
                  <c:v>0.224</c:v>
                </c:pt>
                <c:pt idx="91">
                  <c:v>0.19700000000000001</c:v>
                </c:pt>
                <c:pt idx="92">
                  <c:v>0.20699999999999999</c:v>
                </c:pt>
                <c:pt idx="93">
                  <c:v>0.22700000000000001</c:v>
                </c:pt>
                <c:pt idx="94">
                  <c:v>0.24</c:v>
                </c:pt>
                <c:pt idx="95">
                  <c:v>0.254</c:v>
                </c:pt>
                <c:pt idx="96">
                  <c:v>0.245</c:v>
                </c:pt>
                <c:pt idx="97">
                  <c:v>0.25</c:v>
                </c:pt>
                <c:pt idx="98">
                  <c:v>0.26400000000000001</c:v>
                </c:pt>
                <c:pt idx="99">
                  <c:v>0.26200000000000001</c:v>
                </c:pt>
                <c:pt idx="100">
                  <c:v>0.27600000000000002</c:v>
                </c:pt>
                <c:pt idx="101">
                  <c:v>0.26900000000000002</c:v>
                </c:pt>
                <c:pt idx="102">
                  <c:v>0.26100000000000001</c:v>
                </c:pt>
                <c:pt idx="103">
                  <c:v>0.252</c:v>
                </c:pt>
                <c:pt idx="104">
                  <c:v>0.246</c:v>
                </c:pt>
                <c:pt idx="105">
                  <c:v>0.24299999999999999</c:v>
                </c:pt>
                <c:pt idx="106">
                  <c:v>0.251</c:v>
                </c:pt>
                <c:pt idx="107">
                  <c:v>0.253</c:v>
                </c:pt>
                <c:pt idx="108">
                  <c:v>0.23699999999999999</c:v>
                </c:pt>
                <c:pt idx="109">
                  <c:v>0.191</c:v>
                </c:pt>
                <c:pt idx="110">
                  <c:v>0.19500000000000001</c:v>
                </c:pt>
                <c:pt idx="111">
                  <c:v>0.189</c:v>
                </c:pt>
                <c:pt idx="112">
                  <c:v>0.16900000000000001</c:v>
                </c:pt>
                <c:pt idx="113">
                  <c:v>0.16900000000000001</c:v>
                </c:pt>
                <c:pt idx="114">
                  <c:v>0.16700000000000001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Industry + service sectors in the technology industry 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Taul1!$C$2:$C$116</c:f>
              <c:numCache>
                <c:formatCode>General</c:formatCode>
                <c:ptCount val="115"/>
                <c:pt idx="75" formatCode="0.0\ %">
                  <c:v>0.26400000000000001</c:v>
                </c:pt>
                <c:pt idx="76" formatCode="0.0\ %">
                  <c:v>0.26400000000000001</c:v>
                </c:pt>
                <c:pt idx="77" formatCode="0.0\ %">
                  <c:v>0.25900000000000001</c:v>
                </c:pt>
                <c:pt idx="78" formatCode="0.0\ %">
                  <c:v>0.26800000000000002</c:v>
                </c:pt>
                <c:pt idx="79" formatCode="0.0\ %">
                  <c:v>0.27900000000000003</c:v>
                </c:pt>
                <c:pt idx="80" formatCode="0.0\ %">
                  <c:v>0.28299999999999997</c:v>
                </c:pt>
                <c:pt idx="81" formatCode="0.0\ %">
                  <c:v>0.27500000000000002</c:v>
                </c:pt>
                <c:pt idx="82" formatCode="0.0\ %">
                  <c:v>0.26800000000000002</c:v>
                </c:pt>
                <c:pt idx="83" formatCode="0.0\ %">
                  <c:v>0.26400000000000001</c:v>
                </c:pt>
                <c:pt idx="84" formatCode="0.0\ %">
                  <c:v>0.26700000000000002</c:v>
                </c:pt>
                <c:pt idx="85" formatCode="0.0\ %">
                  <c:v>0.26100000000000001</c:v>
                </c:pt>
                <c:pt idx="86" formatCode="0.0\ %">
                  <c:v>0.253</c:v>
                </c:pt>
                <c:pt idx="87" formatCode="0.0\ %">
                  <c:v>0.26</c:v>
                </c:pt>
                <c:pt idx="88" formatCode="0.0\ %">
                  <c:v>0.26</c:v>
                </c:pt>
                <c:pt idx="89" formatCode="0.0\ %">
                  <c:v>0.25800000000000001</c:v>
                </c:pt>
                <c:pt idx="90" formatCode="0.0\ %">
                  <c:v>0.245</c:v>
                </c:pt>
                <c:pt idx="91" formatCode="0.0\ %">
                  <c:v>0.216</c:v>
                </c:pt>
                <c:pt idx="92" formatCode="0.0\ %">
                  <c:v>0.22600000000000001</c:v>
                </c:pt>
                <c:pt idx="93" formatCode="0.0\ %">
                  <c:v>0.246</c:v>
                </c:pt>
                <c:pt idx="94" formatCode="0.0\ %">
                  <c:v>0.26100000000000001</c:v>
                </c:pt>
                <c:pt idx="95" formatCode="0.0\ %">
                  <c:v>0.27600000000000002</c:v>
                </c:pt>
                <c:pt idx="96" formatCode="0.0\ %">
                  <c:v>0.26800000000000002</c:v>
                </c:pt>
                <c:pt idx="97" formatCode="0.0\ %">
                  <c:v>0.27400000000000002</c:v>
                </c:pt>
                <c:pt idx="98" formatCode="0.0\ %">
                  <c:v>0.28999999999999998</c:v>
                </c:pt>
                <c:pt idx="99" formatCode="0.0\ %">
                  <c:v>0.29099999999999998</c:v>
                </c:pt>
                <c:pt idx="100" formatCode="0.0\ %">
                  <c:v>0.30599999999999999</c:v>
                </c:pt>
                <c:pt idx="101" formatCode="0.0\ %">
                  <c:v>0.30199999999999999</c:v>
                </c:pt>
                <c:pt idx="102" formatCode="0.0\ %">
                  <c:v>0.29299999999999998</c:v>
                </c:pt>
                <c:pt idx="103" formatCode="0.0\ %">
                  <c:v>0.28499999999999998</c:v>
                </c:pt>
                <c:pt idx="104" formatCode="0.0\ %">
                  <c:v>0.28199999999999997</c:v>
                </c:pt>
                <c:pt idx="105" formatCode="0.0\ %">
                  <c:v>0.28000000000000003</c:v>
                </c:pt>
                <c:pt idx="106" formatCode="0.0\ %">
                  <c:v>0.28799999999999998</c:v>
                </c:pt>
                <c:pt idx="107" formatCode="0.0\ %">
                  <c:v>0.29299999999999998</c:v>
                </c:pt>
                <c:pt idx="108" formatCode="0.0\ %">
                  <c:v>0.27700000000000002</c:v>
                </c:pt>
                <c:pt idx="109" formatCode="0.0\ %">
                  <c:v>0.23100000000000001</c:v>
                </c:pt>
                <c:pt idx="110" formatCode="0.0\ %">
                  <c:v>0.23400000000000001</c:v>
                </c:pt>
                <c:pt idx="111" formatCode="0.0\ %">
                  <c:v>0.22900000000000001</c:v>
                </c:pt>
                <c:pt idx="112" formatCode="0.0\ %">
                  <c:v>0.21199999999999999</c:v>
                </c:pt>
                <c:pt idx="113" formatCode="0.0\ %">
                  <c:v>0.214</c:v>
                </c:pt>
                <c:pt idx="114" formatCode="0.00%">
                  <c:v>0.215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311024"/>
        <c:axId val="679311416"/>
      </c:lineChart>
      <c:catAx>
        <c:axId val="67931102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 b="1" i="0" baseline="0"/>
            </a:pPr>
            <a:endParaRPr lang="fi-FI"/>
          </a:p>
        </c:txPr>
        <c:crossAx val="679311416"/>
        <c:crosses val="autoZero"/>
        <c:auto val="1"/>
        <c:lblAlgn val="ctr"/>
        <c:lblOffset val="100"/>
        <c:tickMarkSkip val="10"/>
        <c:noMultiLvlLbl val="0"/>
      </c:catAx>
      <c:valAx>
        <c:axId val="679311416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 baseline="0"/>
            </a:pPr>
            <a:endParaRPr lang="fi-FI"/>
          </a:p>
        </c:txPr>
        <c:crossAx val="679311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887705511826716"/>
          <c:y val="0.95020374498555649"/>
          <c:w val="0.83450280886664763"/>
          <c:h val="4.1531154072682951E-2"/>
        </c:manualLayout>
      </c:layout>
      <c:overlay val="0"/>
      <c:txPr>
        <a:bodyPr/>
        <a:lstStyle/>
        <a:p>
          <a:pPr>
            <a:defRPr sz="1200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Industrial production ability (production with capacity in full use), left. Scale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122.89118740000001</c:v>
                </c:pt>
                <c:pt idx="1">
                  <c:v>118.78222100000001</c:v>
                </c:pt>
                <c:pt idx="2">
                  <c:v>122.1658537</c:v>
                </c:pt>
                <c:pt idx="3">
                  <c:v>118.6685303</c:v>
                </c:pt>
                <c:pt idx="4">
                  <c:v>105.467496</c:v>
                </c:pt>
                <c:pt idx="5">
                  <c:v>105.6363408</c:v>
                </c:pt>
                <c:pt idx="6">
                  <c:v>106.9379272</c:v>
                </c:pt>
                <c:pt idx="7">
                  <c:v>104.584024</c:v>
                </c:pt>
                <c:pt idx="8">
                  <c:v>100.74540500000001</c:v>
                </c:pt>
                <c:pt idx="9">
                  <c:v>104.55028299999999</c:v>
                </c:pt>
                <c:pt idx="10">
                  <c:v>105.7548955</c:v>
                </c:pt>
                <c:pt idx="11">
                  <c:v>104.6550003</c:v>
                </c:pt>
                <c:pt idx="12">
                  <c:v>102.54603400000001</c:v>
                </c:pt>
                <c:pt idx="13">
                  <c:v>100.00810679999999</c:v>
                </c:pt>
                <c:pt idx="14">
                  <c:v>104.5670277</c:v>
                </c:pt>
                <c:pt idx="15">
                  <c:v>103.51812150000001</c:v>
                </c:pt>
                <c:pt idx="16">
                  <c:v>102.13068699999999</c:v>
                </c:pt>
                <c:pt idx="17">
                  <c:v>100.500636</c:v>
                </c:pt>
                <c:pt idx="18">
                  <c:v>102.0851213</c:v>
                </c:pt>
                <c:pt idx="19">
                  <c:v>100.3399259</c:v>
                </c:pt>
                <c:pt idx="20">
                  <c:v>98.956936189999993</c:v>
                </c:pt>
                <c:pt idx="21">
                  <c:v>96.641721989999994</c:v>
                </c:pt>
                <c:pt idx="22">
                  <c:v>99.171123069999993</c:v>
                </c:pt>
                <c:pt idx="23">
                  <c:v>97.789503109999998</c:v>
                </c:pt>
                <c:pt idx="24">
                  <c:v>97.257502270000003</c:v>
                </c:pt>
                <c:pt idx="25">
                  <c:v>95.643972329999997</c:v>
                </c:pt>
                <c:pt idx="26">
                  <c:v>97.246739809999994</c:v>
                </c:pt>
                <c:pt idx="27">
                  <c:v>96.372772380000001</c:v>
                </c:pt>
                <c:pt idx="28">
                  <c:v>94.657320569999996</c:v>
                </c:pt>
                <c:pt idx="29">
                  <c:v>94.580921099999998</c:v>
                </c:pt>
                <c:pt idx="30">
                  <c:v>96.557103920000003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Industrial production (2008=100), left scale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103.12390000000001</c:v>
                </c:pt>
                <c:pt idx="1">
                  <c:v>101.72620000000001</c:v>
                </c:pt>
                <c:pt idx="2">
                  <c:v>100.8596</c:v>
                </c:pt>
                <c:pt idx="3">
                  <c:v>94.290310000000005</c:v>
                </c:pt>
                <c:pt idx="4">
                  <c:v>80.760360000000006</c:v>
                </c:pt>
                <c:pt idx="5">
                  <c:v>78.971279999999993</c:v>
                </c:pt>
                <c:pt idx="6">
                  <c:v>79.698089999999993</c:v>
                </c:pt>
                <c:pt idx="7">
                  <c:v>79.558319999999995</c:v>
                </c:pt>
                <c:pt idx="8">
                  <c:v>79.586269999999999</c:v>
                </c:pt>
                <c:pt idx="9">
                  <c:v>83.332170000000005</c:v>
                </c:pt>
                <c:pt idx="10">
                  <c:v>84.198759999999993</c:v>
                </c:pt>
                <c:pt idx="11">
                  <c:v>85.428749999999994</c:v>
                </c:pt>
                <c:pt idx="12">
                  <c:v>86.239429999999999</c:v>
                </c:pt>
                <c:pt idx="13">
                  <c:v>85.59648</c:v>
                </c:pt>
                <c:pt idx="14">
                  <c:v>85.59648</c:v>
                </c:pt>
                <c:pt idx="15">
                  <c:v>86.043750000000003</c:v>
                </c:pt>
                <c:pt idx="16">
                  <c:v>85.736249999999998</c:v>
                </c:pt>
                <c:pt idx="17">
                  <c:v>85.876019999999997</c:v>
                </c:pt>
                <c:pt idx="18">
                  <c:v>84.282619999999994</c:v>
                </c:pt>
                <c:pt idx="19">
                  <c:v>83.499899999999997</c:v>
                </c:pt>
                <c:pt idx="20">
                  <c:v>82.213989999999995</c:v>
                </c:pt>
                <c:pt idx="21">
                  <c:v>81.207629999999995</c:v>
                </c:pt>
                <c:pt idx="22">
                  <c:v>81.571039999999996</c:v>
                </c:pt>
                <c:pt idx="23">
                  <c:v>81.263540000000006</c:v>
                </c:pt>
                <c:pt idx="24">
                  <c:v>80.536730000000006</c:v>
                </c:pt>
                <c:pt idx="25">
                  <c:v>80.173320000000004</c:v>
                </c:pt>
                <c:pt idx="26">
                  <c:v>79.670140000000004</c:v>
                </c:pt>
                <c:pt idx="27">
                  <c:v>79.781959999999998</c:v>
                </c:pt>
                <c:pt idx="28">
                  <c:v>78.859459999999999</c:v>
                </c:pt>
                <c:pt idx="29">
                  <c:v>78.971279999999993</c:v>
                </c:pt>
                <c:pt idx="30">
                  <c:v>79.362639999999999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6718024"/>
        <c:axId val="769116672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Capacity utilization rate, %, right scale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80.83</c:v>
                </c:pt>
                <c:pt idx="1">
                  <c:v>83.23</c:v>
                </c:pt>
                <c:pt idx="2">
                  <c:v>78.900000000000006</c:v>
                </c:pt>
                <c:pt idx="3">
                  <c:v>73.599999999999994</c:v>
                </c:pt>
                <c:pt idx="4">
                  <c:v>69.400000000000006</c:v>
                </c:pt>
                <c:pt idx="5">
                  <c:v>66.23</c:v>
                </c:pt>
                <c:pt idx="6">
                  <c:v>65.83</c:v>
                </c:pt>
                <c:pt idx="7">
                  <c:v>68.53</c:v>
                </c:pt>
                <c:pt idx="8">
                  <c:v>73.400000000000006</c:v>
                </c:pt>
                <c:pt idx="9">
                  <c:v>74.47</c:v>
                </c:pt>
                <c:pt idx="10">
                  <c:v>74.37</c:v>
                </c:pt>
                <c:pt idx="11">
                  <c:v>77.5</c:v>
                </c:pt>
                <c:pt idx="12">
                  <c:v>81.099999999999994</c:v>
                </c:pt>
                <c:pt idx="13">
                  <c:v>83.17</c:v>
                </c:pt>
                <c:pt idx="14">
                  <c:v>77.8</c:v>
                </c:pt>
                <c:pt idx="15">
                  <c:v>79.7</c:v>
                </c:pt>
                <c:pt idx="16">
                  <c:v>80.87</c:v>
                </c:pt>
                <c:pt idx="17">
                  <c:v>82.97</c:v>
                </c:pt>
                <c:pt idx="18">
                  <c:v>78.900000000000006</c:v>
                </c:pt>
                <c:pt idx="19">
                  <c:v>79.83</c:v>
                </c:pt>
                <c:pt idx="20">
                  <c:v>79.63</c:v>
                </c:pt>
                <c:pt idx="21">
                  <c:v>81</c:v>
                </c:pt>
                <c:pt idx="22">
                  <c:v>78.430000000000007</c:v>
                </c:pt>
                <c:pt idx="23">
                  <c:v>79.67</c:v>
                </c:pt>
                <c:pt idx="24">
                  <c:v>79.23</c:v>
                </c:pt>
                <c:pt idx="25">
                  <c:v>80.7</c:v>
                </c:pt>
                <c:pt idx="26">
                  <c:v>77.930000000000007</c:v>
                </c:pt>
                <c:pt idx="27">
                  <c:v>79.2</c:v>
                </c:pt>
                <c:pt idx="28">
                  <c:v>79.97</c:v>
                </c:pt>
                <c:pt idx="29">
                  <c:v>80.23</c:v>
                </c:pt>
                <c:pt idx="30">
                  <c:v>78.33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9117456"/>
        <c:axId val="769117064"/>
      </c:lineChart>
      <c:catAx>
        <c:axId val="676718024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769116672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769116672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76718024"/>
        <c:crosses val="autoZero"/>
        <c:crossBetween val="between"/>
        <c:majorUnit val="5"/>
      </c:valAx>
      <c:valAx>
        <c:axId val="769117064"/>
        <c:scaling>
          <c:orientation val="minMax"/>
          <c:max val="100"/>
          <c:min val="5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Arial" panose="020B0604020202020204" pitchFamily="34" charset="0"/>
              </a:defRPr>
            </a:pPr>
            <a:endParaRPr lang="fi-FI"/>
          </a:p>
        </c:txPr>
        <c:crossAx val="769117456"/>
        <c:crosses val="max"/>
        <c:crossBetween val="between"/>
      </c:valAx>
      <c:catAx>
        <c:axId val="769117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9117064"/>
        <c:crosses val="autoZero"/>
        <c:auto val="1"/>
        <c:lblAlgn val="ctr"/>
        <c:lblOffset val="100"/>
        <c:noMultiLvlLbl val="0"/>
      </c:cat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373884227616163"/>
          <c:y val="0.16264593134595642"/>
          <c:w val="0.22626115772383834"/>
          <c:h val="0.79916362067750868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dirty="0" smtClean="0">
                <a:solidFill>
                  <a:srgbClr val="002060"/>
                </a:solidFill>
              </a:rPr>
              <a:t>Corporate</a:t>
            </a:r>
            <a:r>
              <a:rPr lang="en-GB" sz="1400" b="0" baseline="0" dirty="0" smtClean="0">
                <a:solidFill>
                  <a:srgbClr val="002060"/>
                </a:solidFill>
              </a:rPr>
              <a:t> sector fixed investments, </a:t>
            </a:r>
            <a:r>
              <a:rPr lang="en-GB" sz="1400" b="0" dirty="0" smtClean="0">
                <a:solidFill>
                  <a:srgbClr val="002060"/>
                </a:solidFill>
              </a:rPr>
              <a:t>index 2005=100</a:t>
            </a:r>
            <a:endParaRPr lang="en-GB" sz="14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4.5332442365519567E-2"/>
          <c:y val="2.79914544514016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3905748583966269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Sweden</c:v>
                </c:pt>
              </c:strCache>
            </c:strRef>
          </c:tx>
          <c:spPr>
            <a:ln w="6350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100</c:v>
                </c:pt>
                <c:pt idx="1">
                  <c:v>109.6</c:v>
                </c:pt>
                <c:pt idx="2">
                  <c:v>120.7792</c:v>
                </c:pt>
                <c:pt idx="3">
                  <c:v>125.4896</c:v>
                </c:pt>
                <c:pt idx="4">
                  <c:v>106.4152</c:v>
                </c:pt>
                <c:pt idx="5">
                  <c:v>110.0333</c:v>
                </c:pt>
                <c:pt idx="6">
                  <c:v>117.95569999999999</c:v>
                </c:pt>
                <c:pt idx="7">
                  <c:v>121.4944</c:v>
                </c:pt>
                <c:pt idx="8">
                  <c:v>122.4663</c:v>
                </c:pt>
                <c:pt idx="9">
                  <c:v>130.18170000000001</c:v>
                </c:pt>
                <c:pt idx="10">
                  <c:v>135.64930000000001</c:v>
                </c:pt>
                <c:pt idx="11">
                  <c:v>142.43180000000001</c:v>
                </c:pt>
                <c:pt idx="12">
                  <c:v>149.69579999999999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The Netherlands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100</c:v>
                </c:pt>
                <c:pt idx="1">
                  <c:v>107</c:v>
                </c:pt>
                <c:pt idx="2">
                  <c:v>116.523</c:v>
                </c:pt>
                <c:pt idx="3">
                  <c:v>123.51439999999999</c:v>
                </c:pt>
                <c:pt idx="4">
                  <c:v>110.0513</c:v>
                </c:pt>
                <c:pt idx="5">
                  <c:v>106.74979999999999</c:v>
                </c:pt>
                <c:pt idx="6">
                  <c:v>120.5205</c:v>
                </c:pt>
                <c:pt idx="7">
                  <c:v>115.8202</c:v>
                </c:pt>
                <c:pt idx="8">
                  <c:v>112.3456</c:v>
                </c:pt>
                <c:pt idx="9">
                  <c:v>117.28879999999999</c:v>
                </c:pt>
                <c:pt idx="10">
                  <c:v>126.0855</c:v>
                </c:pt>
                <c:pt idx="11">
                  <c:v>134.53319999999999</c:v>
                </c:pt>
                <c:pt idx="12">
                  <c:v>143.27780000000001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USA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100</c:v>
                </c:pt>
                <c:pt idx="1">
                  <c:v>107.1</c:v>
                </c:pt>
                <c:pt idx="2">
                  <c:v>113.41889999999999</c:v>
                </c:pt>
                <c:pt idx="3">
                  <c:v>112.625</c:v>
                </c:pt>
                <c:pt idx="4">
                  <c:v>95.05547</c:v>
                </c:pt>
                <c:pt idx="5">
                  <c:v>97.43186</c:v>
                </c:pt>
                <c:pt idx="6">
                  <c:v>104.9341</c:v>
                </c:pt>
                <c:pt idx="7">
                  <c:v>114.37820000000001</c:v>
                </c:pt>
                <c:pt idx="8">
                  <c:v>117.8095</c:v>
                </c:pt>
                <c:pt idx="9">
                  <c:v>125.11369999999999</c:v>
                </c:pt>
                <c:pt idx="10">
                  <c:v>129.24250000000001</c:v>
                </c:pt>
                <c:pt idx="11">
                  <c:v>135.7046</c:v>
                </c:pt>
                <c:pt idx="12">
                  <c:v>143.16829999999999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Germany</c:v>
                </c:pt>
              </c:strCache>
            </c:strRef>
          </c:tx>
          <c:spPr>
            <a:ln w="635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Taul1!$E$2:$E$14</c:f>
              <c:numCache>
                <c:formatCode>General</c:formatCode>
                <c:ptCount val="13"/>
                <c:pt idx="0">
                  <c:v>100</c:v>
                </c:pt>
                <c:pt idx="1">
                  <c:v>108.5</c:v>
                </c:pt>
                <c:pt idx="2">
                  <c:v>116.96299999999999</c:v>
                </c:pt>
                <c:pt idx="3">
                  <c:v>119.4192</c:v>
                </c:pt>
                <c:pt idx="4">
                  <c:v>100.9092</c:v>
                </c:pt>
                <c:pt idx="5">
                  <c:v>107.1656</c:v>
                </c:pt>
                <c:pt idx="6">
                  <c:v>114.98869999999999</c:v>
                </c:pt>
                <c:pt idx="7">
                  <c:v>113.3789</c:v>
                </c:pt>
                <c:pt idx="8">
                  <c:v>111.45140000000001</c:v>
                </c:pt>
                <c:pt idx="9">
                  <c:v>116.4667</c:v>
                </c:pt>
                <c:pt idx="10">
                  <c:v>119.029</c:v>
                </c:pt>
                <c:pt idx="11">
                  <c:v>122.3618</c:v>
                </c:pt>
                <c:pt idx="12">
                  <c:v>127.6234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Switzerland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Taul1!$F$2:$F$14</c:f>
              <c:numCache>
                <c:formatCode>General</c:formatCode>
                <c:ptCount val="13"/>
                <c:pt idx="0">
                  <c:v>100</c:v>
                </c:pt>
                <c:pt idx="1">
                  <c:v>106.9</c:v>
                </c:pt>
                <c:pt idx="2">
                  <c:v>114.7037</c:v>
                </c:pt>
                <c:pt idx="3">
                  <c:v>115.50660000000001</c:v>
                </c:pt>
                <c:pt idx="4">
                  <c:v>103.2629</c:v>
                </c:pt>
                <c:pt idx="5">
                  <c:v>107.6</c:v>
                </c:pt>
                <c:pt idx="6">
                  <c:v>113.08759999999999</c:v>
                </c:pt>
                <c:pt idx="7">
                  <c:v>117.3849</c:v>
                </c:pt>
                <c:pt idx="8">
                  <c:v>119.0283</c:v>
                </c:pt>
                <c:pt idx="9">
                  <c:v>121.5279</c:v>
                </c:pt>
                <c:pt idx="10">
                  <c:v>122.37860000000001</c:v>
                </c:pt>
                <c:pt idx="11">
                  <c:v>123.7247</c:v>
                </c:pt>
                <c:pt idx="12">
                  <c:v>125.2094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Finland</c:v>
                </c:pt>
              </c:strCache>
            </c:strRef>
          </c:tx>
          <c:spPr>
            <a:ln w="63500" cap="rnd">
              <a:solidFill>
                <a:srgbClr val="30BEFE"/>
              </a:solidFill>
              <a:round/>
            </a:ln>
            <a:effectLst/>
          </c:spPr>
          <c:marker>
            <c:symbol val="none"/>
          </c:marker>
          <c:cat>
            <c:strRef>
              <c:f>Taul1!$A$2:$A$14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  <c:pt idx="12">
                  <c:v>2017e</c:v>
                </c:pt>
              </c:strCache>
            </c:strRef>
          </c:cat>
          <c:val>
            <c:numRef>
              <c:f>Taul1!$G$2:$G$14</c:f>
              <c:numCache>
                <c:formatCode>General</c:formatCode>
                <c:ptCount val="13"/>
                <c:pt idx="0">
                  <c:v>100</c:v>
                </c:pt>
                <c:pt idx="1">
                  <c:v>102.2</c:v>
                </c:pt>
                <c:pt idx="2">
                  <c:v>119.1652</c:v>
                </c:pt>
                <c:pt idx="3">
                  <c:v>125.0043</c:v>
                </c:pt>
                <c:pt idx="4">
                  <c:v>105.37860000000001</c:v>
                </c:pt>
                <c:pt idx="5">
                  <c:v>98.739769999999993</c:v>
                </c:pt>
                <c:pt idx="6">
                  <c:v>101.702</c:v>
                </c:pt>
                <c:pt idx="7">
                  <c:v>98.549199999999999</c:v>
                </c:pt>
                <c:pt idx="8">
                  <c:v>90.468170000000001</c:v>
                </c:pt>
                <c:pt idx="9">
                  <c:v>87.844589999999997</c:v>
                </c:pt>
                <c:pt idx="10">
                  <c:v>87.405370000000005</c:v>
                </c:pt>
                <c:pt idx="11">
                  <c:v>90.901579999999996</c:v>
                </c:pt>
                <c:pt idx="12">
                  <c:v>93.628630000000001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9118632"/>
        <c:axId val="769119024"/>
      </c:lineChart>
      <c:catAx>
        <c:axId val="76911863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769119024"/>
        <c:crosses val="autoZero"/>
        <c:auto val="1"/>
        <c:lblAlgn val="ctr"/>
        <c:lblOffset val="100"/>
        <c:noMultiLvlLbl val="0"/>
      </c:catAx>
      <c:valAx>
        <c:axId val="769119024"/>
        <c:scaling>
          <c:orientation val="minMax"/>
          <c:min val="85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fi-FI"/>
          </a:p>
        </c:txPr>
        <c:crossAx val="76911863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3.3572210614591209E-2"/>
          <c:w val="0.87671290829405835"/>
          <c:h val="0.80942081704183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Manufacturing industry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7187</c:v>
                </c:pt>
                <c:pt idx="1">
                  <c:v>7509</c:v>
                </c:pt>
                <c:pt idx="2">
                  <c:v>8627</c:v>
                </c:pt>
                <c:pt idx="3">
                  <c:v>8942</c:v>
                </c:pt>
                <c:pt idx="4">
                  <c:v>7854</c:v>
                </c:pt>
                <c:pt idx="5">
                  <c:v>7246</c:v>
                </c:pt>
                <c:pt idx="6">
                  <c:v>7203</c:v>
                </c:pt>
                <c:pt idx="7">
                  <c:v>6845</c:v>
                </c:pt>
                <c:pt idx="8">
                  <c:v>6321</c:v>
                </c:pt>
                <c:pt idx="9">
                  <c:v>6041</c:v>
                </c:pt>
                <c:pt idx="10">
                  <c:v>6327</c:v>
                </c:pt>
                <c:pt idx="11">
                  <c:v>6683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Technology industry</c:v>
                </c:pt>
              </c:strCache>
            </c:strRef>
          </c:tx>
          <c:invertIfNegative val="0"/>
          <c:cat>
            <c:strRef>
              <c:f>Taul1!$A$2:$A$13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5154</c:v>
                </c:pt>
                <c:pt idx="1">
                  <c:v>5361</c:v>
                </c:pt>
                <c:pt idx="2">
                  <c:v>6161</c:v>
                </c:pt>
                <c:pt idx="3">
                  <c:v>7463</c:v>
                </c:pt>
                <c:pt idx="4">
                  <c:v>6490</c:v>
                </c:pt>
                <c:pt idx="5">
                  <c:v>6374</c:v>
                </c:pt>
                <c:pt idx="6">
                  <c:v>6438</c:v>
                </c:pt>
                <c:pt idx="7">
                  <c:v>5745</c:v>
                </c:pt>
                <c:pt idx="8">
                  <c:v>5182</c:v>
                </c:pt>
                <c:pt idx="9">
                  <c:v>5481</c:v>
                </c:pt>
                <c:pt idx="10">
                  <c:v>5573</c:v>
                </c:pt>
                <c:pt idx="11">
                  <c:v>5783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9119808"/>
        <c:axId val="769120200"/>
      </c:barChart>
      <c:catAx>
        <c:axId val="769119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769120200"/>
        <c:crosses val="autoZero"/>
        <c:auto val="1"/>
        <c:lblAlgn val="ctr"/>
        <c:lblOffset val="100"/>
        <c:noMultiLvlLbl val="0"/>
      </c:catAx>
      <c:valAx>
        <c:axId val="76912020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769119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849466275910739E-2"/>
          <c:y val="0.93841851773414064"/>
          <c:w val="0.86844099457043999"/>
          <c:h val="4.634597891900899E-2"/>
        </c:manualLayout>
      </c:layout>
      <c:overlay val="0"/>
      <c:txPr>
        <a:bodyPr/>
        <a:lstStyle/>
        <a:p>
          <a:pPr>
            <a:defRPr sz="1400" b="1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007395850772173E-2"/>
          <c:y val="2.9791998495383294E-2"/>
          <c:w val="0.75415476711737917"/>
          <c:h val="0.83893617737105941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2700.8</c:v>
                </c:pt>
                <c:pt idx="1">
                  <c:v>2912</c:v>
                </c:pt>
                <c:pt idx="2">
                  <c:v>2819.6</c:v>
                </c:pt>
                <c:pt idx="3">
                  <c:v>2782.7</c:v>
                </c:pt>
                <c:pt idx="4">
                  <c:v>3097.9</c:v>
                </c:pt>
                <c:pt idx="5">
                  <c:v>2988</c:v>
                </c:pt>
                <c:pt idx="6">
                  <c:v>3356.5</c:v>
                </c:pt>
                <c:pt idx="7">
                  <c:v>3256.6</c:v>
                </c:pt>
                <c:pt idx="8">
                  <c:v>3088.1</c:v>
                </c:pt>
                <c:pt idx="9">
                  <c:v>3369.1</c:v>
                </c:pt>
                <c:pt idx="10">
                  <c:v>3618.3</c:v>
                </c:pt>
                <c:pt idx="11">
                  <c:v>3684.5</c:v>
                </c:pt>
                <c:pt idx="12">
                  <c:v>3446.3</c:v>
                </c:pt>
                <c:pt idx="13">
                  <c:v>3483</c:v>
                </c:pt>
                <c:pt idx="14">
                  <c:v>3746.4</c:v>
                </c:pt>
                <c:pt idx="15">
                  <c:v>3648.6</c:v>
                </c:pt>
                <c:pt idx="16">
                  <c:v>3451.7</c:v>
                </c:pt>
                <c:pt idx="17">
                  <c:v>3000.4</c:v>
                </c:pt>
                <c:pt idx="18">
                  <c:v>2882.2</c:v>
                </c:pt>
                <c:pt idx="19">
                  <c:v>2915.5</c:v>
                </c:pt>
                <c:pt idx="20">
                  <c:v>3007.8</c:v>
                </c:pt>
                <c:pt idx="21">
                  <c:v>3117</c:v>
                </c:pt>
                <c:pt idx="22">
                  <c:v>2882.1</c:v>
                </c:pt>
                <c:pt idx="23">
                  <c:v>2877.8</c:v>
                </c:pt>
                <c:pt idx="24">
                  <c:v>3260.4</c:v>
                </c:pt>
                <c:pt idx="25">
                  <c:v>3871.1</c:v>
                </c:pt>
                <c:pt idx="26">
                  <c:v>3936.3</c:v>
                </c:pt>
                <c:pt idx="27">
                  <c:v>3976.6</c:v>
                </c:pt>
                <c:pt idx="28">
                  <c:v>3952.4</c:v>
                </c:pt>
                <c:pt idx="29">
                  <c:v>3880.4</c:v>
                </c:pt>
                <c:pt idx="30">
                  <c:v>4276.7</c:v>
                </c:pt>
                <c:pt idx="31">
                  <c:v>3708.9</c:v>
                </c:pt>
                <c:pt idx="32">
                  <c:v>3721.6</c:v>
                </c:pt>
                <c:pt idx="33">
                  <c:v>3548</c:v>
                </c:pt>
                <c:pt idx="34">
                  <c:v>3618.6</c:v>
                </c:pt>
                <c:pt idx="35">
                  <c:v>3531</c:v>
                </c:pt>
                <c:pt idx="36">
                  <c:v>3321.8</c:v>
                </c:pt>
                <c:pt idx="37">
                  <c:v>3721.1</c:v>
                </c:pt>
                <c:pt idx="38">
                  <c:v>3824.9</c:v>
                </c:pt>
                <c:pt idx="39">
                  <c:v>4330.5</c:v>
                </c:pt>
                <c:pt idx="40">
                  <c:v>4448.5</c:v>
                </c:pt>
                <c:pt idx="41">
                  <c:v>4745.8</c:v>
                </c:pt>
                <c:pt idx="42">
                  <c:v>4738.5</c:v>
                </c:pt>
                <c:pt idx="43">
                  <c:v>4599.5</c:v>
                </c:pt>
                <c:pt idx="44">
                  <c:v>4762.8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9713.2999999999993</c:v>
                </c:pt>
                <c:pt idx="1">
                  <c:v>10633</c:v>
                </c:pt>
                <c:pt idx="2">
                  <c:v>11795</c:v>
                </c:pt>
                <c:pt idx="3">
                  <c:v>13405</c:v>
                </c:pt>
                <c:pt idx="4">
                  <c:v>13049</c:v>
                </c:pt>
                <c:pt idx="5">
                  <c:v>14717</c:v>
                </c:pt>
                <c:pt idx="6">
                  <c:v>14092</c:v>
                </c:pt>
                <c:pt idx="7">
                  <c:v>14827</c:v>
                </c:pt>
                <c:pt idx="8">
                  <c:v>15577</c:v>
                </c:pt>
                <c:pt idx="9">
                  <c:v>15209</c:v>
                </c:pt>
                <c:pt idx="10">
                  <c:v>16636</c:v>
                </c:pt>
                <c:pt idx="11">
                  <c:v>16950</c:v>
                </c:pt>
                <c:pt idx="12">
                  <c:v>17998</c:v>
                </c:pt>
                <c:pt idx="13">
                  <c:v>17785</c:v>
                </c:pt>
                <c:pt idx="14">
                  <c:v>17297</c:v>
                </c:pt>
                <c:pt idx="15">
                  <c:v>18560</c:v>
                </c:pt>
                <c:pt idx="16">
                  <c:v>17537</c:v>
                </c:pt>
                <c:pt idx="17">
                  <c:v>13635</c:v>
                </c:pt>
                <c:pt idx="18">
                  <c:v>12560</c:v>
                </c:pt>
                <c:pt idx="19">
                  <c:v>12229</c:v>
                </c:pt>
                <c:pt idx="20">
                  <c:v>11495</c:v>
                </c:pt>
                <c:pt idx="21">
                  <c:v>10715</c:v>
                </c:pt>
                <c:pt idx="22">
                  <c:v>10781</c:v>
                </c:pt>
                <c:pt idx="23">
                  <c:v>10663</c:v>
                </c:pt>
                <c:pt idx="24">
                  <c:v>10712</c:v>
                </c:pt>
                <c:pt idx="25">
                  <c:v>9494.7000000000007</c:v>
                </c:pt>
                <c:pt idx="26">
                  <c:v>9939.4</c:v>
                </c:pt>
                <c:pt idx="27">
                  <c:v>10263</c:v>
                </c:pt>
                <c:pt idx="28">
                  <c:v>11262</c:v>
                </c:pt>
                <c:pt idx="29">
                  <c:v>10447</c:v>
                </c:pt>
                <c:pt idx="30">
                  <c:v>10857</c:v>
                </c:pt>
                <c:pt idx="31">
                  <c:v>10255</c:v>
                </c:pt>
                <c:pt idx="32">
                  <c:v>10916</c:v>
                </c:pt>
                <c:pt idx="33">
                  <c:v>9845.2999999999993</c:v>
                </c:pt>
                <c:pt idx="34">
                  <c:v>9988.5</c:v>
                </c:pt>
                <c:pt idx="35">
                  <c:v>9659.7999999999993</c:v>
                </c:pt>
                <c:pt idx="36">
                  <c:v>9698.2999999999993</c:v>
                </c:pt>
                <c:pt idx="37">
                  <c:v>9309.7000000000007</c:v>
                </c:pt>
                <c:pt idx="38">
                  <c:v>9341.1</c:v>
                </c:pt>
                <c:pt idx="39">
                  <c:v>10594</c:v>
                </c:pt>
                <c:pt idx="40">
                  <c:v>10688</c:v>
                </c:pt>
                <c:pt idx="41">
                  <c:v>10245</c:v>
                </c:pt>
                <c:pt idx="42">
                  <c:v>11398</c:v>
                </c:pt>
                <c:pt idx="43">
                  <c:v>12239</c:v>
                </c:pt>
                <c:pt idx="44">
                  <c:v>12620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294280"/>
        <c:axId val="684294672"/>
      </c:areaChart>
      <c:catAx>
        <c:axId val="68429428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8429467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684294672"/>
        <c:scaling>
          <c:orientation val="minMax"/>
          <c:max val="2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684294280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163712953224159"/>
          <c:y val="0.32959945548513325"/>
          <c:w val="0.12623025546181146"/>
          <c:h val="0.536366212753017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628942598346273E-2"/>
          <c:y val="7.1114066817180147E-2"/>
          <c:w val="0.69542644122374775"/>
          <c:h val="0.8516311679654641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Manufacturing industry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103.1</c:v>
                </c:pt>
                <c:pt idx="2">
                  <c:v>109.3</c:v>
                </c:pt>
                <c:pt idx="3">
                  <c:v>116.2</c:v>
                </c:pt>
                <c:pt idx="4">
                  <c:v>124.1</c:v>
                </c:pt>
                <c:pt idx="5">
                  <c:v>129.6</c:v>
                </c:pt>
                <c:pt idx="6">
                  <c:v>142.69999999999999</c:v>
                </c:pt>
                <c:pt idx="7">
                  <c:v>155.30000000000001</c:v>
                </c:pt>
                <c:pt idx="8">
                  <c:v>151.1</c:v>
                </c:pt>
                <c:pt idx="9">
                  <c:v>133.1</c:v>
                </c:pt>
                <c:pt idx="10">
                  <c:v>147.5</c:v>
                </c:pt>
                <c:pt idx="11">
                  <c:v>145.1</c:v>
                </c:pt>
                <c:pt idx="12">
                  <c:v>129.9</c:v>
                </c:pt>
                <c:pt idx="13">
                  <c:v>137.1</c:v>
                </c:pt>
                <c:pt idx="14">
                  <c:v>140.6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Technology industry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99.3</c:v>
                </c:pt>
                <c:pt idx="2">
                  <c:v>103.6</c:v>
                </c:pt>
                <c:pt idx="3">
                  <c:v>112.7</c:v>
                </c:pt>
                <c:pt idx="4">
                  <c:v>119.7</c:v>
                </c:pt>
                <c:pt idx="5">
                  <c:v>127.5</c:v>
                </c:pt>
                <c:pt idx="6">
                  <c:v>138.4</c:v>
                </c:pt>
                <c:pt idx="7">
                  <c:v>153.9</c:v>
                </c:pt>
                <c:pt idx="8" formatCode="0.00">
                  <c:v>147.69999999999999</c:v>
                </c:pt>
                <c:pt idx="9" formatCode="0.00">
                  <c:v>127.7</c:v>
                </c:pt>
                <c:pt idx="10" formatCode="0.00">
                  <c:v>138.6</c:v>
                </c:pt>
                <c:pt idx="11" formatCode="0.00">
                  <c:v>134.19999999999999</c:v>
                </c:pt>
                <c:pt idx="12" formatCode="0.00">
                  <c:v>120.1</c:v>
                </c:pt>
                <c:pt idx="13" formatCode="0.00">
                  <c:v>125.5</c:v>
                </c:pt>
                <c:pt idx="14" formatCode="0.00">
                  <c:v>131.19999999999999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National economy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102.4</c:v>
                </c:pt>
                <c:pt idx="2">
                  <c:v>103.2</c:v>
                </c:pt>
                <c:pt idx="3">
                  <c:v>104.8</c:v>
                </c:pt>
                <c:pt idx="4">
                  <c:v>108</c:v>
                </c:pt>
                <c:pt idx="5">
                  <c:v>109.8</c:v>
                </c:pt>
                <c:pt idx="6">
                  <c:v>112.3</c:v>
                </c:pt>
                <c:pt idx="7">
                  <c:v>116.5</c:v>
                </c:pt>
                <c:pt idx="8" formatCode="0.00">
                  <c:v>115.4</c:v>
                </c:pt>
                <c:pt idx="9" formatCode="0.00">
                  <c:v>109.4</c:v>
                </c:pt>
                <c:pt idx="10" formatCode="0.00">
                  <c:v>113</c:v>
                </c:pt>
                <c:pt idx="11" formatCode="0.00">
                  <c:v>114.1</c:v>
                </c:pt>
                <c:pt idx="12" formatCode="0.00">
                  <c:v>111.7</c:v>
                </c:pt>
                <c:pt idx="13" formatCode="0.00">
                  <c:v>111.8</c:v>
                </c:pt>
                <c:pt idx="14" formatCode="0.00">
                  <c:v>112.1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0739800"/>
        <c:axId val="770740192"/>
      </c:lineChart>
      <c:catAx>
        <c:axId val="770739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/>
            </a:pPr>
            <a:endParaRPr lang="fi-FI"/>
          </a:p>
        </c:txPr>
        <c:crossAx val="770740192"/>
        <c:crosses val="autoZero"/>
        <c:auto val="1"/>
        <c:lblAlgn val="ctr"/>
        <c:lblOffset val="100"/>
        <c:noMultiLvlLbl val="0"/>
      </c:catAx>
      <c:valAx>
        <c:axId val="770740192"/>
        <c:scaling>
          <c:orientation val="minMax"/>
          <c:max val="160"/>
          <c:min val="95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770739800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5714594895881349"/>
          <c:y val="3.1902271151327322E-2"/>
          <c:w val="0.24285405104118651"/>
          <c:h val="0.8813512784293808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solidFill>
            <a:srgbClr val="002060"/>
          </a:solidFill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28804313120907E-2"/>
          <c:y val="6.1611374407582936E-2"/>
          <c:w val="0.89883655155549047"/>
          <c:h val="0.735947169181764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Compared to Belgium</c:v>
                </c:pt>
              </c:strCache>
            </c:strRef>
          </c:tx>
          <c:spPr>
            <a:ln w="50800">
              <a:solidFill>
                <a:srgbClr val="FF33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100</c:v>
                </c:pt>
                <c:pt idx="1">
                  <c:v>101.2236</c:v>
                </c:pt>
                <c:pt idx="2">
                  <c:v>101.42789999999999</c:v>
                </c:pt>
                <c:pt idx="3">
                  <c:v>101.0231</c:v>
                </c:pt>
                <c:pt idx="4">
                  <c:v>99.692959999999999</c:v>
                </c:pt>
                <c:pt idx="5">
                  <c:v>99.703659999999999</c:v>
                </c:pt>
                <c:pt idx="6">
                  <c:v>100.00409999999999</c:v>
                </c:pt>
                <c:pt idx="7">
                  <c:v>99.599220000000003</c:v>
                </c:pt>
                <c:pt idx="8">
                  <c:v>98.894360000000006</c:v>
                </c:pt>
                <c:pt idx="9">
                  <c:v>96.831199999999995</c:v>
                </c:pt>
                <c:pt idx="10">
                  <c:v>97.806340000000006</c:v>
                </c:pt>
                <c:pt idx="11">
                  <c:v>97.046440000000004</c:v>
                </c:pt>
                <c:pt idx="12">
                  <c:v>98.644990000000007</c:v>
                </c:pt>
                <c:pt idx="13">
                  <c:v>99.341440000000006</c:v>
                </c:pt>
                <c:pt idx="14">
                  <c:v>97.604010000000002</c:v>
                </c:pt>
                <c:pt idx="15">
                  <c:v>98.162239999999997</c:v>
                </c:pt>
                <c:pt idx="16">
                  <c:v>104.4149</c:v>
                </c:pt>
                <c:pt idx="17">
                  <c:v>104.2046</c:v>
                </c:pt>
                <c:pt idx="18">
                  <c:v>103.8184</c:v>
                </c:pt>
                <c:pt idx="19">
                  <c:v>104.8777</c:v>
                </c:pt>
                <c:pt idx="20">
                  <c:v>103.7765</c:v>
                </c:pt>
                <c:pt idx="21">
                  <c:v>101.9278</c:v>
                </c:pt>
                <c:pt idx="22">
                  <c:v>103.2492</c:v>
                </c:pt>
                <c:pt idx="23">
                  <c:v>101.2026</c:v>
                </c:pt>
                <c:pt idx="24">
                  <c:v>100.40649999999999</c:v>
                </c:pt>
                <c:pt idx="25">
                  <c:v>101.49039999999999</c:v>
                </c:pt>
                <c:pt idx="26">
                  <c:v>101.2898</c:v>
                </c:pt>
                <c:pt idx="27">
                  <c:v>100.9021</c:v>
                </c:pt>
                <c:pt idx="28">
                  <c:v>102.2084</c:v>
                </c:pt>
                <c:pt idx="29">
                  <c:v>102.5046</c:v>
                </c:pt>
                <c:pt idx="30">
                  <c:v>101.5188</c:v>
                </c:pt>
                <c:pt idx="31">
                  <c:v>102.0098</c:v>
                </c:pt>
                <c:pt idx="32">
                  <c:v>101.2933</c:v>
                </c:pt>
                <c:pt idx="33">
                  <c:v>101.0929</c:v>
                </c:pt>
                <c:pt idx="34">
                  <c:v>100.79640000000001</c:v>
                </c:pt>
                <c:pt idx="35">
                  <c:v>100.6007</c:v>
                </c:pt>
                <c:pt idx="36">
                  <c:v>101.5718</c:v>
                </c:pt>
                <c:pt idx="37">
                  <c:v>102.36369999999999</c:v>
                </c:pt>
                <c:pt idx="38">
                  <c:v>102.4859</c:v>
                </c:pt>
                <c:pt idx="39">
                  <c:v>103.4097</c:v>
                </c:pt>
                <c:pt idx="40">
                  <c:v>103.49590000000001</c:v>
                </c:pt>
                <c:pt idx="41">
                  <c:v>103.4302</c:v>
                </c:pt>
                <c:pt idx="42">
                  <c:v>105.4268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Compared to Germany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100</c:v>
                </c:pt>
                <c:pt idx="1">
                  <c:v>103.0228</c:v>
                </c:pt>
                <c:pt idx="2">
                  <c:v>105.53749999999999</c:v>
                </c:pt>
                <c:pt idx="3">
                  <c:v>105.89449999999999</c:v>
                </c:pt>
                <c:pt idx="4">
                  <c:v>105.47539999999999</c:v>
                </c:pt>
                <c:pt idx="5">
                  <c:v>107.581</c:v>
                </c:pt>
                <c:pt idx="6">
                  <c:v>107.8121</c:v>
                </c:pt>
                <c:pt idx="7">
                  <c:v>109.2961</c:v>
                </c:pt>
                <c:pt idx="8">
                  <c:v>108.25360000000001</c:v>
                </c:pt>
                <c:pt idx="9">
                  <c:v>107.7165</c:v>
                </c:pt>
                <c:pt idx="10">
                  <c:v>109.0613</c:v>
                </c:pt>
                <c:pt idx="11">
                  <c:v>108.616</c:v>
                </c:pt>
                <c:pt idx="12">
                  <c:v>111.6216</c:v>
                </c:pt>
                <c:pt idx="13">
                  <c:v>112.6964</c:v>
                </c:pt>
                <c:pt idx="14">
                  <c:v>112.3663</c:v>
                </c:pt>
                <c:pt idx="15">
                  <c:v>113.11190000000001</c:v>
                </c:pt>
                <c:pt idx="16">
                  <c:v>115.05119999999999</c:v>
                </c:pt>
                <c:pt idx="17">
                  <c:v>115.2667</c:v>
                </c:pt>
                <c:pt idx="18">
                  <c:v>114.2107</c:v>
                </c:pt>
                <c:pt idx="19">
                  <c:v>115.4517</c:v>
                </c:pt>
                <c:pt idx="20">
                  <c:v>114.2118</c:v>
                </c:pt>
                <c:pt idx="21">
                  <c:v>114.4881</c:v>
                </c:pt>
                <c:pt idx="22">
                  <c:v>116.13330000000001</c:v>
                </c:pt>
                <c:pt idx="23">
                  <c:v>114.892</c:v>
                </c:pt>
                <c:pt idx="24">
                  <c:v>115.1956</c:v>
                </c:pt>
                <c:pt idx="25">
                  <c:v>115.6737</c:v>
                </c:pt>
                <c:pt idx="26">
                  <c:v>117.4233</c:v>
                </c:pt>
                <c:pt idx="27">
                  <c:v>116.5273</c:v>
                </c:pt>
                <c:pt idx="28">
                  <c:v>118.0067</c:v>
                </c:pt>
                <c:pt idx="29">
                  <c:v>118.87350000000001</c:v>
                </c:pt>
                <c:pt idx="30">
                  <c:v>118.3426</c:v>
                </c:pt>
                <c:pt idx="31">
                  <c:v>117.9466</c:v>
                </c:pt>
                <c:pt idx="32">
                  <c:v>116.68899999999999</c:v>
                </c:pt>
                <c:pt idx="33">
                  <c:v>117.45</c:v>
                </c:pt>
                <c:pt idx="34">
                  <c:v>116.95140000000001</c:v>
                </c:pt>
                <c:pt idx="35">
                  <c:v>115.93689999999999</c:v>
                </c:pt>
                <c:pt idx="36">
                  <c:v>115.8295</c:v>
                </c:pt>
                <c:pt idx="37">
                  <c:v>115.6948</c:v>
                </c:pt>
                <c:pt idx="38">
                  <c:v>115.1476</c:v>
                </c:pt>
                <c:pt idx="39">
                  <c:v>116.2852</c:v>
                </c:pt>
                <c:pt idx="40">
                  <c:v>116.8674</c:v>
                </c:pt>
                <c:pt idx="41">
                  <c:v>116.0652</c:v>
                </c:pt>
                <c:pt idx="42">
                  <c:v>116.6459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Compared to Spain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100</c:v>
                </c:pt>
                <c:pt idx="1">
                  <c:v>100.155</c:v>
                </c:pt>
                <c:pt idx="2">
                  <c:v>100.26479999999999</c:v>
                </c:pt>
                <c:pt idx="3">
                  <c:v>99.255049999999997</c:v>
                </c:pt>
                <c:pt idx="4">
                  <c:v>98.028729999999996</c:v>
                </c:pt>
                <c:pt idx="5">
                  <c:v>98.275750000000002</c:v>
                </c:pt>
                <c:pt idx="6">
                  <c:v>97.757670000000005</c:v>
                </c:pt>
                <c:pt idx="7">
                  <c:v>96.895589999999999</c:v>
                </c:pt>
                <c:pt idx="8">
                  <c:v>94.780569999999997</c:v>
                </c:pt>
                <c:pt idx="9">
                  <c:v>93.62397</c:v>
                </c:pt>
                <c:pt idx="10">
                  <c:v>93.259309999999999</c:v>
                </c:pt>
                <c:pt idx="11">
                  <c:v>92.834180000000003</c:v>
                </c:pt>
                <c:pt idx="12">
                  <c:v>92.349040000000002</c:v>
                </c:pt>
                <c:pt idx="13">
                  <c:v>93.998130000000003</c:v>
                </c:pt>
                <c:pt idx="14">
                  <c:v>92.920079999999999</c:v>
                </c:pt>
                <c:pt idx="15">
                  <c:v>95.597089999999994</c:v>
                </c:pt>
                <c:pt idx="16">
                  <c:v>101.8415</c:v>
                </c:pt>
                <c:pt idx="17">
                  <c:v>101.2405</c:v>
                </c:pt>
                <c:pt idx="18">
                  <c:v>99.991650000000007</c:v>
                </c:pt>
                <c:pt idx="19">
                  <c:v>101.39279999999999</c:v>
                </c:pt>
                <c:pt idx="20">
                  <c:v>100.8908</c:v>
                </c:pt>
                <c:pt idx="21">
                  <c:v>98.662679999999995</c:v>
                </c:pt>
                <c:pt idx="22">
                  <c:v>100.92400000000001</c:v>
                </c:pt>
                <c:pt idx="23">
                  <c:v>100.46980000000001</c:v>
                </c:pt>
                <c:pt idx="24">
                  <c:v>100.8678</c:v>
                </c:pt>
                <c:pt idx="25">
                  <c:v>101.84569999999999</c:v>
                </c:pt>
                <c:pt idx="26">
                  <c:v>103.7255</c:v>
                </c:pt>
                <c:pt idx="27">
                  <c:v>104.03319999999999</c:v>
                </c:pt>
                <c:pt idx="28">
                  <c:v>107.13290000000001</c:v>
                </c:pt>
                <c:pt idx="29">
                  <c:v>109.4361</c:v>
                </c:pt>
                <c:pt idx="30">
                  <c:v>109.53789999999999</c:v>
                </c:pt>
                <c:pt idx="31">
                  <c:v>114.1284</c:v>
                </c:pt>
                <c:pt idx="32">
                  <c:v>111.1618</c:v>
                </c:pt>
                <c:pt idx="33">
                  <c:v>112.14919999999999</c:v>
                </c:pt>
                <c:pt idx="34">
                  <c:v>112.4755</c:v>
                </c:pt>
                <c:pt idx="35">
                  <c:v>113.0291</c:v>
                </c:pt>
                <c:pt idx="36">
                  <c:v>114.8049</c:v>
                </c:pt>
                <c:pt idx="37">
                  <c:v>114.5757</c:v>
                </c:pt>
                <c:pt idx="38">
                  <c:v>114.745</c:v>
                </c:pt>
                <c:pt idx="39">
                  <c:v>115.574</c:v>
                </c:pt>
                <c:pt idx="40">
                  <c:v>115.02070000000001</c:v>
                </c:pt>
                <c:pt idx="41">
                  <c:v>114.8503</c:v>
                </c:pt>
                <c:pt idx="42">
                  <c:v>116.33450000000001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Compared to Italy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100</c:v>
                </c:pt>
                <c:pt idx="1">
                  <c:v>101.6482</c:v>
                </c:pt>
                <c:pt idx="2">
                  <c:v>103.49</c:v>
                </c:pt>
                <c:pt idx="3">
                  <c:v>98.895740000000004</c:v>
                </c:pt>
                <c:pt idx="4">
                  <c:v>100.2216</c:v>
                </c:pt>
                <c:pt idx="5">
                  <c:v>98.998530000000002</c:v>
                </c:pt>
                <c:pt idx="6">
                  <c:v>100.0937</c:v>
                </c:pt>
                <c:pt idx="7">
                  <c:v>100.0283</c:v>
                </c:pt>
                <c:pt idx="8">
                  <c:v>99.879230000000007</c:v>
                </c:pt>
                <c:pt idx="9">
                  <c:v>97.912220000000005</c:v>
                </c:pt>
                <c:pt idx="10">
                  <c:v>97.768280000000004</c:v>
                </c:pt>
                <c:pt idx="11">
                  <c:v>95.400419999999997</c:v>
                </c:pt>
                <c:pt idx="12">
                  <c:v>99.326490000000007</c:v>
                </c:pt>
                <c:pt idx="13">
                  <c:v>99.412210000000002</c:v>
                </c:pt>
                <c:pt idx="14">
                  <c:v>99.434709999999995</c:v>
                </c:pt>
                <c:pt idx="15">
                  <c:v>100.47629999999999</c:v>
                </c:pt>
                <c:pt idx="16">
                  <c:v>105.3329</c:v>
                </c:pt>
                <c:pt idx="17">
                  <c:v>105.15389999999999</c:v>
                </c:pt>
                <c:pt idx="18">
                  <c:v>103.37269999999999</c:v>
                </c:pt>
                <c:pt idx="19">
                  <c:v>103.5467</c:v>
                </c:pt>
                <c:pt idx="20">
                  <c:v>103.35420000000001</c:v>
                </c:pt>
                <c:pt idx="21">
                  <c:v>100.8331</c:v>
                </c:pt>
                <c:pt idx="22">
                  <c:v>103.64019999999999</c:v>
                </c:pt>
                <c:pt idx="23">
                  <c:v>102.3163</c:v>
                </c:pt>
                <c:pt idx="24">
                  <c:v>102.0778</c:v>
                </c:pt>
                <c:pt idx="25">
                  <c:v>102.9666</c:v>
                </c:pt>
                <c:pt idx="26">
                  <c:v>104.68510000000001</c:v>
                </c:pt>
                <c:pt idx="27">
                  <c:v>104.03060000000001</c:v>
                </c:pt>
                <c:pt idx="28">
                  <c:v>105.5106</c:v>
                </c:pt>
                <c:pt idx="29">
                  <c:v>106.8282</c:v>
                </c:pt>
                <c:pt idx="30">
                  <c:v>106.2431</c:v>
                </c:pt>
                <c:pt idx="31">
                  <c:v>107.828</c:v>
                </c:pt>
                <c:pt idx="32">
                  <c:v>107.0365</c:v>
                </c:pt>
                <c:pt idx="33">
                  <c:v>107.4503</c:v>
                </c:pt>
                <c:pt idx="34">
                  <c:v>107.1553</c:v>
                </c:pt>
                <c:pt idx="35">
                  <c:v>106.66079999999999</c:v>
                </c:pt>
                <c:pt idx="36">
                  <c:v>106.7929</c:v>
                </c:pt>
                <c:pt idx="37">
                  <c:v>107.2897</c:v>
                </c:pt>
                <c:pt idx="38">
                  <c:v>106.6575</c:v>
                </c:pt>
                <c:pt idx="39">
                  <c:v>107.55710000000001</c:v>
                </c:pt>
                <c:pt idx="40">
                  <c:v>107.7972</c:v>
                </c:pt>
                <c:pt idx="41">
                  <c:v>108.19199999999999</c:v>
                </c:pt>
                <c:pt idx="42">
                  <c:v>108.967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Compared to the Netherlands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100</c:v>
                </c:pt>
                <c:pt idx="1">
                  <c:v>101.8558</c:v>
                </c:pt>
                <c:pt idx="2">
                  <c:v>103.63160000000001</c:v>
                </c:pt>
                <c:pt idx="3">
                  <c:v>104.59950000000001</c:v>
                </c:pt>
                <c:pt idx="4">
                  <c:v>103.6609</c:v>
                </c:pt>
                <c:pt idx="5">
                  <c:v>103.9314</c:v>
                </c:pt>
                <c:pt idx="6">
                  <c:v>104.1365</c:v>
                </c:pt>
                <c:pt idx="7">
                  <c:v>102.61069999999999</c:v>
                </c:pt>
                <c:pt idx="8">
                  <c:v>101.5977</c:v>
                </c:pt>
                <c:pt idx="9">
                  <c:v>100.21129999999999</c:v>
                </c:pt>
                <c:pt idx="10">
                  <c:v>100.61499999999999</c:v>
                </c:pt>
                <c:pt idx="11">
                  <c:v>99.331710000000001</c:v>
                </c:pt>
                <c:pt idx="12">
                  <c:v>101.11360000000001</c:v>
                </c:pt>
                <c:pt idx="13">
                  <c:v>102.5401</c:v>
                </c:pt>
                <c:pt idx="14">
                  <c:v>101.9739</c:v>
                </c:pt>
                <c:pt idx="15">
                  <c:v>104.6863</c:v>
                </c:pt>
                <c:pt idx="16">
                  <c:v>108.13160000000001</c:v>
                </c:pt>
                <c:pt idx="17">
                  <c:v>106.35</c:v>
                </c:pt>
                <c:pt idx="18">
                  <c:v>105.563</c:v>
                </c:pt>
                <c:pt idx="19">
                  <c:v>106.56140000000001</c:v>
                </c:pt>
                <c:pt idx="20">
                  <c:v>107.5097</c:v>
                </c:pt>
                <c:pt idx="21">
                  <c:v>105.697</c:v>
                </c:pt>
                <c:pt idx="22">
                  <c:v>107.2709</c:v>
                </c:pt>
                <c:pt idx="23">
                  <c:v>106.0343</c:v>
                </c:pt>
                <c:pt idx="24">
                  <c:v>106.84399999999999</c:v>
                </c:pt>
                <c:pt idx="25">
                  <c:v>107.49299999999999</c:v>
                </c:pt>
                <c:pt idx="26">
                  <c:v>108.4315</c:v>
                </c:pt>
                <c:pt idx="27">
                  <c:v>107.27209999999999</c:v>
                </c:pt>
                <c:pt idx="28">
                  <c:v>109.2859</c:v>
                </c:pt>
                <c:pt idx="29">
                  <c:v>110.9149</c:v>
                </c:pt>
                <c:pt idx="30">
                  <c:v>110.1827</c:v>
                </c:pt>
                <c:pt idx="31">
                  <c:v>110.05</c:v>
                </c:pt>
                <c:pt idx="32">
                  <c:v>109.1738</c:v>
                </c:pt>
                <c:pt idx="33">
                  <c:v>109.27849999999999</c:v>
                </c:pt>
                <c:pt idx="34">
                  <c:v>109.4896</c:v>
                </c:pt>
                <c:pt idx="35">
                  <c:v>110.8914</c:v>
                </c:pt>
                <c:pt idx="36">
                  <c:v>109.37309999999999</c:v>
                </c:pt>
                <c:pt idx="37">
                  <c:v>110.2226</c:v>
                </c:pt>
                <c:pt idx="38">
                  <c:v>109.80970000000001</c:v>
                </c:pt>
                <c:pt idx="39">
                  <c:v>111.4496</c:v>
                </c:pt>
                <c:pt idx="40">
                  <c:v>114.0997</c:v>
                </c:pt>
                <c:pt idx="41">
                  <c:v>114.419</c:v>
                </c:pt>
                <c:pt idx="42">
                  <c:v>115.40600000000001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Compared to Austria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Sheet1!$G$2:$G$45</c:f>
              <c:numCache>
                <c:formatCode>General</c:formatCode>
                <c:ptCount val="44"/>
                <c:pt idx="0">
                  <c:v>100</c:v>
                </c:pt>
                <c:pt idx="1">
                  <c:v>101.3584</c:v>
                </c:pt>
                <c:pt idx="2">
                  <c:v>101.7809</c:v>
                </c:pt>
                <c:pt idx="3">
                  <c:v>101.1902</c:v>
                </c:pt>
                <c:pt idx="4">
                  <c:v>99.92174</c:v>
                </c:pt>
                <c:pt idx="5">
                  <c:v>100.5936</c:v>
                </c:pt>
                <c:pt idx="6">
                  <c:v>100.37560000000001</c:v>
                </c:pt>
                <c:pt idx="7">
                  <c:v>100.4117</c:v>
                </c:pt>
                <c:pt idx="8">
                  <c:v>99.272679999999994</c:v>
                </c:pt>
                <c:pt idx="9">
                  <c:v>99.402609999999996</c:v>
                </c:pt>
                <c:pt idx="10">
                  <c:v>98.551509999999993</c:v>
                </c:pt>
                <c:pt idx="11">
                  <c:v>98.229259999999996</c:v>
                </c:pt>
                <c:pt idx="12">
                  <c:v>100.7246</c:v>
                </c:pt>
                <c:pt idx="13">
                  <c:v>102.3092</c:v>
                </c:pt>
                <c:pt idx="14">
                  <c:v>101.136</c:v>
                </c:pt>
                <c:pt idx="15">
                  <c:v>101.5873</c:v>
                </c:pt>
                <c:pt idx="16">
                  <c:v>106.4973</c:v>
                </c:pt>
                <c:pt idx="17">
                  <c:v>105.92270000000001</c:v>
                </c:pt>
                <c:pt idx="18">
                  <c:v>105.3186</c:v>
                </c:pt>
                <c:pt idx="19">
                  <c:v>107.0355</c:v>
                </c:pt>
                <c:pt idx="20">
                  <c:v>103.9691</c:v>
                </c:pt>
                <c:pt idx="21">
                  <c:v>102.1341</c:v>
                </c:pt>
                <c:pt idx="22">
                  <c:v>104.12909999999999</c:v>
                </c:pt>
                <c:pt idx="23">
                  <c:v>102.9157</c:v>
                </c:pt>
                <c:pt idx="24">
                  <c:v>103.9695</c:v>
                </c:pt>
                <c:pt idx="25">
                  <c:v>104.6748</c:v>
                </c:pt>
                <c:pt idx="26">
                  <c:v>105.10169999999999</c:v>
                </c:pt>
                <c:pt idx="27">
                  <c:v>103.1262</c:v>
                </c:pt>
                <c:pt idx="28">
                  <c:v>104.9888</c:v>
                </c:pt>
                <c:pt idx="29">
                  <c:v>105.61660000000001</c:v>
                </c:pt>
                <c:pt idx="30">
                  <c:v>104.1374</c:v>
                </c:pt>
                <c:pt idx="31">
                  <c:v>104.7931</c:v>
                </c:pt>
                <c:pt idx="32">
                  <c:v>104.47150000000001</c:v>
                </c:pt>
                <c:pt idx="33">
                  <c:v>104.4431</c:v>
                </c:pt>
                <c:pt idx="34">
                  <c:v>103.9752</c:v>
                </c:pt>
                <c:pt idx="35">
                  <c:v>103.52249999999999</c:v>
                </c:pt>
                <c:pt idx="36">
                  <c:v>104.1947</c:v>
                </c:pt>
                <c:pt idx="37">
                  <c:v>103.54689999999999</c:v>
                </c:pt>
                <c:pt idx="38">
                  <c:v>102.99160000000001</c:v>
                </c:pt>
                <c:pt idx="39">
                  <c:v>102.8998</c:v>
                </c:pt>
                <c:pt idx="40">
                  <c:v>102.6803</c:v>
                </c:pt>
                <c:pt idx="41">
                  <c:v>101.89700000000001</c:v>
                </c:pt>
                <c:pt idx="42">
                  <c:v>102.6574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Compared to Finland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Sheet1!$H$2:$H$45</c:f>
              <c:numCache>
                <c:formatCode>General</c:formatCode>
                <c:ptCount val="4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0740976"/>
        <c:axId val="770811112"/>
      </c:lineChart>
      <c:catAx>
        <c:axId val="77074097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770811112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770811112"/>
        <c:scaling>
          <c:orientation val="minMax"/>
          <c:max val="120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770740976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40222295918875E-2"/>
          <c:y val="0.86485084507095344"/>
          <c:w val="0.89861303582985963"/>
          <c:h val="0.13514915492904656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13"/>
            <c:bubble3D val="0"/>
          </c:dPt>
          <c:dLbls>
            <c:dLbl>
              <c:idx val="0"/>
              <c:layout>
                <c:manualLayout>
                  <c:x val="-0.22971445607422292"/>
                  <c:y val="9.9210979289576812E-2"/>
                </c:manualLayout>
              </c:layout>
              <c:tx>
                <c:rich>
                  <a:bodyPr/>
                  <a:lstStyle/>
                  <a:p>
                    <a:fld id="{0D7310DE-09EC-4ECC-8FEF-3C0C2EF455AE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299471138629951"/>
                  <c:y val="-0.15621196967685114"/>
                </c:manualLayout>
              </c:layout>
              <c:tx>
                <c:rich>
                  <a:bodyPr/>
                  <a:lstStyle/>
                  <a:p>
                    <a:fld id="{7B33DFB8-52EA-4B92-AA63-8EF0D7472168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8133924157637468"/>
                  <c:y val="-0.17168296399887439"/>
                </c:manualLayout>
              </c:layout>
              <c:tx>
                <c:rich>
                  <a:bodyPr/>
                  <a:lstStyle/>
                  <a:p>
                    <a:fld id="{10B6E097-32DB-4D4B-ADFD-65B76B00123C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257029179323001"/>
                  <c:y val="0.133528081072883"/>
                </c:manualLayout>
              </c:layout>
              <c:tx>
                <c:rich>
                  <a:bodyPr/>
                  <a:lstStyle/>
                  <a:p>
                    <a:fld id="{96B04BD6-B1B8-4066-9EF0-58491542D60E}" type="VALUE">
                      <a:rPr lang="en-US" dirty="0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31%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71069</c:v>
                </c:pt>
                <c:pt idx="1">
                  <c:v>28089</c:v>
                </c:pt>
                <c:pt idx="2">
                  <c:v>25997</c:v>
                </c:pt>
                <c:pt idx="3">
                  <c:v>58617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 marL="0" algn="l" defTabSz="914069" rtl="0" eaLnBrk="1" latinLnBrk="0" hangingPunct="1">
        <a:defRPr lang="fi-FI" sz="1200" b="1" kern="0">
          <a:solidFill>
            <a:srgbClr val="002664"/>
          </a:solidFill>
          <a:latin typeface="+mn-lt"/>
          <a:ea typeface="ＭＳ Ｐゴシック" pitchFamily="-128" charset="-128"/>
          <a:cs typeface="Arial Unicode MS"/>
        </a:defRPr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63535265002992E-2"/>
          <c:y val="1.9424747012697172E-2"/>
          <c:w val="0.88948542243392692"/>
          <c:h val="0.9675109119237510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explosion val="32"/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explosion val="12"/>
            <c:spPr>
              <a:solidFill>
                <a:schemeClr val="accent4"/>
              </a:solidFill>
            </c:spPr>
          </c:dPt>
          <c:dPt>
            <c:idx val="2"/>
            <c:bubble3D val="0"/>
            <c:explosion val="4"/>
            <c:spPr>
              <a:solidFill>
                <a:schemeClr val="accent3"/>
              </a:solidFill>
            </c:spPr>
          </c:dPt>
          <c:dPt>
            <c:idx val="3"/>
            <c:bubble3D val="0"/>
            <c:explosion val="0"/>
            <c:spPr>
              <a:solidFill>
                <a:schemeClr val="accent6"/>
              </a:solidFill>
            </c:spPr>
          </c:dPt>
          <c:dPt>
            <c:idx val="13"/>
            <c:bubble3D val="0"/>
          </c:dPt>
          <c:dLbls>
            <c:dLbl>
              <c:idx val="0"/>
              <c:layout>
                <c:manualLayout>
                  <c:x val="-0.2486771156575541"/>
                  <c:y val="-0.15251337288264485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fi-FI" sz="1400" b="1" i="0" u="none" strike="noStrike" kern="0" baseline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defRPr>
                    </a:pPr>
                    <a:fld id="{6030248F-1243-4024-9544-6AEF55D51877}" type="VALUE">
                      <a:rPr lang="en-US" sz="1400" b="1" i="0" u="none" strike="noStrike" kern="0" baseline="0" smtClean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pPr algn="ctr" rtl="0">
                        <a:defRPr lang="fi-FI" sz="1400" b="1" i="0" u="none" strike="noStrike" kern="0" baseline="0">
                          <a:solidFill>
                            <a:schemeClr val="bg1"/>
                          </a:solidFill>
                          <a:latin typeface="+mn-lt"/>
                          <a:ea typeface="ＭＳ Ｐゴシック" pitchFamily="-128" charset="-128"/>
                          <a:cs typeface="Arial Unicode MS"/>
                        </a:defRPr>
                      </a:pPr>
                      <a:t>[ARVO]</a:t>
                    </a:fld>
                    <a:r>
                      <a:rPr lang="en-US" sz="140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/>
                    </a:r>
                    <a:br>
                      <a:rPr lang="en-US" sz="1400" b="1" i="0" u="none" strike="noStrike" kern="0" baseline="0" dirty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</a:br>
                    <a:r>
                      <a:rPr lang="en-US" sz="1400" b="1" i="0" u="none" strike="noStrike" kern="0" baseline="0" dirty="0" smtClean="0">
                        <a:solidFill>
                          <a:schemeClr val="bg1"/>
                        </a:solidFill>
                        <a:latin typeface="+mn-lt"/>
                        <a:ea typeface="ＭＳ Ｐゴシック" pitchFamily="-128" charset="-128"/>
                        <a:cs typeface="Arial Unicode MS"/>
                      </a:rPr>
                      <a:t>91%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49662573503725"/>
                      <c:h val="0.282500098963460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7720058945050246E-2"/>
                  <c:y val="3.49559198480675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 </a:t>
                    </a:r>
                  </a:p>
                  <a:p>
                    <a:r>
                      <a:rPr lang="en-US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4796206674277094E-2"/>
                  <c:y val="-8.038538507608229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 </a:t>
                    </a:r>
                  </a:p>
                  <a:p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111364629634771"/>
                      <c:h val="0.1273111527975902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9860059723832022E-2"/>
                  <c:y val="4.926814028718476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 </a:t>
                    </a:r>
                  </a:p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 rtl="0">
                  <a:defRPr lang="fi-FI" sz="1400" b="1" i="0" u="none" strike="noStrike" kern="0" baseline="0">
                    <a:solidFill>
                      <a:srgbClr val="002664"/>
                    </a:solidFill>
                    <a:latin typeface="+mn-lt"/>
                    <a:ea typeface="ＭＳ Ｐゴシック" pitchFamily="-128" charset="-128"/>
                    <a:cs typeface="Arial Unicode M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1-249</c:v>
                </c:pt>
                <c:pt idx="1">
                  <c:v>250-499</c:v>
                </c:pt>
                <c:pt idx="2">
                  <c:v>500-999</c:v>
                </c:pt>
                <c:pt idx="3">
                  <c:v>1000-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1439</c:v>
                </c:pt>
                <c:pt idx="1">
                  <c:v>81</c:v>
                </c:pt>
                <c:pt idx="2">
                  <c:v>38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Yritysten määrä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0.14969768551658316"/>
                  <c:y val="0.10393678067066126"/>
                </c:manualLayout>
              </c:layout>
              <c:tx>
                <c:rich>
                  <a:bodyPr/>
                  <a:lstStyle/>
                  <a:p>
                    <a:fld id="{689C5CE6-1E2C-4247-990C-CE641E5F4E00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 </a:t>
                    </a:r>
                    <a:endParaRPr lang="en-US" baseline="0" dirty="0" smtClean="0"/>
                  </a:p>
                  <a:p>
                    <a:r>
                      <a:rPr lang="en-US" dirty="0" smtClean="0"/>
                      <a:t>35%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1603435934144597E-2"/>
                  <c:y val="-0.133653908221593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475 </a:t>
                    </a:r>
                    <a:endParaRPr lang="en-US" dirty="0" smtClean="0"/>
                  </a:p>
                  <a:p>
                    <a:r>
                      <a:rPr lang="en-US" dirty="0" smtClean="0"/>
                      <a:t>33%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9390360295872107E-2"/>
                  <c:y val="3.0689499183603874E-2"/>
                </c:manualLayout>
              </c:layout>
              <c:tx>
                <c:rich>
                  <a:bodyPr/>
                  <a:lstStyle/>
                  <a:p>
                    <a:fld id="{2789C6B9-E6EF-406F-9A70-B08E75A2099C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 </a:t>
                    </a:r>
                    <a:r>
                      <a:rPr lang="en-US" baseline="0" dirty="0" smtClean="0"/>
                      <a:t>  18%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8088188976377953"/>
                  <c:y val="0.15067825557403491"/>
                </c:manualLayout>
              </c:layout>
              <c:tx>
                <c:rich>
                  <a:bodyPr/>
                  <a:lstStyle/>
                  <a:p>
                    <a:fld id="{9E7FB59D-EB1F-44A1-8804-5788E354556E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 </a:t>
                    </a:r>
                    <a:endParaRPr lang="en-US" baseline="0" dirty="0" smtClean="0"/>
                  </a:p>
                  <a:p>
                    <a:r>
                      <a:rPr lang="en-US" dirty="0" smtClean="0"/>
                      <a:t>14%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kpl 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 kpl 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0–19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506</c:v>
                </c:pt>
                <c:pt idx="1">
                  <c:v>469</c:v>
                </c:pt>
                <c:pt idx="2">
                  <c:v>258</c:v>
                </c:pt>
                <c:pt idx="3">
                  <c:v>206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218802195180148E-2"/>
          <c:y val="1.6330494227620344E-2"/>
          <c:w val="0.9005323311858745"/>
          <c:h val="0.97060511039028341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  <c:spPr>
              <a:solidFill>
                <a:schemeClr val="accent4"/>
              </a:solidFill>
            </c:spPr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Pt>
            <c:idx val="3"/>
            <c:bubble3D val="0"/>
            <c:spPr>
              <a:solidFill>
                <a:schemeClr val="accent6"/>
              </a:solidFill>
            </c:spPr>
          </c:dPt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7.896488674983991E-2"/>
                  <c:y val="0.10133501280925239"/>
                </c:manualLayout>
              </c:layout>
              <c:tx>
                <c:rich>
                  <a:bodyPr/>
                  <a:lstStyle/>
                  <a:p>
                    <a:fld id="{6194D4E4-F088-4AA6-8585-FB08BC8E277B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8348864384946389"/>
                  <c:y val="0.11429800058716687"/>
                </c:manualLayout>
              </c:layout>
              <c:tx>
                <c:rich>
                  <a:bodyPr/>
                  <a:lstStyle/>
                  <a:p>
                    <a:fld id="{166B782F-53F1-44D7-A725-FF0A1D213CD2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8449458024050638"/>
                  <c:y val="-0.20726625093952791"/>
                </c:manualLayout>
              </c:layout>
              <c:tx>
                <c:rich>
                  <a:bodyPr/>
                  <a:lstStyle/>
                  <a:p>
                    <a:fld id="{6464F5F6-F714-4228-B809-2E8643333D3B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4099303722781643"/>
                  <c:y val="1.113739269933939E-2"/>
                </c:manualLayout>
              </c:layout>
              <c:tx>
                <c:rich>
                  <a:bodyPr/>
                  <a:lstStyle/>
                  <a:p>
                    <a:fld id="{F21AA585-548F-43A6-97CD-48C1C1A8C52E}" type="VALUE">
                      <a:rPr lang="en-US"/>
                      <a:pPr/>
                      <a:t>[ARVO]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45%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Taul1!$A$2:$A$5</c:f>
              <c:strCache>
                <c:ptCount val="4"/>
                <c:pt idx="0">
                  <c:v>–19</c:v>
                </c:pt>
                <c:pt idx="1">
                  <c:v>20–49</c:v>
                </c:pt>
                <c:pt idx="2">
                  <c:v>50–99</c:v>
                </c:pt>
                <c:pt idx="3">
                  <c:v>100–249</c:v>
                </c:pt>
              </c:strCache>
            </c:strRef>
          </c:cat>
          <c:val>
            <c:numRef>
              <c:f>Taul1!$B$2:$B$5</c:f>
              <c:numCache>
                <c:formatCode>#,##0</c:formatCode>
                <c:ptCount val="4"/>
                <c:pt idx="0">
                  <c:v>5261</c:v>
                </c:pt>
                <c:pt idx="1">
                  <c:v>15047</c:v>
                </c:pt>
                <c:pt idx="2">
                  <c:v>18263</c:v>
                </c:pt>
                <c:pt idx="3">
                  <c:v>32498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/>
            </a:pPr>
            <a:r>
              <a:rPr lang="en-US" sz="1400" b="1" dirty="0" smtClean="0"/>
              <a:t>Balance</a:t>
            </a:r>
            <a:r>
              <a:rPr lang="en-US" sz="1400" b="1" baseline="0" dirty="0" smtClean="0"/>
              <a:t> figure</a:t>
            </a:r>
            <a:endParaRPr lang="en-US" sz="1400" b="1" dirty="0"/>
          </a:p>
        </c:rich>
      </c:tx>
      <c:layout>
        <c:manualLayout>
          <c:xMode val="edge"/>
          <c:yMode val="edge"/>
          <c:x val="0.77621205945777849"/>
          <c:y val="0.1739482028167691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557697161525845E-2"/>
          <c:y val="6.399673584296578E-2"/>
          <c:w val="0.90828582764401589"/>
          <c:h val="0.9086839600487129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marker>
            <c:symbol val="none"/>
          </c:marker>
          <c:cat>
            <c:strRef>
              <c:f>Taul1!$A$2:$A$49</c:f>
              <c:strCache>
                <c:ptCount val="48"/>
                <c:pt idx="0">
                  <c:v>05(1)</c:v>
                </c:pt>
                <c:pt idx="1">
                  <c:v>05(4)</c:v>
                </c:pt>
                <c:pt idx="2">
                  <c:v>05(7)</c:v>
                </c:pt>
                <c:pt idx="3">
                  <c:v>05(10)</c:v>
                </c:pt>
                <c:pt idx="4">
                  <c:v>06(1)</c:v>
                </c:pt>
                <c:pt idx="5">
                  <c:v>06(4)</c:v>
                </c:pt>
                <c:pt idx="6">
                  <c:v>06(7)</c:v>
                </c:pt>
                <c:pt idx="7">
                  <c:v>06(10)</c:v>
                </c:pt>
                <c:pt idx="8">
                  <c:v>07(1)</c:v>
                </c:pt>
                <c:pt idx="9">
                  <c:v>07(4)</c:v>
                </c:pt>
                <c:pt idx="10">
                  <c:v>07(7)</c:v>
                </c:pt>
                <c:pt idx="11">
                  <c:v>07(10)</c:v>
                </c:pt>
                <c:pt idx="12">
                  <c:v>08(1)</c:v>
                </c:pt>
                <c:pt idx="13">
                  <c:v>08(4)</c:v>
                </c:pt>
                <c:pt idx="14">
                  <c:v>08(7)</c:v>
                </c:pt>
                <c:pt idx="15">
                  <c:v>08(10)</c:v>
                </c:pt>
                <c:pt idx="16">
                  <c:v>09(1)</c:v>
                </c:pt>
                <c:pt idx="17">
                  <c:v>09(4)</c:v>
                </c:pt>
                <c:pt idx="18">
                  <c:v>09(7)</c:v>
                </c:pt>
                <c:pt idx="19">
                  <c:v>09(10)</c:v>
                </c:pt>
                <c:pt idx="20">
                  <c:v>10(1)</c:v>
                </c:pt>
                <c:pt idx="21">
                  <c:v>10(4)</c:v>
                </c:pt>
                <c:pt idx="22">
                  <c:v>10(7)</c:v>
                </c:pt>
                <c:pt idx="23">
                  <c:v>10(10)</c:v>
                </c:pt>
                <c:pt idx="24">
                  <c:v>11(1)</c:v>
                </c:pt>
                <c:pt idx="25">
                  <c:v>11(4)</c:v>
                </c:pt>
                <c:pt idx="26">
                  <c:v>11(7)</c:v>
                </c:pt>
                <c:pt idx="27">
                  <c:v>11(10)</c:v>
                </c:pt>
                <c:pt idx="28">
                  <c:v>12(1)</c:v>
                </c:pt>
                <c:pt idx="29">
                  <c:v>12(4)</c:v>
                </c:pt>
                <c:pt idx="30">
                  <c:v>12(7)</c:v>
                </c:pt>
                <c:pt idx="31">
                  <c:v>12(10)</c:v>
                </c:pt>
                <c:pt idx="32">
                  <c:v>13(1)</c:v>
                </c:pt>
                <c:pt idx="33">
                  <c:v>13(4)</c:v>
                </c:pt>
                <c:pt idx="34">
                  <c:v>13(7)</c:v>
                </c:pt>
                <c:pt idx="35">
                  <c:v>13(10)</c:v>
                </c:pt>
                <c:pt idx="36">
                  <c:v>14(1)</c:v>
                </c:pt>
                <c:pt idx="37">
                  <c:v>14(4)</c:v>
                </c:pt>
                <c:pt idx="38">
                  <c:v>14(7)</c:v>
                </c:pt>
                <c:pt idx="39">
                  <c:v>14(10)</c:v>
                </c:pt>
                <c:pt idx="40">
                  <c:v>15(1)</c:v>
                </c:pt>
                <c:pt idx="41">
                  <c:v>15(4)</c:v>
                </c:pt>
                <c:pt idx="42">
                  <c:v>15(7)</c:v>
                </c:pt>
                <c:pt idx="43">
                  <c:v>15(10)</c:v>
                </c:pt>
                <c:pt idx="44">
                  <c:v>16(1)</c:v>
                </c:pt>
                <c:pt idx="45">
                  <c:v>16(4)</c:v>
                </c:pt>
                <c:pt idx="46">
                  <c:v>16(7)</c:v>
                </c:pt>
                <c:pt idx="47">
                  <c:v>16(10)</c:v>
                </c:pt>
              </c:strCache>
            </c:strRef>
          </c:cat>
          <c:val>
            <c:numRef>
              <c:f>Taul1!$B$2:$B$49</c:f>
              <c:numCache>
                <c:formatCode>General</c:formatCode>
                <c:ptCount val="48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3</c:v>
                </c:pt>
                <c:pt idx="12">
                  <c:v>-2</c:v>
                </c:pt>
                <c:pt idx="13">
                  <c:v>1</c:v>
                </c:pt>
                <c:pt idx="14">
                  <c:v>-14</c:v>
                </c:pt>
                <c:pt idx="15">
                  <c:v>-28</c:v>
                </c:pt>
                <c:pt idx="16">
                  <c:v>-56</c:v>
                </c:pt>
                <c:pt idx="17">
                  <c:v>-36</c:v>
                </c:pt>
                <c:pt idx="18">
                  <c:v>-21</c:v>
                </c:pt>
                <c:pt idx="19">
                  <c:v>2</c:v>
                </c:pt>
                <c:pt idx="20">
                  <c:v>10</c:v>
                </c:pt>
                <c:pt idx="21">
                  <c:v>33</c:v>
                </c:pt>
                <c:pt idx="22">
                  <c:v>27</c:v>
                </c:pt>
                <c:pt idx="23">
                  <c:v>19</c:v>
                </c:pt>
                <c:pt idx="24">
                  <c:v>26</c:v>
                </c:pt>
                <c:pt idx="25">
                  <c:v>30</c:v>
                </c:pt>
                <c:pt idx="26">
                  <c:v>18</c:v>
                </c:pt>
                <c:pt idx="27">
                  <c:v>-5</c:v>
                </c:pt>
                <c:pt idx="28">
                  <c:v>-5</c:v>
                </c:pt>
                <c:pt idx="29">
                  <c:v>8</c:v>
                </c:pt>
                <c:pt idx="30">
                  <c:v>-4</c:v>
                </c:pt>
                <c:pt idx="31">
                  <c:v>-24</c:v>
                </c:pt>
                <c:pt idx="32">
                  <c:v>-11</c:v>
                </c:pt>
                <c:pt idx="33">
                  <c:v>-2</c:v>
                </c:pt>
                <c:pt idx="34">
                  <c:v>-11</c:v>
                </c:pt>
                <c:pt idx="35">
                  <c:v>-13</c:v>
                </c:pt>
                <c:pt idx="36">
                  <c:v>5</c:v>
                </c:pt>
                <c:pt idx="37">
                  <c:v>15</c:v>
                </c:pt>
                <c:pt idx="38">
                  <c:v>3</c:v>
                </c:pt>
                <c:pt idx="39">
                  <c:v>-12</c:v>
                </c:pt>
                <c:pt idx="40">
                  <c:v>-4</c:v>
                </c:pt>
                <c:pt idx="41">
                  <c:v>10</c:v>
                </c:pt>
                <c:pt idx="42">
                  <c:v>1</c:v>
                </c:pt>
                <c:pt idx="43">
                  <c:v>-3</c:v>
                </c:pt>
                <c:pt idx="4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859672"/>
        <c:axId val="277860304"/>
      </c:lineChart>
      <c:catAx>
        <c:axId val="277859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27786030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77860304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</a:defRPr>
            </a:pPr>
            <a:endParaRPr lang="fi-FI"/>
          </a:p>
        </c:txPr>
        <c:crossAx val="277859672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705336"/>
        <c:axId val="352705728"/>
      </c:lineChart>
      <c:catAx>
        <c:axId val="35270533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352705728"/>
        <c:crosses val="autoZero"/>
        <c:auto val="1"/>
        <c:lblAlgn val="ctr"/>
        <c:lblOffset val="100"/>
        <c:noMultiLvlLbl val="0"/>
      </c:catAx>
      <c:valAx>
        <c:axId val="35270572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5270533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36787564766837E-2"/>
          <c:y val="5.6964980633701187E-2"/>
          <c:w val="0.73742165222382694"/>
          <c:h val="0.8986542453589049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Combined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5052.5</c:v>
                </c:pt>
                <c:pt idx="2">
                  <c:v>4962.5</c:v>
                </c:pt>
                <c:pt idx="3">
                  <c:v>5785.8</c:v>
                </c:pt>
                <c:pt idx="4">
                  <c:v>5242.3</c:v>
                </c:pt>
                <c:pt idx="5">
                  <c:v>5562.4</c:v>
                </c:pt>
                <c:pt idx="6">
                  <c:v>5988.7</c:v>
                </c:pt>
                <c:pt idx="7">
                  <c:v>6098.8</c:v>
                </c:pt>
                <c:pt idx="8">
                  <c:v>6188.2</c:v>
                </c:pt>
                <c:pt idx="9">
                  <c:v>5969.8</c:v>
                </c:pt>
                <c:pt idx="10">
                  <c:v>6323.7</c:v>
                </c:pt>
                <c:pt idx="11">
                  <c:v>6532.6</c:v>
                </c:pt>
                <c:pt idx="12">
                  <c:v>7326.1</c:v>
                </c:pt>
                <c:pt idx="13">
                  <c:v>6698</c:v>
                </c:pt>
                <c:pt idx="14">
                  <c:v>6765.1</c:v>
                </c:pt>
                <c:pt idx="15">
                  <c:v>7017.5</c:v>
                </c:pt>
                <c:pt idx="16">
                  <c:v>7348.5</c:v>
                </c:pt>
                <c:pt idx="17">
                  <c:v>4370.1000000000004</c:v>
                </c:pt>
                <c:pt idx="18">
                  <c:v>4666.8999999999996</c:v>
                </c:pt>
                <c:pt idx="19">
                  <c:v>4668.8999999999996</c:v>
                </c:pt>
                <c:pt idx="20">
                  <c:v>5198.3</c:v>
                </c:pt>
                <c:pt idx="21">
                  <c:v>4893.7</c:v>
                </c:pt>
                <c:pt idx="22">
                  <c:v>4658.5</c:v>
                </c:pt>
                <c:pt idx="23">
                  <c:v>4786.8</c:v>
                </c:pt>
                <c:pt idx="24">
                  <c:v>6073.4</c:v>
                </c:pt>
                <c:pt idx="25">
                  <c:v>4890</c:v>
                </c:pt>
                <c:pt idx="26">
                  <c:v>4410.3</c:v>
                </c:pt>
                <c:pt idx="27">
                  <c:v>4518.7</c:v>
                </c:pt>
                <c:pt idx="28">
                  <c:v>5759.8</c:v>
                </c:pt>
                <c:pt idx="29">
                  <c:v>4473.6000000000004</c:v>
                </c:pt>
                <c:pt idx="30">
                  <c:v>5026.2</c:v>
                </c:pt>
                <c:pt idx="31">
                  <c:v>4467.8</c:v>
                </c:pt>
                <c:pt idx="32">
                  <c:v>4992.8</c:v>
                </c:pt>
                <c:pt idx="33">
                  <c:v>3539.7</c:v>
                </c:pt>
                <c:pt idx="34">
                  <c:v>3835</c:v>
                </c:pt>
                <c:pt idx="35">
                  <c:v>3456.1</c:v>
                </c:pt>
                <c:pt idx="36">
                  <c:v>4199.6000000000004</c:v>
                </c:pt>
                <c:pt idx="37">
                  <c:v>3366</c:v>
                </c:pt>
                <c:pt idx="38">
                  <c:v>3426.6</c:v>
                </c:pt>
                <c:pt idx="39">
                  <c:v>4148.5</c:v>
                </c:pt>
                <c:pt idx="40">
                  <c:v>3769.9</c:v>
                </c:pt>
                <c:pt idx="41">
                  <c:v>3095.1</c:v>
                </c:pt>
                <c:pt idx="42">
                  <c:v>3028.7</c:v>
                </c:pt>
                <c:pt idx="43">
                  <c:v>2704.6</c:v>
                </c:pt>
                <c:pt idx="44">
                  <c:v>3109.4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4550.5</c:v>
                </c:pt>
                <c:pt idx="2">
                  <c:v>4596</c:v>
                </c:pt>
                <c:pt idx="3">
                  <c:v>5331.4</c:v>
                </c:pt>
                <c:pt idx="4">
                  <c:v>4851.6000000000004</c:v>
                </c:pt>
                <c:pt idx="5">
                  <c:v>5191.2</c:v>
                </c:pt>
                <c:pt idx="6">
                  <c:v>5303.3</c:v>
                </c:pt>
                <c:pt idx="7">
                  <c:v>5458.2</c:v>
                </c:pt>
                <c:pt idx="8">
                  <c:v>5754</c:v>
                </c:pt>
                <c:pt idx="9">
                  <c:v>5336.8</c:v>
                </c:pt>
                <c:pt idx="10">
                  <c:v>5537.5</c:v>
                </c:pt>
                <c:pt idx="11">
                  <c:v>5876.4</c:v>
                </c:pt>
                <c:pt idx="12">
                  <c:v>6630.4</c:v>
                </c:pt>
                <c:pt idx="13">
                  <c:v>5886.4</c:v>
                </c:pt>
                <c:pt idx="14">
                  <c:v>5766.9</c:v>
                </c:pt>
                <c:pt idx="15">
                  <c:v>6076</c:v>
                </c:pt>
                <c:pt idx="16">
                  <c:v>6457.6</c:v>
                </c:pt>
                <c:pt idx="17">
                  <c:v>3844.2</c:v>
                </c:pt>
                <c:pt idx="18">
                  <c:v>3992.2</c:v>
                </c:pt>
                <c:pt idx="19">
                  <c:v>3966.3</c:v>
                </c:pt>
                <c:pt idx="20">
                  <c:v>4439.1000000000004</c:v>
                </c:pt>
                <c:pt idx="21">
                  <c:v>3917.9</c:v>
                </c:pt>
                <c:pt idx="22">
                  <c:v>3944.9</c:v>
                </c:pt>
                <c:pt idx="23">
                  <c:v>3889.3</c:v>
                </c:pt>
                <c:pt idx="24">
                  <c:v>5008.3</c:v>
                </c:pt>
                <c:pt idx="25">
                  <c:v>3826.3</c:v>
                </c:pt>
                <c:pt idx="26">
                  <c:v>3705.8</c:v>
                </c:pt>
                <c:pt idx="27">
                  <c:v>3576.5</c:v>
                </c:pt>
                <c:pt idx="28">
                  <c:v>4689.5</c:v>
                </c:pt>
                <c:pt idx="29">
                  <c:v>3718.7</c:v>
                </c:pt>
                <c:pt idx="30">
                  <c:v>4346.1000000000004</c:v>
                </c:pt>
                <c:pt idx="31">
                  <c:v>4008.8</c:v>
                </c:pt>
                <c:pt idx="32">
                  <c:v>4404.1000000000004</c:v>
                </c:pt>
                <c:pt idx="33">
                  <c:v>3037.9</c:v>
                </c:pt>
                <c:pt idx="34">
                  <c:v>3369.4</c:v>
                </c:pt>
                <c:pt idx="35">
                  <c:v>3056</c:v>
                </c:pt>
                <c:pt idx="36">
                  <c:v>3828.6</c:v>
                </c:pt>
                <c:pt idx="37">
                  <c:v>2885.2</c:v>
                </c:pt>
                <c:pt idx="38">
                  <c:v>2929.4</c:v>
                </c:pt>
                <c:pt idx="39">
                  <c:v>3655.3</c:v>
                </c:pt>
                <c:pt idx="40">
                  <c:v>3292.3</c:v>
                </c:pt>
                <c:pt idx="41">
                  <c:v>2492.6</c:v>
                </c:pt>
                <c:pt idx="42">
                  <c:v>2486.4</c:v>
                </c:pt>
                <c:pt idx="43">
                  <c:v>2253.9</c:v>
                </c:pt>
                <c:pt idx="44">
                  <c:v>2590.5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502</c:v>
                </c:pt>
                <c:pt idx="2">
                  <c:v>366.4</c:v>
                </c:pt>
                <c:pt idx="3">
                  <c:v>454.4</c:v>
                </c:pt>
                <c:pt idx="4">
                  <c:v>390.8</c:v>
                </c:pt>
                <c:pt idx="5">
                  <c:v>371.2</c:v>
                </c:pt>
                <c:pt idx="6">
                  <c:v>685.4</c:v>
                </c:pt>
                <c:pt idx="7">
                  <c:v>640.6</c:v>
                </c:pt>
                <c:pt idx="8">
                  <c:v>434.2</c:v>
                </c:pt>
                <c:pt idx="9">
                  <c:v>633</c:v>
                </c:pt>
                <c:pt idx="10">
                  <c:v>786.2</c:v>
                </c:pt>
                <c:pt idx="11">
                  <c:v>656.2</c:v>
                </c:pt>
                <c:pt idx="12">
                  <c:v>695.8</c:v>
                </c:pt>
                <c:pt idx="13">
                  <c:v>811.5</c:v>
                </c:pt>
                <c:pt idx="14">
                  <c:v>998.2</c:v>
                </c:pt>
                <c:pt idx="15">
                  <c:v>941.5</c:v>
                </c:pt>
                <c:pt idx="16">
                  <c:v>890.8</c:v>
                </c:pt>
                <c:pt idx="17">
                  <c:v>525.9</c:v>
                </c:pt>
                <c:pt idx="18">
                  <c:v>674.6</c:v>
                </c:pt>
                <c:pt idx="19">
                  <c:v>702.6</c:v>
                </c:pt>
                <c:pt idx="20">
                  <c:v>759.3</c:v>
                </c:pt>
                <c:pt idx="21">
                  <c:v>975.8</c:v>
                </c:pt>
                <c:pt idx="22">
                  <c:v>713.5</c:v>
                </c:pt>
                <c:pt idx="23">
                  <c:v>897.5</c:v>
                </c:pt>
                <c:pt idx="24">
                  <c:v>1065.0999999999999</c:v>
                </c:pt>
                <c:pt idx="25">
                  <c:v>1063.7</c:v>
                </c:pt>
                <c:pt idx="26">
                  <c:v>704.5</c:v>
                </c:pt>
                <c:pt idx="27">
                  <c:v>942.2</c:v>
                </c:pt>
                <c:pt idx="28">
                  <c:v>1070.3</c:v>
                </c:pt>
                <c:pt idx="29">
                  <c:v>754.9</c:v>
                </c:pt>
                <c:pt idx="30">
                  <c:v>680.1</c:v>
                </c:pt>
                <c:pt idx="31">
                  <c:v>459</c:v>
                </c:pt>
                <c:pt idx="32">
                  <c:v>588.70000000000005</c:v>
                </c:pt>
                <c:pt idx="33">
                  <c:v>501.8</c:v>
                </c:pt>
                <c:pt idx="34">
                  <c:v>465.6</c:v>
                </c:pt>
                <c:pt idx="35">
                  <c:v>400.1</c:v>
                </c:pt>
                <c:pt idx="36">
                  <c:v>371</c:v>
                </c:pt>
                <c:pt idx="37">
                  <c:v>480.8</c:v>
                </c:pt>
                <c:pt idx="38">
                  <c:v>497.2</c:v>
                </c:pt>
                <c:pt idx="39">
                  <c:v>493.2</c:v>
                </c:pt>
                <c:pt idx="40">
                  <c:v>477.6</c:v>
                </c:pt>
                <c:pt idx="41">
                  <c:v>602.5</c:v>
                </c:pt>
                <c:pt idx="42">
                  <c:v>542.4</c:v>
                </c:pt>
                <c:pt idx="43">
                  <c:v>450.7</c:v>
                </c:pt>
                <c:pt idx="44">
                  <c:v>518.9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7812568"/>
        <c:axId val="346720552"/>
      </c:lineChart>
      <c:catAx>
        <c:axId val="27781256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4672055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46720552"/>
        <c:scaling>
          <c:orientation val="minMax"/>
          <c:max val="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77812568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33036899700461053"/>
          <c:w val="0.15824433859200832"/>
          <c:h val="0.62999452056942395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0.15608338235366812"/>
          <c:w val="0.74090407938257996"/>
          <c:h val="0.80589553972624406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Domestic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567.29999999999995</c:v>
                </c:pt>
                <c:pt idx="1">
                  <c:v>668.3</c:v>
                </c:pt>
                <c:pt idx="2">
                  <c:v>584.79999999999995</c:v>
                </c:pt>
                <c:pt idx="3">
                  <c:v>588.9</c:v>
                </c:pt>
                <c:pt idx="4">
                  <c:v>695.4</c:v>
                </c:pt>
                <c:pt idx="5">
                  <c:v>533.4</c:v>
                </c:pt>
                <c:pt idx="6">
                  <c:v>533.4</c:v>
                </c:pt>
                <c:pt idx="7">
                  <c:v>548.1</c:v>
                </c:pt>
                <c:pt idx="8">
                  <c:v>390.6</c:v>
                </c:pt>
                <c:pt idx="9">
                  <c:v>487.9</c:v>
                </c:pt>
                <c:pt idx="10">
                  <c:v>635.5</c:v>
                </c:pt>
                <c:pt idx="11">
                  <c:v>586</c:v>
                </c:pt>
                <c:pt idx="12">
                  <c:v>601.9</c:v>
                </c:pt>
                <c:pt idx="13">
                  <c:v>670</c:v>
                </c:pt>
                <c:pt idx="14">
                  <c:v>927.3</c:v>
                </c:pt>
                <c:pt idx="15">
                  <c:v>898.3</c:v>
                </c:pt>
                <c:pt idx="16">
                  <c:v>915.2</c:v>
                </c:pt>
                <c:pt idx="17">
                  <c:v>568.6</c:v>
                </c:pt>
                <c:pt idx="18">
                  <c:v>582.5</c:v>
                </c:pt>
                <c:pt idx="19">
                  <c:v>610.4</c:v>
                </c:pt>
                <c:pt idx="20">
                  <c:v>633.4</c:v>
                </c:pt>
                <c:pt idx="21">
                  <c:v>786</c:v>
                </c:pt>
                <c:pt idx="22">
                  <c:v>582.79999999999995</c:v>
                </c:pt>
                <c:pt idx="23">
                  <c:v>736.2</c:v>
                </c:pt>
                <c:pt idx="24">
                  <c:v>734.1</c:v>
                </c:pt>
                <c:pt idx="25">
                  <c:v>790.6</c:v>
                </c:pt>
                <c:pt idx="26">
                  <c:v>723</c:v>
                </c:pt>
                <c:pt idx="27">
                  <c:v>835.4</c:v>
                </c:pt>
                <c:pt idx="28">
                  <c:v>894</c:v>
                </c:pt>
                <c:pt idx="29">
                  <c:v>619.70000000000005</c:v>
                </c:pt>
                <c:pt idx="30">
                  <c:v>643</c:v>
                </c:pt>
                <c:pt idx="31">
                  <c:v>529.1</c:v>
                </c:pt>
                <c:pt idx="32">
                  <c:v>594.70000000000005</c:v>
                </c:pt>
                <c:pt idx="33">
                  <c:v>581.9</c:v>
                </c:pt>
                <c:pt idx="34">
                  <c:v>482.8</c:v>
                </c:pt>
                <c:pt idx="35">
                  <c:v>414.9</c:v>
                </c:pt>
                <c:pt idx="36">
                  <c:v>396.6</c:v>
                </c:pt>
                <c:pt idx="37">
                  <c:v>482.7</c:v>
                </c:pt>
                <c:pt idx="38">
                  <c:v>522.6</c:v>
                </c:pt>
                <c:pt idx="39">
                  <c:v>575.20000000000005</c:v>
                </c:pt>
                <c:pt idx="40">
                  <c:v>555.79999999999995</c:v>
                </c:pt>
                <c:pt idx="41">
                  <c:v>740.1</c:v>
                </c:pt>
                <c:pt idx="42">
                  <c:v>644.29999999999995</c:v>
                </c:pt>
                <c:pt idx="43">
                  <c:v>565.6</c:v>
                </c:pt>
                <c:pt idx="44">
                  <c:v>588.79999999999995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5255.9</c:v>
                </c:pt>
                <c:pt idx="1">
                  <c:v>5828.8</c:v>
                </c:pt>
                <c:pt idx="2">
                  <c:v>5881.3</c:v>
                </c:pt>
                <c:pt idx="3">
                  <c:v>6775.2</c:v>
                </c:pt>
                <c:pt idx="4">
                  <c:v>5603.1</c:v>
                </c:pt>
                <c:pt idx="5">
                  <c:v>5905.7</c:v>
                </c:pt>
                <c:pt idx="6">
                  <c:v>6033.8</c:v>
                </c:pt>
                <c:pt idx="7">
                  <c:v>6322.3</c:v>
                </c:pt>
                <c:pt idx="8">
                  <c:v>6706</c:v>
                </c:pt>
                <c:pt idx="9">
                  <c:v>6141.4</c:v>
                </c:pt>
                <c:pt idx="10">
                  <c:v>6361.8</c:v>
                </c:pt>
                <c:pt idx="11">
                  <c:v>6734.6</c:v>
                </c:pt>
                <c:pt idx="12">
                  <c:v>7589.3</c:v>
                </c:pt>
                <c:pt idx="13">
                  <c:v>6742.3</c:v>
                </c:pt>
                <c:pt idx="14">
                  <c:v>6487.4</c:v>
                </c:pt>
                <c:pt idx="15">
                  <c:v>6885.8</c:v>
                </c:pt>
                <c:pt idx="16">
                  <c:v>7234.2</c:v>
                </c:pt>
                <c:pt idx="17">
                  <c:v>4421.5</c:v>
                </c:pt>
                <c:pt idx="18">
                  <c:v>4520.1000000000004</c:v>
                </c:pt>
                <c:pt idx="19">
                  <c:v>4430.2</c:v>
                </c:pt>
                <c:pt idx="20">
                  <c:v>4900.2</c:v>
                </c:pt>
                <c:pt idx="21">
                  <c:v>4343.6000000000004</c:v>
                </c:pt>
                <c:pt idx="22">
                  <c:v>4397</c:v>
                </c:pt>
                <c:pt idx="23">
                  <c:v>4338.1000000000004</c:v>
                </c:pt>
                <c:pt idx="24">
                  <c:v>5367.5</c:v>
                </c:pt>
                <c:pt idx="25">
                  <c:v>4144.8</c:v>
                </c:pt>
                <c:pt idx="26">
                  <c:v>3928.4</c:v>
                </c:pt>
                <c:pt idx="27">
                  <c:v>3969.7</c:v>
                </c:pt>
                <c:pt idx="28">
                  <c:v>4839.8</c:v>
                </c:pt>
                <c:pt idx="29">
                  <c:v>3960.9</c:v>
                </c:pt>
                <c:pt idx="30">
                  <c:v>4627.8999999999996</c:v>
                </c:pt>
                <c:pt idx="31">
                  <c:v>4330.8</c:v>
                </c:pt>
                <c:pt idx="32">
                  <c:v>4651.3</c:v>
                </c:pt>
                <c:pt idx="33">
                  <c:v>3328</c:v>
                </c:pt>
                <c:pt idx="34">
                  <c:v>3715.7</c:v>
                </c:pt>
                <c:pt idx="35">
                  <c:v>3370.2</c:v>
                </c:pt>
                <c:pt idx="36">
                  <c:v>3957.9</c:v>
                </c:pt>
                <c:pt idx="37">
                  <c:v>3133.1</c:v>
                </c:pt>
                <c:pt idx="38">
                  <c:v>3167.5</c:v>
                </c:pt>
                <c:pt idx="39">
                  <c:v>3765.6</c:v>
                </c:pt>
                <c:pt idx="40">
                  <c:v>3754.7</c:v>
                </c:pt>
                <c:pt idx="41">
                  <c:v>3093.1</c:v>
                </c:pt>
                <c:pt idx="42">
                  <c:v>3212.8</c:v>
                </c:pt>
                <c:pt idx="43">
                  <c:v>3054.4</c:v>
                </c:pt>
                <c:pt idx="44">
                  <c:v>3264.9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0591648"/>
        <c:axId val="284856288"/>
      </c:areaChart>
      <c:catAx>
        <c:axId val="28059164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485628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84856288"/>
        <c:scaling>
          <c:orientation val="minMax"/>
          <c:max val="9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0591648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46317253467014935"/>
          <c:w val="0.16648291069459759"/>
          <c:h val="0.49340178055037887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730840"/>
        <c:axId val="346731232"/>
      </c:lineChart>
      <c:catAx>
        <c:axId val="34673084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346731232"/>
        <c:crosses val="autoZero"/>
        <c:auto val="1"/>
        <c:lblAlgn val="ctr"/>
        <c:lblOffset val="100"/>
        <c:noMultiLvlLbl val="0"/>
      </c:catAx>
      <c:valAx>
        <c:axId val="346731232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4673084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98169336384442E-2"/>
          <c:y val="3.3201946827140234E-2"/>
          <c:w val="0.70768325037565738"/>
          <c:h val="0.879435456208005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Combined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1782.2</c:v>
                </c:pt>
                <c:pt idx="2">
                  <c:v>2781.9</c:v>
                </c:pt>
                <c:pt idx="3">
                  <c:v>1844.9</c:v>
                </c:pt>
                <c:pt idx="4">
                  <c:v>2965.2</c:v>
                </c:pt>
                <c:pt idx="5">
                  <c:v>3105.1</c:v>
                </c:pt>
                <c:pt idx="6">
                  <c:v>2147.6999999999998</c:v>
                </c:pt>
                <c:pt idx="7">
                  <c:v>2140.8000000000002</c:v>
                </c:pt>
                <c:pt idx="8">
                  <c:v>2717.7</c:v>
                </c:pt>
                <c:pt idx="9">
                  <c:v>2783</c:v>
                </c:pt>
                <c:pt idx="10">
                  <c:v>3979.5</c:v>
                </c:pt>
                <c:pt idx="11">
                  <c:v>2655.7</c:v>
                </c:pt>
                <c:pt idx="12">
                  <c:v>3110.8</c:v>
                </c:pt>
                <c:pt idx="13">
                  <c:v>3619.4</c:v>
                </c:pt>
                <c:pt idx="14">
                  <c:v>3018.8</c:v>
                </c:pt>
                <c:pt idx="15">
                  <c:v>3542.5</c:v>
                </c:pt>
                <c:pt idx="16">
                  <c:v>1733.2</c:v>
                </c:pt>
                <c:pt idx="17">
                  <c:v>1457.5</c:v>
                </c:pt>
                <c:pt idx="18">
                  <c:v>1356</c:v>
                </c:pt>
                <c:pt idx="19">
                  <c:v>1578.7</c:v>
                </c:pt>
                <c:pt idx="20">
                  <c:v>1971.8</c:v>
                </c:pt>
                <c:pt idx="21">
                  <c:v>1705.5</c:v>
                </c:pt>
                <c:pt idx="22">
                  <c:v>2091.9</c:v>
                </c:pt>
                <c:pt idx="23">
                  <c:v>1929.5</c:v>
                </c:pt>
                <c:pt idx="24">
                  <c:v>2610.1</c:v>
                </c:pt>
                <c:pt idx="25">
                  <c:v>2675.3</c:v>
                </c:pt>
                <c:pt idx="26">
                  <c:v>3432</c:v>
                </c:pt>
                <c:pt idx="27">
                  <c:v>2582</c:v>
                </c:pt>
                <c:pt idx="28">
                  <c:v>3094.5</c:v>
                </c:pt>
                <c:pt idx="29">
                  <c:v>2882.4</c:v>
                </c:pt>
                <c:pt idx="30">
                  <c:v>2722.6</c:v>
                </c:pt>
                <c:pt idx="31">
                  <c:v>2495.6999999999998</c:v>
                </c:pt>
                <c:pt idx="32">
                  <c:v>3173</c:v>
                </c:pt>
                <c:pt idx="33">
                  <c:v>2506.6</c:v>
                </c:pt>
                <c:pt idx="34">
                  <c:v>2681.5</c:v>
                </c:pt>
                <c:pt idx="35">
                  <c:v>2537.9</c:v>
                </c:pt>
                <c:pt idx="36">
                  <c:v>2499.4</c:v>
                </c:pt>
                <c:pt idx="37">
                  <c:v>3075.8</c:v>
                </c:pt>
                <c:pt idx="38">
                  <c:v>3317.2</c:v>
                </c:pt>
                <c:pt idx="39">
                  <c:v>3893.7</c:v>
                </c:pt>
                <c:pt idx="40">
                  <c:v>3089.4</c:v>
                </c:pt>
                <c:pt idx="41">
                  <c:v>2812.7</c:v>
                </c:pt>
                <c:pt idx="42">
                  <c:v>4629.1000000000004</c:v>
                </c:pt>
                <c:pt idx="43">
                  <c:v>3538.6</c:v>
                </c:pt>
                <c:pt idx="44">
                  <c:v>3142.7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1272.5999999999999</c:v>
                </c:pt>
                <c:pt idx="2">
                  <c:v>2262.1999999999998</c:v>
                </c:pt>
                <c:pt idx="3">
                  <c:v>1434.3</c:v>
                </c:pt>
                <c:pt idx="4">
                  <c:v>2194.6</c:v>
                </c:pt>
                <c:pt idx="5">
                  <c:v>2560.6</c:v>
                </c:pt>
                <c:pt idx="6">
                  <c:v>1595.6</c:v>
                </c:pt>
                <c:pt idx="7">
                  <c:v>1646.7</c:v>
                </c:pt>
                <c:pt idx="8">
                  <c:v>2170.6999999999998</c:v>
                </c:pt>
                <c:pt idx="9">
                  <c:v>2238.8000000000002</c:v>
                </c:pt>
                <c:pt idx="10">
                  <c:v>3417.3</c:v>
                </c:pt>
                <c:pt idx="11">
                  <c:v>2119.9</c:v>
                </c:pt>
                <c:pt idx="12">
                  <c:v>2504.3000000000002</c:v>
                </c:pt>
                <c:pt idx="13">
                  <c:v>3043.4</c:v>
                </c:pt>
                <c:pt idx="14">
                  <c:v>2428.5</c:v>
                </c:pt>
                <c:pt idx="15">
                  <c:v>3038.5</c:v>
                </c:pt>
                <c:pt idx="16">
                  <c:v>1312.1</c:v>
                </c:pt>
                <c:pt idx="17">
                  <c:v>1122.4000000000001</c:v>
                </c:pt>
                <c:pt idx="18">
                  <c:v>1011.9</c:v>
                </c:pt>
                <c:pt idx="19">
                  <c:v>1303.4000000000001</c:v>
                </c:pt>
                <c:pt idx="20">
                  <c:v>1580.4</c:v>
                </c:pt>
                <c:pt idx="21">
                  <c:v>1364.1</c:v>
                </c:pt>
                <c:pt idx="22">
                  <c:v>1677.6</c:v>
                </c:pt>
                <c:pt idx="23">
                  <c:v>1632.9</c:v>
                </c:pt>
                <c:pt idx="24">
                  <c:v>1937.3</c:v>
                </c:pt>
                <c:pt idx="25">
                  <c:v>2049.5</c:v>
                </c:pt>
                <c:pt idx="26">
                  <c:v>2776.4</c:v>
                </c:pt>
                <c:pt idx="27">
                  <c:v>2122</c:v>
                </c:pt>
                <c:pt idx="28">
                  <c:v>2503.5</c:v>
                </c:pt>
                <c:pt idx="29">
                  <c:v>2320.4</c:v>
                </c:pt>
                <c:pt idx="30">
                  <c:v>2173.1</c:v>
                </c:pt>
                <c:pt idx="31">
                  <c:v>2012.8</c:v>
                </c:pt>
                <c:pt idx="32">
                  <c:v>2646.4</c:v>
                </c:pt>
                <c:pt idx="33">
                  <c:v>2048.3000000000002</c:v>
                </c:pt>
                <c:pt idx="34">
                  <c:v>2088</c:v>
                </c:pt>
                <c:pt idx="35">
                  <c:v>2090.4</c:v>
                </c:pt>
                <c:pt idx="36">
                  <c:v>2004.4</c:v>
                </c:pt>
                <c:pt idx="37">
                  <c:v>2371.6999999999998</c:v>
                </c:pt>
                <c:pt idx="38">
                  <c:v>2559.9</c:v>
                </c:pt>
                <c:pt idx="39">
                  <c:v>2918</c:v>
                </c:pt>
                <c:pt idx="40">
                  <c:v>2459.6999999999998</c:v>
                </c:pt>
                <c:pt idx="41">
                  <c:v>2182.1999999999998</c:v>
                </c:pt>
                <c:pt idx="42">
                  <c:v>3775.8</c:v>
                </c:pt>
                <c:pt idx="43">
                  <c:v>3055.2</c:v>
                </c:pt>
                <c:pt idx="44">
                  <c:v>2440.9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509.6</c:v>
                </c:pt>
                <c:pt idx="2">
                  <c:v>519.79999999999995</c:v>
                </c:pt>
                <c:pt idx="3">
                  <c:v>410.6</c:v>
                </c:pt>
                <c:pt idx="4">
                  <c:v>770.6</c:v>
                </c:pt>
                <c:pt idx="5">
                  <c:v>544.5</c:v>
                </c:pt>
                <c:pt idx="6">
                  <c:v>552.1</c:v>
                </c:pt>
                <c:pt idx="7">
                  <c:v>494.1</c:v>
                </c:pt>
                <c:pt idx="8">
                  <c:v>547</c:v>
                </c:pt>
                <c:pt idx="9">
                  <c:v>544.29999999999995</c:v>
                </c:pt>
                <c:pt idx="10">
                  <c:v>562.20000000000005</c:v>
                </c:pt>
                <c:pt idx="11">
                  <c:v>535.79999999999995</c:v>
                </c:pt>
                <c:pt idx="12">
                  <c:v>606.6</c:v>
                </c:pt>
                <c:pt idx="13">
                  <c:v>575.9</c:v>
                </c:pt>
                <c:pt idx="14">
                  <c:v>590.4</c:v>
                </c:pt>
                <c:pt idx="15">
                  <c:v>504</c:v>
                </c:pt>
                <c:pt idx="16">
                  <c:v>421.2</c:v>
                </c:pt>
                <c:pt idx="17">
                  <c:v>335.1</c:v>
                </c:pt>
                <c:pt idx="18">
                  <c:v>344.1</c:v>
                </c:pt>
                <c:pt idx="19">
                  <c:v>275.3</c:v>
                </c:pt>
                <c:pt idx="20">
                  <c:v>391.4</c:v>
                </c:pt>
                <c:pt idx="21">
                  <c:v>341.4</c:v>
                </c:pt>
                <c:pt idx="22">
                  <c:v>414.3</c:v>
                </c:pt>
                <c:pt idx="23">
                  <c:v>296.60000000000002</c:v>
                </c:pt>
                <c:pt idx="24">
                  <c:v>672.8</c:v>
                </c:pt>
                <c:pt idx="25">
                  <c:v>625.79999999999995</c:v>
                </c:pt>
                <c:pt idx="26">
                  <c:v>655.6</c:v>
                </c:pt>
                <c:pt idx="27">
                  <c:v>460</c:v>
                </c:pt>
                <c:pt idx="28">
                  <c:v>591</c:v>
                </c:pt>
                <c:pt idx="29">
                  <c:v>562</c:v>
                </c:pt>
                <c:pt idx="30">
                  <c:v>549.6</c:v>
                </c:pt>
                <c:pt idx="31">
                  <c:v>482.9</c:v>
                </c:pt>
                <c:pt idx="32">
                  <c:v>526.6</c:v>
                </c:pt>
                <c:pt idx="33">
                  <c:v>458.4</c:v>
                </c:pt>
                <c:pt idx="34">
                  <c:v>593.5</c:v>
                </c:pt>
                <c:pt idx="35">
                  <c:v>447.5</c:v>
                </c:pt>
                <c:pt idx="36">
                  <c:v>495.1</c:v>
                </c:pt>
                <c:pt idx="37">
                  <c:v>704.1</c:v>
                </c:pt>
                <c:pt idx="38">
                  <c:v>757.3</c:v>
                </c:pt>
                <c:pt idx="39">
                  <c:v>975.7</c:v>
                </c:pt>
                <c:pt idx="40">
                  <c:v>629.70000000000005</c:v>
                </c:pt>
                <c:pt idx="41">
                  <c:v>630.5</c:v>
                </c:pt>
                <c:pt idx="42">
                  <c:v>853.3</c:v>
                </c:pt>
                <c:pt idx="43">
                  <c:v>483.4</c:v>
                </c:pt>
                <c:pt idx="44">
                  <c:v>701.8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520864"/>
        <c:axId val="349448696"/>
      </c:lineChart>
      <c:catAx>
        <c:axId val="1515208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4944869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49448696"/>
        <c:scaling>
          <c:orientation val="minMax"/>
          <c:max val="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51520864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32383698889569462"/>
          <c:w val="0.17688275259661471"/>
          <c:h val="0.59131635503711588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0.62286</cdr:x>
      <cdr:y>0.83518</cdr:y>
    </cdr:from>
    <cdr:to>
      <cdr:x>0.74244</cdr:x>
      <cdr:y>0.91101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740935" y="3758017"/>
          <a:ext cx="1102172" cy="3412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 smtClean="0">
              <a:solidFill>
                <a:srgbClr val="0070C0"/>
              </a:solidFill>
            </a:rPr>
            <a:t>-20%</a:t>
          </a:r>
          <a:endParaRPr lang="fi-FI" sz="1600" dirty="0">
            <a:solidFill>
              <a:srgbClr val="0070C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69026" y="133452"/>
            <a:ext cx="1591608" cy="26765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11.2.2016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9" y="240512"/>
            <a:ext cx="1557229" cy="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11.2.2016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509588"/>
            <a:ext cx="382746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3213" y="554038"/>
            <a:ext cx="4154487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68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50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23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25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65E00D-85A8-40DE-A50B-F7A9AF42EB3E}" type="datetime1">
              <a:rPr lang="fi-FI" smtClean="0">
                <a:solidFill>
                  <a:prstClr val="black"/>
                </a:solidFill>
              </a:rPr>
              <a:pPr/>
              <a:t>11.2.2016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07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35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59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9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60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97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876" indent="-285721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2886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040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194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8657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5811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F072E385-1390-4855-8E50-72549CB79649}" type="slidenum">
              <a:rPr lang="fi-FI" sz="1200">
                <a:solidFill>
                  <a:prstClr val="black"/>
                </a:solidFill>
              </a:rPr>
              <a:pPr/>
              <a:t>61</a:t>
            </a:fld>
            <a:endParaRPr lang="fi-FI" sz="1200">
              <a:solidFill>
                <a:prstClr val="black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noProof="1" smtClean="0"/>
          </a:p>
        </p:txBody>
      </p:sp>
    </p:spTree>
    <p:extLst>
      <p:ext uri="{BB962C8B-B14F-4D97-AF65-F5344CB8AC3E}">
        <p14:creationId xmlns:p14="http://schemas.microsoft.com/office/powerpoint/2010/main" val="78864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79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8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0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876" indent="-285721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2886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040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194" indent="-228577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348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502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8657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5811" indent="-22857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A0A76724-6AB4-4968-A2A0-D3021B0DB862}" type="slidenum">
              <a:rPr lang="fi-FI" sz="1200">
                <a:solidFill>
                  <a:prstClr val="black"/>
                </a:solidFill>
              </a:rPr>
              <a:pPr/>
              <a:t>25</a:t>
            </a:fld>
            <a:endParaRPr lang="fi-FI" sz="1200">
              <a:solidFill>
                <a:prstClr val="black"/>
              </a:solidFill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C82EC01-DAA0-473E-A881-8A8B83C5E4D1}" type="datetime1">
              <a:rPr lang="fi-FI" smtClean="0">
                <a:solidFill>
                  <a:prstClr val="black"/>
                </a:solidFill>
              </a:rPr>
              <a:pPr>
                <a:defRPr/>
              </a:pPr>
              <a:t>11.2.2016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4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2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35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28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47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88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C4E07-A914-42E9-A08D-9B2646FA6A24}" type="slidenum">
              <a:rPr lang="en-GB" smtClean="0">
                <a:solidFill>
                  <a:prstClr val="black"/>
                </a:solidFill>
              </a:rPr>
              <a:pPr/>
              <a:t>49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4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993FE2C-E6E2-4EC3-8BBF-FECEBCB75B78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75604801-79B1-4579-80D5-71EE201A582D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91923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72D6CD74-A818-4E86-8856-2EA9ADB6B74C}" type="datetime1">
              <a:rPr lang="fi-FI" smtClean="0">
                <a:solidFill>
                  <a:srgbClr val="F04B0D"/>
                </a:solidFill>
              </a:rPr>
              <a:t>11.2.2016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85782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AD26AC91-CBD4-4CE0-A2DF-1C5AE94ECB8E}" type="datetime1">
              <a:rPr lang="fi-FI" smtClean="0">
                <a:solidFill>
                  <a:srgbClr val="FFFFFF"/>
                </a:solidFill>
              </a:rPr>
              <a:t>11.2.2016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18107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53889A56-1235-46DE-99F3-C9A543E72369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48253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8FDA6D5-4DD6-484E-9873-94DB66077F6D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76696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49AF35D-8F1B-4BFA-9587-1D969FC7974B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987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E87B58E-C485-43AE-AADE-8FD9FABBAE38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46118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D146E9C-A75A-4A1D-90FF-D83A46ED9B0F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970423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BC15FDA-8622-40AB-982E-F39B84734906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3607688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DAEF44-E946-4866-AA1C-8CD92B7C36EB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8674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A5B850E-9A9B-477B-A867-9BEAF1A5D67C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9854153-48F2-42AA-A7FA-05C7AD0D95D6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55134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5C38FAF-BC4C-443A-88EA-41D2971A264C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721976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E5302ED-C6C3-4AE7-8898-4CEE729BF56C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9826069-2001-4433-96F2-3416E5B6B8ED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508BB00-CA00-47EC-B811-48B2F4196821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C914BB-B84B-4F6A-B25E-6FED49957FF8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4F95BE8-3DC5-4411-B838-0425E430C292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4FA4A06-F79D-40A9-B9BA-8A269920389C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07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1"/>
            <a:ext cx="9488937" cy="51528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F828DD-4317-48D6-A547-2C0B5915051D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8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236276-1AA4-41D1-8F1E-E716C5CE58A8}" type="datetime1">
              <a:rPr lang="fi-FI" smtClean="0">
                <a:solidFill>
                  <a:srgbClr val="FFFFFF"/>
                </a:solidFill>
              </a:rPr>
              <a:t>11.2.2016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6C4787-F05F-4DE3-A622-00460B32D79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60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4AEA2-BACD-4EBB-B4AF-19744CDD7201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567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E2FF1-85CA-4819-8AF9-B77C97C26F1C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7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61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A2A0D-502F-4E0B-8C1F-8F01F82D5A76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58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Otsikko, teksti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2065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4925536" y="1849594"/>
            <a:ext cx="4320646" cy="195999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3"/>
          </p:nvPr>
        </p:nvSpPr>
        <p:spPr>
          <a:xfrm>
            <a:off x="4925536" y="3963187"/>
            <a:ext cx="4320646" cy="195999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1EAD-CB01-405A-B3FD-25FFAD4218BA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17461-8908-4112-AFF9-70D19CD1AB86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0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32064" y="1849594"/>
            <a:ext cx="8814118" cy="4073585"/>
          </a:xfrm>
        </p:spPr>
        <p:txBody>
          <a:bodyPr/>
          <a:lstStyle/>
          <a:p>
            <a:pPr lvl="0"/>
            <a:endParaRPr lang="fi-FI" noProof="0" smtClean="0"/>
          </a:p>
        </p:txBody>
      </p:sp>
      <p:sp>
        <p:nvSpPr>
          <p:cNvPr id="4" name="Rectangle 32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FEA46-A5BD-4BE4-8761-E5BDDC88AC38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Rectangle 32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5BBB0-4B7D-4C47-ABFC-7C09C72B35E9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32064" y="553598"/>
            <a:ext cx="8814118" cy="536958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3D78B-2871-4F75-90B2-6847B72C63B3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2A91-C2EB-4BAF-8901-9C6769E77435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64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553598"/>
            <a:ext cx="8814118" cy="101599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32065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25536" y="1849594"/>
            <a:ext cx="4320646" cy="407358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3CD44-2C8E-4BAB-8E41-336D6F9A48AC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EC639-113E-4519-B12C-A610D9BDE9C9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261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3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4C1B2-1489-4DE1-A621-BE91FDE15B8C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Rectangle 36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75645-3E93-4B7C-94C9-F8BE905FBC9E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45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fld id="{037493C3-1EF5-4EC9-9A88-8BEFA8DDF448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 Unicode MS" pitchFamily="34" charset="-128"/>
              </a:defRPr>
            </a:lvl1pPr>
          </a:lstStyle>
          <a:p>
            <a:pPr>
              <a:defRPr/>
            </a:pPr>
            <a:fld id="{53FFF6B8-1229-417F-AEC9-D7FEB911A2E7}" type="slidenum">
              <a:rPr lang="fi-FI">
                <a:solidFill>
                  <a:srgbClr val="002664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9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6026E1-B74F-4BB9-BDF0-3CCB17B8DC3F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D1EF408-0D14-4111-81F7-DC548BFC999D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653499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249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9115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8C31BE-E6AA-4800-A329-906D1B8B0288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85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fld id="{57A4F64F-0DC1-48FF-906E-809C023FE505}" type="datetime1">
              <a:rPr lang="fi-FI" smtClean="0">
                <a:solidFill>
                  <a:srgbClr val="002964"/>
                </a:solidFill>
              </a:rPr>
              <a:t>11.2.2016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263361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fld id="{FF38C48C-D7CA-4B68-8A79-975BCA94EAFC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45539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fld id="{9C386FD8-8805-44C9-A658-ACBEFC6814B9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77341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fld id="{F619E87A-7423-46E0-8DD9-294A653C7C24}" type="datetime1">
              <a:rPr lang="fi-FI" smtClean="0">
                <a:solidFill>
                  <a:srgbClr val="F04B0D"/>
                </a:solidFill>
              </a:rPr>
              <a:t>11.2.2016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26660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fld id="{06D651BD-173C-452E-BDE6-3407D1452FEC}" type="datetime1">
              <a:rPr lang="fi-FI" smtClean="0">
                <a:solidFill>
                  <a:srgbClr val="FFFFFF"/>
                </a:solidFill>
              </a:rPr>
              <a:t>11.2.2016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78333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fld id="{174F6108-2AAB-4310-AA3A-1D69BC41BDD8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957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9DC76EA-B838-4727-8FFE-1736BDED8089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B00F2C05-FDD9-4B9D-AA2B-DB60C7CE3010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83440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BCA07B21-4F1B-4C51-8746-B616724CF468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719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8B97B77D-D60C-426B-BC48-A5BA2F9A58F1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91297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13999753-0C97-49CB-96E1-2DE877AB4EAD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7148086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B4FBB9CD-C597-4576-A643-5265A07FA366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2033589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309C87-8292-4E43-A137-58C51BFB32A8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3263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6CE05F8C-E4FE-449D-904E-AAE11EF4974A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0538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504925E2-FD0E-418D-9D37-781334BF313B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3271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08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059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55E9C134-3167-4F1A-BF85-D9C5B89CB438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6B9BF1-321E-4074-A4E8-CFABCC03A5F1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52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fld id="{86CB6E4C-A4A2-4CC1-9C0E-B1750D18BE39}" type="datetime1">
              <a:rPr lang="fi-FI" smtClean="0">
                <a:solidFill>
                  <a:srgbClr val="002964"/>
                </a:solidFill>
              </a:rPr>
              <a:t>11.2.2016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71025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fld id="{37640522-6465-4DFA-950C-EE75022233AB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64024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fld id="{E3FB33A9-8FC4-4160-AFAF-676D9F76239E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2129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fld id="{4F9315DC-4C64-41A2-80E4-88CDA9FACAE9}" type="datetime1">
              <a:rPr lang="fi-FI" smtClean="0">
                <a:solidFill>
                  <a:srgbClr val="F04B0D"/>
                </a:solidFill>
              </a:rPr>
              <a:t>11.2.2016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11352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fld id="{EC9B2B90-2C82-41D7-BB8B-416746F8B3BC}" type="datetime1">
              <a:rPr lang="fi-FI" smtClean="0">
                <a:solidFill>
                  <a:srgbClr val="FFFFFF"/>
                </a:solidFill>
              </a:rPr>
              <a:t>11.2.2016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43889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fld id="{8D77653E-218E-440F-9E43-359BD0462452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2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859054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73677B78-15BA-4F1E-A9C7-D1645C026EEB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36375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331C4808-24B2-4789-93E7-D19B10562441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38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41070188-58C7-4065-982F-AD222699CBB0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3025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43C0032E-B8FF-4A5E-BC37-69B717629E96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EC4B0C83-A217-4468-92D3-FDA3DC3EBF46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4714741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0BE9E089-E5BA-45CF-A96E-703698F19DB3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24286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D6B0B4-F5E3-4FD5-B127-C25429077DCA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4880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0D65755C-BB4A-4B3B-8D19-F1FC1D6DEA7B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27402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86963588-B0A4-491A-B649-72752FEFEF33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16477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70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1"/>
            <a:ext cx="9488937" cy="5152806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CD08CF-3F4C-49F3-8A8E-DFF76A656BFF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291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35E478-8B46-490C-A553-2CBA91D1C8DA}" type="datetime1">
              <a:rPr lang="fi-FI" smtClean="0">
                <a:solidFill>
                  <a:srgbClr val="FFFFFF"/>
                </a:solidFill>
              </a:rPr>
              <a:t>11.2.2016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6C4787-F05F-4DE3-A622-00460B32D79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pic>
        <p:nvPicPr>
          <p:cNvPr id="7" name="Picture 414" descr="TT_uk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181053"/>
            <a:ext cx="2306145" cy="54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3065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15280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113F93-F565-4ECC-95E7-197265DE4560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463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97C5D4-610B-4A12-96B3-19D3C7C7A01C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7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01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FED52513-46EE-46A6-A277-5008A623FA72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D904F1-85DC-4D2C-82E3-4D18D525BB72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C4787-F05F-4DE3-A622-00460B32D79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416" descr="T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9" y="6313300"/>
            <a:ext cx="1701255" cy="39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9012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5737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C2F7D7-2E4F-4F74-9E58-14252C87A41E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712022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4CC2-88C8-402A-998B-978CC214C770}" type="datetime1">
              <a:rPr lang="fi-FI" smtClean="0">
                <a:solidFill>
                  <a:srgbClr val="FFFFFF"/>
                </a:solidFill>
              </a:rPr>
              <a:t>11.2.2016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D255-A81C-4FF3-BDA5-959D13FFD1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833408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061021"/>
            <a:ext cx="4633638" cy="5295819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061021"/>
            <a:ext cx="4633638" cy="5295819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713C4B-F7FB-402F-892C-D3805DFD5B80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871527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0E7CB-07B5-4E7E-8B20-477AC551CF8F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006210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220F37-7AC0-4EAD-BE5F-285E7CBE104C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536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844797"/>
            <a:ext cx="8814118" cy="1151996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32064" y="1996793"/>
            <a:ext cx="8814118" cy="414718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434E65E9-7138-4C18-BDA0-08AB67AF8290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61407" y="6374377"/>
            <a:ext cx="3283691" cy="383999"/>
          </a:xfrm>
          <a:prstGeom prst="rect">
            <a:avLst/>
          </a:prstGeom>
        </p:spPr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 defTabSz="921624">
              <a:defRPr/>
            </a:pPr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79430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82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01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3C5F44F5-E055-419E-A797-1040115B9443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617359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B68DE6-C942-48B9-9F9D-00EED750DB1D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816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4576A88-BDF5-4D9A-85B0-E87975F533B1}" type="datetime1">
              <a:rPr lang="fi-FI" smtClean="0">
                <a:solidFill>
                  <a:srgbClr val="002964"/>
                </a:solidFill>
              </a:rPr>
              <a:t>11.2.2016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00402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DD1A95A7-A4BE-4DB7-94AF-CA00BFBDE9E8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04409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01E9C938-361E-40A2-9820-1830C1A9674E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958859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D4092845-088D-457B-ACC6-C8787B1A7F02}" type="datetime1">
              <a:rPr lang="fi-FI" smtClean="0">
                <a:solidFill>
                  <a:srgbClr val="F04B0D"/>
                </a:solidFill>
              </a:rPr>
              <a:t>11.2.2016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4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95167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B9DDEDFF-3E2B-4B8C-8C34-22A72936F5B7}" type="datetime1">
              <a:rPr lang="fi-FI" smtClean="0">
                <a:solidFill>
                  <a:srgbClr val="FFFFFF"/>
                </a:solidFill>
              </a:rPr>
              <a:t>11.2.2016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30906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B91FE654-7542-42CD-A263-ABB96847FBCE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01237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67BD541-71FE-4A93-8D68-1129175DA0EF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4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9007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826340F-533D-4C4A-AE5F-8A3105BABA12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97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A7AE39D-58E0-4BB0-B163-DF93BB1DF4F7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6409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F9A8557-B8DB-46F5-9879-042636E58E85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681480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5CB0371-032B-4E6B-947B-97AEE18DDF06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9540369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ADC13E0-E5AF-48EE-9C5E-B9CEBC85C795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9059226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07919E-54CB-49A4-809F-A77B1DB10AC2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431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FF3F9AD-CA7E-4B6A-93C5-0181DFE46FC0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76372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B54EA9E-587E-4AC6-A135-81FD86820135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416" descr="TT_u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79714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8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667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  <p:pic>
        <p:nvPicPr>
          <p:cNvPr id="5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418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91A4BC-F56B-4FF8-A0A0-E7FE96C69064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6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52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66C6B96C-4560-4054-9E3D-5C26C10667C7}" type="datetime1">
              <a:rPr lang="fi-FI" smtClean="0">
                <a:solidFill>
                  <a:srgbClr val="002964"/>
                </a:solidFill>
              </a:rPr>
              <a:t>11.2.2016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001028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48B3300C-1D52-4E3A-85E5-D4E428077CF0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414" descr="TT_uk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5229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6644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411F6F2-64D4-4B60-8113-527FF7849312}" type="datetime1">
              <a:rPr lang="fi-FI" smtClean="0"/>
              <a:t>11.2.2016</a:t>
            </a:fld>
            <a:endParaRPr lang="fi-FI" dirty="0"/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fld id="{80A89884-F3BD-42E0-B476-247D785C8E57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306C4787-F05F-4DE3-A622-00460B32D799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6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118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1FA486D6-DE70-418B-8070-94B573B2F774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7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  <p:sldLayoutId id="2147484081" r:id="rId14"/>
    <p:sldLayoutId id="2147484082" r:id="rId15"/>
    <p:sldLayoutId id="2147484083" r:id="rId16"/>
    <p:sldLayoutId id="2147484084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EABDD8FD-DDA9-47F7-BBE6-E49B8B258CBA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1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2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  <p:sldLayoutId id="2147484100" r:id="rId15"/>
    <p:sldLayoutId id="2147484101" r:id="rId16"/>
    <p:sldLayoutId id="2147484102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fld id="{D1F949FF-2C81-4977-8310-322E64FB6E11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306C4787-F05F-4DE3-A622-00460B32D799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9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181417"/>
            <a:ext cx="9487730" cy="4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059473"/>
            <a:ext cx="9487730" cy="50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fld id="{C98BB837-09B7-46F8-879F-C04241EBC135}" type="datetime1">
              <a:rPr lang="fi-FI" smtClean="0">
                <a:solidFill>
                  <a:srgbClr val="002664"/>
                </a:solidFill>
              </a:rPr>
              <a:t>11.2.2016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917CD255-A81C-4FF3-BDA5-959D13FFD1CB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7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53BB609-DB77-408C-BD20-D8715B190F9A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65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  <p:sldLayoutId id="2147484134" r:id="rId15"/>
    <p:sldLayoutId id="2147484135" r:id="rId16"/>
    <p:sldLayoutId id="2147484136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1AD0B49-F336-40C4-9ECA-FBCE85D80860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5" name="Picture 416" descr="TT_uk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00" y="6336000"/>
            <a:ext cx="1256963" cy="3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1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6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2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4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7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432247" y="2375867"/>
            <a:ext cx="5832648" cy="2232248"/>
          </a:xfrm>
        </p:spPr>
        <p:txBody>
          <a:bodyPr/>
          <a:lstStyle/>
          <a:p>
            <a:r>
              <a:rPr lang="en-US" dirty="0" smtClean="0"/>
              <a:t>Technology </a:t>
            </a:r>
            <a:r>
              <a:rPr lang="en-US" dirty="0"/>
              <a:t>Industry /</a:t>
            </a:r>
            <a:br>
              <a:rPr lang="en-US" dirty="0"/>
            </a:br>
            <a:r>
              <a:rPr lang="en-US" dirty="0"/>
              <a:t>Finnish Economic </a:t>
            </a:r>
            <a:r>
              <a:rPr lang="en-US" dirty="0" smtClean="0"/>
              <a:t>Outlook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February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77133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869936B5-5DD5-4FF6-BDC5-2E723FA7D0FA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Technology Industry* in Finland</a:t>
            </a:r>
            <a:endParaRPr lang="en-GB" sz="30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992388" y="134431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14" tIns="37058" rIns="74114" bIns="3705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216223" y="1824241"/>
          <a:ext cx="9865096" cy="38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80319" y="1583779"/>
            <a:ext cx="2536547" cy="2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31.12.2015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         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048871" y="5688235"/>
            <a:ext cx="1983916" cy="57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*)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Excluding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metals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industry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</a:p>
          <a:p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and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game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industry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074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074" dirty="0">
                <a:solidFill>
                  <a:srgbClr val="002060"/>
                </a:solidFill>
                <a:ea typeface="ＭＳ Ｐゴシック" pitchFamily="34" charset="-128"/>
              </a:rPr>
              <a:t>. </a:t>
            </a:r>
            <a:endParaRPr lang="fi-FI" sz="1074" dirty="0">
              <a:solidFill>
                <a:srgbClr val="00206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636478" y="2639994"/>
            <a:ext cx="1032372" cy="27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25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65734" y="5542482"/>
          <a:ext cx="4902264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0627"/>
                <a:gridCol w="1611701"/>
                <a:gridCol w="1949936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ulukko 2"/>
          <p:cNvGraphicFramePr>
            <a:graphicFrameLocks noGrp="1"/>
          </p:cNvGraphicFramePr>
          <p:nvPr>
            <p:extLst/>
          </p:nvPr>
        </p:nvGraphicFramePr>
        <p:xfrm>
          <a:off x="1224341" y="5183219"/>
          <a:ext cx="7444508" cy="2952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4705"/>
                <a:gridCol w="653441"/>
                <a:gridCol w="648072"/>
                <a:gridCol w="683780"/>
                <a:gridCol w="684372"/>
                <a:gridCol w="648072"/>
                <a:gridCol w="720080"/>
                <a:gridCol w="648072"/>
                <a:gridCol w="648072"/>
                <a:gridCol w="720080"/>
                <a:gridCol w="675762"/>
              </a:tblGrid>
              <a:tr h="275761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446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8351" y="6339611"/>
            <a:ext cx="6778250" cy="42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The Federation of </a:t>
            </a:r>
            <a:r>
              <a:rPr lang="fi-FI" sz="1100" dirty="0" err="1">
                <a:solidFill>
                  <a:srgbClr val="002664"/>
                </a:solidFill>
              </a:rPr>
              <a:t>Finnish</a:t>
            </a:r>
            <a:r>
              <a:rPr lang="fi-FI" sz="1100" dirty="0">
                <a:solidFill>
                  <a:srgbClr val="002664"/>
                </a:solidFill>
              </a:rPr>
              <a:t> Technology </a:t>
            </a:r>
            <a:r>
              <a:rPr lang="fi-FI" sz="1100" dirty="0" err="1">
                <a:solidFill>
                  <a:srgbClr val="002664"/>
                </a:solidFill>
              </a:rPr>
              <a:t>Industries</a:t>
            </a:r>
            <a:r>
              <a:rPr lang="fi-FI" sz="1100" dirty="0">
                <a:solidFill>
                  <a:srgbClr val="002664"/>
                </a:solidFill>
              </a:rPr>
              <a:t>’ </a:t>
            </a:r>
            <a:r>
              <a:rPr lang="fi-FI" sz="1100" dirty="0" err="1">
                <a:solidFill>
                  <a:srgbClr val="002664"/>
                </a:solidFill>
              </a:rPr>
              <a:t>order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book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survey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</a:p>
          <a:p>
            <a:r>
              <a:rPr lang="fi-FI" sz="1100" dirty="0" err="1">
                <a:solidFill>
                  <a:srgbClr val="002664"/>
                </a:solidFill>
              </a:rPr>
              <a:t>latest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information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</a:rPr>
              <a:t>January</a:t>
            </a:r>
            <a:r>
              <a:rPr lang="fi-FI" sz="1100" dirty="0" smtClean="0">
                <a:solidFill>
                  <a:srgbClr val="002664"/>
                </a:solidFill>
              </a:rPr>
              <a:t> 2016.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5020" y="5758565"/>
            <a:ext cx="8672168" cy="59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“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Have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you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experienced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a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notable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increase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or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decrease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in the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number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of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requests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for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tenders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in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recent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weeks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in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comparison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to the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situation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three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months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ago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?”.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Balance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figure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= the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number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of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receiving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more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requests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- the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number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of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receiving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less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/>
                <a:cs typeface="Arial" charset="0"/>
              </a:rPr>
              <a:t>requests</a:t>
            </a:r>
            <a:r>
              <a:rPr lang="fi-FI" sz="1100" dirty="0">
                <a:solidFill>
                  <a:srgbClr val="002060"/>
                </a:solidFill>
                <a:ea typeface="ＭＳ Ｐゴシック"/>
                <a:cs typeface="Arial" charset="0"/>
              </a:rPr>
              <a:t>.</a:t>
            </a:r>
            <a:endParaRPr lang="fi-FI" sz="1100" dirty="0">
              <a:solidFill>
                <a:srgbClr val="002060"/>
              </a:solidFill>
            </a:endParaRPr>
          </a:p>
        </p:txBody>
      </p:sp>
      <p:graphicFrame>
        <p:nvGraphicFramePr>
          <p:cNvPr id="8" name="Kaavio 7"/>
          <p:cNvGraphicFramePr/>
          <p:nvPr>
            <p:extLst>
              <p:ext uri="{D42A27DB-BD31-4B8C-83A1-F6EECF244321}">
                <p14:modId xmlns:p14="http://schemas.microsoft.com/office/powerpoint/2010/main" val="1125892290"/>
              </p:ext>
            </p:extLst>
          </p:nvPr>
        </p:nvGraphicFramePr>
        <p:xfrm>
          <a:off x="288230" y="1583778"/>
          <a:ext cx="9649671" cy="417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46B3E89-B478-4C8C-9618-E7F1A1FCAB5B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Tender  Requests* Received by Technology Industry Companies in Finland </a:t>
            </a:r>
            <a:endParaRPr lang="en-GB" dirty="0"/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504733"/>
              </p:ext>
            </p:extLst>
          </p:nvPr>
        </p:nvGraphicFramePr>
        <p:xfrm>
          <a:off x="936292" y="3383979"/>
          <a:ext cx="8856994" cy="379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8084"/>
                <a:gridCol w="738084"/>
                <a:gridCol w="774389"/>
                <a:gridCol w="701776"/>
                <a:gridCol w="822786"/>
                <a:gridCol w="725982"/>
                <a:gridCol w="725982"/>
                <a:gridCol w="725982"/>
                <a:gridCol w="798581"/>
                <a:gridCol w="665189"/>
                <a:gridCol w="792088"/>
                <a:gridCol w="648071"/>
              </a:tblGrid>
              <a:tr h="379774"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25463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CE0FB68E-03A4-4E2E-A753-0575CCDB21D3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Electronics and </a:t>
            </a:r>
            <a:r>
              <a:rPr lang="en-GB" sz="3000" dirty="0" err="1" smtClean="0"/>
              <a:t>Electrotechnical</a:t>
            </a:r>
            <a:r>
              <a:rPr lang="en-GB" sz="3000" dirty="0" smtClean="0"/>
              <a:t> Industry in Finland</a:t>
            </a:r>
            <a:endParaRPr lang="en-GB" sz="3000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37348" y="1347163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288231" y="1756655"/>
          <a:ext cx="9721080" cy="357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152327" y="1665441"/>
            <a:ext cx="253652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224335" y="5184179"/>
          <a:ext cx="7200804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4618"/>
                <a:gridCol w="662152"/>
                <a:gridCol w="653782"/>
                <a:gridCol w="653782"/>
                <a:gridCol w="653782"/>
                <a:gridCol w="653782"/>
                <a:gridCol w="653782"/>
                <a:gridCol w="653782"/>
                <a:gridCol w="652106"/>
                <a:gridCol w="654618"/>
                <a:gridCol w="654618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24335" y="5543831"/>
          <a:ext cx="4312501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5346"/>
                <a:gridCol w="1430958"/>
                <a:gridCol w="1576197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63240"/>
            <a:ext cx="7056784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October-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December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498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C961BD76-23BA-4E4C-BAEC-7C814FE2B436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Electronics and </a:t>
            </a:r>
            <a:r>
              <a:rPr lang="en-GB" sz="3000" dirty="0" err="1" smtClean="0"/>
              <a:t>Electrotechnical</a:t>
            </a:r>
            <a:r>
              <a:rPr lang="en-GB" sz="3000" dirty="0" smtClean="0"/>
              <a:t> Industry in Finland</a:t>
            </a:r>
            <a:endParaRPr lang="en-GB" sz="3000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72982" y="1344318"/>
            <a:ext cx="6141616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308769"/>
          <a:ext cx="9649072" cy="404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219471" y="2951931"/>
            <a:ext cx="1096362" cy="46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254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pPr algn="ctr"/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80319" y="1583779"/>
            <a:ext cx="5478964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7" y="5540765"/>
          <a:ext cx="4632489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340"/>
                <a:gridCol w="1705972"/>
                <a:gridCol w="1824177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380450" y="6363240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31.12.2015         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/>
          </p:nvPr>
        </p:nvGraphicFramePr>
        <p:xfrm>
          <a:off x="1152325" y="5197528"/>
          <a:ext cx="7162272" cy="2952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7610"/>
                <a:gridCol w="611207"/>
                <a:gridCol w="668839"/>
                <a:gridCol w="708358"/>
                <a:gridCol w="564348"/>
                <a:gridCol w="611048"/>
                <a:gridCol w="713556"/>
                <a:gridCol w="708358"/>
                <a:gridCol w="629650"/>
                <a:gridCol w="629650"/>
                <a:gridCol w="629648"/>
              </a:tblGrid>
              <a:tr h="275761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556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6AFCA3FF-CC9E-4C29-8719-121C08E13D9F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on New Orders in the Mechanical Engineering in Finland</a:t>
            </a:r>
            <a:endParaRPr lang="en-GB" sz="3000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06064" y="1364227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360239" y="1840092"/>
          <a:ext cx="9649072" cy="365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2327" y="1595687"/>
            <a:ext cx="2581413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dirty="0">
                <a:solidFill>
                  <a:srgbClr val="B1BEB9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296343" y="5184179"/>
          <a:ext cx="6840757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  <a:gridCol w="621887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96343" y="5486185"/>
          <a:ext cx="4735802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13"/>
                <a:gridCol w="1409713"/>
                <a:gridCol w="1916376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63240"/>
            <a:ext cx="7128792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October-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December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065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CB10F43F-3C0D-428B-9E3D-EBB4871211BD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15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Mechanical Engineering in Finland</a:t>
            </a:r>
            <a:endParaRPr lang="en-GB" sz="30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13258" y="1280329"/>
            <a:ext cx="6143037" cy="95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869857"/>
          <a:ext cx="9721080" cy="3458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489031" y="2260055"/>
            <a:ext cx="933510" cy="26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52327" y="1622776"/>
            <a:ext cx="2536513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224335" y="5520934"/>
          <a:ext cx="5293351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7026"/>
                <a:gridCol w="1709959"/>
                <a:gridCol w="2196366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30.9.2015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31.12.2015          </a:t>
            </a:r>
            <a:r>
              <a:rPr lang="fi-FI" sz="986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224336" y="5237454"/>
          <a:ext cx="7198204" cy="3375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4384"/>
                <a:gridCol w="690336"/>
                <a:gridCol w="632809"/>
                <a:gridCol w="614758"/>
                <a:gridCol w="720080"/>
                <a:gridCol w="648072"/>
                <a:gridCol w="648072"/>
                <a:gridCol w="648072"/>
                <a:gridCol w="648072"/>
                <a:gridCol w="648072"/>
                <a:gridCol w="645477"/>
              </a:tblGrid>
              <a:tr h="33752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 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174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A7612817-DD1F-4F76-9AA9-88758E089C91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Consulting Engineering in Finland</a:t>
            </a:r>
            <a:endParaRPr lang="en-GB" sz="3000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06064" y="1364227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288231" y="1865514"/>
          <a:ext cx="9721079" cy="352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36303" y="1626167"/>
            <a:ext cx="253652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080317" y="5147470"/>
          <a:ext cx="7175982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  <a:gridCol w="652362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08311" y="5517421"/>
          <a:ext cx="4607805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3101"/>
                <a:gridCol w="1445211"/>
                <a:gridCol w="1799493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45638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October-August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889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0333BF73-7962-467B-B9CC-76200371E43C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Consulting Engineering in Finland</a:t>
            </a:r>
            <a:endParaRPr lang="en-GB" sz="3000" dirty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113258" y="1280329"/>
            <a:ext cx="6143037" cy="95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97" tIns="37048" rIns="74097" bIns="37048" anchor="ctr"/>
          <a:lstStyle/>
          <a:p>
            <a:pPr defTabSz="740895"/>
            <a:endParaRPr lang="fi-FI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431654" y="1760254"/>
          <a:ext cx="9649665" cy="356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7372039" y="2090598"/>
            <a:ext cx="933510" cy="26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b="1" dirty="0" err="1">
                <a:solidFill>
                  <a:srgbClr val="002664"/>
                </a:solidFill>
                <a:ea typeface="ＭＳ Ｐゴシック" pitchFamily="34" charset="-128"/>
              </a:rPr>
              <a:t>Combined</a:t>
            </a:r>
            <a:endParaRPr lang="fi-FI" sz="1074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36303" y="1615122"/>
            <a:ext cx="2536513" cy="29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97" tIns="37048" rIns="74097" bIns="3704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664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296343" y="6345638"/>
            <a:ext cx="6542451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31.12.2015          </a:t>
            </a:r>
            <a:r>
              <a:rPr lang="fi-FI" sz="986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080319" y="5540810"/>
          <a:ext cx="5184577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0850"/>
                <a:gridCol w="1705568"/>
                <a:gridCol w="2028159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080316" y="5181893"/>
          <a:ext cx="7488835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0804"/>
                <a:gridCol w="728634"/>
                <a:gridCol w="639937"/>
                <a:gridCol w="719927"/>
                <a:gridCol w="687085"/>
                <a:gridCol w="648072"/>
                <a:gridCol w="744634"/>
                <a:gridCol w="623518"/>
                <a:gridCol w="648072"/>
                <a:gridCol w="728211"/>
                <a:gridCol w="639941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0405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6CA69FCC-F142-4A60-8D9E-D55DF3A0C96F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Information Technology in Finland</a:t>
            </a:r>
            <a:endParaRPr lang="en-GB" sz="30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en-US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537348" y="1347163"/>
          <a:ext cx="6654957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288231" y="1823630"/>
          <a:ext cx="9312360" cy="372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84168" y="1598967"/>
            <a:ext cx="2581413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54" dirty="0">
                <a:solidFill>
                  <a:srgbClr val="B1BEB9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579339" y="5962972"/>
            <a:ext cx="5700795" cy="24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074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008311" y="5484203"/>
          <a:ext cx="7416827" cy="3870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  <a:gridCol w="674257"/>
              </a:tblGrid>
              <a:tr h="38700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08312" y="5882655"/>
          <a:ext cx="4392489" cy="402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049"/>
                <a:gridCol w="1394217"/>
                <a:gridCol w="1724223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296343" y="6328616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October-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December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5616823" y="5807683"/>
            <a:ext cx="1386525" cy="509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394"/>
            <a:r>
              <a:rPr lang="fi-FI" sz="1613" dirty="0">
                <a:solidFill>
                  <a:srgbClr val="B1BEB9"/>
                </a:solidFill>
              </a:rPr>
              <a:t> </a:t>
            </a:r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</a:p>
          <a:p>
            <a:pPr defTabSz="812394"/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endParaRPr lang="fi-FI" sz="1074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11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E30EBE81-D029-48B9-A232-5BC2EE67C70E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19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Order Books in the Information Technology in Finland</a:t>
            </a:r>
            <a:endParaRPr lang="en-GB" sz="30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45964" y="1199274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 anchor="ctr"/>
          <a:lstStyle/>
          <a:p>
            <a:pPr defTabSz="740895"/>
            <a:endParaRPr lang="en-US" sz="1970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491844" y="1301658"/>
          <a:ext cx="6745966" cy="40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Chart" r:id="rId3" imgW="8031376" imgH="4777704" progId="MSGraph.Chart.8">
                  <p:embed followColorScheme="full"/>
                </p:oleObj>
              </mc:Choice>
              <mc:Fallback>
                <p:oleObj name="Chart" r:id="rId3" imgW="8031376" imgH="47777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844" y="1301658"/>
                        <a:ext cx="6745966" cy="40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360239" y="1843807"/>
          <a:ext cx="8928991" cy="3922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08311" y="1591347"/>
            <a:ext cx="4386869" cy="2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05" tIns="37052" rIns="74105" bIns="37052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080320" y="5635408"/>
          <a:ext cx="7272808" cy="3865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7136"/>
                <a:gridCol w="898853"/>
                <a:gridCol w="735422"/>
                <a:gridCol w="817138"/>
                <a:gridCol w="817138"/>
                <a:gridCol w="817138"/>
                <a:gridCol w="785806"/>
                <a:gridCol w="792088"/>
                <a:gridCol w="792089"/>
              </a:tblGrid>
              <a:tr h="38651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 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0319" y="5943224"/>
          <a:ext cx="4966599" cy="4024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7084"/>
                <a:gridCol w="1727927"/>
                <a:gridCol w="1741588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31.12.2014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31.12.2015 / 31.9.2015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Combined: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296343" y="6345638"/>
            <a:ext cx="6597588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31.12.2015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142501" y="5901286"/>
            <a:ext cx="1677027" cy="423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</a:p>
          <a:p>
            <a:pPr defTabSz="812394"/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endParaRPr lang="fi-FI" sz="1074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636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buFont typeface="Arial" pitchFamily="34" charset="0"/>
              <a:buChar char="•"/>
            </a:pPr>
            <a:endParaRPr lang="en-GB" dirty="0" smtClean="0">
              <a:solidFill>
                <a:schemeClr val="accent1"/>
              </a:solidFill>
            </a:endParaRP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50% </a:t>
            </a:r>
            <a:r>
              <a:rPr lang="en-GB" dirty="0"/>
              <a:t>of total Finnish exports.</a:t>
            </a:r>
            <a:br>
              <a:rPr lang="en-GB" dirty="0"/>
            </a:br>
            <a:endParaRPr lang="en-GB" sz="1050" dirty="0"/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1"/>
                </a:solidFill>
              </a:rPr>
              <a:t>75%</a:t>
            </a:r>
            <a:r>
              <a:rPr lang="en-GB" dirty="0" smtClean="0"/>
              <a:t> </a:t>
            </a:r>
            <a:r>
              <a:rPr lang="en-GB" dirty="0"/>
              <a:t>of private-sector </a:t>
            </a:r>
            <a:br>
              <a:rPr lang="en-GB" dirty="0"/>
            </a:br>
            <a:r>
              <a:rPr lang="en-GB" dirty="0"/>
              <a:t>R&amp;D investment.</a:t>
            </a:r>
            <a:br>
              <a:rPr lang="en-GB" dirty="0"/>
            </a:br>
            <a:endParaRPr lang="en-GB" sz="1050" dirty="0"/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 smtClean="0"/>
              <a:t>Some </a:t>
            </a:r>
            <a:r>
              <a:rPr lang="en-GB" dirty="0" smtClean="0">
                <a:solidFill>
                  <a:schemeClr val="accent1"/>
                </a:solidFill>
              </a:rPr>
              <a:t>280,000</a:t>
            </a:r>
            <a:r>
              <a:rPr lang="en-GB" dirty="0" smtClean="0"/>
              <a:t> </a:t>
            </a:r>
            <a:r>
              <a:rPr lang="en-GB" dirty="0"/>
              <a:t>employed directly in the sector, </a:t>
            </a:r>
            <a:r>
              <a:rPr lang="en-GB" dirty="0">
                <a:solidFill>
                  <a:schemeClr val="accent1"/>
                </a:solidFill>
              </a:rPr>
              <a:t>700,000</a:t>
            </a:r>
            <a:r>
              <a:rPr lang="en-GB" dirty="0"/>
              <a:t> employed in total, equalling about </a:t>
            </a:r>
            <a:r>
              <a:rPr lang="en-GB" dirty="0">
                <a:solidFill>
                  <a:schemeClr val="accent1"/>
                </a:solidFill>
              </a:rPr>
              <a:t>30%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of the entire Finnish labour force.</a:t>
            </a:r>
            <a:br>
              <a:rPr lang="en-GB" dirty="0"/>
            </a:br>
            <a:endParaRPr lang="en-GB" dirty="0"/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GB" dirty="0"/>
              <a:t>The Federation of Finnish Technology Industries has over </a:t>
            </a:r>
            <a:r>
              <a:rPr lang="en-GB" dirty="0">
                <a:solidFill>
                  <a:schemeClr val="accent1"/>
                </a:solidFill>
              </a:rPr>
              <a:t>1,600</a:t>
            </a:r>
            <a:r>
              <a:rPr lang="en-GB" dirty="0"/>
              <a:t> member companies.</a:t>
            </a:r>
          </a:p>
        </p:txBody>
      </p:sp>
      <p:pic>
        <p:nvPicPr>
          <p:cNvPr id="2" name="Kuvan paikkamerkki 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6" b="10056"/>
          <a:stretch>
            <a:fillRect/>
          </a:stretch>
        </p:blipFill>
        <p:spPr/>
      </p:pic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Technology Industry – </a:t>
            </a:r>
            <a:br>
              <a:rPr lang="en-GB" dirty="0" smtClean="0"/>
            </a:br>
            <a:r>
              <a:rPr lang="en-GB" dirty="0" smtClean="0"/>
              <a:t>the Largest Export Sector in Finland</a:t>
            </a:r>
            <a:endParaRPr lang="en-GB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3904AF-4AE6-404F-97CD-2247FC0BC386}" type="datetime1">
              <a:rPr lang="fi-FI" smtClean="0"/>
              <a:t>11.2.2016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723328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3E3357D-66E0-4326-9746-FFDCE02866B6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ＭＳ Ｐゴシック" pitchFamily="34" charset="-128"/>
              </a:rPr>
              <a:t>Personnel in the Technology </a:t>
            </a:r>
            <a:r>
              <a:rPr lang="en-GB" dirty="0" smtClean="0">
                <a:ea typeface="ＭＳ Ｐゴシック" pitchFamily="34" charset="-128"/>
              </a:rPr>
              <a:t>Industry</a:t>
            </a:r>
            <a:r>
              <a:rPr lang="fi-FI" dirty="0" smtClean="0">
                <a:ea typeface="ＭＳ Ｐゴシック" pitchFamily="34" charset="-128"/>
              </a:rPr>
              <a:t>  </a:t>
            </a: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800" y="1727200"/>
          <a:ext cx="9502775" cy="4562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351" y="6500795"/>
            <a:ext cx="6984776" cy="24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Statistics Finland, The Federation of Finnish Technology Industries’ labour force </a:t>
            </a:r>
            <a:r>
              <a:rPr lang="en-GB" sz="1100" dirty="0" smtClean="0">
                <a:solidFill>
                  <a:srgbClr val="002664"/>
                </a:solidFill>
                <a:ea typeface="ＭＳ Ｐゴシック" pitchFamily="34" charset="-128"/>
              </a:rPr>
              <a:t>survey</a:t>
            </a:r>
            <a:endParaRPr lang="en-GB" sz="11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849071" y="1922620"/>
            <a:ext cx="2319924" cy="628126"/>
          </a:xfrm>
          <a:prstGeom prst="wedgeRoundRectCallout">
            <a:avLst>
              <a:gd name="adj1" fmla="val -3311"/>
              <a:gd name="adj2" fmla="val 119810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865819" y="1880478"/>
            <a:ext cx="2387169" cy="66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Some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17,000 of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personnel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 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affected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by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temporary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or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part-time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</a:t>
            </a:r>
            <a:r>
              <a:rPr lang="fi-FI" sz="1245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lay-offs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31.12.2015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52671491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2F3CC1-5B7F-4F70-A36A-1AD98AC34E0A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Technology Industry </a:t>
            </a:r>
            <a:r>
              <a:rPr lang="fi-FI" dirty="0" err="1"/>
              <a:t>Personnel</a:t>
            </a:r>
            <a:r>
              <a:rPr lang="fi-FI" dirty="0"/>
              <a:t> in Finland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Branch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4714"/>
              </p:ext>
            </p:extLst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2376463" y="6264299"/>
            <a:ext cx="612068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spc="-40" dirty="0" err="1" smtClean="0">
                <a:solidFill>
                  <a:srgbClr val="002964"/>
                </a:solidFill>
              </a:rPr>
              <a:t>Source</a:t>
            </a:r>
            <a:r>
              <a:rPr lang="fi-FI" sz="1200" spc="-40" dirty="0" smtClean="0">
                <a:solidFill>
                  <a:srgbClr val="002964"/>
                </a:solidFill>
              </a:rPr>
              <a:t>: </a:t>
            </a:r>
            <a:r>
              <a:rPr lang="fi-FI" sz="1200" spc="-40" dirty="0" err="1" smtClean="0">
                <a:solidFill>
                  <a:srgbClr val="002964"/>
                </a:solidFill>
              </a:rPr>
              <a:t>Statistics</a:t>
            </a:r>
            <a:r>
              <a:rPr lang="fi-FI" sz="1200" spc="-40" dirty="0" smtClean="0">
                <a:solidFill>
                  <a:srgbClr val="002964"/>
                </a:solidFill>
              </a:rPr>
              <a:t> Finland, </a:t>
            </a:r>
            <a:r>
              <a:rPr lang="fi-FI" sz="1200" spc="-40" dirty="0" err="1" smtClean="0">
                <a:solidFill>
                  <a:srgbClr val="002964"/>
                </a:solidFill>
              </a:rPr>
              <a:t>The</a:t>
            </a:r>
            <a:r>
              <a:rPr lang="fi-FI" sz="1200" spc="-40" dirty="0" smtClean="0">
                <a:solidFill>
                  <a:srgbClr val="002964"/>
                </a:solidFill>
              </a:rPr>
              <a:t> Federation of </a:t>
            </a:r>
            <a:r>
              <a:rPr lang="fi-FI" sz="1200" spc="-40" dirty="0" err="1" smtClean="0">
                <a:solidFill>
                  <a:srgbClr val="002964"/>
                </a:solidFill>
              </a:rPr>
              <a:t>Finnish</a:t>
            </a:r>
            <a:r>
              <a:rPr lang="fi-FI" sz="1200" spc="-40" dirty="0" smtClean="0">
                <a:solidFill>
                  <a:srgbClr val="002964"/>
                </a:solidFill>
              </a:rPr>
              <a:t> Technology </a:t>
            </a:r>
            <a:r>
              <a:rPr lang="fi-FI" sz="1200" spc="-40" dirty="0" err="1" smtClean="0">
                <a:solidFill>
                  <a:srgbClr val="002964"/>
                </a:solidFill>
              </a:rPr>
              <a:t>Industries</a:t>
            </a:r>
            <a:r>
              <a:rPr lang="fi-FI" sz="1200" spc="-40" dirty="0" smtClean="0">
                <a:solidFill>
                  <a:srgbClr val="002964"/>
                </a:solidFill>
              </a:rPr>
              <a:t>’ labour </a:t>
            </a:r>
            <a:r>
              <a:rPr lang="fi-FI" sz="1200" spc="-40" dirty="0" err="1" smtClean="0">
                <a:solidFill>
                  <a:srgbClr val="002964"/>
                </a:solidFill>
              </a:rPr>
              <a:t>force</a:t>
            </a:r>
            <a:r>
              <a:rPr lang="fi-FI" sz="1200" spc="-40" dirty="0" smtClean="0">
                <a:solidFill>
                  <a:srgbClr val="002964"/>
                </a:solidFill>
              </a:rPr>
              <a:t> </a:t>
            </a:r>
            <a:r>
              <a:rPr lang="fi-FI" sz="1200" spc="-40" dirty="0" err="1" smtClean="0">
                <a:solidFill>
                  <a:srgbClr val="002964"/>
                </a:solidFill>
              </a:rPr>
              <a:t>survey</a:t>
            </a:r>
            <a:endParaRPr lang="fi-FI" sz="1200" spc="-40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6297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40244"/>
              </p:ext>
            </p:extLst>
          </p:nvPr>
        </p:nvGraphicFramePr>
        <p:xfrm>
          <a:off x="288231" y="1727200"/>
          <a:ext cx="964634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4B6F227-B4C9-4704-8FD3-9A509D301D96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000" dirty="0"/>
              <a:t>Technology Industry </a:t>
            </a:r>
            <a:r>
              <a:rPr lang="fi-FI" sz="3000" dirty="0" err="1"/>
              <a:t>Personnel</a:t>
            </a:r>
            <a:r>
              <a:rPr lang="fi-FI" sz="3000" dirty="0"/>
              <a:t> in </a:t>
            </a:r>
            <a:r>
              <a:rPr lang="fi-FI" sz="3000" dirty="0" err="1"/>
              <a:t>Subsidiaries</a:t>
            </a:r>
            <a:r>
              <a:rPr lang="fi-FI" sz="3000" dirty="0"/>
              <a:t> </a:t>
            </a:r>
            <a:r>
              <a:rPr lang="fi-FI" sz="3000" dirty="0" err="1"/>
              <a:t>Abroad</a:t>
            </a:r>
            <a:r>
              <a:rPr lang="fi-FI" sz="3000" dirty="0"/>
              <a:t> </a:t>
            </a:r>
            <a:r>
              <a:rPr lang="fi-FI" sz="3000" dirty="0" err="1"/>
              <a:t>by</a:t>
            </a:r>
            <a:r>
              <a:rPr lang="fi-FI" sz="3000" dirty="0"/>
              <a:t> </a:t>
            </a:r>
            <a:r>
              <a:rPr lang="fi-FI" sz="3000" dirty="0" err="1"/>
              <a:t>Branch</a:t>
            </a:r>
            <a:endParaRPr lang="fi-FI" sz="3000" dirty="0"/>
          </a:p>
        </p:txBody>
      </p:sp>
      <p:sp>
        <p:nvSpPr>
          <p:cNvPr id="6" name="Tekstiruutu 5"/>
          <p:cNvSpPr txBox="1"/>
          <p:nvPr/>
        </p:nvSpPr>
        <p:spPr>
          <a:xfrm>
            <a:off x="1368351" y="6480222"/>
            <a:ext cx="5439772" cy="233892"/>
          </a:xfrm>
          <a:prstGeom prst="rect">
            <a:avLst/>
          </a:prstGeom>
          <a:noFill/>
        </p:spPr>
        <p:txBody>
          <a:bodyPr wrap="square" lIns="31995" tIns="31995" rIns="31995" bIns="31995" rtlCol="0">
            <a:spAutoFit/>
          </a:bodyPr>
          <a:lstStyle/>
          <a:p>
            <a:pPr defTabSz="812394"/>
            <a:r>
              <a:rPr lang="fi-FI" sz="1100" spc="-35" dirty="0" err="1">
                <a:solidFill>
                  <a:srgbClr val="002964"/>
                </a:solidFill>
              </a:rPr>
              <a:t>Source</a:t>
            </a:r>
            <a:r>
              <a:rPr lang="fi-FI" sz="1100" spc="-35" dirty="0">
                <a:solidFill>
                  <a:srgbClr val="002964"/>
                </a:solidFill>
              </a:rPr>
              <a:t>: </a:t>
            </a:r>
            <a:r>
              <a:rPr lang="fi-FI" sz="1100" spc="-35" dirty="0" err="1">
                <a:solidFill>
                  <a:srgbClr val="002964"/>
                </a:solidFill>
              </a:rPr>
              <a:t>The</a:t>
            </a:r>
            <a:r>
              <a:rPr lang="fi-FI" sz="1100" spc="-35" dirty="0">
                <a:solidFill>
                  <a:srgbClr val="002964"/>
                </a:solidFill>
              </a:rPr>
              <a:t> Federation of </a:t>
            </a:r>
            <a:r>
              <a:rPr lang="fi-FI" sz="1100" spc="-35" dirty="0" err="1">
                <a:solidFill>
                  <a:srgbClr val="002964"/>
                </a:solidFill>
              </a:rPr>
              <a:t>Finnish</a:t>
            </a:r>
            <a:r>
              <a:rPr lang="fi-FI" sz="1100" spc="-35" dirty="0">
                <a:solidFill>
                  <a:srgbClr val="002964"/>
                </a:solidFill>
              </a:rPr>
              <a:t> Technology </a:t>
            </a:r>
            <a:r>
              <a:rPr lang="fi-FI" sz="1100" spc="-35" dirty="0" err="1">
                <a:solidFill>
                  <a:srgbClr val="002964"/>
                </a:solidFill>
              </a:rPr>
              <a:t>Industries</a:t>
            </a:r>
            <a:r>
              <a:rPr lang="fi-FI" sz="1100" spc="-35" dirty="0">
                <a:solidFill>
                  <a:srgbClr val="002964"/>
                </a:solidFill>
              </a:rPr>
              <a:t>’ labour </a:t>
            </a:r>
            <a:r>
              <a:rPr lang="fi-FI" sz="1100" spc="-35" dirty="0" err="1">
                <a:solidFill>
                  <a:srgbClr val="002964"/>
                </a:solidFill>
              </a:rPr>
              <a:t>force</a:t>
            </a:r>
            <a:r>
              <a:rPr lang="fi-FI" sz="1100" spc="-35" dirty="0">
                <a:solidFill>
                  <a:srgbClr val="002964"/>
                </a:solidFill>
              </a:rPr>
              <a:t> </a:t>
            </a:r>
            <a:r>
              <a:rPr lang="fi-FI" sz="1100" spc="-35" dirty="0" err="1">
                <a:solidFill>
                  <a:srgbClr val="002964"/>
                </a:solidFill>
              </a:rPr>
              <a:t>survey</a:t>
            </a:r>
            <a:endParaRPr lang="fi-FI" sz="1100" spc="-35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7069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Retirement of Technology Industry Personnel </a:t>
            </a:r>
            <a:endParaRPr lang="en-GB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212988"/>
              </p:ext>
            </p:extLst>
          </p:nvPr>
        </p:nvGraphicFramePr>
        <p:xfrm>
          <a:off x="216223" y="1693934"/>
          <a:ext cx="9577064" cy="4665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368351" y="6336890"/>
            <a:ext cx="518536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060"/>
                </a:solidFill>
              </a:rPr>
              <a:t>Source</a:t>
            </a:r>
            <a:r>
              <a:rPr lang="fi-FI" sz="1100" dirty="0">
                <a:solidFill>
                  <a:srgbClr val="002060"/>
                </a:solidFill>
              </a:rPr>
              <a:t>: </a:t>
            </a:r>
            <a:r>
              <a:rPr lang="fi-FI" sz="1100" dirty="0" err="1">
                <a:solidFill>
                  <a:srgbClr val="002060"/>
                </a:solidFill>
              </a:rPr>
              <a:t>Wage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inquiry</a:t>
            </a:r>
            <a:r>
              <a:rPr lang="fi-FI" sz="1100" dirty="0">
                <a:solidFill>
                  <a:srgbClr val="002060"/>
                </a:solidFill>
              </a:rPr>
              <a:t> of the Federation of </a:t>
            </a:r>
            <a:r>
              <a:rPr lang="fi-FI" sz="1100" dirty="0" err="1">
                <a:solidFill>
                  <a:srgbClr val="002060"/>
                </a:solidFill>
              </a:rPr>
              <a:t>Finnish</a:t>
            </a:r>
            <a:r>
              <a:rPr lang="fi-FI" sz="1100" dirty="0">
                <a:solidFill>
                  <a:srgbClr val="002060"/>
                </a:solidFill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</a:rPr>
              <a:t>Industries</a:t>
            </a:r>
            <a:r>
              <a:rPr lang="fi-FI" sz="1100" dirty="0">
                <a:solidFill>
                  <a:srgbClr val="002060"/>
                </a:solidFill>
              </a:rPr>
              <a:t>, </a:t>
            </a:r>
            <a:r>
              <a:rPr lang="fi-FI" sz="1100" dirty="0" err="1">
                <a:solidFill>
                  <a:srgbClr val="002060"/>
                </a:solidFill>
              </a:rPr>
              <a:t>Finnish</a:t>
            </a:r>
            <a:r>
              <a:rPr lang="fi-FI" sz="1100" dirty="0">
                <a:solidFill>
                  <a:srgbClr val="002060"/>
                </a:solidFill>
              </a:rPr>
              <a:t> Centre for </a:t>
            </a:r>
            <a:r>
              <a:rPr lang="fi-FI" sz="1100" dirty="0" err="1">
                <a:solidFill>
                  <a:srgbClr val="002060"/>
                </a:solidFill>
              </a:rPr>
              <a:t>Pensions</a:t>
            </a:r>
            <a:r>
              <a:rPr lang="fi-FI" sz="1100" dirty="0">
                <a:solidFill>
                  <a:srgbClr val="002060"/>
                </a:solidFill>
              </a:rPr>
              <a:t>, </a:t>
            </a:r>
            <a:r>
              <a:rPr lang="fi-FI" sz="1100" dirty="0" err="1">
                <a:solidFill>
                  <a:srgbClr val="002060"/>
                </a:solidFill>
              </a:rPr>
              <a:t>Statistics</a:t>
            </a:r>
            <a:r>
              <a:rPr lang="fi-FI" sz="1100" dirty="0">
                <a:solidFill>
                  <a:srgbClr val="002060"/>
                </a:solidFill>
              </a:rPr>
              <a:t> Finland </a:t>
            </a:r>
            <a:endParaRPr lang="fi-FI" sz="1100" dirty="0">
              <a:solidFill>
                <a:srgbClr val="002060"/>
              </a:solidFill>
              <a:latin typeface="Arial"/>
              <a:ea typeface="ＭＳ Ｐゴシック" pitchFamily="34" charset="-128"/>
              <a:cs typeface="Arial Unicode MS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080319" y="1555641"/>
            <a:ext cx="1840513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 err="1">
                <a:solidFill>
                  <a:srgbClr val="003976"/>
                </a:solidFill>
              </a:rPr>
              <a:t>Individuals</a:t>
            </a:r>
            <a:r>
              <a:rPr lang="fi-FI" dirty="0">
                <a:solidFill>
                  <a:srgbClr val="003976"/>
                </a:solidFill>
              </a:rPr>
              <a:t> per </a:t>
            </a:r>
            <a:r>
              <a:rPr lang="fi-FI" dirty="0" err="1">
                <a:solidFill>
                  <a:srgbClr val="003976"/>
                </a:solidFill>
              </a:rPr>
              <a:t>year</a:t>
            </a:r>
            <a:r>
              <a:rPr lang="fi-FI" dirty="0">
                <a:solidFill>
                  <a:srgbClr val="003976"/>
                </a:solidFill>
              </a:rPr>
              <a:t> 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515975" y="36648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704774" y="37544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775174" y="2903249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2" name="Tekstiruutu 1"/>
          <p:cNvSpPr txBox="1">
            <a:spLocks noChangeArrowheads="1"/>
          </p:cNvSpPr>
          <p:nvPr/>
        </p:nvSpPr>
        <p:spPr bwMode="auto">
          <a:xfrm>
            <a:off x="6336903" y="3527266"/>
            <a:ext cx="1891558" cy="3101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 err="1">
                <a:solidFill>
                  <a:srgbClr val="002060"/>
                </a:solidFill>
              </a:rPr>
              <a:t>Salaried</a:t>
            </a:r>
            <a:r>
              <a:rPr lang="fi-FI" sz="1411" b="1" dirty="0">
                <a:solidFill>
                  <a:srgbClr val="002060"/>
                </a:solidFill>
              </a:rPr>
              <a:t> </a:t>
            </a:r>
            <a:r>
              <a:rPr lang="fi-FI" sz="1411" b="1" dirty="0" err="1">
                <a:solidFill>
                  <a:srgbClr val="002060"/>
                </a:solidFill>
              </a:rPr>
              <a:t>employees</a:t>
            </a:r>
            <a:r>
              <a:rPr lang="fi-FI" sz="1411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083" name="Tekstiruutu 10"/>
          <p:cNvSpPr txBox="1">
            <a:spLocks noChangeArrowheads="1"/>
          </p:cNvSpPr>
          <p:nvPr/>
        </p:nvSpPr>
        <p:spPr bwMode="auto">
          <a:xfrm>
            <a:off x="6336903" y="4736309"/>
            <a:ext cx="2104792" cy="3101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 err="1">
                <a:solidFill>
                  <a:srgbClr val="002060"/>
                </a:solidFill>
              </a:rPr>
              <a:t>Blue</a:t>
            </a:r>
            <a:r>
              <a:rPr lang="fi-FI" sz="1411" b="1" dirty="0">
                <a:solidFill>
                  <a:srgbClr val="002060"/>
                </a:solidFill>
              </a:rPr>
              <a:t> </a:t>
            </a:r>
            <a:r>
              <a:rPr lang="fi-FI" sz="1411" b="1" dirty="0" err="1">
                <a:solidFill>
                  <a:srgbClr val="002060"/>
                </a:solidFill>
              </a:rPr>
              <a:t>collar</a:t>
            </a:r>
            <a:r>
              <a:rPr lang="fi-FI" sz="1411" b="1" dirty="0">
                <a:solidFill>
                  <a:srgbClr val="002060"/>
                </a:solidFill>
              </a:rPr>
              <a:t> </a:t>
            </a:r>
            <a:r>
              <a:rPr lang="fi-FI" sz="1411" b="1" dirty="0" err="1">
                <a:solidFill>
                  <a:srgbClr val="002060"/>
                </a:solidFill>
              </a:rPr>
              <a:t>employees</a:t>
            </a:r>
            <a:r>
              <a:rPr lang="fi-FI" sz="1411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81AFD2-FC2F-4D3F-9B01-BA83672DFD7B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0230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Retirement of Technology Industry Blue Collar Employees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825790"/>
              </p:ext>
            </p:extLst>
          </p:nvPr>
        </p:nvGraphicFramePr>
        <p:xfrm>
          <a:off x="216223" y="1583779"/>
          <a:ext cx="9649072" cy="474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368351" y="6346595"/>
            <a:ext cx="52979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060"/>
                </a:solidFill>
              </a:rPr>
              <a:t>Source</a:t>
            </a:r>
            <a:r>
              <a:rPr lang="fi-FI" sz="1100" dirty="0">
                <a:solidFill>
                  <a:srgbClr val="002060"/>
                </a:solidFill>
              </a:rPr>
              <a:t>: </a:t>
            </a:r>
            <a:r>
              <a:rPr lang="fi-FI" sz="1100" dirty="0" err="1">
                <a:solidFill>
                  <a:srgbClr val="002060"/>
                </a:solidFill>
              </a:rPr>
              <a:t>Wage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inquiry</a:t>
            </a:r>
            <a:r>
              <a:rPr lang="fi-FI" sz="1100" dirty="0">
                <a:solidFill>
                  <a:srgbClr val="002060"/>
                </a:solidFill>
              </a:rPr>
              <a:t> of the Federation of </a:t>
            </a:r>
            <a:r>
              <a:rPr lang="fi-FI" sz="1100" dirty="0" err="1">
                <a:solidFill>
                  <a:srgbClr val="002060"/>
                </a:solidFill>
              </a:rPr>
              <a:t>Finnish</a:t>
            </a:r>
            <a:r>
              <a:rPr lang="fi-FI" sz="1100" dirty="0">
                <a:solidFill>
                  <a:srgbClr val="002060"/>
                </a:solidFill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</a:rPr>
              <a:t>Industries</a:t>
            </a:r>
            <a:r>
              <a:rPr lang="fi-FI" sz="1100" dirty="0">
                <a:solidFill>
                  <a:srgbClr val="002060"/>
                </a:solidFill>
              </a:rPr>
              <a:t>, </a:t>
            </a:r>
            <a:r>
              <a:rPr lang="fi-FI" sz="1100" dirty="0" err="1">
                <a:solidFill>
                  <a:srgbClr val="002060"/>
                </a:solidFill>
              </a:rPr>
              <a:t>Finnish</a:t>
            </a:r>
            <a:r>
              <a:rPr lang="fi-FI" sz="1100" dirty="0">
                <a:solidFill>
                  <a:srgbClr val="002060"/>
                </a:solidFill>
              </a:rPr>
              <a:t> Centre for </a:t>
            </a:r>
            <a:r>
              <a:rPr lang="fi-FI" sz="1100" dirty="0" err="1">
                <a:solidFill>
                  <a:srgbClr val="002060"/>
                </a:solidFill>
              </a:rPr>
              <a:t>Pensions</a:t>
            </a:r>
            <a:r>
              <a:rPr lang="fi-FI" sz="1100" dirty="0">
                <a:solidFill>
                  <a:srgbClr val="002060"/>
                </a:solidFill>
              </a:rPr>
              <a:t>, </a:t>
            </a:r>
            <a:r>
              <a:rPr lang="fi-FI" sz="1100" dirty="0" err="1">
                <a:solidFill>
                  <a:srgbClr val="002060"/>
                </a:solidFill>
              </a:rPr>
              <a:t>Statistics</a:t>
            </a:r>
            <a:r>
              <a:rPr lang="fi-FI" sz="1100" dirty="0">
                <a:solidFill>
                  <a:srgbClr val="002060"/>
                </a:solidFill>
              </a:rPr>
              <a:t> Finland 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008311" y="1583779"/>
            <a:ext cx="179042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 err="1">
                <a:solidFill>
                  <a:srgbClr val="002060"/>
                </a:solidFill>
              </a:rPr>
              <a:t>Individuals</a:t>
            </a:r>
            <a:r>
              <a:rPr lang="fi-FI" sz="1411" dirty="0">
                <a:solidFill>
                  <a:srgbClr val="002060"/>
                </a:solidFill>
              </a:rPr>
              <a:t> per </a:t>
            </a:r>
            <a:r>
              <a:rPr lang="fi-FI" sz="1411" dirty="0" err="1">
                <a:solidFill>
                  <a:srgbClr val="002060"/>
                </a:solidFill>
              </a:rPr>
              <a:t>year</a:t>
            </a:r>
            <a:endParaRPr lang="fi-FI" sz="1411" dirty="0">
              <a:solidFill>
                <a:srgbClr val="002060"/>
              </a:solidFill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515975" y="36648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704774" y="37544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775174" y="2903249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02FA2D-28C3-4CDE-8C77-50E69CD3CBEE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2121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3"/>
          <p:cNvSpPr>
            <a:spLocks noGrp="1" noChangeArrowheads="1"/>
          </p:cNvSpPr>
          <p:nvPr>
            <p:ph idx="1"/>
          </p:nvPr>
        </p:nvSpPr>
        <p:spPr>
          <a:xfrm>
            <a:off x="144215" y="1583779"/>
            <a:ext cx="9789800" cy="4321175"/>
          </a:xfrm>
        </p:spPr>
        <p:txBody>
          <a:bodyPr/>
          <a:lstStyle/>
          <a:p>
            <a:pPr marL="384010" indent="-384010">
              <a:buClr>
                <a:srgbClr val="FFFFFF"/>
              </a:buClr>
            </a:pPr>
            <a:r>
              <a:rPr lang="fi-FI" dirty="0" smtClean="0">
                <a:solidFill>
                  <a:srgbClr val="002664"/>
                </a:solidFill>
                <a:sym typeface="Arial" charset="0"/>
              </a:rPr>
              <a:t>-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Finland is in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grip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structural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change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Development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remains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uneven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between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companies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</a:t>
            </a:r>
          </a:p>
          <a:p>
            <a:pPr marL="384010" indent="-384010">
              <a:buClr>
                <a:srgbClr val="FFFFFF"/>
              </a:buClr>
            </a:pPr>
            <a:r>
              <a:rPr lang="fi-FI" sz="1915" dirty="0">
                <a:solidFill>
                  <a:srgbClr val="002664"/>
                </a:solidFill>
                <a:sym typeface="Arial" charset="0"/>
              </a:rPr>
              <a:t>-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Turnover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in Finland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increased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slightly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in 2015.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Turnover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totalled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EUR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67.7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billion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In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pre-crisis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year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2008 it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was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EUR 86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billion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 </a:t>
            </a:r>
          </a:p>
          <a:p>
            <a:pPr marL="384010" indent="-384010">
              <a:buClr>
                <a:srgbClr val="FFFFFF"/>
              </a:buClr>
            </a:pPr>
            <a:r>
              <a:rPr lang="fi-FI" sz="1915" dirty="0">
                <a:solidFill>
                  <a:srgbClr val="002664"/>
                </a:solidFill>
                <a:sym typeface="Arial" charset="0"/>
              </a:rPr>
              <a:t>-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monetary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value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new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orders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reported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between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October-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December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2015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was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8 %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lower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than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in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corresponding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period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in 2014,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but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2 %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higher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than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in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preceding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quarter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</a:t>
            </a:r>
          </a:p>
          <a:p>
            <a:pPr marL="384010" indent="-384010">
              <a:buClr>
                <a:srgbClr val="FFFFFF"/>
              </a:buClr>
            </a:pPr>
            <a:r>
              <a:rPr lang="fi-FI" sz="1915" dirty="0">
                <a:solidFill>
                  <a:srgbClr val="002664"/>
                </a:solidFill>
                <a:sym typeface="Arial" charset="0"/>
              </a:rPr>
              <a:t>- At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end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December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,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value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order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books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was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15 %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higher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year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-on-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year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,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and 3 %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higher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value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reported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at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end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September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.  </a:t>
            </a:r>
          </a:p>
          <a:p>
            <a:pPr marL="384010" indent="-384010">
              <a:buClr>
                <a:srgbClr val="FFFFFF"/>
              </a:buClr>
            </a:pP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-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turnover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of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technology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industry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companies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in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early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2016 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is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expected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to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remain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at the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same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level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or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a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slightly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lower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level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as in the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corresponding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period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last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year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.      </a:t>
            </a:r>
            <a:endParaRPr lang="fi-FI" sz="1915" dirty="0">
              <a:solidFill>
                <a:srgbClr val="002664"/>
              </a:solidFill>
              <a:sym typeface="Arial" charset="0"/>
            </a:endParaRPr>
          </a:p>
          <a:p>
            <a:pPr marL="384010" indent="-384010">
              <a:buClr>
                <a:srgbClr val="FFFFFF"/>
              </a:buClr>
            </a:pPr>
            <a:r>
              <a:rPr lang="fi-FI" sz="1915" dirty="0">
                <a:solidFill>
                  <a:srgbClr val="002664"/>
                </a:solidFill>
                <a:sym typeface="Arial" charset="0"/>
              </a:rPr>
              <a:t>-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Since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2008,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personnel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numbers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in Finland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have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shrunk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by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44,000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employees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, </a:t>
            </a:r>
            <a:r>
              <a:rPr lang="fi-FI" sz="1915" dirty="0" err="1">
                <a:solidFill>
                  <a:srgbClr val="002664"/>
                </a:solidFill>
                <a:sym typeface="Arial" charset="0"/>
              </a:rPr>
              <a:t>totalling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 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on </a:t>
            </a:r>
            <a:r>
              <a:rPr lang="fi-FI" sz="1915" dirty="0" err="1" smtClean="0">
                <a:solidFill>
                  <a:srgbClr val="002664"/>
                </a:solidFill>
                <a:sym typeface="Arial" charset="0"/>
              </a:rPr>
              <a:t>average</a:t>
            </a:r>
            <a:r>
              <a:rPr lang="fi-FI" sz="1915" dirty="0" smtClean="0">
                <a:solidFill>
                  <a:srgbClr val="002664"/>
                </a:solidFill>
                <a:sym typeface="Arial" charset="0"/>
              </a:rPr>
              <a:t> 282,000 in 2015</a:t>
            </a:r>
            <a:r>
              <a:rPr lang="fi-FI" sz="1915" dirty="0">
                <a:solidFill>
                  <a:srgbClr val="002664"/>
                </a:solidFill>
                <a:sym typeface="Arial" charset="0"/>
              </a:rPr>
              <a:t>.  </a:t>
            </a:r>
          </a:p>
        </p:txBody>
      </p:sp>
      <p:sp>
        <p:nvSpPr>
          <p:cNvPr id="159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err="1" smtClean="0">
                <a:solidFill>
                  <a:srgbClr val="002664"/>
                </a:solidFill>
                <a:sym typeface="Arial" charset="0"/>
              </a:rPr>
              <a:t>Economic</a:t>
            </a:r>
            <a:r>
              <a:rPr lang="fi-FI" dirty="0" smtClean="0">
                <a:solidFill>
                  <a:srgbClr val="002664"/>
                </a:solidFill>
                <a:sym typeface="Arial" charset="0"/>
              </a:rPr>
              <a:t> Outlook in the Technology Industry 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782B22D-A5EF-4357-8E32-C983EC505B98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97676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860013" y="1799803"/>
            <a:ext cx="8642350" cy="2232249"/>
          </a:xfrm>
        </p:spPr>
        <p:txBody>
          <a:bodyPr/>
          <a:lstStyle/>
          <a:p>
            <a:r>
              <a:rPr lang="fi-FI" b="0" dirty="0" smtClean="0">
                <a:solidFill>
                  <a:srgbClr val="002060"/>
                </a:solidFill>
              </a:rPr>
              <a:t>Global </a:t>
            </a:r>
            <a:r>
              <a:rPr lang="fi-FI" b="0" dirty="0" err="1" smtClean="0">
                <a:solidFill>
                  <a:srgbClr val="002060"/>
                </a:solidFill>
              </a:rPr>
              <a:t>Economy</a:t>
            </a:r>
            <a:r>
              <a:rPr lang="fi-FI" b="0" dirty="0" smtClean="0">
                <a:solidFill>
                  <a:srgbClr val="002060"/>
                </a:solidFill>
              </a:rPr>
              <a:t> </a:t>
            </a:r>
            <a:r>
              <a:rPr lang="fi-FI" b="0" dirty="0" err="1" smtClean="0">
                <a:solidFill>
                  <a:srgbClr val="002060"/>
                </a:solidFill>
              </a:rPr>
              <a:t>Grows</a:t>
            </a:r>
            <a:r>
              <a:rPr lang="fi-FI" b="0" dirty="0" smtClean="0">
                <a:solidFill>
                  <a:srgbClr val="002060"/>
                </a:solidFill>
              </a:rPr>
              <a:t>, </a:t>
            </a:r>
            <a:r>
              <a:rPr lang="fi-FI" b="0" dirty="0" err="1" smtClean="0">
                <a:solidFill>
                  <a:srgbClr val="002060"/>
                </a:solidFill>
              </a:rPr>
              <a:t>but</a:t>
            </a:r>
            <a:r>
              <a:rPr lang="fi-FI" b="0" dirty="0" smtClean="0">
                <a:solidFill>
                  <a:srgbClr val="002060"/>
                </a:solidFill>
              </a:rPr>
              <a:t> Outlook Is </a:t>
            </a:r>
            <a:r>
              <a:rPr lang="fi-FI" b="0" dirty="0" err="1" smtClean="0">
                <a:solidFill>
                  <a:srgbClr val="002060"/>
                </a:solidFill>
              </a:rPr>
              <a:t>Uncertain</a:t>
            </a:r>
            <a:endParaRPr lang="fi-FI" dirty="0">
              <a:solidFill>
                <a:srgbClr val="002060"/>
              </a:solidFill>
            </a:endParaRP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4D3DABA-0952-49C3-B345-22FAAAE8FFB1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647689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682B33-5AED-4856-8B90-8CBAFC6C6192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GDP is </a:t>
            </a:r>
            <a:r>
              <a:rPr lang="fi-FI" dirty="0" err="1" smtClean="0"/>
              <a:t>Growing</a:t>
            </a:r>
            <a:r>
              <a:rPr lang="fi-FI" dirty="0" smtClean="0"/>
              <a:t> in Western Europe and USA , </a:t>
            </a:r>
            <a:r>
              <a:rPr lang="fi-FI" dirty="0" err="1"/>
              <a:t>E</a:t>
            </a:r>
            <a:r>
              <a:rPr lang="fi-FI" dirty="0" err="1" smtClean="0"/>
              <a:t>xcept</a:t>
            </a:r>
            <a:r>
              <a:rPr lang="fi-FI" dirty="0" smtClean="0"/>
              <a:t> in Finland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Source: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053764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394261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8F55CB1-15BF-4F99-8741-BBFEE3A92673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Growth is Lowering in China</a:t>
            </a:r>
            <a:r>
              <a:rPr lang="en-GB" dirty="0">
                <a:solidFill>
                  <a:srgbClr val="002060"/>
                </a:solidFill>
              </a:rPr>
              <a:t/>
            </a:r>
            <a:br>
              <a:rPr lang="en-GB" dirty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Recession Continues in Russia and Brazil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smtClean="0">
                <a:solidFill>
                  <a:srgbClr val="002060"/>
                </a:solidFill>
              </a:rPr>
              <a:t>Share of global GDP in these countries is 23%, in China 16% (adjusted for PP)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Source: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955329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76682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</a:rPr>
              <a:t>GDP </a:t>
            </a:r>
            <a:r>
              <a:rPr lang="fi-FI" dirty="0" err="1" smtClean="0">
                <a:solidFill>
                  <a:srgbClr val="002664"/>
                </a:solidFill>
              </a:rPr>
              <a:t>Growth</a:t>
            </a:r>
            <a:r>
              <a:rPr lang="fi-FI" dirty="0" smtClean="0">
                <a:solidFill>
                  <a:srgbClr val="002664"/>
                </a:solidFill>
              </a:rPr>
              <a:t> </a:t>
            </a:r>
            <a:r>
              <a:rPr lang="fi-FI" dirty="0" err="1" smtClean="0">
                <a:solidFill>
                  <a:srgbClr val="002664"/>
                </a:solidFill>
              </a:rPr>
              <a:t>Has</a:t>
            </a:r>
            <a:r>
              <a:rPr lang="fi-FI" dirty="0" smtClean="0">
                <a:solidFill>
                  <a:srgbClr val="002664"/>
                </a:solidFill>
              </a:rPr>
              <a:t> </a:t>
            </a:r>
            <a:r>
              <a:rPr lang="fi-FI" dirty="0" err="1" smtClean="0">
                <a:solidFill>
                  <a:srgbClr val="002664"/>
                </a:solidFill>
              </a:rPr>
              <a:t>Continued</a:t>
            </a:r>
            <a:r>
              <a:rPr lang="fi-FI" dirty="0" smtClean="0">
                <a:solidFill>
                  <a:srgbClr val="002664"/>
                </a:solidFill>
              </a:rPr>
              <a:t> in </a:t>
            </a:r>
            <a:r>
              <a:rPr lang="fi-FI" dirty="0" err="1" smtClean="0">
                <a:solidFill>
                  <a:srgbClr val="002664"/>
                </a:solidFill>
              </a:rPr>
              <a:t>Eurozone</a:t>
            </a:r>
            <a:r>
              <a:rPr lang="fi-FI" dirty="0" smtClean="0">
                <a:solidFill>
                  <a:srgbClr val="002664"/>
                </a:solidFill>
              </a:rPr>
              <a:t> in </a:t>
            </a:r>
            <a:r>
              <a:rPr lang="fi-FI" dirty="0" err="1" smtClean="0">
                <a:solidFill>
                  <a:srgbClr val="002664"/>
                </a:solidFill>
              </a:rPr>
              <a:t>January</a:t>
            </a:r>
            <a:r>
              <a:rPr lang="fi-FI" dirty="0" smtClean="0">
                <a:solidFill>
                  <a:srgbClr val="002664"/>
                </a:solidFill>
              </a:rPr>
              <a:t> 2016 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err="1" smtClean="0">
                <a:solidFill>
                  <a:srgbClr val="002664"/>
                </a:solidFill>
              </a:rPr>
              <a:t>Purchase</a:t>
            </a:r>
            <a:r>
              <a:rPr lang="fi-FI" sz="2000" b="0" dirty="0" smtClean="0">
                <a:solidFill>
                  <a:srgbClr val="002664"/>
                </a:solidFill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</a:rPr>
              <a:t>Managers</a:t>
            </a:r>
            <a:r>
              <a:rPr lang="fi-FI" sz="2000" b="0" dirty="0" smtClean="0">
                <a:solidFill>
                  <a:srgbClr val="002664"/>
                </a:solidFill>
              </a:rPr>
              <a:t>’ Index (PMI), 50 = no </a:t>
            </a:r>
            <a:r>
              <a:rPr lang="fi-FI" sz="2000" b="0" dirty="0" err="1" smtClean="0">
                <a:solidFill>
                  <a:srgbClr val="002664"/>
                </a:solidFill>
              </a:rPr>
              <a:t>change</a:t>
            </a:r>
            <a:r>
              <a:rPr lang="fi-FI" sz="2000" b="0" dirty="0" smtClean="0">
                <a:solidFill>
                  <a:srgbClr val="002664"/>
                </a:solidFill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</a:rPr>
              <a:t>from</a:t>
            </a:r>
            <a:r>
              <a:rPr lang="fi-FI" sz="2000" b="0" dirty="0" smtClean="0">
                <a:solidFill>
                  <a:srgbClr val="002664"/>
                </a:solidFill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</a:rPr>
              <a:t>previous</a:t>
            </a:r>
            <a:r>
              <a:rPr lang="fi-FI" sz="2000" b="0" dirty="0" smtClean="0">
                <a:solidFill>
                  <a:srgbClr val="002664"/>
                </a:solidFill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</a:rPr>
              <a:t>month</a:t>
            </a:r>
            <a:r>
              <a:rPr lang="fi-FI" sz="2000" b="0" dirty="0" smtClean="0">
                <a:solidFill>
                  <a:srgbClr val="002664"/>
                </a:solidFill>
              </a:rPr>
              <a:t>    </a:t>
            </a:r>
            <a:endParaRPr lang="fi-FI" sz="2000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35673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Latest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information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</a:rPr>
              <a:t>January</a:t>
            </a:r>
            <a:r>
              <a:rPr lang="fi-FI" sz="1100" dirty="0" smtClean="0">
                <a:solidFill>
                  <a:srgbClr val="002664"/>
                </a:solidFill>
              </a:rPr>
              <a:t> 2016.   </a:t>
            </a:r>
            <a:endParaRPr lang="fi-FI" sz="1100" dirty="0">
              <a:solidFill>
                <a:srgbClr val="002664"/>
              </a:solidFill>
            </a:endParaRPr>
          </a:p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Markit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62E2C0-E9FD-49F5-A657-2F898274C80D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29</a:t>
            </a:fld>
            <a:endParaRPr lang="fi-FI" dirty="0"/>
          </a:p>
        </p:txBody>
      </p:sp>
      <p:pic>
        <p:nvPicPr>
          <p:cNvPr id="10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23" y="1727200"/>
            <a:ext cx="9793087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2729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Ylänuoli 10"/>
          <p:cNvSpPr>
            <a:spLocks noChangeArrowheads="1"/>
          </p:cNvSpPr>
          <p:nvPr/>
        </p:nvSpPr>
        <p:spPr bwMode="auto">
          <a:xfrm>
            <a:off x="4603977" y="3964785"/>
            <a:ext cx="915197" cy="2156792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14">
              <a:solidFill>
                <a:srgbClr val="002664"/>
              </a:solidFill>
              <a:latin typeface="Arial"/>
              <a:ea typeface="Arial Unicode MS"/>
            </a:endParaRPr>
          </a:p>
        </p:txBody>
      </p:sp>
      <p:sp>
        <p:nvSpPr>
          <p:cNvPr id="12" name="Ylänuoli 11"/>
          <p:cNvSpPr/>
          <p:nvPr/>
        </p:nvSpPr>
        <p:spPr bwMode="auto">
          <a:xfrm rot="17274224">
            <a:off x="6663169" y="2494391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Ylänuoli 12"/>
          <p:cNvSpPr/>
          <p:nvPr/>
        </p:nvSpPr>
        <p:spPr bwMode="auto">
          <a:xfrm rot="12971679">
            <a:off x="5339975" y="1742394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" name="Ylänuoli 13"/>
          <p:cNvSpPr/>
          <p:nvPr/>
        </p:nvSpPr>
        <p:spPr bwMode="auto">
          <a:xfrm rot="8640000">
            <a:off x="3879180" y="1742394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" name="Ylänuoli 14"/>
          <p:cNvSpPr/>
          <p:nvPr/>
        </p:nvSpPr>
        <p:spPr bwMode="auto">
          <a:xfrm rot="4320000">
            <a:off x="2573584" y="2494391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874111" y="3660871"/>
            <a:ext cx="3428787" cy="13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>
                <a:solidFill>
                  <a:schemeClr val="accent1"/>
                </a:solidFill>
                <a:ea typeface="ＭＳ Ｐゴシック" pitchFamily="-128" charset="-128"/>
              </a:rPr>
              <a:t>Mechanical Engineering</a:t>
            </a:r>
          </a:p>
          <a:p>
            <a:r>
              <a:rPr lang="en-GB" b="0" dirty="0" err="1" smtClean="0">
                <a:solidFill>
                  <a:srgbClr val="002664"/>
                </a:solidFill>
              </a:rPr>
              <a:t>Abloy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Cargotec</a:t>
            </a:r>
            <a:r>
              <a:rPr lang="en-GB" b="0" dirty="0">
                <a:solidFill>
                  <a:srgbClr val="002664"/>
                </a:solidFill>
              </a:rPr>
              <a:t>, Finn-Power, </a:t>
            </a:r>
            <a:r>
              <a:rPr lang="en-GB" b="0" dirty="0" err="1">
                <a:solidFill>
                  <a:srgbClr val="002664"/>
                </a:solidFill>
              </a:rPr>
              <a:t>Fiskars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Glaston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Kone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Konecranes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Metso</a:t>
            </a:r>
            <a:r>
              <a:rPr lang="en-GB" b="0" dirty="0">
                <a:solidFill>
                  <a:srgbClr val="002664"/>
                </a:solidFill>
              </a:rPr>
              <a:t>, Meyer Turku, </a:t>
            </a:r>
            <a:r>
              <a:rPr lang="en-GB" b="0" dirty="0" err="1">
                <a:solidFill>
                  <a:srgbClr val="002664"/>
                </a:solidFill>
              </a:rPr>
              <a:t>Normet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Oras</a:t>
            </a:r>
            <a:r>
              <a:rPr lang="en-GB" b="0" dirty="0">
                <a:solidFill>
                  <a:srgbClr val="002664"/>
                </a:solidFill>
              </a:rPr>
              <a:t>, Patria, </a:t>
            </a:r>
            <a:r>
              <a:rPr lang="en-GB" b="0" dirty="0" err="1">
                <a:solidFill>
                  <a:srgbClr val="002664"/>
                </a:solidFill>
              </a:rPr>
              <a:t>Pemamek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Ponsse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Stala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Valmet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Valtra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Wärtsilä</a:t>
            </a:r>
            <a:r>
              <a:rPr lang="en-GB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868354" y="2054392"/>
            <a:ext cx="3044788" cy="137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  <a:t>Electronics and </a:t>
            </a:r>
            <a:b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</a:br>
            <a:r>
              <a:rPr lang="en-GB" dirty="0" err="1">
                <a:solidFill>
                  <a:schemeClr val="folHlink"/>
                </a:solidFill>
                <a:ea typeface="ＭＳ Ｐゴシック" pitchFamily="-128" charset="-128"/>
              </a:rPr>
              <a:t>Electrotechnical</a:t>
            </a:r>
            <a: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  <a:t> Industry</a:t>
            </a:r>
          </a:p>
          <a:p>
            <a:r>
              <a:rPr lang="en-GB" b="0" dirty="0" smtClean="0">
                <a:solidFill>
                  <a:srgbClr val="002664"/>
                </a:solidFill>
              </a:rPr>
              <a:t>ABB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Ensto</a:t>
            </a:r>
            <a:r>
              <a:rPr lang="en-GB" b="0" dirty="0">
                <a:solidFill>
                  <a:srgbClr val="002664"/>
                </a:solidFill>
              </a:rPr>
              <a:t>, Microsoft Mobile, Murata Electronics, Nokia, </a:t>
            </a:r>
            <a:r>
              <a:rPr lang="en-GB" b="0" dirty="0" err="1">
                <a:solidFill>
                  <a:srgbClr val="002664"/>
                </a:solidFill>
              </a:rPr>
              <a:t>Planmeca</a:t>
            </a:r>
            <a:r>
              <a:rPr lang="en-GB" b="0" dirty="0">
                <a:solidFill>
                  <a:srgbClr val="002664"/>
                </a:solidFill>
              </a:rPr>
              <a:t>, Polar Electro, </a:t>
            </a:r>
            <a:r>
              <a:rPr lang="en-GB" b="0" dirty="0" err="1">
                <a:solidFill>
                  <a:srgbClr val="002664"/>
                </a:solidFill>
              </a:rPr>
              <a:t>Suunto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Vacon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Vaisala</a:t>
            </a:r>
            <a:r>
              <a:rPr lang="en-GB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6413570" y="3658934"/>
            <a:ext cx="2841590" cy="138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A2AD00"/>
                </a:solidFill>
              </a:rPr>
              <a:t>Information Technology</a:t>
            </a:r>
            <a:endParaRPr lang="en-GB" dirty="0">
              <a:solidFill>
                <a:srgbClr val="A2AD00"/>
              </a:solidFill>
            </a:endParaRPr>
          </a:p>
          <a:p>
            <a:r>
              <a:rPr lang="en-GB" b="0" dirty="0" err="1">
                <a:solidFill>
                  <a:srgbClr val="002664"/>
                </a:solidFill>
              </a:rPr>
              <a:t>Affecto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Basware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 smtClean="0">
                <a:solidFill>
                  <a:srgbClr val="002664"/>
                </a:solidFill>
              </a:rPr>
              <a:t>Bilot</a:t>
            </a:r>
            <a:r>
              <a:rPr lang="en-GB" b="0" dirty="0" smtClean="0">
                <a:solidFill>
                  <a:srgbClr val="002664"/>
                </a:solidFill>
              </a:rPr>
              <a:t>, CGI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 smtClean="0">
                <a:solidFill>
                  <a:srgbClr val="002664"/>
                </a:solidFill>
              </a:rPr>
              <a:t>Comptel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Digia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Efecte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Enfo</a:t>
            </a:r>
            <a:r>
              <a:rPr lang="en-GB" b="0" dirty="0" smtClean="0">
                <a:solidFill>
                  <a:srgbClr val="002664"/>
                </a:solidFill>
              </a:rPr>
              <a:t>, </a:t>
            </a:r>
            <a:br>
              <a:rPr lang="en-GB" b="0" dirty="0" smtClean="0">
                <a:solidFill>
                  <a:srgbClr val="002664"/>
                </a:solidFill>
              </a:rPr>
            </a:br>
            <a:r>
              <a:rPr lang="en-GB" b="0" dirty="0" smtClean="0">
                <a:solidFill>
                  <a:srgbClr val="002664"/>
                </a:solidFill>
              </a:rPr>
              <a:t>F-Secure</a:t>
            </a:r>
            <a:r>
              <a:rPr lang="en-GB" b="0" dirty="0">
                <a:solidFill>
                  <a:srgbClr val="002664"/>
                </a:solidFill>
              </a:rPr>
              <a:t>, Fujitsu Finland, IBM, </a:t>
            </a:r>
            <a:r>
              <a:rPr lang="en-GB" b="0" dirty="0" err="1">
                <a:solidFill>
                  <a:srgbClr val="002664"/>
                </a:solidFill>
              </a:rPr>
              <a:t>Innofactor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Knowit</a:t>
            </a:r>
            <a:r>
              <a:rPr lang="en-GB" b="0" dirty="0">
                <a:solidFill>
                  <a:srgbClr val="002664"/>
                </a:solidFill>
              </a:rPr>
              <a:t>, Microsoft, </a:t>
            </a:r>
            <a:r>
              <a:rPr lang="en-GB" b="0" dirty="0" err="1">
                <a:solidFill>
                  <a:srgbClr val="002664"/>
                </a:solidFill>
              </a:rPr>
              <a:t>Nixu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Tieto</a:t>
            </a:r>
            <a:r>
              <a:rPr lang="en-GB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6413570" y="2054392"/>
            <a:ext cx="2841590" cy="115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>
                <a:solidFill>
                  <a:schemeClr val="accent4"/>
                </a:solidFill>
                <a:ea typeface="ＭＳ Ｐゴシック" pitchFamily="-128" charset="-128"/>
              </a:rPr>
              <a:t>Metals Industry</a:t>
            </a:r>
          </a:p>
          <a:p>
            <a:r>
              <a:rPr lang="en-GB" b="0" dirty="0" smtClean="0">
                <a:solidFill>
                  <a:srgbClr val="002664"/>
                </a:solidFill>
              </a:rPr>
              <a:t>Boliden</a:t>
            </a:r>
            <a:r>
              <a:rPr lang="en-GB" b="0" dirty="0">
                <a:solidFill>
                  <a:srgbClr val="002664"/>
                </a:solidFill>
              </a:rPr>
              <a:t>, Componenta, </a:t>
            </a:r>
            <a:r>
              <a:rPr lang="en-GB" b="0" dirty="0" err="1">
                <a:solidFill>
                  <a:srgbClr val="002664"/>
                </a:solidFill>
              </a:rPr>
              <a:t>Kuusakoski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Luvata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 smtClean="0">
                <a:solidFill>
                  <a:srgbClr val="002664"/>
                </a:solidFill>
              </a:rPr>
              <a:t>Outokumpu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Outotec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Ovako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r>
              <a:rPr lang="en-GB" b="0" dirty="0" err="1">
                <a:solidFill>
                  <a:srgbClr val="002664"/>
                </a:solidFill>
              </a:rPr>
              <a:t>Sacotec</a:t>
            </a:r>
            <a:r>
              <a:rPr lang="en-GB" b="0" dirty="0">
                <a:solidFill>
                  <a:srgbClr val="002664"/>
                </a:solidFill>
              </a:rPr>
              <a:t>, </a:t>
            </a:r>
            <a:endParaRPr lang="en-GB" b="0" dirty="0" smtClean="0">
              <a:solidFill>
                <a:srgbClr val="002664"/>
              </a:solidFill>
            </a:endParaRPr>
          </a:p>
          <a:p>
            <a:r>
              <a:rPr lang="fi-FI" b="0" dirty="0" smtClean="0">
                <a:solidFill>
                  <a:srgbClr val="002664"/>
                </a:solidFill>
              </a:rPr>
              <a:t>SSAB </a:t>
            </a:r>
            <a:r>
              <a:rPr lang="en-GB" b="0" dirty="0" smtClean="0">
                <a:solidFill>
                  <a:srgbClr val="002664"/>
                </a:solidFill>
              </a:rPr>
              <a:t>…</a:t>
            </a:r>
            <a:endParaRPr lang="en-GB" b="0" dirty="0">
              <a:solidFill>
                <a:srgbClr val="002664"/>
              </a:solidFill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730983" y="5253617"/>
            <a:ext cx="3057588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660066"/>
                </a:solidFill>
              </a:rPr>
              <a:t>Consulting Engineering</a:t>
            </a:r>
            <a:endParaRPr lang="en-GB" dirty="0">
              <a:solidFill>
                <a:srgbClr val="660066"/>
              </a:solidFill>
            </a:endParaRPr>
          </a:p>
          <a:p>
            <a:r>
              <a:rPr lang="fi-FI" b="0" dirty="0">
                <a:solidFill>
                  <a:srgbClr val="002664"/>
                </a:solidFill>
              </a:rPr>
              <a:t>A-Insinöörit, </a:t>
            </a:r>
            <a:r>
              <a:rPr lang="fi-FI" b="0" dirty="0" err="1">
                <a:solidFill>
                  <a:srgbClr val="002664"/>
                </a:solidFill>
              </a:rPr>
              <a:t>Citec</a:t>
            </a:r>
            <a:r>
              <a:rPr lang="fi-FI" b="0" dirty="0">
                <a:solidFill>
                  <a:srgbClr val="002664"/>
                </a:solidFill>
              </a:rPr>
              <a:t>, </a:t>
            </a:r>
            <a:r>
              <a:rPr lang="fi-FI" b="0" dirty="0" err="1">
                <a:solidFill>
                  <a:srgbClr val="002664"/>
                </a:solidFill>
              </a:rPr>
              <a:t>Elomatic</a:t>
            </a:r>
            <a:r>
              <a:rPr lang="fi-FI" b="0" dirty="0">
                <a:solidFill>
                  <a:srgbClr val="002664"/>
                </a:solidFill>
              </a:rPr>
              <a:t>, </a:t>
            </a:r>
            <a:r>
              <a:rPr lang="fi-FI" b="0" dirty="0" err="1">
                <a:solidFill>
                  <a:srgbClr val="002664"/>
                </a:solidFill>
              </a:rPr>
              <a:t>Etteplan</a:t>
            </a:r>
            <a:r>
              <a:rPr lang="fi-FI" b="0" dirty="0">
                <a:solidFill>
                  <a:srgbClr val="002664"/>
                </a:solidFill>
              </a:rPr>
              <a:t>, FCG, </a:t>
            </a:r>
            <a:r>
              <a:rPr lang="fi-FI" b="0" dirty="0" smtClean="0">
                <a:solidFill>
                  <a:srgbClr val="002664"/>
                </a:solidFill>
              </a:rPr>
              <a:t>Granlund</a:t>
            </a:r>
            <a:r>
              <a:rPr lang="fi-FI" b="0" dirty="0">
                <a:solidFill>
                  <a:srgbClr val="002664"/>
                </a:solidFill>
              </a:rPr>
              <a:t>, Neste </a:t>
            </a:r>
            <a:r>
              <a:rPr lang="fi-FI" b="0" dirty="0" err="1">
                <a:solidFill>
                  <a:srgbClr val="002664"/>
                </a:solidFill>
              </a:rPr>
              <a:t>Jacobs</a:t>
            </a:r>
            <a:r>
              <a:rPr lang="fi-FI" b="0" dirty="0">
                <a:solidFill>
                  <a:srgbClr val="002664"/>
                </a:solidFill>
              </a:rPr>
              <a:t>, Pöyry, Ramboll, </a:t>
            </a:r>
          </a:p>
          <a:p>
            <a:r>
              <a:rPr lang="fi-FI" b="0" dirty="0" err="1">
                <a:solidFill>
                  <a:srgbClr val="002664"/>
                </a:solidFill>
              </a:rPr>
              <a:t>Rejlers</a:t>
            </a:r>
            <a:r>
              <a:rPr lang="fi-FI" b="0" dirty="0">
                <a:solidFill>
                  <a:srgbClr val="002664"/>
                </a:solidFill>
              </a:rPr>
              <a:t>, SITO, SWECO, WSP...</a:t>
            </a:r>
            <a:endParaRPr lang="en-GB" b="0" dirty="0">
              <a:solidFill>
                <a:srgbClr val="002664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 smtClean="0"/>
              <a:t>The Finnish </a:t>
            </a:r>
            <a:r>
              <a:rPr lang="en-GB" dirty="0"/>
              <a:t>T</a:t>
            </a:r>
            <a:r>
              <a:rPr lang="en-GB" dirty="0" smtClean="0"/>
              <a:t>echnology Industry </a:t>
            </a:r>
            <a:r>
              <a:rPr lang="en-GB" dirty="0"/>
              <a:t>I</a:t>
            </a:r>
            <a:r>
              <a:rPr lang="en-GB" dirty="0" smtClean="0"/>
              <a:t>s </a:t>
            </a:r>
            <a:r>
              <a:rPr lang="en-GB" dirty="0"/>
              <a:t>C</a:t>
            </a:r>
            <a:r>
              <a:rPr lang="en-GB" dirty="0" smtClean="0"/>
              <a:t>omprised of Five Sub-Sectors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19C62DB-31BA-44CE-A7F1-9FD0D1EBEA59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3732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/>
      <p:bldP spid="194564" grpId="0"/>
      <p:bldP spid="194565" grpId="0"/>
      <p:bldP spid="194578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Industrial </a:t>
            </a:r>
            <a:r>
              <a:rPr lang="fi-FI" dirty="0" err="1" smtClean="0"/>
              <a:t>Production</a:t>
            </a:r>
            <a:r>
              <a:rPr lang="fi-FI" dirty="0" smtClean="0"/>
              <a:t> Volume</a:t>
            </a:r>
            <a:endParaRPr lang="fi-FI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96343" y="6493534"/>
            <a:ext cx="14526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21FC6CE-129B-45B1-A076-C6FDF7EBDC5F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30</a:t>
            </a:fld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402324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974385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800" y="287635"/>
            <a:ext cx="9721674" cy="863984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Industrial </a:t>
            </a:r>
            <a:r>
              <a:rPr lang="fi-FI" dirty="0" err="1">
                <a:solidFill>
                  <a:srgbClr val="002664"/>
                </a:solidFill>
                <a:ea typeface="ＭＳ Ｐゴシック" pitchFamily="34" charset="-128"/>
              </a:rPr>
              <a:t>Production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 Volume in </a:t>
            </a: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EU </a:t>
            </a:r>
            <a:r>
              <a:rPr lang="fi-FI" dirty="0" err="1" smtClean="0">
                <a:solidFill>
                  <a:srgbClr val="002664"/>
                </a:solidFill>
                <a:ea typeface="ＭＳ Ｐゴシック" pitchFamily="34" charset="-128"/>
              </a:rPr>
              <a:t>Countries</a:t>
            </a: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    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endParaRPr lang="fi-FI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68351" y="6483000"/>
            <a:ext cx="149111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F411A62-9B6B-49F0-A999-79CF543CD925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31</a:t>
            </a:fld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789342"/>
              </p:ext>
            </p:extLst>
          </p:nvPr>
        </p:nvGraphicFramePr>
        <p:xfrm>
          <a:off x="431800" y="1746333"/>
          <a:ext cx="9502775" cy="4517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5464691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DC68B06-AD77-4455-B5DE-D80C033B42A1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Industrial Production Growth has Slowed Down</a:t>
            </a:r>
            <a:endParaRPr lang="en-GB" dirty="0"/>
          </a:p>
        </p:txBody>
      </p:sp>
      <p:sp>
        <p:nvSpPr>
          <p:cNvPr id="11" name="Tekstiruutu 10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Source: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876763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7197793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221DC6C-EDC8-4E5F-AAC5-31410A29C5DF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33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9721080" cy="1008000"/>
          </a:xfrm>
        </p:spPr>
        <p:txBody>
          <a:bodyPr/>
          <a:lstStyle/>
          <a:p>
            <a:r>
              <a:rPr lang="fi-FI" dirty="0" smtClean="0"/>
              <a:t>Industrial </a:t>
            </a:r>
            <a:r>
              <a:rPr lang="fi-FI" dirty="0" err="1" smtClean="0"/>
              <a:t>Production</a:t>
            </a:r>
            <a:r>
              <a:rPr lang="fi-FI" dirty="0" smtClean="0"/>
              <a:t> in China is </a:t>
            </a:r>
            <a:r>
              <a:rPr lang="fi-FI" dirty="0" err="1" smtClean="0"/>
              <a:t>Dropping</a:t>
            </a:r>
            <a:r>
              <a:rPr lang="fi-FI" dirty="0" smtClean="0"/>
              <a:t> 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400" b="0" dirty="0" err="1" smtClean="0"/>
              <a:t>Purchase</a:t>
            </a:r>
            <a:r>
              <a:rPr lang="fi-FI" sz="2400" b="0" dirty="0" smtClean="0"/>
              <a:t> </a:t>
            </a:r>
            <a:r>
              <a:rPr lang="fi-FI" sz="2400" b="0" dirty="0" err="1"/>
              <a:t>Managers</a:t>
            </a:r>
            <a:r>
              <a:rPr lang="fi-FI" sz="2400" b="0" dirty="0"/>
              <a:t>’ Index (PMI) in </a:t>
            </a:r>
            <a:r>
              <a:rPr lang="fi-FI" sz="2400" b="0" dirty="0" err="1"/>
              <a:t>manufacturing</a:t>
            </a:r>
            <a:r>
              <a:rPr lang="fi-FI" sz="2400" b="0" dirty="0"/>
              <a:t> </a:t>
            </a:r>
            <a:r>
              <a:rPr lang="fi-FI" sz="2400" b="0" dirty="0" err="1"/>
              <a:t>industry</a:t>
            </a:r>
            <a:r>
              <a:rPr lang="fi-FI" sz="2400" b="0" dirty="0"/>
              <a:t> </a:t>
            </a:r>
            <a:r>
              <a:rPr lang="fi-FI" sz="2400" b="0" dirty="0" smtClean="0"/>
              <a:t>in China</a:t>
            </a:r>
            <a:br>
              <a:rPr lang="fi-FI" sz="2400" b="0" dirty="0" smtClean="0"/>
            </a:br>
            <a:r>
              <a:rPr lang="fi-FI" sz="2400" b="0" dirty="0" smtClean="0"/>
              <a:t>50 </a:t>
            </a:r>
            <a:r>
              <a:rPr lang="fi-FI" sz="2400" b="0" dirty="0"/>
              <a:t>= no </a:t>
            </a:r>
            <a:r>
              <a:rPr lang="fi-FI" sz="2400" b="0" dirty="0" err="1"/>
              <a:t>change</a:t>
            </a:r>
            <a:r>
              <a:rPr lang="fi-FI" sz="2400" b="0" dirty="0"/>
              <a:t> </a:t>
            </a:r>
            <a:r>
              <a:rPr lang="fi-FI" sz="2400" b="0" dirty="0" err="1"/>
              <a:t>from</a:t>
            </a:r>
            <a:r>
              <a:rPr lang="fi-FI" sz="2400" b="0" dirty="0"/>
              <a:t> </a:t>
            </a:r>
            <a:r>
              <a:rPr lang="fi-FI" sz="2400" b="0" dirty="0" err="1"/>
              <a:t>previous</a:t>
            </a:r>
            <a:r>
              <a:rPr lang="fi-FI" sz="2400" b="0" dirty="0"/>
              <a:t> </a:t>
            </a:r>
            <a:r>
              <a:rPr lang="fi-FI" sz="2400" b="0" dirty="0" err="1" smtClean="0"/>
              <a:t>month</a:t>
            </a:r>
            <a:endParaRPr lang="fi-FI" sz="2016" b="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43528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 smtClean="0">
                <a:solidFill>
                  <a:srgbClr val="002664"/>
                </a:solidFill>
              </a:rPr>
              <a:t>Latest</a:t>
            </a:r>
            <a:r>
              <a:rPr lang="fi-FI" sz="1100" dirty="0" smtClean="0">
                <a:solidFill>
                  <a:srgbClr val="002664"/>
                </a:solidFill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</a:rPr>
              <a:t>information</a:t>
            </a:r>
            <a:r>
              <a:rPr lang="fi-FI" sz="1100" dirty="0" smtClean="0">
                <a:solidFill>
                  <a:srgbClr val="002664"/>
                </a:solidFill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</a:rPr>
              <a:t>January</a:t>
            </a:r>
            <a:r>
              <a:rPr lang="fi-FI" sz="1100" dirty="0" smtClean="0">
                <a:solidFill>
                  <a:srgbClr val="002664"/>
                </a:solidFill>
              </a:rPr>
              <a:t> 2016.   </a:t>
            </a:r>
            <a:endParaRPr lang="fi-FI" sz="1100" dirty="0">
              <a:solidFill>
                <a:srgbClr val="002664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</a:rPr>
              <a:t>Source: </a:t>
            </a:r>
            <a:r>
              <a:rPr lang="fi-FI" sz="1100" dirty="0">
                <a:solidFill>
                  <a:srgbClr val="002664"/>
                </a:solidFill>
              </a:rPr>
              <a:t>Markit  </a:t>
            </a:r>
          </a:p>
        </p:txBody>
      </p:sp>
      <p:pic>
        <p:nvPicPr>
          <p:cNvPr id="8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215" y="1727200"/>
            <a:ext cx="9721080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04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Industrial </a:t>
            </a:r>
            <a:r>
              <a:rPr lang="fi-FI" dirty="0" err="1" smtClean="0"/>
              <a:t>Production</a:t>
            </a:r>
            <a:r>
              <a:rPr lang="fi-FI" dirty="0" smtClean="0"/>
              <a:t> in </a:t>
            </a:r>
            <a:r>
              <a:rPr lang="fi-FI" dirty="0" err="1" smtClean="0"/>
              <a:t>Russia</a:t>
            </a:r>
            <a:r>
              <a:rPr lang="fi-FI" dirty="0" smtClean="0"/>
              <a:t> is </a:t>
            </a:r>
            <a:r>
              <a:rPr lang="fi-FI" dirty="0" err="1" smtClean="0"/>
              <a:t>Dropping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b="0" dirty="0" err="1" smtClean="0"/>
              <a:t>Purchase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Managers</a:t>
            </a:r>
            <a:r>
              <a:rPr lang="fi-FI" sz="2000" b="0" dirty="0" smtClean="0"/>
              <a:t>’ Index (PMI) in </a:t>
            </a:r>
            <a:r>
              <a:rPr lang="fi-FI" sz="2000" b="0" dirty="0" err="1" smtClean="0"/>
              <a:t>manufacturing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industry</a:t>
            </a:r>
            <a:r>
              <a:rPr lang="fi-FI" sz="2000" b="0" dirty="0" smtClean="0"/>
              <a:t> in </a:t>
            </a:r>
            <a:r>
              <a:rPr lang="fi-FI" sz="2000" b="0" dirty="0" err="1" smtClean="0"/>
              <a:t>Russia</a:t>
            </a:r>
            <a:r>
              <a:rPr lang="fi-FI" sz="2000" b="0" dirty="0" smtClean="0"/>
              <a:t/>
            </a:r>
            <a:br>
              <a:rPr lang="fi-FI" sz="2000" b="0" dirty="0" smtClean="0"/>
            </a:br>
            <a:r>
              <a:rPr lang="fi-FI" sz="2000" b="0" dirty="0" smtClean="0"/>
              <a:t>50 = no </a:t>
            </a:r>
            <a:r>
              <a:rPr lang="fi-FI" sz="2000" b="0" dirty="0" err="1" smtClean="0"/>
              <a:t>change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from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previous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month</a:t>
            </a:r>
            <a:r>
              <a:rPr lang="fi-FI" sz="2000" b="0" dirty="0" smtClean="0"/>
              <a:t> </a:t>
            </a:r>
            <a:endParaRPr lang="fi-FI" sz="2000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43528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Latest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information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</a:rPr>
              <a:t>January</a:t>
            </a:r>
            <a:r>
              <a:rPr lang="fi-FI" sz="1100" dirty="0" smtClean="0">
                <a:solidFill>
                  <a:srgbClr val="002664"/>
                </a:solidFill>
              </a:rPr>
              <a:t> 2016.   </a:t>
            </a:r>
            <a:endParaRPr lang="fi-FI" sz="1100" dirty="0">
              <a:solidFill>
                <a:srgbClr val="002664"/>
              </a:solidFill>
            </a:endParaRPr>
          </a:p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Markit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DB2E6F-9A85-4185-BEBA-903D4E48F6D6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34</a:t>
            </a:fld>
            <a:endParaRPr lang="fi-FI" dirty="0"/>
          </a:p>
        </p:txBody>
      </p:sp>
      <p:pic>
        <p:nvPicPr>
          <p:cNvPr id="9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214" y="1727200"/>
            <a:ext cx="9793688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67786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Industrial </a:t>
            </a:r>
            <a:r>
              <a:rPr lang="fi-FI" dirty="0" err="1" smtClean="0"/>
              <a:t>Production</a:t>
            </a:r>
            <a:r>
              <a:rPr lang="fi-FI" dirty="0" smtClean="0"/>
              <a:t> in Brazil is </a:t>
            </a:r>
            <a:r>
              <a:rPr lang="fi-FI" dirty="0" err="1" smtClean="0"/>
              <a:t>Dropping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b="0" dirty="0" err="1" smtClean="0"/>
              <a:t>Purchase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Managers</a:t>
            </a:r>
            <a:r>
              <a:rPr lang="fi-FI" sz="2000" b="0" dirty="0" smtClean="0"/>
              <a:t>’ Index (PMI) in </a:t>
            </a:r>
            <a:r>
              <a:rPr lang="fi-FI" sz="2000" b="0" dirty="0" err="1" smtClean="0"/>
              <a:t>manufacturing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industry</a:t>
            </a:r>
            <a:r>
              <a:rPr lang="fi-FI" sz="2000" b="0" dirty="0" smtClean="0"/>
              <a:t> in </a:t>
            </a:r>
            <a:r>
              <a:rPr lang="fi-FI" sz="2000" b="0" dirty="0" err="1" smtClean="0"/>
              <a:t>Russia</a:t>
            </a:r>
            <a:r>
              <a:rPr lang="fi-FI" sz="2000" b="0" dirty="0" smtClean="0"/>
              <a:t/>
            </a:r>
            <a:br>
              <a:rPr lang="fi-FI" sz="2000" b="0" dirty="0" smtClean="0"/>
            </a:br>
            <a:r>
              <a:rPr lang="fi-FI" sz="2000" b="0" dirty="0" smtClean="0"/>
              <a:t>50 = no </a:t>
            </a:r>
            <a:r>
              <a:rPr lang="fi-FI" sz="2000" b="0" dirty="0" err="1" smtClean="0"/>
              <a:t>change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from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previous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month</a:t>
            </a:r>
            <a:r>
              <a:rPr lang="fi-FI" sz="2000" b="0" dirty="0" smtClean="0"/>
              <a:t> </a:t>
            </a:r>
            <a:endParaRPr lang="fi-FI" sz="2000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43528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Latest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information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 smtClean="0">
                <a:solidFill>
                  <a:srgbClr val="002664"/>
                </a:solidFill>
              </a:rPr>
              <a:t>January</a:t>
            </a:r>
            <a:r>
              <a:rPr lang="fi-FI" sz="1100" dirty="0" smtClean="0">
                <a:solidFill>
                  <a:srgbClr val="002664"/>
                </a:solidFill>
              </a:rPr>
              <a:t> 2016.   </a:t>
            </a:r>
            <a:endParaRPr lang="fi-FI" sz="1100" dirty="0">
              <a:solidFill>
                <a:srgbClr val="002664"/>
              </a:solidFill>
            </a:endParaRPr>
          </a:p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Markit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4ED354-B1B0-4C9C-B808-623395E558DB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35</a:t>
            </a:fld>
            <a:endParaRPr lang="fi-FI" dirty="0"/>
          </a:p>
        </p:txBody>
      </p:sp>
      <p:pic>
        <p:nvPicPr>
          <p:cNvPr id="10" name="Sisällön paikkamerkki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223" y="1727200"/>
            <a:ext cx="9721679" cy="453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7196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D54DA0-8077-46B3-BD42-1BB7BB5D750F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Industrial </a:t>
            </a:r>
            <a:r>
              <a:rPr lang="fi-FI" dirty="0" err="1"/>
              <a:t>Production</a:t>
            </a:r>
            <a:r>
              <a:rPr lang="fi-FI" dirty="0"/>
              <a:t> in </a:t>
            </a:r>
            <a:r>
              <a:rPr lang="fi-FI" dirty="0" smtClean="0"/>
              <a:t>USA is </a:t>
            </a:r>
            <a:r>
              <a:rPr lang="fi-FI" dirty="0" err="1"/>
              <a:t>Dropping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 err="1"/>
              <a:t>Purchase</a:t>
            </a:r>
            <a:r>
              <a:rPr lang="fi-FI" sz="2000" b="0" dirty="0"/>
              <a:t> </a:t>
            </a:r>
            <a:r>
              <a:rPr lang="fi-FI" sz="2000" b="0" dirty="0" err="1"/>
              <a:t>Managers</a:t>
            </a:r>
            <a:r>
              <a:rPr lang="fi-FI" sz="2000" b="0" dirty="0"/>
              <a:t>’ Index (PMI) in </a:t>
            </a:r>
            <a:r>
              <a:rPr lang="fi-FI" sz="2000" b="0" dirty="0" err="1"/>
              <a:t>manufacturing</a:t>
            </a:r>
            <a:r>
              <a:rPr lang="fi-FI" sz="2000" b="0" dirty="0"/>
              <a:t> </a:t>
            </a:r>
            <a:r>
              <a:rPr lang="fi-FI" sz="2000" b="0" dirty="0" err="1"/>
              <a:t>industry</a:t>
            </a:r>
            <a:r>
              <a:rPr lang="fi-FI" sz="2000" b="0" dirty="0"/>
              <a:t> in </a:t>
            </a:r>
            <a:r>
              <a:rPr lang="fi-FI" sz="2000" b="0" dirty="0" err="1"/>
              <a:t>Russia</a:t>
            </a:r>
            <a:r>
              <a:rPr lang="fi-FI" sz="2000" b="0" dirty="0"/>
              <a:t/>
            </a:r>
            <a:br>
              <a:rPr lang="fi-FI" sz="2000" b="0" dirty="0"/>
            </a:br>
            <a:r>
              <a:rPr lang="fi-FI" sz="2000" b="0" dirty="0"/>
              <a:t>50 = no </a:t>
            </a:r>
            <a:r>
              <a:rPr lang="fi-FI" sz="2000" b="0" dirty="0" err="1"/>
              <a:t>change</a:t>
            </a:r>
            <a:r>
              <a:rPr lang="fi-FI" sz="2000" b="0" dirty="0"/>
              <a:t> </a:t>
            </a:r>
            <a:r>
              <a:rPr lang="fi-FI" sz="2000" b="0" dirty="0" err="1"/>
              <a:t>from</a:t>
            </a:r>
            <a:r>
              <a:rPr lang="fi-FI" sz="2000" b="0" dirty="0"/>
              <a:t> </a:t>
            </a:r>
            <a:r>
              <a:rPr lang="fi-FI" sz="2000" b="0" dirty="0" err="1"/>
              <a:t>previous</a:t>
            </a:r>
            <a:r>
              <a:rPr lang="fi-FI" sz="2000" b="0" dirty="0"/>
              <a:t> </a:t>
            </a:r>
            <a:r>
              <a:rPr lang="fi-FI" sz="2000" b="0" dirty="0" err="1"/>
              <a:t>month</a:t>
            </a:r>
            <a:r>
              <a:rPr lang="fi-FI" sz="2000" b="0" dirty="0"/>
              <a:t> </a:t>
            </a:r>
            <a:endParaRPr lang="en-GB" sz="200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68351" y="6480326"/>
            <a:ext cx="143661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</a:rPr>
              <a:t>Lähde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</a:rPr>
              <a:t>Macrobond</a:t>
            </a:r>
            <a:r>
              <a:rPr lang="fi-FI" sz="1100" dirty="0" smtClean="0">
                <a:solidFill>
                  <a:srgbClr val="002664"/>
                </a:solidFill>
              </a:rPr>
              <a:t>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910708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293289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7A3DC4-65C2-43B8-AAE1-BC76F3E431DF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Growth of Residence Construction Has Finished in China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smtClean="0">
                <a:solidFill>
                  <a:srgbClr val="002060"/>
                </a:solidFill>
              </a:rPr>
              <a:t>Share of China in Asian GDP is 42%  </a:t>
            </a:r>
            <a:r>
              <a:rPr lang="en-GB" sz="2000" b="0" dirty="0">
                <a:solidFill>
                  <a:srgbClr val="002060"/>
                </a:solidFill>
              </a:rPr>
              <a:t>(adjusted for PP)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Source: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797175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676626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A1CD892-D05C-4312-9137-26123B280D49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smtClean="0"/>
              <a:t>Fixed Investments in Russia and Brazil are Falling</a:t>
            </a:r>
            <a:br>
              <a:rPr lang="en-GB" dirty="0" smtClean="0"/>
            </a:br>
            <a:r>
              <a:rPr lang="en-GB" sz="2000" b="0" dirty="0">
                <a:solidFill>
                  <a:srgbClr val="002060"/>
                </a:solidFill>
              </a:rPr>
              <a:t>Share of </a:t>
            </a:r>
            <a:r>
              <a:rPr lang="en-GB" sz="2000" b="0" dirty="0" smtClean="0">
                <a:solidFill>
                  <a:srgbClr val="002060"/>
                </a:solidFill>
              </a:rPr>
              <a:t>Russia in European GDP </a:t>
            </a:r>
            <a:r>
              <a:rPr lang="en-GB" sz="2000" b="0" dirty="0">
                <a:solidFill>
                  <a:srgbClr val="002060"/>
                </a:solidFill>
              </a:rPr>
              <a:t>is </a:t>
            </a:r>
            <a:r>
              <a:rPr lang="en-GB" sz="2000" b="0" dirty="0" smtClean="0">
                <a:solidFill>
                  <a:srgbClr val="002060"/>
                </a:solidFill>
              </a:rPr>
              <a:t>13%  </a:t>
            </a:r>
            <a:r>
              <a:rPr lang="en-GB" sz="2000" b="0" dirty="0">
                <a:solidFill>
                  <a:srgbClr val="002060"/>
                </a:solidFill>
              </a:rPr>
              <a:t>(adjusted for </a:t>
            </a:r>
            <a:r>
              <a:rPr lang="en-GB" sz="2000" b="0" dirty="0" smtClean="0">
                <a:solidFill>
                  <a:srgbClr val="002060"/>
                </a:solidFill>
              </a:rPr>
              <a:t>PP)</a:t>
            </a: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 smtClean="0"/>
              <a:t>Share of Brazil in Latin American GDP is 35% (adjusted for PP) </a:t>
            </a:r>
            <a:endParaRPr lang="en-GB" sz="2000" b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Source: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20687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6707783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356AA5-07E9-4E64-B860-68BA4BF0B73E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 to Emerging Countries Has Lowered</a:t>
            </a:r>
            <a:br>
              <a:rPr lang="en-GB" dirty="0" smtClean="0"/>
            </a:br>
            <a:r>
              <a:rPr lang="en-GB" sz="2000" b="0" dirty="0" smtClean="0"/>
              <a:t>Import volume development  </a:t>
            </a:r>
            <a:endParaRPr lang="en-GB" sz="2000" b="0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Source: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Macrobond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, The CPB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Netherlands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Bureau for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Economic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  <a:ea typeface="Arial Unicode MS"/>
              </a:rPr>
              <a:t>Policy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 Analysis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357422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51986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Finnish </a:t>
            </a:r>
            <a:r>
              <a:rPr lang="en-GB" dirty="0" smtClean="0"/>
              <a:t>Technology Industry </a:t>
            </a:r>
            <a:r>
              <a:rPr lang="en-GB" dirty="0"/>
              <a:t>i</a:t>
            </a:r>
            <a:r>
              <a:rPr lang="en-GB" dirty="0" smtClean="0"/>
              <a:t>s Comprised of </a:t>
            </a:r>
            <a:r>
              <a:rPr lang="en-GB" dirty="0"/>
              <a:t>F</a:t>
            </a:r>
            <a:r>
              <a:rPr lang="en-GB" dirty="0" smtClean="0"/>
              <a:t>ive Sub-Sectors</a:t>
            </a:r>
            <a:endParaRPr lang="fi-FI" dirty="0"/>
          </a:p>
        </p:txBody>
      </p:sp>
      <p:sp>
        <p:nvSpPr>
          <p:cNvPr id="17" name="Ylänuoli 10"/>
          <p:cNvSpPr>
            <a:spLocks noChangeArrowheads="1"/>
          </p:cNvSpPr>
          <p:nvPr/>
        </p:nvSpPr>
        <p:spPr bwMode="auto">
          <a:xfrm>
            <a:off x="4603977" y="3964785"/>
            <a:ext cx="915197" cy="2156792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14">
              <a:solidFill>
                <a:srgbClr val="002664"/>
              </a:solidFill>
              <a:latin typeface="Arial"/>
              <a:ea typeface="Arial Unicode MS"/>
            </a:endParaRPr>
          </a:p>
        </p:txBody>
      </p:sp>
      <p:sp>
        <p:nvSpPr>
          <p:cNvPr id="20" name="Ylänuoli 19"/>
          <p:cNvSpPr/>
          <p:nvPr/>
        </p:nvSpPr>
        <p:spPr bwMode="auto">
          <a:xfrm rot="17274224">
            <a:off x="6663169" y="2494391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" name="Ylänuoli 20"/>
          <p:cNvSpPr/>
          <p:nvPr/>
        </p:nvSpPr>
        <p:spPr bwMode="auto">
          <a:xfrm rot="12971679">
            <a:off x="5339975" y="1742394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2" name="Ylänuoli 21"/>
          <p:cNvSpPr/>
          <p:nvPr/>
        </p:nvSpPr>
        <p:spPr bwMode="auto">
          <a:xfrm rot="8640000">
            <a:off x="3879180" y="1742394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3" name="Ylänuoli 22"/>
          <p:cNvSpPr/>
          <p:nvPr/>
        </p:nvSpPr>
        <p:spPr bwMode="auto">
          <a:xfrm rot="4320000">
            <a:off x="2573584" y="2494391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48272" y="2090868"/>
            <a:ext cx="3512664" cy="158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  <a:t>Electronics and </a:t>
            </a:r>
            <a:b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</a:br>
            <a:r>
              <a:rPr lang="en-GB" dirty="0" err="1">
                <a:solidFill>
                  <a:schemeClr val="folHlink"/>
                </a:solidFill>
                <a:ea typeface="ＭＳ Ｐゴシック" pitchFamily="-128" charset="-128"/>
              </a:rPr>
              <a:t>Electrotechnical</a:t>
            </a:r>
            <a:r>
              <a:rPr lang="en-GB" dirty="0">
                <a:solidFill>
                  <a:schemeClr val="folHlink"/>
                </a:solidFill>
                <a:ea typeface="ＭＳ Ｐゴシック" pitchFamily="-128" charset="-128"/>
              </a:rPr>
              <a:t> Industry</a:t>
            </a:r>
          </a:p>
          <a:p>
            <a:pPr>
              <a:buFontTx/>
              <a:buChar char="•"/>
            </a:pPr>
            <a:r>
              <a:rPr lang="en-GB" b="0" dirty="0" smtClean="0">
                <a:solidFill>
                  <a:srgbClr val="002664"/>
                </a:solidFill>
              </a:rPr>
              <a:t> </a:t>
            </a:r>
            <a:r>
              <a:rPr lang="en-US" b="0" dirty="0">
                <a:solidFill>
                  <a:srgbClr val="002664"/>
                </a:solidFill>
              </a:rPr>
              <a:t>Data communications equipment,</a:t>
            </a:r>
            <a:br>
              <a:rPr lang="en-US" b="0" dirty="0">
                <a:solidFill>
                  <a:srgbClr val="002664"/>
                </a:solidFill>
              </a:rPr>
            </a:br>
            <a:r>
              <a:rPr lang="en-US" b="0" dirty="0">
                <a:solidFill>
                  <a:srgbClr val="002664"/>
                </a:solidFill>
              </a:rPr>
              <a:t>electrical machinery, medical technology products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Turnover (</a:t>
            </a:r>
            <a:r>
              <a:rPr lang="en-US" b="0" dirty="0" smtClean="0">
                <a:solidFill>
                  <a:srgbClr val="002664"/>
                </a:solidFill>
              </a:rPr>
              <a:t>2015): 13.6 </a:t>
            </a:r>
            <a:r>
              <a:rPr lang="en-US" b="0" dirty="0">
                <a:solidFill>
                  <a:srgbClr val="002664"/>
                </a:solidFill>
              </a:rPr>
              <a:t>billion euros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Personnel (</a:t>
            </a:r>
            <a:r>
              <a:rPr lang="en-US" b="0" dirty="0" smtClean="0">
                <a:solidFill>
                  <a:srgbClr val="002664"/>
                </a:solidFill>
              </a:rPr>
              <a:t>2015): 40,500</a:t>
            </a:r>
            <a:endParaRPr lang="en-US" b="0" dirty="0">
              <a:solidFill>
                <a:srgbClr val="002664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710109" y="2090868"/>
            <a:ext cx="3284720" cy="1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FF6600"/>
                </a:solidFill>
              </a:rPr>
              <a:t>Metals Industry</a:t>
            </a:r>
            <a:endParaRPr lang="en-GB" dirty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GB" b="0" dirty="0">
                <a:solidFill>
                  <a:srgbClr val="002664"/>
                </a:solidFill>
              </a:rPr>
              <a:t> Steel products, non-ferrous</a:t>
            </a:r>
            <a:br>
              <a:rPr lang="en-GB" b="0" dirty="0">
                <a:solidFill>
                  <a:srgbClr val="002664"/>
                </a:solidFill>
              </a:rPr>
            </a:br>
            <a:r>
              <a:rPr lang="en-GB" b="0" dirty="0">
                <a:solidFill>
                  <a:srgbClr val="002664"/>
                </a:solidFill>
              </a:rPr>
              <a:t>  metals, castings</a:t>
            </a:r>
          </a:p>
          <a:p>
            <a:pPr>
              <a:buFontTx/>
              <a:buChar char="•"/>
            </a:pPr>
            <a:r>
              <a:rPr lang="en-GB" b="0" dirty="0">
                <a:solidFill>
                  <a:srgbClr val="002664"/>
                </a:solidFill>
              </a:rPr>
              <a:t> Turnover (</a:t>
            </a:r>
            <a:r>
              <a:rPr lang="en-GB" b="0" dirty="0" smtClean="0">
                <a:solidFill>
                  <a:srgbClr val="002664"/>
                </a:solidFill>
              </a:rPr>
              <a:t>2015): 10.1 billion </a:t>
            </a:r>
            <a:r>
              <a:rPr lang="en-GB" b="0" dirty="0">
                <a:solidFill>
                  <a:srgbClr val="002664"/>
                </a:solidFill>
              </a:rPr>
              <a:t>euros</a:t>
            </a:r>
          </a:p>
          <a:p>
            <a:pPr>
              <a:buFontTx/>
              <a:buChar char="•"/>
            </a:pPr>
            <a:r>
              <a:rPr lang="en-GB" b="0" dirty="0">
                <a:solidFill>
                  <a:srgbClr val="002664"/>
                </a:solidFill>
              </a:rPr>
              <a:t> Personnel (</a:t>
            </a:r>
            <a:r>
              <a:rPr lang="en-GB" b="0" dirty="0" smtClean="0">
                <a:solidFill>
                  <a:srgbClr val="002664"/>
                </a:solidFill>
              </a:rPr>
              <a:t>2015): 15,100</a:t>
            </a:r>
            <a:endParaRPr lang="en-GB" b="0" dirty="0">
              <a:solidFill>
                <a:srgbClr val="002664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53851" y="4096074"/>
            <a:ext cx="3047344" cy="1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822433"/>
                </a:solidFill>
              </a:rPr>
              <a:t>Mechanical Engineering</a:t>
            </a:r>
            <a:endParaRPr lang="en-GB" dirty="0">
              <a:solidFill>
                <a:srgbClr val="822433"/>
              </a:solidFill>
            </a:endParaRPr>
          </a:p>
          <a:p>
            <a:pPr>
              <a:buFontTx/>
              <a:buChar char="•"/>
            </a:pPr>
            <a:r>
              <a:rPr lang="en-GB" b="0" dirty="0" smtClean="0">
                <a:solidFill>
                  <a:srgbClr val="002664"/>
                </a:solidFill>
              </a:rPr>
              <a:t> </a:t>
            </a:r>
            <a:r>
              <a:rPr lang="en-US" b="0" dirty="0">
                <a:solidFill>
                  <a:srgbClr val="002664"/>
                </a:solidFill>
              </a:rPr>
              <a:t>Machinery, metal products, </a:t>
            </a:r>
            <a:br>
              <a:rPr lang="en-US" b="0" dirty="0">
                <a:solidFill>
                  <a:srgbClr val="002664"/>
                </a:solidFill>
              </a:rPr>
            </a:br>
            <a:r>
              <a:rPr lang="en-US" b="0" dirty="0">
                <a:solidFill>
                  <a:srgbClr val="002664"/>
                </a:solidFill>
              </a:rPr>
              <a:t>  vehicles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Turnover (</a:t>
            </a:r>
            <a:r>
              <a:rPr lang="en-US" b="0" dirty="0" smtClean="0">
                <a:solidFill>
                  <a:srgbClr val="002664"/>
                </a:solidFill>
              </a:rPr>
              <a:t>2015): 27.6 </a:t>
            </a:r>
            <a:r>
              <a:rPr lang="en-US" b="0" dirty="0">
                <a:solidFill>
                  <a:srgbClr val="002664"/>
                </a:solidFill>
              </a:rPr>
              <a:t>billion euros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Personnel (</a:t>
            </a:r>
            <a:r>
              <a:rPr lang="en-US" b="0" dirty="0" smtClean="0">
                <a:solidFill>
                  <a:srgbClr val="002664"/>
                </a:solidFill>
              </a:rPr>
              <a:t>2015): 121,000</a:t>
            </a:r>
            <a:endParaRPr lang="en-US" b="0" dirty="0">
              <a:solidFill>
                <a:srgbClr val="002664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599579" y="5181985"/>
            <a:ext cx="3110530" cy="1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660066"/>
                </a:solidFill>
              </a:rPr>
              <a:t>Consulting Engineering</a:t>
            </a:r>
            <a:endParaRPr lang="en-GB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GB" b="0" dirty="0" smtClean="0">
                <a:solidFill>
                  <a:srgbClr val="002664"/>
                </a:solidFill>
              </a:rPr>
              <a:t> </a:t>
            </a:r>
            <a:r>
              <a:rPr lang="en-GB" b="0" noProof="1">
                <a:solidFill>
                  <a:srgbClr val="002664"/>
                </a:solidFill>
              </a:rPr>
              <a:t>Expertise for </a:t>
            </a:r>
            <a:r>
              <a:rPr lang="en-GB" b="0" noProof="1" smtClean="0">
                <a:solidFill>
                  <a:srgbClr val="002664"/>
                </a:solidFill>
              </a:rPr>
              <a:t>construction industry </a:t>
            </a:r>
            <a:r>
              <a:rPr lang="en-GB" b="0" noProof="1">
                <a:solidFill>
                  <a:srgbClr val="002664"/>
                </a:solidFill>
              </a:rPr>
              <a:t>and infrastructure</a:t>
            </a:r>
          </a:p>
          <a:p>
            <a:pPr>
              <a:buFontTx/>
              <a:buChar char="•"/>
            </a:pPr>
            <a:r>
              <a:rPr lang="en-GB" b="0" noProof="1">
                <a:solidFill>
                  <a:srgbClr val="002664"/>
                </a:solidFill>
              </a:rPr>
              <a:t> Turnover (</a:t>
            </a:r>
            <a:r>
              <a:rPr lang="en-GB" b="0" noProof="1" smtClean="0">
                <a:solidFill>
                  <a:srgbClr val="002664"/>
                </a:solidFill>
              </a:rPr>
              <a:t>2015): 5.6 </a:t>
            </a:r>
            <a:r>
              <a:rPr lang="en-GB" b="0" noProof="1">
                <a:solidFill>
                  <a:srgbClr val="002664"/>
                </a:solidFill>
              </a:rPr>
              <a:t>billion euros</a:t>
            </a:r>
          </a:p>
          <a:p>
            <a:pPr>
              <a:buFontTx/>
              <a:buChar char="•"/>
            </a:pPr>
            <a:r>
              <a:rPr lang="en-GB" b="0" noProof="1">
                <a:solidFill>
                  <a:srgbClr val="002664"/>
                </a:solidFill>
              </a:rPr>
              <a:t> Personnel (</a:t>
            </a:r>
            <a:r>
              <a:rPr lang="en-GB" b="0" noProof="1" smtClean="0">
                <a:solidFill>
                  <a:srgbClr val="002664"/>
                </a:solidFill>
              </a:rPr>
              <a:t>2015): 47,300</a:t>
            </a:r>
            <a:endParaRPr lang="en-GB" b="0" noProof="1">
              <a:solidFill>
                <a:srgbClr val="002664"/>
              </a:solidFill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710109" y="3744019"/>
            <a:ext cx="3372400" cy="1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dirty="0" smtClean="0">
                <a:solidFill>
                  <a:srgbClr val="A2AD00"/>
                </a:solidFill>
              </a:rPr>
              <a:t>Information Technology</a:t>
            </a:r>
            <a:endParaRPr lang="en-GB" dirty="0">
              <a:solidFill>
                <a:srgbClr val="A2AD00"/>
              </a:solidFill>
            </a:endParaRPr>
          </a:p>
          <a:p>
            <a:pPr>
              <a:buFontTx/>
              <a:buChar char="•"/>
            </a:pPr>
            <a:r>
              <a:rPr lang="en-GB" b="0" dirty="0" smtClean="0">
                <a:solidFill>
                  <a:srgbClr val="002664"/>
                </a:solidFill>
              </a:rPr>
              <a:t> </a:t>
            </a:r>
            <a:r>
              <a:rPr lang="en-US" b="0" dirty="0">
                <a:solidFill>
                  <a:srgbClr val="002664"/>
                </a:solidFill>
              </a:rPr>
              <a:t>IT services, applications</a:t>
            </a:r>
            <a:br>
              <a:rPr lang="en-US" b="0" dirty="0">
                <a:solidFill>
                  <a:srgbClr val="002664"/>
                </a:solidFill>
              </a:rPr>
            </a:br>
            <a:r>
              <a:rPr lang="en-US" b="0" dirty="0">
                <a:solidFill>
                  <a:srgbClr val="002664"/>
                </a:solidFill>
              </a:rPr>
              <a:t>  and programming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Turnover (</a:t>
            </a:r>
            <a:r>
              <a:rPr lang="en-US" b="0" dirty="0" smtClean="0">
                <a:solidFill>
                  <a:srgbClr val="002664"/>
                </a:solidFill>
              </a:rPr>
              <a:t>2015): 10.8 </a:t>
            </a:r>
            <a:r>
              <a:rPr lang="en-US" b="0" dirty="0">
                <a:solidFill>
                  <a:srgbClr val="002664"/>
                </a:solidFill>
              </a:rPr>
              <a:t>billion euros</a:t>
            </a:r>
          </a:p>
          <a:p>
            <a:pPr>
              <a:buFontTx/>
              <a:buChar char="•"/>
            </a:pPr>
            <a:r>
              <a:rPr lang="en-US" b="0" dirty="0">
                <a:solidFill>
                  <a:srgbClr val="002664"/>
                </a:solidFill>
              </a:rPr>
              <a:t> Personnel (</a:t>
            </a:r>
            <a:r>
              <a:rPr lang="en-US" b="0" dirty="0" smtClean="0">
                <a:solidFill>
                  <a:srgbClr val="002664"/>
                </a:solidFill>
              </a:rPr>
              <a:t>2015): 57,900</a:t>
            </a:r>
            <a:endParaRPr lang="en-US" b="0" dirty="0">
              <a:solidFill>
                <a:srgbClr val="0026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ACB0AE-787B-4B4B-BA7A-E1825ECA7C7E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69892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A724DA5-8F7D-41D5-9014-63BC9E4508BA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 to China Has Reduced from Other Countries</a:t>
            </a:r>
            <a:endParaRPr lang="en-GB" dirty="0"/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Source: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768591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442862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err="1" smtClean="0"/>
              <a:t>Exports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EU </a:t>
            </a:r>
            <a:r>
              <a:rPr lang="fi-FI" dirty="0" err="1" smtClean="0"/>
              <a:t>Countries</a:t>
            </a:r>
            <a:r>
              <a:rPr lang="fi-FI" dirty="0" smtClean="0"/>
              <a:t> to </a:t>
            </a:r>
            <a:r>
              <a:rPr lang="fi-FI" dirty="0" err="1" smtClean="0"/>
              <a:t>Russia</a:t>
            </a:r>
            <a:r>
              <a:rPr lang="fi-FI" dirty="0" smtClean="0"/>
              <a:t> is </a:t>
            </a:r>
            <a:r>
              <a:rPr lang="fi-FI" dirty="0" err="1" smtClean="0"/>
              <a:t>Falling</a:t>
            </a:r>
            <a:endParaRPr lang="fi-FI" dirty="0"/>
          </a:p>
        </p:txBody>
      </p:sp>
      <p:sp>
        <p:nvSpPr>
          <p:cNvPr id="9" name="Suorakulmio 8"/>
          <p:cNvSpPr/>
          <p:nvPr/>
        </p:nvSpPr>
        <p:spPr>
          <a:xfrm>
            <a:off x="1296343" y="6480326"/>
            <a:ext cx="1414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21624"/>
            <a:r>
              <a:rPr lang="fi-FI" sz="1100" dirty="0" err="1">
                <a:solidFill>
                  <a:srgbClr val="000066"/>
                </a:solidFill>
                <a:ea typeface="ＭＳ Ｐゴシック" pitchFamily="34" charset="-128"/>
              </a:rPr>
              <a:t>Source</a:t>
            </a:r>
            <a:r>
              <a:rPr lang="fi-FI" sz="1100" dirty="0">
                <a:solidFill>
                  <a:srgbClr val="000066"/>
                </a:solidFill>
                <a:ea typeface="ＭＳ Ｐゴシック" pitchFamily="34" charset="-128"/>
              </a:rPr>
              <a:t>: </a:t>
            </a:r>
            <a:r>
              <a:rPr lang="fi-FI" sz="1100" dirty="0" err="1">
                <a:solidFill>
                  <a:srgbClr val="000066"/>
                </a:solidFill>
                <a:ea typeface="ＭＳ Ｐゴシック" pitchFamily="34" charset="-128"/>
              </a:rPr>
              <a:t>Macrobond</a:t>
            </a:r>
            <a:endParaRPr lang="fi-FI" sz="110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B4653A-55E9-4A44-86BC-477835E81F31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41</a:t>
            </a:fld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169050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99052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262125"/>
              </p:ext>
            </p:extLst>
          </p:nvPr>
        </p:nvGraphicFramePr>
        <p:xfrm>
          <a:off x="431800" y="1727200"/>
          <a:ext cx="9502775" cy="4616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err="1" smtClean="0"/>
              <a:t>Russia’s</a:t>
            </a:r>
            <a:r>
              <a:rPr lang="fi-FI" dirty="0" smtClean="0"/>
              <a:t> </a:t>
            </a:r>
            <a:r>
              <a:rPr lang="fi-FI" dirty="0" err="1" smtClean="0"/>
              <a:t>Share</a:t>
            </a:r>
            <a:r>
              <a:rPr lang="fi-FI" dirty="0" smtClean="0"/>
              <a:t> of Technology Industry </a:t>
            </a:r>
            <a:r>
              <a:rPr lang="fi-FI" dirty="0" err="1" smtClean="0"/>
              <a:t>Exports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Decline</a:t>
            </a:r>
            <a:r>
              <a:rPr lang="fi-FI" dirty="0" smtClean="0"/>
              <a:t> </a:t>
            </a:r>
            <a:r>
              <a:rPr lang="fi-FI" dirty="0" err="1" smtClean="0"/>
              <a:t>Again</a:t>
            </a:r>
            <a:r>
              <a:rPr lang="fi-FI" dirty="0" smtClean="0"/>
              <a:t> to the Level of </a:t>
            </a:r>
            <a:r>
              <a:rPr lang="fi-FI" dirty="0" err="1" smtClean="0"/>
              <a:t>Approximately</a:t>
            </a:r>
            <a:r>
              <a:rPr lang="fi-FI" dirty="0" smtClean="0"/>
              <a:t> </a:t>
            </a:r>
            <a:r>
              <a:rPr lang="fi-FI" dirty="0" err="1" smtClean="0"/>
              <a:t>Five</a:t>
            </a:r>
            <a:r>
              <a:rPr lang="fi-FI" dirty="0" smtClean="0"/>
              <a:t> Per Cent  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798605" y="1511771"/>
            <a:ext cx="725747" cy="3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r>
              <a:rPr lang="fi-FI" sz="1814" dirty="0">
                <a:solidFill>
                  <a:srgbClr val="002664"/>
                </a:solidFill>
              </a:rPr>
              <a:t>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283784" y="6336890"/>
            <a:ext cx="19062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21624"/>
            <a:r>
              <a:rPr lang="fi-FI" sz="1100" dirty="0">
                <a:solidFill>
                  <a:srgbClr val="002664"/>
                </a:solidFill>
              </a:rPr>
              <a:t>*) </a:t>
            </a:r>
            <a:r>
              <a:rPr lang="fi-FI" sz="1100" dirty="0" err="1">
                <a:solidFill>
                  <a:srgbClr val="002664"/>
                </a:solidFill>
              </a:rPr>
              <a:t>Soviet</a:t>
            </a:r>
            <a:r>
              <a:rPr lang="fi-FI" sz="1100" dirty="0">
                <a:solidFill>
                  <a:srgbClr val="002664"/>
                </a:solidFill>
              </a:rPr>
              <a:t> Union </a:t>
            </a:r>
            <a:r>
              <a:rPr lang="fi-FI" sz="1100" dirty="0" err="1">
                <a:solidFill>
                  <a:srgbClr val="002664"/>
                </a:solidFill>
              </a:rPr>
              <a:t>up</a:t>
            </a:r>
            <a:r>
              <a:rPr lang="fi-FI" sz="1100" dirty="0">
                <a:solidFill>
                  <a:srgbClr val="002664"/>
                </a:solidFill>
              </a:rPr>
              <a:t> to 1991. </a:t>
            </a:r>
          </a:p>
          <a:p>
            <a:pPr defTabSz="921624"/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Finnish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Customs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201823-8491-41F5-A149-A5C766CF84E6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3291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B67A54-89DE-42BF-83C9-9D0EBCC20909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Raw Material Prices are Falling</a:t>
            </a:r>
            <a:br>
              <a:rPr lang="en-GB" dirty="0" smtClean="0"/>
            </a:br>
            <a:r>
              <a:rPr lang="en-GB" sz="2000" b="0" dirty="0" smtClean="0"/>
              <a:t>Spot prices of hot-rolled coils</a:t>
            </a:r>
            <a:endParaRPr lang="en-GB" sz="2000" b="0" dirty="0"/>
          </a:p>
        </p:txBody>
      </p:sp>
      <p:graphicFrame>
        <p:nvGraphicFramePr>
          <p:cNvPr id="6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094514"/>
              </p:ext>
            </p:extLst>
          </p:nvPr>
        </p:nvGraphicFramePr>
        <p:xfrm>
          <a:off x="288232" y="1727200"/>
          <a:ext cx="9646344" cy="460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36303" y="1582464"/>
            <a:ext cx="1444363" cy="30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US </a:t>
            </a:r>
            <a:r>
              <a:rPr lang="fi-FI" sz="1411" dirty="0" err="1" smtClean="0">
                <a:solidFill>
                  <a:srgbClr val="002664"/>
                </a:solidFill>
                <a:ea typeface="ＭＳ Ｐゴシック" pitchFamily="34" charset="-128"/>
              </a:rPr>
              <a:t>dollars</a:t>
            </a:r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 / </a:t>
            </a:r>
            <a:r>
              <a:rPr lang="fi-FI" sz="1411" dirty="0" err="1" smtClean="0">
                <a:solidFill>
                  <a:srgbClr val="002664"/>
                </a:solidFill>
                <a:ea typeface="ＭＳ Ｐゴシック" pitchFamily="34" charset="-128"/>
              </a:rPr>
              <a:t>ton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368351" y="6408895"/>
            <a:ext cx="4607983" cy="430887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err="1" smtClean="0">
                <a:solidFill>
                  <a:srgbClr val="002060"/>
                </a:solidFill>
              </a:rPr>
              <a:t>Latest</a:t>
            </a:r>
            <a:r>
              <a:rPr lang="fi-FI" sz="1100" dirty="0" smtClean="0">
                <a:solidFill>
                  <a:srgbClr val="002060"/>
                </a:solidFill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</a:rPr>
              <a:t>information</a:t>
            </a:r>
            <a:r>
              <a:rPr lang="fi-FI" sz="1100" dirty="0" smtClean="0">
                <a:solidFill>
                  <a:srgbClr val="002060"/>
                </a:solidFill>
              </a:rPr>
              <a:t> </a:t>
            </a:r>
            <a:r>
              <a:rPr lang="fi-FI" sz="1100" dirty="0" err="1" smtClean="0">
                <a:solidFill>
                  <a:srgbClr val="002060"/>
                </a:solidFill>
              </a:rPr>
              <a:t>December</a:t>
            </a:r>
            <a:r>
              <a:rPr lang="fi-FI" sz="1100" dirty="0" smtClean="0">
                <a:solidFill>
                  <a:srgbClr val="002060"/>
                </a:solidFill>
              </a:rPr>
              <a:t> 2015</a:t>
            </a:r>
          </a:p>
          <a:p>
            <a:r>
              <a:rPr lang="fi-FI" sz="1100" dirty="0" smtClean="0">
                <a:solidFill>
                  <a:srgbClr val="002060"/>
                </a:solidFill>
              </a:rPr>
              <a:t>Source: CRU </a:t>
            </a:r>
            <a:endParaRPr lang="fi-FI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02843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C285BF-B2F8-4316-BE45-36C2359FA7C2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smtClean="0"/>
              <a:t>Exchange Rates in Emerging Countries are Varying </a:t>
            </a:r>
            <a:br>
              <a:rPr lang="en-GB" dirty="0" smtClean="0"/>
            </a:br>
            <a:r>
              <a:rPr lang="en-GB" sz="2000" b="0" dirty="0" smtClean="0"/>
              <a:t>Euro exchange rate compared to other currencies  </a:t>
            </a:r>
            <a:endParaRPr lang="en-GB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14141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</a:rPr>
              <a:t>Source: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612773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148200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188F0F9-F511-4437-81AD-2AF8BCA57226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Global </a:t>
            </a:r>
            <a:r>
              <a:rPr lang="fi-FI" dirty="0" err="1">
                <a:solidFill>
                  <a:srgbClr val="002664"/>
                </a:solidFill>
              </a:rPr>
              <a:t>Economy</a:t>
            </a:r>
            <a:r>
              <a:rPr lang="fi-FI" dirty="0">
                <a:solidFill>
                  <a:srgbClr val="002664"/>
                </a:solidFill>
              </a:rPr>
              <a:t> is </a:t>
            </a:r>
            <a:r>
              <a:rPr lang="fi-FI" dirty="0" err="1">
                <a:solidFill>
                  <a:srgbClr val="002664"/>
                </a:solidFill>
              </a:rPr>
              <a:t>Expected</a:t>
            </a:r>
            <a:r>
              <a:rPr lang="fi-FI" dirty="0">
                <a:solidFill>
                  <a:srgbClr val="002664"/>
                </a:solidFill>
              </a:rPr>
              <a:t> to </a:t>
            </a:r>
            <a:r>
              <a:rPr lang="fi-FI" dirty="0" err="1">
                <a:solidFill>
                  <a:srgbClr val="002664"/>
                </a:solidFill>
              </a:rPr>
              <a:t>Grow</a:t>
            </a:r>
            <a:r>
              <a:rPr lang="fi-FI" dirty="0">
                <a:solidFill>
                  <a:srgbClr val="002664"/>
                </a:solidFill>
              </a:rPr>
              <a:t> </a:t>
            </a:r>
            <a:r>
              <a:rPr lang="fi-FI" dirty="0" err="1">
                <a:solidFill>
                  <a:srgbClr val="002664"/>
                </a:solidFill>
              </a:rPr>
              <a:t>by</a:t>
            </a:r>
            <a:r>
              <a:rPr lang="fi-FI" dirty="0">
                <a:solidFill>
                  <a:srgbClr val="002664"/>
                </a:solidFill>
              </a:rPr>
              <a:t> 3.4 % in 2016</a:t>
            </a:r>
            <a:br>
              <a:rPr lang="fi-FI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GDP </a:t>
            </a:r>
            <a:r>
              <a:rPr lang="fi-FI" sz="2000" b="0" dirty="0" err="1">
                <a:solidFill>
                  <a:srgbClr val="002664"/>
                </a:solidFill>
              </a:rPr>
              <a:t>growth</a:t>
            </a:r>
            <a:r>
              <a:rPr lang="fi-FI" sz="2000" b="0" dirty="0">
                <a:solidFill>
                  <a:srgbClr val="002664"/>
                </a:solidFill>
              </a:rPr>
              <a:t> in 2016, </a:t>
            </a:r>
            <a:r>
              <a:rPr lang="fi-FI" sz="2000" b="0" dirty="0" smtClean="0">
                <a:solidFill>
                  <a:srgbClr val="002664"/>
                </a:solidFill>
              </a:rPr>
              <a:t>%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smtClean="0">
                <a:solidFill>
                  <a:srgbClr val="002664"/>
                </a:solidFill>
              </a:rPr>
              <a:t>Source: </a:t>
            </a:r>
            <a:r>
              <a:rPr lang="en-US" sz="1100" dirty="0">
                <a:solidFill>
                  <a:srgbClr val="002664"/>
                </a:solidFill>
              </a:rPr>
              <a:t>IMF </a:t>
            </a:r>
            <a:r>
              <a:rPr lang="en-US" sz="1100" dirty="0" smtClean="0">
                <a:solidFill>
                  <a:srgbClr val="002664"/>
                </a:solidFill>
              </a:rPr>
              <a:t>(January 2016)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439763"/>
          <a:ext cx="943304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64928" y="3775603"/>
            <a:ext cx="1486307" cy="828551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2464170" y="4004513"/>
            <a:ext cx="1305816" cy="60099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767056" y="4283692"/>
            <a:ext cx="380379" cy="31214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4153374" y="2517057"/>
            <a:ext cx="1311930" cy="208709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052857" y="3526005"/>
            <a:ext cx="1481595" cy="2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C00000"/>
                </a:solidFill>
              </a:rPr>
              <a:t>North America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451235" y="3725945"/>
            <a:ext cx="1372876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002060"/>
                </a:solidFill>
              </a:rPr>
              <a:t>Western Europe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716068" y="3910230"/>
            <a:ext cx="676788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FFC000"/>
                </a:solidFill>
              </a:rPr>
              <a:t>Japan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464470" y="2228775"/>
            <a:ext cx="615874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D95E16"/>
                </a:solidFill>
              </a:rPr>
              <a:t>China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5458961" y="2202869"/>
            <a:ext cx="651387" cy="238951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6120064" y="3153811"/>
            <a:ext cx="993272" cy="1433566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497137" y="1938005"/>
            <a:ext cx="546945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7030A0"/>
                </a:solidFill>
              </a:rPr>
              <a:t>India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309558" y="2677213"/>
            <a:ext cx="753732" cy="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B0F0"/>
                </a:solidFill>
              </a:rPr>
              <a:t>Rest</a:t>
            </a:r>
            <a:r>
              <a:rPr lang="fi-FI" sz="1209" b="1" dirty="0" smtClean="0">
                <a:solidFill>
                  <a:srgbClr val="00B0F0"/>
                </a:solidFill>
              </a:rPr>
              <a:t> of </a:t>
            </a:r>
          </a:p>
          <a:p>
            <a:r>
              <a:rPr lang="fi-FI" sz="1209" b="1" dirty="0" smtClean="0">
                <a:solidFill>
                  <a:srgbClr val="00B0F0"/>
                </a:solidFill>
              </a:rPr>
              <a:t>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113334" y="4595834"/>
            <a:ext cx="280601" cy="3003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310825" y="2841357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7395485" y="3652586"/>
            <a:ext cx="447098" cy="93479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6675957" y="2440103"/>
            <a:ext cx="1852793" cy="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B050"/>
                </a:solidFill>
              </a:rPr>
              <a:t>Rest</a:t>
            </a:r>
            <a:r>
              <a:rPr lang="fi-FI" sz="1209" b="1" dirty="0" smtClean="0">
                <a:solidFill>
                  <a:srgbClr val="00B050"/>
                </a:solidFill>
              </a:rPr>
              <a:t> of Eastern Europe</a:t>
            </a:r>
            <a:endParaRPr lang="fi-FI" sz="1209" dirty="0">
              <a:solidFill>
                <a:srgbClr val="00B050"/>
              </a:solidFill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851412" y="4604154"/>
            <a:ext cx="259054" cy="1145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124733" y="3790501"/>
            <a:ext cx="169262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293996" y="4320083"/>
            <a:ext cx="343196" cy="2757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8637192" y="3383979"/>
            <a:ext cx="862406" cy="121265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6546645" y="3712891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FFFFFF">
                    <a:lumMod val="50000"/>
                  </a:srgbClr>
                </a:solidFill>
              </a:rPr>
              <a:t>Russia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7660077" y="4066537"/>
            <a:ext cx="651140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Brazil</a:t>
            </a:r>
            <a:r>
              <a:rPr lang="fi-FI" sz="1209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fi-FI" sz="1209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7444705" y="2978226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FFBC3D"/>
                </a:solidFill>
              </a:rPr>
              <a:t>Mexico</a:t>
            </a:r>
            <a:endParaRPr lang="fi-FI" sz="1209" dirty="0">
              <a:solidFill>
                <a:srgbClr val="FFBC3D"/>
              </a:solidFill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589238" y="3275169"/>
            <a:ext cx="1734200" cy="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FF0000"/>
                </a:solidFill>
              </a:rPr>
              <a:t>Rest</a:t>
            </a:r>
            <a:r>
              <a:rPr lang="fi-FI" sz="1209" b="1" dirty="0" smtClean="0">
                <a:solidFill>
                  <a:srgbClr val="FF0000"/>
                </a:solidFill>
              </a:rPr>
              <a:t> of </a:t>
            </a:r>
            <a:r>
              <a:rPr lang="fi-FI" sz="1209" b="1" dirty="0" err="1" smtClean="0">
                <a:solidFill>
                  <a:srgbClr val="FF0000"/>
                </a:solidFill>
              </a:rPr>
              <a:t>Latin</a:t>
            </a:r>
            <a:r>
              <a:rPr lang="fi-FI" sz="1209" b="1" dirty="0" smtClean="0">
                <a:solidFill>
                  <a:srgbClr val="FF0000"/>
                </a:solidFill>
              </a:rPr>
              <a:t> America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8132115" y="2377914"/>
            <a:ext cx="1889300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70C0"/>
                </a:solidFill>
              </a:rPr>
              <a:t>Middle</a:t>
            </a:r>
            <a:r>
              <a:rPr lang="fi-FI" sz="1209" b="1" dirty="0" smtClean="0">
                <a:solidFill>
                  <a:srgbClr val="0070C0"/>
                </a:solidFill>
              </a:rPr>
              <a:t> East and </a:t>
            </a:r>
            <a:r>
              <a:rPr lang="fi-FI" sz="1209" b="1" dirty="0" err="1" smtClean="0">
                <a:solidFill>
                  <a:srgbClr val="0070C0"/>
                </a:solidFill>
              </a:rPr>
              <a:t>Africa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671209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The </a:t>
            </a:r>
            <a:r>
              <a:rPr lang="fi-FI" sz="1100" dirty="0" err="1">
                <a:solidFill>
                  <a:srgbClr val="002664"/>
                </a:solidFill>
              </a:rPr>
              <a:t>width</a:t>
            </a:r>
            <a:r>
              <a:rPr lang="fi-FI" sz="1100" dirty="0">
                <a:solidFill>
                  <a:srgbClr val="002664"/>
                </a:solidFill>
              </a:rPr>
              <a:t> of the </a:t>
            </a:r>
            <a:r>
              <a:rPr lang="fi-FI" sz="1100" dirty="0" err="1">
                <a:solidFill>
                  <a:srgbClr val="002664"/>
                </a:solidFill>
              </a:rPr>
              <a:t>bar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indicates</a:t>
            </a:r>
            <a:r>
              <a:rPr lang="fi-FI" sz="1100" dirty="0">
                <a:solidFill>
                  <a:srgbClr val="002664"/>
                </a:solidFill>
              </a:rPr>
              <a:t> the </a:t>
            </a:r>
            <a:r>
              <a:rPr lang="fi-FI" sz="1100" dirty="0" err="1">
                <a:solidFill>
                  <a:srgbClr val="002664"/>
                </a:solidFill>
              </a:rPr>
              <a:t>share</a:t>
            </a:r>
            <a:r>
              <a:rPr lang="fi-FI" sz="1100" dirty="0">
                <a:solidFill>
                  <a:srgbClr val="002664"/>
                </a:solidFill>
              </a:rPr>
              <a:t> of </a:t>
            </a:r>
            <a:r>
              <a:rPr lang="fi-FI" sz="1100" dirty="0" err="1">
                <a:solidFill>
                  <a:srgbClr val="002664"/>
                </a:solidFill>
              </a:rPr>
              <a:t>global</a:t>
            </a:r>
            <a:r>
              <a:rPr lang="fi-FI" sz="1100" dirty="0">
                <a:solidFill>
                  <a:srgbClr val="002664"/>
                </a:solidFill>
              </a:rPr>
              <a:t> GDP in 2014 (</a:t>
            </a:r>
            <a:r>
              <a:rPr lang="fi-FI" sz="1100" dirty="0" err="1">
                <a:solidFill>
                  <a:srgbClr val="002664"/>
                </a:solidFill>
              </a:rPr>
              <a:t>adjusted</a:t>
            </a:r>
            <a:r>
              <a:rPr lang="fi-FI" sz="1100" dirty="0">
                <a:solidFill>
                  <a:srgbClr val="002664"/>
                </a:solidFill>
              </a:rPr>
              <a:t> for </a:t>
            </a:r>
            <a:r>
              <a:rPr lang="fi-FI" sz="1100" dirty="0" err="1">
                <a:solidFill>
                  <a:srgbClr val="002664"/>
                </a:solidFill>
              </a:rPr>
              <a:t>purchasing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power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parity</a:t>
            </a:r>
            <a:r>
              <a:rPr lang="fi-FI" sz="1100" dirty="0">
                <a:solidFill>
                  <a:srgbClr val="002664"/>
                </a:solidFill>
              </a:rPr>
              <a:t>), </a:t>
            </a:r>
            <a:r>
              <a:rPr lang="fi-FI" sz="1100" dirty="0" smtClean="0">
                <a:solidFill>
                  <a:srgbClr val="002664"/>
                </a:solidFill>
              </a:rPr>
              <a:t>%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2006384" y="2572632"/>
            <a:ext cx="1446871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2060"/>
                </a:solidFill>
              </a:rPr>
              <a:t>Average</a:t>
            </a:r>
            <a:r>
              <a:rPr lang="fi-FI" sz="1209" b="1" dirty="0" smtClean="0">
                <a:solidFill>
                  <a:srgbClr val="002060"/>
                </a:solidFill>
              </a:rPr>
              <a:t> </a:t>
            </a:r>
            <a:r>
              <a:rPr lang="fi-FI" sz="1209" b="1" dirty="0" err="1" smtClean="0">
                <a:solidFill>
                  <a:srgbClr val="002060"/>
                </a:solidFill>
              </a:rPr>
              <a:t>growth</a:t>
            </a:r>
            <a:r>
              <a:rPr lang="fi-FI" sz="1209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fi-FI" sz="1209" b="1" dirty="0" smtClean="0">
                <a:solidFill>
                  <a:srgbClr val="002060"/>
                </a:solidFill>
              </a:rPr>
              <a:t>+3,4 </a:t>
            </a:r>
            <a:r>
              <a:rPr lang="fi-FI" sz="1209" b="1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64928" y="3479974"/>
            <a:ext cx="8534670" cy="32577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766144" y="3010370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405867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C8956D-63DD-4ADB-8B37-C8D78E466A39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46</a:t>
            </a:fld>
            <a:endParaRPr lang="fi-FI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smtClean="0">
                <a:solidFill>
                  <a:srgbClr val="002664"/>
                </a:solidFill>
              </a:rPr>
              <a:t>Source </a:t>
            </a:r>
            <a:r>
              <a:rPr lang="en-US" sz="1100" dirty="0">
                <a:solidFill>
                  <a:srgbClr val="002664"/>
                </a:solidFill>
              </a:rPr>
              <a:t>IMF </a:t>
            </a:r>
            <a:r>
              <a:rPr lang="en-US" sz="1100" dirty="0" smtClean="0">
                <a:solidFill>
                  <a:srgbClr val="002664"/>
                </a:solidFill>
              </a:rPr>
              <a:t>(January 2016), Board of Customs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439763"/>
          <a:ext cx="943304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64929" y="3775602"/>
            <a:ext cx="854198" cy="828551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1822443" y="3989447"/>
            <a:ext cx="4304943" cy="60099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6130216" y="4274580"/>
            <a:ext cx="80867" cy="31214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204871" y="2499057"/>
            <a:ext cx="523936" cy="2087097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911574" y="3520700"/>
            <a:ext cx="1481595" cy="2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C00000"/>
                </a:solidFill>
              </a:rPr>
              <a:t>North America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124276" y="3597373"/>
            <a:ext cx="1372876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002060"/>
                </a:solidFill>
              </a:rPr>
              <a:t>Western Europe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609744" y="3597373"/>
            <a:ext cx="676788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FFC000"/>
                </a:solidFill>
              </a:rPr>
              <a:t>Japan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204871" y="2239389"/>
            <a:ext cx="615874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D95E16"/>
                </a:solidFill>
              </a:rPr>
              <a:t>China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735084" y="2206324"/>
            <a:ext cx="128966" cy="2389510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6859321" y="3162268"/>
            <a:ext cx="560558" cy="1433566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606315" y="1956986"/>
            <a:ext cx="546945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7030A0"/>
                </a:solidFill>
              </a:rPr>
              <a:t>India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837009" y="2711518"/>
            <a:ext cx="729687" cy="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B0F0"/>
                </a:solidFill>
              </a:rPr>
              <a:t>Rest</a:t>
            </a:r>
            <a:r>
              <a:rPr lang="fi-FI" sz="1209" b="1" dirty="0" smtClean="0">
                <a:solidFill>
                  <a:srgbClr val="00B0F0"/>
                </a:solidFill>
              </a:rPr>
              <a:t> of</a:t>
            </a:r>
          </a:p>
          <a:p>
            <a:r>
              <a:rPr lang="fi-FI" sz="1209" b="1" dirty="0" smtClean="0">
                <a:solidFill>
                  <a:srgbClr val="00B0F0"/>
                </a:solidFill>
              </a:rPr>
              <a:t>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7427911" y="4595834"/>
            <a:ext cx="635631" cy="3003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8073298" y="3652267"/>
            <a:ext cx="820969" cy="93479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7538893" y="2537984"/>
            <a:ext cx="1852793" cy="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B050"/>
                </a:solidFill>
              </a:rPr>
              <a:t>Rest</a:t>
            </a:r>
            <a:r>
              <a:rPr lang="fi-FI" sz="1209" b="1" dirty="0" smtClean="0">
                <a:solidFill>
                  <a:srgbClr val="00B050"/>
                </a:solidFill>
              </a:rPr>
              <a:t> of Eastern Europe</a:t>
            </a:r>
            <a:endParaRPr lang="fi-FI" sz="1209" dirty="0">
              <a:solidFill>
                <a:srgbClr val="00B050"/>
              </a:solidFill>
            </a:endParaRP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8904562" y="4604153"/>
            <a:ext cx="135467" cy="11455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9040029" y="3790970"/>
            <a:ext cx="45719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9085749" y="4320084"/>
            <a:ext cx="122235" cy="2757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9207984" y="3383979"/>
            <a:ext cx="291613" cy="121265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7061452" y="3825458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FFFFFF">
                    <a:lumMod val="50000"/>
                  </a:srgbClr>
                </a:solidFill>
              </a:rPr>
              <a:t>Russia</a:t>
            </a:r>
            <a:r>
              <a:rPr lang="fi-FI" sz="1209" b="1" dirty="0" smtClean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8663218" y="4051164"/>
            <a:ext cx="60785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Brazil</a:t>
            </a:r>
            <a:endParaRPr lang="fi-FI" sz="1209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8281880" y="2989512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smtClean="0">
                <a:solidFill>
                  <a:srgbClr val="FFBC3D"/>
                </a:solidFill>
              </a:rPr>
              <a:t>Mexico</a:t>
            </a:r>
            <a:endParaRPr lang="fi-FI" sz="1209" dirty="0">
              <a:solidFill>
                <a:srgbClr val="FFBC3D"/>
              </a:solidFill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8201300" y="2323158"/>
            <a:ext cx="1901184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FF0000"/>
                </a:solidFill>
              </a:rPr>
              <a:t>Rest</a:t>
            </a:r>
            <a:r>
              <a:rPr lang="fi-FI" sz="1209" b="1" dirty="0" smtClean="0">
                <a:solidFill>
                  <a:srgbClr val="FF0000"/>
                </a:solidFill>
              </a:rPr>
              <a:t> of </a:t>
            </a:r>
            <a:r>
              <a:rPr lang="fi-FI" sz="1209" b="1" dirty="0" err="1" smtClean="0">
                <a:solidFill>
                  <a:srgbClr val="FF0000"/>
                </a:solidFill>
              </a:rPr>
              <a:t>Latin</a:t>
            </a:r>
            <a:r>
              <a:rPr lang="fi-FI" sz="1209" b="1" dirty="0" smtClean="0">
                <a:solidFill>
                  <a:srgbClr val="FF0000"/>
                </a:solidFill>
              </a:rPr>
              <a:t> America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8426845" y="2387160"/>
            <a:ext cx="1889300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70C0"/>
                </a:solidFill>
              </a:rPr>
              <a:t>Middle</a:t>
            </a:r>
            <a:r>
              <a:rPr lang="fi-FI" sz="1209" b="1" dirty="0" smtClean="0">
                <a:solidFill>
                  <a:srgbClr val="0070C0"/>
                </a:solidFill>
              </a:rPr>
              <a:t> East and </a:t>
            </a:r>
            <a:r>
              <a:rPr lang="fi-FI" sz="1209" b="1" dirty="0" err="1" smtClean="0">
                <a:solidFill>
                  <a:srgbClr val="0070C0"/>
                </a:solidFill>
              </a:rPr>
              <a:t>Africa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60147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The </a:t>
            </a:r>
            <a:r>
              <a:rPr lang="fi-FI" sz="1100" dirty="0" err="1">
                <a:solidFill>
                  <a:srgbClr val="002664"/>
                </a:solidFill>
              </a:rPr>
              <a:t>width</a:t>
            </a:r>
            <a:r>
              <a:rPr lang="fi-FI" sz="1100" dirty="0">
                <a:solidFill>
                  <a:srgbClr val="002664"/>
                </a:solidFill>
              </a:rPr>
              <a:t> of the </a:t>
            </a:r>
            <a:r>
              <a:rPr lang="fi-FI" sz="1100" dirty="0" err="1">
                <a:solidFill>
                  <a:srgbClr val="002664"/>
                </a:solidFill>
              </a:rPr>
              <a:t>bar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indicates</a:t>
            </a:r>
            <a:r>
              <a:rPr lang="fi-FI" sz="1100" dirty="0">
                <a:solidFill>
                  <a:srgbClr val="002664"/>
                </a:solidFill>
              </a:rPr>
              <a:t> the </a:t>
            </a:r>
            <a:r>
              <a:rPr lang="fi-FI" sz="1100" dirty="0" err="1">
                <a:solidFill>
                  <a:srgbClr val="002664"/>
                </a:solidFill>
              </a:rPr>
              <a:t>export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share</a:t>
            </a:r>
            <a:r>
              <a:rPr lang="fi-FI" sz="1100" dirty="0">
                <a:solidFill>
                  <a:srgbClr val="002664"/>
                </a:solidFill>
              </a:rPr>
              <a:t> of </a:t>
            </a:r>
            <a:r>
              <a:rPr lang="fi-FI" sz="1100" dirty="0" err="1">
                <a:solidFill>
                  <a:srgbClr val="002664"/>
                </a:solidFill>
              </a:rPr>
              <a:t>technology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industry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from</a:t>
            </a:r>
            <a:r>
              <a:rPr lang="fi-FI" sz="1100" dirty="0">
                <a:solidFill>
                  <a:srgbClr val="002664"/>
                </a:solidFill>
              </a:rPr>
              <a:t> Finland in 2014, </a:t>
            </a:r>
            <a:r>
              <a:rPr lang="fi-FI" sz="1100" dirty="0" smtClean="0">
                <a:solidFill>
                  <a:srgbClr val="002664"/>
                </a:solidFill>
              </a:rPr>
              <a:t>%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953914" y="2812526"/>
            <a:ext cx="1446871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 err="1" smtClean="0">
                <a:solidFill>
                  <a:srgbClr val="002060"/>
                </a:solidFill>
              </a:rPr>
              <a:t>Average</a:t>
            </a:r>
            <a:r>
              <a:rPr lang="fi-FI" sz="1209" b="1" dirty="0" smtClean="0">
                <a:solidFill>
                  <a:srgbClr val="002060"/>
                </a:solidFill>
              </a:rPr>
              <a:t> </a:t>
            </a:r>
            <a:r>
              <a:rPr lang="fi-FI" sz="1209" b="1" dirty="0" err="1" smtClean="0">
                <a:solidFill>
                  <a:srgbClr val="002060"/>
                </a:solidFill>
              </a:rPr>
              <a:t>growth</a:t>
            </a:r>
            <a:r>
              <a:rPr lang="fi-FI" sz="1209" b="1" dirty="0" smtClean="0">
                <a:solidFill>
                  <a:srgbClr val="002060"/>
                </a:solidFill>
              </a:rPr>
              <a:t>: </a:t>
            </a:r>
          </a:p>
          <a:p>
            <a:r>
              <a:rPr lang="fi-FI" sz="1209" b="1" dirty="0" smtClean="0">
                <a:solidFill>
                  <a:srgbClr val="002060"/>
                </a:solidFill>
              </a:rPr>
              <a:t>+2,3 %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69692" y="3840751"/>
            <a:ext cx="8534670" cy="32577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516444" y="3339571"/>
            <a:ext cx="200368" cy="45139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 smtClean="0">
                <a:solidFill>
                  <a:srgbClr val="002664"/>
                </a:solidFill>
                <a:ea typeface="ＭＳ Ｐゴシック" pitchFamily="-128" charset="-128"/>
              </a:rPr>
              <a:t>Export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altLang="fi-FI" dirty="0" err="1" smtClean="0">
                <a:solidFill>
                  <a:srgbClr val="002664"/>
                </a:solidFill>
                <a:ea typeface="ＭＳ Ｐゴシック" pitchFamily="-128" charset="-128"/>
              </a:rPr>
              <a:t>Demand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 for Technology Industry in Finland </a:t>
            </a:r>
            <a:r>
              <a:rPr lang="fi-FI" altLang="fi-FI" dirty="0" err="1" smtClean="0">
                <a:solidFill>
                  <a:srgbClr val="002664"/>
                </a:solidFill>
                <a:ea typeface="ＭＳ Ｐゴシック" pitchFamily="-128" charset="-128"/>
              </a:rPr>
              <a:t>Will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altLang="fi-FI" dirty="0" err="1" smtClean="0">
                <a:solidFill>
                  <a:srgbClr val="002664"/>
                </a:solidFill>
                <a:ea typeface="ＭＳ Ｐゴシック" pitchFamily="-128" charset="-128"/>
              </a:rPr>
              <a:t>Grow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 </a:t>
            </a:r>
            <a:r>
              <a:rPr lang="fi-FI" altLang="fi-FI" dirty="0" err="1" smtClean="0">
                <a:solidFill>
                  <a:srgbClr val="002664"/>
                </a:solidFill>
                <a:ea typeface="ＭＳ Ｐゴシック" pitchFamily="-128" charset="-128"/>
              </a:rPr>
              <a:t>by</a:t>
            </a:r>
            <a:r>
              <a:rPr lang="fi-FI" altLang="fi-FI" dirty="0" smtClean="0">
                <a:solidFill>
                  <a:srgbClr val="002664"/>
                </a:solidFill>
                <a:ea typeface="ＭＳ Ｐゴシック" pitchFamily="-128" charset="-128"/>
              </a:rPr>
              <a:t> 2.3% in 2016 </a:t>
            </a:r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/>
            </a:r>
            <a:b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</a:br>
            <a:r>
              <a:rPr lang="fi-FI" altLang="fi-FI" sz="2000" b="0" dirty="0" smtClean="0">
                <a:solidFill>
                  <a:srgbClr val="002664"/>
                </a:solidFill>
                <a:ea typeface="ＭＳ Ｐゴシック" pitchFamily="-128" charset="-128"/>
              </a:rPr>
              <a:t>GDP </a:t>
            </a:r>
            <a:r>
              <a:rPr lang="fi-FI" altLang="fi-FI" sz="2000" b="0" dirty="0" err="1" smtClean="0">
                <a:solidFill>
                  <a:srgbClr val="002664"/>
                </a:solidFill>
                <a:ea typeface="ＭＳ Ｐゴシック" pitchFamily="-128" charset="-128"/>
              </a:rPr>
              <a:t>growth</a:t>
            </a:r>
            <a:r>
              <a:rPr lang="fi-FI" altLang="fi-FI" sz="2000" b="0" dirty="0" smtClean="0">
                <a:solidFill>
                  <a:srgbClr val="002664"/>
                </a:solidFill>
                <a:ea typeface="ＭＳ Ｐゴシック" pitchFamily="-128" charset="-128"/>
              </a:rPr>
              <a:t> in 2016, % 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0862575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Breakdown of World Industrial Production</a:t>
            </a:r>
            <a:endParaRPr lang="en-GB" dirty="0"/>
          </a:p>
        </p:txBody>
      </p:sp>
      <p:graphicFrame>
        <p:nvGraphicFramePr>
          <p:cNvPr id="1505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887262"/>
              </p:ext>
            </p:extLst>
          </p:nvPr>
        </p:nvGraphicFramePr>
        <p:xfrm>
          <a:off x="431653" y="1603208"/>
          <a:ext cx="9502510" cy="4755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Kaavio" r:id="rId4" imgW="7772481" imgH="4114800" progId="MSGraph.Chart.8">
                  <p:embed followColorScheme="full"/>
                </p:oleObj>
              </mc:Choice>
              <mc:Fallback>
                <p:oleObj name="Kaavio" r:id="rId4" imgW="7772481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53" y="1603208"/>
                        <a:ext cx="9502510" cy="47557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Text Box 4"/>
          <p:cNvSpPr txBox="1">
            <a:spLocks noChangeArrowheads="1"/>
          </p:cNvSpPr>
          <p:nvPr/>
        </p:nvSpPr>
        <p:spPr bwMode="auto">
          <a:xfrm>
            <a:off x="1919188" y="5705579"/>
            <a:ext cx="6023978" cy="35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0">
                <a:solidFill>
                  <a:srgbClr val="002664"/>
                </a:solidFill>
                <a:ea typeface="ＭＳ Ｐゴシック" pitchFamily="34" charset="-128"/>
              </a:rPr>
              <a:t>   </a:t>
            </a:r>
            <a:endParaRPr lang="fi-FI" sz="1613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1296343" y="6366118"/>
            <a:ext cx="5116781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Purchasing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power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parity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adjusted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shares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  <a:p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Source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</a:rPr>
              <a:t>Maddison</a:t>
            </a:r>
            <a:r>
              <a:rPr lang="fi-FI" sz="1100" b="0" dirty="0">
                <a:solidFill>
                  <a:srgbClr val="002664"/>
                </a:solidFill>
              </a:rPr>
              <a:t> (</a:t>
            </a:r>
            <a:r>
              <a:rPr lang="fi-FI" sz="1100" b="0" dirty="0" err="1">
                <a:solidFill>
                  <a:srgbClr val="002664"/>
                </a:solidFill>
              </a:rPr>
              <a:t>Historical</a:t>
            </a:r>
            <a:r>
              <a:rPr lang="fi-FI" sz="1100" b="0" dirty="0">
                <a:solidFill>
                  <a:srgbClr val="002664"/>
                </a:solidFill>
              </a:rPr>
              <a:t> </a:t>
            </a:r>
            <a:r>
              <a:rPr lang="fi-FI" sz="1100" b="0" dirty="0" err="1">
                <a:solidFill>
                  <a:srgbClr val="002664"/>
                </a:solidFill>
              </a:rPr>
              <a:t>Statistics</a:t>
            </a:r>
            <a:r>
              <a:rPr lang="fi-FI" sz="1100" b="0" dirty="0">
                <a:solidFill>
                  <a:srgbClr val="002664"/>
                </a:solidFill>
              </a:rPr>
              <a:t>), IMF and ETLA 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50536" name="Text Box 6"/>
          <p:cNvSpPr txBox="1">
            <a:spLocks noChangeArrowheads="1"/>
          </p:cNvSpPr>
          <p:nvPr/>
        </p:nvSpPr>
        <p:spPr bwMode="auto">
          <a:xfrm>
            <a:off x="8648763" y="1489595"/>
            <a:ext cx="652798" cy="33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512" b="0">
                <a:solidFill>
                  <a:srgbClr val="002664"/>
                </a:solidFill>
                <a:ea typeface="ＭＳ Ｐゴシック" pitchFamily="34" charset="-128"/>
              </a:rPr>
              <a:t>  </a:t>
            </a:r>
            <a:endParaRPr lang="fi-FI" sz="1512" b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150537" name="Text Box 7"/>
          <p:cNvSpPr txBox="1">
            <a:spLocks noChangeArrowheads="1"/>
          </p:cNvSpPr>
          <p:nvPr/>
        </p:nvSpPr>
        <p:spPr bwMode="auto">
          <a:xfrm>
            <a:off x="5402374" y="4689583"/>
            <a:ext cx="41855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>
                <a:solidFill>
                  <a:srgbClr val="002664"/>
                </a:solidFill>
                <a:ea typeface="ＭＳ Ｐゴシック" pitchFamily="34" charset="-128"/>
              </a:rPr>
              <a:t>  </a:t>
            </a:r>
            <a:endParaRPr lang="fi-FI" sz="1310">
              <a:solidFill>
                <a:srgbClr val="002664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50538" name="Text Box 8"/>
          <p:cNvSpPr txBox="1">
            <a:spLocks noChangeArrowheads="1"/>
          </p:cNvSpPr>
          <p:nvPr/>
        </p:nvSpPr>
        <p:spPr bwMode="auto">
          <a:xfrm>
            <a:off x="1555987" y="739198"/>
            <a:ext cx="348799" cy="33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dirty="0">
                <a:solidFill>
                  <a:srgbClr val="003976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150539" name="Text Box 9"/>
          <p:cNvSpPr txBox="1">
            <a:spLocks noChangeArrowheads="1"/>
          </p:cNvSpPr>
          <p:nvPr/>
        </p:nvSpPr>
        <p:spPr bwMode="auto">
          <a:xfrm>
            <a:off x="8667963" y="3527988"/>
            <a:ext cx="1124795" cy="30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fi-FI" sz="1411" b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475D12-BA44-4037-9CF8-3109C37DA01A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40086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Industrial </a:t>
            </a:r>
            <a:r>
              <a:rPr lang="fi-FI" dirty="0" err="1">
                <a:solidFill>
                  <a:srgbClr val="002060"/>
                </a:solidFill>
                <a:ea typeface="ＭＳ Ｐゴシック" pitchFamily="34" charset="-128"/>
              </a:rPr>
              <a:t>Production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2060"/>
                </a:solidFill>
                <a:ea typeface="ＭＳ Ｐゴシック" pitchFamily="34" charset="-128"/>
              </a:rPr>
              <a:t>Development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2060"/>
                </a:solidFill>
                <a:ea typeface="ＭＳ Ｐゴシック" pitchFamily="34" charset="-128"/>
              </a:rPr>
              <a:t>by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dirty="0" err="1">
                <a:solidFill>
                  <a:srgbClr val="002060"/>
                </a:solidFill>
                <a:ea typeface="ＭＳ Ｐゴシック" pitchFamily="34" charset="-128"/>
              </a:rPr>
              <a:t>Year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endParaRPr lang="fi-FI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368351" y="6494697"/>
            <a:ext cx="3372788" cy="29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413" tIns="41707" rIns="83413" bIns="41707"/>
          <a:lstStyle>
            <a:lvl1pPr defTabSz="8270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100" dirty="0">
                <a:solidFill>
                  <a:srgbClr val="002664"/>
                </a:solidFill>
                <a:ea typeface="ＭＳ Ｐゴシック" pitchFamily="34" charset="-128"/>
              </a:rPr>
              <a:t>Source: </a:t>
            </a:r>
            <a:r>
              <a:rPr lang="en-US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endParaRPr lang="en-US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8DE411-CCA1-4642-BC28-E14D32BB7CAE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48</a:t>
            </a:fld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224915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6780804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860013" y="2519883"/>
            <a:ext cx="8642350" cy="2232249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The Big Challenge for Finland after 2008</a:t>
            </a:r>
            <a:r>
              <a:rPr lang="fi-FI" sz="2822" b="0" dirty="0">
                <a:solidFill>
                  <a:srgbClr val="002060"/>
                </a:solidFill>
              </a:rPr>
              <a:t/>
            </a:r>
            <a:br>
              <a:rPr lang="fi-FI" sz="2822" b="0" dirty="0">
                <a:solidFill>
                  <a:srgbClr val="002060"/>
                </a:solidFill>
              </a:rPr>
            </a:br>
            <a:endParaRPr lang="fi-FI" sz="2822" dirty="0">
              <a:solidFill>
                <a:srgbClr val="002060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3C1A7D-3C96-4C31-99D0-2EF16B8CF4E4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629268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FB1A85-8275-4285-96AB-6460509AF948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Turnover of the Technology Industry in Finland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475908" y="6439673"/>
            <a:ext cx="2558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 </a:t>
            </a:r>
            <a:r>
              <a:rPr lang="en-GB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, Statistics Finland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896973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443341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Exports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to EUR </a:t>
            </a:r>
            <a:r>
              <a:rPr lang="fi-FI" dirty="0" smtClean="0"/>
              <a:t>30 </a:t>
            </a:r>
            <a:r>
              <a:rPr lang="fi-FI" dirty="0" err="1"/>
              <a:t>Billion</a:t>
            </a:r>
            <a:r>
              <a:rPr lang="fi-FI" dirty="0"/>
              <a:t> Short of </a:t>
            </a:r>
            <a:r>
              <a:rPr lang="fi-FI" dirty="0" err="1"/>
              <a:t>Annual</a:t>
            </a:r>
            <a:r>
              <a:rPr lang="fi-FI" dirty="0"/>
              <a:t> Target Level </a:t>
            </a:r>
            <a:r>
              <a:rPr lang="fi-FI" sz="2822" b="0" dirty="0"/>
              <a:t/>
            </a:r>
            <a:br>
              <a:rPr lang="fi-FI" sz="2822" b="0" dirty="0"/>
            </a:br>
            <a:endParaRPr lang="fi-FI" sz="2822" b="0" dirty="0"/>
          </a:p>
        </p:txBody>
      </p:sp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1296343" y="6418971"/>
            <a:ext cx="4934818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06" tIns="48253" rIns="96506" bIns="48253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 err="1" smtClean="0">
                <a:solidFill>
                  <a:srgbClr val="002664"/>
                </a:solidFill>
                <a:ea typeface="Arial Unicode MS" pitchFamily="34" charset="-128"/>
              </a:rPr>
              <a:t>Source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: </a:t>
            </a:r>
            <a:r>
              <a:rPr lang="fi-FI" sz="1100" b="0" dirty="0" err="1" smtClean="0">
                <a:solidFill>
                  <a:srgbClr val="002664"/>
                </a:solidFill>
                <a:ea typeface="Arial Unicode MS" pitchFamily="34" charset="-128"/>
              </a:rPr>
              <a:t>Macronond</a:t>
            </a:r>
            <a:r>
              <a:rPr lang="fi-FI" sz="1100" b="0" dirty="0" smtClean="0">
                <a:solidFill>
                  <a:srgbClr val="002664"/>
                </a:solidFill>
                <a:ea typeface="Arial Unicode MS" pitchFamily="34" charset="-128"/>
              </a:rPr>
              <a:t>, </a:t>
            </a:r>
            <a:r>
              <a:rPr lang="fi-FI" sz="1100" b="0" dirty="0" err="1" smtClean="0">
                <a:solidFill>
                  <a:srgbClr val="002664"/>
                </a:solidFill>
                <a:ea typeface="Arial Unicode MS" pitchFamily="34" charset="-128"/>
              </a:rPr>
              <a:t>Statistics</a:t>
            </a:r>
            <a:r>
              <a:rPr lang="fi-FI" sz="1100" b="0" dirty="0" smtClean="0">
                <a:solidFill>
                  <a:srgbClr val="002664"/>
                </a:solidFill>
                <a:ea typeface="Arial Unicode MS" pitchFamily="34" charset="-128"/>
              </a:rPr>
              <a:t> 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Finland / National </a:t>
            </a:r>
            <a:r>
              <a:rPr lang="fi-FI" sz="1100" b="0" dirty="0" err="1">
                <a:solidFill>
                  <a:srgbClr val="002664"/>
                </a:solidFill>
                <a:ea typeface="Arial Unicode MS" pitchFamily="34" charset="-128"/>
              </a:rPr>
              <a:t>Accounts</a:t>
            </a:r>
            <a:endParaRPr lang="fi-FI" sz="1100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65E179-1C58-46D6-B28E-3C3D07413D25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50</a:t>
            </a:fld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976723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" name="Macrobond document" r:id="rId4" imgW="12573938" imgH="5667684" progId="Mbnd.mbnd">
                  <p:embed/>
                </p:oleObj>
              </mc:Choice>
              <mc:Fallback>
                <p:oleObj name="Macrobond document" r:id="rId4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8761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Exports</a:t>
            </a:r>
            <a:r>
              <a:rPr lang="fi-FI" dirty="0"/>
              <a:t> </a:t>
            </a:r>
            <a:r>
              <a:rPr lang="fi-FI" dirty="0" err="1" smtClean="0"/>
              <a:t>Lagging</a:t>
            </a:r>
            <a:r>
              <a:rPr lang="fi-FI" dirty="0" smtClean="0"/>
              <a:t> </a:t>
            </a:r>
            <a:r>
              <a:rPr lang="fi-FI" dirty="0" err="1"/>
              <a:t>Behind</a:t>
            </a:r>
            <a:r>
              <a:rPr lang="fi-FI" dirty="0"/>
              <a:t> </a:t>
            </a:r>
            <a:r>
              <a:rPr lang="fi-FI" dirty="0" err="1"/>
              <a:t>Competitors</a:t>
            </a:r>
            <a:endParaRPr lang="fi-FI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96343" y="6460792"/>
            <a:ext cx="209223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</a:rPr>
              <a:t>Macrobond</a:t>
            </a:r>
            <a:r>
              <a:rPr lang="fi-FI" sz="1100" dirty="0" smtClean="0">
                <a:solidFill>
                  <a:srgbClr val="002664"/>
                </a:solidFill>
              </a:rPr>
              <a:t>, </a:t>
            </a:r>
            <a:r>
              <a:rPr lang="fi-FI" sz="1100" dirty="0" err="1" smtClean="0">
                <a:solidFill>
                  <a:srgbClr val="002664"/>
                </a:solidFill>
              </a:rPr>
              <a:t>Eurostat</a:t>
            </a:r>
            <a:r>
              <a:rPr lang="fi-FI" sz="1100" dirty="0" smtClean="0">
                <a:solidFill>
                  <a:srgbClr val="002664"/>
                </a:solidFill>
              </a:rPr>
              <a:t>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CDBBDE4-4FFE-4E84-A7B3-75B70A32A58C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51</a:t>
            </a:fld>
            <a:endParaRPr lang="fi-FI" dirty="0"/>
          </a:p>
        </p:txBody>
      </p:sp>
      <p:graphicFrame>
        <p:nvGraphicFramePr>
          <p:cNvPr id="11" name="Sisällön paikkamerkki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559347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584802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Share</a:t>
            </a:r>
            <a:r>
              <a:rPr lang="fi-FI" dirty="0"/>
              <a:t> of Industry in GDP in </a:t>
            </a:r>
            <a:r>
              <a:rPr lang="fi-FI" dirty="0" smtClean="0"/>
              <a:t>Finland 1900-2014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Kaavio 4"/>
          <p:cNvGraphicFramePr/>
          <p:nvPr>
            <p:extLst>
              <p:ext uri="{D42A27DB-BD31-4B8C-83A1-F6EECF244321}">
                <p14:modId xmlns:p14="http://schemas.microsoft.com/office/powerpoint/2010/main" val="4007347254"/>
              </p:ext>
            </p:extLst>
          </p:nvPr>
        </p:nvGraphicFramePr>
        <p:xfrm>
          <a:off x="431653" y="1727203"/>
          <a:ext cx="9433642" cy="460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296343" y="6336890"/>
            <a:ext cx="7184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r>
              <a:rPr lang="fi-FI" sz="1100" dirty="0">
                <a:solidFill>
                  <a:srgbClr val="002664"/>
                </a:solidFill>
              </a:rPr>
              <a:t>*) </a:t>
            </a:r>
            <a:r>
              <a:rPr lang="fi-FI" sz="1100" dirty="0" err="1">
                <a:solidFill>
                  <a:srgbClr val="002664"/>
                </a:solidFill>
              </a:rPr>
              <a:t>During</a:t>
            </a:r>
            <a:r>
              <a:rPr lang="fi-FI" sz="1100" dirty="0">
                <a:solidFill>
                  <a:srgbClr val="002664"/>
                </a:solidFill>
              </a:rPr>
              <a:t> 1900-1974 </a:t>
            </a:r>
            <a:r>
              <a:rPr lang="fi-FI" sz="1100" dirty="0" err="1">
                <a:solidFill>
                  <a:srgbClr val="002664"/>
                </a:solidFill>
              </a:rPr>
              <a:t>industry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covers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also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mines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energy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water</a:t>
            </a:r>
            <a:r>
              <a:rPr lang="fi-FI" sz="1100" dirty="0">
                <a:solidFill>
                  <a:srgbClr val="002664"/>
                </a:solidFill>
              </a:rPr>
              <a:t> and </a:t>
            </a:r>
            <a:r>
              <a:rPr lang="fi-FI" sz="1100" dirty="0" err="1">
                <a:solidFill>
                  <a:srgbClr val="002664"/>
                </a:solidFill>
              </a:rPr>
              <a:t>refuse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collection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sectors</a:t>
            </a:r>
            <a:r>
              <a:rPr lang="fi-FI" sz="1100" dirty="0">
                <a:solidFill>
                  <a:srgbClr val="002664"/>
                </a:solidFill>
              </a:rPr>
              <a:t>. </a:t>
            </a:r>
          </a:p>
          <a:p>
            <a:pPr defTabSz="921624"/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Statistics</a:t>
            </a:r>
            <a:r>
              <a:rPr lang="fi-FI" sz="1100" dirty="0">
                <a:solidFill>
                  <a:srgbClr val="002664"/>
                </a:solidFill>
              </a:rPr>
              <a:t> Finland / National </a:t>
            </a:r>
            <a:r>
              <a:rPr lang="fi-FI" sz="1100" dirty="0" err="1">
                <a:solidFill>
                  <a:srgbClr val="002664"/>
                </a:solidFill>
              </a:rPr>
              <a:t>Accounts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190098-F376-4AD4-AEF8-6029A503CAEE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5303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F349B5-C8F0-40A7-9550-1936699B52D6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53</a:t>
            </a:fld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919116"/>
              </p:ext>
            </p:extLst>
          </p:nvPr>
        </p:nvGraphicFramePr>
        <p:xfrm>
          <a:off x="504255" y="1714194"/>
          <a:ext cx="9217024" cy="449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33645"/>
              </p:ext>
            </p:extLst>
          </p:nvPr>
        </p:nvGraphicFramePr>
        <p:xfrm>
          <a:off x="1012277" y="6120083"/>
          <a:ext cx="6044707" cy="296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4212"/>
                <a:gridCol w="724471"/>
                <a:gridCol w="774430"/>
                <a:gridCol w="774430"/>
                <a:gridCol w="746791"/>
                <a:gridCol w="746791"/>
                <a:gridCol w="746791"/>
                <a:gridCol w="746791"/>
              </a:tblGrid>
              <a:tr h="29694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264894" y="4392091"/>
            <a:ext cx="870897" cy="34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9108"/>
            <a:r>
              <a:rPr lang="fi-FI" sz="1613" dirty="0">
                <a:solidFill>
                  <a:srgbClr val="0070C0"/>
                </a:solidFill>
              </a:rPr>
              <a:t>-</a:t>
            </a:r>
            <a:r>
              <a:rPr lang="fi-FI" sz="1613" dirty="0" smtClean="0">
                <a:solidFill>
                  <a:srgbClr val="0070C0"/>
                </a:solidFill>
              </a:rPr>
              <a:t>21%</a:t>
            </a:r>
            <a:endParaRPr lang="fi-FI" sz="1613" dirty="0">
              <a:solidFill>
                <a:srgbClr val="0070C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29813" y="6479460"/>
            <a:ext cx="5370530" cy="26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06" tIns="48253" rIns="96506" bIns="48253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 err="1" smtClean="0">
                <a:solidFill>
                  <a:srgbClr val="002664"/>
                </a:solidFill>
                <a:ea typeface="Arial Unicode MS" pitchFamily="34" charset="-128"/>
              </a:rPr>
              <a:t>Source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Arial Unicode MS" pitchFamily="34" charset="-128"/>
              </a:rPr>
              <a:t>Statistics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 Finland / National </a:t>
            </a:r>
            <a:r>
              <a:rPr lang="fi-FI" sz="1100" b="0" dirty="0" err="1">
                <a:solidFill>
                  <a:srgbClr val="002664"/>
                </a:solidFill>
                <a:ea typeface="Arial Unicode MS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, Industrial </a:t>
            </a:r>
            <a:r>
              <a:rPr lang="fi-FI" sz="1100" b="0" dirty="0" err="1">
                <a:solidFill>
                  <a:srgbClr val="002664"/>
                </a:solidFill>
                <a:ea typeface="Arial Unicode MS" pitchFamily="34" charset="-128"/>
              </a:rPr>
              <a:t>volume</a:t>
            </a: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Arial Unicode MS" pitchFamily="34" charset="-128"/>
              </a:rPr>
              <a:t>index</a:t>
            </a:r>
            <a:endParaRPr lang="fi-FI" sz="1100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31801" y="143619"/>
            <a:ext cx="9506249" cy="1008000"/>
          </a:xfrm>
          <a:prstGeom prst="rect">
            <a:avLst/>
          </a:prstGeom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6506" tIns="48253" rIns="96506" bIns="48253" numCol="1" anchor="t" anchorCtr="0" compatLnSpc="1">
            <a:prstTxWarp prst="textNoShape">
              <a:avLst/>
            </a:prstTxWarp>
          </a:bodyPr>
          <a:lstStyle>
            <a:lvl1pPr algn="l" defTabSz="91406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b="1" kern="1200" spc="-40" baseline="0">
                <a:solidFill>
                  <a:srgbClr val="0029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err="1" smtClean="0"/>
              <a:t>Finland’s</a:t>
            </a:r>
            <a:r>
              <a:rPr lang="fi-FI" dirty="0" smtClean="0"/>
              <a:t> Industrial </a:t>
            </a:r>
            <a:r>
              <a:rPr lang="fi-FI" dirty="0" err="1" smtClean="0"/>
              <a:t>Production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not</a:t>
            </a:r>
            <a:r>
              <a:rPr lang="fi-FI" dirty="0" smtClean="0"/>
              <a:t> </a:t>
            </a:r>
            <a:r>
              <a:rPr lang="fi-FI" dirty="0" err="1" smtClean="0"/>
              <a:t>Regain</a:t>
            </a:r>
            <a:r>
              <a:rPr lang="fi-FI" dirty="0" smtClean="0"/>
              <a:t> the Level of 2008 </a:t>
            </a:r>
            <a:r>
              <a:rPr lang="fi-FI" dirty="0" err="1" smtClean="0"/>
              <a:t>with</a:t>
            </a:r>
            <a:r>
              <a:rPr lang="fi-FI" dirty="0" smtClean="0"/>
              <a:t> the </a:t>
            </a:r>
            <a:r>
              <a:rPr lang="fi-FI" dirty="0" err="1" smtClean="0"/>
              <a:t>Present</a:t>
            </a:r>
            <a:r>
              <a:rPr lang="fi-FI" dirty="0" smtClean="0"/>
              <a:t> </a:t>
            </a:r>
            <a:r>
              <a:rPr lang="fi-FI" dirty="0" err="1" smtClean="0"/>
              <a:t>Production</a:t>
            </a:r>
            <a:r>
              <a:rPr lang="fi-FI" dirty="0" smtClean="0"/>
              <a:t> </a:t>
            </a:r>
            <a:r>
              <a:rPr lang="fi-FI" dirty="0" err="1" smtClean="0"/>
              <a:t>Capacity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16" b="0" dirty="0" err="1" smtClean="0"/>
              <a:t>Finland’s</a:t>
            </a:r>
            <a:r>
              <a:rPr lang="fi-FI" sz="2016" b="0" dirty="0" smtClean="0"/>
              <a:t> </a:t>
            </a:r>
            <a:r>
              <a:rPr lang="fi-FI" sz="2016" b="0" dirty="0" err="1" smtClean="0"/>
              <a:t>production</a:t>
            </a:r>
            <a:r>
              <a:rPr lang="fi-FI" sz="2016" b="0" dirty="0" smtClean="0"/>
              <a:t> </a:t>
            </a:r>
            <a:r>
              <a:rPr lang="fi-FI" sz="2016" b="0" dirty="0" err="1" smtClean="0"/>
              <a:t>capasity</a:t>
            </a:r>
            <a:r>
              <a:rPr lang="fi-FI" sz="2016" b="0" dirty="0" smtClean="0"/>
              <a:t> </a:t>
            </a:r>
            <a:r>
              <a:rPr lang="fi-FI" sz="2016" b="0" dirty="0" err="1" smtClean="0"/>
              <a:t>has</a:t>
            </a:r>
            <a:r>
              <a:rPr lang="fi-FI" sz="2016" b="0" dirty="0" smtClean="0"/>
              <a:t> </a:t>
            </a:r>
            <a:r>
              <a:rPr lang="fi-FI" sz="2016" b="0" dirty="0" err="1" smtClean="0"/>
              <a:t>decreased</a:t>
            </a:r>
            <a:r>
              <a:rPr lang="fi-FI" sz="2016" b="0" dirty="0" smtClean="0"/>
              <a:t> </a:t>
            </a:r>
            <a:r>
              <a:rPr lang="fi-FI" sz="2016" b="0" dirty="0" err="1" smtClean="0"/>
              <a:t>by</a:t>
            </a:r>
            <a:r>
              <a:rPr lang="fi-FI" sz="2016" b="0" dirty="0" smtClean="0"/>
              <a:t> 20%   </a:t>
            </a:r>
            <a:r>
              <a:rPr lang="fi-FI" sz="2822" b="0" dirty="0" smtClean="0"/>
              <a:t/>
            </a:r>
            <a:br>
              <a:rPr lang="fi-FI" sz="2822" b="0" dirty="0" smtClean="0"/>
            </a:br>
            <a:endParaRPr lang="fi-FI" sz="2822" b="0" dirty="0"/>
          </a:p>
        </p:txBody>
      </p:sp>
    </p:spTree>
    <p:extLst>
      <p:ext uri="{BB962C8B-B14F-4D97-AF65-F5344CB8AC3E}">
        <p14:creationId xmlns:p14="http://schemas.microsoft.com/office/powerpoint/2010/main" val="3413338327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solidFill>
                  <a:srgbClr val="002664"/>
                </a:solidFill>
                <a:ea typeface="ＭＳ Ｐゴシック" pitchFamily="34" charset="-128"/>
              </a:rPr>
              <a:t>Growth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 of Public </a:t>
            </a:r>
            <a:r>
              <a:rPr lang="fi-FI" dirty="0" err="1">
                <a:solidFill>
                  <a:srgbClr val="002664"/>
                </a:solidFill>
                <a:ea typeface="ＭＳ Ｐゴシック" pitchFamily="34" charset="-128"/>
              </a:rPr>
              <a:t>Debt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 and </a:t>
            </a:r>
            <a:r>
              <a:rPr lang="fi-FI" dirty="0" err="1">
                <a:solidFill>
                  <a:srgbClr val="002664"/>
                </a:solidFill>
                <a:ea typeface="ＭＳ Ｐゴシック" pitchFamily="34" charset="-128"/>
              </a:rPr>
              <a:t>Tax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dirty="0" err="1" smtClean="0">
                <a:solidFill>
                  <a:srgbClr val="002664"/>
                </a:solidFill>
                <a:ea typeface="ＭＳ Ｐゴシック" pitchFamily="34" charset="-128"/>
              </a:rPr>
              <a:t>Rate</a:t>
            </a: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 Out 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of </a:t>
            </a:r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Control</a:t>
            </a:r>
            <a:b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Increased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burden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requires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cuts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to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public</a:t>
            </a:r>
            <a:r>
              <a:rPr lang="fi-FI" sz="2000" b="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2000" b="0" dirty="0" err="1" smtClean="0">
                <a:solidFill>
                  <a:srgbClr val="002664"/>
                </a:solidFill>
                <a:ea typeface="ＭＳ Ｐゴシック" pitchFamily="34" charset="-128"/>
              </a:rPr>
              <a:t>sector</a:t>
            </a:r>
            <a:endParaRPr lang="fi-FI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24335" y="6480880"/>
            <a:ext cx="259718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 smtClean="0">
                <a:solidFill>
                  <a:srgbClr val="002664"/>
                </a:solidFill>
              </a:rPr>
              <a:t>Macrobond</a:t>
            </a:r>
            <a:r>
              <a:rPr lang="fi-FI" sz="1100" dirty="0" smtClean="0">
                <a:solidFill>
                  <a:srgbClr val="002664"/>
                </a:solidFill>
              </a:rPr>
              <a:t>, </a:t>
            </a:r>
            <a:r>
              <a:rPr lang="fi-FI" sz="1100" dirty="0" err="1" smtClean="0">
                <a:solidFill>
                  <a:srgbClr val="002664"/>
                </a:solidFill>
              </a:rPr>
              <a:t>Statistics</a:t>
            </a:r>
            <a:r>
              <a:rPr lang="fi-FI" sz="1100" dirty="0" smtClean="0">
                <a:solidFill>
                  <a:srgbClr val="002664"/>
                </a:solidFill>
              </a:rPr>
              <a:t> Finland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D62E5F4-C29B-4402-B4F2-38C3F7062C9D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54</a:t>
            </a:fld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07320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497822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796977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EE4A1C-3249-4E77-A014-37C74CE8C938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Upswing of Investments Required in </a:t>
            </a:r>
            <a:r>
              <a:rPr lang="en-GB" dirty="0" smtClean="0"/>
              <a:t>Finland</a:t>
            </a:r>
            <a:br>
              <a:rPr lang="en-GB" dirty="0" smtClean="0"/>
            </a:br>
            <a:endParaRPr lang="en-GB" sz="2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4716783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069" fontAlgn="base">
              <a:spcBef>
                <a:spcPct val="0"/>
              </a:spcBef>
              <a:spcAft>
                <a:spcPct val="0"/>
              </a:spcAft>
            </a:pPr>
            <a:r>
              <a:rPr lang="fi-FI" sz="1100" b="0" dirty="0" smtClean="0">
                <a:solidFill>
                  <a:srgbClr val="002664"/>
                </a:solidFill>
                <a:latin typeface="Arial"/>
                <a:ea typeface="Arial Unicode MS"/>
              </a:rPr>
              <a:t>Source: </a:t>
            </a:r>
            <a:r>
              <a:rPr lang="fi-FI" sz="1100" b="0" dirty="0">
                <a:solidFill>
                  <a:srgbClr val="002664"/>
                </a:solidFill>
                <a:latin typeface="Arial"/>
                <a:ea typeface="Arial Unicode MS"/>
              </a:rPr>
              <a:t>OECD, </a:t>
            </a:r>
            <a:r>
              <a:rPr lang="fi-FI" sz="1100" b="0" dirty="0" err="1">
                <a:solidFill>
                  <a:srgbClr val="002664"/>
                </a:solidFill>
                <a:latin typeface="Arial"/>
                <a:ea typeface="Arial Unicode MS"/>
              </a:rPr>
              <a:t>Economic</a:t>
            </a:r>
            <a:r>
              <a:rPr lang="fi-FI" sz="1100" b="0" dirty="0">
                <a:solidFill>
                  <a:srgbClr val="002664"/>
                </a:solidFill>
                <a:latin typeface="Arial"/>
                <a:ea typeface="Arial Unicode MS"/>
              </a:rPr>
              <a:t> Outlook </a:t>
            </a:r>
            <a:r>
              <a:rPr lang="fi-FI" sz="1100" b="0" dirty="0" smtClean="0">
                <a:solidFill>
                  <a:srgbClr val="002664"/>
                </a:solidFill>
                <a:latin typeface="Arial"/>
                <a:ea typeface="Arial Unicode MS"/>
              </a:rPr>
              <a:t>2015</a:t>
            </a:r>
            <a:endParaRPr lang="fi-FI" sz="1100" b="0" dirty="0">
              <a:solidFill>
                <a:srgbClr val="002664"/>
              </a:solidFill>
              <a:latin typeface="Arial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91618523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510451"/>
              </p:ext>
            </p:extLst>
          </p:nvPr>
        </p:nvGraphicFramePr>
        <p:xfrm>
          <a:off x="431800" y="1799803"/>
          <a:ext cx="950277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fi-FI" dirty="0" smtClean="0"/>
              <a:t>Industrial </a:t>
            </a:r>
            <a:r>
              <a:rPr lang="fi-FI" dirty="0" err="1" smtClean="0"/>
              <a:t>Companies</a:t>
            </a:r>
            <a:r>
              <a:rPr lang="fi-FI" dirty="0" smtClean="0"/>
              <a:t>’ </a:t>
            </a:r>
            <a:r>
              <a:rPr lang="fi-FI" dirty="0" err="1" smtClean="0"/>
              <a:t>Investment</a:t>
            </a:r>
            <a:r>
              <a:rPr lang="fi-FI" dirty="0" smtClean="0"/>
              <a:t> </a:t>
            </a:r>
            <a:r>
              <a:rPr lang="fi-FI" dirty="0" err="1" smtClean="0"/>
              <a:t>Plans</a:t>
            </a:r>
            <a:r>
              <a:rPr lang="fi-FI" dirty="0" smtClean="0"/>
              <a:t> </a:t>
            </a:r>
            <a:r>
              <a:rPr lang="fi-FI" dirty="0" err="1" smtClean="0"/>
              <a:t>Indicate</a:t>
            </a:r>
            <a:r>
              <a:rPr lang="fi-FI" dirty="0" smtClean="0"/>
              <a:t> an </a:t>
            </a:r>
            <a:r>
              <a:rPr lang="fi-FI" dirty="0" err="1" smtClean="0"/>
              <a:t>Increase</a:t>
            </a:r>
            <a:r>
              <a:rPr lang="fi-FI" dirty="0" smtClean="0"/>
              <a:t> in </a:t>
            </a:r>
            <a:r>
              <a:rPr lang="fi-FI" dirty="0" err="1" smtClean="0"/>
              <a:t>Investments</a:t>
            </a:r>
            <a:r>
              <a:rPr lang="fi-FI" dirty="0" smtClean="0"/>
              <a:t> </a:t>
            </a:r>
            <a:r>
              <a:rPr lang="fi-FI" dirty="0" err="1" smtClean="0"/>
              <a:t>Both</a:t>
            </a:r>
            <a:r>
              <a:rPr lang="fi-FI" dirty="0" smtClean="0"/>
              <a:t> in 2015 and 2016</a:t>
            </a:r>
            <a:br>
              <a:rPr lang="fi-FI" dirty="0" smtClean="0"/>
            </a:br>
            <a:r>
              <a:rPr lang="fi-FI" sz="2000" b="0" dirty="0" smtClean="0"/>
              <a:t>Industrial </a:t>
            </a:r>
            <a:r>
              <a:rPr lang="fi-FI" sz="2000" b="0" dirty="0" err="1" smtClean="0"/>
              <a:t>fixed</a:t>
            </a:r>
            <a:r>
              <a:rPr lang="fi-FI" sz="2000" b="0" dirty="0" smtClean="0"/>
              <a:t> and R&amp;D </a:t>
            </a:r>
            <a:r>
              <a:rPr lang="fi-FI" sz="2000" b="0" dirty="0" err="1" smtClean="0"/>
              <a:t>investments</a:t>
            </a:r>
            <a:r>
              <a:rPr lang="fi-FI" sz="2000" b="0" dirty="0" smtClean="0"/>
              <a:t> in Finland  </a:t>
            </a:r>
            <a:endParaRPr lang="fi-FI" sz="2000" b="0" dirty="0"/>
          </a:p>
        </p:txBody>
      </p:sp>
      <p:sp>
        <p:nvSpPr>
          <p:cNvPr id="6" name="Tekstiruutu 5"/>
          <p:cNvSpPr txBox="1"/>
          <p:nvPr/>
        </p:nvSpPr>
        <p:spPr>
          <a:xfrm>
            <a:off x="1368351" y="6336890"/>
            <a:ext cx="6749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r>
              <a:rPr lang="fi-FI" sz="1100" dirty="0" err="1">
                <a:solidFill>
                  <a:srgbClr val="002664"/>
                </a:solidFill>
              </a:rPr>
              <a:t>Source</a:t>
            </a:r>
            <a:r>
              <a:rPr lang="fi-FI" sz="1100" dirty="0">
                <a:solidFill>
                  <a:srgbClr val="002664"/>
                </a:solidFill>
              </a:rPr>
              <a:t>: </a:t>
            </a:r>
            <a:r>
              <a:rPr lang="fi-FI" sz="1100" dirty="0" err="1">
                <a:solidFill>
                  <a:srgbClr val="002664"/>
                </a:solidFill>
              </a:rPr>
              <a:t>Statistics</a:t>
            </a:r>
            <a:r>
              <a:rPr lang="fi-FI" sz="1100" dirty="0">
                <a:solidFill>
                  <a:srgbClr val="002664"/>
                </a:solidFill>
              </a:rPr>
              <a:t> Finland, </a:t>
            </a:r>
            <a:r>
              <a:rPr lang="fi-FI" sz="1100" dirty="0" err="1">
                <a:solidFill>
                  <a:srgbClr val="002664"/>
                </a:solidFill>
              </a:rPr>
              <a:t>Confederation</a:t>
            </a:r>
            <a:r>
              <a:rPr lang="fi-FI" sz="1100" dirty="0">
                <a:solidFill>
                  <a:srgbClr val="002664"/>
                </a:solidFill>
              </a:rPr>
              <a:t> of </a:t>
            </a:r>
            <a:r>
              <a:rPr lang="fi-FI" sz="1100" dirty="0" err="1">
                <a:solidFill>
                  <a:srgbClr val="002664"/>
                </a:solidFill>
              </a:rPr>
              <a:t>Finnish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Industries</a:t>
            </a:r>
            <a:r>
              <a:rPr lang="fi-FI" sz="1100" dirty="0">
                <a:solidFill>
                  <a:srgbClr val="002664"/>
                </a:solidFill>
              </a:rPr>
              <a:t>’ </a:t>
            </a:r>
          </a:p>
          <a:p>
            <a:pPr defTabSz="921624"/>
            <a:r>
              <a:rPr lang="fi-FI" sz="1100" dirty="0" err="1">
                <a:solidFill>
                  <a:srgbClr val="002664"/>
                </a:solidFill>
              </a:rPr>
              <a:t>Investment</a:t>
            </a:r>
            <a:r>
              <a:rPr lang="fi-FI" sz="1100" dirty="0">
                <a:solidFill>
                  <a:srgbClr val="002664"/>
                </a:solidFill>
              </a:rPr>
              <a:t> </a:t>
            </a:r>
            <a:r>
              <a:rPr lang="fi-FI" sz="1100" dirty="0" err="1">
                <a:solidFill>
                  <a:srgbClr val="002664"/>
                </a:solidFill>
              </a:rPr>
              <a:t>Survey</a:t>
            </a:r>
            <a:r>
              <a:rPr lang="fi-FI" sz="1100" dirty="0">
                <a:solidFill>
                  <a:srgbClr val="002664"/>
                </a:solidFill>
              </a:rPr>
              <a:t> (</a:t>
            </a:r>
            <a:r>
              <a:rPr lang="fi-FI" sz="1100" dirty="0" err="1" smtClean="0">
                <a:solidFill>
                  <a:srgbClr val="002664"/>
                </a:solidFill>
              </a:rPr>
              <a:t>January</a:t>
            </a:r>
            <a:r>
              <a:rPr lang="fi-FI" sz="1100" dirty="0" smtClean="0">
                <a:solidFill>
                  <a:srgbClr val="002664"/>
                </a:solidFill>
              </a:rPr>
              <a:t> 2016)</a:t>
            </a:r>
            <a:endParaRPr lang="fi-FI" sz="1100" dirty="0">
              <a:solidFill>
                <a:srgbClr val="002664"/>
              </a:solidFill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152327" y="1583779"/>
            <a:ext cx="6314001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1624"/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45A495-3260-4280-B305-0E350F349CB6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2161033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620621"/>
              </p:ext>
            </p:extLst>
          </p:nvPr>
        </p:nvGraphicFramePr>
        <p:xfrm>
          <a:off x="431800" y="1655028"/>
          <a:ext cx="9502775" cy="421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143619"/>
            <a:ext cx="9649518" cy="1008000"/>
          </a:xfrm>
        </p:spPr>
        <p:txBody>
          <a:bodyPr wrap="square" anchor="t" anchorCtr="0"/>
          <a:lstStyle/>
          <a:p>
            <a:pPr defTabSz="873623"/>
            <a:r>
              <a:rPr lang="fi-FI" b="1" dirty="0" err="1" smtClean="0"/>
              <a:t>Turning</a:t>
            </a:r>
            <a:r>
              <a:rPr lang="fi-FI" b="1" dirty="0" smtClean="0"/>
              <a:t> Point of Productivity* </a:t>
            </a:r>
            <a:r>
              <a:rPr lang="fi-FI" b="1" dirty="0" err="1" smtClean="0"/>
              <a:t>Development</a:t>
            </a:r>
            <a:r>
              <a:rPr lang="fi-FI" b="1" dirty="0" smtClean="0"/>
              <a:t> in Finland</a:t>
            </a:r>
            <a:r>
              <a:rPr lang="fi-FI" b="0" dirty="0" smtClean="0"/>
              <a:t/>
            </a:r>
            <a:br>
              <a:rPr lang="fi-FI" b="0" dirty="0" smtClean="0"/>
            </a:br>
            <a:r>
              <a:rPr lang="fi-FI" sz="2000" b="0" dirty="0" err="1"/>
              <a:t>After</a:t>
            </a:r>
            <a:r>
              <a:rPr lang="fi-FI" sz="2000" b="0" dirty="0"/>
              <a:t> 2008 Finland </a:t>
            </a:r>
            <a:r>
              <a:rPr lang="fi-FI" sz="2000" b="0" dirty="0" err="1"/>
              <a:t>has</a:t>
            </a:r>
            <a:r>
              <a:rPr lang="fi-FI" sz="2000" b="0" dirty="0"/>
              <a:t> </a:t>
            </a:r>
            <a:r>
              <a:rPr lang="fi-FI" sz="2000" b="0" dirty="0" err="1"/>
              <a:t>lost</a:t>
            </a:r>
            <a:r>
              <a:rPr lang="fi-FI" sz="2000" b="0" dirty="0"/>
              <a:t> </a:t>
            </a:r>
            <a:r>
              <a:rPr lang="fi-FI" sz="2000" b="0" dirty="0" err="1"/>
              <a:t>considerable</a:t>
            </a:r>
            <a:r>
              <a:rPr lang="fi-FI" sz="2000" b="0" dirty="0"/>
              <a:t> </a:t>
            </a:r>
            <a:r>
              <a:rPr lang="fi-FI" sz="2000" b="0" dirty="0" err="1"/>
              <a:t>volume</a:t>
            </a:r>
            <a:r>
              <a:rPr lang="fi-FI" sz="2000" b="0" dirty="0"/>
              <a:t> </a:t>
            </a:r>
            <a:r>
              <a:rPr lang="fi-FI" sz="2000" b="0" dirty="0" err="1"/>
              <a:t>production</a:t>
            </a:r>
            <a:r>
              <a:rPr lang="fi-FI" sz="2000" b="0" dirty="0"/>
              <a:t> in </a:t>
            </a:r>
            <a:r>
              <a:rPr lang="fi-FI" sz="2000" b="0" dirty="0" err="1"/>
              <a:t>electronics</a:t>
            </a:r>
            <a:r>
              <a:rPr lang="fi-FI" sz="2000" b="0" dirty="0"/>
              <a:t>, </a:t>
            </a:r>
            <a:r>
              <a:rPr lang="fi-FI" sz="2000" b="0" dirty="0" err="1"/>
              <a:t>forest</a:t>
            </a:r>
            <a:r>
              <a:rPr lang="fi-FI" sz="2000" b="0" dirty="0"/>
              <a:t> and </a:t>
            </a:r>
            <a:r>
              <a:rPr lang="fi-FI" sz="2000" b="0" dirty="0" err="1"/>
              <a:t>machinery</a:t>
            </a:r>
            <a:r>
              <a:rPr lang="fi-FI" sz="2000" b="0" dirty="0"/>
              <a:t> </a:t>
            </a:r>
            <a:r>
              <a:rPr lang="fi-FI" sz="2000" b="0" dirty="0" err="1"/>
              <a:t>industries</a:t>
            </a:r>
            <a:r>
              <a:rPr lang="fi-FI" sz="2000" b="0" dirty="0"/>
              <a:t>** 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296343" y="6493534"/>
            <a:ext cx="4100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1624"/>
            <a:r>
              <a:rPr lang="fi-FI" sz="1100" dirty="0" err="1">
                <a:solidFill>
                  <a:srgbClr val="002060"/>
                </a:solidFill>
              </a:rPr>
              <a:t>Source</a:t>
            </a:r>
            <a:r>
              <a:rPr lang="fi-FI" sz="1100" dirty="0">
                <a:solidFill>
                  <a:srgbClr val="002060"/>
                </a:solidFill>
              </a:rPr>
              <a:t>: </a:t>
            </a:r>
            <a:r>
              <a:rPr lang="fi-FI" sz="1100" dirty="0" err="1">
                <a:solidFill>
                  <a:srgbClr val="002060"/>
                </a:solidFill>
              </a:rPr>
              <a:t>Statistics</a:t>
            </a:r>
            <a:r>
              <a:rPr lang="fi-FI" sz="1100" dirty="0">
                <a:solidFill>
                  <a:srgbClr val="002060"/>
                </a:solidFill>
              </a:rPr>
              <a:t> Finland / National </a:t>
            </a:r>
            <a:r>
              <a:rPr lang="fi-FI" sz="1100" dirty="0" err="1">
                <a:solidFill>
                  <a:srgbClr val="002060"/>
                </a:solidFill>
              </a:rPr>
              <a:t>Accounts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861700" y="5816425"/>
            <a:ext cx="71848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1624"/>
            <a:r>
              <a:rPr lang="fi-FI" sz="1100" dirty="0">
                <a:solidFill>
                  <a:srgbClr val="002060"/>
                </a:solidFill>
              </a:rPr>
              <a:t>*) Productivity is </a:t>
            </a:r>
            <a:r>
              <a:rPr lang="fi-FI" sz="1100" dirty="0" err="1">
                <a:solidFill>
                  <a:srgbClr val="002060"/>
                </a:solidFill>
              </a:rPr>
              <a:t>measured</a:t>
            </a:r>
            <a:r>
              <a:rPr lang="fi-FI" sz="1100" dirty="0">
                <a:solidFill>
                  <a:srgbClr val="002060"/>
                </a:solidFill>
              </a:rPr>
              <a:t> as </a:t>
            </a:r>
            <a:r>
              <a:rPr lang="fi-FI" sz="1100" dirty="0" err="1">
                <a:solidFill>
                  <a:srgbClr val="002060"/>
                </a:solidFill>
              </a:rPr>
              <a:t>real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value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added</a:t>
            </a:r>
            <a:r>
              <a:rPr lang="fi-FI" sz="1100" dirty="0">
                <a:solidFill>
                  <a:srgbClr val="002060"/>
                </a:solidFill>
              </a:rPr>
              <a:t> per </a:t>
            </a:r>
            <a:r>
              <a:rPr lang="fi-FI" sz="1100" dirty="0" err="1">
                <a:solidFill>
                  <a:srgbClr val="002060"/>
                </a:solidFill>
              </a:rPr>
              <a:t>hours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worked</a:t>
            </a:r>
            <a:r>
              <a:rPr lang="fi-FI" sz="1100" dirty="0">
                <a:solidFill>
                  <a:srgbClr val="002060"/>
                </a:solidFill>
              </a:rPr>
              <a:t>. </a:t>
            </a:r>
            <a:r>
              <a:rPr lang="fi-FI" sz="1100" dirty="0" err="1">
                <a:solidFill>
                  <a:srgbClr val="002060"/>
                </a:solidFill>
              </a:rPr>
              <a:t>When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productivity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grows</a:t>
            </a:r>
            <a:r>
              <a:rPr lang="fi-FI" sz="1100" dirty="0">
                <a:solidFill>
                  <a:srgbClr val="002060"/>
                </a:solidFill>
              </a:rPr>
              <a:t> (the </a:t>
            </a:r>
            <a:r>
              <a:rPr lang="fi-FI" sz="1100" dirty="0" err="1">
                <a:solidFill>
                  <a:srgbClr val="002060"/>
                </a:solidFill>
              </a:rPr>
              <a:t>curve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rises</a:t>
            </a:r>
            <a:r>
              <a:rPr lang="fi-FI" sz="1100" dirty="0">
                <a:solidFill>
                  <a:srgbClr val="002060"/>
                </a:solidFill>
              </a:rPr>
              <a:t>) </a:t>
            </a:r>
            <a:r>
              <a:rPr lang="fi-FI" sz="1100" dirty="0" err="1">
                <a:solidFill>
                  <a:srgbClr val="002060"/>
                </a:solidFill>
              </a:rPr>
              <a:t>value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added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grows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more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than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hours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worked</a:t>
            </a:r>
            <a:r>
              <a:rPr lang="fi-FI" sz="1100" dirty="0">
                <a:solidFill>
                  <a:srgbClr val="002060"/>
                </a:solidFill>
              </a:rPr>
              <a:t>. </a:t>
            </a:r>
          </a:p>
          <a:p>
            <a:pPr defTabSz="921624"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Value </a:t>
            </a:r>
            <a:r>
              <a:rPr lang="fi-FI" sz="1100" dirty="0" err="1">
                <a:solidFill>
                  <a:srgbClr val="002664"/>
                </a:solidFill>
              </a:rPr>
              <a:t>added</a:t>
            </a:r>
            <a:r>
              <a:rPr lang="fi-FI" sz="1100" dirty="0">
                <a:solidFill>
                  <a:srgbClr val="002664"/>
                </a:solidFill>
              </a:rPr>
              <a:t> = </a:t>
            </a:r>
            <a:r>
              <a:rPr lang="fi-FI" sz="1100" dirty="0" err="1">
                <a:solidFill>
                  <a:srgbClr val="002664"/>
                </a:solidFill>
              </a:rPr>
              <a:t>turnover</a:t>
            </a:r>
            <a:r>
              <a:rPr lang="fi-FI" sz="1100" dirty="0">
                <a:solidFill>
                  <a:srgbClr val="002664"/>
                </a:solidFill>
              </a:rPr>
              <a:t> – </a:t>
            </a:r>
            <a:r>
              <a:rPr lang="fi-FI" sz="1100" dirty="0" err="1">
                <a:solidFill>
                  <a:srgbClr val="002664"/>
                </a:solidFill>
              </a:rPr>
              <a:t>purchasing</a:t>
            </a:r>
            <a:r>
              <a:rPr lang="fi-FI" sz="1100" dirty="0">
                <a:solidFill>
                  <a:srgbClr val="002664"/>
                </a:solidFill>
              </a:rPr>
              <a:t> of </a:t>
            </a:r>
            <a:r>
              <a:rPr lang="fi-FI" sz="1100" dirty="0" err="1">
                <a:solidFill>
                  <a:srgbClr val="002664"/>
                </a:solidFill>
              </a:rPr>
              <a:t>materials</a:t>
            </a:r>
            <a:r>
              <a:rPr lang="fi-FI" sz="1100" dirty="0">
                <a:solidFill>
                  <a:srgbClr val="002664"/>
                </a:solidFill>
              </a:rPr>
              <a:t> and </a:t>
            </a:r>
            <a:r>
              <a:rPr lang="fi-FI" sz="1100" dirty="0" err="1">
                <a:solidFill>
                  <a:srgbClr val="002664"/>
                </a:solidFill>
              </a:rPr>
              <a:t>services</a:t>
            </a:r>
            <a:endParaRPr lang="fi-FI" sz="1100" dirty="0">
              <a:solidFill>
                <a:srgbClr val="002664"/>
              </a:solidFill>
            </a:endParaRPr>
          </a:p>
          <a:p>
            <a:pPr defTabSz="921624"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Value </a:t>
            </a:r>
            <a:r>
              <a:rPr lang="fi-FI" sz="1100" dirty="0" err="1">
                <a:solidFill>
                  <a:srgbClr val="002664"/>
                </a:solidFill>
              </a:rPr>
              <a:t>added</a:t>
            </a:r>
            <a:r>
              <a:rPr lang="fi-FI" sz="1100" dirty="0">
                <a:solidFill>
                  <a:srgbClr val="002664"/>
                </a:solidFill>
              </a:rPr>
              <a:t> = labour </a:t>
            </a:r>
            <a:r>
              <a:rPr lang="fi-FI" sz="1100" dirty="0" err="1">
                <a:solidFill>
                  <a:srgbClr val="002664"/>
                </a:solidFill>
              </a:rPr>
              <a:t>costs</a:t>
            </a:r>
            <a:r>
              <a:rPr lang="fi-FI" sz="1100" dirty="0">
                <a:solidFill>
                  <a:srgbClr val="002664"/>
                </a:solidFill>
              </a:rPr>
              <a:t> + </a:t>
            </a:r>
            <a:r>
              <a:rPr lang="fi-FI" sz="1100" dirty="0" err="1">
                <a:solidFill>
                  <a:srgbClr val="002664"/>
                </a:solidFill>
              </a:rPr>
              <a:t>rents</a:t>
            </a:r>
            <a:r>
              <a:rPr lang="fi-FI" sz="1100" dirty="0">
                <a:solidFill>
                  <a:srgbClr val="002664"/>
                </a:solidFill>
              </a:rPr>
              <a:t> + </a:t>
            </a:r>
            <a:r>
              <a:rPr lang="fi-FI" sz="1100" dirty="0" err="1">
                <a:solidFill>
                  <a:srgbClr val="002664"/>
                </a:solidFill>
              </a:rPr>
              <a:t>depreciations</a:t>
            </a:r>
            <a:r>
              <a:rPr lang="fi-FI" sz="1100" dirty="0">
                <a:solidFill>
                  <a:srgbClr val="002664"/>
                </a:solidFill>
              </a:rPr>
              <a:t> + </a:t>
            </a:r>
            <a:r>
              <a:rPr lang="fi-FI" sz="1100" dirty="0" err="1">
                <a:solidFill>
                  <a:srgbClr val="002664"/>
                </a:solidFill>
              </a:rPr>
              <a:t>profits</a:t>
            </a:r>
            <a:endParaRPr lang="fi-FI" sz="1100" dirty="0">
              <a:solidFill>
                <a:srgbClr val="002664"/>
              </a:solidFill>
            </a:endParaRPr>
          </a:p>
          <a:p>
            <a:pPr defTabSz="921624"/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5040759" y="4752131"/>
            <a:ext cx="2633504" cy="83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>
                <a:solidFill>
                  <a:srgbClr val="002060"/>
                </a:solidFill>
              </a:rPr>
              <a:t>**) The </a:t>
            </a:r>
            <a:r>
              <a:rPr lang="fi-FI" sz="1209" b="1" dirty="0" err="1">
                <a:solidFill>
                  <a:srgbClr val="002060"/>
                </a:solidFill>
              </a:rPr>
              <a:t>structure</a:t>
            </a:r>
            <a:r>
              <a:rPr lang="fi-FI" sz="1209" b="1" dirty="0">
                <a:solidFill>
                  <a:srgbClr val="002060"/>
                </a:solidFill>
              </a:rPr>
              <a:t> of </a:t>
            </a:r>
            <a:r>
              <a:rPr lang="fi-FI" sz="1209" b="1" dirty="0" err="1">
                <a:solidFill>
                  <a:srgbClr val="002060"/>
                </a:solidFill>
              </a:rPr>
              <a:t>current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industry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does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not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enable</a:t>
            </a:r>
            <a:r>
              <a:rPr lang="fi-FI" sz="1209" b="1" dirty="0">
                <a:solidFill>
                  <a:srgbClr val="002060"/>
                </a:solidFill>
              </a:rPr>
              <a:t> the </a:t>
            </a:r>
            <a:r>
              <a:rPr lang="fi-FI" sz="1209" b="1" dirty="0" err="1">
                <a:solidFill>
                  <a:srgbClr val="002060"/>
                </a:solidFill>
              </a:rPr>
              <a:t>similar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productivity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err="1">
                <a:solidFill>
                  <a:srgbClr val="002060"/>
                </a:solidFill>
              </a:rPr>
              <a:t>development</a:t>
            </a:r>
            <a:r>
              <a:rPr lang="fi-FI" sz="1209" b="1" dirty="0">
                <a:solidFill>
                  <a:srgbClr val="002060"/>
                </a:solidFill>
              </a:rPr>
              <a:t> as </a:t>
            </a:r>
            <a:r>
              <a:rPr lang="fi-FI" sz="1209" b="1" dirty="0" err="1">
                <a:solidFill>
                  <a:srgbClr val="002060"/>
                </a:solidFill>
              </a:rPr>
              <a:t>during</a:t>
            </a:r>
            <a:r>
              <a:rPr lang="fi-FI" sz="1209" b="1" dirty="0">
                <a:solidFill>
                  <a:srgbClr val="002060"/>
                </a:solidFill>
              </a:rPr>
              <a:t> the </a:t>
            </a:r>
            <a:r>
              <a:rPr lang="fi-FI" sz="1209" b="1" dirty="0" err="1">
                <a:solidFill>
                  <a:srgbClr val="002060"/>
                </a:solidFill>
              </a:rPr>
              <a:t>years</a:t>
            </a:r>
            <a:r>
              <a:rPr lang="fi-FI" sz="1209" b="1" dirty="0">
                <a:solidFill>
                  <a:srgbClr val="002060"/>
                </a:solidFill>
              </a:rPr>
              <a:t> </a:t>
            </a:r>
            <a:r>
              <a:rPr lang="fi-FI" sz="1209" b="1" dirty="0" smtClean="0">
                <a:solidFill>
                  <a:srgbClr val="002060"/>
                </a:solidFill>
              </a:rPr>
              <a:t>2000-2008 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09C8BF-05B5-44D9-BC2F-17EF0D43EC6A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11" name="Suorakulmio 10"/>
          <p:cNvSpPr/>
          <p:nvPr/>
        </p:nvSpPr>
        <p:spPr>
          <a:xfrm>
            <a:off x="860013" y="1583779"/>
            <a:ext cx="1521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216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060"/>
                </a:solidFill>
              </a:rPr>
              <a:t>Index, </a:t>
            </a:r>
            <a:r>
              <a:rPr lang="fi-FI" sz="1400" dirty="0" smtClean="0">
                <a:solidFill>
                  <a:srgbClr val="002060"/>
                </a:solidFill>
              </a:rPr>
              <a:t>2000=100</a:t>
            </a:r>
            <a:endParaRPr lang="en-GB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1350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710070"/>
              </p:ext>
            </p:extLst>
          </p:nvPr>
        </p:nvGraphicFramePr>
        <p:xfrm>
          <a:off x="431653" y="1631183"/>
          <a:ext cx="8657109" cy="443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304008" y="6048275"/>
            <a:ext cx="7257574" cy="77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dirty="0" smtClean="0">
                <a:solidFill>
                  <a:srgbClr val="002664"/>
                </a:solidFill>
              </a:rPr>
              <a:t>*) </a:t>
            </a:r>
            <a:r>
              <a:rPr lang="en-US" sz="1100" dirty="0">
                <a:solidFill>
                  <a:srgbClr val="002060"/>
                </a:solidFill>
              </a:rPr>
              <a:t>In the ECB </a:t>
            </a:r>
            <a:r>
              <a:rPr lang="en-US" sz="1100" dirty="0" err="1">
                <a:solidFill>
                  <a:srgbClr val="002060"/>
                </a:solidFill>
              </a:rPr>
              <a:t>Harmonised</a:t>
            </a:r>
            <a:r>
              <a:rPr lang="en-US" sz="1100" dirty="0">
                <a:solidFill>
                  <a:srgbClr val="002060"/>
                </a:solidFill>
              </a:rPr>
              <a:t> Competitiveness Index, the average effective exchange rate of each country is calculated vis-à-vis 20 to 30 main trade partners, as well as the development of unit </a:t>
            </a:r>
            <a:r>
              <a:rPr lang="en-US" sz="1100" dirty="0" err="1">
                <a:solidFill>
                  <a:srgbClr val="002060"/>
                </a:solidFill>
              </a:rPr>
              <a:t>labour</a:t>
            </a:r>
            <a:r>
              <a:rPr lang="en-US" sz="1100" dirty="0">
                <a:solidFill>
                  <a:srgbClr val="002060"/>
                </a:solidFill>
              </a:rPr>
              <a:t> costs for the total economy.</a:t>
            </a:r>
            <a:endParaRPr lang="fi-FI" sz="1100" dirty="0">
              <a:solidFill>
                <a:srgbClr val="002060"/>
              </a:solidFill>
            </a:endParaRPr>
          </a:p>
          <a:p>
            <a:r>
              <a:rPr lang="fi-FI" sz="1100" dirty="0" err="1">
                <a:solidFill>
                  <a:srgbClr val="002060"/>
                </a:solidFill>
              </a:rPr>
              <a:t>Latest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err="1">
                <a:solidFill>
                  <a:srgbClr val="002060"/>
                </a:solidFill>
              </a:rPr>
              <a:t>information</a:t>
            </a:r>
            <a:r>
              <a:rPr lang="fi-FI" sz="1100" dirty="0">
                <a:solidFill>
                  <a:srgbClr val="002060"/>
                </a:solidFill>
              </a:rPr>
              <a:t> </a:t>
            </a:r>
            <a:r>
              <a:rPr lang="fi-FI" sz="1100" dirty="0" smtClean="0">
                <a:solidFill>
                  <a:srgbClr val="002060"/>
                </a:solidFill>
              </a:rPr>
              <a:t>III/2015. </a:t>
            </a:r>
            <a:r>
              <a:rPr lang="fi-FI" sz="1100" dirty="0" err="1">
                <a:solidFill>
                  <a:srgbClr val="002060"/>
                </a:solidFill>
              </a:rPr>
              <a:t>Source</a:t>
            </a:r>
            <a:r>
              <a:rPr lang="fi-FI" sz="1100" dirty="0">
                <a:solidFill>
                  <a:srgbClr val="002060"/>
                </a:solidFill>
              </a:rPr>
              <a:t>: European Central Bank 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648763" y="1489595"/>
            <a:ext cx="652798" cy="33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512">
                <a:solidFill>
                  <a:srgbClr val="000000"/>
                </a:solidFill>
              </a:rPr>
              <a:t>  </a:t>
            </a:r>
            <a:endParaRPr lang="fi-FI" sz="1512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402374" y="4689584"/>
            <a:ext cx="4185585" cy="31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28" tIns="46064" rIns="92128" bIns="4606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0000"/>
                </a:solidFill>
              </a:rPr>
              <a:t>       </a:t>
            </a:r>
            <a:endParaRPr lang="fi-FI" sz="1310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8876762" y="338398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8876762" y="1961419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8895961" y="2310949"/>
            <a:ext cx="1403195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 smtClean="0">
                <a:solidFill>
                  <a:srgbClr val="002060"/>
                </a:solidFill>
              </a:rPr>
              <a:t>Finland’s</a:t>
            </a:r>
            <a:r>
              <a:rPr lang="fi-FI" sz="1209" b="1" dirty="0" smtClean="0">
                <a:solidFill>
                  <a:srgbClr val="002060"/>
                </a:solidFill>
              </a:rPr>
              <a:t> </a:t>
            </a:r>
            <a:r>
              <a:rPr lang="fi-FI" sz="1209" b="1" dirty="0" err="1" smtClean="0">
                <a:solidFill>
                  <a:srgbClr val="002060"/>
                </a:solidFill>
              </a:rPr>
              <a:t>price</a:t>
            </a:r>
            <a:r>
              <a:rPr lang="fi-FI" sz="1209" b="1" dirty="0" smtClean="0">
                <a:solidFill>
                  <a:srgbClr val="002060"/>
                </a:solidFill>
              </a:rPr>
              <a:t> and </a:t>
            </a:r>
            <a:r>
              <a:rPr lang="fi-FI" sz="1209" b="1" dirty="0" err="1" smtClean="0">
                <a:solidFill>
                  <a:srgbClr val="002060"/>
                </a:solidFill>
              </a:rPr>
              <a:t>cost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>
                <a:solidFill>
                  <a:srgbClr val="002060"/>
                </a:solidFill>
              </a:rPr>
              <a:t>c</a:t>
            </a:r>
            <a:r>
              <a:rPr lang="fi-FI" sz="1209" b="1" dirty="0" err="1" smtClean="0">
                <a:solidFill>
                  <a:srgbClr val="002060"/>
                </a:solidFill>
              </a:rPr>
              <a:t>ompetitiveness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 smtClean="0">
                <a:solidFill>
                  <a:srgbClr val="002060"/>
                </a:solidFill>
              </a:rPr>
              <a:t>declines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860013" y="1631186"/>
            <a:ext cx="1137705" cy="30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3976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8886361" y="3429193"/>
            <a:ext cx="1422394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 smtClean="0">
                <a:solidFill>
                  <a:srgbClr val="002060"/>
                </a:solidFill>
              </a:rPr>
              <a:t>Finland’s</a:t>
            </a:r>
            <a:r>
              <a:rPr lang="fi-FI" sz="1209" b="1" dirty="0" smtClean="0">
                <a:solidFill>
                  <a:srgbClr val="002060"/>
                </a:solidFill>
              </a:rPr>
              <a:t> </a:t>
            </a:r>
            <a:r>
              <a:rPr lang="fi-FI" sz="1209" b="1" dirty="0" err="1" smtClean="0">
                <a:solidFill>
                  <a:srgbClr val="002060"/>
                </a:solidFill>
              </a:rPr>
              <a:t>price</a:t>
            </a:r>
            <a:r>
              <a:rPr lang="fi-FI" sz="1209" b="1" dirty="0" smtClean="0">
                <a:solidFill>
                  <a:srgbClr val="002060"/>
                </a:solidFill>
              </a:rPr>
              <a:t> and </a:t>
            </a:r>
            <a:r>
              <a:rPr lang="fi-FI" sz="1209" b="1" dirty="0" err="1" smtClean="0">
                <a:solidFill>
                  <a:srgbClr val="002060"/>
                </a:solidFill>
              </a:rPr>
              <a:t>cost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 smtClean="0">
                <a:solidFill>
                  <a:srgbClr val="002060"/>
                </a:solidFill>
              </a:rPr>
              <a:t>competitiveness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 err="1" smtClean="0">
                <a:solidFill>
                  <a:srgbClr val="002060"/>
                </a:solidFill>
              </a:rPr>
              <a:t>improves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202393" y="368497"/>
            <a:ext cx="8743968" cy="4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74" tIns="50886" rIns="101774" bIns="50886" anchor="ctr"/>
          <a:lstStyle/>
          <a:p>
            <a:pPr defTabSz="1124439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2016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Unit Labour Costs at the National Economy Level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smtClean="0"/>
              <a:t>Unit labour costs  = labour costs / productivity, including the influence of effective exchange rates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652472"/>
              </p:ext>
            </p:extLst>
          </p:nvPr>
        </p:nvGraphicFramePr>
        <p:xfrm>
          <a:off x="936305" y="5181289"/>
          <a:ext cx="7776861" cy="311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2603"/>
                <a:gridCol w="732603"/>
                <a:gridCol w="732603"/>
                <a:gridCol w="732603"/>
                <a:gridCol w="676247"/>
                <a:gridCol w="732603"/>
                <a:gridCol w="732603"/>
                <a:gridCol w="676249"/>
                <a:gridCol w="676249"/>
                <a:gridCol w="676249"/>
                <a:gridCol w="676249"/>
              </a:tblGrid>
              <a:tr h="31158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B4F317-6D44-4B14-8EF5-4594A8E42D23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8747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19" dirty="0" err="1">
                <a:solidFill>
                  <a:srgbClr val="002060"/>
                </a:solidFill>
              </a:rPr>
              <a:t>Support</a:t>
            </a:r>
            <a:r>
              <a:rPr lang="fi-FI" sz="2419" dirty="0">
                <a:solidFill>
                  <a:srgbClr val="002060"/>
                </a:solidFill>
              </a:rPr>
              <a:t> the </a:t>
            </a:r>
            <a:r>
              <a:rPr lang="fi-FI" sz="2419" dirty="0" err="1">
                <a:solidFill>
                  <a:srgbClr val="002060"/>
                </a:solidFill>
              </a:rPr>
              <a:t>renewal</a:t>
            </a:r>
            <a:r>
              <a:rPr lang="fi-FI" sz="2419" dirty="0">
                <a:solidFill>
                  <a:srgbClr val="002060"/>
                </a:solidFill>
              </a:rPr>
              <a:t> of the </a:t>
            </a:r>
            <a:r>
              <a:rPr lang="fi-FI" sz="2419" dirty="0" err="1">
                <a:solidFill>
                  <a:srgbClr val="002060"/>
                </a:solidFill>
              </a:rPr>
              <a:t>industry</a:t>
            </a:r>
            <a:endParaRPr lang="fi-FI" sz="2419" dirty="0">
              <a:solidFill>
                <a:srgbClr val="002060"/>
              </a:solidFill>
            </a:endParaRPr>
          </a:p>
          <a:p>
            <a:r>
              <a:rPr lang="fi-FI" sz="2419" dirty="0" err="1">
                <a:solidFill>
                  <a:srgbClr val="002060"/>
                </a:solidFill>
              </a:rPr>
              <a:t>Taxes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should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support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growth</a:t>
            </a:r>
            <a:r>
              <a:rPr lang="fi-FI" sz="2419" dirty="0">
                <a:solidFill>
                  <a:srgbClr val="002060"/>
                </a:solidFill>
              </a:rPr>
              <a:t> and </a:t>
            </a:r>
            <a:r>
              <a:rPr lang="fi-FI" sz="2419" dirty="0" err="1">
                <a:solidFill>
                  <a:srgbClr val="002060"/>
                </a:solidFill>
              </a:rPr>
              <a:t>investment</a:t>
            </a:r>
            <a:r>
              <a:rPr lang="fi-FI" sz="2419" dirty="0">
                <a:solidFill>
                  <a:srgbClr val="002060"/>
                </a:solidFill>
              </a:rPr>
              <a:t> in Finland</a:t>
            </a:r>
          </a:p>
          <a:p>
            <a:r>
              <a:rPr lang="fi-FI" sz="2419" dirty="0" err="1">
                <a:solidFill>
                  <a:srgbClr val="002060"/>
                </a:solidFill>
              </a:rPr>
              <a:t>Support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decision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making</a:t>
            </a:r>
            <a:r>
              <a:rPr lang="fi-FI" sz="2419" dirty="0">
                <a:solidFill>
                  <a:srgbClr val="002060"/>
                </a:solidFill>
              </a:rPr>
              <a:t> in </a:t>
            </a:r>
            <a:r>
              <a:rPr lang="fi-FI" sz="2419" dirty="0" err="1">
                <a:solidFill>
                  <a:srgbClr val="002060"/>
                </a:solidFill>
              </a:rPr>
              <a:t>companies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related</a:t>
            </a:r>
            <a:r>
              <a:rPr lang="fi-FI" sz="2419" dirty="0">
                <a:solidFill>
                  <a:srgbClr val="002060"/>
                </a:solidFill>
              </a:rPr>
              <a:t> to </a:t>
            </a:r>
            <a:r>
              <a:rPr lang="fi-FI" sz="2419" dirty="0" err="1">
                <a:solidFill>
                  <a:srgbClr val="002060"/>
                </a:solidFill>
              </a:rPr>
              <a:t>compensation</a:t>
            </a:r>
            <a:r>
              <a:rPr lang="fi-FI" sz="2419" dirty="0">
                <a:solidFill>
                  <a:srgbClr val="002060"/>
                </a:solidFill>
              </a:rPr>
              <a:t> and </a:t>
            </a:r>
            <a:r>
              <a:rPr lang="fi-FI" sz="2419" dirty="0" err="1">
                <a:solidFill>
                  <a:srgbClr val="002060"/>
                </a:solidFill>
              </a:rPr>
              <a:t>working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time</a:t>
            </a:r>
            <a:endParaRPr lang="fi-FI" sz="2419" dirty="0">
              <a:solidFill>
                <a:srgbClr val="002060"/>
              </a:solidFill>
            </a:endParaRPr>
          </a:p>
          <a:p>
            <a:r>
              <a:rPr lang="fi-FI" sz="2419" dirty="0">
                <a:solidFill>
                  <a:srgbClr val="002060"/>
                </a:solidFill>
              </a:rPr>
              <a:t>No new </a:t>
            </a:r>
            <a:r>
              <a:rPr lang="fi-FI" sz="2419" dirty="0" err="1">
                <a:solidFill>
                  <a:srgbClr val="002060"/>
                </a:solidFill>
              </a:rPr>
              <a:t>European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nor</a:t>
            </a:r>
            <a:r>
              <a:rPr lang="fi-FI" sz="2419" dirty="0">
                <a:solidFill>
                  <a:srgbClr val="002060"/>
                </a:solidFill>
              </a:rPr>
              <a:t> national </a:t>
            </a:r>
            <a:r>
              <a:rPr lang="fi-FI" sz="2419" dirty="0" err="1">
                <a:solidFill>
                  <a:srgbClr val="002060"/>
                </a:solidFill>
              </a:rPr>
              <a:t>burdens</a:t>
            </a:r>
            <a:r>
              <a:rPr lang="fi-FI" sz="2419" dirty="0">
                <a:solidFill>
                  <a:srgbClr val="002060"/>
                </a:solidFill>
              </a:rPr>
              <a:t> on </a:t>
            </a:r>
            <a:r>
              <a:rPr lang="fi-FI" sz="2419" dirty="0" err="1">
                <a:solidFill>
                  <a:srgbClr val="002060"/>
                </a:solidFill>
              </a:rPr>
              <a:t>companies</a:t>
            </a:r>
            <a:r>
              <a:rPr lang="fi-FI" sz="2419" dirty="0">
                <a:solidFill>
                  <a:srgbClr val="002060"/>
                </a:solidFill>
              </a:rPr>
              <a:t>, </a:t>
            </a:r>
            <a:r>
              <a:rPr lang="fi-FI" sz="2419" dirty="0" err="1">
                <a:solidFill>
                  <a:srgbClr val="002060"/>
                </a:solidFill>
              </a:rPr>
              <a:t>which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are</a:t>
            </a:r>
            <a:r>
              <a:rPr lang="fi-FI" sz="2419" dirty="0">
                <a:solidFill>
                  <a:srgbClr val="002060"/>
                </a:solidFill>
              </a:rPr>
              <a:t> </a:t>
            </a:r>
            <a:r>
              <a:rPr lang="fi-FI" sz="2419" dirty="0" err="1">
                <a:solidFill>
                  <a:srgbClr val="002060"/>
                </a:solidFill>
              </a:rPr>
              <a:t>deteriorating</a:t>
            </a:r>
            <a:r>
              <a:rPr lang="fi-FI" sz="2419" dirty="0">
                <a:solidFill>
                  <a:srgbClr val="002060"/>
                </a:solidFill>
              </a:rPr>
              <a:t> the </a:t>
            </a:r>
            <a:r>
              <a:rPr lang="fi-FI" sz="2419" dirty="0" err="1">
                <a:solidFill>
                  <a:srgbClr val="002060"/>
                </a:solidFill>
              </a:rPr>
              <a:t>competitiveness</a:t>
            </a:r>
            <a:endParaRPr lang="fi-FI" sz="2419" dirty="0">
              <a:solidFill>
                <a:srgbClr val="002060"/>
              </a:solidFill>
            </a:endParaRPr>
          </a:p>
        </p:txBody>
      </p:sp>
      <p:sp>
        <p:nvSpPr>
          <p:cNvPr id="17613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What</a:t>
            </a:r>
            <a:r>
              <a:rPr lang="fi-FI" b="1" dirty="0" smtClean="0"/>
              <a:t> </a:t>
            </a:r>
            <a:r>
              <a:rPr lang="fi-FI" b="1" dirty="0" err="1" smtClean="0"/>
              <a:t>should</a:t>
            </a:r>
            <a:r>
              <a:rPr lang="fi-FI" b="1" dirty="0" smtClean="0"/>
              <a:t> </a:t>
            </a:r>
            <a:r>
              <a:rPr lang="fi-FI" b="1" dirty="0" err="1" smtClean="0"/>
              <a:t>be</a:t>
            </a:r>
            <a:r>
              <a:rPr lang="fi-FI" b="1" dirty="0" smtClean="0"/>
              <a:t> </a:t>
            </a:r>
            <a:r>
              <a:rPr lang="fi-FI" b="1" dirty="0" err="1" smtClean="0"/>
              <a:t>done</a:t>
            </a:r>
            <a:r>
              <a:rPr lang="fi-FI" b="1" dirty="0" smtClean="0"/>
              <a:t>?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738B03-6CA9-4433-86C8-E10FD1A5CD6B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65184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228228-4724-449A-9515-352FC2F0F69E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509CE-0B1A-4C3F-9E0A-60E63FDFFBC2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Export</a:t>
            </a:r>
            <a:r>
              <a:rPr lang="fi-FI" dirty="0" smtClean="0"/>
              <a:t> of Technology Industry </a:t>
            </a:r>
            <a:r>
              <a:rPr lang="fi-FI" dirty="0" err="1" smtClean="0"/>
              <a:t>Goods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dirty="0" smtClean="0"/>
              <a:t>Finland </a:t>
            </a:r>
            <a:r>
              <a:rPr lang="fi-FI" dirty="0" err="1" smtClean="0"/>
              <a:t>by</a:t>
            </a:r>
            <a:r>
              <a:rPr lang="fi-FI" dirty="0" smtClean="0"/>
              <a:t> Area in  2014</a:t>
            </a:r>
            <a:br>
              <a:rPr lang="fi-FI" dirty="0" smtClean="0"/>
            </a:br>
            <a:r>
              <a:rPr lang="fi-FI" sz="2000" b="0" dirty="0" smtClean="0"/>
              <a:t>Total </a:t>
            </a:r>
            <a:r>
              <a:rPr lang="fi-FI" sz="2000" b="0" dirty="0" err="1" smtClean="0"/>
              <a:t>goods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exports</a:t>
            </a:r>
            <a:r>
              <a:rPr lang="fi-FI" sz="2000" b="0" dirty="0" smtClean="0"/>
              <a:t> 26.2 </a:t>
            </a:r>
            <a:r>
              <a:rPr lang="fi-FI" sz="2000" b="0" dirty="0" err="1" smtClean="0"/>
              <a:t>billion</a:t>
            </a:r>
            <a:r>
              <a:rPr lang="fi-FI" sz="2000" b="0" dirty="0" smtClean="0"/>
              <a:t> </a:t>
            </a:r>
            <a:r>
              <a:rPr lang="fi-FI" sz="2000" b="0" dirty="0" err="1" smtClean="0"/>
              <a:t>euros</a:t>
            </a:r>
            <a:r>
              <a:rPr lang="fi-FI" sz="2000" b="0" dirty="0" smtClean="0"/>
              <a:t>*</a:t>
            </a:r>
            <a:endParaRPr lang="fi-FI" sz="2000" b="0" dirty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71992" y="1799803"/>
            <a:ext cx="9220767" cy="4486598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2162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9102" y="2545110"/>
            <a:ext cx="132972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North America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2.6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9.8%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935163" y="2472864"/>
            <a:ext cx="1502784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Western Europe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13.1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50.1%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861310" y="3409078"/>
            <a:ext cx="1548794" cy="961616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Middle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and Central East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0.5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 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2.1%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972582" y="3745105"/>
            <a:ext cx="1098945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Asia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4.1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15.8%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466412" y="3766145"/>
            <a:ext cx="1098945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Africa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0.5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1.8%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522092" y="4945582"/>
            <a:ext cx="2315118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South and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Middle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America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0.9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3.3%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5681040" y="2460043"/>
            <a:ext cx="2449603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Central and Eastern Europe</a:t>
            </a:r>
          </a:p>
          <a:p>
            <a:pPr defTabSz="921624"/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4.5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 €</a:t>
            </a:r>
          </a:p>
          <a:p>
            <a:pPr defTabSz="921624"/>
            <a:r>
              <a:rPr lang="fi-FI" sz="1411" b="0" dirty="0" smtClean="0">
                <a:solidFill>
                  <a:srgbClr val="000066"/>
                </a:solidFill>
                <a:ea typeface="ＭＳ Ｐゴシック" pitchFamily="34" charset="-128"/>
              </a:rPr>
              <a:t>17.1%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337994" y="6337036"/>
            <a:ext cx="63223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21624"/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*) In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addition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to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goods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exports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the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sector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err="1" smtClean="0">
                <a:solidFill>
                  <a:srgbClr val="000066"/>
                </a:solidFill>
                <a:ea typeface="ＭＳ Ｐゴシック" pitchFamily="34" charset="-128"/>
              </a:rPr>
              <a:t>exported</a:t>
            </a:r>
            <a:r>
              <a:rPr lang="fi-FI" sz="1100" b="0" dirty="0" smtClean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err="1" smtClean="0">
                <a:solidFill>
                  <a:srgbClr val="000066"/>
                </a:solidFill>
                <a:ea typeface="ＭＳ Ｐゴシック" pitchFamily="34" charset="-128"/>
              </a:rPr>
              <a:t>services</a:t>
            </a:r>
            <a:r>
              <a:rPr lang="fi-FI" sz="1100" b="0" dirty="0" smtClean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worth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smtClean="0">
                <a:solidFill>
                  <a:srgbClr val="000066"/>
                </a:solidFill>
                <a:ea typeface="ＭＳ Ｐゴシック" pitchFamily="34" charset="-128"/>
              </a:rPr>
              <a:t>10.9 </a:t>
            </a:r>
            <a:r>
              <a:rPr lang="fi-FI" sz="1100" b="0" dirty="0" err="1" smtClean="0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 sz="1100" b="0" dirty="0" smtClean="0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euros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.</a:t>
            </a:r>
          </a:p>
          <a:p>
            <a:pPr defTabSz="921624"/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Source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: National Board of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Customs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, </a:t>
            </a:r>
            <a:r>
              <a:rPr lang="fi-FI" sz="1100" b="0" dirty="0" err="1">
                <a:solidFill>
                  <a:srgbClr val="000066"/>
                </a:solidFill>
                <a:ea typeface="ＭＳ Ｐゴシック" pitchFamily="34" charset="-128"/>
              </a:rPr>
              <a:t>Statistics</a:t>
            </a:r>
            <a:r>
              <a:rPr lang="fi-FI" sz="1100" b="0" dirty="0">
                <a:solidFill>
                  <a:srgbClr val="000066"/>
                </a:solidFill>
                <a:ea typeface="ＭＳ Ｐゴシック" pitchFamily="34" charset="-128"/>
              </a:rPr>
              <a:t> Finland</a:t>
            </a:r>
          </a:p>
        </p:txBody>
      </p:sp>
    </p:spTree>
    <p:extLst>
      <p:ext uri="{BB962C8B-B14F-4D97-AF65-F5344CB8AC3E}">
        <p14:creationId xmlns:p14="http://schemas.microsoft.com/office/powerpoint/2010/main" val="1466057457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3"/>
          <p:cNvSpPr>
            <a:spLocks noGrp="1" noChangeArrowheads="1"/>
          </p:cNvSpPr>
          <p:nvPr>
            <p:ph idx="1"/>
          </p:nvPr>
        </p:nvSpPr>
        <p:spPr>
          <a:xfrm>
            <a:off x="431801" y="1655787"/>
            <a:ext cx="9502362" cy="4392591"/>
          </a:xfrm>
        </p:spPr>
        <p:txBody>
          <a:bodyPr/>
          <a:lstStyle/>
          <a:p>
            <a:pPr eaLnBrk="1" hangingPunct="1"/>
            <a:r>
              <a:rPr lang="en-GB" b="1" dirty="0" smtClean="0"/>
              <a:t>Global Structural Change Set to Continue Apace</a:t>
            </a:r>
          </a:p>
          <a:p>
            <a:pPr lvl="1" eaLnBrk="1" hangingPunct="1"/>
            <a:r>
              <a:rPr lang="en-GB" dirty="0" smtClean="0"/>
              <a:t>Industrial production and services will relocate to rapidly developing economic areas</a:t>
            </a:r>
          </a:p>
          <a:p>
            <a:pPr lvl="1" eaLnBrk="1" hangingPunct="1"/>
            <a:r>
              <a:rPr lang="en-GB" dirty="0" smtClean="0"/>
              <a:t>Strong growth, large markets, cheap labour and increasing expertise will increase the attractiveness of these regions.</a:t>
            </a:r>
          </a:p>
          <a:p>
            <a:pPr lvl="1" eaLnBrk="1" hangingPunct="1">
              <a:buFontTx/>
              <a:buNone/>
            </a:pPr>
            <a:endParaRPr lang="en-GB" b="1" dirty="0" smtClean="0"/>
          </a:p>
          <a:p>
            <a:pPr eaLnBrk="1" hangingPunct="1"/>
            <a:r>
              <a:rPr lang="en-GB" b="1" dirty="0" smtClean="0"/>
              <a:t>Competition over Skills and Raw Materials Set to Increase</a:t>
            </a:r>
          </a:p>
          <a:p>
            <a:pPr lvl="1" eaLnBrk="1" hangingPunct="1"/>
            <a:r>
              <a:rPr lang="en-GB" dirty="0" smtClean="0"/>
              <a:t>Due to an increase in retirement, the sector’s annual recruitment need in Finland will rise considerably in the coming years.</a:t>
            </a:r>
          </a:p>
          <a:p>
            <a:pPr lvl="1" eaLnBrk="1" hangingPunct="1"/>
            <a:r>
              <a:rPr lang="en-GB" dirty="0" smtClean="0"/>
              <a:t>The availability of reasonably-priced energy also threatens to become an investment bottleneck in Finland</a:t>
            </a:r>
          </a:p>
          <a:p>
            <a:pPr lvl="1" eaLnBrk="1" hangingPunct="1">
              <a:buFontTx/>
              <a:buNone/>
            </a:pPr>
            <a:endParaRPr lang="en-GB" dirty="0" smtClean="0"/>
          </a:p>
          <a:p>
            <a:pPr eaLnBrk="1" hangingPunct="1"/>
            <a:r>
              <a:rPr lang="en-GB" b="1" dirty="0" smtClean="0"/>
              <a:t>Combating Climate Change</a:t>
            </a:r>
          </a:p>
          <a:p>
            <a:pPr lvl="1" eaLnBrk="1" hangingPunct="1"/>
            <a:r>
              <a:rPr lang="en-GB" dirty="0" smtClean="0"/>
              <a:t>A challenge as costs are set to grow faster than in competitor countries  </a:t>
            </a:r>
          </a:p>
          <a:p>
            <a:pPr lvl="1" eaLnBrk="1" hangingPunct="1"/>
            <a:r>
              <a:rPr lang="en-GB" dirty="0" smtClean="0"/>
              <a:t>An opportunity for new environmental and energy technologies</a:t>
            </a:r>
          </a:p>
        </p:txBody>
      </p:sp>
      <p:sp>
        <p:nvSpPr>
          <p:cNvPr id="178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Long-Term Outlook and Challenges 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11485AA-3768-49DC-A37B-3BECEEDDE1EA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7125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0013" y="1943819"/>
            <a:ext cx="8642350" cy="2232249"/>
          </a:xfrm>
        </p:spPr>
        <p:txBody>
          <a:bodyPr/>
          <a:lstStyle/>
          <a:p>
            <a:pPr eaLnBrk="1" hangingPunct="1"/>
            <a:r>
              <a:rPr lang="en-GB" dirty="0" smtClean="0"/>
              <a:t>The Federation of Finnish Technology Industries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874536-E0AB-4D73-905D-FE9FF000ABB1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2593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Federation’s</a:t>
            </a:r>
            <a:r>
              <a:rPr lang="fi-FI" dirty="0"/>
              <a:t> </a:t>
            </a:r>
            <a:r>
              <a:rPr lang="fi-FI" dirty="0" err="1" smtClean="0"/>
              <a:t>Member</a:t>
            </a:r>
            <a:r>
              <a:rPr lang="fi-FI" dirty="0" smtClean="0"/>
              <a:t> </a:t>
            </a:r>
            <a:r>
              <a:rPr lang="fi-FI" dirty="0" err="1" smtClean="0"/>
              <a:t>Companies</a:t>
            </a:r>
            <a:r>
              <a:rPr lang="fi-FI" dirty="0" smtClean="0"/>
              <a:t> 2014</a:t>
            </a:r>
            <a:endParaRPr lang="en-GB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62</a:t>
            </a:fld>
            <a:endParaRPr lang="fi-FI" dirty="0"/>
          </a:p>
        </p:txBody>
      </p:sp>
      <p:graphicFrame>
        <p:nvGraphicFramePr>
          <p:cNvPr id="29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221607"/>
              </p:ext>
            </p:extLst>
          </p:nvPr>
        </p:nvGraphicFramePr>
        <p:xfrm>
          <a:off x="5440106" y="2186830"/>
          <a:ext cx="3421087" cy="351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190633"/>
              </p:ext>
            </p:extLst>
          </p:nvPr>
        </p:nvGraphicFramePr>
        <p:xfrm>
          <a:off x="868106" y="2175721"/>
          <a:ext cx="3420745" cy="351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Suorakulmio 30"/>
          <p:cNvSpPr/>
          <p:nvPr/>
        </p:nvSpPr>
        <p:spPr>
          <a:xfrm>
            <a:off x="1084130" y="1727795"/>
            <a:ext cx="3348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enteprises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/ </a:t>
            </a:r>
            <a:r>
              <a:rPr lang="fi-FI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 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583</a:t>
            </a:r>
            <a:endParaRPr lang="fi-FI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  <p:sp>
        <p:nvSpPr>
          <p:cNvPr id="32" name="Suorakulmio 31"/>
          <p:cNvSpPr/>
          <p:nvPr/>
        </p:nvSpPr>
        <p:spPr>
          <a:xfrm>
            <a:off x="5584122" y="1727795"/>
            <a:ext cx="3780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personnel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/ 183 772</a:t>
            </a:r>
            <a:endParaRPr lang="fi-FI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  <p:grpSp>
        <p:nvGrpSpPr>
          <p:cNvPr id="33" name="Ryhmä 32"/>
          <p:cNvGrpSpPr/>
          <p:nvPr/>
        </p:nvGrpSpPr>
        <p:grpSpPr>
          <a:xfrm>
            <a:off x="1596195" y="5544219"/>
            <a:ext cx="1611766" cy="276999"/>
            <a:chOff x="755576" y="5301208"/>
            <a:chExt cx="2103343" cy="323847"/>
          </a:xfrm>
        </p:grpSpPr>
        <p:sp>
          <p:nvSpPr>
            <p:cNvPr id="34" name="Suorakulmio 33"/>
            <p:cNvSpPr/>
            <p:nvPr/>
          </p:nvSpPr>
          <p:spPr>
            <a:xfrm>
              <a:off x="971599" y="5301208"/>
              <a:ext cx="1887320" cy="32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kern="0" dirty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1–249 </a:t>
              </a:r>
              <a:r>
                <a:rPr lang="fi-FI" sz="1200" b="1" kern="0" dirty="0" err="1" smtClean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200" b="1" kern="0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35" name="Suorakulmio 34"/>
            <p:cNvSpPr/>
            <p:nvPr/>
          </p:nvSpPr>
          <p:spPr bwMode="auto">
            <a:xfrm>
              <a:off x="755576" y="5338328"/>
              <a:ext cx="216024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6" name="Ryhmä 35"/>
          <p:cNvGrpSpPr/>
          <p:nvPr/>
        </p:nvGrpSpPr>
        <p:grpSpPr>
          <a:xfrm>
            <a:off x="1596195" y="5843284"/>
            <a:ext cx="1781684" cy="276999"/>
            <a:chOff x="755576" y="5600273"/>
            <a:chExt cx="2325090" cy="323847"/>
          </a:xfrm>
        </p:grpSpPr>
        <p:sp>
          <p:nvSpPr>
            <p:cNvPr id="37" name="Suorakulmio 36"/>
            <p:cNvSpPr/>
            <p:nvPr/>
          </p:nvSpPr>
          <p:spPr>
            <a:xfrm>
              <a:off x="971600" y="5600273"/>
              <a:ext cx="2109066" cy="32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kern="0" dirty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250–499 </a:t>
              </a:r>
              <a:r>
                <a:rPr lang="fi-FI" sz="1200" b="1" kern="0" dirty="0" err="1" smtClean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200" b="1" kern="0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38" name="Suorakulmio 37"/>
            <p:cNvSpPr/>
            <p:nvPr/>
          </p:nvSpPr>
          <p:spPr bwMode="auto">
            <a:xfrm>
              <a:off x="755576" y="5630760"/>
              <a:ext cx="216024" cy="216024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9" name="Ryhmä 38"/>
          <p:cNvGrpSpPr/>
          <p:nvPr/>
        </p:nvGrpSpPr>
        <p:grpSpPr>
          <a:xfrm>
            <a:off x="3892437" y="5544219"/>
            <a:ext cx="1781684" cy="276999"/>
            <a:chOff x="3200221" y="5301208"/>
            <a:chExt cx="2325090" cy="323847"/>
          </a:xfrm>
        </p:grpSpPr>
        <p:sp>
          <p:nvSpPr>
            <p:cNvPr id="40" name="Suorakulmio 39"/>
            <p:cNvSpPr/>
            <p:nvPr/>
          </p:nvSpPr>
          <p:spPr>
            <a:xfrm>
              <a:off x="3416245" y="5301208"/>
              <a:ext cx="2109066" cy="32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kern="0" dirty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500–999 </a:t>
              </a:r>
              <a:r>
                <a:rPr lang="fi-FI" sz="1200" b="1" kern="0" dirty="0" err="1" smtClean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200" b="1" kern="0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41" name="Suorakulmio 40"/>
            <p:cNvSpPr/>
            <p:nvPr/>
          </p:nvSpPr>
          <p:spPr bwMode="auto">
            <a:xfrm>
              <a:off x="3200221" y="5338328"/>
              <a:ext cx="216024" cy="216024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2" name="Ryhmä 41"/>
          <p:cNvGrpSpPr/>
          <p:nvPr/>
        </p:nvGrpSpPr>
        <p:grpSpPr>
          <a:xfrm>
            <a:off x="3892442" y="5843284"/>
            <a:ext cx="1600850" cy="276999"/>
            <a:chOff x="3200221" y="5600273"/>
            <a:chExt cx="2089100" cy="323847"/>
          </a:xfrm>
        </p:grpSpPr>
        <p:sp>
          <p:nvSpPr>
            <p:cNvPr id="43" name="Suorakulmio 42"/>
            <p:cNvSpPr/>
            <p:nvPr/>
          </p:nvSpPr>
          <p:spPr>
            <a:xfrm>
              <a:off x="3401999" y="5600273"/>
              <a:ext cx="1887322" cy="3238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i-FI" sz="1200" b="1" kern="0" dirty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1000– </a:t>
              </a:r>
              <a:r>
                <a:rPr lang="fi-FI" sz="1200" b="1" kern="0" dirty="0" err="1" smtClean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lang="fi-FI" sz="1200" b="1" kern="0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endParaRPr>
            </a:p>
          </p:txBody>
        </p:sp>
        <p:sp>
          <p:nvSpPr>
            <p:cNvPr id="44" name="Suorakulmio 43"/>
            <p:cNvSpPr/>
            <p:nvPr/>
          </p:nvSpPr>
          <p:spPr bwMode="auto">
            <a:xfrm>
              <a:off x="3200221" y="5630760"/>
              <a:ext cx="216024" cy="216024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i-FI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5" name="Tekstiruutu 44"/>
          <p:cNvSpPr txBox="1"/>
          <p:nvPr/>
        </p:nvSpPr>
        <p:spPr>
          <a:xfrm>
            <a:off x="1407565" y="6480326"/>
            <a:ext cx="3454017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00" dirty="0" err="1" smtClean="0">
                <a:ea typeface="ＭＳ Ｐゴシック" pitchFamily="-128" charset="-128"/>
              </a:rPr>
              <a:t>Source</a:t>
            </a:r>
            <a:r>
              <a:rPr lang="fi-FI" sz="1000" dirty="0" smtClean="0">
                <a:ea typeface="ＭＳ Ｐゴシック" pitchFamily="-128" charset="-128"/>
              </a:rPr>
              <a:t>: </a:t>
            </a:r>
            <a:r>
              <a:rPr lang="fi-FI" sz="1000" dirty="0" err="1" smtClean="0">
                <a:ea typeface="ＭＳ Ｐゴシック" pitchFamily="-128" charset="-128"/>
              </a:rPr>
              <a:t>The</a:t>
            </a:r>
            <a:r>
              <a:rPr lang="fi-FI" sz="1000" dirty="0" smtClean="0">
                <a:ea typeface="ＭＳ Ｐゴシック" pitchFamily="-128" charset="-128"/>
              </a:rPr>
              <a:t> Federation of </a:t>
            </a:r>
            <a:r>
              <a:rPr lang="fi-FI" sz="1000" dirty="0" err="1" smtClean="0">
                <a:ea typeface="ＭＳ Ｐゴシック" pitchFamily="-128" charset="-128"/>
              </a:rPr>
              <a:t>Finnish</a:t>
            </a:r>
            <a:r>
              <a:rPr lang="fi-FI" sz="1000" dirty="0" smtClean="0">
                <a:ea typeface="ＭＳ Ｐゴシック" pitchFamily="-128" charset="-128"/>
              </a:rPr>
              <a:t> Technology </a:t>
            </a:r>
            <a:r>
              <a:rPr lang="fi-FI" sz="1000" dirty="0" err="1" smtClean="0">
                <a:ea typeface="ＭＳ Ｐゴシック" pitchFamily="-128" charset="-128"/>
              </a:rPr>
              <a:t>industries</a:t>
            </a:r>
            <a:endParaRPr lang="fi-FI" sz="1000" spc="-40" dirty="0" smtClean="0"/>
          </a:p>
        </p:txBody>
      </p:sp>
      <p:sp>
        <p:nvSpPr>
          <p:cNvPr id="47" name="Päivämäärän paikkamerkki 4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D3E427-D93E-4579-9FA0-3C154930D3FF}" type="datetime1">
              <a:rPr lang="fi-FI" smtClean="0"/>
              <a:t>11.2.2016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05898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The </a:t>
            </a:r>
            <a:r>
              <a:rPr lang="fi-FI" dirty="0" err="1"/>
              <a:t>Federation’s</a:t>
            </a:r>
            <a:r>
              <a:rPr lang="fi-FI" dirty="0"/>
              <a:t> SME </a:t>
            </a:r>
            <a:r>
              <a:rPr lang="fi-FI" dirty="0" err="1" smtClean="0"/>
              <a:t>Member</a:t>
            </a:r>
            <a:r>
              <a:rPr lang="fi-FI" dirty="0" smtClean="0"/>
              <a:t> </a:t>
            </a:r>
            <a:r>
              <a:rPr lang="fi-FI" dirty="0" err="1" smtClean="0"/>
              <a:t>Companies</a:t>
            </a:r>
            <a:r>
              <a:rPr lang="fi-FI" dirty="0" smtClean="0"/>
              <a:t> 2014</a:t>
            </a:r>
            <a:endParaRPr lang="en-GB" dirty="0"/>
          </a:p>
        </p:txBody>
      </p:sp>
      <p:graphicFrame>
        <p:nvGraphicFramePr>
          <p:cNvPr id="6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948224"/>
              </p:ext>
            </p:extLst>
          </p:nvPr>
        </p:nvGraphicFramePr>
        <p:xfrm>
          <a:off x="1125216" y="2169135"/>
          <a:ext cx="3564746" cy="3511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860014" y="1799803"/>
            <a:ext cx="4155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enterprises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/ </a:t>
            </a:r>
            <a:r>
              <a:rPr lang="fi-FI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 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439</a:t>
            </a:r>
            <a:endParaRPr lang="fi-FI" dirty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5769223" y="1799803"/>
            <a:ext cx="3449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Number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of </a:t>
            </a:r>
            <a:r>
              <a:rPr lang="fi-FI" b="1" dirty="0" err="1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personnel</a:t>
            </a:r>
            <a:r>
              <a:rPr lang="fi-FI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 / 71 069</a:t>
            </a:r>
            <a:endParaRPr lang="fi-FI" dirty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  <p:grpSp>
        <p:nvGrpSpPr>
          <p:cNvPr id="9" name="Ryhmä 8"/>
          <p:cNvGrpSpPr/>
          <p:nvPr/>
        </p:nvGrpSpPr>
        <p:grpSpPr>
          <a:xfrm>
            <a:off x="1520752" y="5625526"/>
            <a:ext cx="1533775" cy="276999"/>
            <a:chOff x="755576" y="5301208"/>
            <a:chExt cx="1920709" cy="323848"/>
          </a:xfrm>
        </p:grpSpPr>
        <p:sp>
          <p:nvSpPr>
            <p:cNvPr id="10" name="Suorakulmio 9"/>
            <p:cNvSpPr/>
            <p:nvPr/>
          </p:nvSpPr>
          <p:spPr>
            <a:xfrm>
              <a:off x="971600" y="5301208"/>
              <a:ext cx="1704685" cy="3238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1–19 </a:t>
              </a:r>
              <a:r>
                <a:rPr kumimoji="0" lang="fi-FI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employees</a:t>
              </a:r>
              <a:endParaRPr kumimoji="0" lang="fi-FI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/>
                <a:cs typeface="Arial Unicode MS"/>
              </a:endParaRPr>
            </a:p>
          </p:txBody>
        </p:sp>
        <p:sp>
          <p:nvSpPr>
            <p:cNvPr id="11" name="Suorakulmio 10"/>
            <p:cNvSpPr/>
            <p:nvPr/>
          </p:nvSpPr>
          <p:spPr bwMode="auto">
            <a:xfrm>
              <a:off x="755576" y="5338328"/>
              <a:ext cx="216024" cy="216024"/>
            </a:xfrm>
            <a:prstGeom prst="rect">
              <a:avLst/>
            </a:prstGeom>
            <a:solidFill>
              <a:srgbClr val="822433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2" name="Ryhmä 11"/>
          <p:cNvGrpSpPr/>
          <p:nvPr/>
        </p:nvGrpSpPr>
        <p:grpSpPr>
          <a:xfrm>
            <a:off x="1520751" y="5924591"/>
            <a:ext cx="1618735" cy="276999"/>
            <a:chOff x="755576" y="5600273"/>
            <a:chExt cx="2027104" cy="323848"/>
          </a:xfrm>
        </p:grpSpPr>
        <p:sp>
          <p:nvSpPr>
            <p:cNvPr id="13" name="Suorakulmio 12"/>
            <p:cNvSpPr/>
            <p:nvPr/>
          </p:nvSpPr>
          <p:spPr>
            <a:xfrm>
              <a:off x="971600" y="5600273"/>
              <a:ext cx="1811080" cy="3238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20–49 </a:t>
              </a:r>
              <a:r>
                <a:rPr lang="fi-FI" sz="1200" b="1" kern="0" dirty="0" err="1" smtClean="0">
                  <a:solidFill>
                    <a:srgbClr val="002664"/>
                  </a:solidFill>
                  <a:ea typeface="ＭＳ Ｐゴシック" pitchFamily="-128" charset="-128"/>
                  <a:cs typeface="Arial Unicode MS"/>
                </a:rPr>
                <a:t>employees</a:t>
              </a:r>
              <a:endParaRPr kumimoji="0" lang="fi-FI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/>
                <a:cs typeface="Arial Unicode MS"/>
              </a:endParaRPr>
            </a:p>
          </p:txBody>
        </p:sp>
        <p:sp>
          <p:nvSpPr>
            <p:cNvPr id="14" name="Suorakulmio 13"/>
            <p:cNvSpPr/>
            <p:nvPr/>
          </p:nvSpPr>
          <p:spPr bwMode="auto">
            <a:xfrm>
              <a:off x="755576" y="5630760"/>
              <a:ext cx="216024" cy="216024"/>
            </a:xfrm>
            <a:prstGeom prst="rect">
              <a:avLst/>
            </a:prstGeom>
            <a:solidFill>
              <a:srgbClr val="D95E16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5" name="Ryhmä 14"/>
          <p:cNvGrpSpPr/>
          <p:nvPr/>
        </p:nvGrpSpPr>
        <p:grpSpPr>
          <a:xfrm>
            <a:off x="3753000" y="5625526"/>
            <a:ext cx="1618735" cy="276999"/>
            <a:chOff x="3200221" y="5301208"/>
            <a:chExt cx="2027104" cy="323848"/>
          </a:xfrm>
        </p:grpSpPr>
        <p:sp>
          <p:nvSpPr>
            <p:cNvPr id="16" name="Suorakulmio 15"/>
            <p:cNvSpPr/>
            <p:nvPr/>
          </p:nvSpPr>
          <p:spPr>
            <a:xfrm>
              <a:off x="3416245" y="5301208"/>
              <a:ext cx="1811080" cy="3238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50–99 </a:t>
              </a:r>
              <a:r>
                <a:rPr kumimoji="0" lang="fi-FI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employees</a:t>
              </a:r>
              <a:endParaRPr kumimoji="0" lang="fi-FI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/>
                <a:cs typeface="Arial Unicode MS"/>
              </a:endParaRPr>
            </a:p>
          </p:txBody>
        </p:sp>
        <p:sp>
          <p:nvSpPr>
            <p:cNvPr id="17" name="Suorakulmio 16"/>
            <p:cNvSpPr/>
            <p:nvPr/>
          </p:nvSpPr>
          <p:spPr bwMode="auto">
            <a:xfrm>
              <a:off x="3200221" y="5338328"/>
              <a:ext cx="216024" cy="216024"/>
            </a:xfrm>
            <a:prstGeom prst="rect">
              <a:avLst/>
            </a:prstGeom>
            <a:solidFill>
              <a:srgbClr val="00A1DE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8" name="Ryhmä 17"/>
          <p:cNvGrpSpPr/>
          <p:nvPr/>
        </p:nvGrpSpPr>
        <p:grpSpPr>
          <a:xfrm>
            <a:off x="3753002" y="5924591"/>
            <a:ext cx="1777277" cy="276999"/>
            <a:chOff x="3200221" y="5600273"/>
            <a:chExt cx="2225641" cy="323848"/>
          </a:xfrm>
        </p:grpSpPr>
        <p:sp>
          <p:nvSpPr>
            <p:cNvPr id="19" name="Suorakulmio 18"/>
            <p:cNvSpPr/>
            <p:nvPr/>
          </p:nvSpPr>
          <p:spPr>
            <a:xfrm>
              <a:off x="3401999" y="5600273"/>
              <a:ext cx="2023863" cy="3238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100–249 </a:t>
              </a:r>
              <a:r>
                <a:rPr kumimoji="0" lang="fi-FI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664"/>
                  </a:solidFill>
                  <a:effectLst/>
                  <a:uLnTx/>
                  <a:uFillTx/>
                  <a:ea typeface="ＭＳ Ｐゴシック" pitchFamily="-128" charset="-128"/>
                  <a:cs typeface="Arial Unicode MS"/>
                </a:rPr>
                <a:t>employees</a:t>
              </a:r>
              <a:endParaRPr kumimoji="0" lang="fi-FI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/>
                <a:cs typeface="Arial Unicode MS"/>
              </a:endParaRPr>
            </a:p>
          </p:txBody>
        </p:sp>
        <p:sp>
          <p:nvSpPr>
            <p:cNvPr id="20" name="Suorakulmio 19"/>
            <p:cNvSpPr/>
            <p:nvPr/>
          </p:nvSpPr>
          <p:spPr bwMode="auto">
            <a:xfrm>
              <a:off x="3200221" y="5630760"/>
              <a:ext cx="216024" cy="216024"/>
            </a:xfrm>
            <a:prstGeom prst="rect">
              <a:avLst/>
            </a:prstGeom>
            <a:solidFill>
              <a:srgbClr val="A2AD00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0" cap="none" spc="0" normalizeH="0" baseline="0" noProof="0" smtClean="0">
                <a:ln>
                  <a:noFill/>
                </a:ln>
                <a:solidFill>
                  <a:srgbClr val="002664"/>
                </a:solidFill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aphicFrame>
        <p:nvGraphicFramePr>
          <p:cNvPr id="21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739767"/>
              </p:ext>
            </p:extLst>
          </p:nvPr>
        </p:nvGraphicFramePr>
        <p:xfrm>
          <a:off x="5697215" y="2180243"/>
          <a:ext cx="3565103" cy="3510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kstiruutu 23"/>
          <p:cNvSpPr txBox="1"/>
          <p:nvPr/>
        </p:nvSpPr>
        <p:spPr>
          <a:xfrm>
            <a:off x="1327518" y="6495461"/>
            <a:ext cx="3454017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00" dirty="0" err="1" smtClean="0">
                <a:ea typeface="ＭＳ Ｐゴシック" pitchFamily="-128" charset="-128"/>
              </a:rPr>
              <a:t>Source</a:t>
            </a:r>
            <a:r>
              <a:rPr lang="fi-FI" sz="1000" dirty="0" smtClean="0">
                <a:ea typeface="ＭＳ Ｐゴシック" pitchFamily="-128" charset="-128"/>
              </a:rPr>
              <a:t>: </a:t>
            </a:r>
            <a:r>
              <a:rPr lang="fi-FI" sz="1000" dirty="0" err="1" smtClean="0">
                <a:ea typeface="ＭＳ Ｐゴシック" pitchFamily="-128" charset="-128"/>
              </a:rPr>
              <a:t>The</a:t>
            </a:r>
            <a:r>
              <a:rPr lang="fi-FI" sz="1000" dirty="0" smtClean="0">
                <a:ea typeface="ＭＳ Ｐゴシック" pitchFamily="-128" charset="-128"/>
              </a:rPr>
              <a:t> Federation of </a:t>
            </a:r>
            <a:r>
              <a:rPr lang="fi-FI" sz="1000" dirty="0" err="1" smtClean="0">
                <a:ea typeface="ＭＳ Ｐゴシック" pitchFamily="-128" charset="-128"/>
              </a:rPr>
              <a:t>Finnish</a:t>
            </a:r>
            <a:r>
              <a:rPr lang="fi-FI" sz="1000" dirty="0" smtClean="0">
                <a:ea typeface="ＭＳ Ｐゴシック" pitchFamily="-128" charset="-128"/>
              </a:rPr>
              <a:t> Technology </a:t>
            </a:r>
            <a:r>
              <a:rPr lang="fi-FI" sz="1000" dirty="0" err="1" smtClean="0">
                <a:ea typeface="ＭＳ Ｐゴシック" pitchFamily="-128" charset="-128"/>
              </a:rPr>
              <a:t>industries</a:t>
            </a:r>
            <a:endParaRPr lang="fi-FI" sz="1000" spc="-40" dirty="0" smtClean="0"/>
          </a:p>
        </p:txBody>
      </p:sp>
      <p:sp>
        <p:nvSpPr>
          <p:cNvPr id="25" name="Päivämäärän paikkamerkki 2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7E133E8-2A8A-4546-9FB1-425EAF10A035}" type="datetime1">
              <a:rPr lang="fi-FI" smtClean="0"/>
              <a:t>11.2.2016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781182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D3203C5-C1D7-4117-8295-46628A23E1A1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Turnover of the Industry and Technology </a:t>
            </a:r>
            <a:b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</a:br>
            <a: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Industry in Finland</a:t>
            </a:r>
            <a:endParaRPr lang="en-GB" dirty="0"/>
          </a:p>
        </p:txBody>
      </p:sp>
      <p:graphicFrame>
        <p:nvGraphicFramePr>
          <p:cNvPr id="35" name="Sisällön paikkamerkki 3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853721"/>
              </p:ext>
            </p:extLst>
          </p:nvPr>
        </p:nvGraphicFramePr>
        <p:xfrm>
          <a:off x="431800" y="1746333"/>
          <a:ext cx="9502775" cy="4733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733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uorakulmio 1"/>
          <p:cNvSpPr/>
          <p:nvPr/>
        </p:nvSpPr>
        <p:spPr>
          <a:xfrm>
            <a:off x="1368351" y="6480322"/>
            <a:ext cx="2558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 </a:t>
            </a:r>
            <a:r>
              <a:rPr lang="en-GB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, Statistics Finland</a:t>
            </a:r>
          </a:p>
        </p:txBody>
      </p:sp>
    </p:spTree>
    <p:extLst>
      <p:ext uri="{BB962C8B-B14F-4D97-AF65-F5344CB8AC3E}">
        <p14:creationId xmlns:p14="http://schemas.microsoft.com/office/powerpoint/2010/main" val="90335235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79799C-DFE3-42D7-8C6A-3E2D8D2644EC}" type="datetime1">
              <a:rPr lang="fi-FI" smtClean="0"/>
              <a:t>11.2.2016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21674" cy="1008000"/>
          </a:xfrm>
        </p:spPr>
        <p:txBody>
          <a:bodyPr/>
          <a:lstStyle/>
          <a:p>
            <a: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Turnover of the Technology </a:t>
            </a:r>
            <a:r>
              <a:rPr lang="en-GB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Industry in </a:t>
            </a:r>
            <a:r>
              <a:rPr lang="en-GB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</a:rPr>
              <a:t>Finland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925620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368351" y="6480322"/>
            <a:ext cx="2558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Source: </a:t>
            </a:r>
            <a:r>
              <a:rPr lang="en-GB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</a:rPr>
              <a:t>, Statistics Finland</a:t>
            </a:r>
          </a:p>
        </p:txBody>
      </p:sp>
    </p:spTree>
    <p:extLst>
      <p:ext uri="{BB962C8B-B14F-4D97-AF65-F5344CB8AC3E}">
        <p14:creationId xmlns:p14="http://schemas.microsoft.com/office/powerpoint/2010/main" val="368955447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/>
          <a:lstStyle/>
          <a:p>
            <a:fld id="{C985B40A-0EC8-4639-9223-A04D87085884}" type="datetime1">
              <a:rPr lang="fi-FI" smtClean="0">
                <a:solidFill>
                  <a:srgbClr val="B1BEB9"/>
                </a:solidFill>
              </a:rPr>
              <a:t>11.2.2016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BA09BF7-F69F-4822-99D2-1243ADB2C61E}" type="slidenum">
              <a:rPr lang="fi-FI" smtClean="0">
                <a:solidFill>
                  <a:srgbClr val="B1BEB9"/>
                </a:solidFill>
              </a:rPr>
              <a:pPr/>
              <a:t>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Value of New Orders in the Technology Industry* in Finland</a:t>
            </a:r>
            <a:endParaRPr lang="en-GB" sz="30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113258" y="1216338"/>
            <a:ext cx="6143037" cy="95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114" tIns="37058" rIns="74114" bIns="37058" anchor="ctr"/>
          <a:lstStyle/>
          <a:p>
            <a:pPr defTabSz="740895"/>
            <a:endParaRPr lang="fi-FI" sz="1970" b="1">
              <a:solidFill>
                <a:srgbClr val="29282E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705143" y="1364227"/>
          <a:ext cx="6255375" cy="391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288231" y="1690303"/>
          <a:ext cx="9649671" cy="363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52327" y="1590770"/>
            <a:ext cx="2536547" cy="29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Million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euros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, at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current</a:t>
            </a:r>
            <a:r>
              <a:rPr lang="fi-FI" sz="14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400" dirty="0" err="1">
                <a:solidFill>
                  <a:srgbClr val="002060"/>
                </a:solidFill>
                <a:ea typeface="ＭＳ Ｐゴシック" pitchFamily="34" charset="-128"/>
              </a:rPr>
              <a:t>prices</a:t>
            </a:r>
            <a:endParaRPr lang="fi-FI" sz="14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368351" y="6363240"/>
            <a:ext cx="7200800" cy="41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114" tIns="37058" rIns="74114" bIns="3705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Source: The Federation of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Finnish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Technology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Industries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’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order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book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survey’s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respondent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companies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</a:p>
          <a:p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latest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information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October-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December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28791" y="5616227"/>
            <a:ext cx="1959709" cy="58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074" dirty="0">
                <a:solidFill>
                  <a:srgbClr val="002060"/>
                </a:solidFill>
              </a:rPr>
              <a:t>*) </a:t>
            </a:r>
            <a:r>
              <a:rPr lang="fi-FI" sz="1074" dirty="0" err="1">
                <a:solidFill>
                  <a:srgbClr val="002060"/>
                </a:solidFill>
              </a:rPr>
              <a:t>Excluding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metals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and </a:t>
            </a:r>
            <a:r>
              <a:rPr lang="fi-FI" sz="1074" dirty="0" err="1">
                <a:solidFill>
                  <a:srgbClr val="002060"/>
                </a:solidFill>
              </a:rPr>
              <a:t>game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industry</a:t>
            </a:r>
            <a:r>
              <a:rPr lang="fi-FI" sz="1074" dirty="0">
                <a:solidFill>
                  <a:srgbClr val="002060"/>
                </a:solidFill>
              </a:rPr>
              <a:t> </a:t>
            </a:r>
            <a:r>
              <a:rPr lang="fi-FI" sz="1074" dirty="0" err="1">
                <a:solidFill>
                  <a:srgbClr val="002060"/>
                </a:solidFill>
              </a:rPr>
              <a:t>companies</a:t>
            </a:r>
            <a:r>
              <a:rPr lang="fi-FI" sz="1074" dirty="0">
                <a:solidFill>
                  <a:srgbClr val="002060"/>
                </a:solidFill>
              </a:rPr>
              <a:t>.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296342" y="5196293"/>
          <a:ext cx="6959953" cy="33752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  <a:gridCol w="632723"/>
              </a:tblGrid>
              <a:tr h="337526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96343" y="5544219"/>
          <a:ext cx="3896500" cy="8048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286"/>
                <a:gridCol w="1318280"/>
                <a:gridCol w="1734934"/>
              </a:tblGrid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Change: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IV,2014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IV,2015 / III,2015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xport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Domestic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207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ombined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16124" marT="16124" marB="16124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6124" marR="483704" marT="16124" marB="16124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729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4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5.xml><?xml version="1.0" encoding="utf-8"?>
<a:theme xmlns:a="http://schemas.openxmlformats.org/drawingml/2006/main" name="1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8.xml><?xml version="1.0" encoding="utf-8"?>
<a:theme xmlns:a="http://schemas.openxmlformats.org/drawingml/2006/main" name="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.potx" id="{DC539D1B-B1F7-4D71-8674-12425ECF362C}" vid="{2B9C02F8-DDAE-44AA-9E92-4CA8666C4B4E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Tekno_en</Template>
  <TotalTime>1463</TotalTime>
  <Words>2624</Words>
  <Application>Microsoft Office PowerPoint</Application>
  <PresentationFormat>Mukautettu</PresentationFormat>
  <Paragraphs>726</Paragraphs>
  <Slides>63</Slides>
  <Notes>16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8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63</vt:i4>
      </vt:variant>
    </vt:vector>
  </HeadingPairs>
  <TitlesOfParts>
    <vt:vector size="81" baseType="lpstr">
      <vt:lpstr>Arial Unicode MS</vt:lpstr>
      <vt:lpstr>ＭＳ Ｐゴシック</vt:lpstr>
      <vt:lpstr>Arial</vt:lpstr>
      <vt:lpstr>Calibri</vt:lpstr>
      <vt:lpstr>Frutiger LT 45 Light</vt:lpstr>
      <vt:lpstr>Times</vt:lpstr>
      <vt:lpstr>Wingdings</vt:lpstr>
      <vt:lpstr>Teknologiateollisuus_template_20141218</vt:lpstr>
      <vt:lpstr>5nuolen_vaakaKANSI_SUOMI</vt:lpstr>
      <vt:lpstr>1_Teknologiateollisuus_template_20141218</vt:lpstr>
      <vt:lpstr>2_Teknologiateollisuus_template_20141218</vt:lpstr>
      <vt:lpstr>1_5nuolen_vaakaKANSI_SUOMI</vt:lpstr>
      <vt:lpstr>5_5nuolen_vaakaKANSI_SUOMI</vt:lpstr>
      <vt:lpstr>3_Teknologiateollisuus_template_20141218</vt:lpstr>
      <vt:lpstr>4_Teknologiateollisuus_template_20141218</vt:lpstr>
      <vt:lpstr>Macrobond document</vt:lpstr>
      <vt:lpstr>Chart</vt:lpstr>
      <vt:lpstr>Kaavio</vt:lpstr>
      <vt:lpstr>Technology Industry / Finnish Economic Outlook  February 2016</vt:lpstr>
      <vt:lpstr>The Technology Industry –  the Largest Export Sector in Finland</vt:lpstr>
      <vt:lpstr>The Finnish Technology Industry Is Comprised of Five Sub-Sectors</vt:lpstr>
      <vt:lpstr>The Finnish Technology Industry is Comprised of Five Sub-Sectors</vt:lpstr>
      <vt:lpstr>Turnover of the Technology Industry in Finland</vt:lpstr>
      <vt:lpstr>Export of Technology Industry Goods from  Finland by Area in  2014 Total goods exports 26.2 billion euros*</vt:lpstr>
      <vt:lpstr>Turnover of the Industry and Technology  Industry in Finland</vt:lpstr>
      <vt:lpstr>Turnover of the Technology Industry in Finland</vt:lpstr>
      <vt:lpstr>Value of New Orders in the Technology Industry* in Finland</vt:lpstr>
      <vt:lpstr>Value of Order Books in the Technology Industry* in Finland</vt:lpstr>
      <vt:lpstr>Tender  Requests* Received by Technology Industry Companies in Finland </vt:lpstr>
      <vt:lpstr>Value of New Orders in the Electronics and Electrotechnical Industry in Finland</vt:lpstr>
      <vt:lpstr>Value of Order Books in the Electronics and Electrotechnical Industry in Finland</vt:lpstr>
      <vt:lpstr>Value on New Orders in the Mechanical Engineering in Finland</vt:lpstr>
      <vt:lpstr>Value of Order Books in the Mechanical Engineering in Finland</vt:lpstr>
      <vt:lpstr>Value of New Orders in the Consulting Engineering in Finland</vt:lpstr>
      <vt:lpstr>Value of Order Books in the Consulting Engineering in Finland</vt:lpstr>
      <vt:lpstr>Value of New Orders in the Information Technology in Finland</vt:lpstr>
      <vt:lpstr>Value of Order Books in the Information Technology in Finland</vt:lpstr>
      <vt:lpstr>Personnel in the Technology Industry  </vt:lpstr>
      <vt:lpstr>Technology Industry Personnel in Finland by Branch</vt:lpstr>
      <vt:lpstr>Technology Industry Personnel in Subsidiaries Abroad by Branch</vt:lpstr>
      <vt:lpstr>Retirement of Technology Industry Personnel </vt:lpstr>
      <vt:lpstr>Retirement of Technology Industry Blue Collar Employees</vt:lpstr>
      <vt:lpstr>Economic Outlook in the Technology Industry  </vt:lpstr>
      <vt:lpstr>Global Economy Grows, but Outlook Is Uncertain</vt:lpstr>
      <vt:lpstr>GDP is Growing in Western Europe and USA , Except in Finland</vt:lpstr>
      <vt:lpstr>Growth is Lowering in China Recession Continues in Russia and Brazil  Share of global GDP in these countries is 23%, in China 16% (adjusted for PP)</vt:lpstr>
      <vt:lpstr>GDP Growth Has Continued in Eurozone in January 2016  Purchase Managers’ Index (PMI), 50 = no change from previous month    </vt:lpstr>
      <vt:lpstr>Industrial Production Volume</vt:lpstr>
      <vt:lpstr> Industrial Production Volume in EU Countries     </vt:lpstr>
      <vt:lpstr>Global Industrial Production Growth has Slowed Down</vt:lpstr>
      <vt:lpstr>Industrial Production in China is Dropping    Purchase Managers’ Index (PMI) in manufacturing industry in China 50 = no change from previous month</vt:lpstr>
      <vt:lpstr>Industrial Production in Russia is Dropping Purchase Managers’ Index (PMI) in manufacturing industry in Russia 50 = no change from previous month </vt:lpstr>
      <vt:lpstr>Industrial Production in Brazil is Dropping Purchase Managers’ Index (PMI) in manufacturing industry in Russia 50 = no change from previous month </vt:lpstr>
      <vt:lpstr>Industrial Production in USA is Dropping Purchase Managers’ Index (PMI) in manufacturing industry in Russia 50 = no change from previous month </vt:lpstr>
      <vt:lpstr>Growth of Residence Construction Has Finished in China  Share of China in Asian GDP is 42%  (adjusted for PP)</vt:lpstr>
      <vt:lpstr>Fixed Investments in Russia and Brazil are Falling Share of Russia in European GDP is 13%  (adjusted for PP) Share of Brazil in Latin American GDP is 35% (adjusted for PP) </vt:lpstr>
      <vt:lpstr>Import to Emerging Countries Has Lowered Import volume development  </vt:lpstr>
      <vt:lpstr>Import to China Has Reduced from Other Countries</vt:lpstr>
      <vt:lpstr>Exports from EU Countries to Russia is Falling</vt:lpstr>
      <vt:lpstr>Russia’s Share of Technology Industry Exports Will Decline Again to the Level of Approximately Five Per Cent  </vt:lpstr>
      <vt:lpstr>Raw Material Prices are Falling Spot prices of hot-rolled coils</vt:lpstr>
      <vt:lpstr>Exchange Rates in Emerging Countries are Varying  Euro exchange rate compared to other currencies  </vt:lpstr>
      <vt:lpstr>Global Economy is Expected to Grow by 3.4 % in 2016 GDP growth in 2016, %</vt:lpstr>
      <vt:lpstr>Export Demand for Technology Industry in Finland Will Grow by 2.3% in 2016  GDP growth in 2016, % </vt:lpstr>
      <vt:lpstr>Breakdown of World Industrial Production</vt:lpstr>
      <vt:lpstr>Industrial Production Development by Year </vt:lpstr>
      <vt:lpstr>The Big Challenge for Finland after 2008 </vt:lpstr>
      <vt:lpstr>Finnish Exports up to EUR 30 Billion Short of Annual Target Level  </vt:lpstr>
      <vt:lpstr>Finnish Exports Lagging Behind Competitors</vt:lpstr>
      <vt:lpstr>The Share of Industry in GDP in Finland 1900-2014  </vt:lpstr>
      <vt:lpstr>PowerPoint-esitys</vt:lpstr>
      <vt:lpstr>Growth of Public Debt and Tax Rate Out of Control Increased cost burden requires cuts to public sector</vt:lpstr>
      <vt:lpstr>Upswing of Investments Required in Finland </vt:lpstr>
      <vt:lpstr>Industrial Companies’ Investment Plans Indicate an Increase in Investments Both in 2015 and 2016 Industrial fixed and R&amp;D investments in Finland  </vt:lpstr>
      <vt:lpstr>Turning Point of Productivity* Development in Finland After 2008 Finland has lost considerable volume production in electronics, forest and machinery industries**  </vt:lpstr>
      <vt:lpstr>Unit Labour Costs at the National Economy Level Unit labour costs  = labour costs / productivity, including the influence of effective exchange rates</vt:lpstr>
      <vt:lpstr>What should be done?</vt:lpstr>
      <vt:lpstr>Long-Term Outlook and Challenges  </vt:lpstr>
      <vt:lpstr>The Federation of Finnish Technology Industries</vt:lpstr>
      <vt:lpstr>The Federation’s Member Companies 2014</vt:lpstr>
      <vt:lpstr>The Federation’s SME Member Companies 2014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Kaukonen Sini</dc:creator>
  <cp:keywords/>
  <cp:lastModifiedBy>Kaukonen Sini</cp:lastModifiedBy>
  <cp:revision>127</cp:revision>
  <cp:lastPrinted>2015-10-19T10:48:13Z</cp:lastPrinted>
  <dcterms:created xsi:type="dcterms:W3CDTF">2015-05-26T08:57:01Z</dcterms:created>
  <dcterms:modified xsi:type="dcterms:W3CDTF">2016-02-11T13:53:55Z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482.23.02.004</vt:lpwstr>
  </property>
  <property fmtid="{D5CDD505-2E9C-101B-9397-08002B2CF9AE}" pid="3" name="dvSaved">
    <vt:lpwstr>1</vt:lpwstr>
  </property>
  <property fmtid="{D5CDD505-2E9C-101B-9397-08002B2CF9AE}" pid="4" name="dvLanguage">
    <vt:lpwstr>2057</vt:lpwstr>
  </property>
  <property fmtid="{D5CDD505-2E9C-101B-9397-08002B2CF9AE}" pid="5" name="dvTemplate">
    <vt:lpwstr>Tekno_en.potx</vt:lpwstr>
  </property>
  <property fmtid="{D5CDD505-2E9C-101B-9397-08002B2CF9AE}" pid="6" name="dvDefinition">
    <vt:lpwstr>38 (dd_default.xml)</vt:lpwstr>
  </property>
  <property fmtid="{D5CDD505-2E9C-101B-9397-08002B2CF9AE}" pid="7" name="dvDefinitionID">
    <vt:lpwstr>38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11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Kaukonen Sini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teknologiateollisuus_en.jpg</vt:lpwstr>
  </property>
</Properties>
</file>