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797675" cy="9926638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000000"/>
    <a:srgbClr val="FFFF00"/>
    <a:srgbClr val="85E869"/>
    <a:srgbClr val="FF805C"/>
    <a:srgbClr val="FF00B8"/>
    <a:srgbClr val="8A0FA6"/>
    <a:srgbClr val="141F94"/>
    <a:srgbClr val="0F78B2"/>
    <a:srgbClr val="0A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06" autoAdjust="0"/>
    <p:restoredTop sz="90909" autoAdjust="0"/>
  </p:normalViewPr>
  <p:slideViewPr>
    <p:cSldViewPr showGuides="1">
      <p:cViewPr varScale="1">
        <p:scale>
          <a:sx n="155" d="100"/>
          <a:sy n="155" d="100"/>
        </p:scale>
        <p:origin x="224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2" d="100"/>
          <a:sy n="82" d="100"/>
        </p:scale>
        <p:origin x="3972" y="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2.10.2018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2.10.2018</a:t>
            </a:fld>
            <a:endParaRPr lang="fi-FI" dirty="0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2.10.2018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2.10.2018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2.10.2018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2.10.2018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2.10.2018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2.10.2018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2.10.2018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2.10.2018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2.10.2018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2.10.2018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2.10.2018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2.10.2018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2.10.2018</a:t>
            </a:fld>
            <a:endParaRPr lang="fi-FI" dirty="0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2.10.2018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2.10.2018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2.10.2018</a:t>
            </a:fld>
            <a:endParaRPr lang="fi-FI" dirty="0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2.10.2018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2.10.2018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2.10.2018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2.10.2018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2.10.2018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2.10.2018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2.10.2018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2.10.2018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2.10.2018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2.10.2018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Investoinnit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C366-6A2C-43B9-A437-B827E0484441}" type="datetime1">
              <a:rPr lang="fi-FI" smtClean="0"/>
              <a:t>2.10.2018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30188368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Tietotekniikka-alan investoinnit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2.10.2018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333662" cy="292448"/>
          </a:xfrm>
        </p:spPr>
        <p:txBody>
          <a:bodyPr/>
          <a:lstStyle/>
          <a:p>
            <a:r>
              <a:rPr lang="fi-FI" dirty="0"/>
              <a:t>Lähde: Tilastokeskus</a:t>
            </a: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589467626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0920018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 investoinnit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2.10.2018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909318" cy="415925"/>
          </a:xfrm>
        </p:spPr>
        <p:txBody>
          <a:bodyPr/>
          <a:lstStyle/>
          <a:p>
            <a:r>
              <a:rPr lang="fi-FI" dirty="0"/>
              <a:t>*) Ennuste</a:t>
            </a:r>
          </a:p>
          <a:p>
            <a:r>
              <a:rPr lang="fi-FI" dirty="0"/>
              <a:t>Lähde: Tilastokeskus, </a:t>
            </a:r>
            <a:r>
              <a:rPr lang="fi-FI" dirty="0" err="1"/>
              <a:t>EK:n</a:t>
            </a:r>
            <a:r>
              <a:rPr lang="fi-FI" dirty="0"/>
              <a:t> investointitiedustelu, Teknologiateollisuus ry</a:t>
            </a: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103785531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kstiruutu 5"/>
          <p:cNvSpPr txBox="1"/>
          <p:nvPr/>
        </p:nvSpPr>
        <p:spPr>
          <a:xfrm>
            <a:off x="8416877" y="4040187"/>
            <a:ext cx="216024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108635621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 investointien osuus liikevaihdosta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2.10.2018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117638" cy="364456"/>
          </a:xfrm>
        </p:spPr>
        <p:txBody>
          <a:bodyPr/>
          <a:lstStyle/>
          <a:p>
            <a:r>
              <a:rPr lang="fi-FI" dirty="0"/>
              <a:t>Lähde: Tilastokeskus</a:t>
            </a:r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102146763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8" name="Objekti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8546397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Tutkimus- ja kehittämisinvestoinnit Suomessa suorittajasektorin mukaan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2.10.2018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901614" cy="165163"/>
          </a:xfrm>
        </p:spPr>
        <p:txBody>
          <a:bodyPr/>
          <a:lstStyle/>
          <a:p>
            <a:r>
              <a:rPr lang="fi-FI" dirty="0"/>
              <a:t>Lähde: Tilastokeskus, </a:t>
            </a:r>
            <a:r>
              <a:rPr lang="fi-FI" dirty="0" err="1"/>
              <a:t>EK:n</a:t>
            </a:r>
            <a:r>
              <a:rPr lang="fi-FI" dirty="0"/>
              <a:t> investointitiedustelu, Teknologiateollisuus ry</a:t>
            </a: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853732519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1129960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 kiinteiden investointien käyttötarkoitus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2.10.2018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EK:n</a:t>
            </a:r>
            <a:r>
              <a:rPr lang="fi-FI" dirty="0"/>
              <a:t> investointitiedustelu</a:t>
            </a:r>
          </a:p>
          <a:p>
            <a:r>
              <a:rPr lang="fi-FI" dirty="0"/>
              <a:t>*) Mm. ohjelmisto- sekä ympäristönsuojeluinvestoinnit</a:t>
            </a: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954106078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88851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Elektroniikka- ja sähköteollisuuden investoinnit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2.10.2018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549686" cy="415926"/>
          </a:xfrm>
        </p:spPr>
        <p:txBody>
          <a:bodyPr/>
          <a:lstStyle/>
          <a:p>
            <a:r>
              <a:rPr lang="fi-FI" dirty="0"/>
              <a:t>*) Ennuste</a:t>
            </a:r>
          </a:p>
          <a:p>
            <a:r>
              <a:rPr lang="fi-FI" dirty="0"/>
              <a:t>T&amp;K-investointeihin luetaan kuuluvaksi myös aineettomat investoinnit kuten ohjelmistoinvestoinnit.</a:t>
            </a:r>
          </a:p>
          <a:p>
            <a:r>
              <a:rPr lang="fi-FI" dirty="0"/>
              <a:t>Lähde: Tilastokeskus, </a:t>
            </a:r>
            <a:r>
              <a:rPr lang="fi-FI" dirty="0" err="1"/>
              <a:t>EK:n</a:t>
            </a:r>
            <a:r>
              <a:rPr lang="fi-FI" dirty="0"/>
              <a:t> investointitiedustelu, Teknologiateollisuus ry</a:t>
            </a: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912359979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kstiruutu 9">
            <a:extLst>
              <a:ext uri="{FF2B5EF4-FFF2-40B4-BE49-F238E27FC236}">
                <a16:creationId xmlns:a16="http://schemas.microsoft.com/office/drawing/2014/main" id="{C1FA9574-BFAC-4DFA-9523-02C654F19F19}"/>
              </a:ext>
            </a:extLst>
          </p:cNvPr>
          <p:cNvSpPr txBox="1"/>
          <p:nvPr/>
        </p:nvSpPr>
        <p:spPr>
          <a:xfrm>
            <a:off x="8416877" y="4040187"/>
            <a:ext cx="216024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503596710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Kone- ja metallituoteteollisuuden investoinnit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2.10.2018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117638" cy="292448"/>
          </a:xfrm>
        </p:spPr>
        <p:txBody>
          <a:bodyPr/>
          <a:lstStyle/>
          <a:p>
            <a:r>
              <a:rPr lang="fi-FI" dirty="0"/>
              <a:t>*) Ennuste</a:t>
            </a:r>
          </a:p>
          <a:p>
            <a:r>
              <a:rPr lang="fi-FI" dirty="0"/>
              <a:t>Lähde: Tilastokeskus, </a:t>
            </a:r>
            <a:r>
              <a:rPr lang="fi-FI" dirty="0" err="1"/>
              <a:t>EK:n</a:t>
            </a:r>
            <a:r>
              <a:rPr lang="fi-FI" dirty="0"/>
              <a:t> investointitiedustelu, Teknologiateollisuus ry</a:t>
            </a:r>
          </a:p>
          <a:p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259892234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kstiruutu 9">
            <a:extLst>
              <a:ext uri="{FF2B5EF4-FFF2-40B4-BE49-F238E27FC236}">
                <a16:creationId xmlns:a16="http://schemas.microsoft.com/office/drawing/2014/main" id="{9BA6032A-7EEC-4556-B19A-F199AA27DCBD}"/>
              </a:ext>
            </a:extLst>
          </p:cNvPr>
          <p:cNvSpPr txBox="1"/>
          <p:nvPr/>
        </p:nvSpPr>
        <p:spPr>
          <a:xfrm>
            <a:off x="8416877" y="4040187"/>
            <a:ext cx="216024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037773760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Metallien jalostuksen investoinnit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2.10.2018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189646" cy="165163"/>
          </a:xfrm>
        </p:spPr>
        <p:txBody>
          <a:bodyPr/>
          <a:lstStyle/>
          <a:p>
            <a:r>
              <a:rPr lang="fi-FI" dirty="0"/>
              <a:t>*) Ennuste</a:t>
            </a:r>
          </a:p>
          <a:p>
            <a:r>
              <a:rPr lang="fi-FI" dirty="0"/>
              <a:t>Lähde: Tilastokeskus, </a:t>
            </a:r>
            <a:r>
              <a:rPr lang="fi-FI" dirty="0" err="1"/>
              <a:t>EK:n</a:t>
            </a:r>
            <a:r>
              <a:rPr lang="fi-FI" dirty="0"/>
              <a:t> investointitiedustelu, Teknologiateollisuus ry</a:t>
            </a:r>
          </a:p>
          <a:p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789821351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kstiruutu 10">
            <a:extLst>
              <a:ext uri="{FF2B5EF4-FFF2-40B4-BE49-F238E27FC236}">
                <a16:creationId xmlns:a16="http://schemas.microsoft.com/office/drawing/2014/main" id="{DD1C2504-2D90-4BDF-BC4D-75AAA8378935}"/>
              </a:ext>
            </a:extLst>
          </p:cNvPr>
          <p:cNvSpPr txBox="1"/>
          <p:nvPr/>
        </p:nvSpPr>
        <p:spPr>
          <a:xfrm>
            <a:off x="8416877" y="4040187"/>
            <a:ext cx="216024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435748850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Suunnittelu- ja konsultointialan investoinnit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2.10.2018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045630" cy="165163"/>
          </a:xfrm>
        </p:spPr>
        <p:txBody>
          <a:bodyPr/>
          <a:lstStyle/>
          <a:p>
            <a:r>
              <a:rPr lang="fi-FI" dirty="0"/>
              <a:t>Lähde: Tilastokeskus</a:t>
            </a: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011119263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6455291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71</TotalTime>
  <Words>170</Words>
  <Application>Microsoft Office PowerPoint</Application>
  <PresentationFormat>Näytössä katseltava esitys (16:9)</PresentationFormat>
  <Paragraphs>59</Paragraphs>
  <Slides>10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6" baseType="lpstr">
      <vt:lpstr>Adobe Fan Heiti Std B</vt:lpstr>
      <vt:lpstr>Adobe Hebrew</vt:lpstr>
      <vt:lpstr>Arial</vt:lpstr>
      <vt:lpstr>Verdana</vt:lpstr>
      <vt:lpstr>Teknologiateollisuus_masterdia</vt:lpstr>
      <vt:lpstr>Macrobond document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Rautaporras Petteri</dc:creator>
  <cp:keywords>Teknologiateollisuus_FI</cp:keywords>
  <cp:lastModifiedBy>Rautaporras Petteri</cp:lastModifiedBy>
  <cp:revision>10</cp:revision>
  <cp:lastPrinted>2016-06-09T07:47:11Z</cp:lastPrinted>
  <dcterms:created xsi:type="dcterms:W3CDTF">2016-09-02T12:59:56Z</dcterms:created>
  <dcterms:modified xsi:type="dcterms:W3CDTF">2018-10-02T07:14:19Z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</Properties>
</file>