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4" r:id="rId2"/>
    <p:sldId id="291" r:id="rId3"/>
    <p:sldId id="258" r:id="rId4"/>
    <p:sldId id="260" r:id="rId5"/>
    <p:sldId id="278" r:id="rId6"/>
    <p:sldId id="279" r:id="rId7"/>
    <p:sldId id="280" r:id="rId8"/>
    <p:sldId id="281" r:id="rId9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0909" autoAdjust="0"/>
  </p:normalViewPr>
  <p:slideViewPr>
    <p:cSldViewPr showGuides="1">
      <p:cViewPr varScale="1">
        <p:scale>
          <a:sx n="134" d="100"/>
          <a:sy n="134" d="100"/>
        </p:scale>
        <p:origin x="132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0.96261013845977805</c:v>
                </c:pt>
                <c:pt idx="1">
                  <c:v>0.97013133738172574</c:v>
                </c:pt>
                <c:pt idx="2">
                  <c:v>0.97398010960016235</c:v>
                </c:pt>
                <c:pt idx="3">
                  <c:v>0.88259882957124092</c:v>
                </c:pt>
                <c:pt idx="4">
                  <c:v>0.9558457711442786</c:v>
                </c:pt>
                <c:pt idx="5">
                  <c:v>0.9949006977992485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Taul1!$C$2:$C$7</c:f>
              <c:numCache>
                <c:formatCode>General</c:formatCode>
                <c:ptCount val="6"/>
                <c:pt idx="0">
                  <c:v>0.93675061728395059</c:v>
                </c:pt>
                <c:pt idx="1">
                  <c:v>0.9293937538273116</c:v>
                </c:pt>
                <c:pt idx="2">
                  <c:v>0.95912799105072166</c:v>
                </c:pt>
                <c:pt idx="3">
                  <c:v>0.90509123013537374</c:v>
                </c:pt>
                <c:pt idx="4">
                  <c:v>0.91747349008759793</c:v>
                </c:pt>
                <c:pt idx="5">
                  <c:v>0.93067206633882948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80-4E31-AB9D-8D3ADD4D377F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Taul1!$A$2:$A$7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Taul1!$D$2:$D$7</c:f>
              <c:numCache>
                <c:formatCode>General</c:formatCode>
                <c:ptCount val="6"/>
                <c:pt idx="0">
                  <c:v>0.91657513279913561</c:v>
                </c:pt>
                <c:pt idx="1">
                  <c:v>0.8886475362981594</c:v>
                </c:pt>
                <c:pt idx="2">
                  <c:v>0.92673082893511338</c:v>
                </c:pt>
                <c:pt idx="3">
                  <c:v>0.80804627925322114</c:v>
                </c:pt>
                <c:pt idx="4">
                  <c:v>0.94150314698259896</c:v>
                </c:pt>
                <c:pt idx="5">
                  <c:v>0.93706293706293708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80-4E31-AB9D-8D3ADD4D3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Paikallinen sopimus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Taul1!$B$2:$G$2</c:f>
              <c:numCache>
                <c:formatCode>0.0\ %</c:formatCode>
                <c:ptCount val="6"/>
                <c:pt idx="0">
                  <c:v>0.88960115242639781</c:v>
                </c:pt>
                <c:pt idx="1">
                  <c:v>0.90916885789413515</c:v>
                </c:pt>
                <c:pt idx="2">
                  <c:v>0.95146434854600026</c:v>
                </c:pt>
                <c:pt idx="3">
                  <c:v>0.93680427732491889</c:v>
                </c:pt>
                <c:pt idx="4">
                  <c:v>0.96630877452795261</c:v>
                </c:pt>
                <c:pt idx="5">
                  <c:v>0.98292234081707763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2CF-88EB-0049DCBE943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Perälauta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Taul1!$B$1:$G$1</c:f>
              <c:strCache>
                <c:ptCount val="6"/>
                <c:pt idx="0">
                  <c:v>Teollisuus, työntekijät</c:v>
                </c:pt>
                <c:pt idx="1">
                  <c:v>Teollisuus, toimihenkilöt</c:v>
                </c:pt>
                <c:pt idx="2">
                  <c:v>Teollisuus, ylemmät toimihenkilöt</c:v>
                </c:pt>
                <c:pt idx="3">
                  <c:v>Tietotekniikan palveluala</c:v>
                </c:pt>
                <c:pt idx="4">
                  <c:v>SKOL, toimihenkilöt</c:v>
                </c:pt>
                <c:pt idx="5">
                  <c:v>SKOL, ylemmät toimihenkilöt</c:v>
                </c:pt>
              </c:strCache>
            </c:strRef>
          </c:cat>
          <c:val>
            <c:numRef>
              <c:f>Taul1!$B$3:$G$3</c:f>
              <c:numCache>
                <c:formatCode>0.0\ %</c:formatCode>
                <c:ptCount val="6"/>
                <c:pt idx="0">
                  <c:v>0.11039884757360223</c:v>
                </c:pt>
                <c:pt idx="1">
                  <c:v>9.0831142105864862E-2</c:v>
                </c:pt>
                <c:pt idx="2">
                  <c:v>4.8535651453999795E-2</c:v>
                </c:pt>
                <c:pt idx="3">
                  <c:v>6.319572267508107E-2</c:v>
                </c:pt>
                <c:pt idx="4">
                  <c:v>3.3691225472047392E-2</c:v>
                </c:pt>
                <c:pt idx="5">
                  <c:v>1.7077659182922342E-2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2CF-88EB-0049DCBE9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9368"/>
        <c:axId val="279507712"/>
      </c:barChart>
      <c:catAx>
        <c:axId val="27936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507712"/>
        <c:crosses val="autoZero"/>
        <c:auto val="1"/>
        <c:lblAlgn val="ctr"/>
        <c:lblOffset val="100"/>
        <c:noMultiLvlLbl val="0"/>
      </c:catAx>
      <c:valAx>
        <c:axId val="27950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7936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385120702136976E-2"/>
          <c:y val="0.88156179836192217"/>
          <c:w val="0.98528348542130295"/>
          <c:h val="9.6923182912670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37694578756544"/>
          <c:y val="4.4016283650392805E-2"/>
          <c:w val="0.57509713669446261"/>
          <c:h val="0.879616976196822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Toimipaikoista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Taul1!$A$2:$A$10</c:f>
              <c:strCache>
                <c:ptCount val="9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Vähennetään työaikapankista/työaikasaldoista </c:v>
                </c:pt>
                <c:pt idx="4">
                  <c:v>Otetaan käyttöön kokonaisia työpäiviä
(esim. lauantait, arkipyhät) </c:v>
                </c:pt>
                <c:pt idx="5">
                  <c:v>Pidennetään työpäivää/työviikkoa
säännöllisellä tavalla </c:v>
                </c:pt>
                <c:pt idx="6">
                  <c:v>Vähennetään pekkaspäivien määrää </c:v>
                </c:pt>
                <c:pt idx="7">
                  <c:v>Sovittiin perälaudan mukainen ratkaisu</c:v>
                </c:pt>
                <c:pt idx="8">
                  <c:v>Perälauta (ilman sopimista)</c:v>
                </c:pt>
              </c:strCache>
            </c:strRef>
          </c:cat>
          <c:val>
            <c:numRef>
              <c:f>Taul1!$B$2:$B$10</c:f>
              <c:numCache>
                <c:formatCode>0.000</c:formatCode>
                <c:ptCount val="9"/>
                <c:pt idx="0">
                  <c:v>5.6555269922879174E-2</c:v>
                </c:pt>
                <c:pt idx="1">
                  <c:v>0.31619537275064269</c:v>
                </c:pt>
                <c:pt idx="2">
                  <c:v>8.2262210796915161E-2</c:v>
                </c:pt>
                <c:pt idx="3">
                  <c:v>0.12596401028277635</c:v>
                </c:pt>
                <c:pt idx="4">
                  <c:v>0.11053984575835475</c:v>
                </c:pt>
                <c:pt idx="5">
                  <c:v>6.6838046272493568E-2</c:v>
                </c:pt>
                <c:pt idx="6">
                  <c:v>0.20051413881748073</c:v>
                </c:pt>
                <c:pt idx="7">
                  <c:v>2.5706940874035988E-3</c:v>
                </c:pt>
                <c:pt idx="8">
                  <c:v>3.8560411311053984E-2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2-44BB-8512-93793525877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Henkilöstöstä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Taul1!$A$2:$A$10</c:f>
              <c:strCache>
                <c:ptCount val="9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Vähennetään työaikapankista/työaikasaldoista </c:v>
                </c:pt>
                <c:pt idx="4">
                  <c:v>Otetaan käyttöön kokonaisia työpäiviä
(esim. lauantait, arkipyhät) </c:v>
                </c:pt>
                <c:pt idx="5">
                  <c:v>Pidennetään työpäivää/työviikkoa
säännöllisellä tavalla </c:v>
                </c:pt>
                <c:pt idx="6">
                  <c:v>Vähennetään pekkaspäivien määrää </c:v>
                </c:pt>
                <c:pt idx="7">
                  <c:v>Sovittiin perälaudan mukainen ratkaisu</c:v>
                </c:pt>
                <c:pt idx="8">
                  <c:v>Perälauta (ilman sopimista)</c:v>
                </c:pt>
              </c:strCache>
            </c:strRef>
          </c:cat>
          <c:val>
            <c:numRef>
              <c:f>Taul1!$C$2:$C$10</c:f>
              <c:numCache>
                <c:formatCode>0.000</c:formatCode>
                <c:ptCount val="9"/>
                <c:pt idx="0">
                  <c:v>6.4423847122096353E-2</c:v>
                </c:pt>
                <c:pt idx="1">
                  <c:v>0.44859251630621355</c:v>
                </c:pt>
                <c:pt idx="2">
                  <c:v>3.7389861540221996E-2</c:v>
                </c:pt>
                <c:pt idx="3">
                  <c:v>0.12818972422473968</c:v>
                </c:pt>
                <c:pt idx="4">
                  <c:v>0.13619979402677651</c:v>
                </c:pt>
                <c:pt idx="5">
                  <c:v>7.563794484494793E-2</c:v>
                </c:pt>
                <c:pt idx="6">
                  <c:v>8.1044741961322803E-2</c:v>
                </c:pt>
                <c:pt idx="7">
                  <c:v>1.4303696075065796E-4</c:v>
                </c:pt>
                <c:pt idx="8">
                  <c:v>2.8378533012930543E-2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4-4EFB-B0A6-68659FB41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9749776"/>
        <c:axId val="369747152"/>
      </c:barChart>
      <c:catAx>
        <c:axId val="36974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7152"/>
        <c:crosses val="autoZero"/>
        <c:auto val="1"/>
        <c:lblAlgn val="ctr"/>
        <c:lblOffset val="100"/>
        <c:noMultiLvlLbl val="0"/>
      </c:catAx>
      <c:valAx>
        <c:axId val="369747152"/>
        <c:scaling>
          <c:orientation val="minMax"/>
          <c:max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913475202659811"/>
          <c:y val="8.0415911852799223E-3"/>
          <c:w val="0.2072014323975678"/>
          <c:h val="0.18514520661194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fi-FI" sz="1050" b="0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37694578756544"/>
          <c:y val="4.4016283650392805E-2"/>
          <c:w val="0.57509713669446261"/>
          <c:h val="0.879616976196822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Toimipaikoista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Otetaan käyttöön kokonaisia työpäiviä
(esim. lauantait, arkipyhät) </c:v>
                </c:pt>
                <c:pt idx="4">
                  <c:v>Pidennetään työpäivää/työviikkoa
säännöllisellä tavalla </c:v>
                </c:pt>
                <c:pt idx="5">
                  <c:v>Vähennetään työaikapankista/työaikasaldoista</c:v>
                </c:pt>
                <c:pt idx="6">
                  <c:v>Sovittiin perälaudan mukainen ratkaisu</c:v>
                </c:pt>
                <c:pt idx="7">
                  <c:v>Perälauta (ilman sopimista)</c:v>
                </c:pt>
              </c:strCache>
            </c:strRef>
          </c:cat>
          <c:val>
            <c:numRef>
              <c:f>Taul1!$B$2:$B$9</c:f>
              <c:numCache>
                <c:formatCode>0.000</c:formatCode>
                <c:ptCount val="8"/>
                <c:pt idx="0">
                  <c:v>8.7281795511221949E-2</c:v>
                </c:pt>
                <c:pt idx="1">
                  <c:v>0.25436408977556108</c:v>
                </c:pt>
                <c:pt idx="2">
                  <c:v>8.9775561097256859E-2</c:v>
                </c:pt>
                <c:pt idx="3">
                  <c:v>8.7281795511221949E-2</c:v>
                </c:pt>
                <c:pt idx="4">
                  <c:v>0.13216957605985039</c:v>
                </c:pt>
                <c:pt idx="5">
                  <c:v>0.32917705735660846</c:v>
                </c:pt>
                <c:pt idx="6">
                  <c:v>0</c:v>
                </c:pt>
                <c:pt idx="7">
                  <c:v>1.9950124688279301E-2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2-44BB-8512-93793525877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Henkilöstöstä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Otetaan käyttöön kokonaisia työpäiviä
(esim. lauantait, arkipyhät) </c:v>
                </c:pt>
                <c:pt idx="4">
                  <c:v>Pidennetään työpäivää/työviikkoa
säännöllisellä tavalla </c:v>
                </c:pt>
                <c:pt idx="5">
                  <c:v>Vähennetään työaikapankista/työaikasaldoista</c:v>
                </c:pt>
                <c:pt idx="6">
                  <c:v>Sovittiin perälaudan mukainen ratkaisu</c:v>
                </c:pt>
                <c:pt idx="7">
                  <c:v>Perälauta (ilman sopimista)</c:v>
                </c:pt>
              </c:strCache>
            </c:strRef>
          </c:cat>
          <c:val>
            <c:numRef>
              <c:f>Taul1!$C$2:$C$9</c:f>
              <c:numCache>
                <c:formatCode>0.000</c:formatCode>
                <c:ptCount val="8"/>
                <c:pt idx="0">
                  <c:v>0.15153226945346701</c:v>
                </c:pt>
                <c:pt idx="1">
                  <c:v>0.28632961446123428</c:v>
                </c:pt>
                <c:pt idx="2">
                  <c:v>2.9868662618274255E-2</c:v>
                </c:pt>
                <c:pt idx="3">
                  <c:v>7.0682107047027251E-2</c:v>
                </c:pt>
                <c:pt idx="4">
                  <c:v>0.17285694111001271</c:v>
                </c:pt>
                <c:pt idx="5">
                  <c:v>0.28378760062138114</c:v>
                </c:pt>
                <c:pt idx="6">
                  <c:v>0</c:v>
                </c:pt>
                <c:pt idx="7">
                  <c:v>4.9428046886033049E-3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4-4EFB-B0A6-68659FB41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9749776"/>
        <c:axId val="369747152"/>
      </c:barChart>
      <c:catAx>
        <c:axId val="36974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7152"/>
        <c:crosses val="autoZero"/>
        <c:auto val="1"/>
        <c:lblAlgn val="ctr"/>
        <c:lblOffset val="100"/>
        <c:noMultiLvlLbl val="0"/>
      </c:catAx>
      <c:valAx>
        <c:axId val="369747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913475202659811"/>
          <c:y val="0.45627114796460022"/>
          <c:w val="0.2072014323975678"/>
          <c:h val="0.18514520661194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fi-FI" sz="1050" b="0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37694578756544"/>
          <c:y val="4.4016283650392805E-2"/>
          <c:w val="0.57509713669446261"/>
          <c:h val="0.879616976196822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Toimipaikoista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Otetaan käyttöön kokonaisia työpäiviä
(esim. lauantait, arkipyhät) </c:v>
                </c:pt>
                <c:pt idx="4">
                  <c:v>Pidennetään työpäivää/työviikkoa
säännöllisellä tavalla </c:v>
                </c:pt>
                <c:pt idx="5">
                  <c:v>Vähennetään työaikapankista/työaikasaldoista</c:v>
                </c:pt>
                <c:pt idx="6">
                  <c:v>Sovittiin perälaudan mukainen ratkaisu</c:v>
                </c:pt>
                <c:pt idx="7">
                  <c:v>Perälauta (ilman sopimista)</c:v>
                </c:pt>
              </c:strCache>
            </c:strRef>
          </c:cat>
          <c:val>
            <c:numRef>
              <c:f>Taul1!$B$2:$B$9</c:f>
              <c:numCache>
                <c:formatCode>0.000</c:formatCode>
                <c:ptCount val="8"/>
                <c:pt idx="0">
                  <c:v>6.2670299727520432E-2</c:v>
                </c:pt>
                <c:pt idx="1">
                  <c:v>0.24795640326975477</c:v>
                </c:pt>
                <c:pt idx="2">
                  <c:v>0.10354223433242507</c:v>
                </c:pt>
                <c:pt idx="3">
                  <c:v>6.8119891008174394E-2</c:v>
                </c:pt>
                <c:pt idx="4">
                  <c:v>0.16076294277929154</c:v>
                </c:pt>
                <c:pt idx="5">
                  <c:v>0.32970027247956402</c:v>
                </c:pt>
                <c:pt idx="6">
                  <c:v>0</c:v>
                </c:pt>
                <c:pt idx="7">
                  <c:v>2.7247956403269755E-2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2-44BB-8512-93793525877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Henkilöstöstä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Otetaan käyttöön kokonaisia työpäiviä
(esim. lauantait, arkipyhät) </c:v>
                </c:pt>
                <c:pt idx="4">
                  <c:v>Pidennetään työpäivää/työviikkoa
säännöllisellä tavalla </c:v>
                </c:pt>
                <c:pt idx="5">
                  <c:v>Vähennetään työaikapankista/työaikasaldoista</c:v>
                </c:pt>
                <c:pt idx="6">
                  <c:v>Sovittiin perälaudan mukainen ratkaisu</c:v>
                </c:pt>
                <c:pt idx="7">
                  <c:v>Perälauta (ilman sopimista)</c:v>
                </c:pt>
              </c:strCache>
            </c:strRef>
          </c:cat>
          <c:val>
            <c:numRef>
              <c:f>Taul1!$C$2:$C$9</c:f>
              <c:numCache>
                <c:formatCode>0.000</c:formatCode>
                <c:ptCount val="8"/>
                <c:pt idx="0">
                  <c:v>5.1796224883296126E-2</c:v>
                </c:pt>
                <c:pt idx="1">
                  <c:v>0.24172924700629186</c:v>
                </c:pt>
                <c:pt idx="2">
                  <c:v>2.6019890399837629E-2</c:v>
                </c:pt>
                <c:pt idx="3">
                  <c:v>4.0552060077126043E-2</c:v>
                </c:pt>
                <c:pt idx="4">
                  <c:v>0.22711589202354374</c:v>
                </c:pt>
                <c:pt idx="5">
                  <c:v>0.40060888979094783</c:v>
                </c:pt>
                <c:pt idx="6">
                  <c:v>0</c:v>
                </c:pt>
                <c:pt idx="7">
                  <c:v>1.2177795818956769E-2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4-4EFB-B0A6-68659FB41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9749776"/>
        <c:axId val="369747152"/>
      </c:barChart>
      <c:catAx>
        <c:axId val="36974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7152"/>
        <c:crosses val="autoZero"/>
        <c:auto val="1"/>
        <c:lblAlgn val="ctr"/>
        <c:lblOffset val="100"/>
        <c:noMultiLvlLbl val="0"/>
      </c:catAx>
      <c:valAx>
        <c:axId val="369747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005416178823272"/>
          <c:y val="0.65707798940173556"/>
          <c:w val="0.2072014323975678"/>
          <c:h val="0.18514520661194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fi-FI" sz="1050" b="0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37694578756544"/>
          <c:y val="4.4016283650392805E-2"/>
          <c:w val="0.57509713669446261"/>
          <c:h val="0.879616976196822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Toimipaikoista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Otetaan käyttöön kokonaisia työpäiviä
(esim. lauantait, arkipyhät) </c:v>
                </c:pt>
                <c:pt idx="4">
                  <c:v>Pidennetään työpäivää/työviikkoa
säännöllisellä tavalla </c:v>
                </c:pt>
                <c:pt idx="5">
                  <c:v>Vähennetään työaikapankista/työaikasaldoista</c:v>
                </c:pt>
                <c:pt idx="6">
                  <c:v>Sovittiin perälaudan mukainen ratkaisu</c:v>
                </c:pt>
                <c:pt idx="7">
                  <c:v>Perälauta (ilman sopimista)</c:v>
                </c:pt>
              </c:strCache>
            </c:strRef>
          </c:cat>
          <c:val>
            <c:numRef>
              <c:f>Taul1!$B$2:$B$9</c:f>
              <c:numCache>
                <c:formatCode>0.000</c:formatCode>
                <c:ptCount val="8"/>
                <c:pt idx="0">
                  <c:v>0.22058823529411764</c:v>
                </c:pt>
                <c:pt idx="1">
                  <c:v>0.16176470588235295</c:v>
                </c:pt>
                <c:pt idx="2">
                  <c:v>0.11764705882352941</c:v>
                </c:pt>
                <c:pt idx="3">
                  <c:v>4.4117647058823532E-2</c:v>
                </c:pt>
                <c:pt idx="4">
                  <c:v>0.10294117647058823</c:v>
                </c:pt>
                <c:pt idx="5">
                  <c:v>0.33823529411764708</c:v>
                </c:pt>
                <c:pt idx="6">
                  <c:v>0</c:v>
                </c:pt>
                <c:pt idx="7">
                  <c:v>1.4705882352941176E-2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2-44BB-8512-93793525877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Henkilöstöstä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Otetaan käyttöön kokonaisia työpäiviä
(esim. lauantait, arkipyhät) </c:v>
                </c:pt>
                <c:pt idx="4">
                  <c:v>Pidennetään työpäivää/työviikkoa
säännöllisellä tavalla </c:v>
                </c:pt>
                <c:pt idx="5">
                  <c:v>Vähennetään työaikapankista/työaikasaldoista</c:v>
                </c:pt>
                <c:pt idx="6">
                  <c:v>Sovittiin perälaudan mukainen ratkaisu</c:v>
                </c:pt>
                <c:pt idx="7">
                  <c:v>Perälauta (ilman sopimista)</c:v>
                </c:pt>
              </c:strCache>
            </c:strRef>
          </c:cat>
          <c:val>
            <c:numRef>
              <c:f>Taul1!$C$2:$C$9</c:f>
              <c:numCache>
                <c:formatCode>0.000</c:formatCode>
                <c:ptCount val="8"/>
                <c:pt idx="0">
                  <c:v>0.13779062905700459</c:v>
                </c:pt>
                <c:pt idx="1">
                  <c:v>0.4754514339667178</c:v>
                </c:pt>
                <c:pt idx="2">
                  <c:v>0.12781777410598372</c:v>
                </c:pt>
                <c:pt idx="3">
                  <c:v>3.7944057594712616E-2</c:v>
                </c:pt>
                <c:pt idx="4">
                  <c:v>0.10462646052165703</c:v>
                </c:pt>
                <c:pt idx="5">
                  <c:v>8.3146465242535106E-2</c:v>
                </c:pt>
                <c:pt idx="6">
                  <c:v>0</c:v>
                </c:pt>
                <c:pt idx="7">
                  <c:v>3.3223179511389117E-2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4-4EFB-B0A6-68659FB41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9749776"/>
        <c:axId val="369747152"/>
      </c:barChart>
      <c:catAx>
        <c:axId val="36974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7152"/>
        <c:crosses val="autoZero"/>
        <c:auto val="1"/>
        <c:lblAlgn val="ctr"/>
        <c:lblOffset val="100"/>
        <c:noMultiLvlLbl val="0"/>
      </c:catAx>
      <c:valAx>
        <c:axId val="369747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913475202659811"/>
          <c:y val="0.76106724657453795"/>
          <c:w val="0.2072014323975678"/>
          <c:h val="0.18514520661194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fi-FI" sz="1050" b="0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37694578756544"/>
          <c:y val="4.4016283650392805E-2"/>
          <c:w val="0.57509713669446261"/>
          <c:h val="0.879616976196822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Toimipaikoista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Otetaan käyttöön kokonaisia työpäiviä
(esim. lauantait, arkipyhät) </c:v>
                </c:pt>
                <c:pt idx="4">
                  <c:v>Pidennetään työpäivää/työviikkoa
säännöllisellä tavalla </c:v>
                </c:pt>
                <c:pt idx="5">
                  <c:v>Vähennetään työaikapankista/työaikasaldoista</c:v>
                </c:pt>
                <c:pt idx="6">
                  <c:v>Sovittiin perälaudan mukainen ratkaisu</c:v>
                </c:pt>
                <c:pt idx="7">
                  <c:v>Perälauta (ilman sopimista)</c:v>
                </c:pt>
              </c:strCache>
            </c:strRef>
          </c:cat>
          <c:val>
            <c:numRef>
              <c:f>Taul1!$B$2:$B$9</c:f>
              <c:numCache>
                <c:formatCode>0.000</c:formatCode>
                <c:ptCount val="8"/>
                <c:pt idx="0">
                  <c:v>8.3333333333333329E-2</c:v>
                </c:pt>
                <c:pt idx="1">
                  <c:v>8.3333333333333329E-2</c:v>
                </c:pt>
                <c:pt idx="2">
                  <c:v>8.3333333333333329E-2</c:v>
                </c:pt>
                <c:pt idx="3">
                  <c:v>4.1666666666666664E-2</c:v>
                </c:pt>
                <c:pt idx="4">
                  <c:v>0.1875</c:v>
                </c:pt>
                <c:pt idx="5">
                  <c:v>0.5</c:v>
                </c:pt>
                <c:pt idx="6">
                  <c:v>0</c:v>
                </c:pt>
                <c:pt idx="7">
                  <c:v>2.0833333333333332E-2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2-44BB-8512-93793525877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Henkilöstöstä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Otetaan käyttöön kokonaisia työpäiviä
(esim. lauantait, arkipyhät) </c:v>
                </c:pt>
                <c:pt idx="4">
                  <c:v>Pidennetään työpäivää/työviikkoa
säännöllisellä tavalla </c:v>
                </c:pt>
                <c:pt idx="5">
                  <c:v>Vähennetään työaikapankista/työaikasaldoista</c:v>
                </c:pt>
                <c:pt idx="6">
                  <c:v>Sovittiin perälaudan mukainen ratkaisu</c:v>
                </c:pt>
                <c:pt idx="7">
                  <c:v>Perälauta (ilman sopimista)</c:v>
                </c:pt>
              </c:strCache>
            </c:strRef>
          </c:cat>
          <c:val>
            <c:numRef>
              <c:f>Taul1!$C$2:$C$9</c:f>
              <c:numCache>
                <c:formatCode>0.000</c:formatCode>
                <c:ptCount val="8"/>
                <c:pt idx="0">
                  <c:v>0.21641791044776118</c:v>
                </c:pt>
                <c:pt idx="1">
                  <c:v>2.9850746268656716E-2</c:v>
                </c:pt>
                <c:pt idx="2">
                  <c:v>4.4154228855721393E-2</c:v>
                </c:pt>
                <c:pt idx="3">
                  <c:v>3.1094527363184081E-3</c:v>
                </c:pt>
                <c:pt idx="4">
                  <c:v>0.13184079601990051</c:v>
                </c:pt>
                <c:pt idx="5">
                  <c:v>0.57276119402985071</c:v>
                </c:pt>
                <c:pt idx="6">
                  <c:v>0</c:v>
                </c:pt>
                <c:pt idx="7">
                  <c:v>1.8656716417910447E-3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4-4EFB-B0A6-68659FB41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9749776"/>
        <c:axId val="369747152"/>
      </c:barChart>
      <c:catAx>
        <c:axId val="36974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7152"/>
        <c:crosses val="autoZero"/>
        <c:auto val="1"/>
        <c:lblAlgn val="ctr"/>
        <c:lblOffset val="100"/>
        <c:noMultiLvlLbl val="0"/>
      </c:catAx>
      <c:valAx>
        <c:axId val="369747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005416178823272"/>
          <c:y val="0.65707798940173556"/>
          <c:w val="0.2072014323975678"/>
          <c:h val="0.18514520661194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fi-FI" sz="1050" b="0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37694578756544"/>
          <c:y val="4.4016283650392805E-2"/>
          <c:w val="0.57509713669446261"/>
          <c:h val="0.879616976196822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Toimipaikoista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Otetaan käyttöön kokonaisia työpäiviä
(esim. lauantait, arkipyhät) </c:v>
                </c:pt>
                <c:pt idx="4">
                  <c:v>Pidennetään työpäivää/työviikkoa
säännöllisellä tavalla </c:v>
                </c:pt>
                <c:pt idx="5">
                  <c:v>Vähennetään työaikapankista/työaikasaldoista</c:v>
                </c:pt>
                <c:pt idx="6">
                  <c:v>Sovittiin perälaudan mukainen ratkaisu</c:v>
                </c:pt>
                <c:pt idx="7">
                  <c:v>Perälauta (ilman sopimista)</c:v>
                </c:pt>
              </c:strCache>
            </c:strRef>
          </c:cat>
          <c:val>
            <c:numRef>
              <c:f>Taul1!$B$2:$B$9</c:f>
              <c:numCache>
                <c:formatCode>0.000</c:formatCode>
                <c:ptCount val="8"/>
                <c:pt idx="0">
                  <c:v>0.10909090909090909</c:v>
                </c:pt>
                <c:pt idx="1">
                  <c:v>0.10909090909090909</c:v>
                </c:pt>
                <c:pt idx="2">
                  <c:v>9.0909090909090912E-2</c:v>
                </c:pt>
                <c:pt idx="3">
                  <c:v>3.6363636363636362E-2</c:v>
                </c:pt>
                <c:pt idx="4">
                  <c:v>0.16363636363636364</c:v>
                </c:pt>
                <c:pt idx="5">
                  <c:v>0.47272727272727272</c:v>
                </c:pt>
                <c:pt idx="6">
                  <c:v>0</c:v>
                </c:pt>
                <c:pt idx="7">
                  <c:v>1.8181818181818181E-2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2-44BB-8512-93793525877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Henkilöstöstä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Jokin muu malli</c:v>
                </c:pt>
                <c:pt idx="1">
                  <c:v>Jokin näiden yhdistelmä</c:v>
                </c:pt>
                <c:pt idx="2">
                  <c:v>Työaikaa ei pidennetty </c:v>
                </c:pt>
                <c:pt idx="3">
                  <c:v>Otetaan käyttöön kokonaisia työpäiviä
(esim. lauantait, arkipyhät) </c:v>
                </c:pt>
                <c:pt idx="4">
                  <c:v>Pidennetään työpäivää/työviikkoa
säännöllisellä tavalla </c:v>
                </c:pt>
                <c:pt idx="5">
                  <c:v>Vähennetään työaikapankista/työaikasaldoista</c:v>
                </c:pt>
                <c:pt idx="6">
                  <c:v>Sovittiin perälaudan mukainen ratkaisu</c:v>
                </c:pt>
                <c:pt idx="7">
                  <c:v>Perälauta (ilman sopimista)</c:v>
                </c:pt>
              </c:strCache>
            </c:strRef>
          </c:cat>
          <c:val>
            <c:numRef>
              <c:f>Taul1!$C$2:$C$9</c:f>
              <c:numCache>
                <c:formatCode>0.000</c:formatCode>
                <c:ptCount val="8"/>
                <c:pt idx="0">
                  <c:v>0.24584004294149223</c:v>
                </c:pt>
                <c:pt idx="1">
                  <c:v>2.9924852388620506E-2</c:v>
                </c:pt>
                <c:pt idx="2">
                  <c:v>5.0993022007514762E-3</c:v>
                </c:pt>
                <c:pt idx="3">
                  <c:v>2.0128824476650562E-3</c:v>
                </c:pt>
                <c:pt idx="4">
                  <c:v>0.17860976918947932</c:v>
                </c:pt>
                <c:pt idx="5">
                  <c:v>0.53502415458937203</c:v>
                </c:pt>
                <c:pt idx="6">
                  <c:v>0</c:v>
                </c:pt>
                <c:pt idx="7">
                  <c:v>3.4889962426194309E-3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4-4EFB-B0A6-68659FB41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9749776"/>
        <c:axId val="369747152"/>
      </c:barChart>
      <c:catAx>
        <c:axId val="36974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7152"/>
        <c:crosses val="autoZero"/>
        <c:auto val="1"/>
        <c:lblAlgn val="ctr"/>
        <c:lblOffset val="100"/>
        <c:noMultiLvlLbl val="0"/>
      </c:catAx>
      <c:valAx>
        <c:axId val="369747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974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005416178823272"/>
          <c:y val="0.65707798940173556"/>
          <c:w val="0.2072014323975678"/>
          <c:h val="0.18514520661194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fi-FI" sz="1050" b="0" i="0" u="none" strike="noStrike" kern="1200" baseline="0">
          <a:solidFill>
            <a:srgbClr val="000000"/>
          </a:solidFill>
          <a:latin typeface="+mn-lt"/>
          <a:ea typeface="+mn-ea"/>
          <a:cs typeface="+mn-cs"/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1520" y="131077"/>
            <a:ext cx="7920400" cy="648000"/>
          </a:xfrm>
        </p:spPr>
        <p:txBody>
          <a:bodyPr>
            <a:noAutofit/>
          </a:bodyPr>
          <a:lstStyle/>
          <a:p>
            <a:r>
              <a:rPr lang="fi-FI" dirty="0"/>
              <a:t>Teknologiateollisuudessa työaika pidentynyt yli 90 % henkilöstöstä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69404495"/>
              </p:ext>
            </p:extLst>
          </p:nvPr>
        </p:nvGraphicFramePr>
        <p:xfrm>
          <a:off x="381000" y="1203597"/>
          <a:ext cx="8391525" cy="3441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461454" cy="165163"/>
          </a:xfrm>
        </p:spPr>
        <p:txBody>
          <a:bodyPr/>
          <a:lstStyle/>
          <a:p>
            <a:r>
              <a:rPr lang="fi-FI" dirty="0"/>
              <a:t>Lähde: Teknologiateollisuus ry:n jäsenkyselyt, 2017, 2018 ja 2019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971600" y="1012699"/>
            <a:ext cx="7416344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200" dirty="0">
                <a:solidFill>
                  <a:srgbClr val="000000"/>
                </a:solidFill>
              </a:rPr>
              <a:t>Työaikaa pidentäneiden osuus henkilöstöstä</a:t>
            </a:r>
          </a:p>
        </p:txBody>
      </p:sp>
    </p:spTree>
    <p:extLst>
      <p:ext uri="{BB962C8B-B14F-4D97-AF65-F5344CB8AC3E}">
        <p14:creationId xmlns:p14="http://schemas.microsoft.com/office/powerpoint/2010/main" val="133784005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Perustuuko työajanpidennyksen toteutus paikalliseen sopimukseen vai perälautaan?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389446" cy="165163"/>
          </a:xfrm>
        </p:spPr>
        <p:txBody>
          <a:bodyPr/>
          <a:lstStyle/>
          <a:p>
            <a:r>
              <a:rPr lang="fi-FI" dirty="0"/>
              <a:t>Lähde: Teknologiateollisuus ry:n jäsenkysely, tammi-helmikuu 2019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971600" y="964422"/>
            <a:ext cx="2808312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>
                <a:solidFill>
                  <a:srgbClr val="000000"/>
                </a:solidFill>
              </a:rPr>
              <a:t>Osuus henkilöstöstä, 2019</a:t>
            </a:r>
          </a:p>
        </p:txBody>
      </p:sp>
    </p:spTree>
    <p:extLst>
      <p:ext uri="{BB962C8B-B14F-4D97-AF65-F5344CB8AC3E}">
        <p14:creationId xmlns:p14="http://schemas.microsoft.com/office/powerpoint/2010/main" val="252623386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Työajan pidennyksen toteutus</a:t>
            </a:r>
          </a:p>
          <a:p>
            <a:r>
              <a:rPr lang="fi-FI" sz="1400" b="0" dirty="0"/>
              <a:t>Teollisuus, työntekijät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tammikuu 2017</a:t>
            </a:r>
          </a:p>
        </p:txBody>
      </p:sp>
    </p:spTree>
    <p:extLst>
      <p:ext uri="{BB962C8B-B14F-4D97-AF65-F5344CB8AC3E}">
        <p14:creationId xmlns:p14="http://schemas.microsoft.com/office/powerpoint/2010/main" val="268535306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Työajan pidennyksen toteutus</a:t>
            </a:r>
          </a:p>
          <a:p>
            <a:r>
              <a:rPr lang="fi-FI" sz="1400" b="0" dirty="0"/>
              <a:t>Teollisuus, toimihenkilöt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tammikuu 2017</a:t>
            </a:r>
          </a:p>
        </p:txBody>
      </p:sp>
    </p:spTree>
    <p:extLst>
      <p:ext uri="{BB962C8B-B14F-4D97-AF65-F5344CB8AC3E}">
        <p14:creationId xmlns:p14="http://schemas.microsoft.com/office/powerpoint/2010/main" val="103079307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Työajan pidennyksen toteutus</a:t>
            </a:r>
          </a:p>
          <a:p>
            <a:r>
              <a:rPr lang="fi-FI" sz="1400" b="0" dirty="0"/>
              <a:t>Teollisuus, ylemmät toimihenkilöt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tammikuu 2017</a:t>
            </a:r>
          </a:p>
        </p:txBody>
      </p:sp>
    </p:spTree>
    <p:extLst>
      <p:ext uri="{BB962C8B-B14F-4D97-AF65-F5344CB8AC3E}">
        <p14:creationId xmlns:p14="http://schemas.microsoft.com/office/powerpoint/2010/main" val="349614570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Työajan pidennyksen toteutus</a:t>
            </a:r>
          </a:p>
          <a:p>
            <a:r>
              <a:rPr lang="fi-FI" sz="1400" b="0" dirty="0"/>
              <a:t>Tietotekniikan palveluala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tammikuu 2017</a:t>
            </a:r>
          </a:p>
        </p:txBody>
      </p:sp>
    </p:spTree>
    <p:extLst>
      <p:ext uri="{BB962C8B-B14F-4D97-AF65-F5344CB8AC3E}">
        <p14:creationId xmlns:p14="http://schemas.microsoft.com/office/powerpoint/2010/main" val="280219444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Työajan pidennyksen toteutus</a:t>
            </a:r>
          </a:p>
          <a:p>
            <a:r>
              <a:rPr lang="fi-FI" sz="1400" b="0" dirty="0"/>
              <a:t>Suunnittelu ja konsultointi, toimihenkilöt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tammikuu 2017</a:t>
            </a:r>
          </a:p>
        </p:txBody>
      </p:sp>
    </p:spTree>
    <p:extLst>
      <p:ext uri="{BB962C8B-B14F-4D97-AF65-F5344CB8AC3E}">
        <p14:creationId xmlns:p14="http://schemas.microsoft.com/office/powerpoint/2010/main" val="416472308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Työajan pidennyksen toteutus</a:t>
            </a:r>
          </a:p>
          <a:p>
            <a:r>
              <a:rPr lang="fi-FI" sz="1400" b="0" dirty="0"/>
              <a:t>Suunnittelu ja konsultointi, ylemmät toimihenkilöt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28.5.2019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jäsenkysely, tammikuu 2017</a:t>
            </a:r>
          </a:p>
        </p:txBody>
      </p:sp>
    </p:spTree>
    <p:extLst>
      <p:ext uri="{BB962C8B-B14F-4D97-AF65-F5344CB8AC3E}">
        <p14:creationId xmlns:p14="http://schemas.microsoft.com/office/powerpoint/2010/main" val="100714832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</TotalTime>
  <Words>171</Words>
  <Application>Microsoft Office PowerPoint</Application>
  <PresentationFormat>Näytössä katseltava esitys (16:9)</PresentationFormat>
  <Paragraphs>48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Petteri Rautaporras</dc:creator>
  <cp:keywords>Teknologiateollisuus_FI</cp:keywords>
  <cp:lastModifiedBy>Rautaporras Petteri</cp:lastModifiedBy>
  <cp:revision>7</cp:revision>
  <cp:lastPrinted>2016-06-09T07:47:11Z</cp:lastPrinted>
  <dcterms:created xsi:type="dcterms:W3CDTF">2018-08-08T07:34:32Z</dcterms:created>
  <dcterms:modified xsi:type="dcterms:W3CDTF">2019-05-28T06:12:14Z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